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6" autoAdjust="0"/>
    <p:restoredTop sz="94660"/>
  </p:normalViewPr>
  <p:slideViewPr>
    <p:cSldViewPr snapToGrid="0">
      <p:cViewPr varScale="1">
        <p:scale>
          <a:sx n="64" d="100"/>
          <a:sy n="64" d="100"/>
        </p:scale>
        <p:origin x="4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80474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83965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43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7083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5954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39648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5078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62768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684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8663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2A0F7-BB1D-413C-A3FC-04CC3F8F42C9}"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75278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2A0F7-BB1D-413C-A3FC-04CC3F8F42C9}" type="datetimeFigureOut">
              <a:rPr lang="en-US" smtClean="0"/>
              <a:t>5/12/2019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42370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2A0F7-BB1D-413C-A3FC-04CC3F8F42C9}" type="datetimeFigureOut">
              <a:rPr lang="en-US" smtClean="0"/>
              <a:t>5/12/2019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3675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2A0F7-BB1D-413C-A3FC-04CC3F8F42C9}" type="datetimeFigureOut">
              <a:rPr lang="en-US" smtClean="0"/>
              <a:t>5/12/2019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08359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05668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47495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82A0F7-BB1D-413C-A3FC-04CC3F8F42C9}" type="datetimeFigureOut">
              <a:rPr lang="en-US" smtClean="0"/>
              <a:t>5/12/2019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9A74AE-001A-463C-9BE8-9094F30089DF}" type="slidenum">
              <a:rPr lang="en-US" smtClean="0"/>
              <a:t>‹#›</a:t>
            </a:fld>
            <a:endParaRPr lang="en-US"/>
          </a:p>
        </p:txBody>
      </p:sp>
    </p:spTree>
    <p:extLst>
      <p:ext uri="{BB962C8B-B14F-4D97-AF65-F5344CB8AC3E}">
        <p14:creationId xmlns:p14="http://schemas.microsoft.com/office/powerpoint/2010/main" val="4002814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02F5AF9-EFCF-40FB-93EA-25378BF42EC4}"/>
              </a:ext>
            </a:extLst>
          </p:cNvPr>
          <p:cNvSpPr>
            <a:spLocks noGrp="1"/>
          </p:cNvSpPr>
          <p:nvPr>
            <p:ph type="ctrTitle"/>
          </p:nvPr>
        </p:nvSpPr>
        <p:spPr>
          <a:xfrm>
            <a:off x="5489853" y="683550"/>
            <a:ext cx="3737268" cy="1320800"/>
          </a:xfrm>
        </p:spPr>
        <p:txBody>
          <a:bodyPr vert="horz" lIns="91440" tIns="45720" rIns="91440" bIns="45720" rtlCol="0" anchor="t">
            <a:normAutofit/>
          </a:bodyPr>
          <a:lstStyle/>
          <a:p>
            <a:pPr algn="l"/>
            <a:r>
              <a:rPr lang="en-US" sz="3600" dirty="0"/>
              <a:t> Energy</a:t>
            </a:r>
            <a:br>
              <a:rPr lang="en-US" sz="3600" dirty="0"/>
            </a:br>
            <a:r>
              <a:rPr lang="en-US" sz="3600" dirty="0"/>
              <a:t>Consumption</a:t>
            </a:r>
          </a:p>
        </p:txBody>
      </p:sp>
      <p:sp>
        <p:nvSpPr>
          <p:cNvPr id="3" name="Subtitle 2">
            <a:extLst>
              <a:ext uri="{FF2B5EF4-FFF2-40B4-BE49-F238E27FC236}">
                <a16:creationId xmlns:a16="http://schemas.microsoft.com/office/drawing/2014/main" id="{8BA0946D-E2A2-4473-A210-21BEEBB1C0A6}"/>
              </a:ext>
            </a:extLst>
          </p:cNvPr>
          <p:cNvSpPr>
            <a:spLocks noGrp="1"/>
          </p:cNvSpPr>
          <p:nvPr>
            <p:ph type="subTitle" idx="1"/>
          </p:nvPr>
        </p:nvSpPr>
        <p:spPr>
          <a:xfrm>
            <a:off x="5209563" y="2160589"/>
            <a:ext cx="4064439" cy="3880773"/>
          </a:xfrm>
        </p:spPr>
        <p:txBody>
          <a:bodyPr vert="horz" lIns="91440" tIns="45720" rIns="91440" bIns="45720" rtlCol="0">
            <a:normAutofit lnSpcReduction="10000"/>
          </a:bodyPr>
          <a:lstStyle/>
          <a:p>
            <a:pPr algn="l">
              <a:lnSpc>
                <a:spcPct val="90000"/>
              </a:lnSpc>
              <a:buFont typeface="Wingdings 3" charset="2"/>
              <a:buChar char=""/>
            </a:pPr>
            <a:r>
              <a:rPr lang="en-US" dirty="0"/>
              <a:t>Pulled in the data from 1999, 2001, 2009, 2015. We then matched all corresponding column names across these collection of years. We dropped the 1999  set of data as the majority of the columns did not align with the other sets. After our data cleaning, we merged into one CSV file the remaining years’ worth of data. We were then able to run Machine Learning tools such as </a:t>
            </a:r>
            <a:r>
              <a:rPr lang="en-US" b="1" dirty="0"/>
              <a:t>Feature Selector </a:t>
            </a:r>
            <a:r>
              <a:rPr lang="en-US" dirty="0"/>
              <a:t>and </a:t>
            </a:r>
            <a:r>
              <a:rPr lang="en-US" b="1" dirty="0"/>
              <a:t>PCA</a:t>
            </a:r>
            <a:r>
              <a:rPr lang="en-US" dirty="0"/>
              <a:t> to determine the amount of columns(features) necessary to predict how much of the gathered data is required for accurate model predicting. </a:t>
            </a:r>
            <a:endParaRPr lang="en-US" dirty="0">
              <a:solidFill>
                <a:schemeClr val="tx1">
                  <a:lumMod val="75000"/>
                  <a:lumOff val="25000"/>
                </a:schemeClr>
              </a:solidFill>
            </a:endParaRPr>
          </a:p>
        </p:txBody>
      </p:sp>
      <p:pic>
        <p:nvPicPr>
          <p:cNvPr id="1026" name="Picture 2" descr="https://documents.lucidchart.com/documents/233a536f-648e-41e8-9e00-43553d57ef06/pages/0_0?a=1803&amp;x=305&amp;y=-43&amp;w=1210&amp;h=1386&amp;store=1&amp;accept=image%2F*&amp;auth=LCA%20fbe0311f437ef8228f2731f26026571b8c1bbea9-ts%3D1557696390">
            <a:extLst>
              <a:ext uri="{FF2B5EF4-FFF2-40B4-BE49-F238E27FC236}">
                <a16:creationId xmlns:a16="http://schemas.microsoft.com/office/drawing/2014/main" id="{C5DAD888-C0BD-4B1B-A550-02819760D6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9" r="7992" b="-1"/>
          <a:stretch/>
        </p:blipFill>
        <p:spPr bwMode="auto">
          <a:xfrm>
            <a:off x="-12465" y="0"/>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173775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AB94B4-442E-41D7-B730-2434C6C9E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79" y="57523"/>
            <a:ext cx="5964991" cy="2873686"/>
          </a:xfrm>
          <a:prstGeom prst="rect">
            <a:avLst/>
          </a:prstGeom>
        </p:spPr>
      </p:pic>
      <p:sp>
        <p:nvSpPr>
          <p:cNvPr id="6" name="TextBox 5">
            <a:extLst>
              <a:ext uri="{FF2B5EF4-FFF2-40B4-BE49-F238E27FC236}">
                <a16:creationId xmlns:a16="http://schemas.microsoft.com/office/drawing/2014/main" id="{93AB5F2C-0613-4ABF-92BC-C55856493303}"/>
              </a:ext>
            </a:extLst>
          </p:cNvPr>
          <p:cNvSpPr txBox="1"/>
          <p:nvPr/>
        </p:nvSpPr>
        <p:spPr>
          <a:xfrm>
            <a:off x="5976730" y="162061"/>
            <a:ext cx="5964991" cy="6370975"/>
          </a:xfrm>
          <a:prstGeom prst="rect">
            <a:avLst/>
          </a:prstGeom>
          <a:solidFill>
            <a:schemeClr val="bg1">
              <a:lumMod val="85000"/>
            </a:schemeClr>
          </a:solidFill>
        </p:spPr>
        <p:txBody>
          <a:bodyPr wrap="square" rtlCol="0">
            <a:spAutoFit/>
          </a:bodyPr>
          <a:lstStyle/>
          <a:p>
            <a:r>
              <a:rPr lang="en-US" sz="1200" b="1" dirty="0"/>
              <a:t>The RECS survey data consisted of 500+ variables collected across housing characteristics, appliances used, fuel types, annual consumption and cost of consumption.</a:t>
            </a:r>
          </a:p>
          <a:p>
            <a:endParaRPr lang="en-US" sz="1200" b="1" dirty="0"/>
          </a:p>
          <a:p>
            <a:r>
              <a:rPr lang="en-US" sz="1200" b="1" dirty="0">
                <a:highlight>
                  <a:srgbClr val="FFFF00"/>
                </a:highlight>
              </a:rPr>
              <a:t>Data Exploration</a:t>
            </a:r>
            <a:r>
              <a:rPr lang="en-US" sz="1200" b="1" dirty="0"/>
              <a:t> </a:t>
            </a:r>
            <a:r>
              <a:rPr lang="en-US" sz="1200" dirty="0"/>
              <a:t>of RECS data entailed</a:t>
            </a:r>
          </a:p>
          <a:p>
            <a:pPr marL="342900" indent="-342900">
              <a:buAutoNum type="arabicPeriod"/>
            </a:pPr>
            <a:r>
              <a:rPr lang="en-US" sz="1200" dirty="0"/>
              <a:t>Identification &amp; classification of data features (e.g., categorical, numerical, independent / predictors and dependent / output variables)</a:t>
            </a:r>
          </a:p>
          <a:p>
            <a:pPr marL="342900" indent="-342900">
              <a:buAutoNum type="arabicPeriod"/>
            </a:pPr>
            <a:r>
              <a:rPr lang="en-US" sz="1200" dirty="0"/>
              <a:t>Obtain Missing, duplicate and redundant values.</a:t>
            </a:r>
          </a:p>
          <a:p>
            <a:pPr marL="342900" indent="-342900">
              <a:buAutoNum type="arabicPeriod"/>
            </a:pPr>
            <a:r>
              <a:rPr lang="en-US" sz="1200" dirty="0"/>
              <a:t>Understand distribution of data using violin plots</a:t>
            </a:r>
          </a:p>
          <a:p>
            <a:pPr marL="342900" indent="-342900">
              <a:buAutoNum type="arabicPeriod"/>
            </a:pPr>
            <a:r>
              <a:rPr lang="en-US" sz="1200" dirty="0"/>
              <a:t>Early identification of correlation using spearman method</a:t>
            </a:r>
          </a:p>
          <a:p>
            <a:pPr marL="342900" indent="-342900">
              <a:buAutoNum type="arabicPeriod"/>
            </a:pPr>
            <a:r>
              <a:rPr lang="en-US" sz="1200" dirty="0"/>
              <a:t>Possible data roll-ups to reduce predictor dimension</a:t>
            </a:r>
          </a:p>
          <a:p>
            <a:pPr marL="342900" indent="-342900">
              <a:buAutoNum type="arabicPeriod"/>
            </a:pPr>
            <a:endParaRPr lang="en-US" sz="1200" dirty="0"/>
          </a:p>
          <a:p>
            <a:r>
              <a:rPr lang="en-US" sz="1200" dirty="0">
                <a:highlight>
                  <a:srgbClr val="FFFF00"/>
                </a:highlight>
              </a:rPr>
              <a:t>Data Merging &amp; Transformation</a:t>
            </a:r>
            <a:r>
              <a:rPr lang="en-US" sz="1200" dirty="0"/>
              <a:t> focused on creating a combined dataset of all the years (2001, 2009 and 2015) with  all the required columns.</a:t>
            </a:r>
          </a:p>
          <a:p>
            <a:endParaRPr lang="en-US" sz="1200" dirty="0"/>
          </a:p>
          <a:p>
            <a:r>
              <a:rPr lang="en-US" sz="1200" dirty="0"/>
              <a:t>Rules employed for transformation:</a:t>
            </a:r>
          </a:p>
          <a:p>
            <a:pPr marL="342900" indent="-342900">
              <a:buAutoNum type="arabicPeriod"/>
            </a:pPr>
            <a:r>
              <a:rPr lang="en-US" sz="1200" dirty="0"/>
              <a:t>All columns starting with "Z" is dropped as they are only informational columns</a:t>
            </a:r>
          </a:p>
          <a:p>
            <a:pPr marL="342900" indent="-342900">
              <a:buAutoNum type="arabicPeriod"/>
            </a:pPr>
            <a:r>
              <a:rPr lang="en-US" sz="1200" dirty="0"/>
              <a:t>Categorical values like </a:t>
            </a:r>
            <a:r>
              <a:rPr lang="en-US" sz="1200" dirty="0" err="1"/>
              <a:t>YearMade</a:t>
            </a:r>
            <a:r>
              <a:rPr lang="en-US" sz="1200" dirty="0"/>
              <a:t> were converted to same standards across years</a:t>
            </a:r>
          </a:p>
          <a:p>
            <a:pPr marL="342900" indent="-342900">
              <a:buAutoNum type="arabicPeriod"/>
            </a:pPr>
            <a:r>
              <a:rPr lang="en-US" sz="1200" dirty="0"/>
              <a:t>1997 and 2005 years data dropped owing skewness and high number of missing predictors</a:t>
            </a:r>
          </a:p>
          <a:p>
            <a:pPr marL="342900" indent="-342900">
              <a:buAutoNum type="arabicPeriod"/>
            </a:pPr>
            <a:r>
              <a:rPr lang="en-US" sz="1200" dirty="0"/>
              <a:t>Grouping of electronic appliances into 3 categories TVREL, PCOFFEQUIP, PHONE</a:t>
            </a:r>
          </a:p>
          <a:p>
            <a:pPr marL="342900" indent="-342900">
              <a:buAutoNum type="arabicPeriod"/>
            </a:pPr>
            <a:r>
              <a:rPr lang="en-US" sz="1200" dirty="0"/>
              <a:t>Single unit (BTU) for energy consumption</a:t>
            </a:r>
          </a:p>
          <a:p>
            <a:pPr marL="342900" indent="-342900">
              <a:buAutoNum type="arabicPeriod"/>
            </a:pPr>
            <a:r>
              <a:rPr lang="en-US" sz="1200" dirty="0"/>
              <a:t>Addition of new columns (e.g., Country) for visualization</a:t>
            </a:r>
          </a:p>
          <a:p>
            <a:pPr marL="342900" indent="-342900">
              <a:buAutoNum type="arabicPeriod"/>
            </a:pPr>
            <a:r>
              <a:rPr lang="en-US" sz="1200" dirty="0"/>
              <a:t>New calculated fields esp. for TOTAL BTU and TOTAL DOLLAR</a:t>
            </a:r>
          </a:p>
          <a:p>
            <a:pPr marL="342900" indent="-342900">
              <a:buAutoNum type="arabicPeriod"/>
            </a:pPr>
            <a:endParaRPr lang="en-US" sz="1200" dirty="0"/>
          </a:p>
          <a:p>
            <a:r>
              <a:rPr lang="en-US" sz="1200" dirty="0"/>
              <a:t>MISSING VALUES TREATMENT : </a:t>
            </a:r>
          </a:p>
          <a:p>
            <a:pPr marL="285750" indent="-285750">
              <a:buFontTx/>
              <a:buChar char="-"/>
            </a:pPr>
            <a:r>
              <a:rPr lang="en-US" sz="1200" dirty="0"/>
              <a:t>Categorical values – Mode used to fill missing values</a:t>
            </a:r>
          </a:p>
          <a:p>
            <a:pPr marL="285750" indent="-285750">
              <a:buFontTx/>
              <a:buChar char="-"/>
            </a:pPr>
            <a:r>
              <a:rPr lang="en-US" sz="1200" dirty="0"/>
              <a:t>Numerical values – median used to fill missing values</a:t>
            </a:r>
          </a:p>
          <a:p>
            <a:endParaRPr lang="en-US" sz="1200" dirty="0"/>
          </a:p>
          <a:p>
            <a:r>
              <a:rPr lang="en-US" sz="1200" dirty="0"/>
              <a:t>OUTLIER TREATMENT:</a:t>
            </a:r>
          </a:p>
          <a:p>
            <a:pPr marL="285750" indent="-285750">
              <a:buFontTx/>
              <a:buChar char="-"/>
            </a:pPr>
            <a:r>
              <a:rPr lang="en-US" sz="1200" dirty="0"/>
              <a:t>Using Box plots, outlier were identified and dropped for Total BTU (&gt; 210000) and Total Dollar (&gt; 4000) columns. </a:t>
            </a:r>
          </a:p>
        </p:txBody>
      </p:sp>
      <p:pic>
        <p:nvPicPr>
          <p:cNvPr id="11" name="Picture 10">
            <a:extLst>
              <a:ext uri="{FF2B5EF4-FFF2-40B4-BE49-F238E27FC236}">
                <a16:creationId xmlns:a16="http://schemas.microsoft.com/office/drawing/2014/main" id="{D09FC2A0-DF35-4C40-9D61-86AE89009AD2}"/>
              </a:ext>
            </a:extLst>
          </p:cNvPr>
          <p:cNvPicPr>
            <a:picLocks noChangeAspect="1"/>
          </p:cNvPicPr>
          <p:nvPr/>
        </p:nvPicPr>
        <p:blipFill>
          <a:blip r:embed="rId3"/>
          <a:stretch>
            <a:fillRect/>
          </a:stretch>
        </p:blipFill>
        <p:spPr>
          <a:xfrm>
            <a:off x="229358" y="3190353"/>
            <a:ext cx="5747372" cy="2873686"/>
          </a:xfrm>
          <a:prstGeom prst="rect">
            <a:avLst/>
          </a:prstGeom>
        </p:spPr>
      </p:pic>
    </p:spTree>
    <p:extLst>
      <p:ext uri="{BB962C8B-B14F-4D97-AF65-F5344CB8AC3E}">
        <p14:creationId xmlns:p14="http://schemas.microsoft.com/office/powerpoint/2010/main" val="320484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7160-D67E-4748-A815-B0FE9C388269}"/>
              </a:ext>
            </a:extLst>
          </p:cNvPr>
          <p:cNvSpPr>
            <a:spLocks noGrp="1"/>
          </p:cNvSpPr>
          <p:nvPr>
            <p:ph type="title"/>
          </p:nvPr>
        </p:nvSpPr>
        <p:spPr>
          <a:xfrm>
            <a:off x="1127464" y="470517"/>
            <a:ext cx="3116062" cy="435005"/>
          </a:xfrm>
        </p:spPr>
        <p:txBody>
          <a:bodyPr/>
          <a:lstStyle/>
          <a:p>
            <a:r>
              <a:rPr lang="en-US" dirty="0"/>
              <a:t>Feature Selector </a:t>
            </a:r>
          </a:p>
        </p:txBody>
      </p:sp>
      <p:pic>
        <p:nvPicPr>
          <p:cNvPr id="6" name="Content Placeholder 5">
            <a:extLst>
              <a:ext uri="{FF2B5EF4-FFF2-40B4-BE49-F238E27FC236}">
                <a16:creationId xmlns:a16="http://schemas.microsoft.com/office/drawing/2014/main" id="{17023D77-B482-4B49-B5A9-F25757355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0407" y="0"/>
            <a:ext cx="4589533" cy="2707689"/>
          </a:xfrm>
        </p:spPr>
      </p:pic>
      <p:sp>
        <p:nvSpPr>
          <p:cNvPr id="4" name="Text Placeholder 3">
            <a:extLst>
              <a:ext uri="{FF2B5EF4-FFF2-40B4-BE49-F238E27FC236}">
                <a16:creationId xmlns:a16="http://schemas.microsoft.com/office/drawing/2014/main" id="{29811666-DECA-4FA8-A52E-92102B594DEC}"/>
              </a:ext>
            </a:extLst>
          </p:cNvPr>
          <p:cNvSpPr>
            <a:spLocks noGrp="1"/>
          </p:cNvSpPr>
          <p:nvPr>
            <p:ph type="body" sz="half" idx="2"/>
          </p:nvPr>
        </p:nvSpPr>
        <p:spPr>
          <a:xfrm>
            <a:off x="677336" y="1012055"/>
            <a:ext cx="3770378" cy="2849731"/>
          </a:xfrm>
        </p:spPr>
        <p:txBody>
          <a:bodyPr>
            <a:normAutofit fontScale="40000" lnSpcReduction="20000"/>
          </a:bodyPr>
          <a:lstStyle/>
          <a:p>
            <a:r>
              <a:rPr lang="en-US" sz="2100" dirty="0"/>
              <a:t>There are five methods used to identify features to remove:</a:t>
            </a:r>
          </a:p>
          <a:p>
            <a:r>
              <a:rPr lang="en-US" sz="2100" dirty="0"/>
              <a:t>Missing Values – Any feature with 60% of data missing is removed </a:t>
            </a:r>
          </a:p>
          <a:p>
            <a:r>
              <a:rPr lang="en-US" sz="2100" dirty="0"/>
              <a:t>Single Unique Values- Any constant Values across the dataset is removed.</a:t>
            </a:r>
          </a:p>
          <a:p>
            <a:r>
              <a:rPr lang="en-US" sz="2100" dirty="0"/>
              <a:t>Collinear Features-Identify features with 98% correlation.</a:t>
            </a:r>
          </a:p>
          <a:p>
            <a:r>
              <a:rPr lang="en-US" sz="2100" dirty="0"/>
              <a:t>Zero Importance Features – Identify zero importance features after one hot encoding.</a:t>
            </a:r>
          </a:p>
          <a:p>
            <a:r>
              <a:rPr lang="en-US" sz="2100" dirty="0"/>
              <a:t>Low Importance Features-Identify features with Low importance (i.e. where cumulative importance is below the threshold of 98 %)</a:t>
            </a:r>
          </a:p>
          <a:p>
            <a:endParaRPr lang="en-US" sz="2100" dirty="0"/>
          </a:p>
          <a:p>
            <a:r>
              <a:rPr lang="en-US" sz="2100" dirty="0"/>
              <a:t>After transformation and merging  initial set of features to begin with was 194 and with feature selection, the number of features that were identified has having an impact to the pricing or BTU was determined to be 86</a:t>
            </a:r>
          </a:p>
          <a:p>
            <a:endParaRPr lang="en-US" sz="2100" dirty="0"/>
          </a:p>
          <a:p>
            <a:br>
              <a:rPr lang="en-US" dirty="0"/>
            </a:br>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CF3F796C-70B4-4A89-AF5C-A3F75C038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315" y="3172674"/>
            <a:ext cx="4115133" cy="3086084"/>
          </a:xfrm>
          <a:prstGeom prst="rect">
            <a:avLst/>
          </a:prstGeom>
        </p:spPr>
      </p:pic>
      <p:pic>
        <p:nvPicPr>
          <p:cNvPr id="10" name="Picture 9">
            <a:extLst>
              <a:ext uri="{FF2B5EF4-FFF2-40B4-BE49-F238E27FC236}">
                <a16:creationId xmlns:a16="http://schemas.microsoft.com/office/drawing/2014/main" id="{F697EE75-49E4-49EA-A779-14CA01293D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464" y="3223128"/>
            <a:ext cx="3231472" cy="3506147"/>
          </a:xfrm>
          <a:prstGeom prst="rect">
            <a:avLst/>
          </a:prstGeom>
        </p:spPr>
      </p:pic>
    </p:spTree>
    <p:extLst>
      <p:ext uri="{BB962C8B-B14F-4D97-AF65-F5344CB8AC3E}">
        <p14:creationId xmlns:p14="http://schemas.microsoft.com/office/powerpoint/2010/main" val="7073710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51</TotalTime>
  <Words>478</Words>
  <Application>Microsoft Office PowerPoint</Application>
  <PresentationFormat>Widescreen</PresentationFormat>
  <Paragraphs>42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Wingdings 3</vt:lpstr>
      <vt:lpstr>Facet</vt:lpstr>
      <vt:lpstr> Energy Consumption</vt:lpstr>
      <vt:lpstr>PowerPoint Presentation</vt:lpstr>
      <vt:lpstr>Feature Selector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dc:title>
  <dc:creator>Justin Schlankey</dc:creator>
  <cp:lastModifiedBy>madhu ananth</cp:lastModifiedBy>
  <cp:revision>11</cp:revision>
  <dcterms:created xsi:type="dcterms:W3CDTF">2019-05-12T22:14:59Z</dcterms:created>
  <dcterms:modified xsi:type="dcterms:W3CDTF">2019-05-13T03:54:40Z</dcterms:modified>
</cp:coreProperties>
</file>