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85" r:id="rId9"/>
    <p:sldId id="267" r:id="rId10"/>
    <p:sldId id="281" r:id="rId11"/>
    <p:sldId id="286" r:id="rId12"/>
  </p:sldIdLst>
  <p:sldSz cx="9144000" cy="5143500" type="screen16x9"/>
  <p:notesSz cx="6858000" cy="9144000"/>
  <p:embeddedFontLst>
    <p:embeddedFont>
      <p:font typeface="Algerian" pitchFamily="82" charset="0"/>
      <p:regular r:id="rId14"/>
    </p:embeddedFont>
    <p:embeddedFont>
      <p:font typeface="Audiowide" panose="02000503000000020004" pitchFamily="2" charset="0"/>
      <p:regular r:id="rId15"/>
    </p:embeddedFont>
    <p:embeddedFont>
      <p:font typeface="Dutch801 Rm BT" panose="02020603060505020304" pitchFamily="18"/>
      <p:regular r:id="rId16"/>
      <p:bold r:id="rId17"/>
      <p:italic r:id="rId18"/>
      <p:boldItalic r:id="rId19"/>
    </p:embeddedFont>
    <p:embeddedFont>
      <p:font typeface="Karla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BE5659-1360-4DF6-ADA0-B21186072B91}">
  <a:tblStyle styleId="{9FBE5659-1360-4DF6-ADA0-B21186072B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-710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openxmlformats.org/officeDocument/2006/relationships/font" Target="fonts/font5.fntdata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font" Target="fonts/font8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4.fntdata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font" Target="fonts/font3.fntdata" /><Relationship Id="rId20" Type="http://schemas.openxmlformats.org/officeDocument/2006/relationships/font" Target="fonts/font7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font" Target="fonts/font2.fntdata" /><Relationship Id="rId23" Type="http://schemas.openxmlformats.org/officeDocument/2006/relationships/font" Target="fonts/font10.fntdata" /><Relationship Id="rId10" Type="http://schemas.openxmlformats.org/officeDocument/2006/relationships/slide" Target="slides/slide9.xml" /><Relationship Id="rId19" Type="http://schemas.openxmlformats.org/officeDocument/2006/relationships/font" Target="fonts/font6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1.fntdata" /><Relationship Id="rId22" Type="http://schemas.openxmlformats.org/officeDocument/2006/relationships/font" Target="fonts/font9.fntdata" /><Relationship Id="rId27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1caab1d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1caab1d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e0a8b09948_0_1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e0a8b09948_0_1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ddd26cc8a4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ddd26cc8a4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dffe5a3af5_0_1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dffe5a3af5_0_1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ddd26cc8a4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ddd26cc8a4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2420fcadb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2420fcadb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cc9050bdf8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cc9050bdf8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11ed1af4641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11ed1af4641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ddd26cc8a4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ddd26cc8a4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25850" y="1317528"/>
            <a:ext cx="5892300" cy="235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25850" y="3778500"/>
            <a:ext cx="5892300" cy="47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1011050" y="-447675"/>
            <a:ext cx="5892301" cy="36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4261050" y="1962150"/>
            <a:ext cx="5892301" cy="36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4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4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title"/>
          </p:nvPr>
        </p:nvSpPr>
        <p:spPr>
          <a:xfrm>
            <a:off x="1486024" y="3068248"/>
            <a:ext cx="61722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subTitle" idx="1"/>
          </p:nvPr>
        </p:nvSpPr>
        <p:spPr>
          <a:xfrm>
            <a:off x="1485800" y="1628863"/>
            <a:ext cx="6172200" cy="149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29" name="Google Shape;129;p14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>
            <a:off x="-1436100" y="-758750"/>
            <a:ext cx="6816174" cy="422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4"/>
          <p:cNvPicPr preferRelativeResize="0"/>
          <p:nvPr/>
        </p:nvPicPr>
        <p:blipFill rotWithShape="1">
          <a:blip r:embed="rId3">
            <a:alphaModFix amt="75000"/>
          </a:blip>
          <a:srcRect l="-60" t="537"/>
          <a:stretch/>
        </p:blipFill>
        <p:spPr>
          <a:xfrm rot="-10799997">
            <a:off x="4648077" y="1876429"/>
            <a:ext cx="5772273" cy="3552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5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5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5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5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2" name="Google Shape;262;p25"/>
          <p:cNvPicPr preferRelativeResize="0"/>
          <p:nvPr/>
        </p:nvPicPr>
        <p:blipFill rotWithShape="1">
          <a:blip r:embed="rId3">
            <a:alphaModFix amt="75000"/>
          </a:blip>
          <a:srcRect l="23664" t="13299"/>
          <a:stretch/>
        </p:blipFill>
        <p:spPr>
          <a:xfrm>
            <a:off x="9525" y="-156200"/>
            <a:ext cx="4171950" cy="293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5"/>
          <p:cNvPicPr preferRelativeResize="0"/>
          <p:nvPr/>
        </p:nvPicPr>
        <p:blipFill rotWithShape="1">
          <a:blip r:embed="rId3">
            <a:alphaModFix amt="75000"/>
          </a:blip>
          <a:srcRect l="21334" t="3883"/>
          <a:stretch/>
        </p:blipFill>
        <p:spPr>
          <a:xfrm rot="-10799995">
            <a:off x="5739700" y="2603702"/>
            <a:ext cx="3747200" cy="2835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6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6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6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9" name="Google Shape;269;p26"/>
          <p:cNvPicPr preferRelativeResize="0"/>
          <p:nvPr/>
        </p:nvPicPr>
        <p:blipFill rotWithShape="1">
          <a:blip r:embed="rId3">
            <a:alphaModFix amt="75000"/>
          </a:blip>
          <a:srcRect l="20356"/>
          <a:stretch/>
        </p:blipFill>
        <p:spPr>
          <a:xfrm rot="5400000">
            <a:off x="4631025" y="510125"/>
            <a:ext cx="5524500" cy="4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6"/>
          <p:cNvPicPr preferRelativeResize="0"/>
          <p:nvPr/>
        </p:nvPicPr>
        <p:blipFill rotWithShape="1">
          <a:blip r:embed="rId3">
            <a:alphaModFix amt="75000"/>
          </a:blip>
          <a:srcRect l="16645" t="537"/>
          <a:stretch/>
        </p:blipFill>
        <p:spPr>
          <a:xfrm rot="-5399997">
            <a:off x="-1058539" y="294014"/>
            <a:ext cx="5654502" cy="4177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491888" y="1682463"/>
            <a:ext cx="3312300" cy="111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7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4491888" y="2851113"/>
            <a:ext cx="33123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931113" y="1872250"/>
            <a:ext cx="1728900" cy="1188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pic>
        <p:nvPicPr>
          <p:cNvPr id="25" name="Google Shape;25;p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1015800" y="-419100"/>
            <a:ext cx="6190054" cy="383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4352926" y="1967775"/>
            <a:ext cx="5790899" cy="35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1684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pic>
        <p:nvPicPr>
          <p:cNvPr id="33" name="Google Shape;33;p4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825300" y="-371475"/>
            <a:ext cx="4857272" cy="30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5048253" y="2398274"/>
            <a:ext cx="5095572" cy="3154876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7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4381506" y="887025"/>
            <a:ext cx="4038600" cy="9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4381500" y="1843575"/>
            <a:ext cx="4038600" cy="24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pic>
        <p:nvPicPr>
          <p:cNvPr id="63" name="Google Shape;63;p7"/>
          <p:cNvPicPr preferRelativeResize="0"/>
          <p:nvPr/>
        </p:nvPicPr>
        <p:blipFill rotWithShape="1">
          <a:blip r:embed="rId3">
            <a:alphaModFix amt="75000"/>
          </a:blip>
          <a:srcRect l="24156" t="16303"/>
          <a:stretch/>
        </p:blipFill>
        <p:spPr>
          <a:xfrm rot="5400000">
            <a:off x="5767588" y="527636"/>
            <a:ext cx="4294574" cy="293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8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8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2005350" y="1506750"/>
            <a:ext cx="5133300" cy="213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pic>
        <p:nvPicPr>
          <p:cNvPr id="70" name="Google Shape;70;p8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5400000">
            <a:off x="4270575" y="37800"/>
            <a:ext cx="6816287" cy="422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8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-5399997">
            <a:off x="-1890149" y="942974"/>
            <a:ext cx="6692275" cy="41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0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0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0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 rot="300">
            <a:off x="720000" y="3295650"/>
            <a:ext cx="3433500" cy="120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1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1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1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1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title" hasCustomPrompt="1"/>
          </p:nvPr>
        </p:nvSpPr>
        <p:spPr>
          <a:xfrm rot="186">
            <a:off x="977225" y="1686338"/>
            <a:ext cx="5538000" cy="12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81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1"/>
          <p:cNvSpPr txBox="1">
            <a:spLocks noGrp="1"/>
          </p:cNvSpPr>
          <p:nvPr>
            <p:ph type="subTitle" idx="1"/>
          </p:nvPr>
        </p:nvSpPr>
        <p:spPr>
          <a:xfrm>
            <a:off x="977225" y="2821638"/>
            <a:ext cx="55380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93" name="Google Shape;93;p11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 rot="6015032">
            <a:off x="3802652" y="445901"/>
            <a:ext cx="7113000" cy="440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1"/>
          <p:cNvPicPr preferRelativeResize="0"/>
          <p:nvPr/>
        </p:nvPicPr>
        <p:blipFill rotWithShape="1">
          <a:blip r:embed="rId3">
            <a:alphaModFix amt="75000"/>
          </a:blip>
          <a:srcRect l="-60" t="537"/>
          <a:stretch/>
        </p:blipFill>
        <p:spPr>
          <a:xfrm rot="-5399997">
            <a:off x="-1590800" y="1404054"/>
            <a:ext cx="5772273" cy="3552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3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3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/>
          </p:nvPr>
        </p:nvSpPr>
        <p:spPr>
          <a:xfrm>
            <a:off x="713224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713224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2"/>
          </p:nvPr>
        </p:nvSpPr>
        <p:spPr>
          <a:xfrm>
            <a:off x="713224" y="3680488"/>
            <a:ext cx="23055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3"/>
          </p:nvPr>
        </p:nvSpPr>
        <p:spPr>
          <a:xfrm>
            <a:off x="713224" y="411461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4"/>
          </p:nvPr>
        </p:nvSpPr>
        <p:spPr>
          <a:xfrm>
            <a:off x="3419251" y="3680488"/>
            <a:ext cx="23055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5"/>
          </p:nvPr>
        </p:nvSpPr>
        <p:spPr>
          <a:xfrm>
            <a:off x="3419251" y="411461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6"/>
          </p:nvPr>
        </p:nvSpPr>
        <p:spPr>
          <a:xfrm>
            <a:off x="3419251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7"/>
          </p:nvPr>
        </p:nvSpPr>
        <p:spPr>
          <a:xfrm>
            <a:off x="3419251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8" hasCustomPrompt="1"/>
          </p:nvPr>
        </p:nvSpPr>
        <p:spPr>
          <a:xfrm>
            <a:off x="1415374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9" hasCustomPrompt="1"/>
          </p:nvPr>
        </p:nvSpPr>
        <p:spPr>
          <a:xfrm>
            <a:off x="4121401" y="319002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13" hasCustomPrompt="1"/>
          </p:nvPr>
        </p:nvSpPr>
        <p:spPr>
          <a:xfrm>
            <a:off x="1415374" y="319002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14" hasCustomPrompt="1"/>
          </p:nvPr>
        </p:nvSpPr>
        <p:spPr>
          <a:xfrm>
            <a:off x="4121401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15"/>
          </p:nvPr>
        </p:nvSpPr>
        <p:spPr>
          <a:xfrm>
            <a:off x="6125276" y="3680488"/>
            <a:ext cx="23055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6"/>
          </p:nvPr>
        </p:nvSpPr>
        <p:spPr>
          <a:xfrm>
            <a:off x="6125276" y="411461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17"/>
          </p:nvPr>
        </p:nvSpPr>
        <p:spPr>
          <a:xfrm>
            <a:off x="6125276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8"/>
          </p:nvPr>
        </p:nvSpPr>
        <p:spPr>
          <a:xfrm>
            <a:off x="6125276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19" hasCustomPrompt="1"/>
          </p:nvPr>
        </p:nvSpPr>
        <p:spPr>
          <a:xfrm>
            <a:off x="6827426" y="319002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20" hasCustomPrompt="1"/>
          </p:nvPr>
        </p:nvSpPr>
        <p:spPr>
          <a:xfrm>
            <a:off x="6827426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pic>
        <p:nvPicPr>
          <p:cNvPr id="119" name="Google Shape;119;p1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-5400000">
            <a:off x="-1377750" y="2269750"/>
            <a:ext cx="4857272" cy="30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5400000">
            <a:off x="5366340" y="82974"/>
            <a:ext cx="5095572" cy="315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>
            <a:spLocks noGrp="1"/>
          </p:cNvSpPr>
          <p:nvPr>
            <p:ph type="title" idx="21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37000">
              <a:schemeClr val="dk1"/>
            </a:gs>
            <a:gs pos="63000">
              <a:schemeClr val="dk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2475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udiowide"/>
              <a:buNone/>
              <a:defRPr sz="28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2475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9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0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2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0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/>
          <p:nvPr/>
        </p:nvSpPr>
        <p:spPr>
          <a:xfrm>
            <a:off x="1727250" y="1228150"/>
            <a:ext cx="5689500" cy="2476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0"/>
          <p:cNvSpPr txBox="1">
            <a:spLocks noGrp="1"/>
          </p:cNvSpPr>
          <p:nvPr>
            <p:ph type="ctrTitle"/>
          </p:nvPr>
        </p:nvSpPr>
        <p:spPr>
          <a:xfrm>
            <a:off x="1625850" y="1317528"/>
            <a:ext cx="5892300" cy="23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Algerian" pitchFamily="82" charset="0"/>
              </a:rPr>
              <a:t>LOAN ELIGIBILITY PREDICTION</a:t>
            </a:r>
            <a:endParaRPr dirty="0">
              <a:solidFill>
                <a:srgbClr val="CC0000"/>
              </a:solidFill>
            </a:endParaRPr>
          </a:p>
        </p:txBody>
      </p:sp>
      <p:sp>
        <p:nvSpPr>
          <p:cNvPr id="283" name="Google Shape;283;p30"/>
          <p:cNvSpPr txBox="1">
            <a:spLocks noGrp="1"/>
          </p:cNvSpPr>
          <p:nvPr>
            <p:ph type="subTitle" idx="1"/>
          </p:nvPr>
        </p:nvSpPr>
        <p:spPr>
          <a:xfrm>
            <a:off x="1625850" y="3778500"/>
            <a:ext cx="58923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84" name="Google Shape;284;p30"/>
          <p:cNvGrpSpPr/>
          <p:nvPr/>
        </p:nvGrpSpPr>
        <p:grpSpPr>
          <a:xfrm>
            <a:off x="1006807" y="487596"/>
            <a:ext cx="288601" cy="1096693"/>
            <a:chOff x="1006700" y="2603975"/>
            <a:chExt cx="55450" cy="210700"/>
          </a:xfrm>
        </p:grpSpPr>
        <p:sp>
          <p:nvSpPr>
            <p:cNvPr id="285" name="Google Shape;285;p30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0"/>
          <p:cNvGrpSpPr/>
          <p:nvPr/>
        </p:nvGrpSpPr>
        <p:grpSpPr>
          <a:xfrm rot="5400000">
            <a:off x="7769557" y="3906771"/>
            <a:ext cx="288601" cy="1096693"/>
            <a:chOff x="1006700" y="2603975"/>
            <a:chExt cx="55450" cy="210700"/>
          </a:xfrm>
        </p:grpSpPr>
        <p:sp>
          <p:nvSpPr>
            <p:cNvPr id="292" name="Google Shape;292;p30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30"/>
          <p:cNvGrpSpPr/>
          <p:nvPr/>
        </p:nvGrpSpPr>
        <p:grpSpPr>
          <a:xfrm>
            <a:off x="551124" y="3629702"/>
            <a:ext cx="1178637" cy="1096691"/>
            <a:chOff x="827350" y="3629733"/>
            <a:chExt cx="1431600" cy="1332067"/>
          </a:xfrm>
        </p:grpSpPr>
        <p:sp>
          <p:nvSpPr>
            <p:cNvPr id="299" name="Google Shape;299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30"/>
          <p:cNvGrpSpPr/>
          <p:nvPr/>
        </p:nvGrpSpPr>
        <p:grpSpPr>
          <a:xfrm>
            <a:off x="322602" y="2902809"/>
            <a:ext cx="781224" cy="726909"/>
            <a:chOff x="827350" y="3629733"/>
            <a:chExt cx="1431600" cy="1332067"/>
          </a:xfrm>
        </p:grpSpPr>
        <p:sp>
          <p:nvSpPr>
            <p:cNvPr id="303" name="Google Shape;303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30"/>
          <p:cNvGrpSpPr/>
          <p:nvPr/>
        </p:nvGrpSpPr>
        <p:grpSpPr>
          <a:xfrm>
            <a:off x="1816189" y="4394848"/>
            <a:ext cx="356325" cy="331552"/>
            <a:chOff x="827350" y="3629733"/>
            <a:chExt cx="1431600" cy="1332067"/>
          </a:xfrm>
        </p:grpSpPr>
        <p:sp>
          <p:nvSpPr>
            <p:cNvPr id="307" name="Google Shape;307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30"/>
          <p:cNvGrpSpPr/>
          <p:nvPr/>
        </p:nvGrpSpPr>
        <p:grpSpPr>
          <a:xfrm>
            <a:off x="7466251" y="219713"/>
            <a:ext cx="895180" cy="832942"/>
            <a:chOff x="827350" y="3629733"/>
            <a:chExt cx="1431600" cy="1332067"/>
          </a:xfrm>
        </p:grpSpPr>
        <p:sp>
          <p:nvSpPr>
            <p:cNvPr id="311" name="Google Shape;311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314;p30"/>
          <p:cNvGrpSpPr/>
          <p:nvPr/>
        </p:nvGrpSpPr>
        <p:grpSpPr>
          <a:xfrm>
            <a:off x="8131283" y="1065715"/>
            <a:ext cx="598982" cy="557337"/>
            <a:chOff x="827350" y="3629733"/>
            <a:chExt cx="1431600" cy="1332067"/>
          </a:xfrm>
        </p:grpSpPr>
        <p:sp>
          <p:nvSpPr>
            <p:cNvPr id="315" name="Google Shape;315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30"/>
          <p:cNvGrpSpPr/>
          <p:nvPr/>
        </p:nvGrpSpPr>
        <p:grpSpPr>
          <a:xfrm>
            <a:off x="6901231" y="620669"/>
            <a:ext cx="464268" cy="431989"/>
            <a:chOff x="827350" y="3629733"/>
            <a:chExt cx="1431600" cy="1332067"/>
          </a:xfrm>
        </p:grpSpPr>
        <p:sp>
          <p:nvSpPr>
            <p:cNvPr id="319" name="Google Shape;319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55"/>
          <p:cNvSpPr/>
          <p:nvPr/>
        </p:nvSpPr>
        <p:spPr>
          <a:xfrm>
            <a:off x="2731455" y="761385"/>
            <a:ext cx="4038600" cy="9030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4" name="Google Shape;1344;p55"/>
          <p:cNvSpPr txBox="1">
            <a:spLocks noGrp="1"/>
          </p:cNvSpPr>
          <p:nvPr>
            <p:ph type="title"/>
          </p:nvPr>
        </p:nvSpPr>
        <p:spPr>
          <a:xfrm>
            <a:off x="2449578" y="790772"/>
            <a:ext cx="4038600" cy="9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Personal Loan Eligibility </a:t>
            </a:r>
            <a:endParaRPr dirty="0"/>
          </a:p>
        </p:txBody>
      </p:sp>
      <p:sp>
        <p:nvSpPr>
          <p:cNvPr id="1345" name="Google Shape;1345;p55"/>
          <p:cNvSpPr txBox="1">
            <a:spLocks noGrp="1"/>
          </p:cNvSpPr>
          <p:nvPr>
            <p:ph type="body" idx="1"/>
          </p:nvPr>
        </p:nvSpPr>
        <p:spPr>
          <a:xfrm>
            <a:off x="2868958" y="1939828"/>
            <a:ext cx="4038600" cy="2436000"/>
          </a:xfrm>
          <a:prstGeom prst="rect">
            <a:avLst/>
          </a:prstGeom>
        </p:spPr>
        <p:txBody>
          <a:bodyPr spcFirstLastPara="1" wrap="square" lIns="91425" tIns="91425" rIns="274300" bIns="91425" anchor="t" anchorCtr="0">
            <a:noAutofit/>
          </a:bodyPr>
          <a:lstStyle/>
          <a:p>
            <a:pPr fontAlgn="base"/>
            <a:r>
              <a:rPr lang="en-US" b="1" dirty="0"/>
              <a:t>Age:</a:t>
            </a:r>
            <a:r>
              <a:rPr lang="en-US" dirty="0"/>
              <a:t> 18 - 60 years</a:t>
            </a:r>
          </a:p>
          <a:p>
            <a:pPr fontAlgn="base"/>
            <a:r>
              <a:rPr lang="en-US" b="1" dirty="0"/>
              <a:t>Income:</a:t>
            </a:r>
            <a:r>
              <a:rPr lang="en-US" dirty="0"/>
              <a:t> Minimum Rs 15,000/month for salaried applicants</a:t>
            </a:r>
          </a:p>
          <a:p>
            <a:pPr fontAlgn="base"/>
            <a:r>
              <a:rPr lang="en-US" b="1" dirty="0"/>
              <a:t>Credit Score:</a:t>
            </a:r>
            <a:r>
              <a:rPr lang="en-US" dirty="0"/>
              <a:t> Preferably 750 and above as having higher credit scores increase the chances of your loan approval at lower interest rates</a:t>
            </a:r>
          </a:p>
          <a:p>
            <a:pPr fontAlgn="base"/>
            <a:br>
              <a:rPr lang="en-US" dirty="0"/>
            </a:br>
            <a:br>
              <a:rPr lang="en-US" dirty="0"/>
            </a:br>
            <a:r>
              <a:rPr lang="en-US" b="1" dirty="0"/>
              <a:t>Address:</a:t>
            </a:r>
            <a:r>
              <a:rPr lang="en-US" dirty="0"/>
              <a:t> </a:t>
            </a:r>
            <a:r>
              <a:rPr lang="en-US" dirty="0" err="1"/>
              <a:t>Paisabazaar</a:t>
            </a:r>
            <a:r>
              <a:rPr lang="en-US" dirty="0"/>
              <a:t>, xxx P, Sector xx </a:t>
            </a:r>
            <a:r>
              <a:rPr lang="en-US" dirty="0" err="1"/>
              <a:t>Gurugram</a:t>
            </a:r>
            <a:r>
              <a:rPr lang="en-US" dirty="0"/>
              <a:t> (HR) </a:t>
            </a:r>
            <a:r>
              <a:rPr lang="en-US" dirty="0" err="1"/>
              <a:t>xxxxxx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lt1"/>
              </a:solidFill>
            </a:endParaRPr>
          </a:p>
        </p:txBody>
      </p:sp>
      <p:pic>
        <p:nvPicPr>
          <p:cNvPr id="1346" name="Google Shape;1346;p55"/>
          <p:cNvPicPr preferRelativeResize="0"/>
          <p:nvPr/>
        </p:nvPicPr>
        <p:blipFill rotWithShape="1">
          <a:blip r:embed="rId3">
            <a:alphaModFix amt="75000"/>
          </a:blip>
          <a:srcRect l="17877" t="14008"/>
          <a:stretch/>
        </p:blipFill>
        <p:spPr>
          <a:xfrm rot="-5399996">
            <a:off x="-899475" y="1372301"/>
            <a:ext cx="4737352" cy="30717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7" name="Google Shape;1347;p55"/>
          <p:cNvGrpSpPr/>
          <p:nvPr/>
        </p:nvGrpSpPr>
        <p:grpSpPr>
          <a:xfrm>
            <a:off x="8637582" y="3602221"/>
            <a:ext cx="288601" cy="1096693"/>
            <a:chOff x="1006700" y="2603975"/>
            <a:chExt cx="55450" cy="210700"/>
          </a:xfrm>
        </p:grpSpPr>
        <p:sp>
          <p:nvSpPr>
            <p:cNvPr id="1348" name="Google Shape;1348;p55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5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5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5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5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5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55"/>
          <p:cNvGrpSpPr/>
          <p:nvPr/>
        </p:nvGrpSpPr>
        <p:grpSpPr>
          <a:xfrm>
            <a:off x="332772" y="288838"/>
            <a:ext cx="760896" cy="707727"/>
            <a:chOff x="827350" y="3629733"/>
            <a:chExt cx="1431600" cy="1332067"/>
          </a:xfrm>
        </p:grpSpPr>
        <p:sp>
          <p:nvSpPr>
            <p:cNvPr id="1356" name="Google Shape;1356;p5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9" name="Google Shape;1359;p55"/>
          <p:cNvGrpSpPr/>
          <p:nvPr/>
        </p:nvGrpSpPr>
        <p:grpSpPr>
          <a:xfrm>
            <a:off x="1205430" y="449959"/>
            <a:ext cx="527545" cy="490734"/>
            <a:chOff x="827350" y="3629733"/>
            <a:chExt cx="1431600" cy="1332067"/>
          </a:xfrm>
        </p:grpSpPr>
        <p:sp>
          <p:nvSpPr>
            <p:cNvPr id="1360" name="Google Shape;1360;p5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3" name="Google Shape;1363;p55"/>
          <p:cNvGrpSpPr/>
          <p:nvPr/>
        </p:nvGrpSpPr>
        <p:grpSpPr>
          <a:xfrm>
            <a:off x="543188" y="1131212"/>
            <a:ext cx="412158" cy="383369"/>
            <a:chOff x="827350" y="3629733"/>
            <a:chExt cx="1431600" cy="1332067"/>
          </a:xfrm>
        </p:grpSpPr>
        <p:sp>
          <p:nvSpPr>
            <p:cNvPr id="1364" name="Google Shape;1364;p5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41"/>
          <p:cNvSpPr txBox="1">
            <a:spLocks noGrp="1"/>
          </p:cNvSpPr>
          <p:nvPr>
            <p:ph type="title"/>
          </p:nvPr>
        </p:nvSpPr>
        <p:spPr>
          <a:xfrm rot="186">
            <a:off x="702904" y="1700455"/>
            <a:ext cx="7357866" cy="12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</a:t>
            </a:r>
            <a:endParaRPr dirty="0"/>
          </a:p>
        </p:txBody>
      </p:sp>
      <p:grpSp>
        <p:nvGrpSpPr>
          <p:cNvPr id="2" name="Google Shape;767;p41"/>
          <p:cNvGrpSpPr/>
          <p:nvPr/>
        </p:nvGrpSpPr>
        <p:grpSpPr>
          <a:xfrm rot="5400000">
            <a:off x="3024957" y="-219079"/>
            <a:ext cx="288601" cy="1096693"/>
            <a:chOff x="1006700" y="2603975"/>
            <a:chExt cx="55450" cy="210700"/>
          </a:xfrm>
        </p:grpSpPr>
        <p:sp>
          <p:nvSpPr>
            <p:cNvPr id="768" name="Google Shape;768;p41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1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1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774;p41"/>
          <p:cNvGrpSpPr/>
          <p:nvPr/>
        </p:nvGrpSpPr>
        <p:grpSpPr>
          <a:xfrm>
            <a:off x="6515167" y="2955924"/>
            <a:ext cx="1372762" cy="1277186"/>
            <a:chOff x="827350" y="3629733"/>
            <a:chExt cx="1431600" cy="1332067"/>
          </a:xfrm>
        </p:grpSpPr>
        <p:sp>
          <p:nvSpPr>
            <p:cNvPr id="775" name="Google Shape;775;p41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1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1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778;p41"/>
          <p:cNvGrpSpPr/>
          <p:nvPr/>
        </p:nvGrpSpPr>
        <p:grpSpPr>
          <a:xfrm>
            <a:off x="6653544" y="1981773"/>
            <a:ext cx="688313" cy="640458"/>
            <a:chOff x="827350" y="3629733"/>
            <a:chExt cx="1431600" cy="1332067"/>
          </a:xfrm>
        </p:grpSpPr>
        <p:sp>
          <p:nvSpPr>
            <p:cNvPr id="779" name="Google Shape;779;p41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1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1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782;p41"/>
          <p:cNvGrpSpPr/>
          <p:nvPr/>
        </p:nvGrpSpPr>
        <p:grpSpPr>
          <a:xfrm>
            <a:off x="4865856" y="3550298"/>
            <a:ext cx="688313" cy="640458"/>
            <a:chOff x="827350" y="3629733"/>
            <a:chExt cx="1431600" cy="1332067"/>
          </a:xfrm>
        </p:grpSpPr>
        <p:sp>
          <p:nvSpPr>
            <p:cNvPr id="783" name="Google Shape;783;p41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786;p41"/>
          <p:cNvGrpSpPr/>
          <p:nvPr/>
        </p:nvGrpSpPr>
        <p:grpSpPr>
          <a:xfrm>
            <a:off x="5815073" y="4066919"/>
            <a:ext cx="439215" cy="408678"/>
            <a:chOff x="827350" y="3629733"/>
            <a:chExt cx="1431600" cy="1332067"/>
          </a:xfrm>
        </p:grpSpPr>
        <p:sp>
          <p:nvSpPr>
            <p:cNvPr id="787" name="Google Shape;787;p41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1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1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765;p41"/>
          <p:cNvSpPr txBox="1">
            <a:spLocks/>
          </p:cNvSpPr>
          <p:nvPr/>
        </p:nvSpPr>
        <p:spPr>
          <a:xfrm rot="186">
            <a:off x="869357" y="3559130"/>
            <a:ext cx="7357866" cy="66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Audiowide"/>
              <a:buNone/>
              <a:tabLst/>
              <a:defRPr/>
            </a:pPr>
            <a:endParaRPr kumimoji="0" lang="en-US" sz="81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28" name="Google Shape;765;p41"/>
          <p:cNvSpPr txBox="1">
            <a:spLocks/>
          </p:cNvSpPr>
          <p:nvPr/>
        </p:nvSpPr>
        <p:spPr>
          <a:xfrm rot="186">
            <a:off x="3436727" y="3705173"/>
            <a:ext cx="5348559" cy="12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Audiowide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udiowide"/>
                <a:ea typeface="Audiowide"/>
                <a:cs typeface="Audiowide"/>
                <a:sym typeface="Audiowide"/>
              </a:rPr>
              <a:t>TEAM MEMBERS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tabLst/>
              <a:defRPr/>
            </a:pPr>
            <a:r>
              <a:rPr lang="en-US" sz="1600" dirty="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SHERAPHEENA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udiowide"/>
                <a:ea typeface="Audiowide"/>
                <a:cs typeface="Audiowide"/>
                <a:sym typeface="Audiowide"/>
              </a:rPr>
              <a:t>MADHU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udiowide"/>
                <a:ea typeface="Audiowide"/>
                <a:cs typeface="Audiowide"/>
                <a:sym typeface="Audiowide"/>
              </a:rPr>
              <a:t> REDDY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tabLst/>
              <a:defRPr/>
            </a:pPr>
            <a:r>
              <a:rPr lang="en-US" sz="1600" noProof="0" dirty="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MANOJ KUMAR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tabLst/>
              <a:defRPr/>
            </a:pPr>
            <a:r>
              <a:rPr kumimoji="0" lang="en-US" sz="1600" b="0" i="0" u="none" strike="noStrike" kern="0" cap="none" spc="0" normalizeH="0" baseline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udiowide"/>
                <a:ea typeface="Audiowide"/>
                <a:cs typeface="Audiowide"/>
                <a:sym typeface="Audiowide"/>
              </a:rPr>
              <a:t>YC.ANUSHA</a:t>
            </a:r>
            <a:r>
              <a:rPr kumimoji="0" lang="en-US" sz="1600" b="0" i="0" u="none" strike="noStrike" kern="0" cap="none" spc="0" normalizeH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udiowide"/>
                <a:ea typeface="Audiowide"/>
                <a:cs typeface="Audiowide"/>
                <a:sym typeface="Audiowide"/>
              </a:rPr>
              <a:t> 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1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1"/>
          <p:cNvSpPr txBox="1">
            <a:spLocks noGrp="1"/>
          </p:cNvSpPr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>
                <a:latin typeface="Algerian" pitchFamily="82" charset="0"/>
              </a:rPr>
              <a:t>Introduction</a:t>
            </a:r>
            <a:endParaRPr dirty="0"/>
          </a:p>
        </p:txBody>
      </p:sp>
      <p:sp>
        <p:nvSpPr>
          <p:cNvPr id="328" name="Google Shape;328;p31"/>
          <p:cNvSpPr txBox="1">
            <a:spLocks noGrp="1"/>
          </p:cNvSpPr>
          <p:nvPr>
            <p:ph type="body" idx="1"/>
          </p:nvPr>
        </p:nvSpPr>
        <p:spPr>
          <a:xfrm>
            <a:off x="720000" y="11684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400" dirty="0"/>
              <a:t>Loans are the core business of banks. The main profit comes directly from the loan’s interest. The loan companies grant a loan after an intensive process of verification and validation. However, they still don’t have assurance if the applicant is able to repay the loan with no difficulties.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330" name="Google Shape;330;p31"/>
          <p:cNvSpPr txBox="1"/>
          <p:nvPr/>
        </p:nvSpPr>
        <p:spPr>
          <a:xfrm>
            <a:off x="1252213" y="41478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800" b="1" dirty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</a:br>
            <a:endParaRPr sz="150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31" name="Google Shape;331;p31"/>
          <p:cNvSpPr txBox="1"/>
          <p:nvPr/>
        </p:nvSpPr>
        <p:spPr>
          <a:xfrm>
            <a:off x="4739401" y="4147800"/>
            <a:ext cx="315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b="1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332" name="Google Shape;332;p31"/>
          <p:cNvGrpSpPr/>
          <p:nvPr/>
        </p:nvGrpSpPr>
        <p:grpSpPr>
          <a:xfrm>
            <a:off x="216232" y="3830296"/>
            <a:ext cx="288601" cy="1096693"/>
            <a:chOff x="1006700" y="2603975"/>
            <a:chExt cx="55450" cy="210700"/>
          </a:xfrm>
        </p:grpSpPr>
        <p:sp>
          <p:nvSpPr>
            <p:cNvPr id="333" name="Google Shape;333;p31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" name="Google Shape;339;p31"/>
          <p:cNvGrpSpPr/>
          <p:nvPr/>
        </p:nvGrpSpPr>
        <p:grpSpPr>
          <a:xfrm>
            <a:off x="8596681" y="736494"/>
            <a:ext cx="464268" cy="431989"/>
            <a:chOff x="827350" y="3629733"/>
            <a:chExt cx="1431600" cy="1332067"/>
          </a:xfrm>
        </p:grpSpPr>
        <p:sp>
          <p:nvSpPr>
            <p:cNvPr id="340" name="Google Shape;340;p31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31"/>
          <p:cNvGrpSpPr/>
          <p:nvPr/>
        </p:nvGrpSpPr>
        <p:grpSpPr>
          <a:xfrm>
            <a:off x="8596636" y="178169"/>
            <a:ext cx="356755" cy="331951"/>
            <a:chOff x="827350" y="3629733"/>
            <a:chExt cx="1431600" cy="1332067"/>
          </a:xfrm>
        </p:grpSpPr>
        <p:sp>
          <p:nvSpPr>
            <p:cNvPr id="344" name="Google Shape;344;p31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2"/>
          <p:cNvSpPr/>
          <p:nvPr/>
        </p:nvSpPr>
        <p:spPr>
          <a:xfrm>
            <a:off x="1475975" y="1282225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2"/>
          <p:cNvSpPr/>
          <p:nvPr/>
        </p:nvSpPr>
        <p:spPr>
          <a:xfrm>
            <a:off x="4182000" y="1282225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2"/>
          <p:cNvSpPr/>
          <p:nvPr/>
        </p:nvSpPr>
        <p:spPr>
          <a:xfrm>
            <a:off x="6888025" y="1282225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2"/>
          <p:cNvSpPr/>
          <p:nvPr/>
        </p:nvSpPr>
        <p:spPr>
          <a:xfrm>
            <a:off x="1475975" y="3127475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2"/>
          <p:cNvSpPr/>
          <p:nvPr/>
        </p:nvSpPr>
        <p:spPr>
          <a:xfrm>
            <a:off x="4182000" y="3127475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2"/>
          <p:cNvSpPr/>
          <p:nvPr/>
        </p:nvSpPr>
        <p:spPr>
          <a:xfrm>
            <a:off x="6888025" y="3127475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2"/>
          <p:cNvSpPr txBox="1">
            <a:spLocks noGrp="1"/>
          </p:cNvSpPr>
          <p:nvPr>
            <p:ph type="title" idx="21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61" name="Google Shape;361;p32"/>
          <p:cNvSpPr txBox="1">
            <a:spLocks noGrp="1"/>
          </p:cNvSpPr>
          <p:nvPr>
            <p:ph type="title" idx="8"/>
          </p:nvPr>
        </p:nvSpPr>
        <p:spPr>
          <a:xfrm>
            <a:off x="1415374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62" name="Google Shape;362;p32"/>
          <p:cNvSpPr txBox="1">
            <a:spLocks noGrp="1"/>
          </p:cNvSpPr>
          <p:nvPr>
            <p:ph type="title" idx="9"/>
          </p:nvPr>
        </p:nvSpPr>
        <p:spPr>
          <a:xfrm>
            <a:off x="4121401" y="319002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63" name="Google Shape;363;p32"/>
          <p:cNvSpPr txBox="1">
            <a:spLocks noGrp="1"/>
          </p:cNvSpPr>
          <p:nvPr>
            <p:ph type="title" idx="15"/>
          </p:nvPr>
        </p:nvSpPr>
        <p:spPr>
          <a:xfrm>
            <a:off x="6125276" y="368048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64" name="Google Shape;364;p32"/>
          <p:cNvSpPr txBox="1">
            <a:spLocks noGrp="1"/>
          </p:cNvSpPr>
          <p:nvPr>
            <p:ph type="title"/>
          </p:nvPr>
        </p:nvSpPr>
        <p:spPr>
          <a:xfrm>
            <a:off x="713224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Libraries</a:t>
            </a:r>
            <a:endParaRPr dirty="0"/>
          </a:p>
        </p:txBody>
      </p:sp>
      <p:sp>
        <p:nvSpPr>
          <p:cNvPr id="366" name="Google Shape;366;p32"/>
          <p:cNvSpPr txBox="1">
            <a:spLocks noGrp="1"/>
          </p:cNvSpPr>
          <p:nvPr>
            <p:ph type="title" idx="2"/>
          </p:nvPr>
        </p:nvSpPr>
        <p:spPr>
          <a:xfrm>
            <a:off x="713224" y="368048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368" name="Google Shape;368;p32"/>
          <p:cNvSpPr txBox="1">
            <a:spLocks noGrp="1"/>
          </p:cNvSpPr>
          <p:nvPr>
            <p:ph type="title" idx="4"/>
          </p:nvPr>
        </p:nvSpPr>
        <p:spPr>
          <a:xfrm>
            <a:off x="3419251" y="368048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370" name="Google Shape;370;p32"/>
          <p:cNvSpPr txBox="1">
            <a:spLocks noGrp="1"/>
          </p:cNvSpPr>
          <p:nvPr>
            <p:ph type="title" idx="13"/>
          </p:nvPr>
        </p:nvSpPr>
        <p:spPr>
          <a:xfrm>
            <a:off x="1415374" y="319002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71" name="Google Shape;371;p32"/>
          <p:cNvSpPr txBox="1">
            <a:spLocks noGrp="1"/>
          </p:cNvSpPr>
          <p:nvPr>
            <p:ph type="title" idx="14"/>
          </p:nvPr>
        </p:nvSpPr>
        <p:spPr>
          <a:xfrm>
            <a:off x="4121401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3" name="Google Shape;373;p32"/>
          <p:cNvSpPr txBox="1">
            <a:spLocks noGrp="1"/>
          </p:cNvSpPr>
          <p:nvPr>
            <p:ph type="title" idx="17"/>
          </p:nvPr>
        </p:nvSpPr>
        <p:spPr>
          <a:xfrm>
            <a:off x="6125276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19"/>
          </p:nvPr>
        </p:nvSpPr>
        <p:spPr>
          <a:xfrm>
            <a:off x="6827426" y="319002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76" name="Google Shape;376;p32"/>
          <p:cNvSpPr txBox="1">
            <a:spLocks noGrp="1"/>
          </p:cNvSpPr>
          <p:nvPr>
            <p:ph type="title" idx="20"/>
          </p:nvPr>
        </p:nvSpPr>
        <p:spPr>
          <a:xfrm>
            <a:off x="6827426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377" name="Google Shape;377;p32"/>
          <p:cNvGrpSpPr/>
          <p:nvPr/>
        </p:nvGrpSpPr>
        <p:grpSpPr>
          <a:xfrm rot="5400000">
            <a:off x="8179407" y="4316346"/>
            <a:ext cx="288601" cy="1096693"/>
            <a:chOff x="1006700" y="2603975"/>
            <a:chExt cx="55450" cy="210700"/>
          </a:xfrm>
        </p:grpSpPr>
        <p:sp>
          <p:nvSpPr>
            <p:cNvPr id="378" name="Google Shape;378;p32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32"/>
          <p:cNvGrpSpPr/>
          <p:nvPr/>
        </p:nvGrpSpPr>
        <p:grpSpPr>
          <a:xfrm>
            <a:off x="57111" y="583985"/>
            <a:ext cx="520959" cy="484739"/>
            <a:chOff x="827350" y="3629733"/>
            <a:chExt cx="1431600" cy="1332067"/>
          </a:xfrm>
        </p:grpSpPr>
        <p:sp>
          <p:nvSpPr>
            <p:cNvPr id="385" name="Google Shape;385;p32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32"/>
          <p:cNvGrpSpPr/>
          <p:nvPr/>
        </p:nvGrpSpPr>
        <p:grpSpPr>
          <a:xfrm>
            <a:off x="409461" y="85600"/>
            <a:ext cx="409581" cy="381104"/>
            <a:chOff x="827350" y="3629733"/>
            <a:chExt cx="1431600" cy="1332067"/>
          </a:xfrm>
        </p:grpSpPr>
        <p:sp>
          <p:nvSpPr>
            <p:cNvPr id="389" name="Google Shape;389;p32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Title 42"/>
          <p:cNvSpPr>
            <a:spLocks noGrp="1"/>
          </p:cNvSpPr>
          <p:nvPr>
            <p:ph type="title" idx="6"/>
          </p:nvPr>
        </p:nvSpPr>
        <p:spPr>
          <a:xfrm>
            <a:off x="3501753" y="2130881"/>
            <a:ext cx="2305500" cy="52770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3"/>
          <p:cNvSpPr txBox="1">
            <a:spLocks noGrp="1"/>
          </p:cNvSpPr>
          <p:nvPr>
            <p:ph type="title"/>
          </p:nvPr>
        </p:nvSpPr>
        <p:spPr>
          <a:xfrm>
            <a:off x="1849902" y="759655"/>
            <a:ext cx="6675120" cy="14871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>
                <a:latin typeface="Algerian" pitchFamily="82" charset="0"/>
              </a:rPr>
              <a:t>Getting the system ready and loading the data</a:t>
            </a:r>
            <a:endParaRPr dirty="0"/>
          </a:p>
        </p:txBody>
      </p:sp>
      <p:sp>
        <p:nvSpPr>
          <p:cNvPr id="398" name="Google Shape;398;p33"/>
          <p:cNvSpPr txBox="1">
            <a:spLocks noGrp="1"/>
          </p:cNvSpPr>
          <p:nvPr>
            <p:ph type="subTitle" idx="1"/>
          </p:nvPr>
        </p:nvSpPr>
        <p:spPr>
          <a:xfrm>
            <a:off x="2030041" y="2330608"/>
            <a:ext cx="5784561" cy="20796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We will be using Python for this course along with the below-listed libraries.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Specifications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Python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pandas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/>
              <a:t>seaborn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 err="1"/>
              <a:t>sklearn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99" name="Google Shape;399;p33"/>
          <p:cNvSpPr txBox="1">
            <a:spLocks noGrp="1"/>
          </p:cNvSpPr>
          <p:nvPr>
            <p:ph type="title" idx="2"/>
          </p:nvPr>
        </p:nvSpPr>
        <p:spPr>
          <a:xfrm>
            <a:off x="0" y="1007087"/>
            <a:ext cx="1728900" cy="11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400" name="Google Shape;400;p33"/>
          <p:cNvGrpSpPr/>
          <p:nvPr/>
        </p:nvGrpSpPr>
        <p:grpSpPr>
          <a:xfrm rot="10800000">
            <a:off x="8057882" y="382596"/>
            <a:ext cx="288601" cy="1096693"/>
            <a:chOff x="1006700" y="2603975"/>
            <a:chExt cx="55450" cy="210700"/>
          </a:xfrm>
        </p:grpSpPr>
        <p:sp>
          <p:nvSpPr>
            <p:cNvPr id="401" name="Google Shape;401;p33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33"/>
          <p:cNvGrpSpPr/>
          <p:nvPr/>
        </p:nvGrpSpPr>
        <p:grpSpPr>
          <a:xfrm>
            <a:off x="558602" y="508321"/>
            <a:ext cx="781224" cy="726909"/>
            <a:chOff x="827350" y="3629733"/>
            <a:chExt cx="1431600" cy="1332067"/>
          </a:xfrm>
        </p:grpSpPr>
        <p:sp>
          <p:nvSpPr>
            <p:cNvPr id="408" name="Google Shape;408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3"/>
          <p:cNvGrpSpPr/>
          <p:nvPr/>
        </p:nvGrpSpPr>
        <p:grpSpPr>
          <a:xfrm>
            <a:off x="1387564" y="321673"/>
            <a:ext cx="356325" cy="331552"/>
            <a:chOff x="827350" y="3629733"/>
            <a:chExt cx="1431600" cy="1332067"/>
          </a:xfrm>
        </p:grpSpPr>
        <p:sp>
          <p:nvSpPr>
            <p:cNvPr id="412" name="Google Shape;412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33"/>
          <p:cNvGrpSpPr/>
          <p:nvPr/>
        </p:nvGrpSpPr>
        <p:grpSpPr>
          <a:xfrm>
            <a:off x="7535601" y="3848738"/>
            <a:ext cx="895180" cy="832942"/>
            <a:chOff x="827350" y="3629733"/>
            <a:chExt cx="1431600" cy="1332067"/>
          </a:xfrm>
        </p:grpSpPr>
        <p:sp>
          <p:nvSpPr>
            <p:cNvPr id="416" name="Google Shape;416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33"/>
          <p:cNvGrpSpPr/>
          <p:nvPr/>
        </p:nvGrpSpPr>
        <p:grpSpPr>
          <a:xfrm>
            <a:off x="7902683" y="2980240"/>
            <a:ext cx="598982" cy="557337"/>
            <a:chOff x="827350" y="3629733"/>
            <a:chExt cx="1431600" cy="1332067"/>
          </a:xfrm>
        </p:grpSpPr>
        <p:sp>
          <p:nvSpPr>
            <p:cNvPr id="420" name="Google Shape;420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33"/>
          <p:cNvGrpSpPr/>
          <p:nvPr/>
        </p:nvGrpSpPr>
        <p:grpSpPr>
          <a:xfrm>
            <a:off x="6634531" y="4239131"/>
            <a:ext cx="464268" cy="431989"/>
            <a:chOff x="827350" y="3629733"/>
            <a:chExt cx="1431600" cy="1332067"/>
          </a:xfrm>
        </p:grpSpPr>
        <p:sp>
          <p:nvSpPr>
            <p:cNvPr id="424" name="Google Shape;424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33"/>
          <p:cNvGrpSpPr/>
          <p:nvPr/>
        </p:nvGrpSpPr>
        <p:grpSpPr>
          <a:xfrm rot="5400000">
            <a:off x="962657" y="3906771"/>
            <a:ext cx="288601" cy="1096693"/>
            <a:chOff x="1006700" y="2603975"/>
            <a:chExt cx="55450" cy="210700"/>
          </a:xfrm>
        </p:grpSpPr>
        <p:sp>
          <p:nvSpPr>
            <p:cNvPr id="428" name="Google Shape;428;p33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4"/>
          <p:cNvSpPr/>
          <p:nvPr/>
        </p:nvSpPr>
        <p:spPr>
          <a:xfrm>
            <a:off x="1230658" y="1182096"/>
            <a:ext cx="6316720" cy="268176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4"/>
          <p:cNvSpPr txBox="1">
            <a:spLocks noGrp="1"/>
          </p:cNvSpPr>
          <p:nvPr>
            <p:ph type="title"/>
          </p:nvPr>
        </p:nvSpPr>
        <p:spPr>
          <a:xfrm>
            <a:off x="962527" y="1492999"/>
            <a:ext cx="6691762" cy="21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>
                <a:latin typeface="Algerian" pitchFamily="82" charset="0"/>
              </a:rPr>
              <a:t>Understand the Problem</a:t>
            </a:r>
            <a:endParaRPr dirty="0"/>
          </a:p>
        </p:txBody>
      </p:sp>
      <p:grpSp>
        <p:nvGrpSpPr>
          <p:cNvPr id="440" name="Google Shape;440;p34"/>
          <p:cNvGrpSpPr/>
          <p:nvPr/>
        </p:nvGrpSpPr>
        <p:grpSpPr>
          <a:xfrm rot="10800000">
            <a:off x="8182795" y="3741521"/>
            <a:ext cx="288601" cy="1096693"/>
            <a:chOff x="1006700" y="2603975"/>
            <a:chExt cx="55450" cy="210700"/>
          </a:xfrm>
        </p:grpSpPr>
        <p:sp>
          <p:nvSpPr>
            <p:cNvPr id="441" name="Google Shape;441;p34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34"/>
          <p:cNvGrpSpPr/>
          <p:nvPr/>
        </p:nvGrpSpPr>
        <p:grpSpPr>
          <a:xfrm>
            <a:off x="535539" y="4091671"/>
            <a:ext cx="781224" cy="726909"/>
            <a:chOff x="827350" y="3629733"/>
            <a:chExt cx="1431600" cy="1332067"/>
          </a:xfrm>
        </p:grpSpPr>
        <p:sp>
          <p:nvSpPr>
            <p:cNvPr id="448" name="Google Shape;448;p34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34"/>
          <p:cNvGrpSpPr/>
          <p:nvPr/>
        </p:nvGrpSpPr>
        <p:grpSpPr>
          <a:xfrm>
            <a:off x="1563289" y="4339573"/>
            <a:ext cx="356325" cy="331552"/>
            <a:chOff x="827350" y="3629733"/>
            <a:chExt cx="1431600" cy="1332067"/>
          </a:xfrm>
        </p:grpSpPr>
        <p:sp>
          <p:nvSpPr>
            <p:cNvPr id="452" name="Google Shape;452;p34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34"/>
          <p:cNvGrpSpPr/>
          <p:nvPr/>
        </p:nvGrpSpPr>
        <p:grpSpPr>
          <a:xfrm>
            <a:off x="7697553" y="932393"/>
            <a:ext cx="1096749" cy="1020497"/>
            <a:chOff x="827350" y="3629733"/>
            <a:chExt cx="1431600" cy="1332067"/>
          </a:xfrm>
        </p:grpSpPr>
        <p:sp>
          <p:nvSpPr>
            <p:cNvPr id="456" name="Google Shape;456;p34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34"/>
          <p:cNvGrpSpPr/>
          <p:nvPr/>
        </p:nvGrpSpPr>
        <p:grpSpPr>
          <a:xfrm>
            <a:off x="626658" y="3184190"/>
            <a:ext cx="598982" cy="557337"/>
            <a:chOff x="827350" y="3629733"/>
            <a:chExt cx="1431600" cy="1332067"/>
          </a:xfrm>
        </p:grpSpPr>
        <p:sp>
          <p:nvSpPr>
            <p:cNvPr id="460" name="Google Shape;460;p34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34"/>
          <p:cNvGrpSpPr/>
          <p:nvPr/>
        </p:nvGrpSpPr>
        <p:grpSpPr>
          <a:xfrm>
            <a:off x="7066781" y="683794"/>
            <a:ext cx="464268" cy="431989"/>
            <a:chOff x="827350" y="3629733"/>
            <a:chExt cx="1431600" cy="1332067"/>
          </a:xfrm>
        </p:grpSpPr>
        <p:sp>
          <p:nvSpPr>
            <p:cNvPr id="464" name="Google Shape;464;p34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34"/>
          <p:cNvGrpSpPr/>
          <p:nvPr/>
        </p:nvGrpSpPr>
        <p:grpSpPr>
          <a:xfrm rot="5400000">
            <a:off x="1030707" y="-8854"/>
            <a:ext cx="288601" cy="1096693"/>
            <a:chOff x="1006700" y="2603975"/>
            <a:chExt cx="55450" cy="210700"/>
          </a:xfrm>
        </p:grpSpPr>
        <p:sp>
          <p:nvSpPr>
            <p:cNvPr id="468" name="Google Shape;468;p34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34"/>
          <p:cNvGrpSpPr/>
          <p:nvPr/>
        </p:nvGrpSpPr>
        <p:grpSpPr>
          <a:xfrm>
            <a:off x="7697549" y="373732"/>
            <a:ext cx="356325" cy="331552"/>
            <a:chOff x="827350" y="3629733"/>
            <a:chExt cx="1431600" cy="1332067"/>
          </a:xfrm>
        </p:grpSpPr>
        <p:sp>
          <p:nvSpPr>
            <p:cNvPr id="475" name="Google Shape;475;p34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6"/>
          <p:cNvSpPr/>
          <p:nvPr/>
        </p:nvSpPr>
        <p:spPr>
          <a:xfrm>
            <a:off x="971400" y="975300"/>
            <a:ext cx="7201200" cy="31929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36"/>
          <p:cNvGrpSpPr/>
          <p:nvPr/>
        </p:nvGrpSpPr>
        <p:grpSpPr>
          <a:xfrm>
            <a:off x="424632" y="3695521"/>
            <a:ext cx="288601" cy="1096693"/>
            <a:chOff x="1006700" y="2603975"/>
            <a:chExt cx="55450" cy="210700"/>
          </a:xfrm>
        </p:grpSpPr>
        <p:sp>
          <p:nvSpPr>
            <p:cNvPr id="542" name="Google Shape;542;p36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6"/>
          <p:cNvGrpSpPr/>
          <p:nvPr/>
        </p:nvGrpSpPr>
        <p:grpSpPr>
          <a:xfrm>
            <a:off x="7351974" y="351277"/>
            <a:ext cx="1178637" cy="1096691"/>
            <a:chOff x="827350" y="3629733"/>
            <a:chExt cx="1431600" cy="1332067"/>
          </a:xfrm>
        </p:grpSpPr>
        <p:sp>
          <p:nvSpPr>
            <p:cNvPr id="549" name="Google Shape;549;p36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36"/>
          <p:cNvGrpSpPr/>
          <p:nvPr/>
        </p:nvGrpSpPr>
        <p:grpSpPr>
          <a:xfrm>
            <a:off x="7916327" y="1616596"/>
            <a:ext cx="781224" cy="726909"/>
            <a:chOff x="827350" y="3629733"/>
            <a:chExt cx="1431600" cy="1332067"/>
          </a:xfrm>
        </p:grpSpPr>
        <p:sp>
          <p:nvSpPr>
            <p:cNvPr id="553" name="Google Shape;553;p36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36"/>
          <p:cNvGrpSpPr/>
          <p:nvPr/>
        </p:nvGrpSpPr>
        <p:grpSpPr>
          <a:xfrm>
            <a:off x="6235139" y="539499"/>
            <a:ext cx="637062" cy="592770"/>
            <a:chOff x="827350" y="3629733"/>
            <a:chExt cx="1431600" cy="1332067"/>
          </a:xfrm>
        </p:grpSpPr>
        <p:sp>
          <p:nvSpPr>
            <p:cNvPr id="557" name="Google Shape;557;p36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0" name="Google Shape;560;p36"/>
          <p:cNvGrpSpPr/>
          <p:nvPr/>
        </p:nvGrpSpPr>
        <p:grpSpPr>
          <a:xfrm>
            <a:off x="6886468" y="329561"/>
            <a:ext cx="451240" cy="419868"/>
            <a:chOff x="827350" y="3629733"/>
            <a:chExt cx="1431600" cy="1332067"/>
          </a:xfrm>
        </p:grpSpPr>
        <p:sp>
          <p:nvSpPr>
            <p:cNvPr id="561" name="Google Shape;561;p36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Subtitle 27"/>
          <p:cNvSpPr>
            <a:spLocks noGrp="1"/>
          </p:cNvSpPr>
          <p:nvPr>
            <p:ph type="subTitle" idx="1"/>
          </p:nvPr>
        </p:nvSpPr>
        <p:spPr>
          <a:xfrm>
            <a:off x="1225548" y="2887922"/>
            <a:ext cx="6172200" cy="1498200"/>
          </a:xfrm>
        </p:spPr>
        <p:txBody>
          <a:bodyPr/>
          <a:lstStyle/>
          <a:p>
            <a:r>
              <a:rPr lang="en-US" dirty="0">
                <a:latin typeface="Dutch801 Rm BT" pitchFamily="18" charset="0"/>
              </a:rPr>
              <a:t>Predicting whether a loan will be accepted or not is the objective here. Therefore, we must divide this classification problem into two classes: </a:t>
            </a:r>
            <a:r>
              <a:rPr lang="en-US" b="1" dirty="0"/>
              <a:t>Loan Approved and Loan Not Approved.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4" name="Google Shape;664;p39"/>
          <p:cNvPicPr preferRelativeResize="0"/>
          <p:nvPr/>
        </p:nvPicPr>
        <p:blipFill rotWithShape="1">
          <a:blip r:embed="rId4">
            <a:alphaModFix amt="75000"/>
          </a:blip>
          <a:srcRect l="11847" t="10080"/>
          <a:stretch/>
        </p:blipFill>
        <p:spPr>
          <a:xfrm>
            <a:off x="-123825" y="-190500"/>
            <a:ext cx="6008724" cy="379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39"/>
          <p:cNvPicPr preferRelativeResize="0"/>
          <p:nvPr/>
        </p:nvPicPr>
        <p:blipFill rotWithShape="1">
          <a:blip r:embed="rId4">
            <a:alphaModFix amt="75000"/>
          </a:blip>
          <a:srcRect l="15261" t="6068"/>
          <a:stretch/>
        </p:blipFill>
        <p:spPr>
          <a:xfrm rot="-10799997">
            <a:off x="4324348" y="1876426"/>
            <a:ext cx="5162552" cy="3543296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39"/>
          <p:cNvSpPr txBox="1">
            <a:spLocks noGrp="1"/>
          </p:cNvSpPr>
          <p:nvPr>
            <p:ph type="title"/>
          </p:nvPr>
        </p:nvSpPr>
        <p:spPr>
          <a:xfrm rot="300">
            <a:off x="114983" y="3385119"/>
            <a:ext cx="5543277" cy="12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>
                <a:latin typeface="Algerian" pitchFamily="82" charset="0"/>
              </a:rPr>
              <a:t>Data Preparation</a:t>
            </a:r>
            <a:br>
              <a:rPr lang="en-US" b="1" dirty="0">
                <a:latin typeface="Algerian" pitchFamily="82" charset="0"/>
              </a:rPr>
            </a:br>
            <a:endParaRPr dirty="0"/>
          </a:p>
        </p:txBody>
      </p:sp>
      <p:grpSp>
        <p:nvGrpSpPr>
          <p:cNvPr id="667" name="Google Shape;667;p39"/>
          <p:cNvGrpSpPr/>
          <p:nvPr/>
        </p:nvGrpSpPr>
        <p:grpSpPr>
          <a:xfrm rot="5400000">
            <a:off x="8054157" y="-219079"/>
            <a:ext cx="288601" cy="1096693"/>
            <a:chOff x="1006700" y="2603975"/>
            <a:chExt cx="55450" cy="210700"/>
          </a:xfrm>
        </p:grpSpPr>
        <p:sp>
          <p:nvSpPr>
            <p:cNvPr id="668" name="Google Shape;668;p39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39"/>
          <p:cNvGrpSpPr/>
          <p:nvPr/>
        </p:nvGrpSpPr>
        <p:grpSpPr>
          <a:xfrm>
            <a:off x="8020620" y="875122"/>
            <a:ext cx="820307" cy="763275"/>
            <a:chOff x="827350" y="3629733"/>
            <a:chExt cx="1431600" cy="1332067"/>
          </a:xfrm>
        </p:grpSpPr>
        <p:sp>
          <p:nvSpPr>
            <p:cNvPr id="675" name="Google Shape;675;p39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39"/>
          <p:cNvGrpSpPr/>
          <p:nvPr/>
        </p:nvGrpSpPr>
        <p:grpSpPr>
          <a:xfrm>
            <a:off x="1970334" y="1694339"/>
            <a:ext cx="932831" cy="867975"/>
            <a:chOff x="827350" y="3629733"/>
            <a:chExt cx="1431600" cy="1332067"/>
          </a:xfrm>
        </p:grpSpPr>
        <p:sp>
          <p:nvSpPr>
            <p:cNvPr id="679" name="Google Shape;679;p39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39"/>
          <p:cNvGrpSpPr/>
          <p:nvPr/>
        </p:nvGrpSpPr>
        <p:grpSpPr>
          <a:xfrm>
            <a:off x="1970321" y="961841"/>
            <a:ext cx="633913" cy="589839"/>
            <a:chOff x="827350" y="3629733"/>
            <a:chExt cx="1431600" cy="1332067"/>
          </a:xfrm>
        </p:grpSpPr>
        <p:sp>
          <p:nvSpPr>
            <p:cNvPr id="683" name="Google Shape;683;p39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6" name="Google Shape;686;p39"/>
          <p:cNvGrpSpPr/>
          <p:nvPr/>
        </p:nvGrpSpPr>
        <p:grpSpPr>
          <a:xfrm>
            <a:off x="1427427" y="1480329"/>
            <a:ext cx="487174" cy="453302"/>
            <a:chOff x="827350" y="3629733"/>
            <a:chExt cx="1431600" cy="1332067"/>
          </a:xfrm>
        </p:grpSpPr>
        <p:sp>
          <p:nvSpPr>
            <p:cNvPr id="687" name="Google Shape;687;p39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6"/>
          <p:cNvSpPr/>
          <p:nvPr/>
        </p:nvSpPr>
        <p:spPr>
          <a:xfrm>
            <a:off x="302455" y="365761"/>
            <a:ext cx="8011551" cy="4346916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541;p36"/>
          <p:cNvGrpSpPr/>
          <p:nvPr/>
        </p:nvGrpSpPr>
        <p:grpSpPr>
          <a:xfrm>
            <a:off x="424632" y="3695521"/>
            <a:ext cx="288601" cy="1096693"/>
            <a:chOff x="1006700" y="2603975"/>
            <a:chExt cx="55450" cy="210700"/>
          </a:xfrm>
        </p:grpSpPr>
        <p:sp>
          <p:nvSpPr>
            <p:cNvPr id="542" name="Google Shape;542;p36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548;p36"/>
          <p:cNvGrpSpPr/>
          <p:nvPr/>
        </p:nvGrpSpPr>
        <p:grpSpPr>
          <a:xfrm>
            <a:off x="7351974" y="351277"/>
            <a:ext cx="1178637" cy="1096691"/>
            <a:chOff x="827350" y="3629733"/>
            <a:chExt cx="1431600" cy="1332067"/>
          </a:xfrm>
        </p:grpSpPr>
        <p:sp>
          <p:nvSpPr>
            <p:cNvPr id="549" name="Google Shape;549;p36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552;p36"/>
          <p:cNvGrpSpPr/>
          <p:nvPr/>
        </p:nvGrpSpPr>
        <p:grpSpPr>
          <a:xfrm>
            <a:off x="7916327" y="1616596"/>
            <a:ext cx="781224" cy="726909"/>
            <a:chOff x="827350" y="3629733"/>
            <a:chExt cx="1431600" cy="1332067"/>
          </a:xfrm>
        </p:grpSpPr>
        <p:sp>
          <p:nvSpPr>
            <p:cNvPr id="553" name="Google Shape;553;p36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556;p36"/>
          <p:cNvGrpSpPr/>
          <p:nvPr/>
        </p:nvGrpSpPr>
        <p:grpSpPr>
          <a:xfrm>
            <a:off x="6235139" y="539499"/>
            <a:ext cx="637062" cy="592770"/>
            <a:chOff x="827350" y="3629733"/>
            <a:chExt cx="1431600" cy="1332067"/>
          </a:xfrm>
        </p:grpSpPr>
        <p:sp>
          <p:nvSpPr>
            <p:cNvPr id="557" name="Google Shape;557;p36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560;p36"/>
          <p:cNvGrpSpPr/>
          <p:nvPr/>
        </p:nvGrpSpPr>
        <p:grpSpPr>
          <a:xfrm>
            <a:off x="6886468" y="329561"/>
            <a:ext cx="451240" cy="419868"/>
            <a:chOff x="827350" y="3629733"/>
            <a:chExt cx="1431600" cy="1332067"/>
          </a:xfrm>
        </p:grpSpPr>
        <p:sp>
          <p:nvSpPr>
            <p:cNvPr id="561" name="Google Shape;561;p36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Subtitle 27"/>
          <p:cNvSpPr>
            <a:spLocks noGrp="1"/>
          </p:cNvSpPr>
          <p:nvPr>
            <p:ph type="subTitle" idx="1"/>
          </p:nvPr>
        </p:nvSpPr>
        <p:spPr>
          <a:xfrm>
            <a:off x="1204447" y="3953021"/>
            <a:ext cx="6172200" cy="1617784"/>
          </a:xfrm>
        </p:spPr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US" b="1" dirty="0">
                <a:latin typeface="Dutch801 Rm BT" pitchFamily="18" charset="0"/>
              </a:rPr>
              <a:t>Several criteria including  </a:t>
            </a:r>
          </a:p>
          <a:p>
            <a:pPr algn="just">
              <a:buFont typeface="Wingdings" pitchFamily="2" charset="2"/>
              <a:buChar char="§"/>
            </a:pPr>
            <a:r>
              <a:rPr lang="en-US" b="1" dirty="0">
                <a:latin typeface="Dutch801 Rm BT" pitchFamily="18" charset="0"/>
              </a:rPr>
              <a:t>Applicant's gender </a:t>
            </a:r>
          </a:p>
          <a:p>
            <a:pPr algn="just">
              <a:buFont typeface="Wingdings" pitchFamily="2" charset="2"/>
              <a:buChar char="§"/>
            </a:pPr>
            <a:r>
              <a:rPr lang="en-US" b="1" dirty="0">
                <a:latin typeface="Dutch801 Rm BT" pitchFamily="18" charset="0"/>
              </a:rPr>
              <a:t>Marital status </a:t>
            </a:r>
          </a:p>
          <a:p>
            <a:pPr algn="just">
              <a:buFont typeface="Wingdings" pitchFamily="2" charset="2"/>
              <a:buChar char="§"/>
            </a:pPr>
            <a:r>
              <a:rPr lang="en-US" b="1" dirty="0">
                <a:latin typeface="Dutch801 Rm BT" pitchFamily="18" charset="0"/>
              </a:rPr>
              <a:t>Education</a:t>
            </a:r>
          </a:p>
          <a:p>
            <a:pPr algn="just">
              <a:buFont typeface="Wingdings" pitchFamily="2" charset="2"/>
              <a:buChar char="§"/>
            </a:pPr>
            <a:r>
              <a:rPr lang="en-US" b="1" dirty="0">
                <a:latin typeface="Dutch801 Rm BT" pitchFamily="18" charset="0"/>
              </a:rPr>
              <a:t>Number of dependents</a:t>
            </a:r>
          </a:p>
          <a:p>
            <a:pPr algn="just">
              <a:buFont typeface="Wingdings" pitchFamily="2" charset="2"/>
              <a:buChar char="§"/>
            </a:pPr>
            <a:r>
              <a:rPr lang="en-US" b="1" dirty="0">
                <a:latin typeface="Dutch801 Rm BT" pitchFamily="18" charset="0"/>
              </a:rPr>
              <a:t>Income</a:t>
            </a:r>
          </a:p>
          <a:p>
            <a:pPr algn="just">
              <a:buFont typeface="Wingdings" pitchFamily="2" charset="2"/>
              <a:buChar char="§"/>
            </a:pPr>
            <a:r>
              <a:rPr lang="en-US" b="1" dirty="0">
                <a:latin typeface="Dutch801 Rm BT" pitchFamily="18" charset="0"/>
              </a:rPr>
              <a:t>Loan amount</a:t>
            </a:r>
          </a:p>
          <a:p>
            <a:pPr algn="just">
              <a:buFont typeface="Wingdings" pitchFamily="2" charset="2"/>
              <a:buChar char="§"/>
            </a:pPr>
            <a:r>
              <a:rPr lang="en-US" b="1" dirty="0">
                <a:latin typeface="Dutch801 Rm BT" pitchFamily="18" charset="0"/>
              </a:rPr>
              <a:t>Credit history, and others will be included in the dataset that we will be accessing from an open-source repository.</a:t>
            </a:r>
          </a:p>
          <a:p>
            <a:pPr algn="just"/>
            <a:r>
              <a:rPr lang="en-US" b="1" dirty="0"/>
              <a:t>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41"/>
          <p:cNvSpPr txBox="1">
            <a:spLocks noGrp="1"/>
          </p:cNvSpPr>
          <p:nvPr>
            <p:ph type="title"/>
          </p:nvPr>
        </p:nvSpPr>
        <p:spPr>
          <a:xfrm rot="186">
            <a:off x="977225" y="1686338"/>
            <a:ext cx="5538000" cy="12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150,000</a:t>
            </a:r>
            <a:endParaRPr/>
          </a:p>
        </p:txBody>
      </p:sp>
      <p:sp>
        <p:nvSpPr>
          <p:cNvPr id="766" name="Google Shape;766;p41"/>
          <p:cNvSpPr txBox="1">
            <a:spLocks noGrp="1"/>
          </p:cNvSpPr>
          <p:nvPr>
            <p:ph type="subTitle" idx="1"/>
          </p:nvPr>
        </p:nvSpPr>
        <p:spPr>
          <a:xfrm>
            <a:off x="977225" y="2821638"/>
            <a:ext cx="55380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numbers catch your audience’s attention</a:t>
            </a:r>
            <a:endParaRPr/>
          </a:p>
        </p:txBody>
      </p:sp>
      <p:grpSp>
        <p:nvGrpSpPr>
          <p:cNvPr id="767" name="Google Shape;767;p41"/>
          <p:cNvGrpSpPr/>
          <p:nvPr/>
        </p:nvGrpSpPr>
        <p:grpSpPr>
          <a:xfrm rot="5400000">
            <a:off x="3024957" y="-219079"/>
            <a:ext cx="288601" cy="1096693"/>
            <a:chOff x="1006700" y="2603975"/>
            <a:chExt cx="55450" cy="210700"/>
          </a:xfrm>
        </p:grpSpPr>
        <p:sp>
          <p:nvSpPr>
            <p:cNvPr id="768" name="Google Shape;768;p41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1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1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41"/>
          <p:cNvGrpSpPr/>
          <p:nvPr/>
        </p:nvGrpSpPr>
        <p:grpSpPr>
          <a:xfrm>
            <a:off x="6515167" y="2955924"/>
            <a:ext cx="1372762" cy="1277186"/>
            <a:chOff x="827350" y="3629733"/>
            <a:chExt cx="1431600" cy="1332067"/>
          </a:xfrm>
        </p:grpSpPr>
        <p:sp>
          <p:nvSpPr>
            <p:cNvPr id="775" name="Google Shape;775;p41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1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1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41"/>
          <p:cNvGrpSpPr/>
          <p:nvPr/>
        </p:nvGrpSpPr>
        <p:grpSpPr>
          <a:xfrm>
            <a:off x="6653544" y="1981773"/>
            <a:ext cx="688313" cy="640458"/>
            <a:chOff x="827350" y="3629733"/>
            <a:chExt cx="1431600" cy="1332067"/>
          </a:xfrm>
        </p:grpSpPr>
        <p:sp>
          <p:nvSpPr>
            <p:cNvPr id="779" name="Google Shape;779;p41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1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1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41"/>
          <p:cNvGrpSpPr/>
          <p:nvPr/>
        </p:nvGrpSpPr>
        <p:grpSpPr>
          <a:xfrm>
            <a:off x="4865856" y="3550298"/>
            <a:ext cx="688313" cy="640458"/>
            <a:chOff x="827350" y="3629733"/>
            <a:chExt cx="1431600" cy="1332067"/>
          </a:xfrm>
        </p:grpSpPr>
        <p:sp>
          <p:nvSpPr>
            <p:cNvPr id="783" name="Google Shape;783;p41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41"/>
          <p:cNvGrpSpPr/>
          <p:nvPr/>
        </p:nvGrpSpPr>
        <p:grpSpPr>
          <a:xfrm>
            <a:off x="5815073" y="4066919"/>
            <a:ext cx="439215" cy="408678"/>
            <a:chOff x="827350" y="3629733"/>
            <a:chExt cx="1431600" cy="1332067"/>
          </a:xfrm>
        </p:grpSpPr>
        <p:sp>
          <p:nvSpPr>
            <p:cNvPr id="787" name="Google Shape;787;p41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1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1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yber-Futuristic AI Technology Thesis Defense by Slidesgo">
  <a:themeElements>
    <a:clrScheme name="Simple Light">
      <a:dk1>
        <a:srgbClr val="031126"/>
      </a:dk1>
      <a:lt1>
        <a:srgbClr val="FFFFFF"/>
      </a:lt1>
      <a:dk2>
        <a:srgbClr val="10355F"/>
      </a:dk2>
      <a:lt2>
        <a:srgbClr val="3B8794"/>
      </a:lt2>
      <a:accent1>
        <a:srgbClr val="51AF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197</Words>
  <Application>Microsoft Office PowerPoint</Application>
  <PresentationFormat>On-screen Show (16:9)</PresentationFormat>
  <Paragraphs>50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Cyber-Futuristic AI Technology Thesis Defense by Slidesgo</vt:lpstr>
      <vt:lpstr>LOAN ELIGIBILITY PREDICTION</vt:lpstr>
      <vt:lpstr>Introduction</vt:lpstr>
      <vt:lpstr>Table of contents</vt:lpstr>
      <vt:lpstr>Getting the system ready and loading the data</vt:lpstr>
      <vt:lpstr>Understand the Problem</vt:lpstr>
      <vt:lpstr>PowerPoint Presentation</vt:lpstr>
      <vt:lpstr>Data Preparation </vt:lpstr>
      <vt:lpstr>PowerPoint Presentation</vt:lpstr>
      <vt:lpstr>150,000</vt:lpstr>
      <vt:lpstr>Personal Loan Eligibility 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NIT CIVIL-6</dc:creator>
  <cp:lastModifiedBy>Madhu Reddy</cp:lastModifiedBy>
  <cp:revision>7</cp:revision>
  <dcterms:modified xsi:type="dcterms:W3CDTF">2024-05-21T05:20:33Z</dcterms:modified>
</cp:coreProperties>
</file>