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esh S.S" initials="mS" lastIdx="1" clrIdx="0">
    <p:extLst>
      <p:ext uri="{19B8F6BF-5375-455C-9EA6-DF929625EA0E}">
        <p15:presenceInfo xmlns:p15="http://schemas.microsoft.com/office/powerpoint/2012/main" userId="c031e2e4ed223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0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1T20:30:12.52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/56207840/Student-Attendance-Management-System-PF" TargetMode="External"/><Relationship Id="rId2" Type="http://schemas.openxmlformats.org/officeDocument/2006/relationships/hyperlink" Target="http://www.cse.msu.edu/~cse870/IEEEXplore-SRS-template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ikipedi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330" y="1376680"/>
            <a:ext cx="5466715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Experiment-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Requirement </a:t>
            </a:r>
            <a:r>
              <a:rPr sz="1600" b="1" spc="-10" dirty="0">
                <a:latin typeface="Times New Roman"/>
                <a:cs typeface="Times New Roman"/>
              </a:rPr>
              <a:t>Specification)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Aim: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2700" marR="11430" indent="457200" algn="just">
              <a:lnSpc>
                <a:spcPct val="110400"/>
              </a:lnSpc>
              <a:buAutoNum type="arabicPeriod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Objective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(SRS)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10000"/>
              </a:lnSpc>
              <a:spcBef>
                <a:spcPts val="5"/>
              </a:spcBef>
              <a:buAutoNum type="arabicPeriod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Bac</a:t>
            </a:r>
            <a:r>
              <a:rPr sz="1200" b="1" dirty="0">
                <a:latin typeface="Times New Roman"/>
                <a:cs typeface="Times New Roman"/>
              </a:rPr>
              <a:t>kg</a:t>
            </a:r>
            <a:r>
              <a:rPr sz="1200" b="1" spc="-15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und: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eci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(S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S)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me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me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il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xp</a:t>
            </a:r>
            <a:r>
              <a:rPr sz="1200" spc="-5" dirty="0">
                <a:latin typeface="Times New Roman"/>
                <a:cs typeface="Times New Roman"/>
              </a:rPr>
              <a:t>ecte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spcBef>
                <a:spcPts val="5"/>
              </a:spcBef>
              <a:buAutoNum type="arabicPeriod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Prerequisite: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of:</a:t>
            </a:r>
            <a:endParaRPr sz="1200">
              <a:latin typeface="Times New Roman"/>
              <a:cs typeface="Times New Roman"/>
            </a:endParaRPr>
          </a:p>
          <a:p>
            <a:pPr marL="1155700" lvl="1" indent="-457200">
              <a:lnSpc>
                <a:spcPts val="1385"/>
              </a:lnSpc>
              <a:buFont typeface="Times New Roman"/>
              <a:buAutoNum type="romanLcPeriod"/>
              <a:tabLst>
                <a:tab pos="1155065" algn="l"/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Functional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Requirements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marL="2527300" lvl="2" indent="-457834">
              <a:lnSpc>
                <a:spcPts val="1415"/>
              </a:lnSpc>
              <a:buFont typeface="MS PGothic"/>
              <a:buChar char="➢"/>
              <a:tabLst>
                <a:tab pos="2526665" algn="l"/>
                <a:tab pos="2527300" algn="l"/>
              </a:tabLst>
            </a:pPr>
            <a:r>
              <a:rPr sz="1200" dirty="0">
                <a:latin typeface="Times New Roman"/>
                <a:cs typeface="Times New Roman"/>
              </a:rPr>
              <a:t>Functional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requirement.</a:t>
            </a:r>
            <a:endParaRPr sz="1200">
              <a:latin typeface="Times New Roman"/>
              <a:cs typeface="Times New Roman"/>
            </a:endParaRPr>
          </a:p>
          <a:p>
            <a:pPr marL="2527300" lvl="2" indent="-457834">
              <a:lnSpc>
                <a:spcPts val="1415"/>
              </a:lnSpc>
              <a:buFont typeface="MS PGothic"/>
              <a:buChar char="➢"/>
              <a:tabLst>
                <a:tab pos="2526665" algn="l"/>
                <a:tab pos="2527300" algn="l"/>
              </a:tabLst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140"/>
              </a:spcBef>
            </a:pPr>
            <a:r>
              <a:rPr sz="1200" spc="-10" dirty="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 marL="2527300" lvl="2" indent="-457834">
              <a:lnSpc>
                <a:spcPts val="1415"/>
              </a:lnSpc>
              <a:buFont typeface="MS PGothic"/>
              <a:buChar char="➢"/>
              <a:tabLst>
                <a:tab pos="2526665" algn="l"/>
                <a:tab pos="2527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Trade-</a:t>
            </a:r>
            <a:r>
              <a:rPr sz="1200" dirty="0">
                <a:latin typeface="Times New Roman"/>
                <a:cs typeface="Times New Roman"/>
              </a:rPr>
              <a:t>offs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1155700" lvl="1" indent="-457200">
              <a:lnSpc>
                <a:spcPts val="1385"/>
              </a:lnSpc>
              <a:buFont typeface="Times New Roman"/>
              <a:buAutoNum type="romanLcPeriod" startAt="2"/>
              <a:tabLst>
                <a:tab pos="1155065" algn="l"/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Non-functional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Requirements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marL="2527300" lvl="2" indent="-457834">
              <a:lnSpc>
                <a:spcPts val="1415"/>
              </a:lnSpc>
              <a:buFont typeface="MS PGothic"/>
              <a:buChar char="➢"/>
              <a:tabLst>
                <a:tab pos="2526665" algn="l"/>
                <a:tab pos="252730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documentation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various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 marL="1155700" lvl="1" indent="-457200">
              <a:lnSpc>
                <a:spcPts val="1385"/>
              </a:lnSpc>
              <a:buFont typeface="Times New Roman"/>
              <a:buAutoNum type="romanLcPeriod" startAt="3"/>
              <a:tabLst>
                <a:tab pos="1155065" algn="l"/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System</a:t>
            </a:r>
            <a:r>
              <a:rPr sz="1200" b="1" spc="-10" dirty="0">
                <a:latin typeface="Times New Roman"/>
                <a:cs typeface="Times New Roman"/>
              </a:rPr>
              <a:t> Evolution</a:t>
            </a:r>
            <a:endParaRPr sz="1200">
              <a:latin typeface="Times New Roman"/>
              <a:cs typeface="Times New Roman"/>
            </a:endParaRPr>
          </a:p>
          <a:p>
            <a:pPr marL="2527300" lvl="2" indent="-457834">
              <a:lnSpc>
                <a:spcPts val="1415"/>
              </a:lnSpc>
              <a:buFont typeface="MS PGothic"/>
              <a:buChar char="➢"/>
              <a:tabLst>
                <a:tab pos="2526665" algn="l"/>
                <a:tab pos="2527300" algn="l"/>
              </a:tabLst>
            </a:pPr>
            <a:r>
              <a:rPr sz="1200" dirty="0">
                <a:latin typeface="Times New Roman"/>
                <a:cs typeface="Times New Roman"/>
              </a:rPr>
              <a:t>Starting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schema,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90"/>
              </a:lnSpc>
              <a:buFont typeface="Times New Roman"/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Security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3329" y="905509"/>
            <a:ext cx="4457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25" dirty="0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330" y="1399539"/>
            <a:ext cx="5424170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01930" indent="685800">
              <a:lnSpc>
                <a:spcPct val="114399"/>
              </a:lnSpc>
              <a:spcBef>
                <a:spcPts val="100"/>
              </a:spcBef>
              <a:buChar char="○"/>
              <a:tabLst>
                <a:tab pos="1155065" algn="l"/>
                <a:tab pos="1155700" algn="l"/>
              </a:tabLst>
            </a:pP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permitted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edit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absence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his/her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classes.</a:t>
            </a:r>
            <a:endParaRPr sz="1100">
              <a:latin typeface="Times New Roman"/>
              <a:cs typeface="Times New Roman"/>
            </a:endParaRPr>
          </a:p>
          <a:p>
            <a:pPr marL="1190625" indent="-264160">
              <a:lnSpc>
                <a:spcPts val="1270"/>
              </a:lnSpc>
              <a:buChar char="○"/>
              <a:tabLst>
                <a:tab pos="1190625" algn="l"/>
                <a:tab pos="1191260" algn="l"/>
              </a:tabLst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order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  <a:p>
            <a:pPr marL="241300" marR="229870">
              <a:lnSpc>
                <a:spcPts val="1520"/>
              </a:lnSpc>
              <a:spcBef>
                <a:spcPts val="70"/>
              </a:spcBef>
            </a:pPr>
            <a:r>
              <a:rPr sz="1100" dirty="0">
                <a:latin typeface="Times New Roman"/>
                <a:cs typeface="Times New Roman"/>
              </a:rPr>
              <a:t>required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enter a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password.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instructor’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PC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 </a:t>
            </a:r>
            <a:r>
              <a:rPr sz="1100" dirty="0">
                <a:latin typeface="Times New Roman"/>
                <a:cs typeface="Times New Roman"/>
              </a:rPr>
              <a:t>initial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entry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order that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must only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entered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once.</a:t>
            </a:r>
            <a:endParaRPr sz="1100">
              <a:latin typeface="Times New Roman"/>
              <a:cs typeface="Times New Roman"/>
            </a:endParaRPr>
          </a:p>
          <a:p>
            <a:pPr marL="1190625" indent="-264160">
              <a:lnSpc>
                <a:spcPts val="1175"/>
              </a:lnSpc>
              <a:buChar char="○"/>
              <a:tabLst>
                <a:tab pos="1190625" algn="l"/>
                <a:tab pos="1191260" algn="l"/>
              </a:tabLst>
            </a:pPr>
            <a:r>
              <a:rPr sz="1100" dirty="0">
                <a:latin typeface="Times New Roman"/>
                <a:cs typeface="Times New Roman"/>
              </a:rPr>
              <a:t>Passwords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verified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each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session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modification.</a:t>
            </a:r>
            <a:endParaRPr sz="1100">
              <a:latin typeface="Times New Roman"/>
              <a:cs typeface="Times New Roman"/>
            </a:endParaRPr>
          </a:p>
          <a:p>
            <a:pPr marL="1186815" indent="-260350">
              <a:lnSpc>
                <a:spcPts val="1290"/>
              </a:lnSpc>
              <a:buChar char="○"/>
              <a:tabLst>
                <a:tab pos="1186815" algn="l"/>
                <a:tab pos="1187450" algn="l"/>
              </a:tabLst>
            </a:pP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his/her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25" dirty="0">
                <a:latin typeface="Times New Roman"/>
                <a:cs typeface="Times New Roman"/>
              </a:rPr>
              <a:t> by</a:t>
            </a:r>
            <a:endParaRPr sz="1100">
              <a:latin typeface="Times New Roman"/>
              <a:cs typeface="Times New Roman"/>
            </a:endParaRPr>
          </a:p>
          <a:p>
            <a:pPr marL="241300" marR="51435">
              <a:lnSpc>
                <a:spcPct val="114399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supplying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his/her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existing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password.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updated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instructor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instructor’s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PC</a:t>
            </a:r>
            <a:r>
              <a:rPr sz="1100" i="1" spc="-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Char char="●"/>
              <a:tabLst>
                <a:tab pos="240665" algn="l"/>
                <a:tab pos="241300" algn="l"/>
              </a:tabLst>
            </a:pPr>
            <a:r>
              <a:rPr sz="1100" b="1" dirty="0">
                <a:latin typeface="Times New Roman"/>
                <a:cs typeface="Times New Roman"/>
              </a:rPr>
              <a:t>Software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Quality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Attributes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241300" marR="5080" lvl="1" indent="685800">
              <a:lnSpc>
                <a:spcPct val="115199"/>
              </a:lnSpc>
              <a:buChar char="○"/>
              <a:tabLst>
                <a:tab pos="1155065" algn="l"/>
                <a:tab pos="11557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10" dirty="0">
                <a:latin typeface="Times New Roman"/>
                <a:cs typeface="Times New Roman"/>
              </a:rPr>
              <a:t> Systems </a:t>
            </a:r>
            <a:r>
              <a:rPr sz="1100" dirty="0">
                <a:latin typeface="Times New Roman"/>
                <a:cs typeface="Times New Roman"/>
              </a:rPr>
              <a:t>during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normal hours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operation.</a:t>
            </a:r>
            <a:endParaRPr sz="1100">
              <a:latin typeface="Times New Roman"/>
              <a:cs typeface="Times New Roman"/>
            </a:endParaRPr>
          </a:p>
          <a:p>
            <a:pPr marL="1190625" lvl="1" indent="-264160">
              <a:lnSpc>
                <a:spcPts val="1260"/>
              </a:lnSpc>
              <a:buChar char="○"/>
              <a:tabLst>
                <a:tab pos="1190625" algn="l"/>
                <a:tab pos="1191260" algn="l"/>
              </a:tabLst>
            </a:pP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wireless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reliability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times </a:t>
            </a:r>
            <a:r>
              <a:rPr sz="1100" spc="-2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241300" marR="335280">
              <a:lnSpc>
                <a:spcPct val="114399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guaranteed.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However,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reliability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be </a:t>
            </a:r>
            <a:r>
              <a:rPr sz="1100" dirty="0">
                <a:latin typeface="Times New Roman"/>
                <a:cs typeface="Times New Roman"/>
              </a:rPr>
              <a:t>achieved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manipulation.</a:t>
            </a:r>
            <a:endParaRPr sz="11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240"/>
              </a:lnSpc>
              <a:buChar char="○"/>
              <a:tabLst>
                <a:tab pos="1155065" algn="l"/>
                <a:tab pos="11557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10" dirty="0">
                <a:latin typeface="Times New Roman"/>
                <a:cs typeface="Times New Roman"/>
              </a:rPr>
              <a:t> semester.</a:t>
            </a:r>
            <a:endParaRPr sz="1100">
              <a:latin typeface="Times New Roman"/>
              <a:cs typeface="Times New Roman"/>
            </a:endParaRPr>
          </a:p>
          <a:p>
            <a:pPr marL="1190625" lvl="1" indent="-264160">
              <a:lnSpc>
                <a:spcPts val="1290"/>
              </a:lnSpc>
              <a:buChar char="○"/>
              <a:tabLst>
                <a:tab pos="1190625" algn="l"/>
                <a:tab pos="1191260" algn="l"/>
              </a:tabLst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established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receive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 </a:t>
            </a:r>
            <a:r>
              <a:rPr sz="1100" spc="-10" dirty="0">
                <a:latin typeface="Times New Roman"/>
                <a:cs typeface="Times New Roman"/>
              </a:rPr>
              <a:t>information,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265"/>
              </a:lnSpc>
              <a:buChar char="○"/>
              <a:tabLst>
                <a:tab pos="1155065" algn="l"/>
                <a:tab pos="1155700" algn="l"/>
              </a:tabLst>
            </a:pPr>
            <a:r>
              <a:rPr sz="1100" dirty="0">
                <a:latin typeface="Times New Roman"/>
                <a:cs typeface="Times New Roman"/>
              </a:rPr>
              <a:t>nter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10" dirty="0">
                <a:latin typeface="Times New Roman"/>
                <a:cs typeface="Times New Roman"/>
              </a:rPr>
              <a:t> later.</a:t>
            </a:r>
            <a:endParaRPr sz="1100">
              <a:latin typeface="Times New Roman"/>
              <a:cs typeface="Times New Roman"/>
            </a:endParaRPr>
          </a:p>
          <a:p>
            <a:pPr marL="1190625" lvl="1" indent="-264160">
              <a:lnSpc>
                <a:spcPts val="1295"/>
              </a:lnSpc>
              <a:buChar char="○"/>
              <a:tabLst>
                <a:tab pos="1190625" algn="l"/>
                <a:tab pos="1191260" algn="l"/>
              </a:tabLst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 allow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  <a:spcBef>
                <a:spcPts val="190"/>
              </a:spcBef>
            </a:pPr>
            <a:r>
              <a:rPr sz="1100" dirty="0">
                <a:latin typeface="Times New Roman"/>
                <a:cs typeface="Times New Roman"/>
              </a:rPr>
              <a:t>instructor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transmit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later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295"/>
              </a:lnSpc>
              <a:buChar char="○"/>
              <a:tabLst>
                <a:tab pos="1155065" algn="l"/>
                <a:tab pos="11557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deletion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instructors,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students, </a:t>
            </a:r>
            <a:r>
              <a:rPr sz="1100" spc="-2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  <a:spcBef>
                <a:spcPts val="190"/>
              </a:spcBef>
            </a:pP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while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incorporating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10" dirty="0">
                <a:latin typeface="Times New Roman"/>
                <a:cs typeface="Times New Roman"/>
              </a:rPr>
              <a:t> semesters.</a:t>
            </a:r>
            <a:endParaRPr sz="1100">
              <a:latin typeface="Times New Roman"/>
              <a:cs typeface="Times New Roman"/>
            </a:endParaRPr>
          </a:p>
          <a:p>
            <a:pPr marL="1190625" lvl="1" indent="-264160">
              <a:lnSpc>
                <a:spcPts val="1295"/>
              </a:lnSpc>
              <a:buChar char="○"/>
              <a:tabLst>
                <a:tab pos="1190625" algn="l"/>
                <a:tab pos="1191260" algn="l"/>
              </a:tabLst>
            </a:pPr>
            <a:r>
              <a:rPr sz="1100" dirty="0">
                <a:latin typeface="Times New Roman"/>
                <a:cs typeface="Times New Roman"/>
              </a:rPr>
              <a:t>Usability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 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achieved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online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help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pages </a:t>
            </a:r>
            <a:r>
              <a:rPr sz="1100" spc="-2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241300" marR="115570">
              <a:lnSpc>
                <a:spcPts val="152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introductory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training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session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 instructors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installation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their </a:t>
            </a:r>
            <a:r>
              <a:rPr sz="1100" dirty="0">
                <a:latin typeface="Times New Roman"/>
                <a:cs typeface="Times New Roman"/>
              </a:rPr>
              <a:t>Pocket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PCs.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8545830"/>
            <a:ext cx="17678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7.</a:t>
            </a:r>
            <a:r>
              <a:rPr sz="1400" b="1" spc="3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Use-</a:t>
            </a:r>
            <a:r>
              <a:rPr sz="1400" b="1" dirty="0">
                <a:latin typeface="Times New Roman"/>
                <a:cs typeface="Times New Roman"/>
              </a:rPr>
              <a:t>Case Diagram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0950" y="905509"/>
            <a:ext cx="440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20" dirty="0">
                <a:latin typeface="Times New Roman"/>
                <a:cs typeface="Times New Roman"/>
              </a:rPr>
              <a:t> </a:t>
            </a:r>
            <a:r>
              <a:rPr sz="1000" b="1" i="1" spc="-25" dirty="0">
                <a:latin typeface="Times New Roman"/>
                <a:cs typeface="Times New Roman"/>
              </a:rPr>
              <a:t>11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" y="1189989"/>
            <a:ext cx="5913120" cy="41033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1530" y="5387340"/>
            <a:ext cx="6059170" cy="34353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5700"/>
              </a:lnSpc>
              <a:spcBef>
                <a:spcPts val="15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purpose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diagram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capture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dynamic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aspect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definition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too </a:t>
            </a:r>
            <a:r>
              <a:rPr sz="1100" dirty="0">
                <a:latin typeface="Times New Roman"/>
                <a:cs typeface="Times New Roman"/>
              </a:rPr>
              <a:t>generic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describe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purpose.Use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diagrams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including </a:t>
            </a:r>
            <a:r>
              <a:rPr sz="1100" dirty="0">
                <a:latin typeface="Times New Roman"/>
                <a:cs typeface="Times New Roman"/>
              </a:rPr>
              <a:t>internal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external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influences.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mostly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analyzed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functionalities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prepared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actors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identified.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  <a:spcBef>
                <a:spcPts val="5"/>
              </a:spcBef>
            </a:pPr>
            <a:r>
              <a:rPr sz="1100" b="1" spc="-10" dirty="0">
                <a:latin typeface="Times New Roman"/>
                <a:cs typeface="Times New Roman"/>
              </a:rPr>
              <a:t>Actors: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Times New Roman"/>
                <a:cs typeface="Times New Roman"/>
              </a:rPr>
              <a:t>Staff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Times New Roman"/>
                <a:cs typeface="Times New Roman"/>
              </a:rPr>
              <a:t>Administrator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Times New Roman"/>
                <a:cs typeface="Times New Roman"/>
              </a:rPr>
              <a:t>System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b="1" spc="-10" dirty="0">
                <a:latin typeface="Times New Roman"/>
                <a:cs typeface="Times New Roman"/>
              </a:rPr>
              <a:t>Use-case: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Times New Roman"/>
                <a:cs typeface="Times New Roman"/>
              </a:rPr>
              <a:t>Login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registration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process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Enroll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user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storage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print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Times New Roman"/>
                <a:cs typeface="Times New Roman"/>
              </a:rPr>
              <a:t>logout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submit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edit </a:t>
            </a:r>
            <a:r>
              <a:rPr sz="1100" spc="-10" dirty="0">
                <a:latin typeface="Times New Roman"/>
                <a:cs typeface="Times New Roman"/>
              </a:rPr>
              <a:t>details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9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export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excel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3329" y="905509"/>
            <a:ext cx="4457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25" dirty="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530" y="892809"/>
            <a:ext cx="614172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285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b="1" spc="-10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fulfilled.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helpful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Colleges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attendance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complex </a:t>
            </a:r>
            <a:r>
              <a:rPr sz="1200" dirty="0">
                <a:latin typeface="Times New Roman"/>
                <a:cs typeface="Times New Roman"/>
              </a:rPr>
              <a:t>calculation.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focus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229" y="1959609"/>
            <a:ext cx="4107179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376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Software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ts val="3760"/>
              </a:lnSpc>
            </a:pPr>
            <a:r>
              <a:rPr sz="3200" b="1" spc="-10" dirty="0">
                <a:latin typeface="Times New Roman"/>
                <a:cs typeface="Times New Roman"/>
              </a:rPr>
              <a:t>Specification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7539" y="3362958"/>
            <a:ext cx="4442461" cy="3534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for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2000" b="1" dirty="0">
                <a:latin typeface="Times New Roman"/>
                <a:cs typeface="Times New Roman"/>
              </a:rPr>
              <a:t>Attendance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Software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20" dirty="0">
                <a:latin typeface="Times New Roman"/>
                <a:cs typeface="Times New Roman"/>
              </a:rPr>
              <a:t>Version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1.0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583180" indent="2540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Prepared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b</a:t>
            </a:r>
            <a:r>
              <a:rPr lang="en-US" sz="1400" b="1" spc="-25" dirty="0">
                <a:latin typeface="Times New Roman"/>
                <a:cs typeface="Times New Roman"/>
              </a:rPr>
              <a:t>y</a:t>
            </a:r>
          </a:p>
          <a:p>
            <a:pPr marL="2583180" indent="254000" algn="just">
              <a:lnSpc>
                <a:spcPct val="100000"/>
              </a:lnSpc>
            </a:pPr>
            <a:r>
              <a:rPr lang="en-US" sz="1400" b="1" spc="-25" dirty="0">
                <a:latin typeface="Times New Roman"/>
                <a:cs typeface="Times New Roman"/>
              </a:rPr>
              <a:t>Madhuresh</a:t>
            </a:r>
          </a:p>
          <a:p>
            <a:pPr marL="2583180" indent="254000" algn="just">
              <a:lnSpc>
                <a:spcPct val="100000"/>
              </a:lnSpc>
            </a:pPr>
            <a:r>
              <a:rPr lang="en-US" sz="1400" b="1" spc="-25" dirty="0" err="1">
                <a:latin typeface="Times New Roman"/>
                <a:cs typeface="Times New Roman"/>
              </a:rPr>
              <a:t>Tejas</a:t>
            </a:r>
            <a:endParaRPr lang="en-US" sz="1400" b="1" spc="-25" dirty="0">
              <a:latin typeface="Times New Roman"/>
              <a:cs typeface="Times New Roman"/>
            </a:endParaRPr>
          </a:p>
          <a:p>
            <a:pPr marL="2583180" indent="254000" algn="just">
              <a:lnSpc>
                <a:spcPct val="100000"/>
              </a:lnSpc>
            </a:pPr>
            <a:r>
              <a:rPr lang="en-US" sz="1400" b="1" spc="-25" dirty="0">
                <a:latin typeface="Times New Roman"/>
                <a:cs typeface="Times New Roman"/>
              </a:rPr>
              <a:t>Lakshmanan</a:t>
            </a:r>
          </a:p>
          <a:p>
            <a:pPr marL="2583180" indent="254000" algn="just">
              <a:lnSpc>
                <a:spcPct val="100000"/>
              </a:lnSpc>
            </a:pPr>
            <a:r>
              <a:rPr lang="en-US" sz="1400" b="1" spc="-25" dirty="0" err="1">
                <a:latin typeface="Times New Roman"/>
                <a:cs typeface="Times New Roman"/>
              </a:rPr>
              <a:t>Jagan</a:t>
            </a:r>
            <a:endParaRPr lang="en-US" sz="1400" b="1" spc="-25" dirty="0">
              <a:latin typeface="Times New Roman"/>
              <a:cs typeface="Times New Roman"/>
            </a:endParaRPr>
          </a:p>
          <a:p>
            <a:pPr marL="2583180" indent="254000" algn="just">
              <a:lnSpc>
                <a:spcPct val="100000"/>
              </a:lnSpc>
            </a:pPr>
            <a:r>
              <a:rPr lang="en-US" sz="1400" b="1" spc="-25" dirty="0" err="1">
                <a:latin typeface="Times New Roman"/>
                <a:cs typeface="Times New Roman"/>
              </a:rPr>
              <a:t>Jushwa</a:t>
            </a:r>
            <a:endParaRPr lang="en-US" sz="1400" b="1" spc="-25" dirty="0">
              <a:latin typeface="Times New Roman"/>
              <a:cs typeface="Times New Roman"/>
            </a:endParaRPr>
          </a:p>
          <a:p>
            <a:pPr marL="2583180" indent="254000" algn="just">
              <a:lnSpc>
                <a:spcPct val="100000"/>
              </a:lnSpc>
            </a:pPr>
            <a:endParaRPr lang="en-US" sz="1400" b="1" spc="-25" dirty="0">
              <a:latin typeface="Times New Roman"/>
              <a:cs typeface="Times New Roman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77A02B-EB98-3CFE-1171-BAD3C9BB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9F2441-D997-1582-8072-F1751379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0" y="7386762"/>
            <a:ext cx="1981200" cy="401598"/>
          </a:xfrm>
        </p:spPr>
        <p:txBody>
          <a:bodyPr/>
          <a:lstStyle/>
          <a:p>
            <a:r>
              <a:rPr lang="en-US" dirty="0"/>
              <a:t>2/12/2022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324609"/>
            <a:ext cx="2704465" cy="426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Table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Contents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b="1" spc="-10" dirty="0">
                <a:latin typeface="Times New Roman"/>
                <a:cs typeface="Times New Roman"/>
              </a:rPr>
              <a:t>Table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Contents</a:t>
            </a:r>
            <a:endParaRPr sz="12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1415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10" dirty="0">
                <a:latin typeface="Times New Roman"/>
                <a:cs typeface="Times New Roman"/>
              </a:rPr>
              <a:t>Purpose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Product</a:t>
            </a:r>
            <a:r>
              <a:rPr sz="1100" spc="-10" dirty="0">
                <a:latin typeface="Times New Roman"/>
                <a:cs typeface="Times New Roman"/>
              </a:rPr>
              <a:t> Scope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95"/>
              </a:lnSpc>
              <a:buAutoNum type="arabicPeriod"/>
              <a:tabLst>
                <a:tab pos="469900" algn="l"/>
              </a:tabLst>
            </a:pPr>
            <a:r>
              <a:rPr sz="1100" spc="-10" dirty="0">
                <a:latin typeface="Times New Roman"/>
                <a:cs typeface="Times New Roman"/>
              </a:rPr>
              <a:t>References</a:t>
            </a:r>
            <a:endParaRPr sz="1100" dirty="0">
              <a:latin typeface="Times New Roman"/>
              <a:cs typeface="Times New Roman"/>
            </a:endParaRPr>
          </a:p>
          <a:p>
            <a:pPr marL="241300" marR="1172845" indent="-241300" algn="r">
              <a:lnSpc>
                <a:spcPts val="141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Overall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Description</a:t>
            </a:r>
            <a:endParaRPr sz="1200" dirty="0">
              <a:latin typeface="Times New Roman"/>
              <a:cs typeface="Times New Roman"/>
            </a:endParaRPr>
          </a:p>
          <a:p>
            <a:pPr marL="285750" marR="1113790" lvl="1" indent="-285750" algn="r">
              <a:lnSpc>
                <a:spcPts val="1265"/>
              </a:lnSpc>
              <a:buAutoNum type="arabicPeriod"/>
              <a:tabLst>
                <a:tab pos="285750" algn="l"/>
              </a:tabLst>
            </a:pPr>
            <a:r>
              <a:rPr sz="1100" dirty="0">
                <a:latin typeface="Times New Roman"/>
                <a:cs typeface="Times New Roman"/>
              </a:rPr>
              <a:t>Product</a:t>
            </a:r>
            <a:r>
              <a:rPr sz="1100" spc="-10" dirty="0">
                <a:latin typeface="Times New Roman"/>
                <a:cs typeface="Times New Roman"/>
              </a:rPr>
              <a:t> Perspective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Product</a:t>
            </a:r>
            <a:r>
              <a:rPr sz="1100" spc="-10" dirty="0">
                <a:latin typeface="Times New Roman"/>
                <a:cs typeface="Times New Roman"/>
              </a:rPr>
              <a:t> Functions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Characteristics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Operating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Environment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Implementation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Constraints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User </a:t>
            </a:r>
            <a:r>
              <a:rPr sz="1100" spc="-10" dirty="0">
                <a:latin typeface="Times New Roman"/>
                <a:cs typeface="Times New Roman"/>
              </a:rPr>
              <a:t>Documentation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Assumptions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Dependencies</a:t>
            </a:r>
            <a:endParaRPr sz="11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1415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External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Interface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Requirements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User </a:t>
            </a:r>
            <a:r>
              <a:rPr sz="1100" spc="-10" dirty="0">
                <a:latin typeface="Times New Roman"/>
                <a:cs typeface="Times New Roman"/>
              </a:rPr>
              <a:t>Interfaces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Hardware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Interfaces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Interfaces</a:t>
            </a:r>
            <a:endParaRPr sz="1100" dirty="0">
              <a:latin typeface="Times New Roman"/>
              <a:cs typeface="Times New Roman"/>
            </a:endParaRPr>
          </a:p>
          <a:p>
            <a:pPr marL="469900" lvl="1" indent="-28575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Communications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Interfaces</a:t>
            </a:r>
            <a:endParaRPr sz="1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Functional</a:t>
            </a:r>
            <a:r>
              <a:rPr sz="1200" b="1" spc="-10" dirty="0">
                <a:latin typeface="Times New Roman"/>
                <a:cs typeface="Times New Roman"/>
              </a:rPr>
              <a:t> Requirements</a:t>
            </a:r>
            <a:endParaRPr sz="12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1415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Nonfunctional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Requirements</a:t>
            </a:r>
            <a:endParaRPr sz="1200" dirty="0">
              <a:latin typeface="Times New Roman"/>
              <a:cs typeface="Times New Roman"/>
            </a:endParaRPr>
          </a:p>
          <a:p>
            <a:pPr marL="221615" indent="-209550">
              <a:lnSpc>
                <a:spcPts val="1265"/>
              </a:lnSpc>
              <a:buAutoNum type="arabicPeriod"/>
              <a:tabLst>
                <a:tab pos="222250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Use-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Diagram</a:t>
            </a:r>
            <a:endParaRPr sz="1100" dirty="0">
              <a:latin typeface="Times New Roman"/>
              <a:cs typeface="Times New Roman"/>
            </a:endParaRPr>
          </a:p>
          <a:p>
            <a:pPr marL="221615" indent="-209550">
              <a:lnSpc>
                <a:spcPts val="1290"/>
              </a:lnSpc>
              <a:buAutoNum type="arabicPeriod"/>
              <a:tabLst>
                <a:tab pos="222250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Conclusion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047750"/>
            <a:ext cx="6141085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1100"/>
              </a:lnSpc>
              <a:spcBef>
                <a:spcPts val="93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Web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easy 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intuitive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way 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students.This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makes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easier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coordinator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different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departments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respective </a:t>
            </a:r>
            <a:r>
              <a:rPr sz="1100" dirty="0">
                <a:latin typeface="Times New Roman"/>
                <a:cs typeface="Times New Roman"/>
              </a:rPr>
              <a:t>students.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also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enables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department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generate </a:t>
            </a:r>
            <a:r>
              <a:rPr sz="1100" dirty="0">
                <a:latin typeface="Times New Roman"/>
                <a:cs typeface="Times New Roman"/>
              </a:rPr>
              <a:t>different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-10" dirty="0">
                <a:latin typeface="Times New Roman"/>
                <a:cs typeface="Times New Roman"/>
              </a:rPr>
              <a:t> includes: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5"/>
              </a:lnSpc>
              <a:spcBef>
                <a:spcPts val="5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Online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Tracking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Employee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Reporting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Defaulter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Categories.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-10" dirty="0">
                <a:latin typeface="Times New Roman"/>
                <a:cs typeface="Times New Roman"/>
              </a:rPr>
              <a:t> Management.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4408170"/>
            <a:ext cx="613981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1.2</a:t>
            </a:r>
            <a:r>
              <a:rPr sz="1400" b="1" dirty="0">
                <a:latin typeface="Times New Roman"/>
                <a:cs typeface="Times New Roman"/>
              </a:rPr>
              <a:t>	Product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1100"/>
              </a:lnSpc>
              <a:spcBef>
                <a:spcPts val="94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scope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developing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tracking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product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by </a:t>
            </a:r>
            <a:r>
              <a:rPr sz="1100" dirty="0">
                <a:latin typeface="Times New Roman"/>
                <a:cs typeface="Times New Roman"/>
              </a:rPr>
              <a:t>lecturers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class’s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targets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large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organizations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many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Students.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also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targets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normal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lecturers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keeping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135" dirty="0">
                <a:latin typeface="Times New Roman"/>
                <a:cs typeface="Times New Roman"/>
              </a:rPr>
              <a:t> 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thus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managing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online.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6123940"/>
            <a:ext cx="6141085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References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5"/>
              </a:lnSpc>
              <a:spcBef>
                <a:spcPts val="1340"/>
              </a:spcBef>
              <a:buChar char="●"/>
              <a:tabLst>
                <a:tab pos="926465" algn="l"/>
                <a:tab pos="927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Website: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054CC"/>
                </a:solidFill>
                <a:uFill>
                  <a:solidFill>
                    <a:srgbClr val="1054CC"/>
                  </a:solidFill>
                </a:uFill>
                <a:latin typeface="Times New Roman"/>
                <a:cs typeface="Times New Roman"/>
                <a:hlinkClick r:id="rId2"/>
              </a:rPr>
              <a:t>http://www.cse.msu.edu/~cse870/IEEEXplore-SRS-</a:t>
            </a:r>
            <a:r>
              <a:rPr sz="1200" u="sng" dirty="0">
                <a:solidFill>
                  <a:srgbClr val="1054CC"/>
                </a:solidFill>
                <a:uFill>
                  <a:solidFill>
                    <a:srgbClr val="1054CC"/>
                  </a:solidFill>
                </a:uFill>
                <a:latin typeface="Times New Roman"/>
                <a:cs typeface="Times New Roman"/>
                <a:hlinkClick r:id="rId2"/>
              </a:rPr>
              <a:t>template.pdf</a:t>
            </a:r>
            <a:r>
              <a:rPr sz="1200" spc="70" dirty="0">
                <a:solidFill>
                  <a:srgbClr val="1054CC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469900" marR="335280" indent="228600">
              <a:lnSpc>
                <a:spcPts val="1260"/>
              </a:lnSpc>
              <a:spcBef>
                <a:spcPts val="65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i="1" spc="-10" dirty="0">
                <a:latin typeface="Times New Roman"/>
                <a:cs typeface="Times New Roman"/>
              </a:rPr>
              <a:t>Website:</a:t>
            </a:r>
            <a:r>
              <a:rPr sz="1100" i="1" spc="1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url</a:t>
            </a:r>
            <a:r>
              <a:rPr sz="1100" i="1" spc="16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[</a:t>
            </a:r>
            <a:r>
              <a:rPr sz="1100" i="1" u="sng" spc="-10" dirty="0">
                <a:solidFill>
                  <a:srgbClr val="1054CC"/>
                </a:solidFill>
                <a:uFill>
                  <a:solidFill>
                    <a:srgbClr val="1054CC"/>
                  </a:solidFill>
                </a:uFill>
                <a:latin typeface="Times New Roman"/>
                <a:cs typeface="Times New Roman"/>
                <a:hlinkClick r:id="rId3"/>
              </a:rPr>
              <a:t>https://www.scribd.com/doc/56207840/Student-Attendance-Management-</a:t>
            </a:r>
            <a:r>
              <a:rPr sz="1100" i="1" spc="-10" dirty="0">
                <a:solidFill>
                  <a:srgbClr val="1054CC"/>
                </a:solidFill>
                <a:latin typeface="Times New Roman"/>
                <a:cs typeface="Times New Roman"/>
              </a:rPr>
              <a:t> </a:t>
            </a:r>
            <a:r>
              <a:rPr sz="1100" i="1" u="sng" spc="-10" dirty="0">
                <a:solidFill>
                  <a:srgbClr val="1054CC"/>
                </a:solidFill>
                <a:uFill>
                  <a:solidFill>
                    <a:srgbClr val="1054CC"/>
                  </a:solidFill>
                </a:uFill>
                <a:latin typeface="Times New Roman"/>
                <a:cs typeface="Times New Roman"/>
                <a:hlinkClick r:id="rId3"/>
              </a:rPr>
              <a:t>System-</a:t>
            </a:r>
            <a:r>
              <a:rPr sz="1100" i="1" u="sng" dirty="0">
                <a:solidFill>
                  <a:srgbClr val="1054CC"/>
                </a:solidFill>
                <a:uFill>
                  <a:solidFill>
                    <a:srgbClr val="1054CC"/>
                  </a:solidFill>
                </a:uFill>
                <a:latin typeface="Times New Roman"/>
                <a:cs typeface="Times New Roman"/>
                <a:hlinkClick r:id="rId3"/>
              </a:rPr>
              <a:t>PF</a:t>
            </a:r>
            <a:r>
              <a:rPr sz="1100" i="1" spc="55" dirty="0">
                <a:solidFill>
                  <a:srgbClr val="1054CC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]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1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i="1" spc="-10" dirty="0">
                <a:latin typeface="Times New Roman"/>
                <a:cs typeface="Times New Roman"/>
              </a:rPr>
              <a:t>Website: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url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[</a:t>
            </a:r>
            <a:r>
              <a:rPr sz="1100" i="1" spc="27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-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u="sng" spc="-10" dirty="0">
                <a:solidFill>
                  <a:srgbClr val="1054CC"/>
                </a:solidFill>
                <a:uFill>
                  <a:solidFill>
                    <a:srgbClr val="1054CC"/>
                  </a:solidFill>
                </a:uFill>
                <a:latin typeface="Times New Roman"/>
                <a:cs typeface="Times New Roman"/>
                <a:hlinkClick r:id="rId4"/>
              </a:rPr>
              <a:t>www.wikipedia.com</a:t>
            </a:r>
            <a:r>
              <a:rPr sz="1100" i="1" spc="10" dirty="0">
                <a:solidFill>
                  <a:srgbClr val="1054CC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]</a:t>
            </a:r>
            <a:endParaRPr sz="1100" dirty="0">
              <a:latin typeface="Times New Roman"/>
              <a:cs typeface="Times New Roman"/>
            </a:endParaRPr>
          </a:p>
          <a:p>
            <a:pPr marL="927100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i="1" dirty="0">
                <a:latin typeface="Times New Roman"/>
                <a:cs typeface="Times New Roman"/>
              </a:rPr>
              <a:t>“Roger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Pressman”,”Software</a:t>
            </a:r>
            <a:r>
              <a:rPr sz="1100" i="1" spc="-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Engineering”,Seventh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Edition,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Page: </a:t>
            </a:r>
            <a:r>
              <a:rPr sz="1100" i="1" spc="-20" dirty="0">
                <a:latin typeface="Times New Roman"/>
                <a:cs typeface="Times New Roman"/>
              </a:rPr>
              <a:t>119-</a:t>
            </a:r>
            <a:r>
              <a:rPr sz="1100" i="1" spc="-25" dirty="0">
                <a:latin typeface="Times New Roman"/>
                <a:cs typeface="Times New Roman"/>
              </a:rPr>
              <a:t>153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800" b="1" dirty="0">
                <a:latin typeface="Times New Roman"/>
                <a:cs typeface="Times New Roman"/>
              </a:rPr>
              <a:t>Overall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Description</a:t>
            </a:r>
            <a:endParaRPr sz="1800" dirty="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Perspective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1100"/>
              </a:lnSpc>
              <a:spcBef>
                <a:spcPts val="94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accessed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Online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organisation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intends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track.The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online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database.It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enables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generate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various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reports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on </a:t>
            </a:r>
            <a:r>
              <a:rPr sz="1100" dirty="0">
                <a:latin typeface="Times New Roman"/>
                <a:cs typeface="Times New Roman"/>
              </a:rPr>
              <a:t>attendance.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Attendance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Management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intended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replace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manual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attendance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record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000760"/>
            <a:ext cx="614680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1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keeping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paper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paper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replaced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single </a:t>
            </a:r>
            <a:r>
              <a:rPr sz="1100" dirty="0">
                <a:latin typeface="Times New Roman"/>
                <a:cs typeface="Times New Roman"/>
              </a:rPr>
              <a:t>interaction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between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professor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Professors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able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view </a:t>
            </a:r>
            <a:r>
              <a:rPr sz="1100" dirty="0">
                <a:latin typeface="Times New Roman"/>
                <a:cs typeface="Times New Roman"/>
              </a:rPr>
              <a:t>details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regarding attendance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individual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their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PC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quickly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maintain attendance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records.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expressed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4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</a:t>
            </a:r>
            <a:r>
              <a:rPr sz="1100" spc="4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Specification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4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intended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4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fully </a:t>
            </a:r>
            <a:r>
              <a:rPr sz="1100" dirty="0">
                <a:latin typeface="Times New Roman"/>
                <a:cs typeface="Times New Roman"/>
              </a:rPr>
              <a:t>implemented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version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1.0.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addition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enhanced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desired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subsequent </a:t>
            </a:r>
            <a:r>
              <a:rPr sz="1100" spc="-10" dirty="0">
                <a:latin typeface="Times New Roman"/>
                <a:cs typeface="Times New Roman"/>
              </a:rPr>
              <a:t>versions.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2889250"/>
            <a:ext cx="6142355" cy="3478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Functions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799"/>
              </a:lnSpc>
              <a:spcBef>
                <a:spcPts val="114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main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Managemant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keeps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essentials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individual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student.At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specified period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defaulties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non- </a:t>
            </a:r>
            <a:r>
              <a:rPr sz="1100" dirty="0">
                <a:latin typeface="Times New Roman"/>
                <a:cs typeface="Times New Roman"/>
              </a:rPr>
              <a:t>defaulties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list.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Percentage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every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subject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would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displayed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list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Also,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professor</a:t>
            </a:r>
            <a:r>
              <a:rPr sz="1100" spc="40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pertinent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statistics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student’s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specified </a:t>
            </a:r>
            <a:r>
              <a:rPr sz="1100" dirty="0">
                <a:latin typeface="Times New Roman"/>
                <a:cs typeface="Times New Roman"/>
              </a:rPr>
              <a:t>class.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Finally,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another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 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flexibility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use.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User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Classes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Characteristics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spc="-10" dirty="0">
                <a:latin typeface="Times New Roman"/>
                <a:cs typeface="Times New Roman"/>
              </a:rPr>
              <a:t>Administrator:</a:t>
            </a:r>
            <a:endParaRPr sz="1200" dirty="0">
              <a:latin typeface="Times New Roman"/>
              <a:cs typeface="Times New Roman"/>
            </a:endParaRPr>
          </a:p>
          <a:p>
            <a:pPr marL="12700" marR="11430">
              <a:lnSpc>
                <a:spcPct val="131100"/>
              </a:lnSpc>
              <a:spcBef>
                <a:spcPts val="5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administrator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control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admin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maintains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site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has </a:t>
            </a:r>
            <a:r>
              <a:rPr sz="1100" dirty="0">
                <a:latin typeface="Times New Roman"/>
                <a:cs typeface="Times New Roman"/>
              </a:rPr>
              <a:t>privilege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entire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distribute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permissions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group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users.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spc="-10" dirty="0">
                <a:latin typeface="Times New Roman"/>
                <a:cs typeface="Times New Roman"/>
              </a:rPr>
              <a:t>Lecturer:</a:t>
            </a:r>
            <a:endParaRPr sz="1200" dirty="0">
              <a:latin typeface="Times New Roman"/>
              <a:cs typeface="Times New Roman"/>
            </a:endParaRPr>
          </a:p>
          <a:p>
            <a:pPr marL="12700" marR="49530">
              <a:lnSpc>
                <a:spcPct val="131100"/>
              </a:lnSpc>
              <a:spcBef>
                <a:spcPts val="50"/>
              </a:spcBef>
            </a:pPr>
            <a:r>
              <a:rPr sz="1100" dirty="0">
                <a:latin typeface="Times New Roman"/>
                <a:cs typeface="Times New Roman"/>
              </a:rPr>
              <a:t>Lecturer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responsible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maintains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keeps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also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assists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departments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department.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7056120"/>
            <a:ext cx="3937000" cy="50545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b="1" spc="-10" dirty="0">
                <a:latin typeface="Times New Roman"/>
                <a:cs typeface="Times New Roman"/>
              </a:rPr>
              <a:t>Student: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details for </a:t>
            </a:r>
            <a:r>
              <a:rPr sz="1100" spc="-10" dirty="0">
                <a:latin typeface="Times New Roman"/>
                <a:cs typeface="Times New Roman"/>
              </a:rPr>
              <a:t>knowledge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428" y="1354185"/>
            <a:ext cx="2528885" cy="2447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1530" y="4185920"/>
            <a:ext cx="6144895" cy="473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Figure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Context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diagram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Attendance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Management</a:t>
            </a:r>
            <a:r>
              <a:rPr sz="1000" spc="-10" dirty="0">
                <a:latin typeface="Times New Roman"/>
                <a:cs typeface="Times New Roman"/>
              </a:rPr>
              <a:t> System.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Operating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Environment</a:t>
            </a:r>
            <a:endParaRPr sz="1400">
              <a:latin typeface="Times New Roman"/>
              <a:cs typeface="Times New Roman"/>
            </a:endParaRPr>
          </a:p>
          <a:p>
            <a:pPr marL="469900" marR="10160" lvl="2" indent="228600">
              <a:lnSpc>
                <a:spcPct val="114399"/>
              </a:lnSpc>
              <a:spcBef>
                <a:spcPts val="116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the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provided by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college. </a:t>
            </a:r>
            <a:r>
              <a:rPr sz="1100" spc="-20" dirty="0">
                <a:latin typeface="Times New Roman"/>
                <a:cs typeface="Times New Roman"/>
              </a:rPr>
              <a:t>This </a:t>
            </a:r>
            <a:r>
              <a:rPr sz="1100" dirty="0">
                <a:latin typeface="Times New Roman"/>
                <a:cs typeface="Times New Roman"/>
              </a:rPr>
              <a:t>entails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Windows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 platform.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7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between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Windows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designated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469900" marR="10795">
              <a:lnSpc>
                <a:spcPts val="152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store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established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at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point.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17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essentials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particular</a:t>
            </a: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290"/>
              </a:lnSpc>
              <a:spcBef>
                <a:spcPts val="200"/>
              </a:spcBef>
            </a:pPr>
            <a:r>
              <a:rPr sz="1100" spc="-10" dirty="0">
                <a:latin typeface="Times New Roman"/>
                <a:cs typeface="Times New Roman"/>
              </a:rPr>
              <a:t>student.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Pentium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3.0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GHz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higher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more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Drive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more.</a:t>
            </a:r>
            <a:endParaRPr sz="11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Design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Implementation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Constraints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115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spcBef>
                <a:spcPts val="5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allotted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limited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semester.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language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 </a:t>
            </a:r>
            <a:r>
              <a:rPr sz="1100" spc="-10" dirty="0">
                <a:latin typeface="Times New Roman"/>
                <a:cs typeface="Times New Roman"/>
              </a:rPr>
              <a:t>side..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HTML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manual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conform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HTML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4.0</a:t>
            </a:r>
            <a:r>
              <a:rPr sz="1100" spc="-10" dirty="0">
                <a:latin typeface="Times New Roman"/>
                <a:cs typeface="Times New Roman"/>
              </a:rPr>
              <a:t> standard.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i="1" dirty="0">
                <a:latin typeface="Times New Roman"/>
                <a:cs typeface="Times New Roman"/>
              </a:rPr>
              <a:t>Programming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is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done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in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Times New Roman"/>
                <a:cs typeface="Times New Roman"/>
              </a:rPr>
              <a:t>JAVASCRIPT,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SQL,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Times New Roman"/>
                <a:cs typeface="Times New Roman"/>
              </a:rPr>
              <a:t>HTML.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User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Documentation</a:t>
            </a:r>
            <a:endParaRPr sz="1400">
              <a:latin typeface="Times New Roman"/>
              <a:cs typeface="Times New Roman"/>
            </a:endParaRPr>
          </a:p>
          <a:p>
            <a:pPr marL="469900" marR="35560" lvl="2" indent="228600">
              <a:lnSpc>
                <a:spcPct val="114399"/>
              </a:lnSpc>
              <a:spcBef>
                <a:spcPts val="116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 provide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manual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HTML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describes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functionality</a:t>
            </a:r>
            <a:r>
              <a:rPr sz="1100" spc="-25" dirty="0">
                <a:latin typeface="Times New Roman"/>
                <a:cs typeface="Times New Roman"/>
              </a:rPr>
              <a:t> and </a:t>
            </a:r>
            <a:r>
              <a:rPr sz="1100" dirty="0">
                <a:latin typeface="Times New Roman"/>
                <a:cs typeface="Times New Roman"/>
              </a:rPr>
              <a:t>options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user.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027430"/>
            <a:ext cx="6118860" cy="773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26695" indent="228600">
              <a:lnSpc>
                <a:spcPct val="115199"/>
              </a:lnSpc>
              <a:spcBef>
                <a:spcPts val="10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 provide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copy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manual, which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manual </a:t>
            </a:r>
            <a:r>
              <a:rPr sz="1100" dirty="0">
                <a:latin typeface="Times New Roman"/>
                <a:cs typeface="Times New Roman"/>
              </a:rPr>
              <a:t>outlined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above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Assumptions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Dependencies</a:t>
            </a:r>
            <a:endParaRPr sz="1400" dirty="0">
              <a:latin typeface="Times New Roman"/>
              <a:cs typeface="Times New Roman"/>
            </a:endParaRPr>
          </a:p>
          <a:p>
            <a:pPr marL="469900" marR="365125" lvl="2" indent="228600">
              <a:lnSpc>
                <a:spcPct val="114799"/>
              </a:lnSpc>
              <a:spcBef>
                <a:spcPts val="1145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mentioned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previously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administered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correct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0" dirty="0">
                <a:latin typeface="Times New Roman"/>
                <a:cs typeface="Times New Roman"/>
              </a:rPr>
              <a:t> Management System.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7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policies,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professors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usually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tardiness,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assumed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endParaRPr sz="1100" dirty="0">
              <a:latin typeface="Times New Roman"/>
              <a:cs typeface="Times New Roman"/>
            </a:endParaRPr>
          </a:p>
          <a:p>
            <a:pPr marL="469900" marR="5080">
              <a:lnSpc>
                <a:spcPts val="152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either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absent.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also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assumes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regarding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would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correctly.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17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setup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recognition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dependent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endParaRPr sz="1100" dirty="0">
              <a:latin typeface="Times New Roman"/>
              <a:cs typeface="Times New Roman"/>
            </a:endParaRPr>
          </a:p>
          <a:p>
            <a:pPr marL="469900">
              <a:lnSpc>
                <a:spcPts val="129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administered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outside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capabilities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10" dirty="0">
                <a:latin typeface="Times New Roman"/>
                <a:cs typeface="Times New Roman"/>
              </a:rPr>
              <a:t> System.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Statistics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dependent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professor’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consistent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utilization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5" dirty="0">
                <a:latin typeface="Times New Roman"/>
                <a:cs typeface="Times New Roman"/>
              </a:rPr>
              <a:t>the</a:t>
            </a:r>
            <a:endParaRPr sz="11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period.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1800" b="1" dirty="0">
                <a:latin typeface="Times New Roman"/>
                <a:cs typeface="Times New Roman"/>
              </a:rPr>
              <a:t>External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Interface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Requirements</a:t>
            </a:r>
            <a:endParaRPr sz="1800" dirty="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User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Interfaces</a:t>
            </a:r>
            <a:endParaRPr sz="1400" dirty="0">
              <a:latin typeface="Times New Roman"/>
              <a:cs typeface="Times New Roman"/>
            </a:endParaRPr>
          </a:p>
          <a:p>
            <a:pPr marL="469900" marR="144780" lvl="2" indent="228600">
              <a:lnSpc>
                <a:spcPct val="115199"/>
              </a:lnSpc>
              <a:spcBef>
                <a:spcPts val="114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taking</a:t>
            </a:r>
            <a:r>
              <a:rPr sz="1100" spc="-10" dirty="0">
                <a:latin typeface="Times New Roman"/>
                <a:cs typeface="Times New Roman"/>
              </a:rPr>
              <a:t> roll.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clicked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mouse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order 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particular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student’s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attendance</a:t>
            </a:r>
            <a:endParaRPr sz="1100" dirty="0">
              <a:latin typeface="Times New Roman"/>
              <a:cs typeface="Times New Roman"/>
            </a:endParaRPr>
          </a:p>
          <a:p>
            <a:pPr marL="469900">
              <a:lnSpc>
                <a:spcPts val="1290"/>
              </a:lnSpc>
              <a:spcBef>
                <a:spcPts val="200"/>
              </a:spcBef>
            </a:pPr>
            <a:r>
              <a:rPr sz="1100" spc="-10" dirty="0">
                <a:latin typeface="Times New Roman"/>
                <a:cs typeface="Times New Roman"/>
              </a:rPr>
              <a:t>record.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modifications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keyboard.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Application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Browser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would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viewed</a:t>
            </a:r>
            <a:endParaRPr sz="1100" dirty="0">
              <a:latin typeface="Times New Roman"/>
              <a:cs typeface="Times New Roman"/>
            </a:endParaRPr>
          </a:p>
          <a:p>
            <a:pPr marL="469900">
              <a:lnSpc>
                <a:spcPts val="1295"/>
              </a:lnSpc>
              <a:spcBef>
                <a:spcPts val="190"/>
              </a:spcBef>
            </a:pPr>
            <a:r>
              <a:rPr sz="1100" dirty="0">
                <a:latin typeface="Times New Roman"/>
                <a:cs typeface="Times New Roman"/>
              </a:rPr>
              <a:t>best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1024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x768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800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600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pixels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resolution </a:t>
            </a:r>
            <a:r>
              <a:rPr sz="1100" spc="-10" dirty="0">
                <a:latin typeface="Times New Roman"/>
                <a:cs typeface="Times New Roman"/>
              </a:rPr>
              <a:t>setting.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page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produces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current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statistics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10" dirty="0">
                <a:latin typeface="Times New Roman"/>
                <a:cs typeface="Times New Roman"/>
              </a:rPr>
              <a:t> attendance</a:t>
            </a:r>
            <a:endParaRPr sz="11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</a:pPr>
            <a:endParaRPr sz="1150" dirty="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100" b="1" i="1" dirty="0">
                <a:latin typeface="Times New Roman"/>
                <a:cs typeface="Times New Roman"/>
              </a:rPr>
              <a:t>Server</a:t>
            </a:r>
            <a:r>
              <a:rPr sz="1100" b="1" i="1" spc="-10" dirty="0">
                <a:latin typeface="Times New Roman"/>
                <a:cs typeface="Times New Roman"/>
              </a:rPr>
              <a:t> Side</a:t>
            </a:r>
            <a:r>
              <a:rPr sz="1100" b="1" spc="-10" dirty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spcBef>
                <a:spcPts val="20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Operating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Windows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7/xp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,Windows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ME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Processor: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Pentium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3.0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GHz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higher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RAM: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more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Hard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Drive: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more</a:t>
            </a:r>
            <a:endParaRPr sz="11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Char char="●"/>
            </a:pP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19"/>
              </a:spcBef>
            </a:pPr>
            <a:r>
              <a:rPr sz="1100" b="1" i="1" dirty="0">
                <a:latin typeface="Times New Roman"/>
                <a:cs typeface="Times New Roman"/>
              </a:rPr>
              <a:t>Client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side: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5"/>
              </a:lnSpc>
              <a:spcBef>
                <a:spcPts val="409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Operating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Windows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above,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UNIX.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Processor: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Pentium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III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2.0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GHz or</a:t>
            </a:r>
            <a:r>
              <a:rPr sz="1100" spc="-10" dirty="0">
                <a:latin typeface="Times New Roman"/>
                <a:cs typeface="Times New Roman"/>
              </a:rPr>
              <a:t> higher.</a:t>
            </a:r>
            <a:endParaRPr sz="1100" dirty="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RAM: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more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46926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3.3</a:t>
            </a:r>
            <a:r>
              <a:rPr sz="1400" b="1" dirty="0">
                <a:latin typeface="Times New Roman"/>
                <a:cs typeface="Times New Roman"/>
              </a:rPr>
              <a:t>	Software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409699"/>
            <a:ext cx="6115685" cy="75006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b="1" dirty="0">
                <a:latin typeface="Times New Roman"/>
                <a:cs typeface="Times New Roman"/>
              </a:rPr>
              <a:t>Attendance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Management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90"/>
              </a:lnSpc>
              <a:spcBef>
                <a:spcPts val="20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transmit 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Internet.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6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 will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allowed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modify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95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forgets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transmit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automatically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them</a:t>
            </a: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communicate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options.</a:t>
            </a:r>
            <a:endParaRPr sz="1100">
              <a:latin typeface="Times New Roman"/>
              <a:cs typeface="Times New Roman"/>
            </a:endParaRPr>
          </a:p>
          <a:p>
            <a:pPr marL="960755" indent="-262890">
              <a:lnSpc>
                <a:spcPts val="1290"/>
              </a:lnSpc>
              <a:spcBef>
                <a:spcPts val="200"/>
              </a:spcBef>
              <a:buChar char="●"/>
              <a:tabLst>
                <a:tab pos="960755" algn="l"/>
                <a:tab pos="961390" algn="l"/>
              </a:tabLst>
            </a:pPr>
            <a:r>
              <a:rPr sz="1100" spc="-30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 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enter</a:t>
            </a:r>
            <a:r>
              <a:rPr sz="1100" spc="-10" dirty="0">
                <a:latin typeface="Times New Roman"/>
                <a:cs typeface="Times New Roman"/>
              </a:rPr>
              <a:t> attendance.</a:t>
            </a:r>
            <a:endParaRPr sz="1100">
              <a:latin typeface="Times New Roman"/>
              <a:cs typeface="Times New Roman"/>
            </a:endParaRPr>
          </a:p>
          <a:p>
            <a:pPr marL="960755" indent="-262890">
              <a:lnSpc>
                <a:spcPts val="1265"/>
              </a:lnSpc>
              <a:buChar char="●"/>
              <a:tabLst>
                <a:tab pos="960755" algn="l"/>
                <a:tab pos="961390" algn="l"/>
              </a:tabLst>
            </a:pPr>
            <a:r>
              <a:rPr sz="1100" spc="-30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 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modify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attendance.</a:t>
            </a:r>
            <a:endParaRPr sz="1100">
              <a:latin typeface="Times New Roman"/>
              <a:cs typeface="Times New Roman"/>
            </a:endParaRPr>
          </a:p>
          <a:p>
            <a:pPr marL="960755" indent="-262890">
              <a:lnSpc>
                <a:spcPts val="1295"/>
              </a:lnSpc>
              <a:buChar char="●"/>
              <a:tabLst>
                <a:tab pos="960755" algn="l"/>
                <a:tab pos="961390" algn="l"/>
              </a:tabLst>
            </a:pPr>
            <a:r>
              <a:rPr sz="1100" spc="-30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query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statistics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concerning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individual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</a:t>
            </a: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latin typeface="Times New Roman"/>
                <a:cs typeface="Times New Roman"/>
              </a:rPr>
              <a:t>attendance.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Communications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115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must 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consistent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passwords.</a:t>
            </a: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communicate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Internet.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b="1" spc="-50" dirty="0">
                <a:latin typeface="Times New Roman"/>
                <a:cs typeface="Times New Roman"/>
              </a:rPr>
              <a:t>4</a:t>
            </a:r>
            <a:r>
              <a:rPr sz="1800" b="1" dirty="0">
                <a:latin typeface="Times New Roman"/>
                <a:cs typeface="Times New Roman"/>
              </a:rPr>
              <a:t>	Functional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Requirements:</a:t>
            </a:r>
            <a:endParaRPr sz="1800">
              <a:latin typeface="Times New Roman"/>
              <a:cs typeface="Times New Roman"/>
            </a:endParaRPr>
          </a:p>
          <a:p>
            <a:pPr marL="927100" indent="-228600">
              <a:lnSpc>
                <a:spcPts val="1295"/>
              </a:lnSpc>
              <a:spcBef>
                <a:spcPts val="1520"/>
              </a:spcBef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Registered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Lecturers: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65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He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 </a:t>
            </a:r>
            <a:r>
              <a:rPr sz="1100" spc="-10" dirty="0">
                <a:latin typeface="Times New Roman"/>
                <a:cs typeface="Times New Roman"/>
              </a:rPr>
              <a:t>classes.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65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He/she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students 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65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Lecturer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online.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90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He/she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according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date.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295"/>
              </a:lnSpc>
              <a:spcBef>
                <a:spcPts val="930"/>
              </a:spcBef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Registration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Form: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70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Allows users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sign-</a:t>
            </a:r>
            <a:r>
              <a:rPr sz="1100" dirty="0">
                <a:latin typeface="Times New Roman"/>
                <a:cs typeface="Times New Roman"/>
              </a:rPr>
              <a:t>up forms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registered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70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products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services.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70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Suggestions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&amp;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online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survey: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95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helps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organization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fulfil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customer's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demands</a:t>
            </a: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295"/>
              </a:lnSpc>
              <a:spcBef>
                <a:spcPts val="409"/>
              </a:spcBef>
            </a:pPr>
            <a:r>
              <a:rPr sz="1100" dirty="0">
                <a:latin typeface="Times New Roman"/>
                <a:cs typeface="Times New Roman"/>
              </a:rPr>
              <a:t>about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products,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service, </a:t>
            </a:r>
            <a:r>
              <a:rPr sz="1100" spc="-10" dirty="0">
                <a:latin typeface="Times New Roman"/>
                <a:cs typeface="Times New Roman"/>
              </a:rPr>
              <a:t>user-</a:t>
            </a:r>
            <a:r>
              <a:rPr sz="1100" dirty="0">
                <a:latin typeface="Times New Roman"/>
                <a:cs typeface="Times New Roman"/>
              </a:rPr>
              <a:t>interface,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70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product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functionality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improves </a:t>
            </a:r>
            <a:r>
              <a:rPr sz="1100" spc="-10" dirty="0">
                <a:latin typeface="Times New Roman"/>
                <a:cs typeface="Times New Roman"/>
              </a:rPr>
              <a:t>services.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70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100" b="1" spc="-20" dirty="0">
                <a:latin typeface="Times New Roman"/>
                <a:cs typeface="Times New Roman"/>
              </a:rPr>
              <a:t>Take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online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attendance: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70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attendance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70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Report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generation: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70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Monthly</a:t>
            </a:r>
            <a:r>
              <a:rPr sz="1100" spc="-10" dirty="0">
                <a:latin typeface="Times New Roman"/>
                <a:cs typeface="Times New Roman"/>
              </a:rPr>
              <a:t> reports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70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Student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reports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65"/>
              </a:lnSpc>
              <a:buFont typeface="Arial"/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Defaulter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List</a:t>
            </a: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290"/>
              </a:lnSpc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Manage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attendance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students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special</a:t>
            </a:r>
            <a:r>
              <a:rPr sz="1100" b="1" spc="-10" dirty="0">
                <a:latin typeface="Times New Roman"/>
                <a:cs typeface="Times New Roman"/>
              </a:rPr>
              <a:t> lectures.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30" y="892809"/>
            <a:ext cx="439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Times New Roman"/>
                <a:cs typeface="Times New Roman"/>
              </a:rPr>
              <a:t>Software</a:t>
            </a:r>
            <a:r>
              <a:rPr sz="1100" b="1" i="1" spc="-4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Requirements</a:t>
            </a:r>
            <a:r>
              <a:rPr sz="1100" b="1" i="1" spc="-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Specification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for Attendance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Management</a:t>
            </a:r>
            <a:r>
              <a:rPr sz="1100" b="1" i="1" spc="-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Software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829" y="905509"/>
            <a:ext cx="382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imes New Roman"/>
                <a:cs typeface="Times New Roman"/>
              </a:rPr>
              <a:t>Page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spc="-50" dirty="0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432559"/>
            <a:ext cx="6149340" cy="753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Non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Functional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927100" lvl="1" indent="-228600" algn="just">
              <a:lnSpc>
                <a:spcPct val="100000"/>
              </a:lnSpc>
              <a:spcBef>
                <a:spcPts val="1340"/>
              </a:spcBef>
              <a:buFont typeface="Times New Roman"/>
              <a:buChar char="●"/>
              <a:tabLst>
                <a:tab pos="9271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Security:</a:t>
            </a:r>
            <a:endParaRPr sz="12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31200"/>
              </a:lnSpc>
              <a:spcBef>
                <a:spcPts val="690"/>
              </a:spcBef>
            </a:pPr>
            <a:r>
              <a:rPr sz="1200" dirty="0">
                <a:latin typeface="Times New Roman"/>
                <a:cs typeface="Times New Roman"/>
              </a:rPr>
              <a:t>Security 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privacy 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client’s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attendance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confidentially.The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complaints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suggestions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administrative</a:t>
            </a:r>
            <a:r>
              <a:rPr sz="1200" spc="-10" dirty="0">
                <a:latin typeface="Times New Roman"/>
                <a:cs typeface="Times New Roman"/>
              </a:rPr>
              <a:t> authorities.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927100" lvl="1" indent="-228600" algn="just">
              <a:lnSpc>
                <a:spcPct val="100000"/>
              </a:lnSpc>
              <a:buFont typeface="Times New Roman"/>
              <a:buChar char="●"/>
              <a:tabLst>
                <a:tab pos="9271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Maintainability:</a:t>
            </a:r>
            <a:endParaRPr sz="1200">
              <a:latin typeface="Times New Roman"/>
              <a:cs typeface="Times New Roman"/>
            </a:endParaRPr>
          </a:p>
          <a:p>
            <a:pPr marL="469900" marR="5715" algn="just">
              <a:lnSpc>
                <a:spcPct val="1312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maintainability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system.The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Attendance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shall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hour.System </a:t>
            </a:r>
            <a:r>
              <a:rPr sz="1200" dirty="0">
                <a:latin typeface="Times New Roman"/>
                <a:cs typeface="Times New Roman"/>
              </a:rPr>
              <a:t>downtime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quarter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year.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Browser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Compatibility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Responsive:</a:t>
            </a:r>
            <a:endParaRPr sz="1200">
              <a:latin typeface="Times New Roman"/>
              <a:cs typeface="Times New Roman"/>
            </a:endParaRPr>
          </a:p>
          <a:p>
            <a:pPr marL="469900" marR="13335" algn="just">
              <a:lnSpc>
                <a:spcPct val="131100"/>
              </a:lnSpc>
              <a:spcBef>
                <a:spcPts val="1050"/>
              </a:spcBef>
            </a:pP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ensures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site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runs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consistently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browsers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without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making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Style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5" dirty="0">
                <a:latin typeface="Times New Roman"/>
                <a:cs typeface="Times New Roman"/>
              </a:rPr>
              <a:t>  </a:t>
            </a:r>
            <a:r>
              <a:rPr sz="1100" spc="-25" dirty="0">
                <a:latin typeface="Times New Roman"/>
                <a:cs typeface="Times New Roman"/>
              </a:rPr>
              <a:t>web </a:t>
            </a:r>
            <a:r>
              <a:rPr sz="1100" dirty="0">
                <a:latin typeface="Times New Roman"/>
                <a:cs typeface="Times New Roman"/>
              </a:rPr>
              <a:t>page.Responsiveness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works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every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screen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resolutions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tablets,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desktop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PCs.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buFont typeface="Times New Roman"/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Performance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927100" marR="212725" lvl="1" indent="685800">
              <a:lnSpc>
                <a:spcPct val="115199"/>
              </a:lnSpc>
              <a:buChar char="○"/>
              <a:tabLst>
                <a:tab pos="1875155" algn="l"/>
                <a:tab pos="1875789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must 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run concurrently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multiple</a:t>
            </a:r>
            <a:r>
              <a:rPr sz="1100" spc="-10" dirty="0">
                <a:latin typeface="Times New Roman"/>
                <a:cs typeface="Times New Roman"/>
              </a:rPr>
              <a:t> professors. </a:t>
            </a:r>
            <a:r>
              <a:rPr sz="1100" dirty="0">
                <a:latin typeface="Times New Roman"/>
                <a:cs typeface="Times New Roman"/>
              </a:rPr>
              <a:t>During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peak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usage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(9:00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2:00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PM).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35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Transmission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seconds.</a:t>
            </a:r>
            <a:endParaRPr sz="1100">
              <a:latin typeface="Times New Roman"/>
              <a:cs typeface="Times New Roman"/>
            </a:endParaRPr>
          </a:p>
          <a:p>
            <a:pPr marL="1872614" lvl="1" indent="-260350">
              <a:lnSpc>
                <a:spcPts val="1295"/>
              </a:lnSpc>
              <a:buChar char="○"/>
              <a:tabLst>
                <a:tab pos="1872614" algn="l"/>
                <a:tab pos="1873250" algn="l"/>
              </a:tabLst>
            </a:pPr>
            <a:r>
              <a:rPr sz="1100" dirty="0">
                <a:latin typeface="Times New Roman"/>
                <a:cs typeface="Times New Roman"/>
              </a:rPr>
              <a:t>Acknowledgement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received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(confirmation)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returned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295"/>
              </a:lnSpc>
              <a:spcBef>
                <a:spcPts val="190"/>
              </a:spcBef>
            </a:pPr>
            <a:r>
              <a:rPr sz="1100" spc="-10" dirty="0">
                <a:latin typeface="Times New Roman"/>
                <a:cs typeface="Times New Roman"/>
              </a:rPr>
              <a:t>seconds.</a:t>
            </a:r>
            <a:endParaRPr sz="1100">
              <a:latin typeface="Times New Roman"/>
              <a:cs typeface="Times New Roman"/>
            </a:endParaRPr>
          </a:p>
          <a:p>
            <a:pPr marL="1876425" lvl="1" indent="-264160">
              <a:lnSpc>
                <a:spcPts val="1265"/>
              </a:lnSpc>
              <a:buChar char="○"/>
              <a:tabLst>
                <a:tab pos="1876425" algn="l"/>
                <a:tab pos="1877060" algn="l"/>
              </a:tabLst>
            </a:pPr>
            <a:r>
              <a:rPr sz="1100" dirty="0">
                <a:latin typeface="Times New Roman"/>
                <a:cs typeface="Times New Roman"/>
              </a:rPr>
              <a:t>Queries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seconds.</a:t>
            </a:r>
            <a:endParaRPr sz="1100">
              <a:latin typeface="Times New Roman"/>
              <a:cs typeface="Times New Roman"/>
            </a:endParaRPr>
          </a:p>
          <a:p>
            <a:pPr marL="1876425" lvl="1" indent="-264160">
              <a:lnSpc>
                <a:spcPts val="1290"/>
              </a:lnSpc>
              <a:buChar char="○"/>
              <a:tabLst>
                <a:tab pos="1876425" algn="l"/>
                <a:tab pos="1877060" algn="l"/>
              </a:tabLst>
            </a:pPr>
            <a:r>
              <a:rPr sz="1100" dirty="0">
                <a:latin typeface="Times New Roman"/>
                <a:cs typeface="Times New Roman"/>
              </a:rPr>
              <a:t>Upon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start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displayed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29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instructor’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Pocket PC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seconds.</a:t>
            </a:r>
            <a:endParaRPr sz="1100">
              <a:latin typeface="Times New Roman"/>
              <a:cs typeface="Times New Roman"/>
            </a:endParaRPr>
          </a:p>
          <a:p>
            <a:pPr marL="1876425" lvl="1" indent="-264160">
              <a:lnSpc>
                <a:spcPts val="1290"/>
              </a:lnSpc>
              <a:buChar char="○"/>
              <a:tabLst>
                <a:tab pos="1876425" algn="l"/>
                <a:tab pos="1877060" algn="l"/>
              </a:tabLst>
            </a:pP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messages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absent students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hour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29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conclusion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a</a:t>
            </a:r>
            <a:r>
              <a:rPr sz="1100" spc="-10" dirty="0">
                <a:latin typeface="Times New Roman"/>
                <a:cs typeface="Times New Roman"/>
              </a:rPr>
              <a:t> class.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90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 taking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roll for class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sizes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up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students.</a:t>
            </a:r>
            <a:endParaRPr sz="1100">
              <a:latin typeface="Times New Roman"/>
              <a:cs typeface="Times New Roman"/>
            </a:endParaRPr>
          </a:p>
          <a:p>
            <a:pPr marL="927100" marR="794385">
              <a:lnSpc>
                <a:spcPct val="114399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maximum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size,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still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conform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performance requirements.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buFont typeface="Times New Roman"/>
              <a:buChar char="●"/>
              <a:tabLst>
                <a:tab pos="926465" algn="l"/>
                <a:tab pos="927100" algn="l"/>
              </a:tabLst>
            </a:pPr>
            <a:r>
              <a:rPr sz="1100" b="1" dirty="0">
                <a:latin typeface="Times New Roman"/>
                <a:cs typeface="Times New Roman"/>
              </a:rPr>
              <a:t>Safety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95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would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protected by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password.</a:t>
            </a:r>
            <a:endParaRPr sz="11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295"/>
              </a:lnSpc>
              <a:buChar char="○"/>
              <a:tabLst>
                <a:tab pos="1840864" algn="l"/>
                <a:tab pos="1841500" algn="l"/>
              </a:tabLst>
            </a:pP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connected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antivirus has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installed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safety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purpose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0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2367</Words>
  <Application>Microsoft Office PowerPoint</Application>
  <PresentationFormat>Custom</PresentationFormat>
  <Paragraphs>287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S.S.Madhuresh</dc:creator>
  <cp:lastModifiedBy>madhuresh S.S</cp:lastModifiedBy>
  <cp:revision>1</cp:revision>
  <dcterms:created xsi:type="dcterms:W3CDTF">2022-12-01T14:49:25Z</dcterms:created>
  <dcterms:modified xsi:type="dcterms:W3CDTF">2022-12-02T01:02:36Z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2016-02-02T00:00:00Z</vt:filetime>
  </property>
  <property fmtid="{D5CDD505-2E9C-101B-9397-08002B2CF9AE}" pid="3" name="Creator">
    <vt:lpwstr>Writer</vt:lpwstr>
  </property>
  <property fmtid="{D5CDD505-2E9C-101B-9397-08002B2CF9AE}" pid="4" name="LastSaved">
    <vt:filetime>2016-02-02T00:00:00Z</vt:filetime>
  </property>
</Properties>
</file>