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Nunit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onym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CC754F-8333-4F3F-98CF-73162428D5DB}">
  <a:tblStyle styleId="{DDCC754F-8333-4F3F-98CF-73162428D5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Nunito-bold.fntdata"/><Relationship Id="rId10" Type="http://schemas.openxmlformats.org/officeDocument/2006/relationships/slide" Target="slides/slide3.xml"/><Relationship Id="rId32" Type="http://schemas.openxmlformats.org/officeDocument/2006/relationships/font" Target="fonts/Nunito-regular.fntdata"/><Relationship Id="rId13" Type="http://schemas.openxmlformats.org/officeDocument/2006/relationships/slide" Target="slides/slide6.xml"/><Relationship Id="rId35" Type="http://schemas.openxmlformats.org/officeDocument/2006/relationships/font" Target="fonts/Nunito-boldItalic.fntdata"/><Relationship Id="rId12" Type="http://schemas.openxmlformats.org/officeDocument/2006/relationships/slide" Target="slides/slide5.xml"/><Relationship Id="rId34" Type="http://schemas.openxmlformats.org/officeDocument/2006/relationships/font" Target="fonts/Nunito-italic.fntdata"/><Relationship Id="rId15" Type="http://schemas.openxmlformats.org/officeDocument/2006/relationships/slide" Target="slides/slide8.xml"/><Relationship Id="rId37" Type="http://schemas.openxmlformats.org/officeDocument/2006/relationships/font" Target="fonts/Merriweather-bold.fntdata"/><Relationship Id="rId14" Type="http://schemas.openxmlformats.org/officeDocument/2006/relationships/slide" Target="slides/slide7.xml"/><Relationship Id="rId36" Type="http://schemas.openxmlformats.org/officeDocument/2006/relationships/font" Target="fonts/Merriweather-regular.fntdata"/><Relationship Id="rId17" Type="http://schemas.openxmlformats.org/officeDocument/2006/relationships/slide" Target="slides/slide10.xml"/><Relationship Id="rId39" Type="http://schemas.openxmlformats.org/officeDocument/2006/relationships/font" Target="fonts/Merriweather-boldItalic.fntdata"/><Relationship Id="rId16" Type="http://schemas.openxmlformats.org/officeDocument/2006/relationships/slide" Target="slides/slide9.xml"/><Relationship Id="rId38" Type="http://schemas.openxmlformats.org/officeDocument/2006/relationships/font" Target="fonts/Merriweather-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01T04:36:26.619">
    <p:pos x="285" y="333"/>
    <p:text>ikkada link viewable vundo ledo choodu like nv choopinchetappudu laptop lodi choopinchu parledu kani link matram  pedadam 
alane naa drive lo video tappa inkemaina kanipiste cheppu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35e3af3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35e3af3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dc4aee4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dc4aee4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enqueue a node,</a:t>
            </a:r>
            <a:endParaRPr/>
          </a:p>
          <a:p>
            <a:pPr indent="0" lvl="0" marL="0" rtl="0" algn="l">
              <a:spcBef>
                <a:spcPts val="0"/>
              </a:spcBef>
              <a:spcAft>
                <a:spcPts val="0"/>
              </a:spcAft>
              <a:buClr>
                <a:schemeClr val="dk1"/>
              </a:buClr>
              <a:buSzPts val="1100"/>
              <a:buFont typeface="Arial"/>
              <a:buNone/>
            </a:pPr>
            <a:r>
              <a:rPr lang="en"/>
              <a:t>➔ first the thread reads current tail (E04)</a:t>
            </a:r>
            <a:endParaRPr/>
          </a:p>
          <a:p>
            <a:pPr indent="0" lvl="0" marL="0" rtl="0" algn="l">
              <a:spcBef>
                <a:spcPts val="0"/>
              </a:spcBef>
              <a:spcAft>
                <a:spcPts val="0"/>
              </a:spcAft>
              <a:buClr>
                <a:schemeClr val="dk1"/>
              </a:buClr>
              <a:buSzPts val="1100"/>
              <a:buFont typeface="Arial"/>
              <a:buNone/>
            </a:pPr>
            <a:r>
              <a:rPr lang="en"/>
              <a:t>➔ If Tail is the last node then it tries to atomically link the new node to the last node</a:t>
            </a:r>
            <a:endParaRPr/>
          </a:p>
          <a:p>
            <a:pPr indent="0" lvl="0" marL="0" rtl="0" algn="l">
              <a:spcBef>
                <a:spcPts val="0"/>
              </a:spcBef>
              <a:spcAft>
                <a:spcPts val="0"/>
              </a:spcAft>
              <a:buClr>
                <a:schemeClr val="dk1"/>
              </a:buClr>
              <a:buSzPts val="1100"/>
              <a:buFont typeface="Arial"/>
              <a:buNone/>
            </a:pPr>
            <a:r>
              <a:rPr lang="en"/>
              <a:t>(E09).</a:t>
            </a:r>
            <a:endParaRPr/>
          </a:p>
          <a:p>
            <a:pPr indent="0" lvl="0" marL="0" rtl="0" algn="l">
              <a:spcBef>
                <a:spcPts val="0"/>
              </a:spcBef>
              <a:spcAft>
                <a:spcPts val="0"/>
              </a:spcAft>
              <a:buClr>
                <a:schemeClr val="dk1"/>
              </a:buClr>
              <a:buSzPts val="1100"/>
              <a:buFont typeface="Arial"/>
              <a:buNone/>
            </a:pPr>
            <a:r>
              <a:rPr lang="en"/>
              <a:t>➔ We basically do CAS operation to compare and swap a new value in queue.So</a:t>
            </a:r>
            <a:endParaRPr/>
          </a:p>
          <a:p>
            <a:pPr indent="0" lvl="0" marL="0" rtl="0" algn="l">
              <a:spcBef>
                <a:spcPts val="0"/>
              </a:spcBef>
              <a:spcAft>
                <a:spcPts val="0"/>
              </a:spcAft>
              <a:buClr>
                <a:schemeClr val="dk1"/>
              </a:buClr>
              <a:buSzPts val="1100"/>
              <a:buFont typeface="Arial"/>
              <a:buNone/>
            </a:pPr>
            <a:r>
              <a:rPr lang="en"/>
              <a:t>here,we try to do CAS operation with Tails next pointer and a new node (E09)</a:t>
            </a:r>
            <a:endParaRPr/>
          </a:p>
          <a:p>
            <a:pPr indent="0" lvl="0" marL="0" rtl="0" algn="l">
              <a:spcBef>
                <a:spcPts val="0"/>
              </a:spcBef>
              <a:spcAft>
                <a:spcPts val="0"/>
              </a:spcAft>
              <a:buClr>
                <a:schemeClr val="dk1"/>
              </a:buClr>
              <a:buSzPts val="1100"/>
              <a:buFont typeface="Arial"/>
              <a:buNone/>
            </a:pPr>
            <a:r>
              <a:rPr lang="en"/>
              <a:t>➔ If the CAS operation succeeded the node was enqueued successfully, and the thread</a:t>
            </a:r>
            <a:endParaRPr/>
          </a:p>
          <a:p>
            <a:pPr indent="0" lvl="0" marL="0" rtl="0" algn="l">
              <a:spcBef>
                <a:spcPts val="0"/>
              </a:spcBef>
              <a:spcAft>
                <a:spcPts val="0"/>
              </a:spcAft>
              <a:buClr>
                <a:schemeClr val="dk1"/>
              </a:buClr>
              <a:buSzPts val="1100"/>
              <a:buFont typeface="Arial"/>
              <a:buNone/>
            </a:pPr>
            <a:r>
              <a:rPr lang="en"/>
              <a:t>tries to point the queue’s tail to the new node (E10), and then returns</a:t>
            </a:r>
            <a:endParaRPr/>
          </a:p>
          <a:p>
            <a:pPr indent="0" lvl="0" marL="0" rtl="0" algn="l">
              <a:spcBef>
                <a:spcPts val="0"/>
              </a:spcBef>
              <a:spcAft>
                <a:spcPts val="0"/>
              </a:spcAft>
              <a:buClr>
                <a:schemeClr val="dk1"/>
              </a:buClr>
              <a:buSzPts val="1100"/>
              <a:buFont typeface="Arial"/>
              <a:buNone/>
            </a:pPr>
            <a:r>
              <a:rPr lang="en"/>
              <a:t>➔ It re-reads the next pointer that points to the first node in the basket, and as long as</a:t>
            </a:r>
            <a:endParaRPr/>
          </a:p>
          <a:p>
            <a:pPr indent="0" lvl="0" marL="0" rtl="0" algn="l">
              <a:spcBef>
                <a:spcPts val="0"/>
              </a:spcBef>
              <a:spcAft>
                <a:spcPts val="0"/>
              </a:spcAft>
              <a:buClr>
                <a:schemeClr val="dk1"/>
              </a:buClr>
              <a:buSzPts val="1100"/>
              <a:buFont typeface="Arial"/>
              <a:buNone/>
            </a:pPr>
            <a:r>
              <a:rPr lang="en"/>
              <a:t>no node in the basket has been deleted (E13)</a:t>
            </a:r>
            <a:endParaRPr/>
          </a:p>
          <a:p>
            <a:pPr indent="0" lvl="0" marL="0" rtl="0" algn="l">
              <a:spcBef>
                <a:spcPts val="0"/>
              </a:spcBef>
              <a:spcAft>
                <a:spcPts val="0"/>
              </a:spcAft>
              <a:buClr>
                <a:schemeClr val="dk1"/>
              </a:buClr>
              <a:buSzPts val="1100"/>
              <a:buFont typeface="Arial"/>
              <a:buNone/>
            </a:pPr>
            <a:r>
              <a:rPr lang="en"/>
              <a:t>➔ Thus, the thread tries to insert the new node to the basket (E12-E18)</a:t>
            </a:r>
            <a:endParaRPr/>
          </a:p>
          <a:p>
            <a:pPr indent="0" lvl="0" marL="0" rtl="0" algn="l">
              <a:spcBef>
                <a:spcPts val="0"/>
              </a:spcBef>
              <a:spcAft>
                <a:spcPts val="0"/>
              </a:spcAft>
              <a:buClr>
                <a:schemeClr val="dk1"/>
              </a:buClr>
              <a:buSzPts val="1100"/>
              <a:buFont typeface="Arial"/>
              <a:buNone/>
            </a:pPr>
            <a:r>
              <a:rPr lang="en"/>
              <a:t>➔ If the tail did not point to the last node, the last node is searched (E20-E21), and the</a:t>
            </a:r>
            <a:endParaRPr/>
          </a:p>
          <a:p>
            <a:pPr indent="0" lvl="0" marL="0" rtl="0" algn="l">
              <a:spcBef>
                <a:spcPts val="0"/>
              </a:spcBef>
              <a:spcAft>
                <a:spcPts val="0"/>
              </a:spcAft>
              <a:buClr>
                <a:schemeClr val="dk1"/>
              </a:buClr>
              <a:buSzPts val="1100"/>
              <a:buFont typeface="Arial"/>
              <a:buNone/>
            </a:pPr>
            <a:r>
              <a:rPr lang="en"/>
              <a:t>queue’s tail is fixed</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aa040ef8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aa040ef8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dc4aee4d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dc4aee4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dc4aee4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dc4aee4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dc4aee4d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dc4aee4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dc4aee4d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dc4aee4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dc4aee4d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dc4aee4d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dc4aee4d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dc4aee4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e84e6fb89_4_1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e84e6fb89_4_1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e84e6fb8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e84e6fb8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dc4aee4d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dc4aee4d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7816ce21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7816ce21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7816ce21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7816ce21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aa040ef8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aa040ef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aa040f0f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aa040f0f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956cf09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956cf09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35e3af3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35e3af39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956cf09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956cf09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aa040ef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aa040ef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35e3af39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35e3af39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ea787eb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ea787eb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Moreover, the failed operations don’t retry their link attempt on the 	new tail, lowering the overall contention on it.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aa040ef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aa040ef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1.xml"/><Relationship Id="rId4" Type="http://schemas.openxmlformats.org/officeDocument/2006/relationships/hyperlink" Target="http://drive.google.com/file/d/11rGEYbHl3FsWJW7NmrlU-O8ZSupO3xoz/view" TargetMode="External"/><Relationship Id="rId5" Type="http://schemas.openxmlformats.org/officeDocument/2006/relationships/image" Target="../media/image2.jpg"/><Relationship Id="rId6" Type="http://schemas.openxmlformats.org/officeDocument/2006/relationships/hyperlink" Target="https://drive.google.com/file/d/11rGEYbHl3FsWJW7NmrlU-O8ZSupO3xoz/view?usp=sharing" TargetMode="External"/><Relationship Id="rId7" Type="http://schemas.openxmlformats.org/officeDocument/2006/relationships/hyperlink" Target="https://drive.google.com/file/d/11rGEYbHl3FsWJW7NmrlU-O8ZSupO3xoz/view?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eople.csail.mit.edu/shanir/publications/Baskets%20Queue.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49183" y="259950"/>
            <a:ext cx="8520600" cy="2052600"/>
          </a:xfrm>
          <a:prstGeom prst="rect">
            <a:avLst/>
          </a:prstGeom>
          <a:effectLst>
            <a:outerShdw blurRad="57150" rotWithShape="0" algn="bl" dir="5400000" dist="19050">
              <a:srgbClr val="000000">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The Baskets Queue</a:t>
            </a:r>
            <a:endParaRPr/>
          </a:p>
          <a:p>
            <a:pPr indent="0" lvl="0" marL="0" rtl="0" algn="l">
              <a:spcBef>
                <a:spcPts val="0"/>
              </a:spcBef>
              <a:spcAft>
                <a:spcPts val="0"/>
              </a:spcAft>
              <a:buNone/>
            </a:pPr>
            <a:r>
              <a:t/>
            </a:r>
            <a:endParaRPr sz="2400"/>
          </a:p>
        </p:txBody>
      </p:sp>
      <p:sp>
        <p:nvSpPr>
          <p:cNvPr id="129" name="Google Shape;129;p13"/>
          <p:cNvSpPr txBox="1"/>
          <p:nvPr>
            <p:ph idx="1" type="subTitle"/>
          </p:nvPr>
        </p:nvSpPr>
        <p:spPr>
          <a:xfrm>
            <a:off x="2470950" y="3819400"/>
            <a:ext cx="6401400" cy="542700"/>
          </a:xfrm>
          <a:prstGeom prst="rect">
            <a:avLst/>
          </a:prstGeom>
        </p:spPr>
        <p:txBody>
          <a:bodyPr anchorCtr="0" anchor="t" bIns="91425" lIns="91425" spcFirstLastPara="1" rIns="91425" wrap="square" tIns="91425">
            <a:noAutofit/>
          </a:bodyPr>
          <a:lstStyle/>
          <a:p>
            <a:pPr indent="-368300" lvl="4" marL="2286000" rtl="0" algn="ctr">
              <a:spcBef>
                <a:spcPts val="0"/>
              </a:spcBef>
              <a:spcAft>
                <a:spcPts val="0"/>
              </a:spcAft>
              <a:buSzPts val="2200"/>
              <a:buChar char="○"/>
            </a:pPr>
            <a:r>
              <a:rPr lang="en" sz="2200"/>
              <a:t>Lakshmi Madhuri Yarava</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514300" y="368775"/>
            <a:ext cx="7505700" cy="5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Times New Roman"/>
                <a:ea typeface="Times New Roman"/>
                <a:cs typeface="Times New Roman"/>
                <a:sym typeface="Times New Roman"/>
              </a:rPr>
              <a:t>Explanation :</a:t>
            </a:r>
            <a:endParaRPr sz="3300">
              <a:latin typeface="Times New Roman"/>
              <a:ea typeface="Times New Roman"/>
              <a:cs typeface="Times New Roman"/>
              <a:sym typeface="Times New Roman"/>
            </a:endParaRPr>
          </a:p>
        </p:txBody>
      </p:sp>
      <p:sp>
        <p:nvSpPr>
          <p:cNvPr id="188" name="Google Shape;188;p22"/>
          <p:cNvSpPr txBox="1"/>
          <p:nvPr>
            <p:ph idx="1" type="body"/>
          </p:nvPr>
        </p:nvSpPr>
        <p:spPr>
          <a:xfrm>
            <a:off x="615925" y="1091800"/>
            <a:ext cx="7505700" cy="327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Here , we have three threads A,B,C . Each of them checks if tail’s next node is null so that they can insert a new node and tries to atomically change it to point to its new node’s address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Out of them,Thread A succeeded to enqueue it’s node whereas B,C threads are failed and hence they will try to get themselves inserted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Thread B succeeded to enqueue, meanwhile,at the same time thread D calls the enqueue operation, and finishes successfully to enqueue onto the tail.</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Then Thread C got enqueued successfully.</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528150" y="321800"/>
            <a:ext cx="26289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Times New Roman"/>
                <a:ea typeface="Times New Roman"/>
                <a:cs typeface="Times New Roman"/>
                <a:sym typeface="Times New Roman"/>
              </a:rPr>
              <a:t>Pseudo code: </a:t>
            </a:r>
            <a:endParaRPr sz="3300">
              <a:latin typeface="Times New Roman"/>
              <a:ea typeface="Times New Roman"/>
              <a:cs typeface="Times New Roman"/>
              <a:sym typeface="Times New Roman"/>
            </a:endParaRPr>
          </a:p>
        </p:txBody>
      </p:sp>
      <p:pic>
        <p:nvPicPr>
          <p:cNvPr id="194" name="Google Shape;194;p23"/>
          <p:cNvPicPr preferRelativeResize="0"/>
          <p:nvPr/>
        </p:nvPicPr>
        <p:blipFill>
          <a:blip r:embed="rId3">
            <a:alphaModFix/>
          </a:blip>
          <a:stretch>
            <a:fillRect/>
          </a:stretch>
        </p:blipFill>
        <p:spPr>
          <a:xfrm>
            <a:off x="3190100" y="293300"/>
            <a:ext cx="5526600" cy="4443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484000" y="5440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Merriweather"/>
                <a:ea typeface="Merriweather"/>
                <a:cs typeface="Merriweather"/>
                <a:sym typeface="Merriweather"/>
              </a:rPr>
              <a:t>Functions :</a:t>
            </a:r>
            <a:endParaRPr sz="3100">
              <a:latin typeface="Merriweather"/>
              <a:ea typeface="Merriweather"/>
              <a:cs typeface="Merriweather"/>
              <a:sym typeface="Merriweather"/>
            </a:endParaRPr>
          </a:p>
        </p:txBody>
      </p:sp>
      <p:sp>
        <p:nvSpPr>
          <p:cNvPr id="200" name="Google Shape;200;p24"/>
          <p:cNvSpPr txBox="1"/>
          <p:nvPr>
            <p:ph idx="1" type="body"/>
          </p:nvPr>
        </p:nvSpPr>
        <p:spPr>
          <a:xfrm>
            <a:off x="580325" y="1393700"/>
            <a:ext cx="8371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800">
                <a:solidFill>
                  <a:srgbClr val="000000"/>
                </a:solidFill>
                <a:latin typeface="Times New Roman"/>
                <a:ea typeface="Times New Roman"/>
                <a:cs typeface="Times New Roman"/>
                <a:sym typeface="Times New Roman"/>
              </a:rPr>
              <a:t>Dequeue Operation:-</a:t>
            </a:r>
            <a:r>
              <a:rPr lang="en" sz="1800">
                <a:solidFill>
                  <a:srgbClr val="000000"/>
                </a:solidFill>
                <a:latin typeface="Times New Roman"/>
                <a:ea typeface="Times New Roman"/>
                <a:cs typeface="Times New Roman"/>
                <a:sym typeface="Times New Roman"/>
              </a:rPr>
              <a:t>To dequeue a node, a thread first reads the head of the queue to obtain the oldest basket. It may then dequeue any node in the oldest basket.</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455400" y="379975"/>
            <a:ext cx="3080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Pseudo code:</a:t>
            </a:r>
            <a:endParaRPr sz="3400">
              <a:latin typeface="Times New Roman"/>
              <a:ea typeface="Times New Roman"/>
              <a:cs typeface="Times New Roman"/>
              <a:sym typeface="Times New Roman"/>
            </a:endParaRPr>
          </a:p>
        </p:txBody>
      </p:sp>
      <p:pic>
        <p:nvPicPr>
          <p:cNvPr id="206" name="Google Shape;206;p25"/>
          <p:cNvPicPr preferRelativeResize="0"/>
          <p:nvPr/>
        </p:nvPicPr>
        <p:blipFill>
          <a:blip r:embed="rId3">
            <a:alphaModFix/>
          </a:blip>
          <a:stretch>
            <a:fillRect/>
          </a:stretch>
        </p:blipFill>
        <p:spPr>
          <a:xfrm>
            <a:off x="3702650" y="251000"/>
            <a:ext cx="3557875" cy="4641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548350" y="353300"/>
            <a:ext cx="7505700" cy="6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Process :</a:t>
            </a:r>
            <a:endParaRPr sz="3400">
              <a:latin typeface="Times New Roman"/>
              <a:ea typeface="Times New Roman"/>
              <a:cs typeface="Times New Roman"/>
              <a:sym typeface="Times New Roman"/>
            </a:endParaRPr>
          </a:p>
        </p:txBody>
      </p:sp>
      <p:sp>
        <p:nvSpPr>
          <p:cNvPr id="212" name="Google Shape;212;p26"/>
          <p:cNvSpPr txBox="1"/>
          <p:nvPr>
            <p:ph idx="1" type="body"/>
          </p:nvPr>
        </p:nvSpPr>
        <p:spPr>
          <a:xfrm>
            <a:off x="706400" y="1123450"/>
            <a:ext cx="7505700" cy="3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 a thread reads the current state of the queue like head and tail then it checks for its consistency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 If the head and tail of the list point to the same node (, then either the list is empty or the tail lags. If not,last node is searched  and the tail is updated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 If the head and the tail point to different nodes, then the algorithm searches for the first unmarked node between the head and the tail .</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622725" y="430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218" name="Google Shape;218;p27"/>
          <p:cNvSpPr txBox="1"/>
          <p:nvPr>
            <p:ph idx="1" type="body"/>
          </p:nvPr>
        </p:nvSpPr>
        <p:spPr>
          <a:xfrm>
            <a:off x="702750" y="1088625"/>
            <a:ext cx="7505700" cy="331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27"/>
          <p:cNvPicPr preferRelativeResize="0"/>
          <p:nvPr/>
        </p:nvPicPr>
        <p:blipFill>
          <a:blip r:embed="rId3">
            <a:alphaModFix/>
          </a:blip>
          <a:stretch>
            <a:fillRect/>
          </a:stretch>
        </p:blipFill>
        <p:spPr>
          <a:xfrm>
            <a:off x="0" y="73826"/>
            <a:ext cx="9143999" cy="49958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440850" y="299975"/>
            <a:ext cx="75057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Times New Roman"/>
                <a:ea typeface="Times New Roman"/>
                <a:cs typeface="Times New Roman"/>
                <a:sym typeface="Times New Roman"/>
              </a:rPr>
              <a:t>Performance :</a:t>
            </a:r>
            <a:endParaRPr sz="3300">
              <a:latin typeface="Times New Roman"/>
              <a:ea typeface="Times New Roman"/>
              <a:cs typeface="Times New Roman"/>
              <a:sym typeface="Times New Roman"/>
            </a:endParaRPr>
          </a:p>
        </p:txBody>
      </p:sp>
      <p:pic>
        <p:nvPicPr>
          <p:cNvPr id="225" name="Google Shape;225;p28"/>
          <p:cNvPicPr preferRelativeResize="0"/>
          <p:nvPr/>
        </p:nvPicPr>
        <p:blipFill>
          <a:blip r:embed="rId3">
            <a:alphaModFix/>
          </a:blip>
          <a:stretch>
            <a:fillRect/>
          </a:stretch>
        </p:blipFill>
        <p:spPr>
          <a:xfrm>
            <a:off x="648900" y="875961"/>
            <a:ext cx="7505700" cy="39104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9"/>
          <p:cNvPicPr preferRelativeResize="0"/>
          <p:nvPr/>
        </p:nvPicPr>
        <p:blipFill>
          <a:blip r:embed="rId3">
            <a:alphaModFix/>
          </a:blip>
          <a:stretch>
            <a:fillRect/>
          </a:stretch>
        </p:blipFill>
        <p:spPr>
          <a:xfrm>
            <a:off x="1083600" y="210975"/>
            <a:ext cx="6300624" cy="467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571800" y="423650"/>
            <a:ext cx="7505700" cy="5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Times New Roman"/>
                <a:ea typeface="Times New Roman"/>
                <a:cs typeface="Times New Roman"/>
                <a:sym typeface="Times New Roman"/>
              </a:rPr>
              <a:t>Typical Snapshot of Basket Queue :</a:t>
            </a:r>
            <a:endParaRPr sz="3300">
              <a:latin typeface="Times New Roman"/>
              <a:ea typeface="Times New Roman"/>
              <a:cs typeface="Times New Roman"/>
              <a:sym typeface="Times New Roman"/>
            </a:endParaRPr>
          </a:p>
        </p:txBody>
      </p:sp>
      <p:pic>
        <p:nvPicPr>
          <p:cNvPr id="236" name="Google Shape;236;p30"/>
          <p:cNvPicPr preferRelativeResize="0"/>
          <p:nvPr/>
        </p:nvPicPr>
        <p:blipFill>
          <a:blip r:embed="rId3">
            <a:alphaModFix/>
          </a:blip>
          <a:stretch>
            <a:fillRect/>
          </a:stretch>
        </p:blipFill>
        <p:spPr>
          <a:xfrm>
            <a:off x="1132550" y="1727025"/>
            <a:ext cx="6515100" cy="228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535375" y="412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Times New Roman"/>
                <a:ea typeface="Times New Roman"/>
                <a:cs typeface="Times New Roman"/>
                <a:sym typeface="Times New Roman"/>
              </a:rPr>
              <a:t>Applications :</a:t>
            </a:r>
            <a:endParaRPr sz="3300">
              <a:latin typeface="Times New Roman"/>
              <a:ea typeface="Times New Roman"/>
              <a:cs typeface="Times New Roman"/>
              <a:sym typeface="Times New Roman"/>
            </a:endParaRPr>
          </a:p>
        </p:txBody>
      </p:sp>
      <p:sp>
        <p:nvSpPr>
          <p:cNvPr id="242" name="Google Shape;242;p31"/>
          <p:cNvSpPr txBox="1"/>
          <p:nvPr>
            <p:ph idx="1" type="body"/>
          </p:nvPr>
        </p:nvSpPr>
        <p:spPr>
          <a:xfrm>
            <a:off x="652700" y="1213150"/>
            <a:ext cx="7672200" cy="322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Wifi : when multiple people try to login to the same wifi or a same server then they can be given access to that particular node(wifi) in the form of queue , here it can be basket queue . </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14100" y="434100"/>
            <a:ext cx="7505700" cy="7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Times New Roman"/>
                <a:ea typeface="Times New Roman"/>
                <a:cs typeface="Times New Roman"/>
                <a:sym typeface="Times New Roman"/>
              </a:rPr>
              <a:t>History and Motivation:</a:t>
            </a:r>
            <a:endParaRPr sz="3300">
              <a:latin typeface="Times New Roman"/>
              <a:ea typeface="Times New Roman"/>
              <a:cs typeface="Times New Roman"/>
              <a:sym typeface="Times New Roman"/>
            </a:endParaRPr>
          </a:p>
        </p:txBody>
      </p:sp>
      <p:sp>
        <p:nvSpPr>
          <p:cNvPr id="135" name="Google Shape;135;p14"/>
          <p:cNvSpPr txBox="1"/>
          <p:nvPr>
            <p:ph idx="1" type="body"/>
          </p:nvPr>
        </p:nvSpPr>
        <p:spPr>
          <a:xfrm>
            <a:off x="514100" y="1234450"/>
            <a:ext cx="7810800" cy="336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motivation is taken from the concurrency (threading , cas) and from the queues </a:t>
            </a:r>
            <a:endParaRPr sz="1500"/>
          </a:p>
          <a:p>
            <a:pPr indent="-323850" lvl="0" marL="457200" rtl="0" algn="l">
              <a:spcBef>
                <a:spcPts val="0"/>
              </a:spcBef>
              <a:spcAft>
                <a:spcPts val="0"/>
              </a:spcAft>
              <a:buSzPts val="1500"/>
              <a:buChar char="●"/>
            </a:pPr>
            <a:r>
              <a:rPr lang="en" sz="1500"/>
              <a:t>Here in queues generally a single node will be pushed , but here it is speeded up to push multiple elements at a time using threading and cas </a:t>
            </a:r>
            <a:endParaRPr sz="1500"/>
          </a:p>
          <a:p>
            <a:pPr indent="-323850" lvl="0" marL="457200" rtl="0" algn="l">
              <a:spcBef>
                <a:spcPts val="0"/>
              </a:spcBef>
              <a:spcAft>
                <a:spcPts val="0"/>
              </a:spcAft>
              <a:buSzPts val="1500"/>
              <a:buChar char="●"/>
            </a:pPr>
            <a:r>
              <a:rPr lang="en" sz="1500"/>
              <a:t> M. Hoffman, O. Shalev, and N. Shavit have written this algorithm with the motivation to speedup the queues in 2007 (date is not clearly mentioned)</a:t>
            </a:r>
            <a:endParaRPr sz="1500"/>
          </a:p>
          <a:p>
            <a:pPr indent="-323850" lvl="0" marL="457200" rtl="0" algn="l">
              <a:spcBef>
                <a:spcPts val="0"/>
              </a:spcBef>
              <a:spcAft>
                <a:spcPts val="0"/>
              </a:spcAft>
              <a:buSzPts val="1500"/>
              <a:buChar char="●"/>
            </a:pPr>
            <a:r>
              <a:rPr lang="en" sz="1500"/>
              <a:t>Here the speeding up is done using the cas operation in Java as the main theme but there are no pointers in Java naturally so there is no much development and there is lack of availability of codes on this too.</a:t>
            </a:r>
            <a:endParaRPr sz="1500"/>
          </a:p>
          <a:p>
            <a:pPr indent="-323850" lvl="0" marL="457200" rtl="0" algn="l">
              <a:spcBef>
                <a:spcPts val="0"/>
              </a:spcBef>
              <a:spcAft>
                <a:spcPts val="0"/>
              </a:spcAft>
              <a:buSzPts val="1500"/>
              <a:buChar char="●"/>
            </a:pPr>
            <a:r>
              <a:rPr lang="en" sz="1500"/>
              <a:t>So on motivation of threading and pointers in cpp my code is worked out without cas operation using only threading for the concurrency</a:t>
            </a:r>
            <a:endParaRPr sz="1500"/>
          </a:p>
          <a:p>
            <a:pPr indent="0" lvl="0" marL="0" rtl="0" algn="l">
              <a:spcBef>
                <a:spcPts val="1600"/>
              </a:spcBef>
              <a:spcAft>
                <a:spcPts val="16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337500" y="146225"/>
            <a:ext cx="7505700" cy="6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My way of Implementing:</a:t>
            </a:r>
            <a:endParaRPr sz="3200">
              <a:latin typeface="Times New Roman"/>
              <a:ea typeface="Times New Roman"/>
              <a:cs typeface="Times New Roman"/>
              <a:sym typeface="Times New Roman"/>
            </a:endParaRPr>
          </a:p>
        </p:txBody>
      </p:sp>
      <p:sp>
        <p:nvSpPr>
          <p:cNvPr id="248" name="Google Shape;248;p32"/>
          <p:cNvSpPr txBox="1"/>
          <p:nvPr>
            <p:ph idx="1" type="body"/>
          </p:nvPr>
        </p:nvSpPr>
        <p:spPr>
          <a:xfrm>
            <a:off x="166350" y="822050"/>
            <a:ext cx="8811300" cy="3853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 have created n threads where n represents number of nodes in the queue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Then i have called  n threads simultaneously(concurrently) so that each thread pushes all the elements belonging to that node so that all the nodes are filled concurrently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Now after completion of making the queue the queries for enqueue and deque can be given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queries are such as we can give some number of elements to be pushed into certain nodes ie. enqueue similarly multiple number of deques at a time concurrently using threading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 rc=pthread_create(&amp;threads[l],NULL, fun ,(void*)i) where the fun(i) is being called in the lth thread</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 pthread_detach(rc); here the thread rc will be detached from the thread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 this way threading is used here for concurrency it speeds up the </a:t>
            </a:r>
            <a:r>
              <a:rPr lang="en" sz="1500">
                <a:latin typeface="Times New Roman"/>
                <a:ea typeface="Times New Roman"/>
                <a:cs typeface="Times New Roman"/>
                <a:sym typeface="Times New Roman"/>
              </a:rPr>
              <a:t>programme</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at least</a:t>
            </a:r>
            <a:r>
              <a:rPr lang="en" sz="1500">
                <a:latin typeface="Times New Roman"/>
                <a:ea typeface="Times New Roman"/>
                <a:cs typeface="Times New Roman"/>
                <a:sym typeface="Times New Roman"/>
              </a:rPr>
              <a:t> to 5-6 times with bigger number of elements or nodes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Two codes are implemented to see the difference in time and noted down in the report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 The times are calculated using high_resolution_clock::time_point t1 = high_resolution_clock::now()</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test cases are randomly generated from a python just to check the times of running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Results are listed </a:t>
            </a:r>
            <a:endParaRPr sz="1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aphicFrame>
        <p:nvGraphicFramePr>
          <p:cNvPr id="253" name="Google Shape;253;p33"/>
          <p:cNvGraphicFramePr/>
          <p:nvPr/>
        </p:nvGraphicFramePr>
        <p:xfrm>
          <a:off x="854275" y="308775"/>
          <a:ext cx="3000000" cy="3000000"/>
        </p:xfrm>
        <a:graphic>
          <a:graphicData uri="http://schemas.openxmlformats.org/drawingml/2006/table">
            <a:tbl>
              <a:tblPr>
                <a:noFill/>
                <a:tableStyleId>{DDCC754F-8333-4F3F-98CF-73162428D5DB}</a:tableStyleId>
              </a:tblPr>
              <a:tblGrid>
                <a:gridCol w="1001450"/>
                <a:gridCol w="1001450"/>
                <a:gridCol w="1001450"/>
                <a:gridCol w="846450"/>
                <a:gridCol w="1381875"/>
                <a:gridCol w="1149400"/>
                <a:gridCol w="1304375"/>
              </a:tblGrid>
              <a:tr h="583075">
                <a:tc>
                  <a:txBody>
                    <a:bodyPr/>
                    <a:lstStyle/>
                    <a:p>
                      <a:pPr indent="0" lvl="0" marL="0" rtl="0" algn="l">
                        <a:spcBef>
                          <a:spcPts val="0"/>
                        </a:spcBef>
                        <a:spcAft>
                          <a:spcPts val="0"/>
                        </a:spcAft>
                        <a:buNone/>
                      </a:pPr>
                      <a:r>
                        <a:rPr lang="en"/>
                        <a:t>Serial no</a:t>
                      </a:r>
                      <a:endParaRPr/>
                    </a:p>
                  </a:txBody>
                  <a:tcPr marT="91425" marB="91425" marR="91425" marL="91425"/>
                </a:tc>
                <a:tc>
                  <a:txBody>
                    <a:bodyPr/>
                    <a:lstStyle/>
                    <a:p>
                      <a:pPr indent="0" lvl="0" marL="0" rtl="0" algn="l">
                        <a:spcBef>
                          <a:spcPts val="0"/>
                        </a:spcBef>
                        <a:spcAft>
                          <a:spcPts val="0"/>
                        </a:spcAft>
                        <a:buNone/>
                      </a:pPr>
                      <a:r>
                        <a:rPr lang="en"/>
                        <a:t>No. of nodes</a:t>
                      </a:r>
                      <a:endParaRPr/>
                    </a:p>
                  </a:txBody>
                  <a:tcPr marT="91425" marB="91425" marR="91425" marL="91425"/>
                </a:tc>
                <a:tc>
                  <a:txBody>
                    <a:bodyPr/>
                    <a:lstStyle/>
                    <a:p>
                      <a:pPr indent="0" lvl="0" marL="0" rtl="0" algn="l">
                        <a:spcBef>
                          <a:spcPts val="0"/>
                        </a:spcBef>
                        <a:spcAft>
                          <a:spcPts val="0"/>
                        </a:spcAft>
                        <a:buNone/>
                      </a:pPr>
                      <a:r>
                        <a:rPr lang="en"/>
                        <a:t>Avg no of elements</a:t>
                      </a:r>
                      <a:endParaRPr/>
                    </a:p>
                  </a:txBody>
                  <a:tcPr marT="91425" marB="91425" marR="91425" marL="91425"/>
                </a:tc>
                <a:tc>
                  <a:txBody>
                    <a:bodyPr/>
                    <a:lstStyle/>
                    <a:p>
                      <a:pPr indent="0" lvl="0" marL="0" rtl="0" algn="l">
                        <a:spcBef>
                          <a:spcPts val="0"/>
                        </a:spcBef>
                        <a:spcAft>
                          <a:spcPts val="0"/>
                        </a:spcAft>
                        <a:buNone/>
                      </a:pPr>
                      <a:r>
                        <a:rPr lang="en"/>
                        <a:t>Delay</a:t>
                      </a:r>
                      <a:endParaRPr/>
                    </a:p>
                  </a:txBody>
                  <a:tcPr marT="91425" marB="91425" marR="91425" marL="91425"/>
                </a:tc>
                <a:tc>
                  <a:txBody>
                    <a:bodyPr/>
                    <a:lstStyle/>
                    <a:p>
                      <a:pPr indent="0" lvl="0" marL="0" rtl="0" algn="l">
                        <a:spcBef>
                          <a:spcPts val="0"/>
                        </a:spcBef>
                        <a:spcAft>
                          <a:spcPts val="0"/>
                        </a:spcAft>
                        <a:buNone/>
                      </a:pPr>
                      <a:r>
                        <a:rPr lang="en"/>
                        <a:t>Non threading time</a:t>
                      </a:r>
                      <a:endParaRPr/>
                    </a:p>
                  </a:txBody>
                  <a:tcPr marT="91425" marB="91425" marR="91425" marL="91425"/>
                </a:tc>
                <a:tc>
                  <a:txBody>
                    <a:bodyPr/>
                    <a:lstStyle/>
                    <a:p>
                      <a:pPr indent="0" lvl="0" marL="0" rtl="0" algn="l">
                        <a:spcBef>
                          <a:spcPts val="0"/>
                        </a:spcBef>
                        <a:spcAft>
                          <a:spcPts val="0"/>
                        </a:spcAft>
                        <a:buNone/>
                      </a:pPr>
                      <a:r>
                        <a:rPr lang="en"/>
                        <a:t>Threading time</a:t>
                      </a:r>
                      <a:endParaRPr/>
                    </a:p>
                  </a:txBody>
                  <a:tcPr marT="91425" marB="91425" marR="91425" marL="91425"/>
                </a:tc>
                <a:tc>
                  <a:txBody>
                    <a:bodyPr/>
                    <a:lstStyle/>
                    <a:p>
                      <a:pPr indent="0" lvl="0" marL="0" rtl="0" algn="l">
                        <a:spcBef>
                          <a:spcPts val="0"/>
                        </a:spcBef>
                        <a:spcAft>
                          <a:spcPts val="0"/>
                        </a:spcAft>
                        <a:buNone/>
                      </a:pPr>
                      <a:r>
                        <a:rPr lang="en"/>
                        <a:t>Diff</a:t>
                      </a:r>
                      <a:endParaRPr/>
                    </a:p>
                  </a:txBody>
                  <a:tcPr marT="91425" marB="91425" marR="91425" marL="91425"/>
                </a:tc>
              </a:tr>
              <a:tr h="3801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c>
                  <a:txBody>
                    <a:bodyPr/>
                    <a:lstStyle/>
                    <a:p>
                      <a:pPr indent="0" lvl="0" marL="0" rtl="0" algn="l">
                        <a:spcBef>
                          <a:spcPts val="0"/>
                        </a:spcBef>
                        <a:spcAft>
                          <a:spcPts val="0"/>
                        </a:spcAft>
                        <a:buNone/>
                      </a:pPr>
                      <a:r>
                        <a:rPr lang="en"/>
                        <a:t>8.55453</a:t>
                      </a:r>
                      <a:endParaRPr/>
                    </a:p>
                  </a:txBody>
                  <a:tcPr marT="91425" marB="91425" marR="91425" marL="91425"/>
                </a:tc>
                <a:tc>
                  <a:txBody>
                    <a:bodyPr/>
                    <a:lstStyle/>
                    <a:p>
                      <a:pPr indent="0" lvl="0" marL="0" rtl="0" algn="l">
                        <a:spcBef>
                          <a:spcPts val="0"/>
                        </a:spcBef>
                        <a:spcAft>
                          <a:spcPts val="0"/>
                        </a:spcAft>
                        <a:buNone/>
                      </a:pPr>
                      <a:r>
                        <a:rPr lang="en"/>
                        <a:t>2.77835</a:t>
                      </a:r>
                      <a:endParaRPr/>
                    </a:p>
                  </a:txBody>
                  <a:tcPr marT="91425" marB="91425" marR="91425" marL="91425"/>
                </a:tc>
                <a:tc>
                  <a:txBody>
                    <a:bodyPr/>
                    <a:lstStyle/>
                    <a:p>
                      <a:pPr indent="0" lvl="0" marL="0" rtl="0" algn="l">
                        <a:spcBef>
                          <a:spcPts val="0"/>
                        </a:spcBef>
                        <a:spcAft>
                          <a:spcPts val="0"/>
                        </a:spcAft>
                        <a:buNone/>
                      </a:pPr>
                      <a:r>
                        <a:rPr lang="en"/>
                        <a:t>~(5.8)</a:t>
                      </a:r>
                      <a:endParaRPr/>
                    </a:p>
                  </a:txBody>
                  <a:tcPr marT="91425" marB="91425" marR="91425" marL="91425"/>
                </a:tc>
              </a:tr>
              <a:tr h="3801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c>
                  <a:txBody>
                    <a:bodyPr/>
                    <a:lstStyle/>
                    <a:p>
                      <a:pPr indent="0" lvl="0" marL="0" rtl="0" algn="l">
                        <a:spcBef>
                          <a:spcPts val="0"/>
                        </a:spcBef>
                        <a:spcAft>
                          <a:spcPts val="0"/>
                        </a:spcAft>
                        <a:buNone/>
                      </a:pPr>
                      <a:r>
                        <a:rPr lang="en"/>
                        <a:t>29.2752</a:t>
                      </a:r>
                      <a:endParaRPr/>
                    </a:p>
                  </a:txBody>
                  <a:tcPr marT="91425" marB="91425" marR="91425" marL="91425"/>
                </a:tc>
                <a:tc>
                  <a:txBody>
                    <a:bodyPr/>
                    <a:lstStyle/>
                    <a:p>
                      <a:pPr indent="0" lvl="0" marL="0" rtl="0" algn="l">
                        <a:spcBef>
                          <a:spcPts val="0"/>
                        </a:spcBef>
                        <a:spcAft>
                          <a:spcPts val="0"/>
                        </a:spcAft>
                        <a:buNone/>
                      </a:pPr>
                      <a:r>
                        <a:rPr lang="en"/>
                        <a:t>9.31419</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3801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3000</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c>
                  <a:txBody>
                    <a:bodyPr/>
                    <a:lstStyle/>
                    <a:p>
                      <a:pPr indent="0" lvl="0" marL="0" rtl="0" algn="l">
                        <a:spcBef>
                          <a:spcPts val="0"/>
                        </a:spcBef>
                        <a:spcAft>
                          <a:spcPts val="0"/>
                        </a:spcAft>
                        <a:buNone/>
                      </a:pPr>
                      <a:r>
                        <a:rPr lang="en"/>
                        <a:t>37.5207</a:t>
                      </a:r>
                      <a:endParaRPr/>
                    </a:p>
                  </a:txBody>
                  <a:tcPr marT="91425" marB="91425" marR="91425" marL="91425"/>
                </a:tc>
                <a:tc>
                  <a:txBody>
                    <a:bodyPr/>
                    <a:lstStyle/>
                    <a:p>
                      <a:pPr indent="0" lvl="0" marL="0" rtl="0" algn="l">
                        <a:spcBef>
                          <a:spcPts val="0"/>
                        </a:spcBef>
                        <a:spcAft>
                          <a:spcPts val="0"/>
                        </a:spcAft>
                        <a:buNone/>
                      </a:pPr>
                      <a:r>
                        <a:rPr lang="en"/>
                        <a:t>1.96919</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r>
              <a:tr h="3801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c>
                  <a:txBody>
                    <a:bodyPr/>
                    <a:lstStyle/>
                    <a:p>
                      <a:pPr indent="0" lvl="0" marL="0" rtl="0" algn="l">
                        <a:spcBef>
                          <a:spcPts val="0"/>
                        </a:spcBef>
                        <a:spcAft>
                          <a:spcPts val="0"/>
                        </a:spcAft>
                        <a:buNone/>
                      </a:pPr>
                      <a:r>
                        <a:rPr lang="en"/>
                        <a:t>12.5765</a:t>
                      </a:r>
                      <a:endParaRPr/>
                    </a:p>
                  </a:txBody>
                  <a:tcPr marT="91425" marB="91425" marR="91425" marL="91425"/>
                </a:tc>
                <a:tc>
                  <a:txBody>
                    <a:bodyPr/>
                    <a:lstStyle/>
                    <a:p>
                      <a:pPr indent="0" lvl="0" marL="0" rtl="0" algn="l">
                        <a:spcBef>
                          <a:spcPts val="0"/>
                        </a:spcBef>
                        <a:spcAft>
                          <a:spcPts val="0"/>
                        </a:spcAft>
                        <a:buNone/>
                      </a:pPr>
                      <a:r>
                        <a:rPr lang="en"/>
                        <a:t>3.83965</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3801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c>
                  <a:txBody>
                    <a:bodyPr/>
                    <a:lstStyle/>
                    <a:p>
                      <a:pPr indent="0" lvl="0" marL="0" rtl="0" algn="l">
                        <a:spcBef>
                          <a:spcPts val="0"/>
                        </a:spcBef>
                        <a:spcAft>
                          <a:spcPts val="0"/>
                        </a:spcAft>
                        <a:buNone/>
                      </a:pPr>
                      <a:r>
                        <a:rPr lang="en"/>
                        <a:t>31.0257</a:t>
                      </a:r>
                      <a:endParaRPr/>
                    </a:p>
                  </a:txBody>
                  <a:tcPr marT="91425" marB="91425" marR="91425" marL="91425"/>
                </a:tc>
                <a:tc>
                  <a:txBody>
                    <a:bodyPr/>
                    <a:lstStyle/>
                    <a:p>
                      <a:pPr indent="0" lvl="0" marL="0" rtl="0" algn="l">
                        <a:spcBef>
                          <a:spcPts val="0"/>
                        </a:spcBef>
                        <a:spcAft>
                          <a:spcPts val="0"/>
                        </a:spcAft>
                        <a:buNone/>
                      </a:pPr>
                      <a:r>
                        <a:rPr lang="en"/>
                        <a:t>5.73413</a:t>
                      </a:r>
                      <a:endParaRPr/>
                    </a:p>
                  </a:txBody>
                  <a:tcPr marT="91425" marB="91425" marR="91425" marL="91425"/>
                </a:tc>
                <a:tc>
                  <a:txBody>
                    <a:bodyPr/>
                    <a:lstStyle/>
                    <a:p>
                      <a:pPr indent="0" lvl="0" marL="0" rtl="0" algn="l">
                        <a:spcBef>
                          <a:spcPts val="0"/>
                        </a:spcBef>
                        <a:spcAft>
                          <a:spcPts val="0"/>
                        </a:spcAft>
                        <a:buNone/>
                      </a:pPr>
                      <a:r>
                        <a:rPr lang="en"/>
                        <a:t>~(22.5)</a:t>
                      </a:r>
                      <a:endParaRPr/>
                    </a:p>
                  </a:txBody>
                  <a:tcPr marT="91425" marB="91425" marR="91425" marL="91425"/>
                </a:tc>
              </a:tr>
              <a:tr h="3801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c>
                  <a:txBody>
                    <a:bodyPr/>
                    <a:lstStyle/>
                    <a:p>
                      <a:pPr indent="0" lvl="0" marL="0" rtl="0" algn="l">
                        <a:spcBef>
                          <a:spcPts val="0"/>
                        </a:spcBef>
                        <a:spcAft>
                          <a:spcPts val="0"/>
                        </a:spcAft>
                        <a:buNone/>
                      </a:pPr>
                      <a:r>
                        <a:rPr lang="en"/>
                        <a:t>4000</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c>
                  <a:txBody>
                    <a:bodyPr/>
                    <a:lstStyle/>
                    <a:p>
                      <a:pPr indent="0" lvl="0" marL="0" rtl="0" algn="l">
                        <a:spcBef>
                          <a:spcPts val="0"/>
                        </a:spcBef>
                        <a:spcAft>
                          <a:spcPts val="0"/>
                        </a:spcAft>
                        <a:buNone/>
                      </a:pPr>
                      <a:r>
                        <a:rPr lang="en"/>
                        <a:t>334.605</a:t>
                      </a:r>
                      <a:endParaRPr/>
                    </a:p>
                  </a:txBody>
                  <a:tcPr marT="91425" marB="91425" marR="91425" marL="91425"/>
                </a:tc>
                <a:tc>
                  <a:txBody>
                    <a:bodyPr/>
                    <a:lstStyle/>
                    <a:p>
                      <a:pPr indent="0" lvl="0" marL="0" rtl="0" algn="l">
                        <a:spcBef>
                          <a:spcPts val="0"/>
                        </a:spcBef>
                        <a:spcAft>
                          <a:spcPts val="0"/>
                        </a:spcAft>
                        <a:buNone/>
                      </a:pPr>
                      <a:r>
                        <a:rPr lang="en"/>
                        <a:t>12.1008</a:t>
                      </a:r>
                      <a:endParaRPr/>
                    </a:p>
                  </a:txBody>
                  <a:tcPr marT="91425" marB="91425" marR="91425" marL="91425"/>
                </a:tc>
                <a:tc>
                  <a:txBody>
                    <a:bodyPr/>
                    <a:lstStyle/>
                    <a:p>
                      <a:pPr indent="0" lvl="0" marL="0" rtl="0" algn="l">
                        <a:spcBef>
                          <a:spcPts val="0"/>
                        </a:spcBef>
                        <a:spcAft>
                          <a:spcPts val="0"/>
                        </a:spcAft>
                        <a:buNone/>
                      </a:pPr>
                      <a:r>
                        <a:rPr lang="en"/>
                        <a:t>~(320)</a:t>
                      </a:r>
                      <a:endParaRPr/>
                    </a:p>
                  </a:txBody>
                  <a:tcPr marT="91425" marB="91425" marR="91425" marL="91425"/>
                </a:tc>
              </a:tr>
              <a:tr h="3801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c>
                  <a:txBody>
                    <a:bodyPr/>
                    <a:lstStyle/>
                    <a:p>
                      <a:pPr indent="0" lvl="0" marL="0" rtl="0" algn="l">
                        <a:spcBef>
                          <a:spcPts val="0"/>
                        </a:spcBef>
                        <a:spcAft>
                          <a:spcPts val="0"/>
                        </a:spcAft>
                        <a:buNone/>
                      </a:pPr>
                      <a:r>
                        <a:rPr lang="en"/>
                        <a:t>0.384233</a:t>
                      </a:r>
                      <a:endParaRPr/>
                    </a:p>
                  </a:txBody>
                  <a:tcPr marT="91425" marB="91425" marR="91425" marL="91425"/>
                </a:tc>
                <a:tc>
                  <a:txBody>
                    <a:bodyPr/>
                    <a:lstStyle/>
                    <a:p>
                      <a:pPr indent="0" lvl="0" marL="0" rtl="0" algn="l">
                        <a:spcBef>
                          <a:spcPts val="0"/>
                        </a:spcBef>
                        <a:spcAft>
                          <a:spcPts val="0"/>
                        </a:spcAft>
                        <a:buNone/>
                      </a:pPr>
                      <a:r>
                        <a:rPr lang="en"/>
                        <a:t>0.931467</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r>
              <a:tr h="3801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c>
                  <a:txBody>
                    <a:bodyPr/>
                    <a:lstStyle/>
                    <a:p>
                      <a:pPr indent="0" lvl="0" marL="0" rtl="0" algn="l">
                        <a:spcBef>
                          <a:spcPts val="0"/>
                        </a:spcBef>
                        <a:spcAft>
                          <a:spcPts val="0"/>
                        </a:spcAft>
                        <a:buNone/>
                      </a:pPr>
                      <a:r>
                        <a:rPr lang="en"/>
                        <a:t>0.384233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0.681467</a:t>
                      </a:r>
                      <a:endParaRPr/>
                    </a:p>
                  </a:txBody>
                  <a:tcPr marT="91425" marB="91425" marR="91425" marL="91425"/>
                </a:tc>
                <a:tc>
                  <a:txBody>
                    <a:bodyPr/>
                    <a:lstStyle/>
                    <a:p>
                      <a:pPr indent="0" lvl="0" marL="0" rtl="0" algn="l">
                        <a:spcBef>
                          <a:spcPts val="0"/>
                        </a:spcBef>
                        <a:spcAft>
                          <a:spcPts val="0"/>
                        </a:spcAft>
                        <a:buNone/>
                      </a:pPr>
                      <a:r>
                        <a:rPr lang="en"/>
                        <a:t>~(-0.28)</a:t>
                      </a:r>
                      <a:endParaRPr/>
                    </a:p>
                  </a:txBody>
                  <a:tcPr marT="91425" marB="91425" marR="91425" marL="91425"/>
                </a:tc>
              </a:tr>
              <a:tr h="380100">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0.915582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3.70447</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~(-3)</a:t>
                      </a:r>
                      <a:endParaRPr/>
                    </a:p>
                  </a:txBody>
                  <a:tcPr marT="91425" marB="91425" marR="91425" marL="91425"/>
                </a:tc>
              </a:tr>
              <a:tr h="380100">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2000</a:t>
                      </a:r>
                      <a:endParaRPr/>
                    </a:p>
                  </a:txBody>
                  <a:tcPr marT="91425" marB="91425" marR="91425" marL="91425"/>
                </a:tc>
                <a:tc>
                  <a:txBody>
                    <a:bodyPr/>
                    <a:lstStyle/>
                    <a:p>
                      <a:pPr indent="0" lvl="0" marL="0" rtl="0" algn="l">
                        <a:spcBef>
                          <a:spcPts val="0"/>
                        </a:spcBef>
                        <a:spcAft>
                          <a:spcPts val="0"/>
                        </a:spcAft>
                        <a:buNone/>
                      </a:pPr>
                      <a:r>
                        <a:rPr lang="en"/>
                        <a:t>125</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45.7845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26.4583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~(20)</a:t>
                      </a:r>
                      <a:endParaRPr/>
                    </a:p>
                  </a:txBody>
                  <a:tcPr marT="91425" marB="91425" marR="91425" marL="91425"/>
                </a:tc>
              </a:tr>
            </a:tbl>
          </a:graphicData>
        </a:graphic>
      </p:graphicFrame>
      <p:sp>
        <p:nvSpPr>
          <p:cNvPr id="254" name="Google Shape;254;p33"/>
          <p:cNvSpPr txBox="1"/>
          <p:nvPr/>
        </p:nvSpPr>
        <p:spPr>
          <a:xfrm>
            <a:off x="421950" y="443775"/>
            <a:ext cx="342000" cy="36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0000"/>
                </a:solidFill>
                <a:latin typeface="Times New Roman"/>
                <a:ea typeface="Times New Roman"/>
                <a:cs typeface="Times New Roman"/>
                <a:sym typeface="Times New Roman"/>
              </a:rPr>
              <a:t>RESUL</a:t>
            </a:r>
            <a:endParaRPr sz="21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FF0000"/>
                </a:solidFill>
                <a:latin typeface="Times New Roman"/>
                <a:ea typeface="Times New Roman"/>
                <a:cs typeface="Times New Roman"/>
                <a:sym typeface="Times New Roman"/>
              </a:rPr>
              <a:t>TS</a:t>
            </a:r>
            <a:endParaRPr sz="2100">
              <a:solidFill>
                <a:srgbClr val="FF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title="cds_animation.mp4">
            <a:hlinkClick r:id="rId4"/>
          </p:cNvPr>
          <p:cNvPicPr preferRelativeResize="0"/>
          <p:nvPr/>
        </p:nvPicPr>
        <p:blipFill>
          <a:blip r:embed="rId5">
            <a:alphaModFix/>
          </a:blip>
          <a:stretch>
            <a:fillRect/>
          </a:stretch>
        </p:blipFill>
        <p:spPr>
          <a:xfrm>
            <a:off x="3783175" y="139325"/>
            <a:ext cx="4838701" cy="4838701"/>
          </a:xfrm>
          <a:prstGeom prst="rect">
            <a:avLst/>
          </a:prstGeom>
          <a:noFill/>
          <a:ln>
            <a:noFill/>
          </a:ln>
        </p:spPr>
      </p:pic>
      <p:sp>
        <p:nvSpPr>
          <p:cNvPr id="260" name="Google Shape;260;p34"/>
          <p:cNvSpPr txBox="1"/>
          <p:nvPr/>
        </p:nvSpPr>
        <p:spPr>
          <a:xfrm>
            <a:off x="453475" y="529525"/>
            <a:ext cx="2901600" cy="3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An example of </a:t>
            </a:r>
            <a:r>
              <a:rPr lang="en" sz="1600">
                <a:latin typeface="Times New Roman"/>
                <a:ea typeface="Times New Roman"/>
                <a:cs typeface="Times New Roman"/>
                <a:sym typeface="Times New Roman"/>
              </a:rPr>
              <a:t>5 nodes</a:t>
            </a:r>
            <a:r>
              <a:rPr lang="en" sz="1600">
                <a:latin typeface="Times New Roman"/>
                <a:ea typeface="Times New Roman"/>
                <a:cs typeface="Times New Roman"/>
                <a:sym typeface="Times New Roman"/>
              </a:rPr>
              <a:t> is shown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12,9,12,12,9</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3,8,9,20,20,9</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20,5,10,1,19,23,9,14,9</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3,4,19</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16,1,22,1,14</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The pushing is concurrent so in each iteration 1 element is pushed into each node in multiple threads as depicted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u="sng">
                <a:solidFill>
                  <a:schemeClr val="hlink"/>
                </a:solidFill>
                <a:latin typeface="Times New Roman"/>
                <a:ea typeface="Times New Roman"/>
                <a:cs typeface="Times New Roman"/>
                <a:sym typeface="Times New Roman"/>
                <a:hlinkClick r:id="rId6"/>
              </a:rPr>
              <a:t>https://drive.google.com/file/d/11rGEYbHl3FsWJW7NmrlU-O8ZSupO3xoz/view?usp=</a:t>
            </a:r>
            <a:r>
              <a:rPr lang="en" sz="1600" u="sng">
                <a:solidFill>
                  <a:schemeClr val="hlink"/>
                </a:solidFill>
                <a:latin typeface="Times New Roman"/>
                <a:ea typeface="Times New Roman"/>
                <a:cs typeface="Times New Roman"/>
                <a:sym typeface="Times New Roman"/>
                <a:hlinkClick r:id="rId7"/>
              </a:rPr>
              <a:t>sharing</a:t>
            </a:r>
            <a:endParaRPr sz="1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526200" y="60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Times New Roman"/>
                <a:ea typeface="Times New Roman"/>
                <a:cs typeface="Times New Roman"/>
                <a:sym typeface="Times New Roman"/>
              </a:rPr>
              <a:t>Reference Paper :</a:t>
            </a:r>
            <a:endParaRPr sz="3100">
              <a:latin typeface="Times New Roman"/>
              <a:ea typeface="Times New Roman"/>
              <a:cs typeface="Times New Roman"/>
              <a:sym typeface="Times New Roman"/>
            </a:endParaRPr>
          </a:p>
        </p:txBody>
      </p:sp>
      <p:sp>
        <p:nvSpPr>
          <p:cNvPr id="266" name="Google Shape;266;p35"/>
          <p:cNvSpPr txBox="1"/>
          <p:nvPr>
            <p:ph idx="1" type="body"/>
          </p:nvPr>
        </p:nvSpPr>
        <p:spPr>
          <a:xfrm>
            <a:off x="819150" y="1990725"/>
            <a:ext cx="7505700" cy="111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000000"/>
                </a:solidFill>
                <a:latin typeface="Times New Roman"/>
                <a:ea typeface="Times New Roman"/>
                <a:cs typeface="Times New Roman"/>
                <a:sym typeface="Times New Roman"/>
              </a:rPr>
              <a:t>The Baskets Queue, Moshe Hoffman, Ori Shalev, and Nir Shavit</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700">
                <a:solidFill>
                  <a:srgbClr val="000000"/>
                </a:solidFill>
                <a:latin typeface="Times New Roman"/>
                <a:ea typeface="Times New Roman"/>
                <a:cs typeface="Times New Roman"/>
                <a:sym typeface="Times New Roman"/>
              </a:rPr>
              <a:t>Link :-</a:t>
            </a:r>
            <a:r>
              <a:rPr lang="en" sz="1700">
                <a:latin typeface="Times New Roman"/>
                <a:ea typeface="Times New Roman"/>
                <a:cs typeface="Times New Roman"/>
                <a:sym typeface="Times New Roman"/>
              </a:rPr>
              <a:t> </a:t>
            </a:r>
            <a:r>
              <a:rPr lang="en" sz="1700" u="sng">
                <a:solidFill>
                  <a:schemeClr val="hlink"/>
                </a:solidFill>
                <a:latin typeface="Times New Roman"/>
                <a:ea typeface="Times New Roman"/>
                <a:cs typeface="Times New Roman"/>
                <a:sym typeface="Times New Roman"/>
                <a:hlinkClick r:id="rId3"/>
              </a:rPr>
              <a:t>https://people.csail.mit.edu/shanir/publications/Baskets%20Queue.pdf</a:t>
            </a:r>
            <a:endParaRPr sz="1700">
              <a:latin typeface="Times New Roman"/>
              <a:ea typeface="Times New Roman"/>
              <a:cs typeface="Times New Roman"/>
              <a:sym typeface="Times New Roman"/>
            </a:endParaRPr>
          </a:p>
          <a:p>
            <a:pPr indent="0" lvl="0" marL="0" rtl="0" algn="l">
              <a:spcBef>
                <a:spcPts val="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6"/>
          <p:cNvPicPr preferRelativeResize="0"/>
          <p:nvPr/>
        </p:nvPicPr>
        <p:blipFill>
          <a:blip r:embed="rId3">
            <a:alphaModFix/>
          </a:blip>
          <a:stretch>
            <a:fillRect/>
          </a:stretch>
        </p:blipFill>
        <p:spPr>
          <a:xfrm>
            <a:off x="206950" y="152400"/>
            <a:ext cx="8787875"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470775" y="304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latin typeface="Times New Roman"/>
                <a:ea typeface="Times New Roman"/>
                <a:cs typeface="Times New Roman"/>
                <a:sym typeface="Times New Roman"/>
              </a:rPr>
              <a:t>Introduction :</a:t>
            </a:r>
            <a:endParaRPr sz="3700">
              <a:latin typeface="Times New Roman"/>
              <a:ea typeface="Times New Roman"/>
              <a:cs typeface="Times New Roman"/>
              <a:sym typeface="Times New Roman"/>
            </a:endParaRPr>
          </a:p>
        </p:txBody>
      </p:sp>
      <p:sp>
        <p:nvSpPr>
          <p:cNvPr id="141" name="Google Shape;141;p15"/>
          <p:cNvSpPr txBox="1"/>
          <p:nvPr>
            <p:ph idx="1" type="body"/>
          </p:nvPr>
        </p:nvSpPr>
        <p:spPr>
          <a:xfrm>
            <a:off x="470775" y="1259525"/>
            <a:ext cx="5931900" cy="328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FIFO(First In First Out) Queues are one of those most widely used Concurrent Data Structures,but this doesn’t offers Parallelism(</a:t>
            </a:r>
            <a:r>
              <a:rPr lang="en" sz="1600">
                <a:solidFill>
                  <a:srgbClr val="000000"/>
                </a:solidFill>
                <a:latin typeface="Times New Roman"/>
                <a:ea typeface="Times New Roman"/>
                <a:cs typeface="Times New Roman"/>
                <a:sym typeface="Times New Roman"/>
              </a:rPr>
              <a:t>No two tasks can execute at same time</a:t>
            </a:r>
            <a:r>
              <a:rPr lang="en" sz="1600">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Char char="●"/>
            </a:pPr>
            <a:r>
              <a:rPr b="1" lang="en" sz="1600">
                <a:solidFill>
                  <a:srgbClr val="000000"/>
                </a:solidFill>
                <a:latin typeface="Times New Roman"/>
                <a:ea typeface="Times New Roman"/>
                <a:cs typeface="Times New Roman"/>
                <a:sym typeface="Times New Roman"/>
              </a:rPr>
              <a:t>Parallelism:-</a:t>
            </a:r>
            <a:r>
              <a:rPr lang="en" sz="1600">
                <a:solidFill>
                  <a:srgbClr val="000000"/>
                </a:solidFill>
                <a:latin typeface="Times New Roman"/>
                <a:ea typeface="Times New Roman"/>
                <a:cs typeface="Times New Roman"/>
                <a:sym typeface="Times New Roman"/>
              </a:rPr>
              <a:t>doing lot of things at once.FIFO is concurrent but not parallel means it processes more than one task at a time but no two tasks are executing at the same time</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Char char="●"/>
            </a:pPr>
            <a:r>
              <a:rPr lang="en" sz="1600">
                <a:solidFill>
                  <a:srgbClr val="000000"/>
                </a:solidFill>
                <a:latin typeface="Times New Roman"/>
                <a:ea typeface="Times New Roman"/>
                <a:cs typeface="Times New Roman"/>
                <a:sym typeface="Times New Roman"/>
              </a:rPr>
              <a:t>So,here comes “</a:t>
            </a:r>
            <a:r>
              <a:rPr b="1" lang="en" sz="1600">
                <a:solidFill>
                  <a:srgbClr val="000000"/>
                </a:solidFill>
                <a:latin typeface="Times New Roman"/>
                <a:ea typeface="Times New Roman"/>
                <a:cs typeface="Times New Roman"/>
                <a:sym typeface="Times New Roman"/>
              </a:rPr>
              <a:t>Baskets Queue</a:t>
            </a:r>
            <a:r>
              <a:rPr lang="en" sz="1600">
                <a:solidFill>
                  <a:srgbClr val="000000"/>
                </a:solidFill>
                <a:latin typeface="Times New Roman"/>
                <a:ea typeface="Times New Roman"/>
                <a:cs typeface="Times New Roman"/>
                <a:sym typeface="Times New Roman"/>
              </a:rPr>
              <a:t>” a new, highly concurrent lock-free linearizable dynamic memory FIFO queue , which offers Parallelism among Enqueue operations by creating “baskets” of nodes rather than ordered lists and allowing multiple enqueue operations at same time.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600">
              <a:solidFill>
                <a:srgbClr val="000000"/>
              </a:solidFill>
              <a:latin typeface="Times New Roman"/>
              <a:ea typeface="Times New Roman"/>
              <a:cs typeface="Times New Roman"/>
              <a:sym typeface="Times New Roman"/>
            </a:endParaRPr>
          </a:p>
        </p:txBody>
      </p:sp>
      <p:pic>
        <p:nvPicPr>
          <p:cNvPr id="142" name="Google Shape;142;p15"/>
          <p:cNvPicPr preferRelativeResize="0"/>
          <p:nvPr/>
        </p:nvPicPr>
        <p:blipFill>
          <a:blip r:embed="rId3">
            <a:alphaModFix/>
          </a:blip>
          <a:stretch>
            <a:fillRect/>
          </a:stretch>
        </p:blipFill>
        <p:spPr>
          <a:xfrm>
            <a:off x="6367250" y="340525"/>
            <a:ext cx="2494925" cy="2508350"/>
          </a:xfrm>
          <a:prstGeom prst="rect">
            <a:avLst/>
          </a:prstGeom>
          <a:noFill/>
          <a:ln>
            <a:noFill/>
          </a:ln>
        </p:spPr>
      </p:pic>
      <p:pic>
        <p:nvPicPr>
          <p:cNvPr id="143" name="Google Shape;143;p15"/>
          <p:cNvPicPr preferRelativeResize="0"/>
          <p:nvPr/>
        </p:nvPicPr>
        <p:blipFill>
          <a:blip r:embed="rId4">
            <a:alphaModFix/>
          </a:blip>
          <a:stretch>
            <a:fillRect/>
          </a:stretch>
        </p:blipFill>
        <p:spPr>
          <a:xfrm>
            <a:off x="6233550" y="3100300"/>
            <a:ext cx="2704825" cy="172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431450" y="475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Cnt</a:t>
            </a:r>
            <a:r>
              <a:rPr lang="en" sz="3500">
                <a:latin typeface="Times New Roman"/>
                <a:ea typeface="Times New Roman"/>
                <a:cs typeface="Times New Roman"/>
                <a:sym typeface="Times New Roman"/>
              </a:rPr>
              <a:t> :</a:t>
            </a:r>
            <a:endParaRPr sz="3500">
              <a:latin typeface="Times New Roman"/>
              <a:ea typeface="Times New Roman"/>
              <a:cs typeface="Times New Roman"/>
              <a:sym typeface="Times New Roman"/>
            </a:endParaRPr>
          </a:p>
        </p:txBody>
      </p:sp>
      <p:sp>
        <p:nvSpPr>
          <p:cNvPr id="149" name="Google Shape;149;p16"/>
          <p:cNvSpPr txBox="1"/>
          <p:nvPr>
            <p:ph idx="1" type="body"/>
          </p:nvPr>
        </p:nvSpPr>
        <p:spPr>
          <a:xfrm>
            <a:off x="470775" y="1164025"/>
            <a:ext cx="8412000" cy="290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It allows parallelism in design of Concurrent shared queues.In Enqueue operation,it basically creates baskets of mixed-order items instead of the standard totally ordered list.</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 our new “basket” approach, instead of the traditional ordered list of nodes, the queue consists of an ordered list of groups of nodes (baskets).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order of nodes in each basket need not be specified, and in fact, it is easiest to maintain them in LIFO order.</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So we can do many enqueue and dequeue operations parallelly Operations in different baskets can be executed parallelly.</a:t>
            </a:r>
            <a:endParaRPr sz="18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432300" y="535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latin typeface="Times New Roman"/>
                <a:ea typeface="Times New Roman"/>
                <a:cs typeface="Times New Roman"/>
                <a:sym typeface="Times New Roman"/>
              </a:rPr>
              <a:t>Approach :</a:t>
            </a:r>
            <a:endParaRPr sz="3800">
              <a:latin typeface="Times New Roman"/>
              <a:ea typeface="Times New Roman"/>
              <a:cs typeface="Times New Roman"/>
              <a:sym typeface="Times New Roman"/>
            </a:endParaRPr>
          </a:p>
        </p:txBody>
      </p:sp>
      <p:sp>
        <p:nvSpPr>
          <p:cNvPr id="155" name="Google Shape;155;p17"/>
          <p:cNvSpPr txBox="1"/>
          <p:nvPr>
            <p:ph idx="1" type="body"/>
          </p:nvPr>
        </p:nvSpPr>
        <p:spPr>
          <a:xfrm>
            <a:off x="544325" y="13420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Our new approach is having Numerous Baskets with one or more nodes listed with numbers.Our new Queue will be FIFO-ordered list of baskets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Order of nodes in Baskets in not defined.However when nodes in different baskets overlap,we consider FIFO-order of their respective baskets</a:t>
            </a:r>
            <a:endParaRPr sz="1700">
              <a:solidFill>
                <a:srgbClr val="000000"/>
              </a:solidFill>
              <a:latin typeface="Times New Roman"/>
              <a:ea typeface="Times New Roman"/>
              <a:cs typeface="Times New Roman"/>
              <a:sym typeface="Times New Roman"/>
            </a:endParaRPr>
          </a:p>
        </p:txBody>
      </p:sp>
      <p:pic>
        <p:nvPicPr>
          <p:cNvPr id="156" name="Google Shape;156;p17"/>
          <p:cNvPicPr preferRelativeResize="0"/>
          <p:nvPr/>
        </p:nvPicPr>
        <p:blipFill>
          <a:blip r:embed="rId3">
            <a:alphaModFix/>
          </a:blip>
          <a:stretch>
            <a:fillRect/>
          </a:stretch>
        </p:blipFill>
        <p:spPr>
          <a:xfrm>
            <a:off x="588825" y="2071325"/>
            <a:ext cx="8164774" cy="276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506475" y="385475"/>
            <a:ext cx="75057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Times New Roman"/>
                <a:ea typeface="Times New Roman"/>
                <a:cs typeface="Times New Roman"/>
                <a:sym typeface="Times New Roman"/>
              </a:rPr>
              <a:t>Basic Rules of Baskets Queue:</a:t>
            </a:r>
            <a:endParaRPr sz="3100">
              <a:latin typeface="Times New Roman"/>
              <a:ea typeface="Times New Roman"/>
              <a:cs typeface="Times New Roman"/>
              <a:sym typeface="Times New Roman"/>
            </a:endParaRPr>
          </a:p>
        </p:txBody>
      </p:sp>
      <p:sp>
        <p:nvSpPr>
          <p:cNvPr id="162" name="Google Shape;162;p18"/>
          <p:cNvSpPr txBox="1"/>
          <p:nvPr>
            <p:ph idx="1" type="body"/>
          </p:nvPr>
        </p:nvSpPr>
        <p:spPr>
          <a:xfrm>
            <a:off x="443475" y="947525"/>
            <a:ext cx="8520600" cy="399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For a basket having one or more nodes,baskets must fulfill these basic rules:-</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Each basket has a time interval in which all its nodes’ enqueue operations overlap.</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The baskets are ordered by the order of their respective time intervals.</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For each basket, its nodes’ dequeue operations occur after its time interval.</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The dequeue operations are performed according to the order of baskets.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Two properties define the FIFO order of nodes:</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The order of nodes in a basket is not specified.</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The order of nodes in different baskets is the FIFO-order of their respective baskets.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The basic idea behind these rules is that setting the linearization points of enqueue operations that share an interval according to the order of their respective dequeues, yields a linearizable FIFO-queue.</a:t>
            </a:r>
            <a:endParaRPr sz="17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1700">
              <a:solidFill>
                <a:srgbClr val="000000"/>
              </a:solidFill>
              <a:latin typeface="Times New Roman"/>
              <a:ea typeface="Times New Roman"/>
              <a:cs typeface="Times New Roman"/>
              <a:sym typeface="Times New Roman"/>
            </a:endParaRPr>
          </a:p>
        </p:txBody>
      </p:sp>
      <p:sp>
        <p:nvSpPr>
          <p:cNvPr id="163" name="Google Shape;163;p18"/>
          <p:cNvSpPr txBox="1"/>
          <p:nvPr/>
        </p:nvSpPr>
        <p:spPr>
          <a:xfrm>
            <a:off x="1073750" y="3348525"/>
            <a:ext cx="27312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484000" y="5440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latin typeface="Times New Roman"/>
                <a:ea typeface="Times New Roman"/>
                <a:cs typeface="Times New Roman"/>
                <a:sym typeface="Times New Roman"/>
              </a:rPr>
              <a:t>Functions :</a:t>
            </a:r>
            <a:endParaRPr sz="3800">
              <a:latin typeface="Times New Roman"/>
              <a:ea typeface="Times New Roman"/>
              <a:cs typeface="Times New Roman"/>
              <a:sym typeface="Times New Roman"/>
            </a:endParaRPr>
          </a:p>
        </p:txBody>
      </p:sp>
      <p:sp>
        <p:nvSpPr>
          <p:cNvPr id="169" name="Google Shape;169;p19"/>
          <p:cNvSpPr txBox="1"/>
          <p:nvPr>
            <p:ph idx="1" type="body"/>
          </p:nvPr>
        </p:nvSpPr>
        <p:spPr>
          <a:xfrm>
            <a:off x="580325" y="1393700"/>
            <a:ext cx="8371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000000"/>
                </a:solidFill>
                <a:latin typeface="Times New Roman"/>
                <a:ea typeface="Times New Roman"/>
                <a:cs typeface="Times New Roman"/>
                <a:sym typeface="Times New Roman"/>
              </a:rPr>
              <a:t>Enqueue Operation:-</a:t>
            </a:r>
            <a:r>
              <a:rPr lang="en" sz="1800">
                <a:solidFill>
                  <a:srgbClr val="000000"/>
                </a:solidFill>
                <a:latin typeface="Times New Roman"/>
                <a:ea typeface="Times New Roman"/>
                <a:cs typeface="Times New Roman"/>
                <a:sym typeface="Times New Roman"/>
              </a:rPr>
              <a:t>Thread enqueue items by applying a Compare-and-swap (CAS) operation to queue’s tail pointer. Some threads may fail CAS operation , overlap in time,share the time interval of CAS. So all these threads which are failed will be inserted into  same basket (The time usually we spent on backing-off before trying to link onto the new tail, can now be utilized to insert the failed operations into the basket, allowing enqueues to complete sooner).</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To enqueue a node , a thread first tries to link the new node to the last node.If it</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failed to do so, then another thread has already succeeded by inserting another one.</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20"/>
          <p:cNvPicPr preferRelativeResize="0"/>
          <p:nvPr/>
        </p:nvPicPr>
        <p:blipFill>
          <a:blip r:embed="rId3">
            <a:alphaModFix/>
          </a:blip>
          <a:stretch>
            <a:fillRect/>
          </a:stretch>
        </p:blipFill>
        <p:spPr>
          <a:xfrm>
            <a:off x="312850" y="1031500"/>
            <a:ext cx="8191775" cy="350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440638" y="475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Example :</a:t>
            </a:r>
            <a:endParaRPr sz="3500">
              <a:latin typeface="Times New Roman"/>
              <a:ea typeface="Times New Roman"/>
              <a:cs typeface="Times New Roman"/>
              <a:sym typeface="Times New Roman"/>
            </a:endParaRPr>
          </a:p>
        </p:txBody>
      </p:sp>
      <p:pic>
        <p:nvPicPr>
          <p:cNvPr id="182" name="Google Shape;182;p21"/>
          <p:cNvPicPr preferRelativeResize="0"/>
          <p:nvPr/>
        </p:nvPicPr>
        <p:blipFill>
          <a:blip r:embed="rId3">
            <a:alphaModFix/>
          </a:blip>
          <a:stretch>
            <a:fillRect/>
          </a:stretch>
        </p:blipFill>
        <p:spPr>
          <a:xfrm>
            <a:off x="551963" y="1068900"/>
            <a:ext cx="8040075" cy="379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