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5" r:id="rId3"/>
    <p:sldId id="256" r:id="rId4"/>
    <p:sldId id="270" r:id="rId5"/>
    <p:sldId id="271" r:id="rId6"/>
    <p:sldId id="257" r:id="rId7"/>
    <p:sldId id="258" r:id="rId8"/>
    <p:sldId id="265" r:id="rId9"/>
    <p:sldId id="264" r:id="rId10"/>
    <p:sldId id="263" r:id="rId11"/>
    <p:sldId id="262" r:id="rId12"/>
    <p:sldId id="259" r:id="rId13"/>
    <p:sldId id="260" r:id="rId14"/>
    <p:sldId id="261" r:id="rId15"/>
    <p:sldId id="269" r:id="rId16"/>
    <p:sldId id="268" r:id="rId17"/>
    <p:sldId id="267" r:id="rId18"/>
    <p:sldId id="266"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251976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352101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188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8063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258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914962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3718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348996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279485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BB4DB-025C-4474-A035-01A25ABC617A}"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312993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7BB4DB-025C-4474-A035-01A25ABC617A}"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305126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7BB4DB-025C-4474-A035-01A25ABC617A}"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252977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7BB4DB-025C-4474-A035-01A25ABC617A}"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40482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BB4DB-025C-4474-A035-01A25ABC617A}"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4414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BB4DB-025C-4474-A035-01A25ABC617A}"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68240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BB4DB-025C-4474-A035-01A25ABC617A}"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7844E-E0BB-4491-AFF7-C205011D2A4A}" type="slidenum">
              <a:rPr lang="en-US" smtClean="0"/>
              <a:t>‹#›</a:t>
            </a:fld>
            <a:endParaRPr lang="en-US"/>
          </a:p>
        </p:txBody>
      </p:sp>
    </p:spTree>
    <p:extLst>
      <p:ext uri="{BB962C8B-B14F-4D97-AF65-F5344CB8AC3E}">
        <p14:creationId xmlns:p14="http://schemas.microsoft.com/office/powerpoint/2010/main" val="80848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7BB4DB-025C-4474-A035-01A25ABC617A}" type="datetimeFigureOut">
              <a:rPr lang="en-US" smtClean="0"/>
              <a:t>11/30/2022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77844E-E0BB-4491-AFF7-C205011D2A4A}" type="slidenum">
              <a:rPr lang="en-US" smtClean="0"/>
              <a:t>‹#›</a:t>
            </a:fld>
            <a:endParaRPr lang="en-US"/>
          </a:p>
        </p:txBody>
      </p:sp>
    </p:spTree>
    <p:extLst>
      <p:ext uri="{BB962C8B-B14F-4D97-AF65-F5344CB8AC3E}">
        <p14:creationId xmlns:p14="http://schemas.microsoft.com/office/powerpoint/2010/main" val="1484891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E3117-9A12-138C-BEFE-5FD068A5F858}"/>
              </a:ext>
            </a:extLst>
          </p:cNvPr>
          <p:cNvSpPr txBox="1"/>
          <p:nvPr/>
        </p:nvSpPr>
        <p:spPr>
          <a:xfrm>
            <a:off x="1685924" y="752475"/>
            <a:ext cx="6715125" cy="1323439"/>
          </a:xfrm>
          <a:prstGeom prst="rect">
            <a:avLst/>
          </a:prstGeom>
          <a:noFill/>
        </p:spPr>
        <p:txBody>
          <a:bodyPr wrap="square" rtlCol="0">
            <a:spAutoFit/>
          </a:bodyPr>
          <a:lstStyle/>
          <a:p>
            <a:pPr algn="ctr"/>
            <a:r>
              <a:rPr lang="en-US" sz="4000" dirty="0"/>
              <a:t>STA 545/EAS 506</a:t>
            </a:r>
          </a:p>
          <a:p>
            <a:pPr algn="ctr"/>
            <a:r>
              <a:rPr lang="en-US" sz="4000" dirty="0"/>
              <a:t>Statistical Data Mining I</a:t>
            </a:r>
          </a:p>
        </p:txBody>
      </p:sp>
      <p:sp>
        <p:nvSpPr>
          <p:cNvPr id="5" name="TextBox 4">
            <a:extLst>
              <a:ext uri="{FF2B5EF4-FFF2-40B4-BE49-F238E27FC236}">
                <a16:creationId xmlns:a16="http://schemas.microsoft.com/office/drawing/2014/main" id="{9D33A759-ED17-B674-CB2B-5E1F31DC575A}"/>
              </a:ext>
            </a:extLst>
          </p:cNvPr>
          <p:cNvSpPr txBox="1"/>
          <p:nvPr/>
        </p:nvSpPr>
        <p:spPr>
          <a:xfrm>
            <a:off x="1685924" y="2474893"/>
            <a:ext cx="6753225" cy="954107"/>
          </a:xfrm>
          <a:prstGeom prst="rect">
            <a:avLst/>
          </a:prstGeom>
          <a:noFill/>
        </p:spPr>
        <p:txBody>
          <a:bodyPr wrap="square" rtlCol="0">
            <a:spAutoFit/>
          </a:bodyPr>
          <a:lstStyle/>
          <a:p>
            <a:pPr algn="ctr"/>
            <a:r>
              <a:rPr lang="en-IN" sz="2800" dirty="0"/>
              <a:t>Application Project on Adult Income Dataset</a:t>
            </a:r>
            <a:endParaRPr lang="en-US" sz="2800" dirty="0"/>
          </a:p>
        </p:txBody>
      </p:sp>
      <p:sp>
        <p:nvSpPr>
          <p:cNvPr id="6" name="TextBox 5">
            <a:extLst>
              <a:ext uri="{FF2B5EF4-FFF2-40B4-BE49-F238E27FC236}">
                <a16:creationId xmlns:a16="http://schemas.microsoft.com/office/drawing/2014/main" id="{B0FCAC20-9737-42BC-05CB-9F9892F56DE8}"/>
              </a:ext>
            </a:extLst>
          </p:cNvPr>
          <p:cNvSpPr txBox="1"/>
          <p:nvPr/>
        </p:nvSpPr>
        <p:spPr>
          <a:xfrm>
            <a:off x="1990725" y="4105275"/>
            <a:ext cx="6410324" cy="1200329"/>
          </a:xfrm>
          <a:prstGeom prst="rect">
            <a:avLst/>
          </a:prstGeom>
          <a:noFill/>
        </p:spPr>
        <p:txBody>
          <a:bodyPr wrap="square" rtlCol="0">
            <a:spAutoFit/>
          </a:bodyPr>
          <a:lstStyle/>
          <a:p>
            <a:r>
              <a:rPr lang="en-IN" dirty="0"/>
              <a:t>Group Number: 2</a:t>
            </a:r>
          </a:p>
          <a:p>
            <a:pPr marL="742950" lvl="1" indent="-285750">
              <a:buFont typeface="Arial" panose="020B0604020202020204" pitchFamily="34" charset="0"/>
              <a:buChar char="•"/>
            </a:pPr>
            <a:r>
              <a:rPr lang="en-IN" dirty="0"/>
              <a:t>Madhuri Vadyala  (UBID – 50442120)</a:t>
            </a:r>
          </a:p>
          <a:p>
            <a:pPr marL="742950" lvl="1" indent="-285750">
              <a:buFont typeface="Arial" panose="020B0604020202020204" pitchFamily="34" charset="0"/>
              <a:buChar char="•"/>
            </a:pPr>
            <a:r>
              <a:rPr lang="en-IN" dirty="0"/>
              <a:t>Srividya Amireddy (UBID – 50469095)</a:t>
            </a:r>
          </a:p>
          <a:p>
            <a:pPr marL="742950" lvl="1" indent="-285750">
              <a:buFont typeface="Arial" panose="020B0604020202020204" pitchFamily="34" charset="0"/>
              <a:buChar char="•"/>
            </a:pPr>
            <a:r>
              <a:rPr lang="en-IN" dirty="0"/>
              <a:t>Anudeep Balagam (UBID – 50442091)</a:t>
            </a:r>
            <a:endParaRPr lang="en-US" dirty="0"/>
          </a:p>
        </p:txBody>
      </p:sp>
    </p:spTree>
    <p:extLst>
      <p:ext uri="{BB962C8B-B14F-4D97-AF65-F5344CB8AC3E}">
        <p14:creationId xmlns:p14="http://schemas.microsoft.com/office/powerpoint/2010/main" val="280322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10F56-F3BC-53D3-D301-56902DFEF128}"/>
              </a:ext>
            </a:extLst>
          </p:cNvPr>
          <p:cNvSpPr txBox="1"/>
          <p:nvPr/>
        </p:nvSpPr>
        <p:spPr>
          <a:xfrm>
            <a:off x="628650" y="485775"/>
            <a:ext cx="3362325" cy="369332"/>
          </a:xfrm>
          <a:prstGeom prst="rect">
            <a:avLst/>
          </a:prstGeom>
          <a:noFill/>
        </p:spPr>
        <p:txBody>
          <a:bodyPr wrap="square" rtlCol="0">
            <a:spAutoFit/>
          </a:bodyPr>
          <a:lstStyle/>
          <a:p>
            <a:r>
              <a:rPr lang="en-US" b="1" dirty="0"/>
              <a:t>K – Nearest Neighbor:</a:t>
            </a:r>
          </a:p>
        </p:txBody>
      </p:sp>
      <p:pic>
        <p:nvPicPr>
          <p:cNvPr id="5" name="Picture 4">
            <a:extLst>
              <a:ext uri="{FF2B5EF4-FFF2-40B4-BE49-F238E27FC236}">
                <a16:creationId xmlns:a16="http://schemas.microsoft.com/office/drawing/2014/main" id="{06FA84C1-71E7-F96A-9F61-3377B212EFE7}"/>
              </a:ext>
            </a:extLst>
          </p:cNvPr>
          <p:cNvPicPr>
            <a:picLocks noChangeAspect="1"/>
          </p:cNvPicPr>
          <p:nvPr/>
        </p:nvPicPr>
        <p:blipFill>
          <a:blip r:embed="rId2"/>
          <a:stretch>
            <a:fillRect/>
          </a:stretch>
        </p:blipFill>
        <p:spPr>
          <a:xfrm>
            <a:off x="3381279" y="504556"/>
            <a:ext cx="2209992" cy="701101"/>
          </a:xfrm>
          <a:prstGeom prst="rect">
            <a:avLst/>
          </a:prstGeom>
        </p:spPr>
      </p:pic>
      <p:pic>
        <p:nvPicPr>
          <p:cNvPr id="7" name="Picture 6">
            <a:extLst>
              <a:ext uri="{FF2B5EF4-FFF2-40B4-BE49-F238E27FC236}">
                <a16:creationId xmlns:a16="http://schemas.microsoft.com/office/drawing/2014/main" id="{903FF83F-0E73-9FB1-3197-6A0410863056}"/>
              </a:ext>
            </a:extLst>
          </p:cNvPr>
          <p:cNvPicPr>
            <a:picLocks noChangeAspect="1"/>
          </p:cNvPicPr>
          <p:nvPr/>
        </p:nvPicPr>
        <p:blipFill>
          <a:blip r:embed="rId3"/>
          <a:stretch>
            <a:fillRect/>
          </a:stretch>
        </p:blipFill>
        <p:spPr>
          <a:xfrm>
            <a:off x="824709" y="1478163"/>
            <a:ext cx="3947316" cy="2950011"/>
          </a:xfrm>
          <a:prstGeom prst="rect">
            <a:avLst/>
          </a:prstGeom>
        </p:spPr>
      </p:pic>
      <p:pic>
        <p:nvPicPr>
          <p:cNvPr id="9" name="Picture 8">
            <a:extLst>
              <a:ext uri="{FF2B5EF4-FFF2-40B4-BE49-F238E27FC236}">
                <a16:creationId xmlns:a16="http://schemas.microsoft.com/office/drawing/2014/main" id="{42B454BF-2717-1AC2-60BE-2FF190BD3FD2}"/>
              </a:ext>
            </a:extLst>
          </p:cNvPr>
          <p:cNvPicPr>
            <a:picLocks noChangeAspect="1"/>
          </p:cNvPicPr>
          <p:nvPr/>
        </p:nvPicPr>
        <p:blipFill>
          <a:blip r:embed="rId4"/>
          <a:stretch>
            <a:fillRect/>
          </a:stretch>
        </p:blipFill>
        <p:spPr>
          <a:xfrm>
            <a:off x="5034710" y="1733403"/>
            <a:ext cx="4448745" cy="3162447"/>
          </a:xfrm>
          <a:prstGeom prst="rect">
            <a:avLst/>
          </a:prstGeom>
        </p:spPr>
      </p:pic>
      <p:sp>
        <p:nvSpPr>
          <p:cNvPr id="11" name="TextBox 10">
            <a:extLst>
              <a:ext uri="{FF2B5EF4-FFF2-40B4-BE49-F238E27FC236}">
                <a16:creationId xmlns:a16="http://schemas.microsoft.com/office/drawing/2014/main" id="{CB277F16-13EB-BA74-44E7-7539EB4FE0D8}"/>
              </a:ext>
            </a:extLst>
          </p:cNvPr>
          <p:cNvSpPr txBox="1"/>
          <p:nvPr/>
        </p:nvSpPr>
        <p:spPr>
          <a:xfrm>
            <a:off x="2836467" y="6187559"/>
            <a:ext cx="6105524" cy="369332"/>
          </a:xfrm>
          <a:prstGeom prst="rect">
            <a:avLst/>
          </a:prstGeom>
          <a:noFill/>
        </p:spPr>
        <p:txBody>
          <a:bodyPr wrap="square">
            <a:spAutoFit/>
          </a:bodyPr>
          <a:lstStyle/>
          <a:p>
            <a:r>
              <a:rPr lang="en-US" dirty="0"/>
              <a:t>Accuracy = 82.55%.</a:t>
            </a:r>
          </a:p>
        </p:txBody>
      </p:sp>
      <p:sp>
        <p:nvSpPr>
          <p:cNvPr id="13" name="TextBox 12">
            <a:extLst>
              <a:ext uri="{FF2B5EF4-FFF2-40B4-BE49-F238E27FC236}">
                <a16:creationId xmlns:a16="http://schemas.microsoft.com/office/drawing/2014/main" id="{05931526-AC46-2D26-D5F7-482865BAA26B}"/>
              </a:ext>
            </a:extLst>
          </p:cNvPr>
          <p:cNvSpPr txBox="1"/>
          <p:nvPr/>
        </p:nvSpPr>
        <p:spPr>
          <a:xfrm>
            <a:off x="962541" y="4839817"/>
            <a:ext cx="7047467" cy="1200329"/>
          </a:xfrm>
          <a:prstGeom prst="rect">
            <a:avLst/>
          </a:prstGeom>
          <a:noFill/>
        </p:spPr>
        <p:txBody>
          <a:bodyPr wrap="square">
            <a:spAutoFit/>
          </a:bodyPr>
          <a:lstStyle/>
          <a:p>
            <a:r>
              <a:rPr lang="en-US" dirty="0"/>
              <a:t>The K closest neighbors to a given observation site are identified by this classification type. The target variable with the highest ratio is then predicted after evaluating the proportions of each type of target variable using K points.</a:t>
            </a:r>
          </a:p>
        </p:txBody>
      </p:sp>
    </p:spTree>
    <p:extLst>
      <p:ext uri="{BB962C8B-B14F-4D97-AF65-F5344CB8AC3E}">
        <p14:creationId xmlns:p14="http://schemas.microsoft.com/office/powerpoint/2010/main" val="77588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0BDAE-78DE-75FD-FC7F-0BF052E5FC10}"/>
              </a:ext>
            </a:extLst>
          </p:cNvPr>
          <p:cNvSpPr txBox="1"/>
          <p:nvPr/>
        </p:nvSpPr>
        <p:spPr>
          <a:xfrm>
            <a:off x="409575" y="381000"/>
            <a:ext cx="3400425" cy="369332"/>
          </a:xfrm>
          <a:prstGeom prst="rect">
            <a:avLst/>
          </a:prstGeom>
          <a:noFill/>
        </p:spPr>
        <p:txBody>
          <a:bodyPr wrap="square" rtlCol="0">
            <a:spAutoFit/>
          </a:bodyPr>
          <a:lstStyle/>
          <a:p>
            <a:r>
              <a:rPr lang="en-US" b="1" dirty="0"/>
              <a:t>Support Vector Classifier:</a:t>
            </a:r>
          </a:p>
        </p:txBody>
      </p:sp>
      <p:pic>
        <p:nvPicPr>
          <p:cNvPr id="5" name="Picture 4">
            <a:extLst>
              <a:ext uri="{FF2B5EF4-FFF2-40B4-BE49-F238E27FC236}">
                <a16:creationId xmlns:a16="http://schemas.microsoft.com/office/drawing/2014/main" id="{5266EB12-94C3-D3F0-AC92-70CCDFE5FE05}"/>
              </a:ext>
            </a:extLst>
          </p:cNvPr>
          <p:cNvPicPr>
            <a:picLocks noChangeAspect="1"/>
          </p:cNvPicPr>
          <p:nvPr/>
        </p:nvPicPr>
        <p:blipFill>
          <a:blip r:embed="rId2"/>
          <a:stretch>
            <a:fillRect/>
          </a:stretch>
        </p:blipFill>
        <p:spPr>
          <a:xfrm>
            <a:off x="3329834" y="388382"/>
            <a:ext cx="2446232" cy="518205"/>
          </a:xfrm>
          <a:prstGeom prst="rect">
            <a:avLst/>
          </a:prstGeom>
        </p:spPr>
      </p:pic>
      <p:pic>
        <p:nvPicPr>
          <p:cNvPr id="7" name="Picture 6">
            <a:extLst>
              <a:ext uri="{FF2B5EF4-FFF2-40B4-BE49-F238E27FC236}">
                <a16:creationId xmlns:a16="http://schemas.microsoft.com/office/drawing/2014/main" id="{D111AFF1-4AA8-55AB-634E-05388DC39AE5}"/>
              </a:ext>
            </a:extLst>
          </p:cNvPr>
          <p:cNvPicPr>
            <a:picLocks noChangeAspect="1"/>
          </p:cNvPicPr>
          <p:nvPr/>
        </p:nvPicPr>
        <p:blipFill>
          <a:blip r:embed="rId3"/>
          <a:stretch>
            <a:fillRect/>
          </a:stretch>
        </p:blipFill>
        <p:spPr>
          <a:xfrm>
            <a:off x="504660" y="1072395"/>
            <a:ext cx="4575001" cy="3336515"/>
          </a:xfrm>
          <a:prstGeom prst="rect">
            <a:avLst/>
          </a:prstGeom>
        </p:spPr>
      </p:pic>
      <p:pic>
        <p:nvPicPr>
          <p:cNvPr id="9" name="Picture 8">
            <a:extLst>
              <a:ext uri="{FF2B5EF4-FFF2-40B4-BE49-F238E27FC236}">
                <a16:creationId xmlns:a16="http://schemas.microsoft.com/office/drawing/2014/main" id="{8F26509B-E7A8-B5C9-2758-C0EFC92792D9}"/>
              </a:ext>
            </a:extLst>
          </p:cNvPr>
          <p:cNvPicPr>
            <a:picLocks noChangeAspect="1"/>
          </p:cNvPicPr>
          <p:nvPr/>
        </p:nvPicPr>
        <p:blipFill>
          <a:blip r:embed="rId4"/>
          <a:stretch>
            <a:fillRect/>
          </a:stretch>
        </p:blipFill>
        <p:spPr>
          <a:xfrm>
            <a:off x="5079662" y="1072396"/>
            <a:ext cx="4707577" cy="3290081"/>
          </a:xfrm>
          <a:prstGeom prst="rect">
            <a:avLst/>
          </a:prstGeom>
        </p:spPr>
      </p:pic>
      <p:sp>
        <p:nvSpPr>
          <p:cNvPr id="11" name="TextBox 10">
            <a:extLst>
              <a:ext uri="{FF2B5EF4-FFF2-40B4-BE49-F238E27FC236}">
                <a16:creationId xmlns:a16="http://schemas.microsoft.com/office/drawing/2014/main" id="{D49EDB2D-DF5B-309B-BA1F-EB3216972C23}"/>
              </a:ext>
            </a:extLst>
          </p:cNvPr>
          <p:cNvSpPr txBox="1"/>
          <p:nvPr/>
        </p:nvSpPr>
        <p:spPr>
          <a:xfrm>
            <a:off x="2862263" y="5785604"/>
            <a:ext cx="6105524" cy="369332"/>
          </a:xfrm>
          <a:prstGeom prst="rect">
            <a:avLst/>
          </a:prstGeom>
          <a:noFill/>
        </p:spPr>
        <p:txBody>
          <a:bodyPr wrap="square">
            <a:spAutoFit/>
          </a:bodyPr>
          <a:lstStyle/>
          <a:p>
            <a:r>
              <a:rPr lang="en-US" dirty="0"/>
              <a:t>Accuracy = 81.40%.</a:t>
            </a:r>
          </a:p>
        </p:txBody>
      </p:sp>
      <p:sp>
        <p:nvSpPr>
          <p:cNvPr id="12" name="TextBox 11">
            <a:extLst>
              <a:ext uri="{FF2B5EF4-FFF2-40B4-BE49-F238E27FC236}">
                <a16:creationId xmlns:a16="http://schemas.microsoft.com/office/drawing/2014/main" id="{D88704EF-C73D-6D19-DA70-8EFB53E156C5}"/>
              </a:ext>
            </a:extLst>
          </p:cNvPr>
          <p:cNvSpPr txBox="1"/>
          <p:nvPr/>
        </p:nvSpPr>
        <p:spPr>
          <a:xfrm>
            <a:off x="564811" y="4585275"/>
            <a:ext cx="9029700" cy="1200329"/>
          </a:xfrm>
          <a:prstGeom prst="rect">
            <a:avLst/>
          </a:prstGeom>
          <a:noFill/>
        </p:spPr>
        <p:txBody>
          <a:bodyPr wrap="square" rtlCol="0">
            <a:spAutoFit/>
          </a:bodyPr>
          <a:lstStyle/>
          <a:p>
            <a:r>
              <a:rPr lang="en-US" dirty="0"/>
              <a:t>Uses a subset of training points in the decision function (called support vectors), so it is also memory efficient. This technique is made feasible by using kernels, which are specialized functions, to expand the space occupied by feature variables. Effective for high dimensional spaces.</a:t>
            </a:r>
          </a:p>
        </p:txBody>
      </p:sp>
    </p:spTree>
    <p:extLst>
      <p:ext uri="{BB962C8B-B14F-4D97-AF65-F5344CB8AC3E}">
        <p14:creationId xmlns:p14="http://schemas.microsoft.com/office/powerpoint/2010/main" val="369239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BE0C8-7CE5-6589-0519-02ECDBC287A7}"/>
              </a:ext>
            </a:extLst>
          </p:cNvPr>
          <p:cNvSpPr txBox="1"/>
          <p:nvPr/>
        </p:nvSpPr>
        <p:spPr>
          <a:xfrm>
            <a:off x="438150" y="381000"/>
            <a:ext cx="2638425" cy="369332"/>
          </a:xfrm>
          <a:prstGeom prst="rect">
            <a:avLst/>
          </a:prstGeom>
          <a:noFill/>
        </p:spPr>
        <p:txBody>
          <a:bodyPr wrap="square" rtlCol="0">
            <a:spAutoFit/>
          </a:bodyPr>
          <a:lstStyle/>
          <a:p>
            <a:r>
              <a:rPr lang="en-US" b="1" dirty="0"/>
              <a:t>Decision Tree:</a:t>
            </a:r>
          </a:p>
        </p:txBody>
      </p:sp>
      <p:pic>
        <p:nvPicPr>
          <p:cNvPr id="4" name="Picture 3">
            <a:extLst>
              <a:ext uri="{FF2B5EF4-FFF2-40B4-BE49-F238E27FC236}">
                <a16:creationId xmlns:a16="http://schemas.microsoft.com/office/drawing/2014/main" id="{EDE13753-FBDF-C4AE-CDED-B9E9707BC977}"/>
              </a:ext>
            </a:extLst>
          </p:cNvPr>
          <p:cNvPicPr>
            <a:picLocks noChangeAspect="1"/>
          </p:cNvPicPr>
          <p:nvPr/>
        </p:nvPicPr>
        <p:blipFill>
          <a:blip r:embed="rId2"/>
          <a:stretch>
            <a:fillRect/>
          </a:stretch>
        </p:blipFill>
        <p:spPr>
          <a:xfrm>
            <a:off x="2169693" y="381000"/>
            <a:ext cx="2347163" cy="632515"/>
          </a:xfrm>
          <a:prstGeom prst="rect">
            <a:avLst/>
          </a:prstGeom>
        </p:spPr>
      </p:pic>
      <p:pic>
        <p:nvPicPr>
          <p:cNvPr id="6" name="Picture 5">
            <a:extLst>
              <a:ext uri="{FF2B5EF4-FFF2-40B4-BE49-F238E27FC236}">
                <a16:creationId xmlns:a16="http://schemas.microsoft.com/office/drawing/2014/main" id="{5ECA34F5-5BAA-422F-C957-F1CC41F55EC9}"/>
              </a:ext>
            </a:extLst>
          </p:cNvPr>
          <p:cNvPicPr>
            <a:picLocks noChangeAspect="1"/>
          </p:cNvPicPr>
          <p:nvPr/>
        </p:nvPicPr>
        <p:blipFill>
          <a:blip r:embed="rId3"/>
          <a:stretch>
            <a:fillRect/>
          </a:stretch>
        </p:blipFill>
        <p:spPr>
          <a:xfrm>
            <a:off x="558003" y="1302905"/>
            <a:ext cx="4598990" cy="3259570"/>
          </a:xfrm>
          <a:prstGeom prst="rect">
            <a:avLst/>
          </a:prstGeom>
        </p:spPr>
      </p:pic>
      <p:pic>
        <p:nvPicPr>
          <p:cNvPr id="8" name="Picture 7">
            <a:extLst>
              <a:ext uri="{FF2B5EF4-FFF2-40B4-BE49-F238E27FC236}">
                <a16:creationId xmlns:a16="http://schemas.microsoft.com/office/drawing/2014/main" id="{F4EF4DA1-817A-659E-8422-1792F609C4F3}"/>
              </a:ext>
            </a:extLst>
          </p:cNvPr>
          <p:cNvPicPr>
            <a:picLocks noChangeAspect="1"/>
          </p:cNvPicPr>
          <p:nvPr/>
        </p:nvPicPr>
        <p:blipFill>
          <a:blip r:embed="rId4"/>
          <a:stretch>
            <a:fillRect/>
          </a:stretch>
        </p:blipFill>
        <p:spPr>
          <a:xfrm>
            <a:off x="4893736" y="1129376"/>
            <a:ext cx="4823878" cy="3337849"/>
          </a:xfrm>
          <a:prstGeom prst="rect">
            <a:avLst/>
          </a:prstGeom>
        </p:spPr>
      </p:pic>
      <p:sp>
        <p:nvSpPr>
          <p:cNvPr id="10" name="TextBox 9">
            <a:extLst>
              <a:ext uri="{FF2B5EF4-FFF2-40B4-BE49-F238E27FC236}">
                <a16:creationId xmlns:a16="http://schemas.microsoft.com/office/drawing/2014/main" id="{E4331634-25D3-1335-FDE8-BEFE134DC877}"/>
              </a:ext>
            </a:extLst>
          </p:cNvPr>
          <p:cNvSpPr txBox="1"/>
          <p:nvPr/>
        </p:nvSpPr>
        <p:spPr>
          <a:xfrm>
            <a:off x="3076575" y="5633374"/>
            <a:ext cx="6105524" cy="369332"/>
          </a:xfrm>
          <a:prstGeom prst="rect">
            <a:avLst/>
          </a:prstGeom>
          <a:noFill/>
        </p:spPr>
        <p:txBody>
          <a:bodyPr wrap="square">
            <a:spAutoFit/>
          </a:bodyPr>
          <a:lstStyle/>
          <a:p>
            <a:r>
              <a:rPr lang="en-US" dirty="0"/>
              <a:t>Accuracy = 85.20%.</a:t>
            </a:r>
          </a:p>
        </p:txBody>
      </p:sp>
      <p:sp>
        <p:nvSpPr>
          <p:cNvPr id="12" name="TextBox 11">
            <a:extLst>
              <a:ext uri="{FF2B5EF4-FFF2-40B4-BE49-F238E27FC236}">
                <a16:creationId xmlns:a16="http://schemas.microsoft.com/office/drawing/2014/main" id="{1AF8D837-B26A-7932-A8E0-D3E33EBACA75}"/>
              </a:ext>
            </a:extLst>
          </p:cNvPr>
          <p:cNvSpPr txBox="1"/>
          <p:nvPr/>
        </p:nvSpPr>
        <p:spPr>
          <a:xfrm>
            <a:off x="709612" y="4667449"/>
            <a:ext cx="8472487" cy="923330"/>
          </a:xfrm>
          <a:prstGeom prst="rect">
            <a:avLst/>
          </a:prstGeom>
          <a:noFill/>
        </p:spPr>
        <p:txBody>
          <a:bodyPr wrap="square">
            <a:spAutoFit/>
          </a:bodyPr>
          <a:lstStyle/>
          <a:p>
            <a:r>
              <a:rPr lang="en-US" dirty="0"/>
              <a:t>Based on specific feature variables, Decision tree separates a dataset into segments. The mean or mode of the feature variable in question, if it happens to be numerical, serves as the divisions' threshold values.</a:t>
            </a:r>
          </a:p>
        </p:txBody>
      </p:sp>
    </p:spTree>
    <p:extLst>
      <p:ext uri="{BB962C8B-B14F-4D97-AF65-F5344CB8AC3E}">
        <p14:creationId xmlns:p14="http://schemas.microsoft.com/office/powerpoint/2010/main" val="288509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E035D-B56E-DCE3-4263-E48A95C027D1}"/>
              </a:ext>
            </a:extLst>
          </p:cNvPr>
          <p:cNvSpPr txBox="1"/>
          <p:nvPr/>
        </p:nvSpPr>
        <p:spPr>
          <a:xfrm>
            <a:off x="600075" y="304800"/>
            <a:ext cx="2743200" cy="369332"/>
          </a:xfrm>
          <a:prstGeom prst="rect">
            <a:avLst/>
          </a:prstGeom>
          <a:noFill/>
        </p:spPr>
        <p:txBody>
          <a:bodyPr wrap="square" rtlCol="0">
            <a:spAutoFit/>
          </a:bodyPr>
          <a:lstStyle/>
          <a:p>
            <a:r>
              <a:rPr lang="en-US" b="1" dirty="0"/>
              <a:t>Random Forest:</a:t>
            </a:r>
          </a:p>
        </p:txBody>
      </p:sp>
      <p:pic>
        <p:nvPicPr>
          <p:cNvPr id="4" name="Picture 3">
            <a:extLst>
              <a:ext uri="{FF2B5EF4-FFF2-40B4-BE49-F238E27FC236}">
                <a16:creationId xmlns:a16="http://schemas.microsoft.com/office/drawing/2014/main" id="{ED224861-B5E9-6B76-0C0E-A69242072556}"/>
              </a:ext>
            </a:extLst>
          </p:cNvPr>
          <p:cNvPicPr>
            <a:picLocks noChangeAspect="1"/>
          </p:cNvPicPr>
          <p:nvPr/>
        </p:nvPicPr>
        <p:blipFill>
          <a:blip r:embed="rId2"/>
          <a:stretch>
            <a:fillRect/>
          </a:stretch>
        </p:blipFill>
        <p:spPr>
          <a:xfrm>
            <a:off x="2586895" y="369305"/>
            <a:ext cx="2179509" cy="609653"/>
          </a:xfrm>
          <a:prstGeom prst="rect">
            <a:avLst/>
          </a:prstGeom>
        </p:spPr>
      </p:pic>
      <p:pic>
        <p:nvPicPr>
          <p:cNvPr id="6" name="Picture 5">
            <a:extLst>
              <a:ext uri="{FF2B5EF4-FFF2-40B4-BE49-F238E27FC236}">
                <a16:creationId xmlns:a16="http://schemas.microsoft.com/office/drawing/2014/main" id="{6EFE4F89-B990-B721-8BDB-59DA27106DA0}"/>
              </a:ext>
            </a:extLst>
          </p:cNvPr>
          <p:cNvPicPr>
            <a:picLocks noChangeAspect="1"/>
          </p:cNvPicPr>
          <p:nvPr/>
        </p:nvPicPr>
        <p:blipFill>
          <a:blip r:embed="rId3"/>
          <a:stretch>
            <a:fillRect/>
          </a:stretch>
        </p:blipFill>
        <p:spPr>
          <a:xfrm>
            <a:off x="380842" y="978958"/>
            <a:ext cx="4515007" cy="3203279"/>
          </a:xfrm>
          <a:prstGeom prst="rect">
            <a:avLst/>
          </a:prstGeom>
        </p:spPr>
      </p:pic>
      <p:pic>
        <p:nvPicPr>
          <p:cNvPr id="8" name="Picture 7">
            <a:extLst>
              <a:ext uri="{FF2B5EF4-FFF2-40B4-BE49-F238E27FC236}">
                <a16:creationId xmlns:a16="http://schemas.microsoft.com/office/drawing/2014/main" id="{2CB96357-80FB-FFEB-8F9A-59540BAAF899}"/>
              </a:ext>
            </a:extLst>
          </p:cNvPr>
          <p:cNvPicPr>
            <a:picLocks noChangeAspect="1"/>
          </p:cNvPicPr>
          <p:nvPr/>
        </p:nvPicPr>
        <p:blipFill>
          <a:blip r:embed="rId4"/>
          <a:stretch>
            <a:fillRect/>
          </a:stretch>
        </p:blipFill>
        <p:spPr>
          <a:xfrm>
            <a:off x="4895849" y="1373364"/>
            <a:ext cx="4724809" cy="3254022"/>
          </a:xfrm>
          <a:prstGeom prst="rect">
            <a:avLst/>
          </a:prstGeom>
        </p:spPr>
      </p:pic>
      <p:sp>
        <p:nvSpPr>
          <p:cNvPr id="10" name="TextBox 9">
            <a:extLst>
              <a:ext uri="{FF2B5EF4-FFF2-40B4-BE49-F238E27FC236}">
                <a16:creationId xmlns:a16="http://schemas.microsoft.com/office/drawing/2014/main" id="{750EDB30-4FB7-8C68-71BB-704A329A2E8B}"/>
              </a:ext>
            </a:extLst>
          </p:cNvPr>
          <p:cNvSpPr txBox="1"/>
          <p:nvPr/>
        </p:nvSpPr>
        <p:spPr>
          <a:xfrm>
            <a:off x="3043238" y="5782746"/>
            <a:ext cx="6105524" cy="369332"/>
          </a:xfrm>
          <a:prstGeom prst="rect">
            <a:avLst/>
          </a:prstGeom>
          <a:noFill/>
        </p:spPr>
        <p:txBody>
          <a:bodyPr wrap="square">
            <a:spAutoFit/>
          </a:bodyPr>
          <a:lstStyle/>
          <a:p>
            <a:r>
              <a:rPr lang="en-US" dirty="0"/>
              <a:t>Accuracy = 85.46%.</a:t>
            </a:r>
          </a:p>
        </p:txBody>
      </p:sp>
      <p:sp>
        <p:nvSpPr>
          <p:cNvPr id="12" name="TextBox 11">
            <a:extLst>
              <a:ext uri="{FF2B5EF4-FFF2-40B4-BE49-F238E27FC236}">
                <a16:creationId xmlns:a16="http://schemas.microsoft.com/office/drawing/2014/main" id="{BCCE496F-985F-509A-96E6-431C4FE2F472}"/>
              </a:ext>
            </a:extLst>
          </p:cNvPr>
          <p:cNvSpPr txBox="1"/>
          <p:nvPr/>
        </p:nvSpPr>
        <p:spPr>
          <a:xfrm>
            <a:off x="766763" y="4767083"/>
            <a:ext cx="7358062" cy="923330"/>
          </a:xfrm>
          <a:prstGeom prst="rect">
            <a:avLst/>
          </a:prstGeom>
          <a:noFill/>
        </p:spPr>
        <p:txBody>
          <a:bodyPr wrap="square">
            <a:spAutoFit/>
          </a:bodyPr>
          <a:lstStyle/>
          <a:p>
            <a:r>
              <a:rPr lang="en-US" dirty="0"/>
              <a:t>Random forest processes many decision trees, each one predicting a value for target variable probability. We then arrive at the final output by averaging the probabilities. </a:t>
            </a:r>
          </a:p>
        </p:txBody>
      </p:sp>
    </p:spTree>
    <p:extLst>
      <p:ext uri="{BB962C8B-B14F-4D97-AF65-F5344CB8AC3E}">
        <p14:creationId xmlns:p14="http://schemas.microsoft.com/office/powerpoint/2010/main" val="99548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5AE8D-78DE-DA2E-A28C-46577F455361}"/>
              </a:ext>
            </a:extLst>
          </p:cNvPr>
          <p:cNvSpPr txBox="1"/>
          <p:nvPr/>
        </p:nvSpPr>
        <p:spPr>
          <a:xfrm>
            <a:off x="542925" y="333375"/>
            <a:ext cx="4572000" cy="646331"/>
          </a:xfrm>
          <a:prstGeom prst="rect">
            <a:avLst/>
          </a:prstGeom>
          <a:noFill/>
        </p:spPr>
        <p:txBody>
          <a:bodyPr wrap="square" rtlCol="0">
            <a:spAutoFit/>
          </a:bodyPr>
          <a:lstStyle/>
          <a:p>
            <a:r>
              <a:rPr lang="en-US" b="1" dirty="0">
                <a:solidFill>
                  <a:srgbClr val="000000"/>
                </a:solidFill>
                <a:latin typeface="arial" panose="020B0604020202020204" pitchFamily="34" charset="0"/>
              </a:rPr>
              <a:t>C</a:t>
            </a:r>
            <a:r>
              <a:rPr lang="en-US" b="1" i="0" dirty="0">
                <a:solidFill>
                  <a:srgbClr val="000000"/>
                </a:solidFill>
                <a:effectLst/>
                <a:latin typeface="arial" panose="020B0604020202020204" pitchFamily="34" charset="0"/>
              </a:rPr>
              <a:t>omparison of Performance for each Learning Method via Cross Validation:</a:t>
            </a:r>
            <a:endParaRPr lang="en-US" b="1" dirty="0"/>
          </a:p>
        </p:txBody>
      </p:sp>
      <p:pic>
        <p:nvPicPr>
          <p:cNvPr id="4" name="Picture 3">
            <a:extLst>
              <a:ext uri="{FF2B5EF4-FFF2-40B4-BE49-F238E27FC236}">
                <a16:creationId xmlns:a16="http://schemas.microsoft.com/office/drawing/2014/main" id="{52C5A93E-24AE-CCF7-C71A-CDCF82839B95}"/>
              </a:ext>
            </a:extLst>
          </p:cNvPr>
          <p:cNvPicPr>
            <a:picLocks noChangeAspect="1"/>
          </p:cNvPicPr>
          <p:nvPr/>
        </p:nvPicPr>
        <p:blipFill>
          <a:blip r:embed="rId2"/>
          <a:stretch>
            <a:fillRect/>
          </a:stretch>
        </p:blipFill>
        <p:spPr>
          <a:xfrm>
            <a:off x="1163804" y="1160050"/>
            <a:ext cx="3482642" cy="2194750"/>
          </a:xfrm>
          <a:prstGeom prst="rect">
            <a:avLst/>
          </a:prstGeom>
        </p:spPr>
      </p:pic>
      <p:pic>
        <p:nvPicPr>
          <p:cNvPr id="6" name="Picture 5">
            <a:extLst>
              <a:ext uri="{FF2B5EF4-FFF2-40B4-BE49-F238E27FC236}">
                <a16:creationId xmlns:a16="http://schemas.microsoft.com/office/drawing/2014/main" id="{195FDC36-E809-99C8-7282-544278835FEE}"/>
              </a:ext>
            </a:extLst>
          </p:cNvPr>
          <p:cNvPicPr>
            <a:picLocks noChangeAspect="1"/>
          </p:cNvPicPr>
          <p:nvPr/>
        </p:nvPicPr>
        <p:blipFill>
          <a:blip r:embed="rId3"/>
          <a:stretch>
            <a:fillRect/>
          </a:stretch>
        </p:blipFill>
        <p:spPr>
          <a:xfrm>
            <a:off x="1266492" y="3503201"/>
            <a:ext cx="7201234" cy="2552516"/>
          </a:xfrm>
          <a:prstGeom prst="rect">
            <a:avLst/>
          </a:prstGeom>
        </p:spPr>
      </p:pic>
      <p:sp>
        <p:nvSpPr>
          <p:cNvPr id="7" name="TextBox 6">
            <a:extLst>
              <a:ext uri="{FF2B5EF4-FFF2-40B4-BE49-F238E27FC236}">
                <a16:creationId xmlns:a16="http://schemas.microsoft.com/office/drawing/2014/main" id="{A8BDF416-31F0-3194-5B3C-E86ABEF32A12}"/>
              </a:ext>
            </a:extLst>
          </p:cNvPr>
          <p:cNvSpPr txBox="1"/>
          <p:nvPr/>
        </p:nvSpPr>
        <p:spPr>
          <a:xfrm>
            <a:off x="5419725" y="1518761"/>
            <a:ext cx="3667125" cy="1477328"/>
          </a:xfrm>
          <a:prstGeom prst="rect">
            <a:avLst/>
          </a:prstGeom>
          <a:noFill/>
        </p:spPr>
        <p:txBody>
          <a:bodyPr wrap="square" rtlCol="0">
            <a:spAutoFit/>
          </a:bodyPr>
          <a:lstStyle/>
          <a:p>
            <a:r>
              <a:rPr lang="en-IN" dirty="0"/>
              <a:t>Cross Validation is performed on all the six models. From the results we can see that Random Forest and Decision Tree have almost similar performance.</a:t>
            </a:r>
            <a:endParaRPr lang="en-US" dirty="0"/>
          </a:p>
        </p:txBody>
      </p:sp>
    </p:spTree>
    <p:extLst>
      <p:ext uri="{BB962C8B-B14F-4D97-AF65-F5344CB8AC3E}">
        <p14:creationId xmlns:p14="http://schemas.microsoft.com/office/powerpoint/2010/main" val="372573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75554-6D9E-1E33-8A85-47494093757F}"/>
              </a:ext>
            </a:extLst>
          </p:cNvPr>
          <p:cNvSpPr txBox="1"/>
          <p:nvPr/>
        </p:nvSpPr>
        <p:spPr>
          <a:xfrm>
            <a:off x="428625" y="247650"/>
            <a:ext cx="4467225" cy="369332"/>
          </a:xfrm>
          <a:prstGeom prst="rect">
            <a:avLst/>
          </a:prstGeom>
          <a:noFill/>
        </p:spPr>
        <p:txBody>
          <a:bodyPr wrap="square" rtlCol="0">
            <a:spAutoFit/>
          </a:bodyPr>
          <a:lstStyle/>
          <a:p>
            <a:r>
              <a:rPr lang="en-US" b="1" dirty="0"/>
              <a:t>Understanding Predictor Contributors:</a:t>
            </a:r>
          </a:p>
        </p:txBody>
      </p:sp>
      <p:sp>
        <p:nvSpPr>
          <p:cNvPr id="4" name="TextBox 3">
            <a:extLst>
              <a:ext uri="{FF2B5EF4-FFF2-40B4-BE49-F238E27FC236}">
                <a16:creationId xmlns:a16="http://schemas.microsoft.com/office/drawing/2014/main" id="{35109724-6EBC-B8CC-1783-0AC7EF6AB9D2}"/>
              </a:ext>
            </a:extLst>
          </p:cNvPr>
          <p:cNvSpPr txBox="1"/>
          <p:nvPr/>
        </p:nvSpPr>
        <p:spPr>
          <a:xfrm>
            <a:off x="428625" y="729764"/>
            <a:ext cx="240982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Logistic Regression:</a:t>
            </a:r>
            <a:endParaRPr lang="en-US" sz="1600" b="1" dirty="0"/>
          </a:p>
        </p:txBody>
      </p:sp>
      <p:sp>
        <p:nvSpPr>
          <p:cNvPr id="5" name="TextBox 4">
            <a:extLst>
              <a:ext uri="{FF2B5EF4-FFF2-40B4-BE49-F238E27FC236}">
                <a16:creationId xmlns:a16="http://schemas.microsoft.com/office/drawing/2014/main" id="{D6A4A7FA-9D8B-C9F5-5725-8D1C9FE728F3}"/>
              </a:ext>
            </a:extLst>
          </p:cNvPr>
          <p:cNvSpPr txBox="1"/>
          <p:nvPr/>
        </p:nvSpPr>
        <p:spPr>
          <a:xfrm>
            <a:off x="5381625" y="729764"/>
            <a:ext cx="292417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Naive Bayes:</a:t>
            </a:r>
            <a:endParaRPr lang="en-US" sz="1600" b="1" dirty="0"/>
          </a:p>
        </p:txBody>
      </p:sp>
      <p:pic>
        <p:nvPicPr>
          <p:cNvPr id="7" name="Picture 6">
            <a:extLst>
              <a:ext uri="{FF2B5EF4-FFF2-40B4-BE49-F238E27FC236}">
                <a16:creationId xmlns:a16="http://schemas.microsoft.com/office/drawing/2014/main" id="{8BBC5BCA-7202-8ACB-7F3A-A7286B6816A6}"/>
              </a:ext>
            </a:extLst>
          </p:cNvPr>
          <p:cNvPicPr>
            <a:picLocks noChangeAspect="1"/>
          </p:cNvPicPr>
          <p:nvPr/>
        </p:nvPicPr>
        <p:blipFill>
          <a:blip r:embed="rId2"/>
          <a:stretch>
            <a:fillRect/>
          </a:stretch>
        </p:blipFill>
        <p:spPr>
          <a:xfrm>
            <a:off x="1084240" y="1068318"/>
            <a:ext cx="3193363" cy="3979737"/>
          </a:xfrm>
          <a:prstGeom prst="rect">
            <a:avLst/>
          </a:prstGeom>
        </p:spPr>
      </p:pic>
      <p:pic>
        <p:nvPicPr>
          <p:cNvPr id="9" name="Picture 8">
            <a:extLst>
              <a:ext uri="{FF2B5EF4-FFF2-40B4-BE49-F238E27FC236}">
                <a16:creationId xmlns:a16="http://schemas.microsoft.com/office/drawing/2014/main" id="{F2FA4E9A-B63C-C240-DC14-891787F94151}"/>
              </a:ext>
            </a:extLst>
          </p:cNvPr>
          <p:cNvPicPr>
            <a:picLocks noChangeAspect="1"/>
          </p:cNvPicPr>
          <p:nvPr/>
        </p:nvPicPr>
        <p:blipFill>
          <a:blip r:embed="rId3"/>
          <a:stretch>
            <a:fillRect/>
          </a:stretch>
        </p:blipFill>
        <p:spPr>
          <a:xfrm>
            <a:off x="5716757" y="1068318"/>
            <a:ext cx="3193363" cy="4164946"/>
          </a:xfrm>
          <a:prstGeom prst="rect">
            <a:avLst/>
          </a:prstGeom>
        </p:spPr>
      </p:pic>
      <p:sp>
        <p:nvSpPr>
          <p:cNvPr id="10" name="TextBox 9">
            <a:extLst>
              <a:ext uri="{FF2B5EF4-FFF2-40B4-BE49-F238E27FC236}">
                <a16:creationId xmlns:a16="http://schemas.microsoft.com/office/drawing/2014/main" id="{BE44300B-C120-E0E8-9D47-C9910F782C3F}"/>
              </a:ext>
            </a:extLst>
          </p:cNvPr>
          <p:cNvSpPr txBox="1"/>
          <p:nvPr/>
        </p:nvSpPr>
        <p:spPr>
          <a:xfrm>
            <a:off x="847725" y="5367559"/>
            <a:ext cx="3390900" cy="954107"/>
          </a:xfrm>
          <a:prstGeom prst="rect">
            <a:avLst/>
          </a:prstGeom>
          <a:noFill/>
        </p:spPr>
        <p:txBody>
          <a:bodyPr wrap="square" rtlCol="0">
            <a:spAutoFit/>
          </a:bodyPr>
          <a:lstStyle/>
          <a:p>
            <a:r>
              <a:rPr lang="en-IN" sz="1400" dirty="0"/>
              <a:t>From the above graph it is clear that features 10,11,12,13 have high predictor contribution for Logistic Regression.</a:t>
            </a:r>
            <a:endParaRPr lang="en-US" sz="1400" dirty="0"/>
          </a:p>
        </p:txBody>
      </p:sp>
      <p:sp>
        <p:nvSpPr>
          <p:cNvPr id="12" name="TextBox 11">
            <a:extLst>
              <a:ext uri="{FF2B5EF4-FFF2-40B4-BE49-F238E27FC236}">
                <a16:creationId xmlns:a16="http://schemas.microsoft.com/office/drawing/2014/main" id="{034C62B3-F90E-302E-6EEA-338DE2B342F5}"/>
              </a:ext>
            </a:extLst>
          </p:cNvPr>
          <p:cNvSpPr txBox="1"/>
          <p:nvPr/>
        </p:nvSpPr>
        <p:spPr>
          <a:xfrm>
            <a:off x="5119688" y="5339645"/>
            <a:ext cx="3948112" cy="738664"/>
          </a:xfrm>
          <a:prstGeom prst="rect">
            <a:avLst/>
          </a:prstGeom>
          <a:noFill/>
        </p:spPr>
        <p:txBody>
          <a:bodyPr wrap="square">
            <a:spAutoFit/>
          </a:bodyPr>
          <a:lstStyle/>
          <a:p>
            <a:r>
              <a:rPr lang="en-IN" sz="1400" dirty="0"/>
              <a:t>From the above graph it is clear that features 12,13 have high predictor contribution for Naïve Bayes.</a:t>
            </a:r>
            <a:endParaRPr lang="en-US" sz="1400" dirty="0"/>
          </a:p>
        </p:txBody>
      </p:sp>
    </p:spTree>
    <p:extLst>
      <p:ext uri="{BB962C8B-B14F-4D97-AF65-F5344CB8AC3E}">
        <p14:creationId xmlns:p14="http://schemas.microsoft.com/office/powerpoint/2010/main" val="287745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820F5-CD69-44ED-0054-3F895BE698EF}"/>
              </a:ext>
            </a:extLst>
          </p:cNvPr>
          <p:cNvSpPr txBox="1"/>
          <p:nvPr/>
        </p:nvSpPr>
        <p:spPr>
          <a:xfrm>
            <a:off x="590550" y="381000"/>
            <a:ext cx="2743200" cy="338554"/>
          </a:xfrm>
          <a:prstGeom prst="rect">
            <a:avLst/>
          </a:prstGeom>
          <a:noFill/>
        </p:spPr>
        <p:txBody>
          <a:bodyPr wrap="square" rtlCol="0">
            <a:spAutoFit/>
          </a:bodyPr>
          <a:lstStyle/>
          <a:p>
            <a:r>
              <a:rPr lang="en-US" sz="1600" b="1" dirty="0"/>
              <a:t>K – Nearest Neighbor:</a:t>
            </a:r>
          </a:p>
        </p:txBody>
      </p:sp>
      <p:sp>
        <p:nvSpPr>
          <p:cNvPr id="3" name="TextBox 2">
            <a:extLst>
              <a:ext uri="{FF2B5EF4-FFF2-40B4-BE49-F238E27FC236}">
                <a16:creationId xmlns:a16="http://schemas.microsoft.com/office/drawing/2014/main" id="{911A31F6-EEBB-50C1-1187-7D910CAFDAB6}"/>
              </a:ext>
            </a:extLst>
          </p:cNvPr>
          <p:cNvSpPr txBox="1"/>
          <p:nvPr/>
        </p:nvSpPr>
        <p:spPr>
          <a:xfrm>
            <a:off x="5486399" y="381000"/>
            <a:ext cx="309562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Support Vector Classifier:</a:t>
            </a:r>
            <a:endParaRPr lang="en-US" sz="1600" b="1" dirty="0"/>
          </a:p>
        </p:txBody>
      </p:sp>
      <p:pic>
        <p:nvPicPr>
          <p:cNvPr id="5" name="Picture 4">
            <a:extLst>
              <a:ext uri="{FF2B5EF4-FFF2-40B4-BE49-F238E27FC236}">
                <a16:creationId xmlns:a16="http://schemas.microsoft.com/office/drawing/2014/main" id="{EDC908ED-1F0D-F249-F5F7-239A4FC7C720}"/>
              </a:ext>
            </a:extLst>
          </p:cNvPr>
          <p:cNvPicPr>
            <a:picLocks noChangeAspect="1"/>
          </p:cNvPicPr>
          <p:nvPr/>
        </p:nvPicPr>
        <p:blipFill>
          <a:blip r:embed="rId2"/>
          <a:stretch>
            <a:fillRect/>
          </a:stretch>
        </p:blipFill>
        <p:spPr>
          <a:xfrm>
            <a:off x="1159998" y="719554"/>
            <a:ext cx="3375953" cy="4320914"/>
          </a:xfrm>
          <a:prstGeom prst="rect">
            <a:avLst/>
          </a:prstGeom>
        </p:spPr>
      </p:pic>
      <p:pic>
        <p:nvPicPr>
          <p:cNvPr id="7" name="Picture 6">
            <a:extLst>
              <a:ext uri="{FF2B5EF4-FFF2-40B4-BE49-F238E27FC236}">
                <a16:creationId xmlns:a16="http://schemas.microsoft.com/office/drawing/2014/main" id="{AE71E699-7B32-5409-41ED-BC9E1397E412}"/>
              </a:ext>
            </a:extLst>
          </p:cNvPr>
          <p:cNvPicPr>
            <a:picLocks noChangeAspect="1"/>
          </p:cNvPicPr>
          <p:nvPr/>
        </p:nvPicPr>
        <p:blipFill>
          <a:blip r:embed="rId3"/>
          <a:stretch>
            <a:fillRect/>
          </a:stretch>
        </p:blipFill>
        <p:spPr>
          <a:xfrm>
            <a:off x="5867253" y="719554"/>
            <a:ext cx="3391194" cy="4389500"/>
          </a:xfrm>
          <a:prstGeom prst="rect">
            <a:avLst/>
          </a:prstGeom>
        </p:spPr>
      </p:pic>
      <p:sp>
        <p:nvSpPr>
          <p:cNvPr id="9" name="TextBox 8">
            <a:extLst>
              <a:ext uri="{FF2B5EF4-FFF2-40B4-BE49-F238E27FC236}">
                <a16:creationId xmlns:a16="http://schemas.microsoft.com/office/drawing/2014/main" id="{D393465A-26ED-E8DB-6D8D-57D8C188298E}"/>
              </a:ext>
            </a:extLst>
          </p:cNvPr>
          <p:cNvSpPr txBox="1"/>
          <p:nvPr/>
        </p:nvSpPr>
        <p:spPr>
          <a:xfrm>
            <a:off x="928687" y="5492115"/>
            <a:ext cx="3986213" cy="738664"/>
          </a:xfrm>
          <a:prstGeom prst="rect">
            <a:avLst/>
          </a:prstGeom>
          <a:noFill/>
        </p:spPr>
        <p:txBody>
          <a:bodyPr wrap="square">
            <a:spAutoFit/>
          </a:bodyPr>
          <a:lstStyle/>
          <a:p>
            <a:r>
              <a:rPr lang="en-IN" sz="1400" dirty="0"/>
              <a:t>From the above graph it is clear that features 11,12,13 have high predictor contribution for KNN.</a:t>
            </a:r>
            <a:endParaRPr lang="en-US" sz="1400" dirty="0"/>
          </a:p>
        </p:txBody>
      </p:sp>
      <p:sp>
        <p:nvSpPr>
          <p:cNvPr id="11" name="TextBox 10">
            <a:extLst>
              <a:ext uri="{FF2B5EF4-FFF2-40B4-BE49-F238E27FC236}">
                <a16:creationId xmlns:a16="http://schemas.microsoft.com/office/drawing/2014/main" id="{DC3C83D1-3E59-04CC-E987-68231029920E}"/>
              </a:ext>
            </a:extLst>
          </p:cNvPr>
          <p:cNvSpPr txBox="1"/>
          <p:nvPr/>
        </p:nvSpPr>
        <p:spPr>
          <a:xfrm>
            <a:off x="5486399" y="5340429"/>
            <a:ext cx="3919536" cy="523220"/>
          </a:xfrm>
          <a:prstGeom prst="rect">
            <a:avLst/>
          </a:prstGeom>
          <a:noFill/>
        </p:spPr>
        <p:txBody>
          <a:bodyPr wrap="square">
            <a:spAutoFit/>
          </a:bodyPr>
          <a:lstStyle/>
          <a:p>
            <a:r>
              <a:rPr lang="en-IN" sz="1400" dirty="0"/>
              <a:t>From the above graph it is clear that feature 13 have high predictor contribution for SVC.</a:t>
            </a:r>
            <a:endParaRPr lang="en-US" sz="1400" dirty="0"/>
          </a:p>
        </p:txBody>
      </p:sp>
    </p:spTree>
    <p:extLst>
      <p:ext uri="{BB962C8B-B14F-4D97-AF65-F5344CB8AC3E}">
        <p14:creationId xmlns:p14="http://schemas.microsoft.com/office/powerpoint/2010/main" val="9664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2B0D5-FDBA-BAC2-857C-248A62FE09A8}"/>
              </a:ext>
            </a:extLst>
          </p:cNvPr>
          <p:cNvSpPr txBox="1"/>
          <p:nvPr/>
        </p:nvSpPr>
        <p:spPr>
          <a:xfrm>
            <a:off x="447675" y="381000"/>
            <a:ext cx="258127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Decision Tree:</a:t>
            </a:r>
            <a:endParaRPr lang="en-US" sz="1600" b="1" dirty="0"/>
          </a:p>
        </p:txBody>
      </p:sp>
      <p:sp>
        <p:nvSpPr>
          <p:cNvPr id="3" name="TextBox 2">
            <a:extLst>
              <a:ext uri="{FF2B5EF4-FFF2-40B4-BE49-F238E27FC236}">
                <a16:creationId xmlns:a16="http://schemas.microsoft.com/office/drawing/2014/main" id="{28193625-B79F-14C2-8842-66FDE9266846}"/>
              </a:ext>
            </a:extLst>
          </p:cNvPr>
          <p:cNvSpPr txBox="1"/>
          <p:nvPr/>
        </p:nvSpPr>
        <p:spPr>
          <a:xfrm>
            <a:off x="5353049" y="381000"/>
            <a:ext cx="2581275" cy="338554"/>
          </a:xfrm>
          <a:prstGeom prst="rect">
            <a:avLst/>
          </a:prstGeom>
          <a:noFill/>
        </p:spPr>
        <p:txBody>
          <a:bodyPr wrap="square" rtlCol="0">
            <a:spAutoFit/>
          </a:bodyPr>
          <a:lstStyle/>
          <a:p>
            <a:r>
              <a:rPr lang="en-US" sz="1600" b="1" dirty="0">
                <a:solidFill>
                  <a:srgbClr val="000000"/>
                </a:solidFill>
                <a:effectLst/>
                <a:latin typeface="Trebuchet MS" panose="020B0603020202020204" pitchFamily="34" charset="0"/>
              </a:rPr>
              <a:t>Random Forest:</a:t>
            </a:r>
            <a:endParaRPr lang="en-US" sz="1600" b="1" dirty="0"/>
          </a:p>
        </p:txBody>
      </p:sp>
      <p:pic>
        <p:nvPicPr>
          <p:cNvPr id="5" name="Picture 4">
            <a:extLst>
              <a:ext uri="{FF2B5EF4-FFF2-40B4-BE49-F238E27FC236}">
                <a16:creationId xmlns:a16="http://schemas.microsoft.com/office/drawing/2014/main" id="{A3F8E656-86CF-AB82-E4B8-9DD6CD5D2447}"/>
              </a:ext>
            </a:extLst>
          </p:cNvPr>
          <p:cNvPicPr>
            <a:picLocks noChangeAspect="1"/>
          </p:cNvPicPr>
          <p:nvPr/>
        </p:nvPicPr>
        <p:blipFill>
          <a:blip r:embed="rId2"/>
          <a:stretch>
            <a:fillRect/>
          </a:stretch>
        </p:blipFill>
        <p:spPr>
          <a:xfrm>
            <a:off x="857101" y="719554"/>
            <a:ext cx="3429297" cy="4465707"/>
          </a:xfrm>
          <a:prstGeom prst="rect">
            <a:avLst/>
          </a:prstGeom>
        </p:spPr>
      </p:pic>
      <p:pic>
        <p:nvPicPr>
          <p:cNvPr id="7" name="Picture 6">
            <a:extLst>
              <a:ext uri="{FF2B5EF4-FFF2-40B4-BE49-F238E27FC236}">
                <a16:creationId xmlns:a16="http://schemas.microsoft.com/office/drawing/2014/main" id="{02901E76-C9DC-646B-7956-CD8DBD09E512}"/>
              </a:ext>
            </a:extLst>
          </p:cNvPr>
          <p:cNvPicPr>
            <a:picLocks noChangeAspect="1"/>
          </p:cNvPicPr>
          <p:nvPr/>
        </p:nvPicPr>
        <p:blipFill>
          <a:blip r:embed="rId3"/>
          <a:stretch>
            <a:fillRect/>
          </a:stretch>
        </p:blipFill>
        <p:spPr>
          <a:xfrm>
            <a:off x="5621502" y="719554"/>
            <a:ext cx="3520745" cy="4435224"/>
          </a:xfrm>
          <a:prstGeom prst="rect">
            <a:avLst/>
          </a:prstGeom>
        </p:spPr>
      </p:pic>
      <p:sp>
        <p:nvSpPr>
          <p:cNvPr id="9" name="TextBox 8">
            <a:extLst>
              <a:ext uri="{FF2B5EF4-FFF2-40B4-BE49-F238E27FC236}">
                <a16:creationId xmlns:a16="http://schemas.microsoft.com/office/drawing/2014/main" id="{1F3EF3DA-009C-4392-3976-787C07ECE80E}"/>
              </a:ext>
            </a:extLst>
          </p:cNvPr>
          <p:cNvSpPr txBox="1"/>
          <p:nvPr/>
        </p:nvSpPr>
        <p:spPr>
          <a:xfrm>
            <a:off x="857101" y="5492115"/>
            <a:ext cx="4172099" cy="738664"/>
          </a:xfrm>
          <a:prstGeom prst="rect">
            <a:avLst/>
          </a:prstGeom>
          <a:noFill/>
        </p:spPr>
        <p:txBody>
          <a:bodyPr wrap="square">
            <a:spAutoFit/>
          </a:bodyPr>
          <a:lstStyle/>
          <a:p>
            <a:r>
              <a:rPr lang="en-IN" sz="1400" dirty="0"/>
              <a:t>From the above graph it is clear that features 13 have high predictor contribution for Decision Tree.</a:t>
            </a:r>
            <a:endParaRPr lang="en-US" sz="1400" dirty="0"/>
          </a:p>
        </p:txBody>
      </p:sp>
      <p:sp>
        <p:nvSpPr>
          <p:cNvPr id="11" name="TextBox 10">
            <a:extLst>
              <a:ext uri="{FF2B5EF4-FFF2-40B4-BE49-F238E27FC236}">
                <a16:creationId xmlns:a16="http://schemas.microsoft.com/office/drawing/2014/main" id="{E0083B48-3E4F-F389-268B-690A5FE7ED2C}"/>
              </a:ext>
            </a:extLst>
          </p:cNvPr>
          <p:cNvSpPr txBox="1"/>
          <p:nvPr/>
        </p:nvSpPr>
        <p:spPr>
          <a:xfrm>
            <a:off x="5353049" y="5425172"/>
            <a:ext cx="3924301" cy="738664"/>
          </a:xfrm>
          <a:prstGeom prst="rect">
            <a:avLst/>
          </a:prstGeom>
          <a:noFill/>
        </p:spPr>
        <p:txBody>
          <a:bodyPr wrap="square">
            <a:spAutoFit/>
          </a:bodyPr>
          <a:lstStyle/>
          <a:p>
            <a:r>
              <a:rPr lang="en-IN" sz="1400" dirty="0"/>
              <a:t>From the above graph it is clear that features 11,12,13 have high predictor contribution for Random Forest.</a:t>
            </a:r>
            <a:endParaRPr lang="en-US" sz="1400" dirty="0"/>
          </a:p>
        </p:txBody>
      </p:sp>
    </p:spTree>
    <p:extLst>
      <p:ext uri="{BB962C8B-B14F-4D97-AF65-F5344CB8AC3E}">
        <p14:creationId xmlns:p14="http://schemas.microsoft.com/office/powerpoint/2010/main" val="2742752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62305-6E9E-89E4-AF4D-662420A420F3}"/>
              </a:ext>
            </a:extLst>
          </p:cNvPr>
          <p:cNvSpPr txBox="1"/>
          <p:nvPr/>
        </p:nvSpPr>
        <p:spPr>
          <a:xfrm>
            <a:off x="266699" y="304800"/>
            <a:ext cx="5619751" cy="369332"/>
          </a:xfrm>
          <a:prstGeom prst="rect">
            <a:avLst/>
          </a:prstGeom>
          <a:noFill/>
        </p:spPr>
        <p:txBody>
          <a:bodyPr wrap="square" rtlCol="0">
            <a:spAutoFit/>
          </a:bodyPr>
          <a:lstStyle/>
          <a:p>
            <a:r>
              <a:rPr lang="en-US" b="1" dirty="0"/>
              <a:t>Understanding Estimation Stability via bootstrap:</a:t>
            </a:r>
          </a:p>
        </p:txBody>
      </p:sp>
      <p:pic>
        <p:nvPicPr>
          <p:cNvPr id="4" name="Picture 3">
            <a:extLst>
              <a:ext uri="{FF2B5EF4-FFF2-40B4-BE49-F238E27FC236}">
                <a16:creationId xmlns:a16="http://schemas.microsoft.com/office/drawing/2014/main" id="{392BE754-2695-85E7-97B5-15982E4B4D76}"/>
              </a:ext>
            </a:extLst>
          </p:cNvPr>
          <p:cNvPicPr>
            <a:picLocks noChangeAspect="1"/>
          </p:cNvPicPr>
          <p:nvPr/>
        </p:nvPicPr>
        <p:blipFill>
          <a:blip r:embed="rId2"/>
          <a:stretch>
            <a:fillRect/>
          </a:stretch>
        </p:blipFill>
        <p:spPr>
          <a:xfrm>
            <a:off x="488460" y="820947"/>
            <a:ext cx="3947502" cy="2491956"/>
          </a:xfrm>
          <a:prstGeom prst="rect">
            <a:avLst/>
          </a:prstGeom>
        </p:spPr>
      </p:pic>
      <p:pic>
        <p:nvPicPr>
          <p:cNvPr id="6" name="Picture 5">
            <a:extLst>
              <a:ext uri="{FF2B5EF4-FFF2-40B4-BE49-F238E27FC236}">
                <a16:creationId xmlns:a16="http://schemas.microsoft.com/office/drawing/2014/main" id="{D3FEC91D-CE57-82E3-C681-C86E74C7B7D3}"/>
              </a:ext>
            </a:extLst>
          </p:cNvPr>
          <p:cNvPicPr>
            <a:picLocks noChangeAspect="1"/>
          </p:cNvPicPr>
          <p:nvPr/>
        </p:nvPicPr>
        <p:blipFill>
          <a:blip r:embed="rId3"/>
          <a:stretch>
            <a:fillRect/>
          </a:stretch>
        </p:blipFill>
        <p:spPr>
          <a:xfrm>
            <a:off x="4960445" y="866671"/>
            <a:ext cx="4023709" cy="2446232"/>
          </a:xfrm>
          <a:prstGeom prst="rect">
            <a:avLst/>
          </a:prstGeom>
        </p:spPr>
      </p:pic>
      <p:pic>
        <p:nvPicPr>
          <p:cNvPr id="8" name="Picture 7">
            <a:extLst>
              <a:ext uri="{FF2B5EF4-FFF2-40B4-BE49-F238E27FC236}">
                <a16:creationId xmlns:a16="http://schemas.microsoft.com/office/drawing/2014/main" id="{9B1B9A25-29AC-2DA9-FD1D-882AD17ABFA9}"/>
              </a:ext>
            </a:extLst>
          </p:cNvPr>
          <p:cNvPicPr>
            <a:picLocks noChangeAspect="1"/>
          </p:cNvPicPr>
          <p:nvPr/>
        </p:nvPicPr>
        <p:blipFill>
          <a:blip r:embed="rId4"/>
          <a:stretch>
            <a:fillRect/>
          </a:stretch>
        </p:blipFill>
        <p:spPr>
          <a:xfrm>
            <a:off x="892355" y="3672730"/>
            <a:ext cx="3543607" cy="2522439"/>
          </a:xfrm>
          <a:prstGeom prst="rect">
            <a:avLst/>
          </a:prstGeom>
        </p:spPr>
      </p:pic>
      <p:pic>
        <p:nvPicPr>
          <p:cNvPr id="10" name="Picture 9">
            <a:extLst>
              <a:ext uri="{FF2B5EF4-FFF2-40B4-BE49-F238E27FC236}">
                <a16:creationId xmlns:a16="http://schemas.microsoft.com/office/drawing/2014/main" id="{A1570454-D0DE-E9D6-2FCA-EBFD384E1C9B}"/>
              </a:ext>
            </a:extLst>
          </p:cNvPr>
          <p:cNvPicPr>
            <a:picLocks noChangeAspect="1"/>
          </p:cNvPicPr>
          <p:nvPr/>
        </p:nvPicPr>
        <p:blipFill>
          <a:blip r:embed="rId5"/>
          <a:stretch>
            <a:fillRect/>
          </a:stretch>
        </p:blipFill>
        <p:spPr>
          <a:xfrm>
            <a:off x="4657724" y="3672730"/>
            <a:ext cx="3558848" cy="2476715"/>
          </a:xfrm>
          <a:prstGeom prst="rect">
            <a:avLst/>
          </a:prstGeom>
        </p:spPr>
      </p:pic>
    </p:spTree>
    <p:extLst>
      <p:ext uri="{BB962C8B-B14F-4D97-AF65-F5344CB8AC3E}">
        <p14:creationId xmlns:p14="http://schemas.microsoft.com/office/powerpoint/2010/main" val="340343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63CADA-299A-A081-C422-F3770AA5EF8B}"/>
              </a:ext>
            </a:extLst>
          </p:cNvPr>
          <p:cNvPicPr>
            <a:picLocks noChangeAspect="1"/>
          </p:cNvPicPr>
          <p:nvPr/>
        </p:nvPicPr>
        <p:blipFill>
          <a:blip r:embed="rId2"/>
          <a:stretch>
            <a:fillRect/>
          </a:stretch>
        </p:blipFill>
        <p:spPr>
          <a:xfrm>
            <a:off x="607525" y="358014"/>
            <a:ext cx="3909399" cy="2903472"/>
          </a:xfrm>
          <a:prstGeom prst="rect">
            <a:avLst/>
          </a:prstGeom>
        </p:spPr>
      </p:pic>
      <p:pic>
        <p:nvPicPr>
          <p:cNvPr id="5" name="Picture 4">
            <a:extLst>
              <a:ext uri="{FF2B5EF4-FFF2-40B4-BE49-F238E27FC236}">
                <a16:creationId xmlns:a16="http://schemas.microsoft.com/office/drawing/2014/main" id="{CD8B8C93-212E-8EF5-6F9C-AE3D3F53099A}"/>
              </a:ext>
            </a:extLst>
          </p:cNvPr>
          <p:cNvPicPr>
            <a:picLocks noChangeAspect="1"/>
          </p:cNvPicPr>
          <p:nvPr/>
        </p:nvPicPr>
        <p:blipFill>
          <a:blip r:embed="rId3"/>
          <a:stretch>
            <a:fillRect/>
          </a:stretch>
        </p:blipFill>
        <p:spPr>
          <a:xfrm>
            <a:off x="4945204" y="358014"/>
            <a:ext cx="4054191" cy="2728196"/>
          </a:xfrm>
          <a:prstGeom prst="rect">
            <a:avLst/>
          </a:prstGeom>
        </p:spPr>
      </p:pic>
      <p:sp>
        <p:nvSpPr>
          <p:cNvPr id="6" name="TextBox 5">
            <a:extLst>
              <a:ext uri="{FF2B5EF4-FFF2-40B4-BE49-F238E27FC236}">
                <a16:creationId xmlns:a16="http://schemas.microsoft.com/office/drawing/2014/main" id="{52247E8F-3685-EE8C-4A2E-06006D253C55}"/>
              </a:ext>
            </a:extLst>
          </p:cNvPr>
          <p:cNvSpPr txBox="1"/>
          <p:nvPr/>
        </p:nvSpPr>
        <p:spPr>
          <a:xfrm>
            <a:off x="1645136" y="3773134"/>
            <a:ext cx="5743575" cy="923330"/>
          </a:xfrm>
          <a:prstGeom prst="rect">
            <a:avLst/>
          </a:prstGeom>
          <a:noFill/>
        </p:spPr>
        <p:txBody>
          <a:bodyPr wrap="square" rtlCol="0">
            <a:spAutoFit/>
          </a:bodyPr>
          <a:lstStyle/>
          <a:p>
            <a:r>
              <a:rPr lang="en-IN" dirty="0"/>
              <a:t>From the above graphs it is clear that, Random Forest model has the best result of all the 6 models we applied as the accuracy ranges from 99.8% to 99.9%</a:t>
            </a:r>
            <a:endParaRPr lang="en-US" dirty="0"/>
          </a:p>
        </p:txBody>
      </p:sp>
    </p:spTree>
    <p:extLst>
      <p:ext uri="{BB962C8B-B14F-4D97-AF65-F5344CB8AC3E}">
        <p14:creationId xmlns:p14="http://schemas.microsoft.com/office/powerpoint/2010/main" val="233771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9F535-33EE-66C9-270B-43D8B84CA96C}"/>
              </a:ext>
            </a:extLst>
          </p:cNvPr>
          <p:cNvSpPr txBox="1"/>
          <p:nvPr/>
        </p:nvSpPr>
        <p:spPr>
          <a:xfrm>
            <a:off x="638174" y="390525"/>
            <a:ext cx="1476375" cy="400110"/>
          </a:xfrm>
          <a:prstGeom prst="rect">
            <a:avLst/>
          </a:prstGeom>
          <a:noFill/>
        </p:spPr>
        <p:txBody>
          <a:bodyPr wrap="square" rtlCol="0">
            <a:spAutoFit/>
          </a:bodyPr>
          <a:lstStyle/>
          <a:p>
            <a:r>
              <a:rPr lang="en-IN" sz="2000" b="1" dirty="0"/>
              <a:t>Content:</a:t>
            </a:r>
            <a:endParaRPr lang="en-US" sz="2000" b="1" dirty="0"/>
          </a:p>
        </p:txBody>
      </p:sp>
      <p:sp>
        <p:nvSpPr>
          <p:cNvPr id="3" name="TextBox 2">
            <a:extLst>
              <a:ext uri="{FF2B5EF4-FFF2-40B4-BE49-F238E27FC236}">
                <a16:creationId xmlns:a16="http://schemas.microsoft.com/office/drawing/2014/main" id="{6780A9BB-9E69-1D52-E4AD-E85F957E0F2A}"/>
              </a:ext>
            </a:extLst>
          </p:cNvPr>
          <p:cNvSpPr txBox="1"/>
          <p:nvPr/>
        </p:nvSpPr>
        <p:spPr>
          <a:xfrm>
            <a:off x="1376362" y="1076325"/>
            <a:ext cx="8386763" cy="5546839"/>
          </a:xfrm>
          <a:prstGeom prst="rect">
            <a:avLst/>
          </a:prstGeom>
          <a:noFill/>
        </p:spPr>
        <p:txBody>
          <a:bodyPr wrap="square" rtlCol="0">
            <a:spAutoFit/>
          </a:bodyPr>
          <a:lstStyle/>
          <a:p>
            <a:pPr marL="342900" indent="-342900">
              <a:lnSpc>
                <a:spcPct val="200000"/>
              </a:lnSpc>
              <a:buFont typeface="+mj-lt"/>
              <a:buAutoNum type="arabicPeriod"/>
            </a:pPr>
            <a:r>
              <a:rPr lang="en-US" dirty="0"/>
              <a:t>Initial Visualization</a:t>
            </a:r>
          </a:p>
          <a:p>
            <a:pPr marL="342900" indent="-342900">
              <a:lnSpc>
                <a:spcPct val="200000"/>
              </a:lnSpc>
              <a:buFont typeface="+mj-lt"/>
              <a:buAutoNum type="arabicPeriod"/>
            </a:pPr>
            <a:r>
              <a:rPr lang="en-US" dirty="0"/>
              <a:t>Pairwise Correlation</a:t>
            </a:r>
          </a:p>
          <a:p>
            <a:pPr marL="342900" indent="-342900">
              <a:lnSpc>
                <a:spcPct val="200000"/>
              </a:lnSpc>
              <a:buFont typeface="+mj-lt"/>
              <a:buAutoNum type="arabicPeriod"/>
            </a:pPr>
            <a:r>
              <a:rPr lang="en-US" dirty="0"/>
              <a:t>Supervised Learning Methods for Classification</a:t>
            </a:r>
          </a:p>
          <a:p>
            <a:pPr marL="342900" indent="-342900">
              <a:lnSpc>
                <a:spcPct val="200000"/>
              </a:lnSpc>
              <a:buFont typeface="+mj-lt"/>
              <a:buAutoNum type="arabicPeriod"/>
            </a:pPr>
            <a:r>
              <a:rPr lang="en-US" dirty="0">
                <a:solidFill>
                  <a:srgbClr val="000000"/>
                </a:solidFill>
                <a:latin typeface="arial" panose="020B0604020202020204" pitchFamily="34" charset="0"/>
              </a:rPr>
              <a:t>C</a:t>
            </a:r>
            <a:r>
              <a:rPr lang="en-US" i="0" dirty="0">
                <a:solidFill>
                  <a:srgbClr val="000000"/>
                </a:solidFill>
                <a:effectLst/>
                <a:latin typeface="arial" panose="020B0604020202020204" pitchFamily="34" charset="0"/>
              </a:rPr>
              <a:t>omparison of Performance for each Learning Method via Cross Validation</a:t>
            </a:r>
          </a:p>
          <a:p>
            <a:pPr marL="342900" indent="-342900">
              <a:lnSpc>
                <a:spcPct val="200000"/>
              </a:lnSpc>
              <a:buFont typeface="+mj-lt"/>
              <a:buAutoNum type="arabicPeriod"/>
            </a:pPr>
            <a:r>
              <a:rPr lang="en-US" dirty="0"/>
              <a:t>Understanding Predictor Contributors for each Learning Method</a:t>
            </a:r>
          </a:p>
          <a:p>
            <a:pPr marL="342900" indent="-342900">
              <a:lnSpc>
                <a:spcPct val="200000"/>
              </a:lnSpc>
              <a:buFont typeface="+mj-lt"/>
              <a:buAutoNum type="arabicPeriod"/>
            </a:pPr>
            <a:r>
              <a:rPr lang="en-US" dirty="0"/>
              <a:t>Understanding Estimation Stability via bootstrap</a:t>
            </a:r>
          </a:p>
          <a:p>
            <a:pPr marL="342900" indent="-342900">
              <a:lnSpc>
                <a:spcPct val="200000"/>
              </a:lnSpc>
              <a:buFont typeface="+mj-lt"/>
              <a:buAutoNum type="arabicPeriod"/>
            </a:pPr>
            <a:endParaRPr lang="en-US" dirty="0"/>
          </a:p>
          <a:p>
            <a:pPr marL="342900" indent="-342900">
              <a:lnSpc>
                <a:spcPct val="200000"/>
              </a:lnSpc>
              <a:buFont typeface="+mj-lt"/>
              <a:buAutoNum type="arabicPeriod"/>
            </a:pPr>
            <a:endParaRPr lang="en-US" dirty="0"/>
          </a:p>
          <a:p>
            <a:pPr marL="342900" indent="-342900">
              <a:lnSpc>
                <a:spcPct val="200000"/>
              </a:lnSpc>
              <a:buFont typeface="+mj-lt"/>
              <a:buAutoNum type="arabicPeriod"/>
            </a:pPr>
            <a:endParaRPr lang="en-US" dirty="0"/>
          </a:p>
          <a:p>
            <a:pPr marL="342900" indent="-342900">
              <a:lnSpc>
                <a:spcPct val="200000"/>
              </a:lnSpc>
              <a:buFont typeface="+mj-lt"/>
              <a:buAutoNum type="arabicPeriod"/>
            </a:pPr>
            <a:endParaRPr lang="en-US" dirty="0"/>
          </a:p>
        </p:txBody>
      </p:sp>
    </p:spTree>
    <p:extLst>
      <p:ext uri="{BB962C8B-B14F-4D97-AF65-F5344CB8AC3E}">
        <p14:creationId xmlns:p14="http://schemas.microsoft.com/office/powerpoint/2010/main" val="269700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1256E-211F-9096-CCAF-7085DBEA0029}"/>
              </a:ext>
            </a:extLst>
          </p:cNvPr>
          <p:cNvSpPr txBox="1"/>
          <p:nvPr/>
        </p:nvSpPr>
        <p:spPr>
          <a:xfrm>
            <a:off x="2552699" y="2814399"/>
            <a:ext cx="5648325" cy="1015663"/>
          </a:xfrm>
          <a:prstGeom prst="rect">
            <a:avLst/>
          </a:prstGeom>
          <a:noFill/>
        </p:spPr>
        <p:txBody>
          <a:bodyPr wrap="square" rtlCol="0">
            <a:spAutoFit/>
          </a:bodyPr>
          <a:lstStyle/>
          <a:p>
            <a:pPr algn="ctr"/>
            <a:r>
              <a:rPr lang="en-IN" sz="6000" dirty="0"/>
              <a:t>Thank you</a:t>
            </a:r>
            <a:endParaRPr lang="en-US" sz="6000" dirty="0"/>
          </a:p>
        </p:txBody>
      </p:sp>
    </p:spTree>
    <p:extLst>
      <p:ext uri="{BB962C8B-B14F-4D97-AF65-F5344CB8AC3E}">
        <p14:creationId xmlns:p14="http://schemas.microsoft.com/office/powerpoint/2010/main" val="114299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9DAD87-9F51-AF07-15DD-7A78A49330BD}"/>
              </a:ext>
            </a:extLst>
          </p:cNvPr>
          <p:cNvSpPr txBox="1"/>
          <p:nvPr/>
        </p:nvSpPr>
        <p:spPr>
          <a:xfrm>
            <a:off x="942975" y="466726"/>
            <a:ext cx="4981575" cy="369332"/>
          </a:xfrm>
          <a:prstGeom prst="rect">
            <a:avLst/>
          </a:prstGeom>
          <a:noFill/>
        </p:spPr>
        <p:txBody>
          <a:bodyPr wrap="square" rtlCol="0">
            <a:spAutoFit/>
          </a:bodyPr>
          <a:lstStyle/>
          <a:p>
            <a:r>
              <a:rPr lang="en-US" b="1" dirty="0"/>
              <a:t>1. Initial Visualization:</a:t>
            </a:r>
          </a:p>
        </p:txBody>
      </p:sp>
      <p:pic>
        <p:nvPicPr>
          <p:cNvPr id="6" name="Picture 5">
            <a:extLst>
              <a:ext uri="{FF2B5EF4-FFF2-40B4-BE49-F238E27FC236}">
                <a16:creationId xmlns:a16="http://schemas.microsoft.com/office/drawing/2014/main" id="{78F8DEC7-42A1-E138-FB42-0D909FB7CB3A}"/>
              </a:ext>
            </a:extLst>
          </p:cNvPr>
          <p:cNvPicPr>
            <a:picLocks noChangeAspect="1"/>
          </p:cNvPicPr>
          <p:nvPr/>
        </p:nvPicPr>
        <p:blipFill>
          <a:blip r:embed="rId2"/>
          <a:stretch>
            <a:fillRect/>
          </a:stretch>
        </p:blipFill>
        <p:spPr>
          <a:xfrm>
            <a:off x="648203" y="1806385"/>
            <a:ext cx="4508474" cy="4584889"/>
          </a:xfrm>
          <a:prstGeom prst="rect">
            <a:avLst/>
          </a:prstGeom>
        </p:spPr>
      </p:pic>
      <p:sp>
        <p:nvSpPr>
          <p:cNvPr id="7" name="TextBox 6">
            <a:extLst>
              <a:ext uri="{FF2B5EF4-FFF2-40B4-BE49-F238E27FC236}">
                <a16:creationId xmlns:a16="http://schemas.microsoft.com/office/drawing/2014/main" id="{9E578BB5-6B89-EB41-DB52-26F77E53CEC5}"/>
              </a:ext>
            </a:extLst>
          </p:cNvPr>
          <p:cNvSpPr txBox="1"/>
          <p:nvPr/>
        </p:nvSpPr>
        <p:spPr>
          <a:xfrm>
            <a:off x="1126027" y="1167333"/>
            <a:ext cx="4030650" cy="369332"/>
          </a:xfrm>
          <a:prstGeom prst="rect">
            <a:avLst/>
          </a:prstGeom>
          <a:noFill/>
        </p:spPr>
        <p:txBody>
          <a:bodyPr wrap="square" rtlCol="0">
            <a:spAutoFit/>
          </a:bodyPr>
          <a:lstStyle/>
          <a:p>
            <a:r>
              <a:rPr lang="en-IN" b="1" dirty="0"/>
              <a:t>Pie Chart of Income vs </a:t>
            </a:r>
            <a:r>
              <a:rPr lang="en-IN" b="1" dirty="0" err="1"/>
              <a:t>Workclass</a:t>
            </a:r>
            <a:r>
              <a:rPr lang="en-IN" b="1" dirty="0"/>
              <a:t>:</a:t>
            </a:r>
            <a:endParaRPr lang="en-US" b="1" dirty="0"/>
          </a:p>
        </p:txBody>
      </p:sp>
      <p:sp>
        <p:nvSpPr>
          <p:cNvPr id="8" name="TextBox 7">
            <a:extLst>
              <a:ext uri="{FF2B5EF4-FFF2-40B4-BE49-F238E27FC236}">
                <a16:creationId xmlns:a16="http://schemas.microsoft.com/office/drawing/2014/main" id="{DA098499-9316-9CDB-405A-ADF56BF997DA}"/>
              </a:ext>
            </a:extLst>
          </p:cNvPr>
          <p:cNvSpPr txBox="1"/>
          <p:nvPr/>
        </p:nvSpPr>
        <p:spPr>
          <a:xfrm>
            <a:off x="5318602" y="1806386"/>
            <a:ext cx="4273074" cy="2893100"/>
          </a:xfrm>
          <a:prstGeom prst="rect">
            <a:avLst/>
          </a:prstGeom>
          <a:noFill/>
        </p:spPr>
        <p:txBody>
          <a:bodyPr wrap="square" rtlCol="0">
            <a:spAutoFit/>
          </a:bodyPr>
          <a:lstStyle/>
          <a:p>
            <a:r>
              <a:rPr lang="en-IN" sz="1400" dirty="0"/>
              <a:t>From the chart it is clear that there are more number of people working in private sector. Also, there are people working for less than $50k in the private sector.</a:t>
            </a:r>
          </a:p>
          <a:p>
            <a:endParaRPr lang="en-IN" sz="1400" dirty="0"/>
          </a:p>
          <a:p>
            <a:r>
              <a:rPr lang="en-IN" sz="1400" dirty="0"/>
              <a:t>We can also see that there are more number of people who are earning more than $50k only in the private sector.</a:t>
            </a:r>
          </a:p>
          <a:p>
            <a:endParaRPr lang="en-IN" sz="1400" dirty="0"/>
          </a:p>
          <a:p>
            <a:r>
              <a:rPr lang="en-IN" sz="1400" dirty="0"/>
              <a:t>There are less number of people working in Federal-gov and there salaries are almost equally split between less than $50k and greater than $50k.</a:t>
            </a:r>
            <a:endParaRPr lang="en-US" sz="1400" dirty="0"/>
          </a:p>
        </p:txBody>
      </p:sp>
    </p:spTree>
    <p:extLst>
      <p:ext uri="{BB962C8B-B14F-4D97-AF65-F5344CB8AC3E}">
        <p14:creationId xmlns:p14="http://schemas.microsoft.com/office/powerpoint/2010/main" val="350836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98171F-B009-592E-265C-5EE60714AADF}"/>
              </a:ext>
            </a:extLst>
          </p:cNvPr>
          <p:cNvPicPr>
            <a:picLocks noChangeAspect="1"/>
          </p:cNvPicPr>
          <p:nvPr/>
        </p:nvPicPr>
        <p:blipFill>
          <a:blip r:embed="rId2"/>
          <a:stretch>
            <a:fillRect/>
          </a:stretch>
        </p:blipFill>
        <p:spPr>
          <a:xfrm>
            <a:off x="13121" y="716113"/>
            <a:ext cx="6641258" cy="2712887"/>
          </a:xfrm>
          <a:prstGeom prst="rect">
            <a:avLst/>
          </a:prstGeom>
        </p:spPr>
      </p:pic>
      <p:sp>
        <p:nvSpPr>
          <p:cNvPr id="6" name="TextBox 5">
            <a:extLst>
              <a:ext uri="{FF2B5EF4-FFF2-40B4-BE49-F238E27FC236}">
                <a16:creationId xmlns:a16="http://schemas.microsoft.com/office/drawing/2014/main" id="{C3775A49-9832-1A9D-ACF0-E076899A7FE6}"/>
              </a:ext>
            </a:extLst>
          </p:cNvPr>
          <p:cNvSpPr txBox="1"/>
          <p:nvPr/>
        </p:nvSpPr>
        <p:spPr>
          <a:xfrm>
            <a:off x="571500" y="285750"/>
            <a:ext cx="2762250" cy="369332"/>
          </a:xfrm>
          <a:prstGeom prst="rect">
            <a:avLst/>
          </a:prstGeom>
          <a:noFill/>
        </p:spPr>
        <p:txBody>
          <a:bodyPr wrap="square" rtlCol="0">
            <a:spAutoFit/>
          </a:bodyPr>
          <a:lstStyle/>
          <a:p>
            <a:r>
              <a:rPr lang="en-IN" b="1" dirty="0"/>
              <a:t>Bar Plot: Education</a:t>
            </a:r>
            <a:endParaRPr lang="en-US" b="1" dirty="0"/>
          </a:p>
        </p:txBody>
      </p:sp>
      <p:sp>
        <p:nvSpPr>
          <p:cNvPr id="7" name="TextBox 6">
            <a:extLst>
              <a:ext uri="{FF2B5EF4-FFF2-40B4-BE49-F238E27FC236}">
                <a16:creationId xmlns:a16="http://schemas.microsoft.com/office/drawing/2014/main" id="{5944FC21-1E9F-769D-A7F1-9D2F0F6B863F}"/>
              </a:ext>
            </a:extLst>
          </p:cNvPr>
          <p:cNvSpPr txBox="1"/>
          <p:nvPr/>
        </p:nvSpPr>
        <p:spPr>
          <a:xfrm>
            <a:off x="7048501" y="1219162"/>
            <a:ext cx="2819399" cy="1600438"/>
          </a:xfrm>
          <a:prstGeom prst="rect">
            <a:avLst/>
          </a:prstGeom>
          <a:noFill/>
        </p:spPr>
        <p:txBody>
          <a:bodyPr wrap="square" rtlCol="0">
            <a:spAutoFit/>
          </a:bodyPr>
          <a:lstStyle/>
          <a:p>
            <a:r>
              <a:rPr lang="en-IN" sz="1400" dirty="0"/>
              <a:t>In this bar plot the </a:t>
            </a:r>
            <a:r>
              <a:rPr lang="en-IN" sz="1400" dirty="0" err="1"/>
              <a:t>color</a:t>
            </a:r>
            <a:r>
              <a:rPr lang="en-IN" sz="1400" dirty="0"/>
              <a:t> represents the feature ‘native-country’. From the plot it is clear that more number of people no matter what their education level is belong to United-States.</a:t>
            </a:r>
            <a:endParaRPr lang="en-US" sz="1400" dirty="0"/>
          </a:p>
        </p:txBody>
      </p:sp>
      <p:pic>
        <p:nvPicPr>
          <p:cNvPr id="8" name="Picture 7">
            <a:extLst>
              <a:ext uri="{FF2B5EF4-FFF2-40B4-BE49-F238E27FC236}">
                <a16:creationId xmlns:a16="http://schemas.microsoft.com/office/drawing/2014/main" id="{DB8DC66B-0E38-AABB-DB54-EE9C62D4809E}"/>
              </a:ext>
            </a:extLst>
          </p:cNvPr>
          <p:cNvPicPr>
            <a:picLocks noChangeAspect="1"/>
          </p:cNvPicPr>
          <p:nvPr/>
        </p:nvPicPr>
        <p:blipFill>
          <a:blip r:embed="rId3"/>
          <a:stretch>
            <a:fillRect/>
          </a:stretch>
        </p:blipFill>
        <p:spPr>
          <a:xfrm>
            <a:off x="809626" y="4019365"/>
            <a:ext cx="6069016" cy="2486210"/>
          </a:xfrm>
          <a:prstGeom prst="rect">
            <a:avLst/>
          </a:prstGeom>
        </p:spPr>
      </p:pic>
      <p:sp>
        <p:nvSpPr>
          <p:cNvPr id="10" name="TextBox 9">
            <a:extLst>
              <a:ext uri="{FF2B5EF4-FFF2-40B4-BE49-F238E27FC236}">
                <a16:creationId xmlns:a16="http://schemas.microsoft.com/office/drawing/2014/main" id="{108704CE-9391-ED66-CDB4-184A0294961B}"/>
              </a:ext>
            </a:extLst>
          </p:cNvPr>
          <p:cNvSpPr txBox="1"/>
          <p:nvPr/>
        </p:nvSpPr>
        <p:spPr>
          <a:xfrm>
            <a:off x="280988" y="3650033"/>
            <a:ext cx="6105524" cy="369332"/>
          </a:xfrm>
          <a:prstGeom prst="rect">
            <a:avLst/>
          </a:prstGeom>
          <a:noFill/>
        </p:spPr>
        <p:txBody>
          <a:bodyPr wrap="square">
            <a:spAutoFit/>
          </a:bodyPr>
          <a:lstStyle/>
          <a:p>
            <a:r>
              <a:rPr lang="en-IN" b="1" dirty="0"/>
              <a:t>Bar Plot: Gender</a:t>
            </a:r>
            <a:endParaRPr lang="en-US" b="1" dirty="0"/>
          </a:p>
        </p:txBody>
      </p:sp>
      <p:sp>
        <p:nvSpPr>
          <p:cNvPr id="11" name="TextBox 10">
            <a:extLst>
              <a:ext uri="{FF2B5EF4-FFF2-40B4-BE49-F238E27FC236}">
                <a16:creationId xmlns:a16="http://schemas.microsoft.com/office/drawing/2014/main" id="{DFAE33C4-C5D7-BDC6-1FEC-4CF00E4F93DC}"/>
              </a:ext>
            </a:extLst>
          </p:cNvPr>
          <p:cNvSpPr txBox="1"/>
          <p:nvPr/>
        </p:nvSpPr>
        <p:spPr>
          <a:xfrm>
            <a:off x="7219950" y="4381500"/>
            <a:ext cx="2647950" cy="954107"/>
          </a:xfrm>
          <a:prstGeom prst="rect">
            <a:avLst/>
          </a:prstGeom>
          <a:noFill/>
        </p:spPr>
        <p:txBody>
          <a:bodyPr wrap="square" rtlCol="0">
            <a:spAutoFit/>
          </a:bodyPr>
          <a:lstStyle/>
          <a:p>
            <a:r>
              <a:rPr lang="en-IN" sz="1400" dirty="0"/>
              <a:t>From this plot it is clear that there are more number of Male employees than Female employees</a:t>
            </a:r>
            <a:endParaRPr lang="en-US" sz="1400" dirty="0"/>
          </a:p>
        </p:txBody>
      </p:sp>
    </p:spTree>
    <p:extLst>
      <p:ext uri="{BB962C8B-B14F-4D97-AF65-F5344CB8AC3E}">
        <p14:creationId xmlns:p14="http://schemas.microsoft.com/office/powerpoint/2010/main" val="57348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D3CC9-65FD-191D-E35B-52D244611565}"/>
              </a:ext>
            </a:extLst>
          </p:cNvPr>
          <p:cNvSpPr txBox="1"/>
          <p:nvPr/>
        </p:nvSpPr>
        <p:spPr>
          <a:xfrm>
            <a:off x="438149" y="285750"/>
            <a:ext cx="3076575" cy="369332"/>
          </a:xfrm>
          <a:prstGeom prst="rect">
            <a:avLst/>
          </a:prstGeom>
          <a:noFill/>
        </p:spPr>
        <p:txBody>
          <a:bodyPr wrap="square" rtlCol="0">
            <a:spAutoFit/>
          </a:bodyPr>
          <a:lstStyle/>
          <a:p>
            <a:r>
              <a:rPr lang="en-IN" b="1" dirty="0"/>
              <a:t>Count Plot: Age vs Income</a:t>
            </a:r>
            <a:endParaRPr lang="en-US" b="1" dirty="0"/>
          </a:p>
        </p:txBody>
      </p:sp>
      <p:pic>
        <p:nvPicPr>
          <p:cNvPr id="6" name="Picture 5">
            <a:extLst>
              <a:ext uri="{FF2B5EF4-FFF2-40B4-BE49-F238E27FC236}">
                <a16:creationId xmlns:a16="http://schemas.microsoft.com/office/drawing/2014/main" id="{7B4EA2E1-2F8F-9FF2-201C-4ED3974C830D}"/>
              </a:ext>
            </a:extLst>
          </p:cNvPr>
          <p:cNvPicPr>
            <a:picLocks noChangeAspect="1"/>
          </p:cNvPicPr>
          <p:nvPr/>
        </p:nvPicPr>
        <p:blipFill>
          <a:blip r:embed="rId2"/>
          <a:stretch>
            <a:fillRect/>
          </a:stretch>
        </p:blipFill>
        <p:spPr>
          <a:xfrm>
            <a:off x="581024" y="790575"/>
            <a:ext cx="8562975" cy="4121347"/>
          </a:xfrm>
          <a:prstGeom prst="rect">
            <a:avLst/>
          </a:prstGeom>
        </p:spPr>
      </p:pic>
      <p:sp>
        <p:nvSpPr>
          <p:cNvPr id="7" name="TextBox 6">
            <a:extLst>
              <a:ext uri="{FF2B5EF4-FFF2-40B4-BE49-F238E27FC236}">
                <a16:creationId xmlns:a16="http://schemas.microsoft.com/office/drawing/2014/main" id="{409C4D94-93D5-FF55-A176-00B159C1F28A}"/>
              </a:ext>
            </a:extLst>
          </p:cNvPr>
          <p:cNvSpPr txBox="1"/>
          <p:nvPr/>
        </p:nvSpPr>
        <p:spPr>
          <a:xfrm>
            <a:off x="1066800" y="5353050"/>
            <a:ext cx="6486525" cy="738664"/>
          </a:xfrm>
          <a:prstGeom prst="rect">
            <a:avLst/>
          </a:prstGeom>
          <a:noFill/>
        </p:spPr>
        <p:txBody>
          <a:bodyPr wrap="square" rtlCol="0">
            <a:spAutoFit/>
          </a:bodyPr>
          <a:lstStyle/>
          <a:p>
            <a:r>
              <a:rPr lang="en-US" sz="1400" dirty="0"/>
              <a:t>This is very interesting plot. As age grows, there are more people earning more than 50,000$, so we can say that, generally, income is </a:t>
            </a:r>
            <a:r>
              <a:rPr lang="en-US" sz="1400" dirty="0" err="1"/>
              <a:t>correllated</a:t>
            </a:r>
            <a:r>
              <a:rPr lang="en-US" sz="1400" dirty="0"/>
              <a:t> to age.</a:t>
            </a:r>
          </a:p>
        </p:txBody>
      </p:sp>
    </p:spTree>
    <p:extLst>
      <p:ext uri="{BB962C8B-B14F-4D97-AF65-F5344CB8AC3E}">
        <p14:creationId xmlns:p14="http://schemas.microsoft.com/office/powerpoint/2010/main" val="66408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27954-2CB5-2F0F-BDBA-25A0EB12317E}"/>
              </a:ext>
            </a:extLst>
          </p:cNvPr>
          <p:cNvSpPr txBox="1"/>
          <p:nvPr/>
        </p:nvSpPr>
        <p:spPr>
          <a:xfrm>
            <a:off x="485775" y="345043"/>
            <a:ext cx="5019675" cy="369332"/>
          </a:xfrm>
          <a:prstGeom prst="rect">
            <a:avLst/>
          </a:prstGeom>
          <a:noFill/>
        </p:spPr>
        <p:txBody>
          <a:bodyPr wrap="square" rtlCol="0">
            <a:spAutoFit/>
          </a:bodyPr>
          <a:lstStyle/>
          <a:p>
            <a:r>
              <a:rPr lang="en-US" b="1" dirty="0"/>
              <a:t>2. Pairwise Correlation of the Data:</a:t>
            </a:r>
          </a:p>
        </p:txBody>
      </p:sp>
      <p:pic>
        <p:nvPicPr>
          <p:cNvPr id="4" name="Picture 3" descr="A picture containing timeline">
            <a:extLst>
              <a:ext uri="{FF2B5EF4-FFF2-40B4-BE49-F238E27FC236}">
                <a16:creationId xmlns:a16="http://schemas.microsoft.com/office/drawing/2014/main" id="{6ADC5264-7070-FB2C-1318-1A876071E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33" y="978932"/>
            <a:ext cx="8332738" cy="5534025"/>
          </a:xfrm>
          <a:prstGeom prst="rect">
            <a:avLst/>
          </a:prstGeom>
        </p:spPr>
      </p:pic>
      <p:pic>
        <p:nvPicPr>
          <p:cNvPr id="5" name="Picture 4">
            <a:extLst>
              <a:ext uri="{FF2B5EF4-FFF2-40B4-BE49-F238E27FC236}">
                <a16:creationId xmlns:a16="http://schemas.microsoft.com/office/drawing/2014/main" id="{CEEE10F7-FEDB-96AA-66D5-C3A395031D66}"/>
              </a:ext>
            </a:extLst>
          </p:cNvPr>
          <p:cNvPicPr>
            <a:picLocks noChangeAspect="1"/>
          </p:cNvPicPr>
          <p:nvPr/>
        </p:nvPicPr>
        <p:blipFill>
          <a:blip r:embed="rId3"/>
          <a:stretch>
            <a:fillRect/>
          </a:stretch>
        </p:blipFill>
        <p:spPr>
          <a:xfrm>
            <a:off x="9875516" y="4895850"/>
            <a:ext cx="1469351" cy="1617107"/>
          </a:xfrm>
          <a:prstGeom prst="rect">
            <a:avLst/>
          </a:prstGeom>
        </p:spPr>
      </p:pic>
    </p:spTree>
    <p:extLst>
      <p:ext uri="{BB962C8B-B14F-4D97-AF65-F5344CB8AC3E}">
        <p14:creationId xmlns:p14="http://schemas.microsoft.com/office/powerpoint/2010/main" val="42607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65F20-2C8D-5CB4-93A0-F9FC0138215B}"/>
              </a:ext>
            </a:extLst>
          </p:cNvPr>
          <p:cNvSpPr txBox="1"/>
          <p:nvPr/>
        </p:nvSpPr>
        <p:spPr>
          <a:xfrm>
            <a:off x="723900" y="504825"/>
            <a:ext cx="4248150" cy="646331"/>
          </a:xfrm>
          <a:prstGeom prst="rect">
            <a:avLst/>
          </a:prstGeom>
          <a:noFill/>
        </p:spPr>
        <p:txBody>
          <a:bodyPr wrap="square" rtlCol="0">
            <a:spAutoFit/>
          </a:bodyPr>
          <a:lstStyle/>
          <a:p>
            <a:r>
              <a:rPr lang="en-US" b="1" dirty="0"/>
              <a:t>3. Supervised Learning Methods for Classification:</a:t>
            </a:r>
          </a:p>
        </p:txBody>
      </p:sp>
      <p:sp>
        <p:nvSpPr>
          <p:cNvPr id="3" name="TextBox 2">
            <a:extLst>
              <a:ext uri="{FF2B5EF4-FFF2-40B4-BE49-F238E27FC236}">
                <a16:creationId xmlns:a16="http://schemas.microsoft.com/office/drawing/2014/main" id="{EDA72E62-73A2-A4F7-DE5E-3074E430993C}"/>
              </a:ext>
            </a:extLst>
          </p:cNvPr>
          <p:cNvSpPr txBox="1"/>
          <p:nvPr/>
        </p:nvSpPr>
        <p:spPr>
          <a:xfrm>
            <a:off x="1628775" y="1628775"/>
            <a:ext cx="494347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Logistic Regression</a:t>
            </a:r>
          </a:p>
          <a:p>
            <a:pPr marL="285750" indent="-285750">
              <a:buFont typeface="Arial" panose="020B0604020202020204" pitchFamily="34" charset="0"/>
              <a:buChar char="•"/>
            </a:pPr>
            <a:r>
              <a:rPr lang="en-US" sz="1600" dirty="0"/>
              <a:t>Naive Bayes</a:t>
            </a:r>
          </a:p>
          <a:p>
            <a:pPr marL="285750" indent="-285750">
              <a:buFont typeface="Arial" panose="020B0604020202020204" pitchFamily="34" charset="0"/>
              <a:buChar char="•"/>
            </a:pPr>
            <a:r>
              <a:rPr lang="en-US" sz="1600" dirty="0"/>
              <a:t>K – Nearest Neighbor</a:t>
            </a:r>
          </a:p>
          <a:p>
            <a:pPr marL="285750" indent="-285750">
              <a:buFont typeface="Arial" panose="020B0604020202020204" pitchFamily="34" charset="0"/>
              <a:buChar char="•"/>
            </a:pPr>
            <a:r>
              <a:rPr lang="en-US" sz="1600" dirty="0"/>
              <a:t>Support Vector Classifier</a:t>
            </a:r>
          </a:p>
          <a:p>
            <a:pPr marL="285750" indent="-285750">
              <a:buFont typeface="Arial" panose="020B0604020202020204" pitchFamily="34" charset="0"/>
              <a:buChar char="•"/>
            </a:pPr>
            <a:r>
              <a:rPr lang="en-US" sz="1600" dirty="0"/>
              <a:t>Decision Tree</a:t>
            </a:r>
          </a:p>
          <a:p>
            <a:pPr marL="285750" indent="-285750">
              <a:buFont typeface="Arial" panose="020B0604020202020204" pitchFamily="34" charset="0"/>
              <a:buChar char="•"/>
            </a:pPr>
            <a:r>
              <a:rPr lang="en-US" sz="1600" dirty="0"/>
              <a:t>Random Forest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98364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91E5D-C17F-0FB8-F063-6C2F6DF3A60F}"/>
              </a:ext>
            </a:extLst>
          </p:cNvPr>
          <p:cNvSpPr txBox="1"/>
          <p:nvPr/>
        </p:nvSpPr>
        <p:spPr>
          <a:xfrm>
            <a:off x="590550" y="285750"/>
            <a:ext cx="3076575" cy="369332"/>
          </a:xfrm>
          <a:prstGeom prst="rect">
            <a:avLst/>
          </a:prstGeom>
          <a:noFill/>
        </p:spPr>
        <p:txBody>
          <a:bodyPr wrap="square" rtlCol="0">
            <a:spAutoFit/>
          </a:bodyPr>
          <a:lstStyle/>
          <a:p>
            <a:r>
              <a:rPr lang="en-US" b="1" dirty="0"/>
              <a:t>Logistic Regression:</a:t>
            </a:r>
          </a:p>
        </p:txBody>
      </p:sp>
      <p:pic>
        <p:nvPicPr>
          <p:cNvPr id="4" name="Picture 3">
            <a:extLst>
              <a:ext uri="{FF2B5EF4-FFF2-40B4-BE49-F238E27FC236}">
                <a16:creationId xmlns:a16="http://schemas.microsoft.com/office/drawing/2014/main" id="{F7304E00-7A2F-12DD-56D3-0FDA1A463B07}"/>
              </a:ext>
            </a:extLst>
          </p:cNvPr>
          <p:cNvPicPr>
            <a:picLocks noChangeAspect="1"/>
          </p:cNvPicPr>
          <p:nvPr/>
        </p:nvPicPr>
        <p:blipFill>
          <a:blip r:embed="rId2"/>
          <a:stretch>
            <a:fillRect/>
          </a:stretch>
        </p:blipFill>
        <p:spPr>
          <a:xfrm>
            <a:off x="590550" y="1572362"/>
            <a:ext cx="4511985" cy="2809349"/>
          </a:xfrm>
          <a:prstGeom prst="rect">
            <a:avLst/>
          </a:prstGeom>
        </p:spPr>
      </p:pic>
      <p:pic>
        <p:nvPicPr>
          <p:cNvPr id="6" name="Picture 5">
            <a:extLst>
              <a:ext uri="{FF2B5EF4-FFF2-40B4-BE49-F238E27FC236}">
                <a16:creationId xmlns:a16="http://schemas.microsoft.com/office/drawing/2014/main" id="{6E6CE2F0-F0ED-D85D-C2B1-9F0BFC23DCD9}"/>
              </a:ext>
            </a:extLst>
          </p:cNvPr>
          <p:cNvPicPr>
            <a:picLocks noChangeAspect="1"/>
          </p:cNvPicPr>
          <p:nvPr/>
        </p:nvPicPr>
        <p:blipFill>
          <a:blip r:embed="rId3"/>
          <a:stretch>
            <a:fillRect/>
          </a:stretch>
        </p:blipFill>
        <p:spPr>
          <a:xfrm>
            <a:off x="5158926" y="1277830"/>
            <a:ext cx="4259954" cy="3103881"/>
          </a:xfrm>
          <a:prstGeom prst="rect">
            <a:avLst/>
          </a:prstGeom>
        </p:spPr>
      </p:pic>
      <p:pic>
        <p:nvPicPr>
          <p:cNvPr id="8" name="Picture 7">
            <a:extLst>
              <a:ext uri="{FF2B5EF4-FFF2-40B4-BE49-F238E27FC236}">
                <a16:creationId xmlns:a16="http://schemas.microsoft.com/office/drawing/2014/main" id="{40816833-C906-C1E8-4B26-F8AB2AA795E4}"/>
              </a:ext>
            </a:extLst>
          </p:cNvPr>
          <p:cNvPicPr>
            <a:picLocks noChangeAspect="1"/>
          </p:cNvPicPr>
          <p:nvPr/>
        </p:nvPicPr>
        <p:blipFill>
          <a:blip r:embed="rId4"/>
          <a:stretch>
            <a:fillRect/>
          </a:stretch>
        </p:blipFill>
        <p:spPr>
          <a:xfrm>
            <a:off x="3009900" y="357876"/>
            <a:ext cx="2149026" cy="594412"/>
          </a:xfrm>
          <a:prstGeom prst="rect">
            <a:avLst/>
          </a:prstGeom>
        </p:spPr>
      </p:pic>
      <p:sp>
        <p:nvSpPr>
          <p:cNvPr id="9" name="TextBox 8">
            <a:extLst>
              <a:ext uri="{FF2B5EF4-FFF2-40B4-BE49-F238E27FC236}">
                <a16:creationId xmlns:a16="http://schemas.microsoft.com/office/drawing/2014/main" id="{AD637492-10FF-0255-AC86-D3A0FCE7439B}"/>
              </a:ext>
            </a:extLst>
          </p:cNvPr>
          <p:cNvSpPr txBox="1"/>
          <p:nvPr/>
        </p:nvSpPr>
        <p:spPr>
          <a:xfrm>
            <a:off x="1133475" y="4649218"/>
            <a:ext cx="7162800" cy="923330"/>
          </a:xfrm>
          <a:prstGeom prst="rect">
            <a:avLst/>
          </a:prstGeom>
          <a:noFill/>
        </p:spPr>
        <p:txBody>
          <a:bodyPr wrap="square" rtlCol="0">
            <a:spAutoFit/>
          </a:bodyPr>
          <a:lstStyle/>
          <a:p>
            <a:r>
              <a:rPr lang="en-US" dirty="0"/>
              <a:t>This classification type adopts minimal training data. It predicts the probability of Y being associated with the X input variable.</a:t>
            </a:r>
          </a:p>
          <a:p>
            <a:endParaRPr lang="en-US" dirty="0"/>
          </a:p>
        </p:txBody>
      </p:sp>
      <p:sp>
        <p:nvSpPr>
          <p:cNvPr id="11" name="TextBox 10">
            <a:extLst>
              <a:ext uri="{FF2B5EF4-FFF2-40B4-BE49-F238E27FC236}">
                <a16:creationId xmlns:a16="http://schemas.microsoft.com/office/drawing/2014/main" id="{D0F72389-23DA-F01C-C26A-83A310730DD2}"/>
              </a:ext>
            </a:extLst>
          </p:cNvPr>
          <p:cNvSpPr txBox="1"/>
          <p:nvPr/>
        </p:nvSpPr>
        <p:spPr>
          <a:xfrm>
            <a:off x="2591939" y="5470723"/>
            <a:ext cx="3186871" cy="369332"/>
          </a:xfrm>
          <a:prstGeom prst="rect">
            <a:avLst/>
          </a:prstGeom>
          <a:noFill/>
        </p:spPr>
        <p:txBody>
          <a:bodyPr wrap="square">
            <a:spAutoFit/>
          </a:bodyPr>
          <a:lstStyle/>
          <a:p>
            <a:r>
              <a:rPr lang="en-US" dirty="0"/>
              <a:t>Accuracy = 81.4%.</a:t>
            </a:r>
          </a:p>
        </p:txBody>
      </p:sp>
    </p:spTree>
    <p:extLst>
      <p:ext uri="{BB962C8B-B14F-4D97-AF65-F5344CB8AC3E}">
        <p14:creationId xmlns:p14="http://schemas.microsoft.com/office/powerpoint/2010/main" val="365739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FAB58-D090-D429-7E6B-EB3FBDA630AE}"/>
              </a:ext>
            </a:extLst>
          </p:cNvPr>
          <p:cNvSpPr txBox="1"/>
          <p:nvPr/>
        </p:nvSpPr>
        <p:spPr>
          <a:xfrm>
            <a:off x="676275" y="361950"/>
            <a:ext cx="3448050" cy="369332"/>
          </a:xfrm>
          <a:prstGeom prst="rect">
            <a:avLst/>
          </a:prstGeom>
          <a:noFill/>
        </p:spPr>
        <p:txBody>
          <a:bodyPr wrap="square" rtlCol="0">
            <a:spAutoFit/>
          </a:bodyPr>
          <a:lstStyle/>
          <a:p>
            <a:r>
              <a:rPr lang="en-US" b="1" dirty="0"/>
              <a:t>Naïve Bayes:</a:t>
            </a:r>
          </a:p>
        </p:txBody>
      </p:sp>
      <p:pic>
        <p:nvPicPr>
          <p:cNvPr id="5" name="Picture 4">
            <a:extLst>
              <a:ext uri="{FF2B5EF4-FFF2-40B4-BE49-F238E27FC236}">
                <a16:creationId xmlns:a16="http://schemas.microsoft.com/office/drawing/2014/main" id="{6548260D-5B1C-E6DC-8678-9753ECB926FA}"/>
              </a:ext>
            </a:extLst>
          </p:cNvPr>
          <p:cNvPicPr>
            <a:picLocks noChangeAspect="1"/>
          </p:cNvPicPr>
          <p:nvPr/>
        </p:nvPicPr>
        <p:blipFill>
          <a:blip r:embed="rId2"/>
          <a:stretch>
            <a:fillRect/>
          </a:stretch>
        </p:blipFill>
        <p:spPr>
          <a:xfrm>
            <a:off x="2263030" y="361950"/>
            <a:ext cx="2522439" cy="571550"/>
          </a:xfrm>
          <a:prstGeom prst="rect">
            <a:avLst/>
          </a:prstGeom>
        </p:spPr>
      </p:pic>
      <p:pic>
        <p:nvPicPr>
          <p:cNvPr id="7" name="Picture 6">
            <a:extLst>
              <a:ext uri="{FF2B5EF4-FFF2-40B4-BE49-F238E27FC236}">
                <a16:creationId xmlns:a16="http://schemas.microsoft.com/office/drawing/2014/main" id="{CCE46295-F0F4-77F7-C6A3-985C8AE4A4E5}"/>
              </a:ext>
            </a:extLst>
          </p:cNvPr>
          <p:cNvPicPr>
            <a:picLocks noChangeAspect="1"/>
          </p:cNvPicPr>
          <p:nvPr/>
        </p:nvPicPr>
        <p:blipFill>
          <a:blip r:embed="rId3"/>
          <a:stretch>
            <a:fillRect/>
          </a:stretch>
        </p:blipFill>
        <p:spPr>
          <a:xfrm>
            <a:off x="418933" y="1179557"/>
            <a:ext cx="4362782" cy="2992869"/>
          </a:xfrm>
          <a:prstGeom prst="rect">
            <a:avLst/>
          </a:prstGeom>
        </p:spPr>
      </p:pic>
      <p:pic>
        <p:nvPicPr>
          <p:cNvPr id="9" name="Picture 8">
            <a:extLst>
              <a:ext uri="{FF2B5EF4-FFF2-40B4-BE49-F238E27FC236}">
                <a16:creationId xmlns:a16="http://schemas.microsoft.com/office/drawing/2014/main" id="{BAA88CA4-1B45-D56F-44E4-493F29ED2711}"/>
              </a:ext>
            </a:extLst>
          </p:cNvPr>
          <p:cNvPicPr>
            <a:picLocks noChangeAspect="1"/>
          </p:cNvPicPr>
          <p:nvPr/>
        </p:nvPicPr>
        <p:blipFill>
          <a:blip r:embed="rId4"/>
          <a:stretch>
            <a:fillRect/>
          </a:stretch>
        </p:blipFill>
        <p:spPr>
          <a:xfrm>
            <a:off x="5054809" y="1179557"/>
            <a:ext cx="4710956" cy="3070291"/>
          </a:xfrm>
          <a:prstGeom prst="rect">
            <a:avLst/>
          </a:prstGeom>
        </p:spPr>
      </p:pic>
      <p:sp>
        <p:nvSpPr>
          <p:cNvPr id="11" name="TextBox 10">
            <a:extLst>
              <a:ext uri="{FF2B5EF4-FFF2-40B4-BE49-F238E27FC236}">
                <a16:creationId xmlns:a16="http://schemas.microsoft.com/office/drawing/2014/main" id="{17D39E1E-D4D1-1581-CD92-16E175EE8258}"/>
              </a:ext>
            </a:extLst>
          </p:cNvPr>
          <p:cNvSpPr txBox="1"/>
          <p:nvPr/>
        </p:nvSpPr>
        <p:spPr>
          <a:xfrm>
            <a:off x="1728953" y="4771548"/>
            <a:ext cx="6105524" cy="923330"/>
          </a:xfrm>
          <a:prstGeom prst="rect">
            <a:avLst/>
          </a:prstGeom>
          <a:noFill/>
        </p:spPr>
        <p:txBody>
          <a:bodyPr wrap="square">
            <a:spAutoFit/>
          </a:bodyPr>
          <a:lstStyle/>
          <a:p>
            <a:r>
              <a:rPr lang="en-US" dirty="0"/>
              <a:t>It is based on the Bayes theorem, which explains how the likelihood of an event is assessed using information about potential confounding factors in the past.</a:t>
            </a:r>
          </a:p>
        </p:txBody>
      </p:sp>
      <p:sp>
        <p:nvSpPr>
          <p:cNvPr id="13" name="TextBox 12">
            <a:extLst>
              <a:ext uri="{FF2B5EF4-FFF2-40B4-BE49-F238E27FC236}">
                <a16:creationId xmlns:a16="http://schemas.microsoft.com/office/drawing/2014/main" id="{C745832F-6C51-DCED-2343-2136DC89254F}"/>
              </a:ext>
            </a:extLst>
          </p:cNvPr>
          <p:cNvSpPr txBox="1"/>
          <p:nvPr/>
        </p:nvSpPr>
        <p:spPr>
          <a:xfrm>
            <a:off x="2824163" y="5924668"/>
            <a:ext cx="6105524" cy="369332"/>
          </a:xfrm>
          <a:prstGeom prst="rect">
            <a:avLst/>
          </a:prstGeom>
          <a:noFill/>
        </p:spPr>
        <p:txBody>
          <a:bodyPr wrap="square">
            <a:spAutoFit/>
          </a:bodyPr>
          <a:lstStyle/>
          <a:p>
            <a:r>
              <a:rPr lang="en-US" dirty="0"/>
              <a:t>Accuracy = 79.61%.</a:t>
            </a:r>
          </a:p>
        </p:txBody>
      </p:sp>
    </p:spTree>
    <p:extLst>
      <p:ext uri="{BB962C8B-B14F-4D97-AF65-F5344CB8AC3E}">
        <p14:creationId xmlns:p14="http://schemas.microsoft.com/office/powerpoint/2010/main" val="23047540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764</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Anudeep Balagam</dc:creator>
  <cp:lastModifiedBy>Anudeep Balagam</cp:lastModifiedBy>
  <cp:revision>4</cp:revision>
  <dcterms:created xsi:type="dcterms:W3CDTF">2022-11-30T13:42:03Z</dcterms:created>
  <dcterms:modified xsi:type="dcterms:W3CDTF">2022-11-30T15:52:56Z</dcterms:modified>
</cp:coreProperties>
</file>