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8" r:id="rId4"/>
    <p:sldId id="261" r:id="rId5"/>
    <p:sldId id="262" r:id="rId6"/>
    <p:sldId id="265"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12A22A8-1DDC-4876-849F-4EB2F3BB4650}">
          <p14:sldIdLst>
            <p14:sldId id="260"/>
            <p14:sldId id="257"/>
            <p14:sldId id="258"/>
            <p14:sldId id="261"/>
            <p14:sldId id="262"/>
            <p14:sldId id="265"/>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536455-137B-48CB-846E-63BB57D1AEC9}"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35A7-7743-471B-8A2C-D758D4F27C3A}" type="slidenum">
              <a:rPr lang="en-US" smtClean="0"/>
              <a:t>‹#›</a:t>
            </a:fld>
            <a:endParaRPr lang="en-US"/>
          </a:p>
        </p:txBody>
      </p:sp>
    </p:spTree>
    <p:extLst>
      <p:ext uri="{BB962C8B-B14F-4D97-AF65-F5344CB8AC3E}">
        <p14:creationId xmlns:p14="http://schemas.microsoft.com/office/powerpoint/2010/main" val="1093350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536455-137B-48CB-846E-63BB57D1AEC9}"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35A7-7743-471B-8A2C-D758D4F27C3A}" type="slidenum">
              <a:rPr lang="en-US" smtClean="0"/>
              <a:t>‹#›</a:t>
            </a:fld>
            <a:endParaRPr lang="en-US"/>
          </a:p>
        </p:txBody>
      </p:sp>
    </p:spTree>
    <p:extLst>
      <p:ext uri="{BB962C8B-B14F-4D97-AF65-F5344CB8AC3E}">
        <p14:creationId xmlns:p14="http://schemas.microsoft.com/office/powerpoint/2010/main" val="177216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536455-137B-48CB-846E-63BB57D1AEC9}"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35A7-7743-471B-8A2C-D758D4F27C3A}" type="slidenum">
              <a:rPr lang="en-US" smtClean="0"/>
              <a:t>‹#›</a:t>
            </a:fld>
            <a:endParaRPr lang="en-US"/>
          </a:p>
        </p:txBody>
      </p:sp>
    </p:spTree>
    <p:extLst>
      <p:ext uri="{BB962C8B-B14F-4D97-AF65-F5344CB8AC3E}">
        <p14:creationId xmlns:p14="http://schemas.microsoft.com/office/powerpoint/2010/main" val="230189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536455-137B-48CB-846E-63BB57D1AEC9}"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35A7-7743-471B-8A2C-D758D4F27C3A}" type="slidenum">
              <a:rPr lang="en-US" smtClean="0"/>
              <a:t>‹#›</a:t>
            </a:fld>
            <a:endParaRPr lang="en-US"/>
          </a:p>
        </p:txBody>
      </p:sp>
    </p:spTree>
    <p:extLst>
      <p:ext uri="{BB962C8B-B14F-4D97-AF65-F5344CB8AC3E}">
        <p14:creationId xmlns:p14="http://schemas.microsoft.com/office/powerpoint/2010/main" val="451158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536455-137B-48CB-846E-63BB57D1AEC9}" type="datetimeFigureOut">
              <a:rPr lang="en-US" smtClean="0"/>
              <a:t>5/19/2023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335A7-7743-471B-8A2C-D758D4F27C3A}" type="slidenum">
              <a:rPr lang="en-US" smtClean="0"/>
              <a:t>‹#›</a:t>
            </a:fld>
            <a:endParaRPr lang="en-US"/>
          </a:p>
        </p:txBody>
      </p:sp>
    </p:spTree>
    <p:extLst>
      <p:ext uri="{BB962C8B-B14F-4D97-AF65-F5344CB8AC3E}">
        <p14:creationId xmlns:p14="http://schemas.microsoft.com/office/powerpoint/2010/main" val="1535965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536455-137B-48CB-846E-63BB57D1AEC9}"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335A7-7743-471B-8A2C-D758D4F27C3A}" type="slidenum">
              <a:rPr lang="en-US" smtClean="0"/>
              <a:t>‹#›</a:t>
            </a:fld>
            <a:endParaRPr lang="en-US"/>
          </a:p>
        </p:txBody>
      </p:sp>
    </p:spTree>
    <p:extLst>
      <p:ext uri="{BB962C8B-B14F-4D97-AF65-F5344CB8AC3E}">
        <p14:creationId xmlns:p14="http://schemas.microsoft.com/office/powerpoint/2010/main" val="242762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536455-137B-48CB-846E-63BB57D1AEC9}" type="datetimeFigureOut">
              <a:rPr lang="en-US" smtClean="0"/>
              <a:t>5/19/2023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335A7-7743-471B-8A2C-D758D4F27C3A}" type="slidenum">
              <a:rPr lang="en-US" smtClean="0"/>
              <a:t>‹#›</a:t>
            </a:fld>
            <a:endParaRPr lang="en-US"/>
          </a:p>
        </p:txBody>
      </p:sp>
    </p:spTree>
    <p:extLst>
      <p:ext uri="{BB962C8B-B14F-4D97-AF65-F5344CB8AC3E}">
        <p14:creationId xmlns:p14="http://schemas.microsoft.com/office/powerpoint/2010/main" val="2859564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536455-137B-48CB-846E-63BB57D1AEC9}" type="datetimeFigureOut">
              <a:rPr lang="en-US" smtClean="0"/>
              <a:t>5/19/2023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335A7-7743-471B-8A2C-D758D4F27C3A}" type="slidenum">
              <a:rPr lang="en-US" smtClean="0"/>
              <a:t>‹#›</a:t>
            </a:fld>
            <a:endParaRPr lang="en-US"/>
          </a:p>
        </p:txBody>
      </p:sp>
    </p:spTree>
    <p:extLst>
      <p:ext uri="{BB962C8B-B14F-4D97-AF65-F5344CB8AC3E}">
        <p14:creationId xmlns:p14="http://schemas.microsoft.com/office/powerpoint/2010/main" val="4003061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536455-137B-48CB-846E-63BB57D1AEC9}" type="datetimeFigureOut">
              <a:rPr lang="en-US" smtClean="0"/>
              <a:t>5/19/2023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335A7-7743-471B-8A2C-D758D4F27C3A}" type="slidenum">
              <a:rPr lang="en-US" smtClean="0"/>
              <a:t>‹#›</a:t>
            </a:fld>
            <a:endParaRPr lang="en-US"/>
          </a:p>
        </p:txBody>
      </p:sp>
    </p:spTree>
    <p:extLst>
      <p:ext uri="{BB962C8B-B14F-4D97-AF65-F5344CB8AC3E}">
        <p14:creationId xmlns:p14="http://schemas.microsoft.com/office/powerpoint/2010/main" val="75328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536455-137B-48CB-846E-63BB57D1AEC9}"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335A7-7743-471B-8A2C-D758D4F27C3A}" type="slidenum">
              <a:rPr lang="en-US" smtClean="0"/>
              <a:t>‹#›</a:t>
            </a:fld>
            <a:endParaRPr lang="en-US"/>
          </a:p>
        </p:txBody>
      </p:sp>
    </p:spTree>
    <p:extLst>
      <p:ext uri="{BB962C8B-B14F-4D97-AF65-F5344CB8AC3E}">
        <p14:creationId xmlns:p14="http://schemas.microsoft.com/office/powerpoint/2010/main" val="126562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536455-137B-48CB-846E-63BB57D1AEC9}" type="datetimeFigureOut">
              <a:rPr lang="en-US" smtClean="0"/>
              <a:t>5/19/2023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335A7-7743-471B-8A2C-D758D4F27C3A}" type="slidenum">
              <a:rPr lang="en-US" smtClean="0"/>
              <a:t>‹#›</a:t>
            </a:fld>
            <a:endParaRPr lang="en-US"/>
          </a:p>
        </p:txBody>
      </p:sp>
    </p:spTree>
    <p:extLst>
      <p:ext uri="{BB962C8B-B14F-4D97-AF65-F5344CB8AC3E}">
        <p14:creationId xmlns:p14="http://schemas.microsoft.com/office/powerpoint/2010/main" val="269084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36455-137B-48CB-846E-63BB57D1AEC9}" type="datetimeFigureOut">
              <a:rPr lang="en-US" smtClean="0"/>
              <a:t>5/19/2023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335A7-7743-471B-8A2C-D758D4F27C3A}" type="slidenum">
              <a:rPr lang="en-US" smtClean="0"/>
              <a:t>‹#›</a:t>
            </a:fld>
            <a:endParaRPr lang="en-US"/>
          </a:p>
        </p:txBody>
      </p:sp>
    </p:spTree>
    <p:extLst>
      <p:ext uri="{BB962C8B-B14F-4D97-AF65-F5344CB8AC3E}">
        <p14:creationId xmlns:p14="http://schemas.microsoft.com/office/powerpoint/2010/main" val="2682650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learn.microsoft.com/en-us/power-bi/create-reports/desktop-excel-stunning-report#extra-credit-write-an-expression-in-da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learn.microsoft.com/en-us/power-bi/create-reports/desktop-excel-stunning-report#extra-credit-write-an-expression-in-da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smtClean="0">
                <a:solidFill>
                  <a:srgbClr val="0070C0"/>
                </a:solidFill>
              </a:rPr>
              <a:t>Report </a:t>
            </a:r>
            <a:r>
              <a:rPr lang="en-US" b="1" dirty="0">
                <a:solidFill>
                  <a:srgbClr val="0070C0"/>
                </a:solidFill>
              </a:rPr>
              <a:t>in Power BI Desktop</a:t>
            </a:r>
            <a:r>
              <a:rPr lang="en-US" b="1" dirty="0"/>
              <a:t/>
            </a:r>
            <a:br>
              <a:rPr lang="en-US" b="1" dirty="0"/>
            </a:br>
            <a:endParaRPr lang="en-US" dirty="0"/>
          </a:p>
        </p:txBody>
      </p:sp>
      <p:pic>
        <p:nvPicPr>
          <p:cNvPr id="8" name="Content Placeholder 7"/>
          <p:cNvPicPr>
            <a:picLocks noGrp="1" noChangeAspect="1"/>
          </p:cNvPicPr>
          <p:nvPr>
            <p:ph idx="1"/>
          </p:nvPr>
        </p:nvPicPr>
        <p:blipFill>
          <a:blip r:embed="rId2"/>
          <a:stretch>
            <a:fillRect/>
          </a:stretch>
        </p:blipFill>
        <p:spPr>
          <a:xfrm>
            <a:off x="838200" y="1690688"/>
            <a:ext cx="10515600" cy="4486275"/>
          </a:xfrm>
          <a:prstGeom prst="rect">
            <a:avLst/>
          </a:prstGeom>
        </p:spPr>
      </p:pic>
    </p:spTree>
    <p:extLst>
      <p:ext uri="{BB962C8B-B14F-4D97-AF65-F5344CB8AC3E}">
        <p14:creationId xmlns:p14="http://schemas.microsoft.com/office/powerpoint/2010/main" val="2621785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Download the sample</a:t>
            </a:r>
            <a:br>
              <a:rPr lang="en-US" b="1" dirty="0"/>
            </a:br>
            <a:endParaRPr lang="en-US" dirty="0"/>
          </a:p>
        </p:txBody>
      </p:sp>
      <p:sp>
        <p:nvSpPr>
          <p:cNvPr id="3" name="Content Placeholder 2"/>
          <p:cNvSpPr>
            <a:spLocks noGrp="1"/>
          </p:cNvSpPr>
          <p:nvPr>
            <p:ph idx="1"/>
          </p:nvPr>
        </p:nvSpPr>
        <p:spPr/>
        <p:txBody>
          <a:bodyPr>
            <a:normAutofit/>
          </a:bodyPr>
          <a:lstStyle/>
          <a:p>
            <a:r>
              <a:rPr lang="en-US" sz="2200" dirty="0" smtClean="0"/>
              <a:t>Open </a:t>
            </a:r>
            <a:r>
              <a:rPr lang="en-US" sz="2200" dirty="0"/>
              <a:t>Power BI Desktop.</a:t>
            </a:r>
          </a:p>
          <a:p>
            <a:r>
              <a:rPr lang="en-US" sz="2200" dirty="0"/>
              <a:t>In the </a:t>
            </a:r>
            <a:r>
              <a:rPr lang="en-US" sz="2200" b="1" dirty="0"/>
              <a:t>Data</a:t>
            </a:r>
            <a:r>
              <a:rPr lang="en-US" sz="2200" dirty="0"/>
              <a:t> section of the </a:t>
            </a:r>
            <a:r>
              <a:rPr lang="en-US" sz="2200" b="1" dirty="0"/>
              <a:t>Home</a:t>
            </a:r>
            <a:r>
              <a:rPr lang="en-US" sz="2200" dirty="0"/>
              <a:t> ribbon, select </a:t>
            </a:r>
            <a:r>
              <a:rPr lang="en-US" sz="2200" b="1" dirty="0"/>
              <a:t>Excel</a:t>
            </a:r>
            <a:r>
              <a:rPr lang="en-US" sz="2200" dirty="0"/>
              <a:t>.</a:t>
            </a:r>
          </a:p>
          <a:p>
            <a:r>
              <a:rPr lang="en-US" sz="2200" dirty="0"/>
              <a:t>Navigate to where you saved the sample workbook, and select </a:t>
            </a:r>
            <a:r>
              <a:rPr lang="en-US" sz="2200" b="1" dirty="0"/>
              <a:t>Open</a:t>
            </a:r>
            <a:r>
              <a:rPr lang="en-US" sz="2200" dirty="0" smtClean="0"/>
              <a:t>.</a:t>
            </a:r>
          </a:p>
          <a:p>
            <a:r>
              <a:rPr lang="en-US" sz="2200" b="1" dirty="0"/>
              <a:t>Prepare your </a:t>
            </a:r>
            <a:r>
              <a:rPr lang="en-US" sz="2200" b="1" dirty="0" smtClean="0"/>
              <a:t>data</a:t>
            </a:r>
          </a:p>
          <a:p>
            <a:r>
              <a:rPr lang="en-US" sz="2200" dirty="0"/>
              <a:t>In </a:t>
            </a:r>
            <a:r>
              <a:rPr lang="en-US" sz="2200" b="1" dirty="0"/>
              <a:t>Navigator</a:t>
            </a:r>
            <a:r>
              <a:rPr lang="en-US" sz="2200" dirty="0"/>
              <a:t>, you have the option to </a:t>
            </a:r>
            <a:r>
              <a:rPr lang="en-US" sz="2200" i="1" dirty="0"/>
              <a:t>transform</a:t>
            </a:r>
            <a:r>
              <a:rPr lang="en-US" sz="2200" dirty="0"/>
              <a:t> or </a:t>
            </a:r>
            <a:r>
              <a:rPr lang="en-US" sz="2200" i="1" dirty="0"/>
              <a:t>load</a:t>
            </a:r>
            <a:r>
              <a:rPr lang="en-US" sz="2200" dirty="0"/>
              <a:t> the data. The Navigator provides a preview of your data so you can verify that you have the correct range of data. Numeric data types are italicized. If you need to make changes, transform your data before loading. To make the visualizations easier to read later, we do want to transform the data now. As you do each transformation, you see it added to the list under </a:t>
            </a:r>
            <a:r>
              <a:rPr lang="en-US" sz="2200" b="1" dirty="0"/>
              <a:t>Query Settings</a:t>
            </a:r>
            <a:r>
              <a:rPr lang="en-US" sz="2200" dirty="0"/>
              <a:t> in </a:t>
            </a:r>
            <a:r>
              <a:rPr lang="en-US" sz="2200" b="1" dirty="0"/>
              <a:t>Applied Steps</a:t>
            </a:r>
          </a:p>
          <a:p>
            <a:endParaRPr lang="en-US" dirty="0"/>
          </a:p>
          <a:p>
            <a:endParaRPr lang="en-US" dirty="0"/>
          </a:p>
        </p:txBody>
      </p:sp>
    </p:spTree>
    <p:extLst>
      <p:ext uri="{BB962C8B-B14F-4D97-AF65-F5344CB8AC3E}">
        <p14:creationId xmlns:p14="http://schemas.microsoft.com/office/powerpoint/2010/main" val="134608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B0F0"/>
                </a:solidFill>
              </a:rPr>
              <a:t>Select the Financials table, and choose Transform Data.</a:t>
            </a:r>
          </a:p>
        </p:txBody>
      </p:sp>
      <p:sp>
        <p:nvSpPr>
          <p:cNvPr id="3" name="Content Placeholder 2"/>
          <p:cNvSpPr>
            <a:spLocks noGrp="1"/>
          </p:cNvSpPr>
          <p:nvPr>
            <p:ph idx="1"/>
          </p:nvPr>
        </p:nvSpPr>
        <p:spPr/>
        <p:txBody>
          <a:bodyPr>
            <a:normAutofit/>
          </a:bodyPr>
          <a:lstStyle/>
          <a:p>
            <a:r>
              <a:rPr lang="en-US" sz="2000" dirty="0"/>
              <a:t>Select the Units Sold column. On the Transform tab, select Data Type, then select Whole Number. Choose Replace current to change the column type.</a:t>
            </a:r>
          </a:p>
          <a:p>
            <a:r>
              <a:rPr lang="en-US" sz="2000" dirty="0"/>
              <a:t>The top data cleaning step users do most often is changing data types. In this case, the units sold are in decimal form. It doesn’t make sense to have 0.2 or 0.5 of a unit sold, does it? So let’s change that to whole number.</a:t>
            </a:r>
          </a:p>
          <a:p>
            <a:r>
              <a:rPr lang="en-US" sz="2000" dirty="0"/>
              <a:t>Select the Segment column. We want to make the segments easier to see in the chart later, so let’s format the Segment column. On the Transform tab, select Format, then select UPPERCASE</a:t>
            </a:r>
            <a:r>
              <a:rPr lang="en-US" sz="2000" dirty="0" smtClean="0"/>
              <a:t>.</a:t>
            </a:r>
          </a:p>
          <a:p>
            <a:r>
              <a:rPr lang="en-US" sz="2000" dirty="0"/>
              <a:t>Let's shorten the column name from Month Name to just Month. Double-click the Month Name column, and rename to just Month.</a:t>
            </a:r>
          </a:p>
        </p:txBody>
      </p:sp>
    </p:spTree>
    <p:extLst>
      <p:ext uri="{BB962C8B-B14F-4D97-AF65-F5344CB8AC3E}">
        <p14:creationId xmlns:p14="http://schemas.microsoft.com/office/powerpoint/2010/main" val="36877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01772"/>
          </a:xfrm>
        </p:spPr>
        <p:txBody>
          <a:bodyPr>
            <a:normAutofit/>
          </a:bodyPr>
          <a:lstStyle/>
          <a:p>
            <a:r>
              <a:rPr lang="en-US" b="1" dirty="0">
                <a:solidFill>
                  <a:srgbClr val="00B0F0"/>
                </a:solidFill>
              </a:rPr>
              <a:t>Visual 1: Add a </a:t>
            </a:r>
            <a:r>
              <a:rPr lang="en-US" b="1" dirty="0" smtClean="0">
                <a:solidFill>
                  <a:srgbClr val="00B0F0"/>
                </a:solidFill>
              </a:rPr>
              <a:t>title</a:t>
            </a: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endParaRPr lang="en-US" dirty="0"/>
          </a:p>
        </p:txBody>
      </p:sp>
      <p:sp>
        <p:nvSpPr>
          <p:cNvPr id="3" name="Content Placeholder 2"/>
          <p:cNvSpPr>
            <a:spLocks noGrp="1"/>
          </p:cNvSpPr>
          <p:nvPr>
            <p:ph idx="1"/>
          </p:nvPr>
        </p:nvSpPr>
        <p:spPr>
          <a:xfrm>
            <a:off x="838200" y="1555531"/>
            <a:ext cx="10515600" cy="4687614"/>
          </a:xfrm>
        </p:spPr>
        <p:txBody>
          <a:bodyPr>
            <a:normAutofit fontScale="47500" lnSpcReduction="20000"/>
          </a:bodyPr>
          <a:lstStyle/>
          <a:p>
            <a:r>
              <a:rPr lang="en-US" dirty="0"/>
              <a:t>On the </a:t>
            </a:r>
            <a:r>
              <a:rPr lang="en-US" b="1" dirty="0"/>
              <a:t>Insert</a:t>
            </a:r>
            <a:r>
              <a:rPr lang="en-US" dirty="0"/>
              <a:t> ribbon, select </a:t>
            </a:r>
            <a:r>
              <a:rPr lang="en-US" b="1" dirty="0"/>
              <a:t>Text Box</a:t>
            </a:r>
            <a:r>
              <a:rPr lang="en-US" dirty="0"/>
              <a:t>. Type “Executive Summary – Finance Report”.</a:t>
            </a:r>
          </a:p>
          <a:p>
            <a:r>
              <a:rPr lang="en-US" dirty="0"/>
              <a:t>Select the text you typed. Set the </a:t>
            </a:r>
            <a:r>
              <a:rPr lang="en-US" b="1" dirty="0"/>
              <a:t>Font Size</a:t>
            </a:r>
            <a:r>
              <a:rPr lang="en-US" dirty="0"/>
              <a:t> to 20 and </a:t>
            </a:r>
            <a:r>
              <a:rPr lang="en-US" b="1" dirty="0"/>
              <a:t>Bold</a:t>
            </a:r>
            <a:r>
              <a:rPr lang="en-US" dirty="0" smtClean="0"/>
              <a:t>.</a:t>
            </a:r>
          </a:p>
          <a:p>
            <a:pPr marL="0" indent="0">
              <a:buNone/>
            </a:pPr>
            <a:endParaRPr lang="en-US" dirty="0" smtClean="0"/>
          </a:p>
          <a:p>
            <a:pPr marL="0" indent="0">
              <a:buNone/>
            </a:pPr>
            <a:r>
              <a:rPr lang="en-US" sz="4000" b="1" dirty="0" smtClean="0">
                <a:solidFill>
                  <a:srgbClr val="00B0F0"/>
                </a:solidFill>
              </a:rPr>
              <a:t>  Visual 2: </a:t>
            </a:r>
            <a:r>
              <a:rPr lang="en-US" sz="4000" b="1" dirty="0">
                <a:solidFill>
                  <a:srgbClr val="00B0F0"/>
                </a:solidFill>
              </a:rPr>
              <a:t>Profit by </a:t>
            </a:r>
            <a:r>
              <a:rPr lang="en-US" sz="4000" b="1" dirty="0" smtClean="0">
                <a:solidFill>
                  <a:srgbClr val="00B0F0"/>
                </a:solidFill>
              </a:rPr>
              <a:t>Date</a:t>
            </a:r>
          </a:p>
          <a:p>
            <a:endParaRPr lang="en-US" sz="4000" b="1" dirty="0" smtClean="0">
              <a:solidFill>
                <a:srgbClr val="00B0F0"/>
              </a:solidFill>
            </a:endParaRPr>
          </a:p>
          <a:p>
            <a:r>
              <a:rPr lang="en-US" dirty="0"/>
              <a:t>Now, you create a line chart to see which month and year had the highest profit.</a:t>
            </a:r>
          </a:p>
          <a:p>
            <a:r>
              <a:rPr lang="en-US" dirty="0"/>
              <a:t>From the Fields pane, drag the </a:t>
            </a:r>
            <a:r>
              <a:rPr lang="en-US" b="1" dirty="0"/>
              <a:t>Profit</a:t>
            </a:r>
            <a:r>
              <a:rPr lang="en-US" dirty="0"/>
              <a:t> field to a blank area on the report canvas. By default, Power BI displays a column chart with one column, Profit.</a:t>
            </a:r>
          </a:p>
          <a:p>
            <a:r>
              <a:rPr lang="en-US" dirty="0"/>
              <a:t>Drag the </a:t>
            </a:r>
            <a:r>
              <a:rPr lang="en-US" b="1" dirty="0"/>
              <a:t>Date</a:t>
            </a:r>
            <a:r>
              <a:rPr lang="en-US" dirty="0"/>
              <a:t> field to the same visual. If you created a Calendar table in </a:t>
            </a:r>
            <a:r>
              <a:rPr lang="en-US" dirty="0">
                <a:hlinkClick r:id="rId2"/>
              </a:rPr>
              <a:t>Extra credit: Create a table in DAX</a:t>
            </a:r>
            <a:r>
              <a:rPr lang="en-US" dirty="0"/>
              <a:t> earlier in this article, drag the </a:t>
            </a:r>
            <a:r>
              <a:rPr lang="en-US" b="1" dirty="0"/>
              <a:t>Date</a:t>
            </a:r>
            <a:r>
              <a:rPr lang="en-US" dirty="0"/>
              <a:t> field from your Calendar table instead.</a:t>
            </a:r>
          </a:p>
          <a:p>
            <a:r>
              <a:rPr lang="en-US" dirty="0"/>
              <a:t>Power BI updates the column chart to show profit by the two years.</a:t>
            </a:r>
          </a:p>
          <a:p>
            <a:r>
              <a:rPr lang="en-US" dirty="0"/>
              <a:t>In the </a:t>
            </a:r>
            <a:r>
              <a:rPr lang="en-US" b="1" dirty="0"/>
              <a:t>Fields</a:t>
            </a:r>
            <a:r>
              <a:rPr lang="en-US" dirty="0"/>
              <a:t> section of the Visualizations pane, select the drop-down in the </a:t>
            </a:r>
            <a:r>
              <a:rPr lang="en-US" b="1" dirty="0"/>
              <a:t>X-axis</a:t>
            </a:r>
            <a:r>
              <a:rPr lang="en-US" dirty="0"/>
              <a:t> value. Change </a:t>
            </a:r>
            <a:r>
              <a:rPr lang="en-US" b="1" dirty="0"/>
              <a:t>Date</a:t>
            </a:r>
            <a:r>
              <a:rPr lang="en-US" dirty="0"/>
              <a:t> from </a:t>
            </a:r>
            <a:r>
              <a:rPr lang="en-US" b="1" dirty="0"/>
              <a:t>Date Hierarchy</a:t>
            </a:r>
            <a:r>
              <a:rPr lang="en-US" dirty="0"/>
              <a:t> to </a:t>
            </a:r>
            <a:r>
              <a:rPr lang="en-US" b="1" dirty="0"/>
              <a:t>Date</a:t>
            </a:r>
            <a:r>
              <a:rPr lang="en-US" dirty="0" smtClean="0"/>
              <a:t>.</a:t>
            </a:r>
          </a:p>
          <a:p>
            <a:r>
              <a:rPr lang="en-US" dirty="0"/>
              <a:t>Power BI updates the column chart to show profit for each month.</a:t>
            </a:r>
          </a:p>
          <a:p>
            <a:r>
              <a:rPr lang="en-US" dirty="0" smtClean="0"/>
              <a:t/>
            </a:r>
            <a:br>
              <a:rPr lang="en-US" dirty="0" smtClean="0"/>
            </a:br>
            <a:r>
              <a:rPr lang="en-US" dirty="0"/>
              <a:t>Power BI updates the column chart to show profit for each month.</a:t>
            </a:r>
          </a:p>
          <a:p>
            <a:r>
              <a:rPr lang="en-US" dirty="0" smtClean="0"/>
              <a:t/>
            </a:r>
            <a:br>
              <a:rPr lang="en-US" dirty="0" smtClean="0"/>
            </a:br>
            <a:r>
              <a:rPr lang="en-US" dirty="0"/>
              <a:t>Power BI updates the column chart to show profit for each month</a:t>
            </a:r>
            <a:r>
              <a:rPr lang="en-US" dirty="0" smtClean="0"/>
              <a:t>.</a:t>
            </a:r>
            <a:br>
              <a:rPr lang="en-US" dirty="0" smtClean="0"/>
            </a:br>
            <a:r>
              <a:rPr lang="en-US" dirty="0"/>
              <a:t/>
            </a:r>
            <a:br>
              <a:rPr lang="en-US" dirty="0"/>
            </a:br>
            <a:endParaRPr lang="en-US" b="1" dirty="0"/>
          </a:p>
          <a:p>
            <a:endParaRPr lang="en-US" dirty="0" smtClean="0"/>
          </a:p>
          <a:p>
            <a:endParaRPr lang="en-US" dirty="0"/>
          </a:p>
          <a:p>
            <a:endParaRPr lang="en-US" dirty="0"/>
          </a:p>
          <a:p>
            <a:endParaRPr lang="en-US" dirty="0"/>
          </a:p>
        </p:txBody>
      </p:sp>
      <p:sp>
        <p:nvSpPr>
          <p:cNvPr id="4" name="AutoShape 2" descr="Screenshot of formatting title."/>
          <p:cNvSpPr>
            <a:spLocks noChangeAspect="1" noChangeArrowheads="1"/>
          </p:cNvSpPr>
          <p:nvPr/>
        </p:nvSpPr>
        <p:spPr bwMode="auto">
          <a:xfrm>
            <a:off x="157163" y="-1666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6564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00B0F0"/>
                </a:solidFill>
              </a:rPr>
              <a:t>Visual 3: Profit by Country/Region</a:t>
            </a:r>
            <a:r>
              <a:rPr lang="en-US" b="1" dirty="0"/>
              <a:t/>
            </a:r>
            <a:br>
              <a:rPr lang="en-US" b="1" dirty="0"/>
            </a:br>
            <a:endParaRPr lang="en-US" dirty="0"/>
          </a:p>
        </p:txBody>
      </p:sp>
      <p:sp>
        <p:nvSpPr>
          <p:cNvPr id="3" name="Content Placeholder 2"/>
          <p:cNvSpPr>
            <a:spLocks noGrp="1"/>
          </p:cNvSpPr>
          <p:nvPr>
            <p:ph idx="1"/>
          </p:nvPr>
        </p:nvSpPr>
        <p:spPr>
          <a:xfrm>
            <a:off x="838200" y="1324303"/>
            <a:ext cx="10515600" cy="5055476"/>
          </a:xfrm>
        </p:spPr>
        <p:txBody>
          <a:bodyPr>
            <a:normAutofit fontScale="62500" lnSpcReduction="20000"/>
          </a:bodyPr>
          <a:lstStyle/>
          <a:p>
            <a:r>
              <a:rPr lang="en-US" dirty="0"/>
              <a:t>Create a map to see which country/region had the highest profits.</a:t>
            </a:r>
          </a:p>
          <a:p>
            <a:r>
              <a:rPr lang="en-US" dirty="0"/>
              <a:t>From the Fields pane, drag the </a:t>
            </a:r>
            <a:r>
              <a:rPr lang="en-US" b="1" dirty="0"/>
              <a:t>Country</a:t>
            </a:r>
            <a:r>
              <a:rPr lang="en-US" dirty="0"/>
              <a:t> field to a blank area on your report canvas to create a map.</a:t>
            </a:r>
          </a:p>
          <a:p>
            <a:r>
              <a:rPr lang="en-US" dirty="0"/>
              <a:t>Drag the </a:t>
            </a:r>
            <a:r>
              <a:rPr lang="en-US" b="1" dirty="0"/>
              <a:t>Profit</a:t>
            </a:r>
            <a:r>
              <a:rPr lang="en-US" dirty="0"/>
              <a:t> field to the map.</a:t>
            </a:r>
          </a:p>
          <a:p>
            <a:r>
              <a:rPr lang="en-US" dirty="0"/>
              <a:t>Power BI creates a map visual with bubbles representing the relative profit of each location</a:t>
            </a:r>
            <a:r>
              <a:rPr lang="en-US" dirty="0" smtClean="0"/>
              <a:t>.</a:t>
            </a:r>
          </a:p>
          <a:p>
            <a:endParaRPr lang="en-US" sz="5100" dirty="0"/>
          </a:p>
          <a:p>
            <a:pPr marL="0" indent="0">
              <a:buNone/>
            </a:pPr>
            <a:r>
              <a:rPr lang="en-US" sz="5100" b="1" dirty="0">
                <a:solidFill>
                  <a:srgbClr val="00B0F0"/>
                </a:solidFill>
              </a:rPr>
              <a:t>Visual 4: Sales by Product and Segment</a:t>
            </a:r>
          </a:p>
          <a:p>
            <a:r>
              <a:rPr lang="en-US" dirty="0"/>
              <a:t>Create a bar chart to determine which companies and segments to invest in.</a:t>
            </a:r>
          </a:p>
          <a:p>
            <a:r>
              <a:rPr lang="en-US" dirty="0"/>
              <a:t>Drag the two charts you've created to be side by side in the top half of the canvas. Save some room on the left side of the canvas.</a:t>
            </a:r>
          </a:p>
          <a:p>
            <a:r>
              <a:rPr lang="en-US" dirty="0"/>
              <a:t>Select a blank area in the lower half of your report canvas.</a:t>
            </a:r>
          </a:p>
          <a:p>
            <a:r>
              <a:rPr lang="en-US" dirty="0"/>
              <a:t>In the Fields pane, select the </a:t>
            </a:r>
            <a:r>
              <a:rPr lang="en-US" b="1" dirty="0"/>
              <a:t>Sales</a:t>
            </a:r>
            <a:r>
              <a:rPr lang="en-US" dirty="0"/>
              <a:t>, </a:t>
            </a:r>
            <a:r>
              <a:rPr lang="en-US" b="1" dirty="0"/>
              <a:t>Product</a:t>
            </a:r>
            <a:r>
              <a:rPr lang="en-US" dirty="0"/>
              <a:t>, and </a:t>
            </a:r>
            <a:r>
              <a:rPr lang="en-US" b="1" dirty="0"/>
              <a:t>Segment</a:t>
            </a:r>
            <a:r>
              <a:rPr lang="en-US" dirty="0"/>
              <a:t> fields.</a:t>
            </a:r>
          </a:p>
          <a:p>
            <a:r>
              <a:rPr lang="en-US" dirty="0"/>
              <a:t>Power BI automatically creates a clustered column chart.</a:t>
            </a:r>
          </a:p>
          <a:p>
            <a:r>
              <a:rPr lang="en-US" dirty="0"/>
              <a:t>Drag the chart so it's wide enough to fill the space under the two upper charts.</a:t>
            </a:r>
          </a:p>
          <a:p>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912382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655"/>
            <a:ext cx="10515601" cy="1387366"/>
          </a:xfrm>
        </p:spPr>
        <p:txBody>
          <a:bodyPr>
            <a:normAutofit fontScale="90000"/>
          </a:bodyPr>
          <a:lstStyle/>
          <a:p>
            <a:r>
              <a:rPr lang="en-US" b="1" dirty="0" smtClean="0"/>
              <a:t/>
            </a:r>
            <a:br>
              <a:rPr lang="en-US" b="1" dirty="0" smtClean="0"/>
            </a:br>
            <a:r>
              <a:rPr lang="en-US" b="1" dirty="0"/>
              <a:t/>
            </a:r>
            <a:br>
              <a:rPr lang="en-US" b="1" dirty="0"/>
            </a:br>
            <a:r>
              <a:rPr lang="en-US" b="1" dirty="0" smtClean="0"/>
              <a:t>   </a:t>
            </a:r>
            <a:br>
              <a:rPr lang="en-US" b="1" dirty="0" smtClean="0"/>
            </a:br>
            <a:r>
              <a:rPr lang="en-US" b="1" dirty="0"/>
              <a:t/>
            </a:r>
            <a:br>
              <a:rPr lang="en-US" b="1" dirty="0"/>
            </a:br>
            <a:r>
              <a:rPr lang="en-US" b="1" dirty="0" smtClean="0"/>
              <a:t>            </a:t>
            </a:r>
            <a:r>
              <a:rPr lang="en-US" b="1" dirty="0"/>
              <a:t>Visual 5: Year slicer</a:t>
            </a:r>
            <a:br>
              <a:rPr lang="en-US" b="1" dirty="0"/>
            </a:br>
            <a:r>
              <a:rPr lang="en-US" dirty="0" smtClean="0"/>
              <a:t/>
            </a:r>
            <a:br>
              <a:rPr lang="en-US" dirty="0" smtClean="0"/>
            </a:br>
            <a:r>
              <a:rPr lang="en-US" b="1" dirty="0"/>
              <a:t/>
            </a:r>
            <a:br>
              <a:rPr lang="en-US" b="1" dirty="0"/>
            </a:br>
            <a:r>
              <a:rPr lang="en-US" dirty="0" smtClean="0"/>
              <a:t/>
            </a:r>
            <a:br>
              <a:rPr lang="en-US" dirty="0" smtClean="0"/>
            </a:br>
            <a:endParaRPr lang="en-US" dirty="0"/>
          </a:p>
        </p:txBody>
      </p:sp>
      <p:sp>
        <p:nvSpPr>
          <p:cNvPr id="3" name="Content Placeholder 2"/>
          <p:cNvSpPr>
            <a:spLocks noGrp="1"/>
          </p:cNvSpPr>
          <p:nvPr>
            <p:ph idx="1"/>
          </p:nvPr>
        </p:nvSpPr>
        <p:spPr>
          <a:xfrm>
            <a:off x="838200" y="1825625"/>
            <a:ext cx="10515600" cy="3965575"/>
          </a:xfrm>
        </p:spPr>
        <p:txBody>
          <a:bodyPr>
            <a:normAutofit fontScale="55000" lnSpcReduction="20000"/>
          </a:bodyPr>
          <a:lstStyle/>
          <a:p>
            <a:r>
              <a:rPr lang="en-US" dirty="0"/>
              <a:t>Slicers are a valuable tool for filtering the visuals on a report page to a specific selection. In this case, we can create two different slicers to narrow in on performance for each month and year. One slicer uses the date field in the original table. The other uses the </a:t>
            </a:r>
            <a:r>
              <a:rPr lang="en-US" dirty="0">
                <a:hlinkClick r:id="rId2"/>
              </a:rPr>
              <a:t>date table you may have created for "extra credit"</a:t>
            </a:r>
            <a:r>
              <a:rPr lang="en-US" dirty="0"/>
              <a:t> earlier in this tutorial</a:t>
            </a:r>
            <a:r>
              <a:rPr lang="en-US" dirty="0" smtClean="0"/>
              <a:t>.</a:t>
            </a:r>
          </a:p>
          <a:p>
            <a:pPr marL="0" indent="0">
              <a:buNone/>
            </a:pPr>
            <a:r>
              <a:rPr lang="en-US" dirty="0" smtClean="0"/>
              <a:t>   </a:t>
            </a:r>
            <a:r>
              <a:rPr lang="en-US" b="1" dirty="0" smtClean="0">
                <a:solidFill>
                  <a:srgbClr val="00B0F0"/>
                </a:solidFill>
              </a:rPr>
              <a:t>Date </a:t>
            </a:r>
            <a:r>
              <a:rPr lang="en-US" b="1" dirty="0">
                <a:solidFill>
                  <a:srgbClr val="00B0F0"/>
                </a:solidFill>
              </a:rPr>
              <a:t>slicer using the original table</a:t>
            </a:r>
            <a:endParaRPr lang="en-US" dirty="0">
              <a:solidFill>
                <a:srgbClr val="00B0F0"/>
              </a:solidFill>
            </a:endParaRPr>
          </a:p>
          <a:p>
            <a:r>
              <a:rPr lang="en-US" dirty="0"/>
              <a:t>In the Fields pane, select the </a:t>
            </a:r>
            <a:r>
              <a:rPr lang="en-US" b="1" dirty="0"/>
              <a:t>Date</a:t>
            </a:r>
            <a:r>
              <a:rPr lang="en-US" dirty="0"/>
              <a:t> field in the Financials table. Drag it to the blank area on the left of the canvas.</a:t>
            </a:r>
          </a:p>
          <a:p>
            <a:r>
              <a:rPr lang="en-US" dirty="0"/>
              <a:t>In the Visualizations pane, choose </a:t>
            </a:r>
            <a:r>
              <a:rPr lang="en-US" b="1" dirty="0"/>
              <a:t>Slicer</a:t>
            </a:r>
            <a:r>
              <a:rPr lang="en-US" dirty="0"/>
              <a:t>.</a:t>
            </a:r>
          </a:p>
          <a:p>
            <a:r>
              <a:rPr lang="en-US" dirty="0"/>
              <a:t>Power BI automatically creates a numeric range slicer.</a:t>
            </a:r>
          </a:p>
          <a:p>
            <a:r>
              <a:rPr lang="en-US" b="1" dirty="0"/>
              <a:t>Date slicer using the DAX table</a:t>
            </a:r>
            <a:endParaRPr lang="en-US" dirty="0"/>
          </a:p>
          <a:p>
            <a:r>
              <a:rPr lang="en-US" dirty="0"/>
              <a:t>In the Fields pane, select the </a:t>
            </a:r>
            <a:r>
              <a:rPr lang="en-US" b="1" dirty="0"/>
              <a:t>Date</a:t>
            </a:r>
            <a:r>
              <a:rPr lang="en-US" dirty="0"/>
              <a:t> field in the Calendar table. Drag it to the blank area on the left of the canvas.</a:t>
            </a:r>
          </a:p>
          <a:p>
            <a:r>
              <a:rPr lang="en-US" dirty="0"/>
              <a:t>In the Visualizations pane, choose </a:t>
            </a:r>
            <a:r>
              <a:rPr lang="en-US" b="1" dirty="0"/>
              <a:t>Slicer</a:t>
            </a:r>
            <a:r>
              <a:rPr lang="en-US" dirty="0"/>
              <a:t>.</a:t>
            </a:r>
          </a:p>
          <a:p>
            <a:r>
              <a:rPr lang="en-US" dirty="0"/>
              <a:t>In the Fields section of the Visualizations pane, select the drop-down in </a:t>
            </a:r>
            <a:r>
              <a:rPr lang="en-US" b="1" dirty="0"/>
              <a:t>Fields</a:t>
            </a:r>
            <a:r>
              <a:rPr lang="en-US" dirty="0"/>
              <a:t>. Remove Quarter and Day so only Year and Month are left.</a:t>
            </a:r>
          </a:p>
          <a:p>
            <a:r>
              <a:rPr lang="en-US" dirty="0"/>
              <a:t>Now if your manager asks to see just 2013 data, you can use either slicer to select years, or specific months of each year.</a:t>
            </a:r>
            <a:br>
              <a:rPr lang="en-US" dirty="0"/>
            </a:b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3313566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9187"/>
            <a:ext cx="10515600" cy="1636438"/>
          </a:xfrm>
        </p:spPr>
        <p:txBody>
          <a:bodyPr>
            <a:normAutofit fontScale="90000"/>
          </a:bodyPr>
          <a:lstStyle/>
          <a:p>
            <a:r>
              <a:rPr lang="en-US" sz="3200" dirty="0">
                <a:solidFill>
                  <a:srgbClr val="00B0F0"/>
                </a:solidFill>
              </a:rPr>
              <a:t>In summary, this report answers </a:t>
            </a:r>
            <a:r>
              <a:rPr lang="en-US" sz="3200" dirty="0" smtClean="0">
                <a:solidFill>
                  <a:srgbClr val="00B0F0"/>
                </a:solidFill>
              </a:rPr>
              <a:t>your Interviewer top </a:t>
            </a:r>
            <a:r>
              <a:rPr lang="en-US" sz="3200" dirty="0">
                <a:solidFill>
                  <a:srgbClr val="00B0F0"/>
                </a:solidFill>
              </a:rPr>
              <a:t>questions:</a:t>
            </a:r>
            <a:r>
              <a:rPr lang="en-US" sz="3200" dirty="0"/>
              <a:t/>
            </a:r>
            <a:br>
              <a:rPr lang="en-US" sz="3200" dirty="0"/>
            </a:br>
            <a:r>
              <a:rPr lang="en-US" sz="3200" dirty="0"/>
              <a:t/>
            </a:r>
            <a:br>
              <a:rPr lang="en-US" sz="3200" dirty="0"/>
            </a:br>
            <a:endParaRPr lang="en-US" sz="3200" dirty="0"/>
          </a:p>
        </p:txBody>
      </p:sp>
      <p:sp>
        <p:nvSpPr>
          <p:cNvPr id="3" name="Content Placeholder 2"/>
          <p:cNvSpPr>
            <a:spLocks noGrp="1"/>
          </p:cNvSpPr>
          <p:nvPr>
            <p:ph idx="1"/>
          </p:nvPr>
        </p:nvSpPr>
        <p:spPr/>
        <p:txBody>
          <a:bodyPr/>
          <a:lstStyle/>
          <a:p>
            <a:r>
              <a:rPr lang="en-US" dirty="0"/>
              <a:t>Which month and year had the most profit?</a:t>
            </a:r>
          </a:p>
          <a:p>
            <a:r>
              <a:rPr lang="en-US" dirty="0"/>
              <a:t>December 2014</a:t>
            </a:r>
          </a:p>
          <a:p>
            <a:r>
              <a:rPr lang="en-US" dirty="0"/>
              <a:t>Which country/region is the company seeing the most success in?</a:t>
            </a:r>
          </a:p>
          <a:p>
            <a:r>
              <a:rPr lang="en-US" dirty="0"/>
              <a:t>In Europe, specifically France and Germany.</a:t>
            </a:r>
          </a:p>
          <a:p>
            <a:r>
              <a:rPr lang="en-US" dirty="0"/>
              <a:t>Which product and segment should the company continue to invest in?</a:t>
            </a:r>
          </a:p>
          <a:p>
            <a:r>
              <a:rPr lang="en-US" dirty="0"/>
              <a:t>The company should continue to invest in the Paseo product and target the Small Business and Government segments</a:t>
            </a:r>
          </a:p>
          <a:p>
            <a:endParaRPr lang="en-US" dirty="0"/>
          </a:p>
        </p:txBody>
      </p:sp>
    </p:spTree>
    <p:extLst>
      <p:ext uri="{BB962C8B-B14F-4D97-AF65-F5344CB8AC3E}">
        <p14:creationId xmlns:p14="http://schemas.microsoft.com/office/powerpoint/2010/main" val="368833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TotalTime>
  <Words>178</Words>
  <Application>Microsoft Office PowerPoint</Application>
  <PresentationFormat>Widescreen</PresentationFormat>
  <Paragraphs>60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        Report in Power BI Desktop </vt:lpstr>
      <vt:lpstr>Download the sample </vt:lpstr>
      <vt:lpstr>Select the Financials table, and choose Transform Data.</vt:lpstr>
      <vt:lpstr>Visual 1: Add a title    </vt:lpstr>
      <vt:lpstr>Visual 3: Profit by Country/Region </vt:lpstr>
      <vt:lpstr>                   Visual 5: Year slicer    </vt:lpstr>
      <vt:lpstr>In summary, this report answers your Interviewer top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Finance Report BY PPT</dc:title>
  <dc:creator>Windows User</dc:creator>
  <cp:lastModifiedBy>Windows User</cp:lastModifiedBy>
  <cp:revision>6</cp:revision>
  <dcterms:created xsi:type="dcterms:W3CDTF">2023-05-19T12:08:34Z</dcterms:created>
  <dcterms:modified xsi:type="dcterms:W3CDTF">2023-05-19T12:54:03Z</dcterms:modified>
</cp:coreProperties>
</file>