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9"/>
  </p:notesMasterIdLst>
  <p:handoutMasterIdLst>
    <p:handoutMasterId r:id="rId100"/>
  </p:handoutMasterIdLst>
  <p:sldIdLst>
    <p:sldId id="276" r:id="rId5"/>
    <p:sldId id="365" r:id="rId6"/>
    <p:sldId id="277" r:id="rId7"/>
    <p:sldId id="278" r:id="rId8"/>
    <p:sldId id="280" r:id="rId9"/>
    <p:sldId id="279" r:id="rId10"/>
    <p:sldId id="282" r:id="rId11"/>
    <p:sldId id="284" r:id="rId12"/>
    <p:sldId id="286" r:id="rId13"/>
    <p:sldId id="287" r:id="rId14"/>
    <p:sldId id="291" r:id="rId15"/>
    <p:sldId id="366" r:id="rId16"/>
    <p:sldId id="290" r:id="rId17"/>
    <p:sldId id="293" r:id="rId18"/>
    <p:sldId id="294" r:id="rId19"/>
    <p:sldId id="367" r:id="rId20"/>
    <p:sldId id="368" r:id="rId21"/>
    <p:sldId id="369" r:id="rId22"/>
    <p:sldId id="370" r:id="rId23"/>
    <p:sldId id="371" r:id="rId24"/>
    <p:sldId id="372" r:id="rId25"/>
    <p:sldId id="373" r:id="rId26"/>
    <p:sldId id="374" r:id="rId27"/>
    <p:sldId id="375" r:id="rId28"/>
    <p:sldId id="376" r:id="rId29"/>
    <p:sldId id="377" r:id="rId30"/>
    <p:sldId id="306" r:id="rId31"/>
    <p:sldId id="307" r:id="rId32"/>
    <p:sldId id="308" r:id="rId33"/>
    <p:sldId id="309" r:id="rId34"/>
    <p:sldId id="311" r:id="rId35"/>
    <p:sldId id="312" r:id="rId36"/>
    <p:sldId id="313" r:id="rId37"/>
    <p:sldId id="314" r:id="rId38"/>
    <p:sldId id="333" r:id="rId39"/>
    <p:sldId id="315" r:id="rId40"/>
    <p:sldId id="316" r:id="rId41"/>
    <p:sldId id="317" r:id="rId42"/>
    <p:sldId id="318" r:id="rId43"/>
    <p:sldId id="319" r:id="rId44"/>
    <p:sldId id="320" r:id="rId45"/>
    <p:sldId id="322" r:id="rId46"/>
    <p:sldId id="323" r:id="rId47"/>
    <p:sldId id="324" r:id="rId48"/>
    <p:sldId id="326" r:id="rId49"/>
    <p:sldId id="327" r:id="rId50"/>
    <p:sldId id="328" r:id="rId51"/>
    <p:sldId id="329" r:id="rId52"/>
    <p:sldId id="330" r:id="rId53"/>
    <p:sldId id="378" r:id="rId54"/>
    <p:sldId id="380" r:id="rId55"/>
    <p:sldId id="331" r:id="rId56"/>
    <p:sldId id="332"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6" r:id="rId79"/>
    <p:sldId id="357" r:id="rId80"/>
    <p:sldId id="359" r:id="rId81"/>
    <p:sldId id="360" r:id="rId82"/>
    <p:sldId id="379" r:id="rId83"/>
    <p:sldId id="383" r:id="rId84"/>
    <p:sldId id="384" r:id="rId85"/>
    <p:sldId id="385" r:id="rId86"/>
    <p:sldId id="386" r:id="rId87"/>
    <p:sldId id="387" r:id="rId88"/>
    <p:sldId id="388" r:id="rId89"/>
    <p:sldId id="389" r:id="rId90"/>
    <p:sldId id="390" r:id="rId91"/>
    <p:sldId id="391" r:id="rId92"/>
    <p:sldId id="392" r:id="rId93"/>
    <p:sldId id="393" r:id="rId94"/>
    <p:sldId id="394" r:id="rId95"/>
    <p:sldId id="395" r:id="rId96"/>
    <p:sldId id="381" r:id="rId97"/>
    <p:sldId id="382"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0360"/>
    <a:srgbClr val="2B0A3D"/>
    <a:srgbClr val="12ABDB"/>
    <a:srgbClr val="0070AD"/>
    <a:srgbClr val="64A3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2" autoAdjust="0"/>
    <p:restoredTop sz="84740" autoAdjust="0"/>
  </p:normalViewPr>
  <p:slideViewPr>
    <p:cSldViewPr snapToGrid="0">
      <p:cViewPr varScale="1">
        <p:scale>
          <a:sx n="53" d="100"/>
          <a:sy n="53" d="100"/>
        </p:scale>
        <p:origin x="162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890" y="-18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F505A97-19D5-4B8D-917D-5FB6727D52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426319FB-1420-4F63-9671-37F8D4BDA0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C77C54-DC48-4BEB-9FDB-E7BE2A2A725D}" type="datetimeFigureOut">
              <a:rPr lang="en-US" smtClean="0"/>
              <a:t>8/6/2020</a:t>
            </a:fld>
            <a:endParaRPr lang="en-US" dirty="0"/>
          </a:p>
        </p:txBody>
      </p:sp>
      <p:sp>
        <p:nvSpPr>
          <p:cNvPr id="4" name="Footer Placeholder 3">
            <a:extLst>
              <a:ext uri="{FF2B5EF4-FFF2-40B4-BE49-F238E27FC236}">
                <a16:creationId xmlns:a16="http://schemas.microsoft.com/office/drawing/2014/main" xmlns="" id="{597D6981-6AE4-4B01-B4E6-535B4ADD3A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FF95730-572F-438D-8031-26EE68CD4A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E6F665-FCC6-499C-92BC-8ADE43D1F8C7}" type="slidenum">
              <a:rPr lang="en-US" smtClean="0"/>
              <a:t>‹#›</a:t>
            </a:fld>
            <a:endParaRPr lang="en-US" dirty="0"/>
          </a:p>
        </p:txBody>
      </p:sp>
    </p:spTree>
    <p:extLst>
      <p:ext uri="{BB962C8B-B14F-4D97-AF65-F5344CB8AC3E}">
        <p14:creationId xmlns:p14="http://schemas.microsoft.com/office/powerpoint/2010/main" val="10656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B5752-9BC3-43EC-9D14-DBEEB8288467}" type="datetimeFigureOut">
              <a:rPr lang="en-US" smtClean="0"/>
              <a:t>8/6/2020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6101B-A11D-4C18-920C-0F59B31C7EF2}" type="slidenum">
              <a:rPr lang="en-US" smtClean="0"/>
              <a:t>‹#›</a:t>
            </a:fld>
            <a:endParaRPr lang="en-US" dirty="0"/>
          </a:p>
        </p:txBody>
      </p:sp>
    </p:spTree>
    <p:extLst>
      <p:ext uri="{BB962C8B-B14F-4D97-AF65-F5344CB8AC3E}">
        <p14:creationId xmlns:p14="http://schemas.microsoft.com/office/powerpoint/2010/main" val="256859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a:t>
            </a:fld>
            <a:endParaRPr lang="en-US" dirty="0"/>
          </a:p>
        </p:txBody>
      </p:sp>
    </p:spTree>
    <p:extLst>
      <p:ext uri="{BB962C8B-B14F-4D97-AF65-F5344CB8AC3E}">
        <p14:creationId xmlns:p14="http://schemas.microsoft.com/office/powerpoint/2010/main" val="326457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11</a:t>
            </a:fld>
            <a:endParaRPr lang="en-US" dirty="0"/>
          </a:p>
        </p:txBody>
      </p:sp>
    </p:spTree>
    <p:extLst>
      <p:ext uri="{BB962C8B-B14F-4D97-AF65-F5344CB8AC3E}">
        <p14:creationId xmlns:p14="http://schemas.microsoft.com/office/powerpoint/2010/main" val="4127525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12</a:t>
            </a:fld>
            <a:endParaRPr lang="en-US" dirty="0"/>
          </a:p>
        </p:txBody>
      </p:sp>
    </p:spTree>
    <p:extLst>
      <p:ext uri="{BB962C8B-B14F-4D97-AF65-F5344CB8AC3E}">
        <p14:creationId xmlns:p14="http://schemas.microsoft.com/office/powerpoint/2010/main" val="1550191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13</a:t>
            </a:fld>
            <a:endParaRPr lang="en-US" dirty="0"/>
          </a:p>
        </p:txBody>
      </p:sp>
    </p:spTree>
    <p:extLst>
      <p:ext uri="{BB962C8B-B14F-4D97-AF65-F5344CB8AC3E}">
        <p14:creationId xmlns:p14="http://schemas.microsoft.com/office/powerpoint/2010/main" val="341444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14</a:t>
            </a:fld>
            <a:endParaRPr lang="en-US" dirty="0"/>
          </a:p>
        </p:txBody>
      </p:sp>
    </p:spTree>
    <p:extLst>
      <p:ext uri="{BB962C8B-B14F-4D97-AF65-F5344CB8AC3E}">
        <p14:creationId xmlns:p14="http://schemas.microsoft.com/office/powerpoint/2010/main" val="3227957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15</a:t>
            </a:fld>
            <a:endParaRPr lang="en-US" dirty="0"/>
          </a:p>
        </p:txBody>
      </p:sp>
    </p:spTree>
    <p:extLst>
      <p:ext uri="{BB962C8B-B14F-4D97-AF65-F5344CB8AC3E}">
        <p14:creationId xmlns:p14="http://schemas.microsoft.com/office/powerpoint/2010/main" val="342782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27</a:t>
            </a:fld>
            <a:endParaRPr lang="en-US" dirty="0"/>
          </a:p>
        </p:txBody>
      </p:sp>
    </p:spTree>
    <p:extLst>
      <p:ext uri="{BB962C8B-B14F-4D97-AF65-F5344CB8AC3E}">
        <p14:creationId xmlns:p14="http://schemas.microsoft.com/office/powerpoint/2010/main" val="214378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28</a:t>
            </a:fld>
            <a:endParaRPr lang="en-US" dirty="0"/>
          </a:p>
        </p:txBody>
      </p:sp>
    </p:spTree>
    <p:extLst>
      <p:ext uri="{BB962C8B-B14F-4D97-AF65-F5344CB8AC3E}">
        <p14:creationId xmlns:p14="http://schemas.microsoft.com/office/powerpoint/2010/main" val="2752745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29</a:t>
            </a:fld>
            <a:endParaRPr lang="en-US" dirty="0"/>
          </a:p>
        </p:txBody>
      </p:sp>
    </p:spTree>
    <p:extLst>
      <p:ext uri="{BB962C8B-B14F-4D97-AF65-F5344CB8AC3E}">
        <p14:creationId xmlns:p14="http://schemas.microsoft.com/office/powerpoint/2010/main" val="2737384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30</a:t>
            </a:fld>
            <a:endParaRPr lang="en-US" dirty="0"/>
          </a:p>
        </p:txBody>
      </p:sp>
    </p:spTree>
    <p:extLst>
      <p:ext uri="{BB962C8B-B14F-4D97-AF65-F5344CB8AC3E}">
        <p14:creationId xmlns:p14="http://schemas.microsoft.com/office/powerpoint/2010/main" val="720892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31</a:t>
            </a:fld>
            <a:endParaRPr lang="en-US" dirty="0"/>
          </a:p>
        </p:txBody>
      </p:sp>
    </p:spTree>
    <p:extLst>
      <p:ext uri="{BB962C8B-B14F-4D97-AF65-F5344CB8AC3E}">
        <p14:creationId xmlns:p14="http://schemas.microsoft.com/office/powerpoint/2010/main" val="332568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a:t>
            </a:fld>
            <a:endParaRPr lang="en-US" dirty="0"/>
          </a:p>
        </p:txBody>
      </p:sp>
    </p:spTree>
    <p:extLst>
      <p:ext uri="{BB962C8B-B14F-4D97-AF65-F5344CB8AC3E}">
        <p14:creationId xmlns:p14="http://schemas.microsoft.com/office/powerpoint/2010/main" val="1877292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32</a:t>
            </a:fld>
            <a:endParaRPr lang="en-US" dirty="0"/>
          </a:p>
        </p:txBody>
      </p:sp>
    </p:spTree>
    <p:extLst>
      <p:ext uri="{BB962C8B-B14F-4D97-AF65-F5344CB8AC3E}">
        <p14:creationId xmlns:p14="http://schemas.microsoft.com/office/powerpoint/2010/main" val="2618224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33</a:t>
            </a:fld>
            <a:endParaRPr lang="en-US" dirty="0"/>
          </a:p>
        </p:txBody>
      </p:sp>
    </p:spTree>
    <p:extLst>
      <p:ext uri="{BB962C8B-B14F-4D97-AF65-F5344CB8AC3E}">
        <p14:creationId xmlns:p14="http://schemas.microsoft.com/office/powerpoint/2010/main" val="4072678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34</a:t>
            </a:fld>
            <a:endParaRPr lang="en-US" dirty="0"/>
          </a:p>
        </p:txBody>
      </p:sp>
    </p:spTree>
    <p:extLst>
      <p:ext uri="{BB962C8B-B14F-4D97-AF65-F5344CB8AC3E}">
        <p14:creationId xmlns:p14="http://schemas.microsoft.com/office/powerpoint/2010/main" val="3154841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35</a:t>
            </a:fld>
            <a:endParaRPr lang="en-US" dirty="0"/>
          </a:p>
        </p:txBody>
      </p:sp>
    </p:spTree>
    <p:extLst>
      <p:ext uri="{BB962C8B-B14F-4D97-AF65-F5344CB8AC3E}">
        <p14:creationId xmlns:p14="http://schemas.microsoft.com/office/powerpoint/2010/main" val="3790368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36</a:t>
            </a:fld>
            <a:endParaRPr lang="en-US" dirty="0"/>
          </a:p>
        </p:txBody>
      </p:sp>
    </p:spTree>
    <p:extLst>
      <p:ext uri="{BB962C8B-B14F-4D97-AF65-F5344CB8AC3E}">
        <p14:creationId xmlns:p14="http://schemas.microsoft.com/office/powerpoint/2010/main" val="3133596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37</a:t>
            </a:fld>
            <a:endParaRPr lang="en-US" dirty="0"/>
          </a:p>
        </p:txBody>
      </p:sp>
    </p:spTree>
    <p:extLst>
      <p:ext uri="{BB962C8B-B14F-4D97-AF65-F5344CB8AC3E}">
        <p14:creationId xmlns:p14="http://schemas.microsoft.com/office/powerpoint/2010/main" val="534222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38</a:t>
            </a:fld>
            <a:endParaRPr lang="en-US" dirty="0"/>
          </a:p>
        </p:txBody>
      </p:sp>
    </p:spTree>
    <p:extLst>
      <p:ext uri="{BB962C8B-B14F-4D97-AF65-F5344CB8AC3E}">
        <p14:creationId xmlns:p14="http://schemas.microsoft.com/office/powerpoint/2010/main" val="350391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39</a:t>
            </a:fld>
            <a:endParaRPr lang="en-US" dirty="0"/>
          </a:p>
        </p:txBody>
      </p:sp>
    </p:spTree>
    <p:extLst>
      <p:ext uri="{BB962C8B-B14F-4D97-AF65-F5344CB8AC3E}">
        <p14:creationId xmlns:p14="http://schemas.microsoft.com/office/powerpoint/2010/main" val="3625051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40</a:t>
            </a:fld>
            <a:endParaRPr lang="en-US" dirty="0"/>
          </a:p>
        </p:txBody>
      </p:sp>
    </p:spTree>
    <p:extLst>
      <p:ext uri="{BB962C8B-B14F-4D97-AF65-F5344CB8AC3E}">
        <p14:creationId xmlns:p14="http://schemas.microsoft.com/office/powerpoint/2010/main" val="1140870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41</a:t>
            </a:fld>
            <a:endParaRPr lang="en-US" dirty="0"/>
          </a:p>
        </p:txBody>
      </p:sp>
    </p:spTree>
    <p:extLst>
      <p:ext uri="{BB962C8B-B14F-4D97-AF65-F5344CB8AC3E}">
        <p14:creationId xmlns:p14="http://schemas.microsoft.com/office/powerpoint/2010/main" val="239146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a:t>
            </a:fld>
            <a:endParaRPr lang="en-US" dirty="0"/>
          </a:p>
        </p:txBody>
      </p:sp>
    </p:spTree>
    <p:extLst>
      <p:ext uri="{BB962C8B-B14F-4D97-AF65-F5344CB8AC3E}">
        <p14:creationId xmlns:p14="http://schemas.microsoft.com/office/powerpoint/2010/main" val="658268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42</a:t>
            </a:fld>
            <a:endParaRPr lang="en-US" dirty="0"/>
          </a:p>
        </p:txBody>
      </p:sp>
    </p:spTree>
    <p:extLst>
      <p:ext uri="{BB962C8B-B14F-4D97-AF65-F5344CB8AC3E}">
        <p14:creationId xmlns:p14="http://schemas.microsoft.com/office/powerpoint/2010/main" val="4284277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43</a:t>
            </a:fld>
            <a:endParaRPr lang="en-US" dirty="0"/>
          </a:p>
        </p:txBody>
      </p:sp>
    </p:spTree>
    <p:extLst>
      <p:ext uri="{BB962C8B-B14F-4D97-AF65-F5344CB8AC3E}">
        <p14:creationId xmlns:p14="http://schemas.microsoft.com/office/powerpoint/2010/main" val="2065358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44</a:t>
            </a:fld>
            <a:endParaRPr lang="en-US" dirty="0"/>
          </a:p>
        </p:txBody>
      </p:sp>
    </p:spTree>
    <p:extLst>
      <p:ext uri="{BB962C8B-B14F-4D97-AF65-F5344CB8AC3E}">
        <p14:creationId xmlns:p14="http://schemas.microsoft.com/office/powerpoint/2010/main" val="1326721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45</a:t>
            </a:fld>
            <a:endParaRPr lang="en-US" dirty="0"/>
          </a:p>
        </p:txBody>
      </p:sp>
    </p:spTree>
    <p:extLst>
      <p:ext uri="{BB962C8B-B14F-4D97-AF65-F5344CB8AC3E}">
        <p14:creationId xmlns:p14="http://schemas.microsoft.com/office/powerpoint/2010/main" val="2008560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46</a:t>
            </a:fld>
            <a:endParaRPr lang="en-US" dirty="0"/>
          </a:p>
        </p:txBody>
      </p:sp>
    </p:spTree>
    <p:extLst>
      <p:ext uri="{BB962C8B-B14F-4D97-AF65-F5344CB8AC3E}">
        <p14:creationId xmlns:p14="http://schemas.microsoft.com/office/powerpoint/2010/main" val="2577499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47</a:t>
            </a:fld>
            <a:endParaRPr lang="en-US" dirty="0"/>
          </a:p>
        </p:txBody>
      </p:sp>
    </p:spTree>
    <p:extLst>
      <p:ext uri="{BB962C8B-B14F-4D97-AF65-F5344CB8AC3E}">
        <p14:creationId xmlns:p14="http://schemas.microsoft.com/office/powerpoint/2010/main" val="3093947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48</a:t>
            </a:fld>
            <a:endParaRPr lang="en-US" dirty="0"/>
          </a:p>
        </p:txBody>
      </p:sp>
    </p:spTree>
    <p:extLst>
      <p:ext uri="{BB962C8B-B14F-4D97-AF65-F5344CB8AC3E}">
        <p14:creationId xmlns:p14="http://schemas.microsoft.com/office/powerpoint/2010/main" val="519353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Incase while cloning if you get an</a:t>
            </a:r>
            <a:r>
              <a:rPr lang="en-US" baseline="0" dirty="0"/>
              <a:t> error, try running the GitBash with Admin access.</a:t>
            </a:r>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49</a:t>
            </a:fld>
            <a:endParaRPr lang="en-US" dirty="0"/>
          </a:p>
        </p:txBody>
      </p:sp>
    </p:spTree>
    <p:extLst>
      <p:ext uri="{BB962C8B-B14F-4D97-AF65-F5344CB8AC3E}">
        <p14:creationId xmlns:p14="http://schemas.microsoft.com/office/powerpoint/2010/main" val="2112233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Incase while cloning if you get an</a:t>
            </a:r>
            <a:r>
              <a:rPr lang="en-US" baseline="0" dirty="0"/>
              <a:t> error, try running the GitBash with Admin access.</a:t>
            </a:r>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50</a:t>
            </a:fld>
            <a:endParaRPr lang="en-US" dirty="0"/>
          </a:p>
        </p:txBody>
      </p:sp>
    </p:spTree>
    <p:extLst>
      <p:ext uri="{BB962C8B-B14F-4D97-AF65-F5344CB8AC3E}">
        <p14:creationId xmlns:p14="http://schemas.microsoft.com/office/powerpoint/2010/main" val="656409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52</a:t>
            </a:fld>
            <a:endParaRPr lang="en-US" dirty="0"/>
          </a:p>
        </p:txBody>
      </p:sp>
    </p:spTree>
    <p:extLst>
      <p:ext uri="{BB962C8B-B14F-4D97-AF65-F5344CB8AC3E}">
        <p14:creationId xmlns:p14="http://schemas.microsoft.com/office/powerpoint/2010/main" val="121461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a:t>
            </a:fld>
            <a:endParaRPr lang="en-US" dirty="0"/>
          </a:p>
        </p:txBody>
      </p:sp>
    </p:spTree>
    <p:extLst>
      <p:ext uri="{BB962C8B-B14F-4D97-AF65-F5344CB8AC3E}">
        <p14:creationId xmlns:p14="http://schemas.microsoft.com/office/powerpoint/2010/main" val="3711482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53</a:t>
            </a:fld>
            <a:endParaRPr lang="en-US" dirty="0"/>
          </a:p>
        </p:txBody>
      </p:sp>
    </p:spTree>
    <p:extLst>
      <p:ext uri="{BB962C8B-B14F-4D97-AF65-F5344CB8AC3E}">
        <p14:creationId xmlns:p14="http://schemas.microsoft.com/office/powerpoint/2010/main" val="649307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54</a:t>
            </a:fld>
            <a:endParaRPr lang="en-US" dirty="0"/>
          </a:p>
        </p:txBody>
      </p:sp>
    </p:spTree>
    <p:extLst>
      <p:ext uri="{BB962C8B-B14F-4D97-AF65-F5344CB8AC3E}">
        <p14:creationId xmlns:p14="http://schemas.microsoft.com/office/powerpoint/2010/main" val="25516217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55</a:t>
            </a:fld>
            <a:endParaRPr lang="en-US" dirty="0"/>
          </a:p>
        </p:txBody>
      </p:sp>
    </p:spTree>
    <p:extLst>
      <p:ext uri="{BB962C8B-B14F-4D97-AF65-F5344CB8AC3E}">
        <p14:creationId xmlns:p14="http://schemas.microsoft.com/office/powerpoint/2010/main" val="29307286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56</a:t>
            </a:fld>
            <a:endParaRPr lang="en-US" dirty="0"/>
          </a:p>
        </p:txBody>
      </p:sp>
    </p:spTree>
    <p:extLst>
      <p:ext uri="{BB962C8B-B14F-4D97-AF65-F5344CB8AC3E}">
        <p14:creationId xmlns:p14="http://schemas.microsoft.com/office/powerpoint/2010/main" val="1325287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57</a:t>
            </a:fld>
            <a:endParaRPr lang="en-US" dirty="0"/>
          </a:p>
        </p:txBody>
      </p:sp>
    </p:spTree>
    <p:extLst>
      <p:ext uri="{BB962C8B-B14F-4D97-AF65-F5344CB8AC3E}">
        <p14:creationId xmlns:p14="http://schemas.microsoft.com/office/powerpoint/2010/main" val="3578756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58</a:t>
            </a:fld>
            <a:endParaRPr lang="en-US" dirty="0"/>
          </a:p>
        </p:txBody>
      </p:sp>
    </p:spTree>
    <p:extLst>
      <p:ext uri="{BB962C8B-B14F-4D97-AF65-F5344CB8AC3E}">
        <p14:creationId xmlns:p14="http://schemas.microsoft.com/office/powerpoint/2010/main" val="33613612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59</a:t>
            </a:fld>
            <a:endParaRPr lang="en-US" dirty="0"/>
          </a:p>
        </p:txBody>
      </p:sp>
    </p:spTree>
    <p:extLst>
      <p:ext uri="{BB962C8B-B14F-4D97-AF65-F5344CB8AC3E}">
        <p14:creationId xmlns:p14="http://schemas.microsoft.com/office/powerpoint/2010/main" val="42231984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60</a:t>
            </a:fld>
            <a:endParaRPr lang="en-US" dirty="0"/>
          </a:p>
        </p:txBody>
      </p:sp>
    </p:spTree>
    <p:extLst>
      <p:ext uri="{BB962C8B-B14F-4D97-AF65-F5344CB8AC3E}">
        <p14:creationId xmlns:p14="http://schemas.microsoft.com/office/powerpoint/2010/main" val="18529839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61</a:t>
            </a:fld>
            <a:endParaRPr lang="en-US" dirty="0"/>
          </a:p>
        </p:txBody>
      </p:sp>
    </p:spTree>
    <p:extLst>
      <p:ext uri="{BB962C8B-B14F-4D97-AF65-F5344CB8AC3E}">
        <p14:creationId xmlns:p14="http://schemas.microsoft.com/office/powerpoint/2010/main" val="3979458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62</a:t>
            </a:fld>
            <a:endParaRPr lang="en-US" dirty="0"/>
          </a:p>
        </p:txBody>
      </p:sp>
    </p:spTree>
    <p:extLst>
      <p:ext uri="{BB962C8B-B14F-4D97-AF65-F5344CB8AC3E}">
        <p14:creationId xmlns:p14="http://schemas.microsoft.com/office/powerpoint/2010/main" val="284006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a:t>
            </a:fld>
            <a:endParaRPr lang="en-US" dirty="0"/>
          </a:p>
        </p:txBody>
      </p:sp>
    </p:spTree>
    <p:extLst>
      <p:ext uri="{BB962C8B-B14F-4D97-AF65-F5344CB8AC3E}">
        <p14:creationId xmlns:p14="http://schemas.microsoft.com/office/powerpoint/2010/main" val="3817177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63</a:t>
            </a:fld>
            <a:endParaRPr lang="en-US" dirty="0"/>
          </a:p>
        </p:txBody>
      </p:sp>
    </p:spTree>
    <p:extLst>
      <p:ext uri="{BB962C8B-B14F-4D97-AF65-F5344CB8AC3E}">
        <p14:creationId xmlns:p14="http://schemas.microsoft.com/office/powerpoint/2010/main" val="6756156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64</a:t>
            </a:fld>
            <a:endParaRPr lang="en-US" dirty="0"/>
          </a:p>
        </p:txBody>
      </p:sp>
    </p:spTree>
    <p:extLst>
      <p:ext uri="{BB962C8B-B14F-4D97-AF65-F5344CB8AC3E}">
        <p14:creationId xmlns:p14="http://schemas.microsoft.com/office/powerpoint/2010/main" val="3502266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65</a:t>
            </a:fld>
            <a:endParaRPr lang="en-US" dirty="0"/>
          </a:p>
        </p:txBody>
      </p:sp>
    </p:spTree>
    <p:extLst>
      <p:ext uri="{BB962C8B-B14F-4D97-AF65-F5344CB8AC3E}">
        <p14:creationId xmlns:p14="http://schemas.microsoft.com/office/powerpoint/2010/main" val="27615023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66</a:t>
            </a:fld>
            <a:endParaRPr lang="en-US" dirty="0"/>
          </a:p>
        </p:txBody>
      </p:sp>
    </p:spTree>
    <p:extLst>
      <p:ext uri="{BB962C8B-B14F-4D97-AF65-F5344CB8AC3E}">
        <p14:creationId xmlns:p14="http://schemas.microsoft.com/office/powerpoint/2010/main" val="38738857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67</a:t>
            </a:fld>
            <a:endParaRPr lang="en-US" dirty="0"/>
          </a:p>
        </p:txBody>
      </p:sp>
    </p:spTree>
    <p:extLst>
      <p:ext uri="{BB962C8B-B14F-4D97-AF65-F5344CB8AC3E}">
        <p14:creationId xmlns:p14="http://schemas.microsoft.com/office/powerpoint/2010/main" val="5502664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68</a:t>
            </a:fld>
            <a:endParaRPr lang="en-US" dirty="0"/>
          </a:p>
        </p:txBody>
      </p:sp>
    </p:spTree>
    <p:extLst>
      <p:ext uri="{BB962C8B-B14F-4D97-AF65-F5344CB8AC3E}">
        <p14:creationId xmlns:p14="http://schemas.microsoft.com/office/powerpoint/2010/main" val="12545828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69</a:t>
            </a:fld>
            <a:endParaRPr lang="en-US" dirty="0"/>
          </a:p>
        </p:txBody>
      </p:sp>
    </p:spTree>
    <p:extLst>
      <p:ext uri="{BB962C8B-B14F-4D97-AF65-F5344CB8AC3E}">
        <p14:creationId xmlns:p14="http://schemas.microsoft.com/office/powerpoint/2010/main" val="17959331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70</a:t>
            </a:fld>
            <a:endParaRPr lang="en-US" dirty="0"/>
          </a:p>
        </p:txBody>
      </p:sp>
    </p:spTree>
    <p:extLst>
      <p:ext uri="{BB962C8B-B14F-4D97-AF65-F5344CB8AC3E}">
        <p14:creationId xmlns:p14="http://schemas.microsoft.com/office/powerpoint/2010/main" val="7943617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71</a:t>
            </a:fld>
            <a:endParaRPr lang="en-US" dirty="0"/>
          </a:p>
        </p:txBody>
      </p:sp>
    </p:spTree>
    <p:extLst>
      <p:ext uri="{BB962C8B-B14F-4D97-AF65-F5344CB8AC3E}">
        <p14:creationId xmlns:p14="http://schemas.microsoft.com/office/powerpoint/2010/main" val="37370180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72</a:t>
            </a:fld>
            <a:endParaRPr lang="en-US" dirty="0"/>
          </a:p>
        </p:txBody>
      </p:sp>
    </p:spTree>
    <p:extLst>
      <p:ext uri="{BB962C8B-B14F-4D97-AF65-F5344CB8AC3E}">
        <p14:creationId xmlns:p14="http://schemas.microsoft.com/office/powerpoint/2010/main" val="1347685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a:t>
            </a:fld>
            <a:endParaRPr lang="en-US" dirty="0"/>
          </a:p>
        </p:txBody>
      </p:sp>
    </p:spTree>
    <p:extLst>
      <p:ext uri="{BB962C8B-B14F-4D97-AF65-F5344CB8AC3E}">
        <p14:creationId xmlns:p14="http://schemas.microsoft.com/office/powerpoint/2010/main" val="11545538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73</a:t>
            </a:fld>
            <a:endParaRPr lang="en-US" dirty="0"/>
          </a:p>
        </p:txBody>
      </p:sp>
    </p:spTree>
    <p:extLst>
      <p:ext uri="{BB962C8B-B14F-4D97-AF65-F5344CB8AC3E}">
        <p14:creationId xmlns:p14="http://schemas.microsoft.com/office/powerpoint/2010/main" val="23285620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74</a:t>
            </a:fld>
            <a:endParaRPr lang="en-US" dirty="0"/>
          </a:p>
        </p:txBody>
      </p:sp>
    </p:spTree>
    <p:extLst>
      <p:ext uri="{BB962C8B-B14F-4D97-AF65-F5344CB8AC3E}">
        <p14:creationId xmlns:p14="http://schemas.microsoft.com/office/powerpoint/2010/main" val="41240801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75</a:t>
            </a:fld>
            <a:endParaRPr lang="en-US" dirty="0"/>
          </a:p>
        </p:txBody>
      </p:sp>
    </p:spTree>
    <p:extLst>
      <p:ext uri="{BB962C8B-B14F-4D97-AF65-F5344CB8AC3E}">
        <p14:creationId xmlns:p14="http://schemas.microsoft.com/office/powerpoint/2010/main" val="13002651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76</a:t>
            </a:fld>
            <a:endParaRPr lang="en-US" dirty="0"/>
          </a:p>
        </p:txBody>
      </p:sp>
    </p:spTree>
    <p:extLst>
      <p:ext uri="{BB962C8B-B14F-4D97-AF65-F5344CB8AC3E}">
        <p14:creationId xmlns:p14="http://schemas.microsoft.com/office/powerpoint/2010/main" val="27482799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77</a:t>
            </a:fld>
            <a:endParaRPr lang="en-US" dirty="0"/>
          </a:p>
        </p:txBody>
      </p:sp>
    </p:spTree>
    <p:extLst>
      <p:ext uri="{BB962C8B-B14F-4D97-AF65-F5344CB8AC3E}">
        <p14:creationId xmlns:p14="http://schemas.microsoft.com/office/powerpoint/2010/main" val="10216323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78</a:t>
            </a:fld>
            <a:endParaRPr lang="en-US" dirty="0"/>
          </a:p>
        </p:txBody>
      </p:sp>
    </p:spTree>
    <p:extLst>
      <p:ext uri="{BB962C8B-B14F-4D97-AF65-F5344CB8AC3E}">
        <p14:creationId xmlns:p14="http://schemas.microsoft.com/office/powerpoint/2010/main" val="40248186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80</a:t>
            </a:fld>
            <a:endParaRPr lang="en-US" dirty="0"/>
          </a:p>
        </p:txBody>
      </p:sp>
    </p:spTree>
    <p:extLst>
      <p:ext uri="{BB962C8B-B14F-4D97-AF65-F5344CB8AC3E}">
        <p14:creationId xmlns:p14="http://schemas.microsoft.com/office/powerpoint/2010/main" val="9654711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81</a:t>
            </a:fld>
            <a:endParaRPr lang="en-US" dirty="0"/>
          </a:p>
        </p:txBody>
      </p:sp>
    </p:spTree>
    <p:extLst>
      <p:ext uri="{BB962C8B-B14F-4D97-AF65-F5344CB8AC3E}">
        <p14:creationId xmlns:p14="http://schemas.microsoft.com/office/powerpoint/2010/main" val="24963248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82</a:t>
            </a:fld>
            <a:endParaRPr lang="en-US" dirty="0"/>
          </a:p>
        </p:txBody>
      </p:sp>
    </p:spTree>
    <p:extLst>
      <p:ext uri="{BB962C8B-B14F-4D97-AF65-F5344CB8AC3E}">
        <p14:creationId xmlns:p14="http://schemas.microsoft.com/office/powerpoint/2010/main" val="24651613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83</a:t>
            </a:fld>
            <a:endParaRPr lang="en-US" dirty="0"/>
          </a:p>
        </p:txBody>
      </p:sp>
    </p:spTree>
    <p:extLst>
      <p:ext uri="{BB962C8B-B14F-4D97-AF65-F5344CB8AC3E}">
        <p14:creationId xmlns:p14="http://schemas.microsoft.com/office/powerpoint/2010/main" val="378332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a:t>
            </a:fld>
            <a:endParaRPr lang="en-US" dirty="0"/>
          </a:p>
        </p:txBody>
      </p:sp>
    </p:spTree>
    <p:extLst>
      <p:ext uri="{BB962C8B-B14F-4D97-AF65-F5344CB8AC3E}">
        <p14:creationId xmlns:p14="http://schemas.microsoft.com/office/powerpoint/2010/main" val="3012620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84</a:t>
            </a:fld>
            <a:endParaRPr lang="en-US" dirty="0"/>
          </a:p>
        </p:txBody>
      </p:sp>
    </p:spTree>
    <p:extLst>
      <p:ext uri="{BB962C8B-B14F-4D97-AF65-F5344CB8AC3E}">
        <p14:creationId xmlns:p14="http://schemas.microsoft.com/office/powerpoint/2010/main" val="18894951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86</a:t>
            </a:fld>
            <a:endParaRPr lang="en-US" dirty="0"/>
          </a:p>
        </p:txBody>
      </p:sp>
    </p:spTree>
    <p:extLst>
      <p:ext uri="{BB962C8B-B14F-4D97-AF65-F5344CB8AC3E}">
        <p14:creationId xmlns:p14="http://schemas.microsoft.com/office/powerpoint/2010/main" val="38170426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87</a:t>
            </a:fld>
            <a:endParaRPr lang="en-US" dirty="0"/>
          </a:p>
        </p:txBody>
      </p:sp>
    </p:spTree>
    <p:extLst>
      <p:ext uri="{BB962C8B-B14F-4D97-AF65-F5344CB8AC3E}">
        <p14:creationId xmlns:p14="http://schemas.microsoft.com/office/powerpoint/2010/main" val="2600129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88</a:t>
            </a:fld>
            <a:endParaRPr lang="en-US" dirty="0"/>
          </a:p>
        </p:txBody>
      </p:sp>
    </p:spTree>
    <p:extLst>
      <p:ext uri="{BB962C8B-B14F-4D97-AF65-F5344CB8AC3E}">
        <p14:creationId xmlns:p14="http://schemas.microsoft.com/office/powerpoint/2010/main" val="13955549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89</a:t>
            </a:fld>
            <a:endParaRPr lang="en-US" dirty="0"/>
          </a:p>
        </p:txBody>
      </p:sp>
    </p:spTree>
    <p:extLst>
      <p:ext uri="{BB962C8B-B14F-4D97-AF65-F5344CB8AC3E}">
        <p14:creationId xmlns:p14="http://schemas.microsoft.com/office/powerpoint/2010/main" val="36747149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90</a:t>
            </a:fld>
            <a:endParaRPr lang="en-US" dirty="0"/>
          </a:p>
        </p:txBody>
      </p:sp>
    </p:spTree>
    <p:extLst>
      <p:ext uri="{BB962C8B-B14F-4D97-AF65-F5344CB8AC3E}">
        <p14:creationId xmlns:p14="http://schemas.microsoft.com/office/powerpoint/2010/main" val="6712301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91</a:t>
            </a:fld>
            <a:endParaRPr lang="en-US" dirty="0"/>
          </a:p>
        </p:txBody>
      </p:sp>
    </p:spTree>
    <p:extLst>
      <p:ext uri="{BB962C8B-B14F-4D97-AF65-F5344CB8AC3E}">
        <p14:creationId xmlns:p14="http://schemas.microsoft.com/office/powerpoint/2010/main" val="40326913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92</a:t>
            </a:fld>
            <a:endParaRPr lang="en-US" dirty="0"/>
          </a:p>
        </p:txBody>
      </p:sp>
    </p:spTree>
    <p:extLst>
      <p:ext uri="{BB962C8B-B14F-4D97-AF65-F5344CB8AC3E}">
        <p14:creationId xmlns:p14="http://schemas.microsoft.com/office/powerpoint/2010/main" val="139539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9</a:t>
            </a:fld>
            <a:endParaRPr lang="en-US" dirty="0"/>
          </a:p>
        </p:txBody>
      </p:sp>
    </p:spTree>
    <p:extLst>
      <p:ext uri="{BB962C8B-B14F-4D97-AF65-F5344CB8AC3E}">
        <p14:creationId xmlns:p14="http://schemas.microsoft.com/office/powerpoint/2010/main" val="561589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10</a:t>
            </a:fld>
            <a:endParaRPr lang="en-US" dirty="0"/>
          </a:p>
        </p:txBody>
      </p:sp>
    </p:spTree>
    <p:extLst>
      <p:ext uri="{BB962C8B-B14F-4D97-AF65-F5344CB8AC3E}">
        <p14:creationId xmlns:p14="http://schemas.microsoft.com/office/powerpoint/2010/main" val="2275831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4788024" y="4157668"/>
            <a:ext cx="4049986" cy="1079500"/>
          </a:xfrm>
        </p:spPr>
        <p:txBody>
          <a:bodyPr anchor="t">
            <a:normAutofit/>
          </a:bodyPr>
          <a:lstStyle>
            <a:lvl1pPr marL="0" indent="0" algn="r">
              <a:lnSpc>
                <a:spcPct val="100000"/>
              </a:lnSpc>
              <a:buNone/>
              <a:defRPr sz="3600">
                <a:solidFill>
                  <a:schemeClr val="bg1"/>
                </a:solidFill>
                <a:latin typeface="+mj-lt"/>
                <a:ea typeface="Verdana" panose="020B0604030504040204" pitchFamily="34" charset="0"/>
                <a:cs typeface="Verdana" panose="020B0604030504040204" pitchFamily="34" charset="0"/>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indent="0" algn="r">
              <a:lnSpc>
                <a:spcPct val="100000"/>
              </a:lnSpc>
              <a:buNone/>
              <a:defRPr sz="2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4105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xmlns="" id="{126D353B-2810-4A0A-A941-5FF0314345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3138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5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5951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35A75ED0-C71B-4AAE-BAC5-0192E6C3C3B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081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1446EACD-2CC5-4BD0-92E5-6C8BD4D8D36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70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CEA4BD46-2D5D-42D3-8986-9E080023B1A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91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17B390E6-46A0-4BED-B3E2-3051836E071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105085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4">
            <a:extLst>
              <a:ext uri="{FF2B5EF4-FFF2-40B4-BE49-F238E27FC236}">
                <a16:creationId xmlns:a16="http://schemas.microsoft.com/office/drawing/2014/main" xmlns="" id="{C3079FB2-E127-4C03-B1FE-F00D3EBC847D}"/>
              </a:ext>
            </a:extLst>
          </p:cNvPr>
          <p:cNvPicPr>
            <a:picLocks noChangeAspect="1"/>
          </p:cNvPicPr>
          <p:nvPr userDrawn="1"/>
        </p:nvPicPr>
        <p:blipFill rotWithShape="1">
          <a:blip r:embed="rId9">
            <a:extLst>
              <a:ext uri="{96DAC541-7B7A-43D3-8B79-37D633B846F1}">
                <asvg:svgBlip xmlns:asvg="http://schemas.microsoft.com/office/drawing/2016/SVG/main" xmlns=""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3904648"/>
      </p:ext>
    </p:extLst>
  </p:cSld>
  <p:clrMap bg1="lt1" tx1="dk1" bg2="lt2" tx2="dk2" accent1="accent1" accent2="accent2" accent3="accent3" accent4="accent4" accent5="accent5" accent6="accent6" hlink="hlink" folHlink="folHlink"/>
  <p:sldLayoutIdLst>
    <p:sldLayoutId id="2147483662" r:id="rId1"/>
    <p:sldLayoutId id="2147483719" r:id="rId2"/>
    <p:sldLayoutId id="2147483720" r:id="rId3"/>
    <p:sldLayoutId id="2147483721" r:id="rId4"/>
    <p:sldLayoutId id="2147483722" r:id="rId5"/>
    <p:sldLayoutId id="2147483723" r:id="rId6"/>
    <p:sldLayoutId id="2147483665" r:id="rId7"/>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just" defTabSz="685800" rtl="0" eaLnBrk="1" latinLnBrk="0" hangingPunct="1">
        <a:lnSpc>
          <a:spcPct val="100000"/>
        </a:lnSpc>
        <a:spcBef>
          <a:spcPts val="750"/>
        </a:spcBef>
        <a:buClr>
          <a:srgbClr val="0070C0"/>
        </a:buClr>
        <a:buFont typeface="Wingdings" panose="05000000000000000000" pitchFamily="2" charset="2"/>
        <a:buChar char="Ø"/>
        <a:defRPr sz="19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just" defTabSz="685800" rtl="0" eaLnBrk="1" latinLnBrk="0" hangingPunct="1">
        <a:lnSpc>
          <a:spcPct val="100000"/>
        </a:lnSpc>
        <a:spcBef>
          <a:spcPts val="375"/>
        </a:spcBef>
        <a:buClr>
          <a:srgbClr val="0070C0"/>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just" defTabSz="685800" rtl="0" eaLnBrk="1" latinLnBrk="0" hangingPunct="1">
        <a:lnSpc>
          <a:spcPct val="100000"/>
        </a:lnSpc>
        <a:spcBef>
          <a:spcPts val="375"/>
        </a:spcBef>
        <a:buClr>
          <a:srgbClr val="0070C0"/>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just" defTabSz="685800" rtl="0" eaLnBrk="1" latinLnBrk="0" hangingPunct="1">
        <a:lnSpc>
          <a:spcPct val="100000"/>
        </a:lnSpc>
        <a:spcBef>
          <a:spcPts val="375"/>
        </a:spcBef>
        <a:buClr>
          <a:srgbClr val="0070C0"/>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just" defTabSz="685800" rtl="0" eaLnBrk="1" latinLnBrk="0" hangingPunct="1">
        <a:lnSpc>
          <a:spcPct val="100000"/>
        </a:lnSpc>
        <a:spcBef>
          <a:spcPts val="375"/>
        </a:spcBef>
        <a:buClr>
          <a:srgbClr val="0070C0"/>
        </a:buClr>
        <a:buFont typeface="Arial" panose="020B0604020202020204" pitchFamily="34" charset="0"/>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193" userDrawn="1">
          <p15:clr>
            <a:srgbClr val="F26B43"/>
          </p15:clr>
        </p15:guide>
        <p15:guide id="3" pos="5567"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2880" userDrawn="1">
          <p15:clr>
            <a:srgbClr val="F26B43"/>
          </p15:clr>
        </p15:guide>
        <p15:guide id="8" pos="2812" userDrawn="1">
          <p15:clr>
            <a:srgbClr val="F26B43"/>
          </p15:clr>
        </p15:guide>
        <p15:guide id="9" pos="29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5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7.png"/></Relationships>
</file>

<file path=ppt/slides/_rels/slide5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6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91.png"/></Relationships>
</file>

<file path=ppt/slides/_rels/slide6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94.png"/></Relationships>
</file>

<file path=ppt/slides/_rels/slide6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gitforwindows.org/"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03.png"/></Relationships>
</file>

<file path=ppt/slides/_rels/slide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105.png"/></Relationships>
</file>

<file path=ppt/slides/_rels/slide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07.png"/></Relationships>
</file>

<file path=ppt/slides/_rels/slide7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2.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09.png"/></Relationships>
</file>

<file path=ppt/slides/_rels/slide7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63.xml"/><Relationship Id="rId1" Type="http://schemas.openxmlformats.org/officeDocument/2006/relationships/slideLayout" Target="../slideLayouts/slideLayout3.xml"/><Relationship Id="rId5" Type="http://schemas.openxmlformats.org/officeDocument/2006/relationships/image" Target="../media/image113.png"/><Relationship Id="rId4" Type="http://schemas.openxmlformats.org/officeDocument/2006/relationships/image" Target="../media/image112.png"/></Relationships>
</file>

<file path=ppt/slides/_rels/slide7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115.png"/></Relationships>
</file>

<file path=ppt/slides/_rels/slide7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image" Target="../media/image118.png"/><Relationship Id="rId4" Type="http://schemas.openxmlformats.org/officeDocument/2006/relationships/image" Target="../media/image117.png"/></Relationships>
</file>

<file path=ppt/slides/_rels/slide79.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hyperlink" Target="https://azure.microsoft.com/en-in/services/devops/"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120.png"/></Relationships>
</file>

<file path=ppt/slides/_rels/slide8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129.png"/></Relationships>
</file>

<file path=ppt/slides/_rels/slide8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image" Target="../media/image132.png"/></Relationships>
</file>

<file path=ppt/slides/_rels/slide9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7CF0826-66D2-4267-AEF4-7A25E4B2424B}"/>
              </a:ext>
            </a:extLst>
          </p:cNvPr>
          <p:cNvSpPr>
            <a:spLocks noGrp="1"/>
          </p:cNvSpPr>
          <p:nvPr>
            <p:ph type="body" sz="quarter" idx="10"/>
          </p:nvPr>
        </p:nvSpPr>
        <p:spPr/>
        <p:txBody>
          <a:bodyPr>
            <a:normAutofit/>
          </a:bodyPr>
          <a:lstStyle/>
          <a:p>
            <a:r>
              <a:rPr lang="en-US" sz="3200" dirty="0">
                <a:cs typeface="Calibri" panose="020F0502020204030204" pitchFamily="34" charset="0"/>
              </a:rPr>
              <a:t>Introduction to Git</a:t>
            </a:r>
          </a:p>
        </p:txBody>
      </p:sp>
      <p:sp>
        <p:nvSpPr>
          <p:cNvPr id="4" name="Text Placeholder 3">
            <a:extLst>
              <a:ext uri="{FF2B5EF4-FFF2-40B4-BE49-F238E27FC236}">
                <a16:creationId xmlns:a16="http://schemas.microsoft.com/office/drawing/2014/main" xmlns="" id="{F6DA7C06-D426-47EA-8559-E499AD4C5B1D}"/>
              </a:ext>
            </a:extLst>
          </p:cNvPr>
          <p:cNvSpPr>
            <a:spLocks noGrp="1"/>
          </p:cNvSpPr>
          <p:nvPr>
            <p:ph type="body" sz="quarter" idx="11"/>
          </p:nvPr>
        </p:nvSpPr>
        <p:spPr/>
        <p:txBody>
          <a:bodyPr/>
          <a:lstStyle/>
          <a:p>
            <a:pPr>
              <a:lnSpc>
                <a:spcPct val="100000"/>
              </a:lnSpc>
            </a:pPr>
            <a:r>
              <a:rPr lang="en-US" dirty="0">
                <a:cs typeface="Calibri" panose="020F0502020204030204" pitchFamily="34" charset="0"/>
              </a:rPr>
              <a:t>Lesson 01 : Getting Started with Git</a:t>
            </a:r>
          </a:p>
          <a:p>
            <a:pPr>
              <a:lnSpc>
                <a:spcPct val="100000"/>
              </a:lnSpc>
            </a:pPr>
            <a:endParaRPr lang="en-US" dirty="0"/>
          </a:p>
        </p:txBody>
      </p:sp>
    </p:spTree>
    <p:extLst>
      <p:ext uri="{BB962C8B-B14F-4D97-AF65-F5344CB8AC3E}">
        <p14:creationId xmlns:p14="http://schemas.microsoft.com/office/powerpoint/2010/main" val="296064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8701" y="2135053"/>
            <a:ext cx="1907670" cy="469580"/>
          </a:xfrm>
          <a:prstGeom prst="rect">
            <a:avLst/>
          </a:prstGeom>
        </p:spPr>
      </p:pic>
      <p:pic>
        <p:nvPicPr>
          <p:cNvPr id="6" name="Picture 5"/>
          <p:cNvPicPr>
            <a:picLocks noChangeAspect="1"/>
          </p:cNvPicPr>
          <p:nvPr/>
        </p:nvPicPr>
        <p:blipFill>
          <a:blip r:embed="rId4"/>
          <a:stretch>
            <a:fillRect/>
          </a:stretch>
        </p:blipFill>
        <p:spPr>
          <a:xfrm>
            <a:off x="858640" y="3078387"/>
            <a:ext cx="2682466" cy="361920"/>
          </a:xfrm>
          <a:prstGeom prst="rect">
            <a:avLst/>
          </a:prstGeom>
        </p:spPr>
      </p:pic>
      <p:pic>
        <p:nvPicPr>
          <p:cNvPr id="7" name="Picture 6"/>
          <p:cNvPicPr>
            <a:picLocks noChangeAspect="1"/>
          </p:cNvPicPr>
          <p:nvPr/>
        </p:nvPicPr>
        <p:blipFill>
          <a:blip r:embed="rId5"/>
          <a:stretch>
            <a:fillRect/>
          </a:stretch>
        </p:blipFill>
        <p:spPr>
          <a:xfrm>
            <a:off x="858640" y="3816643"/>
            <a:ext cx="2369674" cy="286193"/>
          </a:xfrm>
          <a:prstGeom prst="rect">
            <a:avLst/>
          </a:prstGeom>
        </p:spPr>
      </p:pic>
      <p:pic>
        <p:nvPicPr>
          <p:cNvPr id="8" name="Picture 7"/>
          <p:cNvPicPr>
            <a:picLocks noChangeAspect="1"/>
          </p:cNvPicPr>
          <p:nvPr/>
        </p:nvPicPr>
        <p:blipFill>
          <a:blip r:embed="rId6"/>
          <a:stretch>
            <a:fillRect/>
          </a:stretch>
        </p:blipFill>
        <p:spPr>
          <a:xfrm>
            <a:off x="858640" y="4207687"/>
            <a:ext cx="1800605" cy="276284"/>
          </a:xfrm>
          <a:prstGeom prst="rect">
            <a:avLst/>
          </a:prstGeom>
        </p:spPr>
      </p:pic>
      <p:sp>
        <p:nvSpPr>
          <p:cNvPr id="3" name="Title 2">
            <a:extLst>
              <a:ext uri="{FF2B5EF4-FFF2-40B4-BE49-F238E27FC236}">
                <a16:creationId xmlns:a16="http://schemas.microsoft.com/office/drawing/2014/main" xmlns="" id="{E907181D-69C0-427B-80A5-DCAE38D0969D}"/>
              </a:ext>
            </a:extLst>
          </p:cNvPr>
          <p:cNvSpPr>
            <a:spLocks noGrp="1"/>
          </p:cNvSpPr>
          <p:nvPr>
            <p:ph type="title"/>
          </p:nvPr>
        </p:nvSpPr>
        <p:spPr/>
        <p:txBody>
          <a:bodyPr>
            <a:normAutofit/>
          </a:bodyPr>
          <a:lstStyle/>
          <a:p>
            <a:r>
              <a:rPr lang="en-US" dirty="0"/>
              <a:t>Creating new local git repository</a:t>
            </a:r>
          </a:p>
        </p:txBody>
      </p:sp>
      <p:sp>
        <p:nvSpPr>
          <p:cNvPr id="9" name="Content Placeholder 8">
            <a:extLst>
              <a:ext uri="{FF2B5EF4-FFF2-40B4-BE49-F238E27FC236}">
                <a16:creationId xmlns:a16="http://schemas.microsoft.com/office/drawing/2014/main" xmlns="" id="{A9DA16E5-544F-4222-B6E3-E3EC4628CFAF}"/>
              </a:ext>
            </a:extLst>
          </p:cNvPr>
          <p:cNvSpPr>
            <a:spLocks noGrp="1"/>
          </p:cNvSpPr>
          <p:nvPr>
            <p:ph idx="1"/>
          </p:nvPr>
        </p:nvSpPr>
        <p:spPr>
          <a:xfrm>
            <a:off x="298516" y="1494768"/>
            <a:ext cx="8539494" cy="4949845"/>
          </a:xfrm>
        </p:spPr>
        <p:txBody>
          <a:bodyPr>
            <a:normAutofit/>
          </a:bodyPr>
          <a:lstStyle/>
          <a:p>
            <a:r>
              <a:rPr lang="en-US" dirty="0"/>
              <a:t>Step1. Open up your project folder, and navigate into the same. </a:t>
            </a:r>
          </a:p>
          <a:p>
            <a:pPr lvl="1"/>
            <a:r>
              <a:rPr lang="en-US" dirty="0"/>
              <a:t>For checking your current location:</a:t>
            </a:r>
          </a:p>
          <a:p>
            <a:endParaRPr lang="en-US" dirty="0"/>
          </a:p>
          <a:p>
            <a:pPr lvl="1"/>
            <a:endParaRPr lang="en-US" dirty="0"/>
          </a:p>
          <a:p>
            <a:pPr lvl="1"/>
            <a:r>
              <a:rPr lang="en-US" dirty="0"/>
              <a:t>Identify location of repository and navigate:</a:t>
            </a:r>
          </a:p>
          <a:p>
            <a:endParaRPr lang="en-US" dirty="0"/>
          </a:p>
          <a:p>
            <a:pPr lvl="1"/>
            <a:r>
              <a:rPr lang="en-US" dirty="0"/>
              <a:t>Create new directory to make it as repository and navigate to it.</a:t>
            </a:r>
          </a:p>
          <a:p>
            <a:endParaRPr lang="en-US" dirty="0"/>
          </a:p>
          <a:p>
            <a:endParaRPr lang="en-US" dirty="0"/>
          </a:p>
          <a:p>
            <a:pPr lvl="1"/>
            <a:r>
              <a:rPr lang="en-US" dirty="0"/>
              <a:t>Initialize directory as git repository:</a:t>
            </a:r>
          </a:p>
          <a:p>
            <a:pPr lvl="1"/>
            <a:endParaRPr lang="en-US" dirty="0"/>
          </a:p>
          <a:p>
            <a:pPr lvl="1"/>
            <a:endParaRPr lang="en-US" dirty="0"/>
          </a:p>
          <a:p>
            <a:pPr lvl="1"/>
            <a:r>
              <a:rPr lang="en-US" dirty="0"/>
              <a:t>After repository is created, then observe that now prompt is showing it as master, as shown below:</a:t>
            </a:r>
          </a:p>
        </p:txBody>
      </p:sp>
      <p:pic>
        <p:nvPicPr>
          <p:cNvPr id="10" name="Picture 9">
            <a:extLst>
              <a:ext uri="{FF2B5EF4-FFF2-40B4-BE49-F238E27FC236}">
                <a16:creationId xmlns:a16="http://schemas.microsoft.com/office/drawing/2014/main" xmlns="" id="{EDD0AB6E-6959-4A63-BBD9-F28EBD38E23F}"/>
              </a:ext>
            </a:extLst>
          </p:cNvPr>
          <p:cNvPicPr>
            <a:picLocks noChangeAspect="1"/>
          </p:cNvPicPr>
          <p:nvPr/>
        </p:nvPicPr>
        <p:blipFill>
          <a:blip r:embed="rId7"/>
          <a:stretch>
            <a:fillRect/>
          </a:stretch>
        </p:blipFill>
        <p:spPr>
          <a:xfrm>
            <a:off x="848701" y="4911274"/>
            <a:ext cx="7529420" cy="451958"/>
          </a:xfrm>
          <a:prstGeom prst="rect">
            <a:avLst/>
          </a:prstGeom>
        </p:spPr>
      </p:pic>
      <p:pic>
        <p:nvPicPr>
          <p:cNvPr id="11" name="Picture 10">
            <a:extLst>
              <a:ext uri="{FF2B5EF4-FFF2-40B4-BE49-F238E27FC236}">
                <a16:creationId xmlns:a16="http://schemas.microsoft.com/office/drawing/2014/main" xmlns="" id="{00486259-9C33-4DD5-AF76-2593D54D9B6C}"/>
              </a:ext>
            </a:extLst>
          </p:cNvPr>
          <p:cNvPicPr>
            <a:picLocks noChangeAspect="1"/>
          </p:cNvPicPr>
          <p:nvPr/>
        </p:nvPicPr>
        <p:blipFill>
          <a:blip r:embed="rId8"/>
          <a:stretch>
            <a:fillRect/>
          </a:stretch>
        </p:blipFill>
        <p:spPr>
          <a:xfrm>
            <a:off x="862799" y="5954938"/>
            <a:ext cx="7410928" cy="564737"/>
          </a:xfrm>
          <a:prstGeom prst="rect">
            <a:avLst/>
          </a:prstGeom>
        </p:spPr>
      </p:pic>
    </p:spTree>
    <p:extLst>
      <p:ext uri="{BB962C8B-B14F-4D97-AF65-F5344CB8AC3E}">
        <p14:creationId xmlns:p14="http://schemas.microsoft.com/office/powerpoint/2010/main" val="242492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22724" y="4095202"/>
            <a:ext cx="7313795" cy="1012817"/>
          </a:xfrm>
          <a:prstGeom prst="rect">
            <a:avLst/>
          </a:prstGeom>
        </p:spPr>
      </p:pic>
      <p:sp>
        <p:nvSpPr>
          <p:cNvPr id="2" name="Title 1">
            <a:extLst>
              <a:ext uri="{FF2B5EF4-FFF2-40B4-BE49-F238E27FC236}">
                <a16:creationId xmlns:a16="http://schemas.microsoft.com/office/drawing/2014/main" xmlns="" id="{13E44E2C-B27B-4AA8-B7C2-6587C4C56031}"/>
              </a:ext>
            </a:extLst>
          </p:cNvPr>
          <p:cNvSpPr>
            <a:spLocks noGrp="1"/>
          </p:cNvSpPr>
          <p:nvPr>
            <p:ph type="title"/>
          </p:nvPr>
        </p:nvSpPr>
        <p:spPr/>
        <p:txBody>
          <a:bodyPr>
            <a:normAutofit/>
          </a:bodyPr>
          <a:lstStyle/>
          <a:p>
            <a:r>
              <a:rPr lang="en-US" dirty="0"/>
              <a:t>.git folder in repository</a:t>
            </a:r>
          </a:p>
        </p:txBody>
      </p:sp>
      <p:sp>
        <p:nvSpPr>
          <p:cNvPr id="3" name="Content Placeholder 2">
            <a:extLst>
              <a:ext uri="{FF2B5EF4-FFF2-40B4-BE49-F238E27FC236}">
                <a16:creationId xmlns:a16="http://schemas.microsoft.com/office/drawing/2014/main" xmlns="" id="{AC1E75CD-370B-4397-AA12-19866CFCD7E4}"/>
              </a:ext>
            </a:extLst>
          </p:cNvPr>
          <p:cNvSpPr>
            <a:spLocks noGrp="1"/>
          </p:cNvSpPr>
          <p:nvPr>
            <p:ph idx="1"/>
          </p:nvPr>
        </p:nvSpPr>
        <p:spPr/>
        <p:txBody>
          <a:bodyPr/>
          <a:lstStyle/>
          <a:p>
            <a:r>
              <a:rPr lang="en-US" dirty="0"/>
              <a:t>The . git folder contains all the information that is necessary for your project in version control and all the information about commits, remote repository address, etc. All of them are present in this folder. It also contains a log that stores your commit history so that you can roll back to history.</a:t>
            </a:r>
          </a:p>
          <a:p>
            <a:endParaRPr lang="en-US" dirty="0"/>
          </a:p>
          <a:p>
            <a:r>
              <a:rPr lang="en-US" dirty="0"/>
              <a:t>Viewing .git directory:</a:t>
            </a:r>
          </a:p>
          <a:p>
            <a:pPr lvl="1"/>
            <a:r>
              <a:rPr lang="en-US" dirty="0"/>
              <a:t>Change the directory to .git: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5626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44E2C-B27B-4AA8-B7C2-6587C4C56031}"/>
              </a:ext>
            </a:extLst>
          </p:cNvPr>
          <p:cNvSpPr>
            <a:spLocks noGrp="1"/>
          </p:cNvSpPr>
          <p:nvPr>
            <p:ph type="title"/>
          </p:nvPr>
        </p:nvSpPr>
        <p:spPr/>
        <p:txBody>
          <a:bodyPr>
            <a:normAutofit/>
          </a:bodyPr>
          <a:lstStyle/>
          <a:p>
            <a:r>
              <a:rPr lang="en-US" dirty="0"/>
              <a:t>.git folder in repository (cont.…)</a:t>
            </a:r>
          </a:p>
        </p:txBody>
      </p:sp>
      <p:sp>
        <p:nvSpPr>
          <p:cNvPr id="3" name="Content Placeholder 2">
            <a:extLst>
              <a:ext uri="{FF2B5EF4-FFF2-40B4-BE49-F238E27FC236}">
                <a16:creationId xmlns:a16="http://schemas.microsoft.com/office/drawing/2014/main" xmlns="" id="{AC1E75CD-370B-4397-AA12-19866CFCD7E4}"/>
              </a:ext>
            </a:extLst>
          </p:cNvPr>
          <p:cNvSpPr>
            <a:spLocks noGrp="1"/>
          </p:cNvSpPr>
          <p:nvPr>
            <p:ph idx="1"/>
          </p:nvPr>
        </p:nvSpPr>
        <p:spPr/>
        <p:txBody>
          <a:bodyPr/>
          <a:lstStyle/>
          <a:p>
            <a:r>
              <a:rPr lang="en-US" dirty="0"/>
              <a:t>.git folder contains the following information. You can view the available file and folders with following command.</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C421741C-229E-48AA-A756-4018F1EECB6F}"/>
              </a:ext>
            </a:extLst>
          </p:cNvPr>
          <p:cNvPicPr>
            <a:picLocks noChangeAspect="1"/>
          </p:cNvPicPr>
          <p:nvPr/>
        </p:nvPicPr>
        <p:blipFill>
          <a:blip r:embed="rId3"/>
          <a:stretch>
            <a:fillRect/>
          </a:stretch>
        </p:blipFill>
        <p:spPr>
          <a:xfrm>
            <a:off x="651391" y="2195866"/>
            <a:ext cx="8060080" cy="2693270"/>
          </a:xfrm>
          <a:prstGeom prst="rect">
            <a:avLst/>
          </a:prstGeom>
        </p:spPr>
      </p:pic>
    </p:spTree>
    <p:extLst>
      <p:ext uri="{BB962C8B-B14F-4D97-AF65-F5344CB8AC3E}">
        <p14:creationId xmlns:p14="http://schemas.microsoft.com/office/powerpoint/2010/main" val="228813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5F85EE-FD89-46B5-9480-05B4B3B87E07}"/>
              </a:ext>
            </a:extLst>
          </p:cNvPr>
          <p:cNvSpPr>
            <a:spLocks noGrp="1"/>
          </p:cNvSpPr>
          <p:nvPr>
            <p:ph type="title"/>
          </p:nvPr>
        </p:nvSpPr>
        <p:spPr/>
        <p:txBody>
          <a:bodyPr>
            <a:normAutofit/>
          </a:bodyPr>
          <a:lstStyle/>
          <a:p>
            <a:r>
              <a:rPr lang="en-US" dirty="0"/>
              <a:t>Adding new file to git repository</a:t>
            </a:r>
          </a:p>
        </p:txBody>
      </p:sp>
      <p:sp>
        <p:nvSpPr>
          <p:cNvPr id="3" name="Content Placeholder 2">
            <a:extLst>
              <a:ext uri="{FF2B5EF4-FFF2-40B4-BE49-F238E27FC236}">
                <a16:creationId xmlns:a16="http://schemas.microsoft.com/office/drawing/2014/main" xmlns="" id="{7A8EAAE0-543B-4A38-A1F1-D8B5366FC368}"/>
              </a:ext>
            </a:extLst>
          </p:cNvPr>
          <p:cNvSpPr>
            <a:spLocks noGrp="1"/>
          </p:cNvSpPr>
          <p:nvPr>
            <p:ph idx="1"/>
          </p:nvPr>
        </p:nvSpPr>
        <p:spPr/>
        <p:txBody>
          <a:bodyPr/>
          <a:lstStyle/>
          <a:p>
            <a:r>
              <a:rPr lang="en-US" dirty="0"/>
              <a:t>Create file in the current folder / repo:</a:t>
            </a:r>
          </a:p>
          <a:p>
            <a:endParaRPr lang="en-US" dirty="0"/>
          </a:p>
          <a:p>
            <a:r>
              <a:rPr lang="en-US" dirty="0"/>
              <a:t>This will open the file in edit mode, as shown below. You can write anything into it.</a:t>
            </a:r>
          </a:p>
          <a:p>
            <a:endParaRPr lang="en-US" dirty="0"/>
          </a:p>
          <a:p>
            <a:endParaRPr lang="en-US" dirty="0"/>
          </a:p>
          <a:p>
            <a:endParaRPr lang="en-US" dirty="0"/>
          </a:p>
          <a:p>
            <a:r>
              <a:rPr lang="en-US" dirty="0"/>
              <a:t>Press Ctrl+X to close and press Y to save changes.</a:t>
            </a:r>
          </a:p>
          <a:p>
            <a:endParaRPr lang="en-US" dirty="0"/>
          </a:p>
          <a:p>
            <a:endParaRPr lang="en-US" dirty="0"/>
          </a:p>
          <a:p>
            <a:endParaRPr lang="en-US" dirty="0"/>
          </a:p>
          <a:p>
            <a:endParaRPr lang="en-US" dirty="0"/>
          </a:p>
          <a:p>
            <a:endParaRPr lang="en-US" dirty="0"/>
          </a:p>
          <a:p>
            <a:endParaRPr lang="en-US" dirty="0"/>
          </a:p>
        </p:txBody>
      </p:sp>
      <p:pic>
        <p:nvPicPr>
          <p:cNvPr id="7" name="Picture 6"/>
          <p:cNvPicPr>
            <a:picLocks noChangeAspect="1"/>
          </p:cNvPicPr>
          <p:nvPr/>
        </p:nvPicPr>
        <p:blipFill>
          <a:blip r:embed="rId3"/>
          <a:stretch>
            <a:fillRect/>
          </a:stretch>
        </p:blipFill>
        <p:spPr>
          <a:xfrm>
            <a:off x="651988" y="2895660"/>
            <a:ext cx="7219292" cy="1066680"/>
          </a:xfrm>
          <a:prstGeom prst="rect">
            <a:avLst/>
          </a:prstGeom>
        </p:spPr>
      </p:pic>
      <p:pic>
        <p:nvPicPr>
          <p:cNvPr id="8" name="Picture 7"/>
          <p:cNvPicPr>
            <a:picLocks noChangeAspect="1"/>
          </p:cNvPicPr>
          <p:nvPr/>
        </p:nvPicPr>
        <p:blipFill>
          <a:blip r:embed="rId4"/>
          <a:stretch>
            <a:fillRect/>
          </a:stretch>
        </p:blipFill>
        <p:spPr>
          <a:xfrm>
            <a:off x="651988" y="1831343"/>
            <a:ext cx="2381481" cy="331337"/>
          </a:xfrm>
          <a:prstGeom prst="rect">
            <a:avLst/>
          </a:prstGeom>
        </p:spPr>
      </p:pic>
    </p:spTree>
    <p:extLst>
      <p:ext uri="{BB962C8B-B14F-4D97-AF65-F5344CB8AC3E}">
        <p14:creationId xmlns:p14="http://schemas.microsoft.com/office/powerpoint/2010/main" val="403259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34195" y="1877837"/>
            <a:ext cx="7668135" cy="2037686"/>
          </a:xfrm>
          <a:prstGeom prst="rect">
            <a:avLst/>
          </a:prstGeom>
        </p:spPr>
      </p:pic>
      <p:sp>
        <p:nvSpPr>
          <p:cNvPr id="3" name="Title 2">
            <a:extLst>
              <a:ext uri="{FF2B5EF4-FFF2-40B4-BE49-F238E27FC236}">
                <a16:creationId xmlns:a16="http://schemas.microsoft.com/office/drawing/2014/main" xmlns="" id="{C7574589-B85F-4DC3-8A7B-6DA8B096D18A}"/>
              </a:ext>
            </a:extLst>
          </p:cNvPr>
          <p:cNvSpPr>
            <a:spLocks noGrp="1"/>
          </p:cNvSpPr>
          <p:nvPr>
            <p:ph type="title"/>
          </p:nvPr>
        </p:nvSpPr>
        <p:spPr/>
        <p:txBody>
          <a:bodyPr>
            <a:normAutofit/>
          </a:bodyPr>
          <a:lstStyle/>
          <a:p>
            <a:r>
              <a:rPr lang="en-US" dirty="0"/>
              <a:t>Git status</a:t>
            </a:r>
          </a:p>
        </p:txBody>
      </p:sp>
      <p:sp>
        <p:nvSpPr>
          <p:cNvPr id="6" name="Content Placeholder 5">
            <a:extLst>
              <a:ext uri="{FF2B5EF4-FFF2-40B4-BE49-F238E27FC236}">
                <a16:creationId xmlns:a16="http://schemas.microsoft.com/office/drawing/2014/main" xmlns="" id="{201500C6-3509-4F40-978D-A52380FD4D8B}"/>
              </a:ext>
            </a:extLst>
          </p:cNvPr>
          <p:cNvSpPr>
            <a:spLocks noGrp="1"/>
          </p:cNvSpPr>
          <p:nvPr>
            <p:ph idx="1"/>
          </p:nvPr>
        </p:nvSpPr>
        <p:spPr/>
        <p:txBody>
          <a:bodyPr/>
          <a:lstStyle/>
          <a:p>
            <a:r>
              <a:rPr lang="en-US" dirty="0"/>
              <a:t>To check status of repository, type command, git status:</a:t>
            </a:r>
          </a:p>
          <a:p>
            <a:endParaRPr lang="en-US" dirty="0"/>
          </a:p>
        </p:txBody>
      </p:sp>
    </p:spTree>
    <p:extLst>
      <p:ext uri="{BB962C8B-B14F-4D97-AF65-F5344CB8AC3E}">
        <p14:creationId xmlns:p14="http://schemas.microsoft.com/office/powerpoint/2010/main" val="231078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699" y="1799124"/>
            <a:ext cx="6639128" cy="3832499"/>
          </a:xfrm>
          <a:prstGeom prst="rect">
            <a:avLst/>
          </a:prstGeom>
        </p:spPr>
      </p:pic>
      <p:sp>
        <p:nvSpPr>
          <p:cNvPr id="2" name="Title 1">
            <a:extLst>
              <a:ext uri="{FF2B5EF4-FFF2-40B4-BE49-F238E27FC236}">
                <a16:creationId xmlns:a16="http://schemas.microsoft.com/office/drawing/2014/main" xmlns="" id="{327E7F72-4F2F-41F0-B3D4-D737EB84E1BC}"/>
              </a:ext>
            </a:extLst>
          </p:cNvPr>
          <p:cNvSpPr>
            <a:spLocks noGrp="1"/>
          </p:cNvSpPr>
          <p:nvPr>
            <p:ph type="title"/>
          </p:nvPr>
        </p:nvSpPr>
        <p:spPr/>
        <p:txBody>
          <a:bodyPr>
            <a:normAutofit fontScale="90000"/>
          </a:bodyPr>
          <a:lstStyle/>
          <a:p>
            <a:r>
              <a:rPr lang="en-US" dirty="0"/>
              <a:t>Working directory, staging area and repository</a:t>
            </a:r>
          </a:p>
        </p:txBody>
      </p:sp>
    </p:spTree>
    <p:extLst>
      <p:ext uri="{BB962C8B-B14F-4D97-AF65-F5344CB8AC3E}">
        <p14:creationId xmlns:p14="http://schemas.microsoft.com/office/powerpoint/2010/main" val="361211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E7F67-3627-4E08-93ED-1182A9253CF3}"/>
              </a:ext>
            </a:extLst>
          </p:cNvPr>
          <p:cNvSpPr>
            <a:spLocks noGrp="1"/>
          </p:cNvSpPr>
          <p:nvPr>
            <p:ph type="title"/>
          </p:nvPr>
        </p:nvSpPr>
        <p:spPr/>
        <p:txBody>
          <a:bodyPr>
            <a:normAutofit/>
          </a:bodyPr>
          <a:lstStyle/>
          <a:p>
            <a:r>
              <a:rPr lang="en-US" dirty="0"/>
              <a:t>Adding file into staging area</a:t>
            </a:r>
          </a:p>
        </p:txBody>
      </p:sp>
      <p:sp>
        <p:nvSpPr>
          <p:cNvPr id="3" name="Content Placeholder 2">
            <a:extLst>
              <a:ext uri="{FF2B5EF4-FFF2-40B4-BE49-F238E27FC236}">
                <a16:creationId xmlns:a16="http://schemas.microsoft.com/office/drawing/2014/main" xmlns="" id="{8237F2A1-404E-42F7-BB0C-E074F895D7F0}"/>
              </a:ext>
            </a:extLst>
          </p:cNvPr>
          <p:cNvSpPr>
            <a:spLocks noGrp="1"/>
          </p:cNvSpPr>
          <p:nvPr>
            <p:ph idx="1"/>
          </p:nvPr>
        </p:nvSpPr>
        <p:spPr/>
        <p:txBody>
          <a:bodyPr/>
          <a:lstStyle/>
          <a:p>
            <a:r>
              <a:rPr lang="en-US" dirty="0"/>
              <a:t>To add file from working directory to the staging area we can use git add command.</a:t>
            </a:r>
          </a:p>
          <a:p>
            <a:endParaRPr lang="en-US" dirty="0"/>
          </a:p>
          <a:p>
            <a:endParaRPr lang="en-US" dirty="0"/>
          </a:p>
          <a:p>
            <a:endParaRPr lang="en-US" dirty="0"/>
          </a:p>
          <a:p>
            <a:r>
              <a:rPr lang="en-US" dirty="0"/>
              <a:t>Checking status after adding file in staging area:</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DCAA5B8B-C991-4DCE-91C3-E4CFE7518960}"/>
              </a:ext>
            </a:extLst>
          </p:cNvPr>
          <p:cNvPicPr>
            <a:picLocks noChangeAspect="1"/>
          </p:cNvPicPr>
          <p:nvPr/>
        </p:nvPicPr>
        <p:blipFill>
          <a:blip r:embed="rId2"/>
          <a:stretch>
            <a:fillRect/>
          </a:stretch>
        </p:blipFill>
        <p:spPr>
          <a:xfrm>
            <a:off x="635488" y="2181555"/>
            <a:ext cx="8113070" cy="1051504"/>
          </a:xfrm>
          <a:prstGeom prst="rect">
            <a:avLst/>
          </a:prstGeom>
        </p:spPr>
      </p:pic>
      <p:pic>
        <p:nvPicPr>
          <p:cNvPr id="5" name="Picture 4">
            <a:extLst>
              <a:ext uri="{FF2B5EF4-FFF2-40B4-BE49-F238E27FC236}">
                <a16:creationId xmlns:a16="http://schemas.microsoft.com/office/drawing/2014/main" xmlns="" id="{7C6C03CB-7915-4863-98D3-6ED6F6519BEF}"/>
              </a:ext>
            </a:extLst>
          </p:cNvPr>
          <p:cNvPicPr>
            <a:picLocks noChangeAspect="1"/>
          </p:cNvPicPr>
          <p:nvPr/>
        </p:nvPicPr>
        <p:blipFill>
          <a:blip r:embed="rId3"/>
          <a:stretch>
            <a:fillRect/>
          </a:stretch>
        </p:blipFill>
        <p:spPr>
          <a:xfrm>
            <a:off x="635488" y="3792668"/>
            <a:ext cx="4959226" cy="1570564"/>
          </a:xfrm>
          <a:prstGeom prst="rect">
            <a:avLst/>
          </a:prstGeom>
        </p:spPr>
      </p:pic>
    </p:spTree>
    <p:extLst>
      <p:ext uri="{BB962C8B-B14F-4D97-AF65-F5344CB8AC3E}">
        <p14:creationId xmlns:p14="http://schemas.microsoft.com/office/powerpoint/2010/main" val="299513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B5CA6-6B0E-452B-9BCF-7200DBDADA34}"/>
              </a:ext>
            </a:extLst>
          </p:cNvPr>
          <p:cNvSpPr>
            <a:spLocks noGrp="1"/>
          </p:cNvSpPr>
          <p:nvPr>
            <p:ph type="title"/>
          </p:nvPr>
        </p:nvSpPr>
        <p:spPr/>
        <p:txBody>
          <a:bodyPr>
            <a:normAutofit/>
          </a:bodyPr>
          <a:lstStyle/>
          <a:p>
            <a:r>
              <a:rPr lang="en-US" dirty="0"/>
              <a:t>Removing file from staging area</a:t>
            </a:r>
          </a:p>
        </p:txBody>
      </p:sp>
      <p:sp>
        <p:nvSpPr>
          <p:cNvPr id="3" name="Content Placeholder 2">
            <a:extLst>
              <a:ext uri="{FF2B5EF4-FFF2-40B4-BE49-F238E27FC236}">
                <a16:creationId xmlns:a16="http://schemas.microsoft.com/office/drawing/2014/main" xmlns="" id="{E5DEE5D7-762C-4995-B5D2-0FBD4880B0D5}"/>
              </a:ext>
            </a:extLst>
          </p:cNvPr>
          <p:cNvSpPr>
            <a:spLocks noGrp="1"/>
          </p:cNvSpPr>
          <p:nvPr>
            <p:ph idx="1"/>
          </p:nvPr>
        </p:nvSpPr>
        <p:spPr/>
        <p:txBody>
          <a:bodyPr/>
          <a:lstStyle/>
          <a:p>
            <a:r>
              <a:rPr lang="en-US" dirty="0"/>
              <a:t>To remove file from staging area and put it back into the working directory, use git reset command.</a:t>
            </a:r>
          </a:p>
          <a:p>
            <a:endParaRPr lang="en-US" dirty="0"/>
          </a:p>
          <a:p>
            <a:endParaRPr lang="en-US" dirty="0"/>
          </a:p>
          <a:p>
            <a:endParaRPr lang="en-US" dirty="0"/>
          </a:p>
          <a:p>
            <a:endParaRPr lang="en-US" dirty="0"/>
          </a:p>
          <a:p>
            <a:endParaRPr lang="en-US" dirty="0"/>
          </a:p>
          <a:p>
            <a:endParaRPr lang="en-US" dirty="0"/>
          </a:p>
          <a:p>
            <a:r>
              <a:rPr lang="en-US" dirty="0"/>
              <a:t>To add the file again in staging area, use git add command.</a:t>
            </a:r>
          </a:p>
        </p:txBody>
      </p:sp>
      <p:pic>
        <p:nvPicPr>
          <p:cNvPr id="4" name="Picture 3">
            <a:extLst>
              <a:ext uri="{FF2B5EF4-FFF2-40B4-BE49-F238E27FC236}">
                <a16:creationId xmlns:a16="http://schemas.microsoft.com/office/drawing/2014/main" xmlns="" id="{17C9A857-6A5D-4B4E-A467-373CD841A58B}"/>
              </a:ext>
            </a:extLst>
          </p:cNvPr>
          <p:cNvPicPr>
            <a:picLocks noChangeAspect="1"/>
          </p:cNvPicPr>
          <p:nvPr/>
        </p:nvPicPr>
        <p:blipFill>
          <a:blip r:embed="rId2"/>
          <a:stretch>
            <a:fillRect/>
          </a:stretch>
        </p:blipFill>
        <p:spPr>
          <a:xfrm>
            <a:off x="648472" y="2133492"/>
            <a:ext cx="7839581" cy="2034204"/>
          </a:xfrm>
          <a:prstGeom prst="rect">
            <a:avLst/>
          </a:prstGeom>
        </p:spPr>
      </p:pic>
    </p:spTree>
    <p:extLst>
      <p:ext uri="{BB962C8B-B14F-4D97-AF65-F5344CB8AC3E}">
        <p14:creationId xmlns:p14="http://schemas.microsoft.com/office/powerpoint/2010/main" val="4249478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F1B2C8-8AF7-4170-9BCA-61A44F27A3B8}"/>
              </a:ext>
            </a:extLst>
          </p:cNvPr>
          <p:cNvSpPr>
            <a:spLocks noGrp="1"/>
          </p:cNvSpPr>
          <p:nvPr>
            <p:ph type="title"/>
          </p:nvPr>
        </p:nvSpPr>
        <p:spPr/>
        <p:txBody>
          <a:bodyPr>
            <a:normAutofit fontScale="90000"/>
          </a:bodyPr>
          <a:lstStyle/>
          <a:p>
            <a:r>
              <a:rPr lang="en-US" dirty="0"/>
              <a:t>Committing changes to the local repository</a:t>
            </a:r>
          </a:p>
        </p:txBody>
      </p:sp>
      <p:sp>
        <p:nvSpPr>
          <p:cNvPr id="3" name="Content Placeholder 2">
            <a:extLst>
              <a:ext uri="{FF2B5EF4-FFF2-40B4-BE49-F238E27FC236}">
                <a16:creationId xmlns:a16="http://schemas.microsoft.com/office/drawing/2014/main" xmlns="" id="{F408348B-5D47-423D-828F-3548DE12E871}"/>
              </a:ext>
            </a:extLst>
          </p:cNvPr>
          <p:cNvSpPr>
            <a:spLocks noGrp="1"/>
          </p:cNvSpPr>
          <p:nvPr>
            <p:ph idx="1"/>
          </p:nvPr>
        </p:nvSpPr>
        <p:spPr/>
        <p:txBody>
          <a:bodyPr/>
          <a:lstStyle/>
          <a:p>
            <a:r>
              <a:rPr lang="en-US" dirty="0"/>
              <a:t>When commit command is used all the tracked changes will be committed/ reflected to the repository.</a:t>
            </a:r>
          </a:p>
          <a:p>
            <a:r>
              <a:rPr lang="en-US" dirty="0"/>
              <a:t>To commit the files from staging area to local repository, use git commit command.</a:t>
            </a:r>
          </a:p>
          <a:p>
            <a:endParaRPr lang="en-US" dirty="0"/>
          </a:p>
          <a:p>
            <a:endParaRPr lang="en-US" dirty="0"/>
          </a:p>
          <a:p>
            <a:endParaRPr lang="en-US" dirty="0"/>
          </a:p>
          <a:p>
            <a:r>
              <a:rPr lang="en-US" dirty="0"/>
              <a:t>Status after commit:</a:t>
            </a:r>
          </a:p>
          <a:p>
            <a:endParaRPr lang="en-US" dirty="0"/>
          </a:p>
        </p:txBody>
      </p:sp>
      <p:pic>
        <p:nvPicPr>
          <p:cNvPr id="4" name="Picture 3">
            <a:extLst>
              <a:ext uri="{FF2B5EF4-FFF2-40B4-BE49-F238E27FC236}">
                <a16:creationId xmlns:a16="http://schemas.microsoft.com/office/drawing/2014/main" xmlns="" id="{2D3B0496-78F6-49D1-AF4C-0000AC69D676}"/>
              </a:ext>
            </a:extLst>
          </p:cNvPr>
          <p:cNvPicPr>
            <a:picLocks noChangeAspect="1"/>
          </p:cNvPicPr>
          <p:nvPr/>
        </p:nvPicPr>
        <p:blipFill>
          <a:blip r:embed="rId2"/>
          <a:stretch>
            <a:fillRect/>
          </a:stretch>
        </p:blipFill>
        <p:spPr>
          <a:xfrm>
            <a:off x="670205" y="2832950"/>
            <a:ext cx="7796115" cy="1192099"/>
          </a:xfrm>
          <a:prstGeom prst="rect">
            <a:avLst/>
          </a:prstGeom>
        </p:spPr>
      </p:pic>
      <p:pic>
        <p:nvPicPr>
          <p:cNvPr id="5" name="Picture 4">
            <a:extLst>
              <a:ext uri="{FF2B5EF4-FFF2-40B4-BE49-F238E27FC236}">
                <a16:creationId xmlns:a16="http://schemas.microsoft.com/office/drawing/2014/main" xmlns="" id="{38EDA5F3-F677-4F12-B7A2-ED8803F13B91}"/>
              </a:ext>
            </a:extLst>
          </p:cNvPr>
          <p:cNvPicPr>
            <a:picLocks noChangeAspect="1"/>
          </p:cNvPicPr>
          <p:nvPr/>
        </p:nvPicPr>
        <p:blipFill>
          <a:blip r:embed="rId3"/>
          <a:stretch>
            <a:fillRect/>
          </a:stretch>
        </p:blipFill>
        <p:spPr>
          <a:xfrm>
            <a:off x="670205" y="4422235"/>
            <a:ext cx="7796115" cy="940996"/>
          </a:xfrm>
          <a:prstGeom prst="rect">
            <a:avLst/>
          </a:prstGeom>
        </p:spPr>
      </p:pic>
    </p:spTree>
    <p:extLst>
      <p:ext uri="{BB962C8B-B14F-4D97-AF65-F5344CB8AC3E}">
        <p14:creationId xmlns:p14="http://schemas.microsoft.com/office/powerpoint/2010/main" val="161746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72236-3600-4D9D-BAE2-D214F3CEECEE}"/>
              </a:ext>
            </a:extLst>
          </p:cNvPr>
          <p:cNvSpPr>
            <a:spLocks noGrp="1"/>
          </p:cNvSpPr>
          <p:nvPr>
            <p:ph type="title"/>
          </p:nvPr>
        </p:nvSpPr>
        <p:spPr/>
        <p:txBody>
          <a:bodyPr>
            <a:normAutofit fontScale="90000"/>
          </a:bodyPr>
          <a:lstStyle/>
          <a:p>
            <a:r>
              <a:rPr lang="en-US" dirty="0"/>
              <a:t>Creating repository in the existing working directory</a:t>
            </a:r>
          </a:p>
        </p:txBody>
      </p:sp>
      <p:sp>
        <p:nvSpPr>
          <p:cNvPr id="3" name="Content Placeholder 2">
            <a:extLst>
              <a:ext uri="{FF2B5EF4-FFF2-40B4-BE49-F238E27FC236}">
                <a16:creationId xmlns:a16="http://schemas.microsoft.com/office/drawing/2014/main" xmlns="" id="{DEDF9AC4-67BA-4AC4-A5C6-B632DD7D9C9C}"/>
              </a:ext>
            </a:extLst>
          </p:cNvPr>
          <p:cNvSpPr>
            <a:spLocks noGrp="1"/>
          </p:cNvSpPr>
          <p:nvPr>
            <p:ph idx="1"/>
          </p:nvPr>
        </p:nvSpPr>
        <p:spPr/>
        <p:txBody>
          <a:bodyPr/>
          <a:lstStyle/>
          <a:p>
            <a:r>
              <a:rPr lang="en-US" dirty="0"/>
              <a:t>You can download the sample repository from  shared material.</a:t>
            </a:r>
          </a:p>
          <a:p>
            <a:r>
              <a:rPr lang="en-US" dirty="0"/>
              <a:t>Copy the folder and navigate to it.</a:t>
            </a:r>
          </a:p>
          <a:p>
            <a:endParaRPr lang="en-US" dirty="0"/>
          </a:p>
          <a:p>
            <a:endParaRPr lang="en-US" dirty="0"/>
          </a:p>
          <a:p>
            <a:r>
              <a:rPr lang="en-US" dirty="0"/>
              <a:t>Now, initialize the directory as a git  repository.</a:t>
            </a:r>
          </a:p>
          <a:p>
            <a:endParaRPr lang="en-US" dirty="0"/>
          </a:p>
          <a:p>
            <a:endParaRPr lang="en-US" dirty="0"/>
          </a:p>
          <a:p>
            <a:r>
              <a:rPr lang="en-US" dirty="0"/>
              <a:t>add all the existing files from the working directory into staging area with git add command.</a:t>
            </a:r>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1C2B1075-2CA2-45D8-A359-FD013A44C0DE}"/>
              </a:ext>
            </a:extLst>
          </p:cNvPr>
          <p:cNvPicPr>
            <a:picLocks noChangeAspect="1"/>
          </p:cNvPicPr>
          <p:nvPr/>
        </p:nvPicPr>
        <p:blipFill>
          <a:blip r:embed="rId2"/>
          <a:stretch>
            <a:fillRect/>
          </a:stretch>
        </p:blipFill>
        <p:spPr>
          <a:xfrm>
            <a:off x="697081" y="2257428"/>
            <a:ext cx="4521971" cy="644534"/>
          </a:xfrm>
          <a:prstGeom prst="rect">
            <a:avLst/>
          </a:prstGeom>
        </p:spPr>
      </p:pic>
      <p:pic>
        <p:nvPicPr>
          <p:cNvPr id="5" name="Picture 4">
            <a:extLst>
              <a:ext uri="{FF2B5EF4-FFF2-40B4-BE49-F238E27FC236}">
                <a16:creationId xmlns:a16="http://schemas.microsoft.com/office/drawing/2014/main" xmlns="" id="{557BA62F-D363-4DC1-84E0-096B0093D5BF}"/>
              </a:ext>
            </a:extLst>
          </p:cNvPr>
          <p:cNvPicPr>
            <a:picLocks noChangeAspect="1"/>
          </p:cNvPicPr>
          <p:nvPr/>
        </p:nvPicPr>
        <p:blipFill>
          <a:blip r:embed="rId3"/>
          <a:stretch>
            <a:fillRect/>
          </a:stretch>
        </p:blipFill>
        <p:spPr>
          <a:xfrm>
            <a:off x="697081" y="3429000"/>
            <a:ext cx="7603298" cy="628372"/>
          </a:xfrm>
          <a:prstGeom prst="rect">
            <a:avLst/>
          </a:prstGeom>
        </p:spPr>
      </p:pic>
    </p:spTree>
    <p:extLst>
      <p:ext uri="{BB962C8B-B14F-4D97-AF65-F5344CB8AC3E}">
        <p14:creationId xmlns:p14="http://schemas.microsoft.com/office/powerpoint/2010/main" val="156007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915B0-078F-411B-8873-6F18906E7450}"/>
              </a:ext>
            </a:extLst>
          </p:cNvPr>
          <p:cNvSpPr>
            <a:spLocks noGrp="1"/>
          </p:cNvSpPr>
          <p:nvPr>
            <p:ph type="title"/>
          </p:nvPr>
        </p:nvSpPr>
        <p:spPr/>
        <p:txBody>
          <a:bodyPr/>
          <a:lstStyle/>
          <a:p>
            <a:r>
              <a:rPr lang="en-US" dirty="0"/>
              <a:t>Lesson Objective</a:t>
            </a:r>
          </a:p>
        </p:txBody>
      </p:sp>
      <p:sp>
        <p:nvSpPr>
          <p:cNvPr id="3" name="Content Placeholder 2">
            <a:extLst>
              <a:ext uri="{FF2B5EF4-FFF2-40B4-BE49-F238E27FC236}">
                <a16:creationId xmlns:a16="http://schemas.microsoft.com/office/drawing/2014/main" xmlns="" id="{733DF6C2-F3F5-4EFE-B3D2-827314B15B7C}"/>
              </a:ext>
            </a:extLst>
          </p:cNvPr>
          <p:cNvSpPr>
            <a:spLocks noGrp="1"/>
          </p:cNvSpPr>
          <p:nvPr>
            <p:ph idx="1"/>
          </p:nvPr>
        </p:nvSpPr>
        <p:spPr/>
        <p:txBody>
          <a:bodyPr/>
          <a:lstStyle/>
          <a:p>
            <a:r>
              <a:rPr lang="en-US" dirty="0"/>
              <a:t>In this lesson, you will learn:</a:t>
            </a:r>
          </a:p>
          <a:p>
            <a:pPr lvl="1"/>
            <a:r>
              <a:rPr lang="en-US" dirty="0" smtClean="0"/>
              <a:t>Introduction to </a:t>
            </a:r>
            <a:r>
              <a:rPr lang="en-US" dirty="0" err="1" smtClean="0"/>
              <a:t>Git</a:t>
            </a:r>
            <a:endParaRPr lang="en-US" dirty="0" smtClean="0"/>
          </a:p>
          <a:p>
            <a:pPr lvl="1"/>
            <a:r>
              <a:rPr lang="en-US" dirty="0" smtClean="0"/>
              <a:t>Creating </a:t>
            </a:r>
            <a:r>
              <a:rPr lang="en-US" dirty="0" err="1" smtClean="0"/>
              <a:t>Git</a:t>
            </a:r>
            <a:r>
              <a:rPr lang="en-US" dirty="0" smtClean="0"/>
              <a:t> repository</a:t>
            </a:r>
          </a:p>
          <a:p>
            <a:pPr lvl="1"/>
            <a:r>
              <a:rPr lang="en-US" dirty="0" smtClean="0"/>
              <a:t>Understanding local and remote repository</a:t>
            </a:r>
          </a:p>
          <a:p>
            <a:pPr lvl="1"/>
            <a:r>
              <a:rPr lang="en-US" dirty="0" smtClean="0"/>
              <a:t>Committing changes to the repository</a:t>
            </a:r>
          </a:p>
          <a:p>
            <a:pPr lvl="1"/>
            <a:r>
              <a:rPr lang="en-US" dirty="0" smtClean="0"/>
              <a:t>Forking the repository</a:t>
            </a:r>
          </a:p>
          <a:p>
            <a:pPr lvl="1"/>
            <a:r>
              <a:rPr lang="en-US" dirty="0" smtClean="0"/>
              <a:t>Branching the repository</a:t>
            </a:r>
          </a:p>
          <a:p>
            <a:pPr lvl="1"/>
            <a:r>
              <a:rPr lang="en-US" dirty="0" smtClean="0"/>
              <a:t>Merging the changes back to the primary repository.</a:t>
            </a:r>
          </a:p>
          <a:p>
            <a:pPr lvl="1"/>
            <a:r>
              <a:rPr lang="en-US" dirty="0" smtClean="0"/>
              <a:t>Viewing </a:t>
            </a:r>
            <a:r>
              <a:rPr lang="en-US" dirty="0" smtClean="0"/>
              <a:t>logs</a:t>
            </a:r>
          </a:p>
          <a:p>
            <a:pPr lvl="1"/>
            <a:r>
              <a:rPr lang="en-US" dirty="0" smtClean="0"/>
              <a:t>Creating </a:t>
            </a:r>
            <a:r>
              <a:rPr lang="en-US" dirty="0"/>
              <a:t>Azure </a:t>
            </a:r>
            <a:r>
              <a:rPr lang="en-US" dirty="0" err="1"/>
              <a:t>DevOps</a:t>
            </a:r>
            <a:r>
              <a:rPr lang="en-US" dirty="0"/>
              <a:t> account</a:t>
            </a:r>
          </a:p>
          <a:p>
            <a:pPr lvl="1"/>
            <a:r>
              <a:rPr lang="en-US" dirty="0"/>
              <a:t>Creating &amp; Collaborating with </a:t>
            </a:r>
            <a:r>
              <a:rPr lang="en-US" dirty="0" smtClean="0"/>
              <a:t>Azure </a:t>
            </a:r>
            <a:r>
              <a:rPr lang="en-US" dirty="0" err="1" smtClean="0"/>
              <a:t>DevOps</a:t>
            </a:r>
            <a:r>
              <a:rPr lang="en-US" dirty="0" smtClean="0"/>
              <a:t> repository</a:t>
            </a:r>
            <a:endParaRPr lang="en-US" dirty="0"/>
          </a:p>
          <a:p>
            <a:pPr lvl="1"/>
            <a:endParaRPr lang="en-US" dirty="0" smtClean="0"/>
          </a:p>
          <a:p>
            <a:pPr lvl="1"/>
            <a:endParaRPr lang="en-US" dirty="0" smtClean="0"/>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668956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C1771-838B-4551-90A9-0047DBA5C93A}"/>
              </a:ext>
            </a:extLst>
          </p:cNvPr>
          <p:cNvSpPr>
            <a:spLocks noGrp="1"/>
          </p:cNvSpPr>
          <p:nvPr>
            <p:ph type="title"/>
          </p:nvPr>
        </p:nvSpPr>
        <p:spPr/>
        <p:txBody>
          <a:bodyPr>
            <a:normAutofit fontScale="90000"/>
          </a:bodyPr>
          <a:lstStyle/>
          <a:p>
            <a:r>
              <a:rPr lang="en-US" dirty="0"/>
              <a:t>Creating repository in the existing working directory (Cont.…)</a:t>
            </a:r>
          </a:p>
        </p:txBody>
      </p:sp>
      <p:sp>
        <p:nvSpPr>
          <p:cNvPr id="3" name="Content Placeholder 2">
            <a:extLst>
              <a:ext uri="{FF2B5EF4-FFF2-40B4-BE49-F238E27FC236}">
                <a16:creationId xmlns:a16="http://schemas.microsoft.com/office/drawing/2014/main" xmlns="" id="{65EE37C3-105B-4095-86E9-7CA54AD60617}"/>
              </a:ext>
            </a:extLst>
          </p:cNvPr>
          <p:cNvSpPr>
            <a:spLocks noGrp="1"/>
          </p:cNvSpPr>
          <p:nvPr>
            <p:ph idx="1"/>
          </p:nvPr>
        </p:nvSpPr>
        <p:spPr/>
        <p:txBody>
          <a:bodyPr>
            <a:normAutofit fontScale="92500" lnSpcReduction="20000"/>
          </a:bodyPr>
          <a:lstStyle/>
          <a:p>
            <a:r>
              <a:rPr lang="en-US" dirty="0"/>
              <a:t>Now, check the status of created repository.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add all the existing files from the working directory into staging area with git add command.</a:t>
            </a:r>
          </a:p>
        </p:txBody>
      </p:sp>
      <p:pic>
        <p:nvPicPr>
          <p:cNvPr id="4" name="Picture 3">
            <a:extLst>
              <a:ext uri="{FF2B5EF4-FFF2-40B4-BE49-F238E27FC236}">
                <a16:creationId xmlns:a16="http://schemas.microsoft.com/office/drawing/2014/main" xmlns="" id="{A259A54C-A252-4B6A-8AD4-A762CEBD17DD}"/>
              </a:ext>
            </a:extLst>
          </p:cNvPr>
          <p:cNvPicPr>
            <a:picLocks noChangeAspect="1"/>
          </p:cNvPicPr>
          <p:nvPr/>
        </p:nvPicPr>
        <p:blipFill>
          <a:blip r:embed="rId2"/>
          <a:stretch>
            <a:fillRect/>
          </a:stretch>
        </p:blipFill>
        <p:spPr>
          <a:xfrm>
            <a:off x="641923" y="1831112"/>
            <a:ext cx="7017975" cy="3447426"/>
          </a:xfrm>
          <a:prstGeom prst="rect">
            <a:avLst/>
          </a:prstGeom>
        </p:spPr>
      </p:pic>
    </p:spTree>
    <p:extLst>
      <p:ext uri="{BB962C8B-B14F-4D97-AF65-F5344CB8AC3E}">
        <p14:creationId xmlns:p14="http://schemas.microsoft.com/office/powerpoint/2010/main" val="768936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F1F2A-AD4B-4A85-BD40-3DA767850A8D}"/>
              </a:ext>
            </a:extLst>
          </p:cNvPr>
          <p:cNvSpPr>
            <a:spLocks noGrp="1"/>
          </p:cNvSpPr>
          <p:nvPr>
            <p:ph type="title"/>
          </p:nvPr>
        </p:nvSpPr>
        <p:spPr/>
        <p:txBody>
          <a:bodyPr>
            <a:normAutofit fontScale="90000"/>
          </a:bodyPr>
          <a:lstStyle/>
          <a:p>
            <a:r>
              <a:rPr lang="en-US" dirty="0"/>
              <a:t>Creating repository in the existing working directory (Cont.…)</a:t>
            </a:r>
          </a:p>
        </p:txBody>
      </p:sp>
      <p:sp>
        <p:nvSpPr>
          <p:cNvPr id="3" name="Content Placeholder 2">
            <a:extLst>
              <a:ext uri="{FF2B5EF4-FFF2-40B4-BE49-F238E27FC236}">
                <a16:creationId xmlns:a16="http://schemas.microsoft.com/office/drawing/2014/main" xmlns="" id="{A1A933E0-7D9A-4B6E-9B77-89519FCC40E4}"/>
              </a:ext>
            </a:extLst>
          </p:cNvPr>
          <p:cNvSpPr>
            <a:spLocks noGrp="1"/>
          </p:cNvSpPr>
          <p:nvPr>
            <p:ph idx="1"/>
          </p:nvPr>
        </p:nvSpPr>
        <p:spPr/>
        <p:txBody>
          <a:bodyPr/>
          <a:lstStyle/>
          <a:p>
            <a:r>
              <a:rPr lang="en-US" dirty="0"/>
              <a:t>Now add all the existing files from the working directory into staging area with git add command.</a:t>
            </a:r>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1ED21EF6-CC9A-413A-A65E-9B542709FCAD}"/>
              </a:ext>
            </a:extLst>
          </p:cNvPr>
          <p:cNvPicPr>
            <a:picLocks noChangeAspect="1"/>
          </p:cNvPicPr>
          <p:nvPr/>
        </p:nvPicPr>
        <p:blipFill>
          <a:blip r:embed="rId2"/>
          <a:stretch>
            <a:fillRect/>
          </a:stretch>
        </p:blipFill>
        <p:spPr>
          <a:xfrm>
            <a:off x="631468" y="2220837"/>
            <a:ext cx="7369313" cy="3191612"/>
          </a:xfrm>
          <a:prstGeom prst="rect">
            <a:avLst/>
          </a:prstGeom>
        </p:spPr>
      </p:pic>
    </p:spTree>
    <p:extLst>
      <p:ext uri="{BB962C8B-B14F-4D97-AF65-F5344CB8AC3E}">
        <p14:creationId xmlns:p14="http://schemas.microsoft.com/office/powerpoint/2010/main" val="249935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620CB3-621E-4602-B6FF-F95B4E60C9EA}"/>
              </a:ext>
            </a:extLst>
          </p:cNvPr>
          <p:cNvSpPr>
            <a:spLocks noGrp="1"/>
          </p:cNvSpPr>
          <p:nvPr>
            <p:ph type="title"/>
          </p:nvPr>
        </p:nvSpPr>
        <p:spPr/>
        <p:txBody>
          <a:bodyPr>
            <a:normAutofit fontScale="90000"/>
          </a:bodyPr>
          <a:lstStyle/>
          <a:p>
            <a:r>
              <a:rPr lang="en-US" dirty="0"/>
              <a:t>Creating repository in the existing working directory (Cont.…)</a:t>
            </a:r>
          </a:p>
        </p:txBody>
      </p:sp>
      <p:sp>
        <p:nvSpPr>
          <p:cNvPr id="3" name="Content Placeholder 2">
            <a:extLst>
              <a:ext uri="{FF2B5EF4-FFF2-40B4-BE49-F238E27FC236}">
                <a16:creationId xmlns:a16="http://schemas.microsoft.com/office/drawing/2014/main" xmlns="" id="{60805934-5F2B-492B-9A6E-D1748B75C1CF}"/>
              </a:ext>
            </a:extLst>
          </p:cNvPr>
          <p:cNvSpPr>
            <a:spLocks noGrp="1"/>
          </p:cNvSpPr>
          <p:nvPr>
            <p:ph idx="1"/>
          </p:nvPr>
        </p:nvSpPr>
        <p:spPr/>
        <p:txBody>
          <a:bodyPr/>
          <a:lstStyle/>
          <a:p>
            <a:r>
              <a:rPr lang="en-US" dirty="0"/>
              <a:t>After checking status, it shows the status as files are added in staging area . </a:t>
            </a:r>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65914A49-3705-4EE6-B025-AD85BBF833AA}"/>
              </a:ext>
            </a:extLst>
          </p:cNvPr>
          <p:cNvPicPr>
            <a:picLocks noChangeAspect="1"/>
          </p:cNvPicPr>
          <p:nvPr/>
        </p:nvPicPr>
        <p:blipFill>
          <a:blip r:embed="rId2"/>
          <a:stretch>
            <a:fillRect/>
          </a:stretch>
        </p:blipFill>
        <p:spPr>
          <a:xfrm>
            <a:off x="656607" y="2156276"/>
            <a:ext cx="6390235" cy="3970787"/>
          </a:xfrm>
          <a:prstGeom prst="rect">
            <a:avLst/>
          </a:prstGeom>
        </p:spPr>
      </p:pic>
    </p:spTree>
    <p:extLst>
      <p:ext uri="{BB962C8B-B14F-4D97-AF65-F5344CB8AC3E}">
        <p14:creationId xmlns:p14="http://schemas.microsoft.com/office/powerpoint/2010/main" val="2452129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A02A2-E10A-406E-9377-EF29E9D46B5F}"/>
              </a:ext>
            </a:extLst>
          </p:cNvPr>
          <p:cNvSpPr>
            <a:spLocks noGrp="1"/>
          </p:cNvSpPr>
          <p:nvPr>
            <p:ph type="title"/>
          </p:nvPr>
        </p:nvSpPr>
        <p:spPr/>
        <p:txBody>
          <a:bodyPr>
            <a:normAutofit fontScale="90000"/>
          </a:bodyPr>
          <a:lstStyle/>
          <a:p>
            <a:r>
              <a:rPr lang="en-US" dirty="0"/>
              <a:t>Creating repository in the existing working directory (Cont.…)</a:t>
            </a:r>
          </a:p>
        </p:txBody>
      </p:sp>
      <p:sp>
        <p:nvSpPr>
          <p:cNvPr id="3" name="Content Placeholder 2">
            <a:extLst>
              <a:ext uri="{FF2B5EF4-FFF2-40B4-BE49-F238E27FC236}">
                <a16:creationId xmlns:a16="http://schemas.microsoft.com/office/drawing/2014/main" xmlns="" id="{17A69C6C-4EF3-453B-AFA7-59562AA16E13}"/>
              </a:ext>
            </a:extLst>
          </p:cNvPr>
          <p:cNvSpPr>
            <a:spLocks noGrp="1"/>
          </p:cNvSpPr>
          <p:nvPr>
            <p:ph idx="1"/>
          </p:nvPr>
        </p:nvSpPr>
        <p:spPr/>
        <p:txBody>
          <a:bodyPr/>
          <a:lstStyle/>
          <a:p>
            <a:r>
              <a:rPr lang="en-US" dirty="0"/>
              <a:t>Once files are added in staging area, commit the files into local repository. </a:t>
            </a:r>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AD6BA7BA-7F2B-468C-90BE-8EECE3014A54}"/>
              </a:ext>
            </a:extLst>
          </p:cNvPr>
          <p:cNvPicPr>
            <a:picLocks noChangeAspect="1"/>
          </p:cNvPicPr>
          <p:nvPr/>
        </p:nvPicPr>
        <p:blipFill>
          <a:blip r:embed="rId2"/>
          <a:stretch>
            <a:fillRect/>
          </a:stretch>
        </p:blipFill>
        <p:spPr>
          <a:xfrm>
            <a:off x="644481" y="2195430"/>
            <a:ext cx="6693770" cy="3242426"/>
          </a:xfrm>
          <a:prstGeom prst="rect">
            <a:avLst/>
          </a:prstGeom>
        </p:spPr>
      </p:pic>
    </p:spTree>
    <p:extLst>
      <p:ext uri="{BB962C8B-B14F-4D97-AF65-F5344CB8AC3E}">
        <p14:creationId xmlns:p14="http://schemas.microsoft.com/office/powerpoint/2010/main" val="3021330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F2AC7-4FAF-4463-96BB-356A25660DE3}"/>
              </a:ext>
            </a:extLst>
          </p:cNvPr>
          <p:cNvSpPr>
            <a:spLocks noGrp="1"/>
          </p:cNvSpPr>
          <p:nvPr>
            <p:ph type="title"/>
          </p:nvPr>
        </p:nvSpPr>
        <p:spPr/>
        <p:txBody>
          <a:bodyPr>
            <a:normAutofit fontScale="90000"/>
          </a:bodyPr>
          <a:lstStyle/>
          <a:p>
            <a:r>
              <a:rPr lang="en-US" dirty="0"/>
              <a:t>Creating repository in the existing working directory (Cont.…)</a:t>
            </a:r>
          </a:p>
        </p:txBody>
      </p:sp>
      <p:sp>
        <p:nvSpPr>
          <p:cNvPr id="3" name="Content Placeholder 2">
            <a:extLst>
              <a:ext uri="{FF2B5EF4-FFF2-40B4-BE49-F238E27FC236}">
                <a16:creationId xmlns:a16="http://schemas.microsoft.com/office/drawing/2014/main" xmlns="" id="{CF7235DC-3DE2-4BDB-A390-B51BA90E2F66}"/>
              </a:ext>
            </a:extLst>
          </p:cNvPr>
          <p:cNvSpPr>
            <a:spLocks noGrp="1"/>
          </p:cNvSpPr>
          <p:nvPr>
            <p:ph idx="1"/>
          </p:nvPr>
        </p:nvSpPr>
        <p:spPr/>
        <p:txBody>
          <a:bodyPr/>
          <a:lstStyle/>
          <a:p>
            <a:r>
              <a:rPr lang="en-US" dirty="0"/>
              <a:t>Now all the files in working directory are in synch with files from working directory. Check the status of the same.</a:t>
            </a:r>
          </a:p>
        </p:txBody>
      </p:sp>
      <p:pic>
        <p:nvPicPr>
          <p:cNvPr id="4" name="Picture 3">
            <a:extLst>
              <a:ext uri="{FF2B5EF4-FFF2-40B4-BE49-F238E27FC236}">
                <a16:creationId xmlns:a16="http://schemas.microsoft.com/office/drawing/2014/main" xmlns="" id="{A21A439B-AEB9-44CD-A15E-44E5543D6B1D}"/>
              </a:ext>
            </a:extLst>
          </p:cNvPr>
          <p:cNvPicPr>
            <a:picLocks noChangeAspect="1"/>
          </p:cNvPicPr>
          <p:nvPr/>
        </p:nvPicPr>
        <p:blipFill>
          <a:blip r:embed="rId2"/>
          <a:stretch>
            <a:fillRect/>
          </a:stretch>
        </p:blipFill>
        <p:spPr>
          <a:xfrm>
            <a:off x="620316" y="2166324"/>
            <a:ext cx="7895894" cy="912197"/>
          </a:xfrm>
          <a:prstGeom prst="rect">
            <a:avLst/>
          </a:prstGeom>
        </p:spPr>
      </p:pic>
    </p:spTree>
    <p:extLst>
      <p:ext uri="{BB962C8B-B14F-4D97-AF65-F5344CB8AC3E}">
        <p14:creationId xmlns:p14="http://schemas.microsoft.com/office/powerpoint/2010/main" val="3536703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DCB30-4762-410B-ADA2-287B1A5A3057}"/>
              </a:ext>
            </a:extLst>
          </p:cNvPr>
          <p:cNvSpPr>
            <a:spLocks noGrp="1"/>
          </p:cNvSpPr>
          <p:nvPr>
            <p:ph type="title"/>
          </p:nvPr>
        </p:nvSpPr>
        <p:spPr/>
        <p:txBody>
          <a:bodyPr>
            <a:normAutofit/>
          </a:bodyPr>
          <a:lstStyle/>
          <a:p>
            <a:r>
              <a:rPr lang="en-US" dirty="0"/>
              <a:t>Modifying the files in the local repository</a:t>
            </a:r>
          </a:p>
        </p:txBody>
      </p:sp>
      <p:sp>
        <p:nvSpPr>
          <p:cNvPr id="3" name="Content Placeholder 2">
            <a:extLst>
              <a:ext uri="{FF2B5EF4-FFF2-40B4-BE49-F238E27FC236}">
                <a16:creationId xmlns:a16="http://schemas.microsoft.com/office/drawing/2014/main" xmlns="" id="{F5A95613-D901-454F-B62C-5AA7066B6D9F}"/>
              </a:ext>
            </a:extLst>
          </p:cNvPr>
          <p:cNvSpPr>
            <a:spLocks noGrp="1"/>
          </p:cNvSpPr>
          <p:nvPr>
            <p:ph idx="1"/>
          </p:nvPr>
        </p:nvSpPr>
        <p:spPr/>
        <p:txBody>
          <a:bodyPr/>
          <a:lstStyle/>
          <a:p>
            <a:r>
              <a:rPr lang="en-US" dirty="0"/>
              <a:t>Modify file index.html.</a:t>
            </a:r>
          </a:p>
          <a:p>
            <a:endParaRPr lang="en-US" dirty="0"/>
          </a:p>
          <a:p>
            <a:endParaRPr lang="en-US" dirty="0"/>
          </a:p>
          <a:p>
            <a:r>
              <a:rPr lang="en-US" dirty="0"/>
              <a:t>Check the status, now it shows the status of index file as modified.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2CA02B27-5504-41A4-9FB2-4E4226C58B23}"/>
              </a:ext>
            </a:extLst>
          </p:cNvPr>
          <p:cNvPicPr>
            <a:picLocks noChangeAspect="1"/>
          </p:cNvPicPr>
          <p:nvPr/>
        </p:nvPicPr>
        <p:blipFill>
          <a:blip r:embed="rId2"/>
          <a:stretch>
            <a:fillRect/>
          </a:stretch>
        </p:blipFill>
        <p:spPr>
          <a:xfrm>
            <a:off x="678200" y="1838249"/>
            <a:ext cx="7463851" cy="487589"/>
          </a:xfrm>
          <a:prstGeom prst="rect">
            <a:avLst/>
          </a:prstGeom>
        </p:spPr>
      </p:pic>
      <p:pic>
        <p:nvPicPr>
          <p:cNvPr id="5" name="Picture 4">
            <a:extLst>
              <a:ext uri="{FF2B5EF4-FFF2-40B4-BE49-F238E27FC236}">
                <a16:creationId xmlns:a16="http://schemas.microsoft.com/office/drawing/2014/main" xmlns="" id="{BE539E80-A68C-4B3A-9397-262BE66FCD4A}"/>
              </a:ext>
            </a:extLst>
          </p:cNvPr>
          <p:cNvPicPr>
            <a:picLocks noChangeAspect="1"/>
          </p:cNvPicPr>
          <p:nvPr/>
        </p:nvPicPr>
        <p:blipFill>
          <a:blip r:embed="rId3"/>
          <a:stretch>
            <a:fillRect/>
          </a:stretch>
        </p:blipFill>
        <p:spPr>
          <a:xfrm>
            <a:off x="678200" y="3038079"/>
            <a:ext cx="7903285" cy="2012638"/>
          </a:xfrm>
          <a:prstGeom prst="rect">
            <a:avLst/>
          </a:prstGeom>
        </p:spPr>
      </p:pic>
    </p:spTree>
    <p:extLst>
      <p:ext uri="{BB962C8B-B14F-4D97-AF65-F5344CB8AC3E}">
        <p14:creationId xmlns:p14="http://schemas.microsoft.com/office/powerpoint/2010/main" val="1890578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AE10C2-5AC2-421E-809F-39FAE22FCDF3}"/>
              </a:ext>
            </a:extLst>
          </p:cNvPr>
          <p:cNvSpPr>
            <a:spLocks noGrp="1"/>
          </p:cNvSpPr>
          <p:nvPr>
            <p:ph type="title"/>
          </p:nvPr>
        </p:nvSpPr>
        <p:spPr/>
        <p:txBody>
          <a:bodyPr>
            <a:normAutofit fontScale="90000"/>
          </a:bodyPr>
          <a:lstStyle/>
          <a:p>
            <a:r>
              <a:rPr lang="en-US" dirty="0"/>
              <a:t>Modifying the files in the local repository (Cont.…)</a:t>
            </a:r>
          </a:p>
        </p:txBody>
      </p:sp>
      <p:sp>
        <p:nvSpPr>
          <p:cNvPr id="3" name="Content Placeholder 2">
            <a:extLst>
              <a:ext uri="{FF2B5EF4-FFF2-40B4-BE49-F238E27FC236}">
                <a16:creationId xmlns:a16="http://schemas.microsoft.com/office/drawing/2014/main" xmlns="" id="{309A7182-1803-46BF-865F-63FA9BC49367}"/>
              </a:ext>
            </a:extLst>
          </p:cNvPr>
          <p:cNvSpPr>
            <a:spLocks noGrp="1"/>
          </p:cNvSpPr>
          <p:nvPr>
            <p:ph idx="1"/>
          </p:nvPr>
        </p:nvSpPr>
        <p:spPr/>
        <p:txBody>
          <a:bodyPr/>
          <a:lstStyle/>
          <a:p>
            <a:r>
              <a:rPr lang="en-US" dirty="0"/>
              <a:t>Add the updated index file into staging area..</a:t>
            </a:r>
          </a:p>
          <a:p>
            <a:endParaRPr lang="en-US" dirty="0"/>
          </a:p>
          <a:p>
            <a:endParaRPr lang="en-US" dirty="0"/>
          </a:p>
          <a:p>
            <a:endParaRPr lang="en-US" dirty="0"/>
          </a:p>
          <a:p>
            <a:r>
              <a:rPr lang="en-US" dirty="0"/>
              <a:t>Now commit the files.</a:t>
            </a:r>
          </a:p>
        </p:txBody>
      </p:sp>
      <p:pic>
        <p:nvPicPr>
          <p:cNvPr id="4" name="Picture 3">
            <a:extLst>
              <a:ext uri="{FF2B5EF4-FFF2-40B4-BE49-F238E27FC236}">
                <a16:creationId xmlns:a16="http://schemas.microsoft.com/office/drawing/2014/main" xmlns="" id="{88377FFC-1955-4D83-9BF6-09E654B9C180}"/>
              </a:ext>
            </a:extLst>
          </p:cNvPr>
          <p:cNvPicPr>
            <a:picLocks noChangeAspect="1"/>
          </p:cNvPicPr>
          <p:nvPr/>
        </p:nvPicPr>
        <p:blipFill>
          <a:blip r:embed="rId2"/>
          <a:stretch>
            <a:fillRect/>
          </a:stretch>
        </p:blipFill>
        <p:spPr>
          <a:xfrm>
            <a:off x="620357" y="1845582"/>
            <a:ext cx="7903285" cy="953015"/>
          </a:xfrm>
          <a:prstGeom prst="rect">
            <a:avLst/>
          </a:prstGeom>
        </p:spPr>
      </p:pic>
      <p:pic>
        <p:nvPicPr>
          <p:cNvPr id="5" name="Picture 4">
            <a:extLst>
              <a:ext uri="{FF2B5EF4-FFF2-40B4-BE49-F238E27FC236}">
                <a16:creationId xmlns:a16="http://schemas.microsoft.com/office/drawing/2014/main" xmlns="" id="{ACCAA3D2-E58B-45BB-86D0-73DA03A18355}"/>
              </a:ext>
            </a:extLst>
          </p:cNvPr>
          <p:cNvPicPr>
            <a:picLocks noChangeAspect="1"/>
          </p:cNvPicPr>
          <p:nvPr/>
        </p:nvPicPr>
        <p:blipFill>
          <a:blip r:embed="rId3"/>
          <a:stretch>
            <a:fillRect/>
          </a:stretch>
        </p:blipFill>
        <p:spPr>
          <a:xfrm>
            <a:off x="620357" y="3542005"/>
            <a:ext cx="7947330" cy="1030577"/>
          </a:xfrm>
          <a:prstGeom prst="rect">
            <a:avLst/>
          </a:prstGeom>
        </p:spPr>
      </p:pic>
    </p:spTree>
    <p:extLst>
      <p:ext uri="{BB962C8B-B14F-4D97-AF65-F5344CB8AC3E}">
        <p14:creationId xmlns:p14="http://schemas.microsoft.com/office/powerpoint/2010/main" val="107312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A4CEF4C-DED7-485A-B1E9-2B83E931AAEC}"/>
              </a:ext>
            </a:extLst>
          </p:cNvPr>
          <p:cNvSpPr>
            <a:spLocks noGrp="1"/>
          </p:cNvSpPr>
          <p:nvPr>
            <p:ph type="title"/>
          </p:nvPr>
        </p:nvSpPr>
        <p:spPr/>
        <p:txBody>
          <a:bodyPr>
            <a:normAutofit/>
          </a:bodyPr>
          <a:lstStyle/>
          <a:p>
            <a:r>
              <a:rPr lang="en-US" dirty="0"/>
              <a:t>Creating remote repository on GitHub</a:t>
            </a:r>
          </a:p>
        </p:txBody>
      </p:sp>
      <p:sp>
        <p:nvSpPr>
          <p:cNvPr id="6" name="Content Placeholder 5">
            <a:extLst>
              <a:ext uri="{FF2B5EF4-FFF2-40B4-BE49-F238E27FC236}">
                <a16:creationId xmlns:a16="http://schemas.microsoft.com/office/drawing/2014/main" xmlns="" id="{9BF92DD9-2577-45F0-B0DD-03A7C02B8678}"/>
              </a:ext>
            </a:extLst>
          </p:cNvPr>
          <p:cNvSpPr>
            <a:spLocks noGrp="1"/>
          </p:cNvSpPr>
          <p:nvPr>
            <p:ph idx="1"/>
          </p:nvPr>
        </p:nvSpPr>
        <p:spPr/>
        <p:txBody>
          <a:bodyPr/>
          <a:lstStyle/>
          <a:p>
            <a:r>
              <a:rPr lang="en-US" dirty="0"/>
              <a:t>Navigate to Github.com and register on the site.</a:t>
            </a:r>
          </a:p>
          <a:p>
            <a:endParaRPr lang="en-US" dirty="0"/>
          </a:p>
        </p:txBody>
      </p:sp>
      <p:pic>
        <p:nvPicPr>
          <p:cNvPr id="8" name="Picture 7">
            <a:extLst>
              <a:ext uri="{FF2B5EF4-FFF2-40B4-BE49-F238E27FC236}">
                <a16:creationId xmlns:a16="http://schemas.microsoft.com/office/drawing/2014/main" xmlns="" id="{6A479231-D4A3-40D1-8896-5F69D4D5C800}"/>
              </a:ext>
            </a:extLst>
          </p:cNvPr>
          <p:cNvPicPr>
            <a:picLocks noChangeAspect="1"/>
          </p:cNvPicPr>
          <p:nvPr/>
        </p:nvPicPr>
        <p:blipFill>
          <a:blip r:embed="rId3"/>
          <a:stretch>
            <a:fillRect/>
          </a:stretch>
        </p:blipFill>
        <p:spPr>
          <a:xfrm>
            <a:off x="660000" y="1858177"/>
            <a:ext cx="6391073" cy="3485177"/>
          </a:xfrm>
          <a:prstGeom prst="rect">
            <a:avLst/>
          </a:prstGeom>
          <a:ln w="28575">
            <a:solidFill>
              <a:srgbClr val="0070C0"/>
            </a:solidFill>
          </a:ln>
        </p:spPr>
      </p:pic>
    </p:spTree>
    <p:extLst>
      <p:ext uri="{BB962C8B-B14F-4D97-AF65-F5344CB8AC3E}">
        <p14:creationId xmlns:p14="http://schemas.microsoft.com/office/powerpoint/2010/main" val="3901955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8AD94E-5ACA-4963-A441-06E2897F2724}"/>
              </a:ext>
            </a:extLst>
          </p:cNvPr>
          <p:cNvSpPr>
            <a:spLocks noGrp="1"/>
          </p:cNvSpPr>
          <p:nvPr>
            <p:ph type="title"/>
          </p:nvPr>
        </p:nvSpPr>
        <p:spPr/>
        <p:txBody>
          <a:bodyPr>
            <a:normAutofit fontScale="90000"/>
          </a:bodyPr>
          <a:lstStyle/>
          <a:p>
            <a:r>
              <a:rPr lang="en-US" dirty="0"/>
              <a:t>Creating remote repository on GitHub (Cont.…)</a:t>
            </a:r>
          </a:p>
        </p:txBody>
      </p:sp>
      <p:sp>
        <p:nvSpPr>
          <p:cNvPr id="6" name="Content Placeholder 5">
            <a:extLst>
              <a:ext uri="{FF2B5EF4-FFF2-40B4-BE49-F238E27FC236}">
                <a16:creationId xmlns:a16="http://schemas.microsoft.com/office/drawing/2014/main" xmlns="" id="{2B089011-AEE3-45B3-B406-E246F8E5E7D1}"/>
              </a:ext>
            </a:extLst>
          </p:cNvPr>
          <p:cNvSpPr>
            <a:spLocks noGrp="1"/>
          </p:cNvSpPr>
          <p:nvPr>
            <p:ph idx="1"/>
          </p:nvPr>
        </p:nvSpPr>
        <p:spPr/>
        <p:txBody>
          <a:bodyPr/>
          <a:lstStyle/>
          <a:p>
            <a:r>
              <a:rPr lang="en-US" dirty="0"/>
              <a:t>After registration, you will receive an email to verify your email address. Click on Verify Button.</a:t>
            </a:r>
          </a:p>
          <a:p>
            <a:endParaRPr lang="en-US" dirty="0"/>
          </a:p>
        </p:txBody>
      </p:sp>
      <p:pic>
        <p:nvPicPr>
          <p:cNvPr id="7" name="Picture 6">
            <a:extLst>
              <a:ext uri="{FF2B5EF4-FFF2-40B4-BE49-F238E27FC236}">
                <a16:creationId xmlns:a16="http://schemas.microsoft.com/office/drawing/2014/main" xmlns="" id="{EC6EF8D2-EA3E-4039-91CF-B139B25CABC6}"/>
              </a:ext>
            </a:extLst>
          </p:cNvPr>
          <p:cNvPicPr>
            <a:picLocks noChangeAspect="1"/>
          </p:cNvPicPr>
          <p:nvPr/>
        </p:nvPicPr>
        <p:blipFill>
          <a:blip r:embed="rId3"/>
          <a:stretch>
            <a:fillRect/>
          </a:stretch>
        </p:blipFill>
        <p:spPr>
          <a:xfrm>
            <a:off x="625533" y="2191720"/>
            <a:ext cx="7704596" cy="3249846"/>
          </a:xfrm>
          <a:prstGeom prst="rect">
            <a:avLst/>
          </a:prstGeom>
          <a:ln w="28575">
            <a:solidFill>
              <a:srgbClr val="0070C0"/>
            </a:solidFill>
          </a:ln>
        </p:spPr>
      </p:pic>
    </p:spTree>
    <p:extLst>
      <p:ext uri="{BB962C8B-B14F-4D97-AF65-F5344CB8AC3E}">
        <p14:creationId xmlns:p14="http://schemas.microsoft.com/office/powerpoint/2010/main" val="320443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7D8A22-DA4E-4E08-B7A3-B558297762B4}"/>
              </a:ext>
            </a:extLst>
          </p:cNvPr>
          <p:cNvSpPr>
            <a:spLocks noGrp="1"/>
          </p:cNvSpPr>
          <p:nvPr>
            <p:ph type="title"/>
          </p:nvPr>
        </p:nvSpPr>
        <p:spPr/>
        <p:txBody>
          <a:bodyPr>
            <a:normAutofit fontScale="90000"/>
          </a:bodyPr>
          <a:lstStyle/>
          <a:p>
            <a:r>
              <a:rPr lang="en-US" dirty="0"/>
              <a:t>Creating remote repository on GitHub (Cont.…)</a:t>
            </a:r>
          </a:p>
        </p:txBody>
      </p:sp>
      <p:sp>
        <p:nvSpPr>
          <p:cNvPr id="3" name="Content Placeholder 2">
            <a:extLst>
              <a:ext uri="{FF2B5EF4-FFF2-40B4-BE49-F238E27FC236}">
                <a16:creationId xmlns:a16="http://schemas.microsoft.com/office/drawing/2014/main" xmlns="" id="{D724579B-9D0F-4ABA-90F4-1725C2B97FB0}"/>
              </a:ext>
            </a:extLst>
          </p:cNvPr>
          <p:cNvSpPr>
            <a:spLocks noGrp="1"/>
          </p:cNvSpPr>
          <p:nvPr>
            <p:ph idx="1"/>
          </p:nvPr>
        </p:nvSpPr>
        <p:spPr/>
        <p:txBody>
          <a:bodyPr/>
          <a:lstStyle/>
          <a:p>
            <a:r>
              <a:rPr lang="en-US" dirty="0"/>
              <a:t>After email verification, sign in to  the GitHub and now click on create repository.</a:t>
            </a:r>
          </a:p>
          <a:p>
            <a:endParaRPr lang="en-US" dirty="0"/>
          </a:p>
        </p:txBody>
      </p:sp>
      <p:pic>
        <p:nvPicPr>
          <p:cNvPr id="7" name="Picture 6">
            <a:extLst>
              <a:ext uri="{FF2B5EF4-FFF2-40B4-BE49-F238E27FC236}">
                <a16:creationId xmlns:a16="http://schemas.microsoft.com/office/drawing/2014/main" xmlns="" id="{0E7C688C-4F14-4174-B08B-D4652D2AF172}"/>
              </a:ext>
            </a:extLst>
          </p:cNvPr>
          <p:cNvPicPr>
            <a:picLocks noChangeAspect="1"/>
          </p:cNvPicPr>
          <p:nvPr/>
        </p:nvPicPr>
        <p:blipFill>
          <a:blip r:embed="rId3"/>
          <a:stretch>
            <a:fillRect/>
          </a:stretch>
        </p:blipFill>
        <p:spPr>
          <a:xfrm>
            <a:off x="3060280" y="2162467"/>
            <a:ext cx="3230343" cy="2191344"/>
          </a:xfrm>
          <a:prstGeom prst="rect">
            <a:avLst/>
          </a:prstGeom>
          <a:ln w="28575">
            <a:solidFill>
              <a:srgbClr val="0070C0"/>
            </a:solidFill>
          </a:ln>
        </p:spPr>
      </p:pic>
    </p:spTree>
    <p:extLst>
      <p:ext uri="{BB962C8B-B14F-4D97-AF65-F5344CB8AC3E}">
        <p14:creationId xmlns:p14="http://schemas.microsoft.com/office/powerpoint/2010/main" val="132674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940718-D284-4243-8940-B85F3DED3CC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4FA548F8-EF1F-4C78-9E73-97739CCE1992}"/>
              </a:ext>
            </a:extLst>
          </p:cNvPr>
          <p:cNvSpPr>
            <a:spLocks noGrp="1"/>
          </p:cNvSpPr>
          <p:nvPr>
            <p:ph idx="1"/>
          </p:nvPr>
        </p:nvSpPr>
        <p:spPr/>
        <p:txBody>
          <a:bodyPr/>
          <a:lstStyle/>
          <a:p>
            <a:r>
              <a:rPr lang="en-US" dirty="0"/>
              <a:t>What is Source Control?</a:t>
            </a:r>
          </a:p>
          <a:p>
            <a:pPr lvl="1"/>
            <a:r>
              <a:rPr lang="en-US" dirty="0"/>
              <a:t>Source control helps team manage changes to source code over time.</a:t>
            </a:r>
          </a:p>
          <a:p>
            <a:endParaRPr lang="en-US" dirty="0"/>
          </a:p>
          <a:p>
            <a:r>
              <a:rPr lang="en-US" dirty="0"/>
              <a:t>What is Version Control? </a:t>
            </a:r>
          </a:p>
          <a:p>
            <a:pPr lvl="1"/>
            <a:r>
              <a:rPr lang="en-US" dirty="0"/>
              <a:t>The term version control is used interchangeably with source control. </a:t>
            </a:r>
          </a:p>
          <a:p>
            <a:endParaRPr lang="en-US" dirty="0"/>
          </a:p>
          <a:p>
            <a:r>
              <a:rPr lang="en-US" dirty="0"/>
              <a:t>Difference between source control and version control:</a:t>
            </a:r>
          </a:p>
          <a:p>
            <a:pPr lvl="1"/>
            <a:r>
              <a:rPr lang="en-US" dirty="0"/>
              <a:t>Source control is specific to source code, where as version control also covers large binary files and digital assets.</a:t>
            </a:r>
          </a:p>
        </p:txBody>
      </p:sp>
    </p:spTree>
    <p:extLst>
      <p:ext uri="{BB962C8B-B14F-4D97-AF65-F5344CB8AC3E}">
        <p14:creationId xmlns:p14="http://schemas.microsoft.com/office/powerpoint/2010/main" val="4025509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13B4565-DA5F-42B9-929D-8DAE28BB1241}"/>
              </a:ext>
            </a:extLst>
          </p:cNvPr>
          <p:cNvSpPr>
            <a:spLocks noGrp="1"/>
          </p:cNvSpPr>
          <p:nvPr>
            <p:ph type="title"/>
          </p:nvPr>
        </p:nvSpPr>
        <p:spPr/>
        <p:txBody>
          <a:bodyPr>
            <a:normAutofit fontScale="90000"/>
          </a:bodyPr>
          <a:lstStyle/>
          <a:p>
            <a:r>
              <a:rPr lang="en-US" dirty="0"/>
              <a:t>Creating remote repository on GitHub (Cont.…)</a:t>
            </a:r>
          </a:p>
        </p:txBody>
      </p:sp>
      <p:sp>
        <p:nvSpPr>
          <p:cNvPr id="6" name="Content Placeholder 5">
            <a:extLst>
              <a:ext uri="{FF2B5EF4-FFF2-40B4-BE49-F238E27FC236}">
                <a16:creationId xmlns:a16="http://schemas.microsoft.com/office/drawing/2014/main" xmlns="" id="{1F576526-5AA3-46E7-A7F8-537C4A26843D}"/>
              </a:ext>
            </a:extLst>
          </p:cNvPr>
          <p:cNvSpPr>
            <a:spLocks noGrp="1"/>
          </p:cNvSpPr>
          <p:nvPr>
            <p:ph idx="1"/>
          </p:nvPr>
        </p:nvSpPr>
        <p:spPr/>
        <p:txBody>
          <a:bodyPr/>
          <a:lstStyle/>
          <a:p>
            <a:r>
              <a:rPr lang="en-US" dirty="0"/>
              <a:t>After clocking on New repository, fill out the below form as below.</a:t>
            </a:r>
          </a:p>
          <a:p>
            <a:endParaRPr lang="en-US" dirty="0"/>
          </a:p>
        </p:txBody>
      </p:sp>
      <p:pic>
        <p:nvPicPr>
          <p:cNvPr id="7" name="Picture 6">
            <a:extLst>
              <a:ext uri="{FF2B5EF4-FFF2-40B4-BE49-F238E27FC236}">
                <a16:creationId xmlns:a16="http://schemas.microsoft.com/office/drawing/2014/main" xmlns="" id="{86CFB97E-4921-4858-AB8A-DD72CDC24C5E}"/>
              </a:ext>
            </a:extLst>
          </p:cNvPr>
          <p:cNvPicPr>
            <a:picLocks noChangeAspect="1"/>
          </p:cNvPicPr>
          <p:nvPr/>
        </p:nvPicPr>
        <p:blipFill>
          <a:blip r:embed="rId3"/>
          <a:stretch>
            <a:fillRect/>
          </a:stretch>
        </p:blipFill>
        <p:spPr>
          <a:xfrm>
            <a:off x="2377851" y="1947845"/>
            <a:ext cx="4226255" cy="3737595"/>
          </a:xfrm>
          <a:prstGeom prst="rect">
            <a:avLst/>
          </a:prstGeom>
          <a:ln w="28575">
            <a:solidFill>
              <a:srgbClr val="0070C0"/>
            </a:solidFill>
          </a:ln>
        </p:spPr>
      </p:pic>
    </p:spTree>
    <p:extLst>
      <p:ext uri="{BB962C8B-B14F-4D97-AF65-F5344CB8AC3E}">
        <p14:creationId xmlns:p14="http://schemas.microsoft.com/office/powerpoint/2010/main" val="2228674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381A2-866C-4C91-9895-495B5ADEA8A4}"/>
              </a:ext>
            </a:extLst>
          </p:cNvPr>
          <p:cNvSpPr>
            <a:spLocks noGrp="1"/>
          </p:cNvSpPr>
          <p:nvPr>
            <p:ph type="title"/>
          </p:nvPr>
        </p:nvSpPr>
        <p:spPr/>
        <p:txBody>
          <a:bodyPr>
            <a:normAutofit fontScale="90000"/>
          </a:bodyPr>
          <a:lstStyle/>
          <a:p>
            <a:r>
              <a:rPr lang="en-US" dirty="0"/>
              <a:t>Creating remote repository on GitHub (Cont.…)</a:t>
            </a:r>
          </a:p>
        </p:txBody>
      </p:sp>
      <p:sp>
        <p:nvSpPr>
          <p:cNvPr id="3" name="Content Placeholder 2">
            <a:extLst>
              <a:ext uri="{FF2B5EF4-FFF2-40B4-BE49-F238E27FC236}">
                <a16:creationId xmlns:a16="http://schemas.microsoft.com/office/drawing/2014/main" xmlns="" id="{0BC04431-97EE-4552-8E74-FE143B13DDD4}"/>
              </a:ext>
            </a:extLst>
          </p:cNvPr>
          <p:cNvSpPr>
            <a:spLocks noGrp="1"/>
          </p:cNvSpPr>
          <p:nvPr>
            <p:ph idx="1"/>
          </p:nvPr>
        </p:nvSpPr>
        <p:spPr/>
        <p:txBody>
          <a:bodyPr/>
          <a:lstStyle/>
          <a:p>
            <a:r>
              <a:rPr lang="en-US" dirty="0"/>
              <a:t>After clicking on Create repository, repository will get created and you will see below details. These details can be used to map local repository with this GitHub repository.</a:t>
            </a:r>
          </a:p>
          <a:p>
            <a:endParaRPr lang="en-US" dirty="0"/>
          </a:p>
        </p:txBody>
      </p:sp>
      <p:pic>
        <p:nvPicPr>
          <p:cNvPr id="7" name="Picture 6">
            <a:extLst>
              <a:ext uri="{FF2B5EF4-FFF2-40B4-BE49-F238E27FC236}">
                <a16:creationId xmlns:a16="http://schemas.microsoft.com/office/drawing/2014/main" xmlns="" id="{8B9B7B5B-8F90-4E77-AB66-05F2A9E3C2B6}"/>
              </a:ext>
            </a:extLst>
          </p:cNvPr>
          <p:cNvPicPr>
            <a:picLocks noChangeAspect="1"/>
          </p:cNvPicPr>
          <p:nvPr/>
        </p:nvPicPr>
        <p:blipFill>
          <a:blip r:embed="rId3"/>
          <a:stretch>
            <a:fillRect/>
          </a:stretch>
        </p:blipFill>
        <p:spPr>
          <a:xfrm>
            <a:off x="1030037" y="2538858"/>
            <a:ext cx="7365841" cy="3444499"/>
          </a:xfrm>
          <a:prstGeom prst="rect">
            <a:avLst/>
          </a:prstGeom>
          <a:ln w="28575">
            <a:solidFill>
              <a:srgbClr val="0070C0"/>
            </a:solidFill>
          </a:ln>
        </p:spPr>
      </p:pic>
    </p:spTree>
    <p:extLst>
      <p:ext uri="{BB962C8B-B14F-4D97-AF65-F5344CB8AC3E}">
        <p14:creationId xmlns:p14="http://schemas.microsoft.com/office/powerpoint/2010/main" val="3610767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D5867-C213-433B-A5D0-2A56BC4A0B8C}"/>
              </a:ext>
            </a:extLst>
          </p:cNvPr>
          <p:cNvSpPr>
            <a:spLocks noGrp="1"/>
          </p:cNvSpPr>
          <p:nvPr>
            <p:ph type="title"/>
          </p:nvPr>
        </p:nvSpPr>
        <p:spPr/>
        <p:txBody>
          <a:bodyPr>
            <a:normAutofit fontScale="90000"/>
          </a:bodyPr>
          <a:lstStyle/>
          <a:p>
            <a:r>
              <a:rPr lang="en-US" dirty="0"/>
              <a:t>Mapping local repository with GitHub repository</a:t>
            </a:r>
          </a:p>
        </p:txBody>
      </p:sp>
      <p:sp>
        <p:nvSpPr>
          <p:cNvPr id="6" name="Content Placeholder 5">
            <a:extLst>
              <a:ext uri="{FF2B5EF4-FFF2-40B4-BE49-F238E27FC236}">
                <a16:creationId xmlns:a16="http://schemas.microsoft.com/office/drawing/2014/main" xmlns="" id="{80EE4648-0C9F-452A-8403-DBB28213E9EE}"/>
              </a:ext>
            </a:extLst>
          </p:cNvPr>
          <p:cNvSpPr>
            <a:spLocks noGrp="1"/>
          </p:cNvSpPr>
          <p:nvPr>
            <p:ph idx="1"/>
          </p:nvPr>
        </p:nvSpPr>
        <p:spPr/>
        <p:txBody>
          <a:bodyPr/>
          <a:lstStyle/>
          <a:p>
            <a:r>
              <a:rPr lang="en-US" dirty="0"/>
              <a:t>Use the command git remote as specified on the GitHub to map the local repository with the GitHub repository as below:</a:t>
            </a:r>
          </a:p>
          <a:p>
            <a:endParaRPr lang="en-US" dirty="0"/>
          </a:p>
        </p:txBody>
      </p:sp>
      <p:pic>
        <p:nvPicPr>
          <p:cNvPr id="7" name="Picture 6">
            <a:extLst>
              <a:ext uri="{FF2B5EF4-FFF2-40B4-BE49-F238E27FC236}">
                <a16:creationId xmlns:a16="http://schemas.microsoft.com/office/drawing/2014/main" xmlns="" id="{C0E89162-7B94-4991-9B90-2FD6008A8147}"/>
              </a:ext>
            </a:extLst>
          </p:cNvPr>
          <p:cNvPicPr>
            <a:picLocks noChangeAspect="1"/>
          </p:cNvPicPr>
          <p:nvPr/>
        </p:nvPicPr>
        <p:blipFill>
          <a:blip r:embed="rId3"/>
          <a:stretch>
            <a:fillRect/>
          </a:stretch>
        </p:blipFill>
        <p:spPr>
          <a:xfrm>
            <a:off x="653292" y="2157179"/>
            <a:ext cx="8184718" cy="593369"/>
          </a:xfrm>
          <a:prstGeom prst="rect">
            <a:avLst/>
          </a:prstGeom>
        </p:spPr>
      </p:pic>
    </p:spTree>
    <p:extLst>
      <p:ext uri="{BB962C8B-B14F-4D97-AF65-F5344CB8AC3E}">
        <p14:creationId xmlns:p14="http://schemas.microsoft.com/office/powerpoint/2010/main" val="1885013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D44FB69-E7FB-4135-B120-96A8F549C9F5}"/>
              </a:ext>
            </a:extLst>
          </p:cNvPr>
          <p:cNvSpPr>
            <a:spLocks noGrp="1"/>
          </p:cNvSpPr>
          <p:nvPr>
            <p:ph type="title"/>
          </p:nvPr>
        </p:nvSpPr>
        <p:spPr/>
        <p:txBody>
          <a:bodyPr>
            <a:normAutofit fontScale="90000"/>
          </a:bodyPr>
          <a:lstStyle/>
          <a:p>
            <a:r>
              <a:rPr lang="en-US" dirty="0"/>
              <a:t>Pushing the changes from local repository to GitHub</a:t>
            </a:r>
          </a:p>
        </p:txBody>
      </p:sp>
      <p:sp>
        <p:nvSpPr>
          <p:cNvPr id="6" name="Content Placeholder 5">
            <a:extLst>
              <a:ext uri="{FF2B5EF4-FFF2-40B4-BE49-F238E27FC236}">
                <a16:creationId xmlns:a16="http://schemas.microsoft.com/office/drawing/2014/main" xmlns="" id="{45F6EE40-9716-4797-987F-7704C4443FE4}"/>
              </a:ext>
            </a:extLst>
          </p:cNvPr>
          <p:cNvSpPr>
            <a:spLocks noGrp="1"/>
          </p:cNvSpPr>
          <p:nvPr>
            <p:ph idx="1"/>
          </p:nvPr>
        </p:nvSpPr>
        <p:spPr/>
        <p:txBody>
          <a:bodyPr/>
          <a:lstStyle/>
          <a:p>
            <a:r>
              <a:rPr lang="en-US" dirty="0"/>
              <a:t>Use the command git push as below:</a:t>
            </a:r>
          </a:p>
          <a:p>
            <a:endParaRPr lang="en-US" dirty="0"/>
          </a:p>
          <a:p>
            <a:endParaRPr lang="en-US" dirty="0"/>
          </a:p>
          <a:p>
            <a:r>
              <a:rPr lang="en-US" dirty="0"/>
              <a:t>For the first time push, it will ask you for username and password, provide them correctly. </a:t>
            </a:r>
          </a:p>
          <a:p>
            <a:endParaRPr lang="en-US" dirty="0"/>
          </a:p>
        </p:txBody>
      </p:sp>
      <p:pic>
        <p:nvPicPr>
          <p:cNvPr id="7" name="Picture 6">
            <a:extLst>
              <a:ext uri="{FF2B5EF4-FFF2-40B4-BE49-F238E27FC236}">
                <a16:creationId xmlns:a16="http://schemas.microsoft.com/office/drawing/2014/main" xmlns="" id="{50A1D820-17C1-42D6-AEBB-3966074CE29C}"/>
              </a:ext>
            </a:extLst>
          </p:cNvPr>
          <p:cNvPicPr>
            <a:picLocks noChangeAspect="1"/>
          </p:cNvPicPr>
          <p:nvPr/>
        </p:nvPicPr>
        <p:blipFill>
          <a:blip r:embed="rId3"/>
          <a:stretch>
            <a:fillRect/>
          </a:stretch>
        </p:blipFill>
        <p:spPr>
          <a:xfrm>
            <a:off x="631220" y="1852012"/>
            <a:ext cx="8130893" cy="484688"/>
          </a:xfrm>
          <a:prstGeom prst="rect">
            <a:avLst/>
          </a:prstGeom>
        </p:spPr>
      </p:pic>
      <p:pic>
        <p:nvPicPr>
          <p:cNvPr id="8" name="Picture 2" descr="https://lh4.googleusercontent.com/3Nryunbkn11zalUoSVoXFsmixiNST35zpqn8fb_SbSJb4siM3UtSK9NXy0jmGsx76pfhreh3qtF-7oQfEXB-xCZef3oGfK3iafo7vCEk2P-YGIM0I6zaiGuLYll6_dpZ_FlvdWFr">
            <a:extLst>
              <a:ext uri="{FF2B5EF4-FFF2-40B4-BE49-F238E27FC236}">
                <a16:creationId xmlns:a16="http://schemas.microsoft.com/office/drawing/2014/main" xmlns="" id="{D822BB64-C819-4CB2-B5D5-6BD861357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358" y="3365467"/>
            <a:ext cx="3207283" cy="3262582"/>
          </a:xfrm>
          <a:prstGeom prst="rect">
            <a:avLst/>
          </a:prstGeom>
          <a:noFill/>
          <a:ln w="28575">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948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24140-5DC6-4BC2-9F20-681D8E438C1B}"/>
              </a:ext>
            </a:extLst>
          </p:cNvPr>
          <p:cNvSpPr>
            <a:spLocks noGrp="1"/>
          </p:cNvSpPr>
          <p:nvPr>
            <p:ph type="title"/>
          </p:nvPr>
        </p:nvSpPr>
        <p:spPr/>
        <p:txBody>
          <a:bodyPr>
            <a:normAutofit fontScale="90000"/>
          </a:bodyPr>
          <a:lstStyle/>
          <a:p>
            <a:r>
              <a:rPr lang="en-US" dirty="0"/>
              <a:t>Pushing the changes from local repository to GitHub (Cont.…)</a:t>
            </a:r>
          </a:p>
        </p:txBody>
      </p:sp>
      <p:sp>
        <p:nvSpPr>
          <p:cNvPr id="6" name="Content Placeholder 5">
            <a:extLst>
              <a:ext uri="{FF2B5EF4-FFF2-40B4-BE49-F238E27FC236}">
                <a16:creationId xmlns:a16="http://schemas.microsoft.com/office/drawing/2014/main" xmlns="" id="{6D834A62-1CFA-44E9-9B1C-34E2E27B0DCC}"/>
              </a:ext>
            </a:extLst>
          </p:cNvPr>
          <p:cNvSpPr>
            <a:spLocks noGrp="1"/>
          </p:cNvSpPr>
          <p:nvPr>
            <p:ph idx="1"/>
          </p:nvPr>
        </p:nvSpPr>
        <p:spPr/>
        <p:txBody>
          <a:bodyPr/>
          <a:lstStyle/>
          <a:p>
            <a:r>
              <a:rPr lang="en-US" dirty="0"/>
              <a:t>After this, all the changes will be written to GitHub.</a:t>
            </a:r>
          </a:p>
          <a:p>
            <a:endParaRPr lang="en-US" dirty="0"/>
          </a:p>
        </p:txBody>
      </p:sp>
      <p:pic>
        <p:nvPicPr>
          <p:cNvPr id="8" name="Picture 7">
            <a:extLst>
              <a:ext uri="{FF2B5EF4-FFF2-40B4-BE49-F238E27FC236}">
                <a16:creationId xmlns:a16="http://schemas.microsoft.com/office/drawing/2014/main" xmlns="" id="{5C780732-C449-4638-B4D9-B752BAD850BF}"/>
              </a:ext>
            </a:extLst>
          </p:cNvPr>
          <p:cNvPicPr>
            <a:picLocks noChangeAspect="1"/>
          </p:cNvPicPr>
          <p:nvPr/>
        </p:nvPicPr>
        <p:blipFill>
          <a:blip r:embed="rId3"/>
          <a:stretch>
            <a:fillRect/>
          </a:stretch>
        </p:blipFill>
        <p:spPr>
          <a:xfrm>
            <a:off x="584358" y="1909742"/>
            <a:ext cx="8174863" cy="3213297"/>
          </a:xfrm>
          <a:prstGeom prst="rect">
            <a:avLst/>
          </a:prstGeom>
        </p:spPr>
      </p:pic>
    </p:spTree>
    <p:extLst>
      <p:ext uri="{BB962C8B-B14F-4D97-AF65-F5344CB8AC3E}">
        <p14:creationId xmlns:p14="http://schemas.microsoft.com/office/powerpoint/2010/main" val="2328940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1116C-CF1D-45C1-B1EA-F36270DB013E}"/>
              </a:ext>
            </a:extLst>
          </p:cNvPr>
          <p:cNvSpPr>
            <a:spLocks noGrp="1"/>
          </p:cNvSpPr>
          <p:nvPr>
            <p:ph type="title"/>
          </p:nvPr>
        </p:nvSpPr>
        <p:spPr/>
        <p:txBody>
          <a:bodyPr>
            <a:normAutofit fontScale="90000"/>
          </a:bodyPr>
          <a:lstStyle/>
          <a:p>
            <a:r>
              <a:rPr lang="en-US" dirty="0"/>
              <a:t>Pushing the changes from local repository to GitHub (Cont.…)</a:t>
            </a:r>
          </a:p>
        </p:txBody>
      </p:sp>
      <p:sp>
        <p:nvSpPr>
          <p:cNvPr id="3" name="Content Placeholder 2">
            <a:extLst>
              <a:ext uri="{FF2B5EF4-FFF2-40B4-BE49-F238E27FC236}">
                <a16:creationId xmlns:a16="http://schemas.microsoft.com/office/drawing/2014/main" xmlns="" id="{21675419-7499-496E-B63B-602D67472950}"/>
              </a:ext>
            </a:extLst>
          </p:cNvPr>
          <p:cNvSpPr>
            <a:spLocks noGrp="1"/>
          </p:cNvSpPr>
          <p:nvPr>
            <p:ph idx="1"/>
          </p:nvPr>
        </p:nvSpPr>
        <p:spPr/>
        <p:txBody>
          <a:bodyPr/>
          <a:lstStyle/>
          <a:p>
            <a:r>
              <a:rPr lang="en-US" dirty="0"/>
              <a:t>Now refresh the GitHub page, and you will see all the files from local repository are now pushed into GitHub repository.</a:t>
            </a:r>
          </a:p>
          <a:p>
            <a:endParaRPr lang="en-US" dirty="0"/>
          </a:p>
          <a:p>
            <a:endParaRPr lang="en-US" dirty="0"/>
          </a:p>
        </p:txBody>
      </p:sp>
      <p:pic>
        <p:nvPicPr>
          <p:cNvPr id="7" name="Picture 6">
            <a:extLst>
              <a:ext uri="{FF2B5EF4-FFF2-40B4-BE49-F238E27FC236}">
                <a16:creationId xmlns:a16="http://schemas.microsoft.com/office/drawing/2014/main" xmlns="" id="{C40CC8B5-9FBE-4266-90B8-67219F29898B}"/>
              </a:ext>
            </a:extLst>
          </p:cNvPr>
          <p:cNvPicPr>
            <a:picLocks noChangeAspect="1"/>
          </p:cNvPicPr>
          <p:nvPr/>
        </p:nvPicPr>
        <p:blipFill>
          <a:blip r:embed="rId3"/>
          <a:stretch>
            <a:fillRect/>
          </a:stretch>
        </p:blipFill>
        <p:spPr>
          <a:xfrm>
            <a:off x="735704" y="2201552"/>
            <a:ext cx="7251971" cy="3431887"/>
          </a:xfrm>
          <a:prstGeom prst="rect">
            <a:avLst/>
          </a:prstGeom>
          <a:ln w="28575">
            <a:solidFill>
              <a:srgbClr val="0070C0"/>
            </a:solidFill>
          </a:ln>
        </p:spPr>
      </p:pic>
    </p:spTree>
    <p:extLst>
      <p:ext uri="{BB962C8B-B14F-4D97-AF65-F5344CB8AC3E}">
        <p14:creationId xmlns:p14="http://schemas.microsoft.com/office/powerpoint/2010/main" val="1887309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33D0B7D-7233-4B90-B4F4-2B0DBC23F30A}"/>
              </a:ext>
            </a:extLst>
          </p:cNvPr>
          <p:cNvSpPr>
            <a:spLocks noGrp="1"/>
          </p:cNvSpPr>
          <p:nvPr>
            <p:ph type="title"/>
          </p:nvPr>
        </p:nvSpPr>
        <p:spPr/>
        <p:txBody>
          <a:bodyPr>
            <a:normAutofit fontScale="90000"/>
          </a:bodyPr>
          <a:lstStyle/>
          <a:p>
            <a:r>
              <a:rPr lang="en-US" dirty="0"/>
              <a:t>Pushing the changes from local repository to GitHub (Cont.…)</a:t>
            </a:r>
          </a:p>
        </p:txBody>
      </p:sp>
      <p:sp>
        <p:nvSpPr>
          <p:cNvPr id="6" name="Content Placeholder 5">
            <a:extLst>
              <a:ext uri="{FF2B5EF4-FFF2-40B4-BE49-F238E27FC236}">
                <a16:creationId xmlns:a16="http://schemas.microsoft.com/office/drawing/2014/main" xmlns="" id="{31B1DE99-7320-47F2-A548-E947336DD577}"/>
              </a:ext>
            </a:extLst>
          </p:cNvPr>
          <p:cNvSpPr>
            <a:spLocks noGrp="1"/>
          </p:cNvSpPr>
          <p:nvPr>
            <p:ph idx="1"/>
          </p:nvPr>
        </p:nvSpPr>
        <p:spPr/>
        <p:txBody>
          <a:bodyPr/>
          <a:lstStyle/>
          <a:p>
            <a:r>
              <a:rPr lang="en-US" dirty="0"/>
              <a:t>If you check the status now, it shows that your branch is up-to-date.</a:t>
            </a:r>
          </a:p>
          <a:p>
            <a:endParaRPr lang="en-US" dirty="0"/>
          </a:p>
          <a:p>
            <a:endParaRPr lang="en-US" dirty="0"/>
          </a:p>
        </p:txBody>
      </p:sp>
      <p:pic>
        <p:nvPicPr>
          <p:cNvPr id="7" name="Picture 6">
            <a:extLst>
              <a:ext uri="{FF2B5EF4-FFF2-40B4-BE49-F238E27FC236}">
                <a16:creationId xmlns:a16="http://schemas.microsoft.com/office/drawing/2014/main" xmlns="" id="{7FBC5A30-BFCD-450E-B140-C474D489589E}"/>
              </a:ext>
            </a:extLst>
          </p:cNvPr>
          <p:cNvPicPr>
            <a:picLocks noChangeAspect="1"/>
          </p:cNvPicPr>
          <p:nvPr/>
        </p:nvPicPr>
        <p:blipFill>
          <a:blip r:embed="rId3"/>
          <a:stretch>
            <a:fillRect/>
          </a:stretch>
        </p:blipFill>
        <p:spPr>
          <a:xfrm>
            <a:off x="609653" y="2140160"/>
            <a:ext cx="8122688" cy="1288840"/>
          </a:xfrm>
          <a:prstGeom prst="rect">
            <a:avLst/>
          </a:prstGeom>
        </p:spPr>
      </p:pic>
    </p:spTree>
    <p:extLst>
      <p:ext uri="{BB962C8B-B14F-4D97-AF65-F5344CB8AC3E}">
        <p14:creationId xmlns:p14="http://schemas.microsoft.com/office/powerpoint/2010/main" val="2700635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34050-DDDE-4DFF-A9A4-20702137BA82}"/>
              </a:ext>
            </a:extLst>
          </p:cNvPr>
          <p:cNvSpPr>
            <a:spLocks noGrp="1"/>
          </p:cNvSpPr>
          <p:nvPr>
            <p:ph type="title"/>
          </p:nvPr>
        </p:nvSpPr>
        <p:spPr/>
        <p:txBody>
          <a:bodyPr>
            <a:normAutofit/>
          </a:bodyPr>
          <a:lstStyle/>
          <a:p>
            <a:r>
              <a:rPr lang="en-US" dirty="0"/>
              <a:t>Modifying files on local repository</a:t>
            </a:r>
          </a:p>
        </p:txBody>
      </p:sp>
      <p:sp>
        <p:nvSpPr>
          <p:cNvPr id="6" name="Content Placeholder 5">
            <a:extLst>
              <a:ext uri="{FF2B5EF4-FFF2-40B4-BE49-F238E27FC236}">
                <a16:creationId xmlns:a16="http://schemas.microsoft.com/office/drawing/2014/main" xmlns="" id="{8BDF741B-2489-41D4-B054-8745EC8A01A2}"/>
              </a:ext>
            </a:extLst>
          </p:cNvPr>
          <p:cNvSpPr>
            <a:spLocks noGrp="1"/>
          </p:cNvSpPr>
          <p:nvPr>
            <p:ph idx="1"/>
          </p:nvPr>
        </p:nvSpPr>
        <p:spPr/>
        <p:txBody>
          <a:bodyPr/>
          <a:lstStyle/>
          <a:p>
            <a:r>
              <a:rPr lang="en-US" dirty="0"/>
              <a:t>If you check the status now, it shows that your branch is up-to-date.</a:t>
            </a:r>
          </a:p>
          <a:p>
            <a:endParaRPr lang="en-US" dirty="0"/>
          </a:p>
          <a:p>
            <a:endParaRPr lang="en-US" dirty="0"/>
          </a:p>
        </p:txBody>
      </p:sp>
      <p:pic>
        <p:nvPicPr>
          <p:cNvPr id="7" name="Picture 6">
            <a:extLst>
              <a:ext uri="{FF2B5EF4-FFF2-40B4-BE49-F238E27FC236}">
                <a16:creationId xmlns:a16="http://schemas.microsoft.com/office/drawing/2014/main" xmlns="" id="{857A5B3E-5B61-49AC-AB0C-F330757CCC76}"/>
              </a:ext>
            </a:extLst>
          </p:cNvPr>
          <p:cNvPicPr>
            <a:picLocks noChangeAspect="1"/>
          </p:cNvPicPr>
          <p:nvPr/>
        </p:nvPicPr>
        <p:blipFill>
          <a:blip r:embed="rId3"/>
          <a:stretch>
            <a:fillRect/>
          </a:stretch>
        </p:blipFill>
        <p:spPr>
          <a:xfrm>
            <a:off x="693399" y="2112971"/>
            <a:ext cx="8003128" cy="3165416"/>
          </a:xfrm>
          <a:prstGeom prst="rect">
            <a:avLst/>
          </a:prstGeom>
        </p:spPr>
      </p:pic>
    </p:spTree>
    <p:extLst>
      <p:ext uri="{BB962C8B-B14F-4D97-AF65-F5344CB8AC3E}">
        <p14:creationId xmlns:p14="http://schemas.microsoft.com/office/powerpoint/2010/main" val="3972513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4297BE-BC80-42DD-8B0F-EF26D97701D9}"/>
              </a:ext>
            </a:extLst>
          </p:cNvPr>
          <p:cNvSpPr>
            <a:spLocks noGrp="1"/>
          </p:cNvSpPr>
          <p:nvPr>
            <p:ph type="title"/>
          </p:nvPr>
        </p:nvSpPr>
        <p:spPr/>
        <p:txBody>
          <a:bodyPr>
            <a:normAutofit/>
          </a:bodyPr>
          <a:lstStyle/>
          <a:p>
            <a:r>
              <a:rPr lang="en-US" dirty="0"/>
              <a:t>Committing files on local repository</a:t>
            </a:r>
          </a:p>
        </p:txBody>
      </p:sp>
      <p:sp>
        <p:nvSpPr>
          <p:cNvPr id="6" name="Content Placeholder 5">
            <a:extLst>
              <a:ext uri="{FF2B5EF4-FFF2-40B4-BE49-F238E27FC236}">
                <a16:creationId xmlns:a16="http://schemas.microsoft.com/office/drawing/2014/main" xmlns="" id="{F9509F16-181D-432B-A85E-29AE35A792F9}"/>
              </a:ext>
            </a:extLst>
          </p:cNvPr>
          <p:cNvSpPr>
            <a:spLocks noGrp="1"/>
          </p:cNvSpPr>
          <p:nvPr>
            <p:ph idx="1"/>
          </p:nvPr>
        </p:nvSpPr>
        <p:spPr/>
        <p:txBody>
          <a:bodyPr/>
          <a:lstStyle/>
          <a:p>
            <a:r>
              <a:rPr lang="en-US" dirty="0"/>
              <a:t>Now you can add files into staging area.</a:t>
            </a:r>
          </a:p>
          <a:p>
            <a:endParaRPr lang="en-US" dirty="0"/>
          </a:p>
          <a:p>
            <a:endParaRPr lang="en-US" dirty="0"/>
          </a:p>
          <a:p>
            <a:endParaRPr lang="en-US" dirty="0"/>
          </a:p>
          <a:p>
            <a:r>
              <a:rPr lang="en-US" dirty="0"/>
              <a:t>Committing changes to repository from staging area.</a:t>
            </a:r>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xmlns="" id="{91108EC6-2601-405F-94D1-EF5E8F604ED3}"/>
              </a:ext>
            </a:extLst>
          </p:cNvPr>
          <p:cNvPicPr>
            <a:picLocks noChangeAspect="1"/>
          </p:cNvPicPr>
          <p:nvPr/>
        </p:nvPicPr>
        <p:blipFill>
          <a:blip r:embed="rId3"/>
          <a:stretch>
            <a:fillRect/>
          </a:stretch>
        </p:blipFill>
        <p:spPr>
          <a:xfrm>
            <a:off x="552226" y="1852122"/>
            <a:ext cx="8032073" cy="944950"/>
          </a:xfrm>
          <a:prstGeom prst="rect">
            <a:avLst/>
          </a:prstGeom>
        </p:spPr>
      </p:pic>
      <p:pic>
        <p:nvPicPr>
          <p:cNvPr id="8" name="Picture 7">
            <a:extLst>
              <a:ext uri="{FF2B5EF4-FFF2-40B4-BE49-F238E27FC236}">
                <a16:creationId xmlns:a16="http://schemas.microsoft.com/office/drawing/2014/main" xmlns="" id="{90E1BF7E-94F6-4DA0-9FDB-F1550A30EE17}"/>
              </a:ext>
            </a:extLst>
          </p:cNvPr>
          <p:cNvPicPr>
            <a:picLocks noChangeAspect="1"/>
          </p:cNvPicPr>
          <p:nvPr/>
        </p:nvPicPr>
        <p:blipFill>
          <a:blip r:embed="rId4"/>
          <a:stretch>
            <a:fillRect/>
          </a:stretch>
        </p:blipFill>
        <p:spPr>
          <a:xfrm>
            <a:off x="552226" y="3554486"/>
            <a:ext cx="8123336" cy="1012885"/>
          </a:xfrm>
          <a:prstGeom prst="rect">
            <a:avLst/>
          </a:prstGeom>
        </p:spPr>
      </p:pic>
    </p:spTree>
    <p:extLst>
      <p:ext uri="{BB962C8B-B14F-4D97-AF65-F5344CB8AC3E}">
        <p14:creationId xmlns:p14="http://schemas.microsoft.com/office/powerpoint/2010/main" val="2293645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2BD26-0638-4108-8424-94F6EE09F96E}"/>
              </a:ext>
            </a:extLst>
          </p:cNvPr>
          <p:cNvSpPr>
            <a:spLocks noGrp="1"/>
          </p:cNvSpPr>
          <p:nvPr>
            <p:ph type="title"/>
          </p:nvPr>
        </p:nvSpPr>
        <p:spPr/>
        <p:txBody>
          <a:bodyPr>
            <a:normAutofit fontScale="90000"/>
          </a:bodyPr>
          <a:lstStyle/>
          <a:p>
            <a:r>
              <a:rPr lang="en-US" dirty="0"/>
              <a:t>Pushing committed files to GitHub repository</a:t>
            </a:r>
          </a:p>
        </p:txBody>
      </p:sp>
      <p:sp>
        <p:nvSpPr>
          <p:cNvPr id="7" name="Content Placeholder 6">
            <a:extLst>
              <a:ext uri="{FF2B5EF4-FFF2-40B4-BE49-F238E27FC236}">
                <a16:creationId xmlns:a16="http://schemas.microsoft.com/office/drawing/2014/main" xmlns="" id="{27FDAA10-D727-4BE0-83EA-BB49FDD42EE6}"/>
              </a:ext>
            </a:extLst>
          </p:cNvPr>
          <p:cNvSpPr>
            <a:spLocks noGrp="1"/>
          </p:cNvSpPr>
          <p:nvPr>
            <p:ph idx="1"/>
          </p:nvPr>
        </p:nvSpPr>
        <p:spPr/>
        <p:txBody>
          <a:bodyPr/>
          <a:lstStyle/>
          <a:p>
            <a:r>
              <a:rPr lang="en-US" dirty="0"/>
              <a:t>This time, you can run the push command, and it will not ask you for credentials.</a:t>
            </a:r>
          </a:p>
          <a:p>
            <a:endParaRPr lang="en-US" dirty="0"/>
          </a:p>
        </p:txBody>
      </p:sp>
      <p:pic>
        <p:nvPicPr>
          <p:cNvPr id="8" name="Picture 7">
            <a:extLst>
              <a:ext uri="{FF2B5EF4-FFF2-40B4-BE49-F238E27FC236}">
                <a16:creationId xmlns:a16="http://schemas.microsoft.com/office/drawing/2014/main" xmlns="" id="{91CBAFB6-60B6-47CD-A922-B3D207C1719A}"/>
              </a:ext>
            </a:extLst>
          </p:cNvPr>
          <p:cNvPicPr>
            <a:picLocks noChangeAspect="1"/>
          </p:cNvPicPr>
          <p:nvPr/>
        </p:nvPicPr>
        <p:blipFill>
          <a:blip r:embed="rId3"/>
          <a:stretch>
            <a:fillRect/>
          </a:stretch>
        </p:blipFill>
        <p:spPr>
          <a:xfrm>
            <a:off x="631685" y="2152528"/>
            <a:ext cx="8116871" cy="3020684"/>
          </a:xfrm>
          <a:prstGeom prst="rect">
            <a:avLst/>
          </a:prstGeom>
        </p:spPr>
      </p:pic>
    </p:spTree>
    <p:extLst>
      <p:ext uri="{BB962C8B-B14F-4D97-AF65-F5344CB8AC3E}">
        <p14:creationId xmlns:p14="http://schemas.microsoft.com/office/powerpoint/2010/main" val="11769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AB0C0-0E33-433A-9544-EF9123B50950}"/>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xmlns="" id="{224B667B-839C-4397-93B0-BA1981C33D40}"/>
              </a:ext>
            </a:extLst>
          </p:cNvPr>
          <p:cNvSpPr>
            <a:spLocks noGrp="1"/>
          </p:cNvSpPr>
          <p:nvPr>
            <p:ph idx="1"/>
          </p:nvPr>
        </p:nvSpPr>
        <p:spPr/>
        <p:txBody>
          <a:bodyPr/>
          <a:lstStyle/>
          <a:p>
            <a:r>
              <a:rPr lang="en-US" dirty="0"/>
              <a:t>What is source control management?</a:t>
            </a:r>
          </a:p>
          <a:p>
            <a:pPr lvl="1"/>
            <a:r>
              <a:rPr lang="en-US" dirty="0"/>
              <a:t>Source control management (SCM) refers to tools that helps software team manage changes to source code over time. </a:t>
            </a:r>
          </a:p>
          <a:p>
            <a:pPr lvl="1"/>
            <a:r>
              <a:rPr lang="en-US" dirty="0"/>
              <a:t>Version control software keeps track of every modification to the code in a special kind of database. </a:t>
            </a:r>
          </a:p>
          <a:p>
            <a:pPr lvl="1"/>
            <a:r>
              <a:rPr lang="en-US" dirty="0"/>
              <a:t>Software teams that do not use any form of version control often run into problems like not knowing which changes that have been made are available to users or the creation of incompatible changes between two unrelated pieces of work that must then be painstakingly untangled and reworked.</a:t>
            </a:r>
          </a:p>
          <a:p>
            <a:endParaRPr lang="en-US" dirty="0"/>
          </a:p>
          <a:p>
            <a:endParaRPr lang="en-US" dirty="0"/>
          </a:p>
          <a:p>
            <a:endParaRPr lang="en-US" dirty="0"/>
          </a:p>
        </p:txBody>
      </p:sp>
    </p:spTree>
    <p:extLst>
      <p:ext uri="{BB962C8B-B14F-4D97-AF65-F5344CB8AC3E}">
        <p14:creationId xmlns:p14="http://schemas.microsoft.com/office/powerpoint/2010/main" val="2177240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B05F667-ECD0-4B82-A84C-80D5F824491A}"/>
              </a:ext>
            </a:extLst>
          </p:cNvPr>
          <p:cNvSpPr>
            <a:spLocks noGrp="1"/>
          </p:cNvSpPr>
          <p:nvPr>
            <p:ph type="title"/>
          </p:nvPr>
        </p:nvSpPr>
        <p:spPr/>
        <p:txBody>
          <a:bodyPr>
            <a:normAutofit fontScale="90000"/>
          </a:bodyPr>
          <a:lstStyle/>
          <a:p>
            <a:r>
              <a:rPr lang="en-US" dirty="0"/>
              <a:t>Pushing committed files to GitHub repository (Cont.…)</a:t>
            </a:r>
          </a:p>
        </p:txBody>
      </p:sp>
      <p:sp>
        <p:nvSpPr>
          <p:cNvPr id="6" name="Content Placeholder 5">
            <a:extLst>
              <a:ext uri="{FF2B5EF4-FFF2-40B4-BE49-F238E27FC236}">
                <a16:creationId xmlns:a16="http://schemas.microsoft.com/office/drawing/2014/main" xmlns="" id="{4218BB53-4742-4214-9BF3-E093D95A854F}"/>
              </a:ext>
            </a:extLst>
          </p:cNvPr>
          <p:cNvSpPr>
            <a:spLocks noGrp="1"/>
          </p:cNvSpPr>
          <p:nvPr>
            <p:ph idx="1"/>
          </p:nvPr>
        </p:nvSpPr>
        <p:spPr/>
        <p:txBody>
          <a:bodyPr/>
          <a:lstStyle/>
          <a:p>
            <a:r>
              <a:rPr lang="en-US" dirty="0"/>
              <a:t>You can observe the changes into the GitHub repository as well.</a:t>
            </a:r>
          </a:p>
          <a:p>
            <a:endParaRPr lang="en-US" dirty="0"/>
          </a:p>
        </p:txBody>
      </p:sp>
      <p:pic>
        <p:nvPicPr>
          <p:cNvPr id="7" name="Picture 6">
            <a:extLst>
              <a:ext uri="{FF2B5EF4-FFF2-40B4-BE49-F238E27FC236}">
                <a16:creationId xmlns:a16="http://schemas.microsoft.com/office/drawing/2014/main" xmlns="" id="{004D40E9-22C2-40C1-8AE4-C7466980F847}"/>
              </a:ext>
            </a:extLst>
          </p:cNvPr>
          <p:cNvPicPr>
            <a:picLocks noChangeAspect="1"/>
          </p:cNvPicPr>
          <p:nvPr/>
        </p:nvPicPr>
        <p:blipFill>
          <a:blip r:embed="rId3"/>
          <a:stretch>
            <a:fillRect/>
          </a:stretch>
        </p:blipFill>
        <p:spPr>
          <a:xfrm>
            <a:off x="622521" y="1792867"/>
            <a:ext cx="7692722" cy="3550487"/>
          </a:xfrm>
          <a:prstGeom prst="rect">
            <a:avLst/>
          </a:prstGeom>
          <a:ln w="28575">
            <a:solidFill>
              <a:srgbClr val="0070C0"/>
            </a:solidFill>
          </a:ln>
        </p:spPr>
      </p:pic>
    </p:spTree>
    <p:extLst>
      <p:ext uri="{BB962C8B-B14F-4D97-AF65-F5344CB8AC3E}">
        <p14:creationId xmlns:p14="http://schemas.microsoft.com/office/powerpoint/2010/main" val="1523204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F7016-7BE2-4AE4-9BD8-C280DA606812}"/>
              </a:ext>
            </a:extLst>
          </p:cNvPr>
          <p:cNvSpPr>
            <a:spLocks noGrp="1"/>
          </p:cNvSpPr>
          <p:nvPr>
            <p:ph type="title"/>
          </p:nvPr>
        </p:nvSpPr>
        <p:spPr/>
        <p:txBody>
          <a:bodyPr>
            <a:normAutofit/>
          </a:bodyPr>
          <a:lstStyle/>
          <a:p>
            <a:r>
              <a:rPr lang="en-US" dirty="0"/>
              <a:t>Adding files into GitHub repository</a:t>
            </a:r>
          </a:p>
        </p:txBody>
      </p:sp>
      <p:sp>
        <p:nvSpPr>
          <p:cNvPr id="6" name="Content Placeholder 5">
            <a:extLst>
              <a:ext uri="{FF2B5EF4-FFF2-40B4-BE49-F238E27FC236}">
                <a16:creationId xmlns:a16="http://schemas.microsoft.com/office/drawing/2014/main" xmlns="" id="{A48CBF96-7D50-4833-9067-007097E70E12}"/>
              </a:ext>
            </a:extLst>
          </p:cNvPr>
          <p:cNvSpPr>
            <a:spLocks noGrp="1"/>
          </p:cNvSpPr>
          <p:nvPr>
            <p:ph idx="1"/>
          </p:nvPr>
        </p:nvSpPr>
        <p:spPr/>
        <p:txBody>
          <a:bodyPr/>
          <a:lstStyle/>
          <a:p>
            <a:r>
              <a:rPr lang="en-US" dirty="0"/>
              <a:t>Click on Add File, then click on Create new file.</a:t>
            </a:r>
          </a:p>
          <a:p>
            <a:endParaRPr lang="en-US" dirty="0"/>
          </a:p>
          <a:p>
            <a:endParaRPr lang="en-US" dirty="0"/>
          </a:p>
          <a:p>
            <a:endParaRPr lang="en-US" dirty="0"/>
          </a:p>
          <a:p>
            <a:endParaRPr lang="en-US" dirty="0"/>
          </a:p>
          <a:p>
            <a:endParaRPr lang="en-US" dirty="0"/>
          </a:p>
          <a:p>
            <a:endParaRPr lang="en-US" dirty="0"/>
          </a:p>
          <a:p>
            <a:r>
              <a:rPr lang="en-US" dirty="0"/>
              <a:t>Give name to the file, and put some content into it.</a:t>
            </a:r>
          </a:p>
          <a:p>
            <a:endParaRPr lang="en-US" dirty="0"/>
          </a:p>
          <a:p>
            <a:endParaRPr lang="en-US" dirty="0"/>
          </a:p>
          <a:p>
            <a:endParaRPr lang="en-US" dirty="0"/>
          </a:p>
        </p:txBody>
      </p:sp>
      <p:pic>
        <p:nvPicPr>
          <p:cNvPr id="7" name="Picture 6">
            <a:extLst>
              <a:ext uri="{FF2B5EF4-FFF2-40B4-BE49-F238E27FC236}">
                <a16:creationId xmlns:a16="http://schemas.microsoft.com/office/drawing/2014/main" xmlns="" id="{4067AF5E-EC85-405E-AB02-26832C151AF3}"/>
              </a:ext>
            </a:extLst>
          </p:cNvPr>
          <p:cNvPicPr>
            <a:picLocks noChangeAspect="1"/>
          </p:cNvPicPr>
          <p:nvPr/>
        </p:nvPicPr>
        <p:blipFill>
          <a:blip r:embed="rId3"/>
          <a:stretch>
            <a:fillRect/>
          </a:stretch>
        </p:blipFill>
        <p:spPr>
          <a:xfrm>
            <a:off x="636101" y="1869607"/>
            <a:ext cx="8201909" cy="2154419"/>
          </a:xfrm>
          <a:prstGeom prst="rect">
            <a:avLst/>
          </a:prstGeom>
          <a:ln w="28575">
            <a:solidFill>
              <a:srgbClr val="0070C0"/>
            </a:solidFill>
          </a:ln>
        </p:spPr>
      </p:pic>
      <p:pic>
        <p:nvPicPr>
          <p:cNvPr id="8" name="Picture 7">
            <a:extLst>
              <a:ext uri="{FF2B5EF4-FFF2-40B4-BE49-F238E27FC236}">
                <a16:creationId xmlns:a16="http://schemas.microsoft.com/office/drawing/2014/main" xmlns="" id="{A12D5183-9AFC-4614-B3E4-3F2A86AE9D0E}"/>
              </a:ext>
            </a:extLst>
          </p:cNvPr>
          <p:cNvPicPr>
            <a:picLocks noChangeAspect="1"/>
          </p:cNvPicPr>
          <p:nvPr/>
        </p:nvPicPr>
        <p:blipFill>
          <a:blip r:embed="rId4"/>
          <a:stretch>
            <a:fillRect/>
          </a:stretch>
        </p:blipFill>
        <p:spPr>
          <a:xfrm>
            <a:off x="608411" y="4524307"/>
            <a:ext cx="8229599" cy="1979112"/>
          </a:xfrm>
          <a:prstGeom prst="rect">
            <a:avLst/>
          </a:prstGeom>
          <a:ln w="28575">
            <a:solidFill>
              <a:srgbClr val="0070C0"/>
            </a:solidFill>
          </a:ln>
        </p:spPr>
      </p:pic>
    </p:spTree>
    <p:extLst>
      <p:ext uri="{BB962C8B-B14F-4D97-AF65-F5344CB8AC3E}">
        <p14:creationId xmlns:p14="http://schemas.microsoft.com/office/powerpoint/2010/main" val="2954202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901B4-E485-4D89-A7FA-AC1F4E9826B6}"/>
              </a:ext>
            </a:extLst>
          </p:cNvPr>
          <p:cNvSpPr>
            <a:spLocks noGrp="1"/>
          </p:cNvSpPr>
          <p:nvPr>
            <p:ph type="title"/>
          </p:nvPr>
        </p:nvSpPr>
        <p:spPr/>
        <p:txBody>
          <a:bodyPr>
            <a:normAutofit fontScale="90000"/>
          </a:bodyPr>
          <a:lstStyle/>
          <a:p>
            <a:r>
              <a:rPr lang="en-US" dirty="0"/>
              <a:t>Adding files into GitHub repository (Cont.…)</a:t>
            </a:r>
          </a:p>
        </p:txBody>
      </p:sp>
      <p:sp>
        <p:nvSpPr>
          <p:cNvPr id="6" name="Content Placeholder 5">
            <a:extLst>
              <a:ext uri="{FF2B5EF4-FFF2-40B4-BE49-F238E27FC236}">
                <a16:creationId xmlns:a16="http://schemas.microsoft.com/office/drawing/2014/main" xmlns="" id="{C32C521B-FE51-4355-83AD-B6DAE7E66D76}"/>
              </a:ext>
            </a:extLst>
          </p:cNvPr>
          <p:cNvSpPr>
            <a:spLocks noGrp="1"/>
          </p:cNvSpPr>
          <p:nvPr>
            <p:ph idx="1"/>
          </p:nvPr>
        </p:nvSpPr>
        <p:spPr/>
        <p:txBody>
          <a:bodyPr/>
          <a:lstStyle/>
          <a:p>
            <a:r>
              <a:rPr lang="en-US" dirty="0"/>
              <a:t>Commit the changes into master branch.</a:t>
            </a:r>
          </a:p>
          <a:p>
            <a:endParaRPr lang="en-US" dirty="0"/>
          </a:p>
        </p:txBody>
      </p:sp>
      <p:pic>
        <p:nvPicPr>
          <p:cNvPr id="7" name="Picture 6">
            <a:extLst>
              <a:ext uri="{FF2B5EF4-FFF2-40B4-BE49-F238E27FC236}">
                <a16:creationId xmlns:a16="http://schemas.microsoft.com/office/drawing/2014/main" xmlns="" id="{AA43E380-3E12-422C-92D3-17ABE729E50F}"/>
              </a:ext>
            </a:extLst>
          </p:cNvPr>
          <p:cNvPicPr>
            <a:picLocks noChangeAspect="1"/>
          </p:cNvPicPr>
          <p:nvPr/>
        </p:nvPicPr>
        <p:blipFill>
          <a:blip r:embed="rId3"/>
          <a:stretch>
            <a:fillRect/>
          </a:stretch>
        </p:blipFill>
        <p:spPr>
          <a:xfrm>
            <a:off x="365826" y="1957350"/>
            <a:ext cx="8404873" cy="2325326"/>
          </a:xfrm>
          <a:prstGeom prst="rect">
            <a:avLst/>
          </a:prstGeom>
          <a:ln w="28575">
            <a:solidFill>
              <a:srgbClr val="0070C0"/>
            </a:solidFill>
          </a:ln>
        </p:spPr>
      </p:pic>
    </p:spTree>
    <p:extLst>
      <p:ext uri="{BB962C8B-B14F-4D97-AF65-F5344CB8AC3E}">
        <p14:creationId xmlns:p14="http://schemas.microsoft.com/office/powerpoint/2010/main" val="202309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256EACB-C543-4A7E-A7BB-6437921CE766}"/>
              </a:ext>
            </a:extLst>
          </p:cNvPr>
          <p:cNvSpPr>
            <a:spLocks noGrp="1"/>
          </p:cNvSpPr>
          <p:nvPr>
            <p:ph type="title"/>
          </p:nvPr>
        </p:nvSpPr>
        <p:spPr/>
        <p:txBody>
          <a:bodyPr>
            <a:normAutofit fontScale="90000"/>
          </a:bodyPr>
          <a:lstStyle/>
          <a:p>
            <a:r>
              <a:rPr lang="en-US" dirty="0"/>
              <a:t>Adding files into GitHub repository (Cont.…)</a:t>
            </a:r>
          </a:p>
        </p:txBody>
      </p:sp>
      <p:sp>
        <p:nvSpPr>
          <p:cNvPr id="6" name="Content Placeholder 5">
            <a:extLst>
              <a:ext uri="{FF2B5EF4-FFF2-40B4-BE49-F238E27FC236}">
                <a16:creationId xmlns:a16="http://schemas.microsoft.com/office/drawing/2014/main" xmlns="" id="{AB4C3283-5F01-4D6C-80BC-FDF4829978CA}"/>
              </a:ext>
            </a:extLst>
          </p:cNvPr>
          <p:cNvSpPr>
            <a:spLocks noGrp="1"/>
          </p:cNvSpPr>
          <p:nvPr>
            <p:ph idx="1"/>
          </p:nvPr>
        </p:nvSpPr>
        <p:spPr/>
        <p:txBody>
          <a:bodyPr/>
          <a:lstStyle/>
          <a:p>
            <a:r>
              <a:rPr lang="en-US" dirty="0"/>
              <a:t>Newly created file is now available on GitHub repository.</a:t>
            </a:r>
          </a:p>
          <a:p>
            <a:endParaRPr lang="en-US" dirty="0"/>
          </a:p>
        </p:txBody>
      </p:sp>
      <p:pic>
        <p:nvPicPr>
          <p:cNvPr id="7" name="Picture 6">
            <a:extLst>
              <a:ext uri="{FF2B5EF4-FFF2-40B4-BE49-F238E27FC236}">
                <a16:creationId xmlns:a16="http://schemas.microsoft.com/office/drawing/2014/main" xmlns="" id="{D2F1C5E0-00D8-418C-AC3A-76A3E07F522A}"/>
              </a:ext>
            </a:extLst>
          </p:cNvPr>
          <p:cNvPicPr>
            <a:picLocks noChangeAspect="1"/>
          </p:cNvPicPr>
          <p:nvPr/>
        </p:nvPicPr>
        <p:blipFill>
          <a:blip r:embed="rId3"/>
          <a:stretch>
            <a:fillRect/>
          </a:stretch>
        </p:blipFill>
        <p:spPr>
          <a:xfrm>
            <a:off x="626166" y="1933290"/>
            <a:ext cx="8308961" cy="2971542"/>
          </a:xfrm>
          <a:prstGeom prst="rect">
            <a:avLst/>
          </a:prstGeom>
          <a:ln w="28575">
            <a:solidFill>
              <a:srgbClr val="0070C0"/>
            </a:solidFill>
          </a:ln>
        </p:spPr>
      </p:pic>
    </p:spTree>
    <p:extLst>
      <p:ext uri="{BB962C8B-B14F-4D97-AF65-F5344CB8AC3E}">
        <p14:creationId xmlns:p14="http://schemas.microsoft.com/office/powerpoint/2010/main" val="1020676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247BC8-9CEF-41A0-8423-F930FE0E8871}"/>
              </a:ext>
            </a:extLst>
          </p:cNvPr>
          <p:cNvSpPr>
            <a:spLocks noGrp="1"/>
          </p:cNvSpPr>
          <p:nvPr>
            <p:ph type="title"/>
          </p:nvPr>
        </p:nvSpPr>
        <p:spPr/>
        <p:txBody>
          <a:bodyPr>
            <a:normAutofit fontScale="90000"/>
          </a:bodyPr>
          <a:lstStyle/>
          <a:p>
            <a:r>
              <a:rPr lang="en-US" dirty="0"/>
              <a:t>Getting changes from GitHub repository to local repository</a:t>
            </a:r>
          </a:p>
        </p:txBody>
      </p:sp>
      <p:sp>
        <p:nvSpPr>
          <p:cNvPr id="6" name="Content Placeholder 5">
            <a:extLst>
              <a:ext uri="{FF2B5EF4-FFF2-40B4-BE49-F238E27FC236}">
                <a16:creationId xmlns:a16="http://schemas.microsoft.com/office/drawing/2014/main" xmlns="" id="{38FFA7A8-ED1D-4CCB-B450-B95807845065}"/>
              </a:ext>
            </a:extLst>
          </p:cNvPr>
          <p:cNvSpPr>
            <a:spLocks noGrp="1"/>
          </p:cNvSpPr>
          <p:nvPr>
            <p:ph idx="1"/>
          </p:nvPr>
        </p:nvSpPr>
        <p:spPr/>
        <p:txBody>
          <a:bodyPr/>
          <a:lstStyle/>
          <a:p>
            <a:r>
              <a:rPr lang="en-US" dirty="0"/>
              <a:t>Changes in GitHub repository can be pulled in local repository  with pull command.</a:t>
            </a:r>
          </a:p>
          <a:p>
            <a:endParaRPr lang="en-US" dirty="0"/>
          </a:p>
        </p:txBody>
      </p:sp>
      <p:pic>
        <p:nvPicPr>
          <p:cNvPr id="7" name="Picture 6">
            <a:extLst>
              <a:ext uri="{FF2B5EF4-FFF2-40B4-BE49-F238E27FC236}">
                <a16:creationId xmlns:a16="http://schemas.microsoft.com/office/drawing/2014/main" xmlns="" id="{B12C7422-1241-4D63-B8BE-ECB79D8D4B7C}"/>
              </a:ext>
            </a:extLst>
          </p:cNvPr>
          <p:cNvPicPr>
            <a:picLocks noChangeAspect="1"/>
          </p:cNvPicPr>
          <p:nvPr/>
        </p:nvPicPr>
        <p:blipFill>
          <a:blip r:embed="rId3"/>
          <a:stretch>
            <a:fillRect/>
          </a:stretch>
        </p:blipFill>
        <p:spPr>
          <a:xfrm>
            <a:off x="667736" y="2178707"/>
            <a:ext cx="8071616" cy="1951380"/>
          </a:xfrm>
          <a:prstGeom prst="rect">
            <a:avLst/>
          </a:prstGeom>
        </p:spPr>
      </p:pic>
    </p:spTree>
    <p:extLst>
      <p:ext uri="{BB962C8B-B14F-4D97-AF65-F5344CB8AC3E}">
        <p14:creationId xmlns:p14="http://schemas.microsoft.com/office/powerpoint/2010/main" val="2348058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4EB59-7CE5-41D2-8C85-6918BF67C7D3}"/>
              </a:ext>
            </a:extLst>
          </p:cNvPr>
          <p:cNvSpPr>
            <a:spLocks noGrp="1"/>
          </p:cNvSpPr>
          <p:nvPr>
            <p:ph type="title"/>
          </p:nvPr>
        </p:nvSpPr>
        <p:spPr/>
        <p:txBody>
          <a:bodyPr>
            <a:normAutofit fontScale="90000"/>
          </a:bodyPr>
          <a:lstStyle/>
          <a:p>
            <a:r>
              <a:rPr lang="en-US" dirty="0"/>
              <a:t>Getting changes from GitHub repository to local repository</a:t>
            </a:r>
          </a:p>
        </p:txBody>
      </p:sp>
      <p:sp>
        <p:nvSpPr>
          <p:cNvPr id="6" name="Content Placeholder 5">
            <a:extLst>
              <a:ext uri="{FF2B5EF4-FFF2-40B4-BE49-F238E27FC236}">
                <a16:creationId xmlns:a16="http://schemas.microsoft.com/office/drawing/2014/main" xmlns="" id="{D7747BF9-FF69-486E-AC8F-D17A0264F220}"/>
              </a:ext>
            </a:extLst>
          </p:cNvPr>
          <p:cNvSpPr>
            <a:spLocks noGrp="1"/>
          </p:cNvSpPr>
          <p:nvPr>
            <p:ph idx="1"/>
          </p:nvPr>
        </p:nvSpPr>
        <p:spPr/>
        <p:txBody>
          <a:bodyPr/>
          <a:lstStyle/>
          <a:p>
            <a:r>
              <a:rPr lang="en-US" dirty="0"/>
              <a:t>Check whether the file has been pulled.</a:t>
            </a:r>
          </a:p>
          <a:p>
            <a:endParaRPr lang="en-US" dirty="0"/>
          </a:p>
        </p:txBody>
      </p:sp>
      <p:pic>
        <p:nvPicPr>
          <p:cNvPr id="7" name="Picture 6">
            <a:extLst>
              <a:ext uri="{FF2B5EF4-FFF2-40B4-BE49-F238E27FC236}">
                <a16:creationId xmlns:a16="http://schemas.microsoft.com/office/drawing/2014/main" xmlns="" id="{463DC38F-E09F-4FDB-AB15-0D1CE7504741}"/>
              </a:ext>
            </a:extLst>
          </p:cNvPr>
          <p:cNvPicPr>
            <a:picLocks noChangeAspect="1"/>
          </p:cNvPicPr>
          <p:nvPr/>
        </p:nvPicPr>
        <p:blipFill>
          <a:blip r:embed="rId3"/>
          <a:stretch>
            <a:fillRect/>
          </a:stretch>
        </p:blipFill>
        <p:spPr>
          <a:xfrm>
            <a:off x="610288" y="1919842"/>
            <a:ext cx="7159785" cy="3443390"/>
          </a:xfrm>
          <a:prstGeom prst="rect">
            <a:avLst/>
          </a:prstGeom>
        </p:spPr>
      </p:pic>
    </p:spTree>
    <p:extLst>
      <p:ext uri="{BB962C8B-B14F-4D97-AF65-F5344CB8AC3E}">
        <p14:creationId xmlns:p14="http://schemas.microsoft.com/office/powerpoint/2010/main" val="3793065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A1DCC-565C-4277-9847-9EF6E31740AA}"/>
              </a:ext>
            </a:extLst>
          </p:cNvPr>
          <p:cNvSpPr>
            <a:spLocks noGrp="1"/>
          </p:cNvSpPr>
          <p:nvPr>
            <p:ph type="title"/>
          </p:nvPr>
        </p:nvSpPr>
        <p:spPr/>
        <p:txBody>
          <a:bodyPr>
            <a:normAutofit/>
          </a:bodyPr>
          <a:lstStyle/>
          <a:p>
            <a:r>
              <a:rPr lang="en-US" dirty="0"/>
              <a:t>Cloning the repository</a:t>
            </a:r>
          </a:p>
        </p:txBody>
      </p:sp>
      <p:sp>
        <p:nvSpPr>
          <p:cNvPr id="3" name="Content Placeholder 2">
            <a:extLst>
              <a:ext uri="{FF2B5EF4-FFF2-40B4-BE49-F238E27FC236}">
                <a16:creationId xmlns:a16="http://schemas.microsoft.com/office/drawing/2014/main" xmlns="" id="{40D7A98A-6393-4C37-90F7-2C640C9135A9}"/>
              </a:ext>
            </a:extLst>
          </p:cNvPr>
          <p:cNvSpPr>
            <a:spLocks noGrp="1"/>
          </p:cNvSpPr>
          <p:nvPr>
            <p:ph idx="1"/>
          </p:nvPr>
        </p:nvSpPr>
        <p:spPr/>
        <p:txBody>
          <a:bodyPr/>
          <a:lstStyle/>
          <a:p>
            <a:r>
              <a:rPr lang="en-US" dirty="0"/>
              <a:t>clone is primarily used to point to an existing repo and make a clone or copy of that repo at in a new directory, at another location, the original repository can be located on the local filesystem or on remote machine accessible supported protocols. </a:t>
            </a:r>
          </a:p>
          <a:p>
            <a:r>
              <a:rPr lang="en-US" dirty="0"/>
              <a:t>Create another directory than existing repository and navigate to it.</a:t>
            </a:r>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xmlns="" id="{CBEEEBC4-E6FA-44F5-871F-91AD677ED35F}"/>
              </a:ext>
            </a:extLst>
          </p:cNvPr>
          <p:cNvPicPr>
            <a:picLocks noChangeAspect="1"/>
          </p:cNvPicPr>
          <p:nvPr/>
        </p:nvPicPr>
        <p:blipFill>
          <a:blip r:embed="rId3"/>
          <a:stretch>
            <a:fillRect/>
          </a:stretch>
        </p:blipFill>
        <p:spPr>
          <a:xfrm>
            <a:off x="629169" y="3429000"/>
            <a:ext cx="5177514" cy="1297199"/>
          </a:xfrm>
          <a:prstGeom prst="rect">
            <a:avLst/>
          </a:prstGeom>
        </p:spPr>
      </p:pic>
    </p:spTree>
    <p:extLst>
      <p:ext uri="{BB962C8B-B14F-4D97-AF65-F5344CB8AC3E}">
        <p14:creationId xmlns:p14="http://schemas.microsoft.com/office/powerpoint/2010/main" val="2792417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59B04D8-6258-4422-B192-754010D7A572}"/>
              </a:ext>
            </a:extLst>
          </p:cNvPr>
          <p:cNvSpPr>
            <a:spLocks noGrp="1"/>
          </p:cNvSpPr>
          <p:nvPr>
            <p:ph type="title"/>
          </p:nvPr>
        </p:nvSpPr>
        <p:spPr/>
        <p:txBody>
          <a:bodyPr>
            <a:normAutofit/>
          </a:bodyPr>
          <a:lstStyle/>
          <a:p>
            <a:r>
              <a:rPr lang="en-US" dirty="0"/>
              <a:t>Cloning the repository (Cont.…)</a:t>
            </a:r>
          </a:p>
        </p:txBody>
      </p:sp>
      <p:sp>
        <p:nvSpPr>
          <p:cNvPr id="6" name="Content Placeholder 5">
            <a:extLst>
              <a:ext uri="{FF2B5EF4-FFF2-40B4-BE49-F238E27FC236}">
                <a16:creationId xmlns:a16="http://schemas.microsoft.com/office/drawing/2014/main" xmlns="" id="{3B8E77AD-00C9-4CFE-83DA-EF4C2DA40653}"/>
              </a:ext>
            </a:extLst>
          </p:cNvPr>
          <p:cNvSpPr>
            <a:spLocks noGrp="1"/>
          </p:cNvSpPr>
          <p:nvPr>
            <p:ph idx="1"/>
          </p:nvPr>
        </p:nvSpPr>
        <p:spPr/>
        <p:txBody>
          <a:bodyPr/>
          <a:lstStyle/>
          <a:p>
            <a:r>
              <a:rPr lang="en-US" dirty="0"/>
              <a:t>Now clone the repository into this newly created repository.</a:t>
            </a:r>
          </a:p>
          <a:p>
            <a:endParaRPr lang="en-US" dirty="0"/>
          </a:p>
        </p:txBody>
      </p:sp>
      <p:pic>
        <p:nvPicPr>
          <p:cNvPr id="7" name="Picture 6">
            <a:extLst>
              <a:ext uri="{FF2B5EF4-FFF2-40B4-BE49-F238E27FC236}">
                <a16:creationId xmlns:a16="http://schemas.microsoft.com/office/drawing/2014/main" xmlns="" id="{D5A74F19-281C-4C65-8521-A5EA097B1502}"/>
              </a:ext>
            </a:extLst>
          </p:cNvPr>
          <p:cNvPicPr>
            <a:picLocks noChangeAspect="1"/>
          </p:cNvPicPr>
          <p:nvPr/>
        </p:nvPicPr>
        <p:blipFill>
          <a:blip r:embed="rId3"/>
          <a:stretch>
            <a:fillRect/>
          </a:stretch>
        </p:blipFill>
        <p:spPr>
          <a:xfrm>
            <a:off x="657909" y="1905339"/>
            <a:ext cx="8180101" cy="3047321"/>
          </a:xfrm>
          <a:prstGeom prst="rect">
            <a:avLst/>
          </a:prstGeom>
          <a:ln w="28575">
            <a:solidFill>
              <a:srgbClr val="0070C0"/>
            </a:solidFill>
          </a:ln>
        </p:spPr>
      </p:pic>
    </p:spTree>
    <p:extLst>
      <p:ext uri="{BB962C8B-B14F-4D97-AF65-F5344CB8AC3E}">
        <p14:creationId xmlns:p14="http://schemas.microsoft.com/office/powerpoint/2010/main" val="1282298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6C7B30-7DED-41DF-BA64-AF140609CD6E}"/>
              </a:ext>
            </a:extLst>
          </p:cNvPr>
          <p:cNvSpPr>
            <a:spLocks noGrp="1"/>
          </p:cNvSpPr>
          <p:nvPr>
            <p:ph type="title"/>
          </p:nvPr>
        </p:nvSpPr>
        <p:spPr/>
        <p:txBody>
          <a:bodyPr>
            <a:normAutofit/>
          </a:bodyPr>
          <a:lstStyle/>
          <a:p>
            <a:r>
              <a:rPr lang="en-US" dirty="0"/>
              <a:t>Cloning the repository (Cont.…)</a:t>
            </a:r>
          </a:p>
        </p:txBody>
      </p:sp>
      <p:sp>
        <p:nvSpPr>
          <p:cNvPr id="6" name="Content Placeholder 5">
            <a:extLst>
              <a:ext uri="{FF2B5EF4-FFF2-40B4-BE49-F238E27FC236}">
                <a16:creationId xmlns:a16="http://schemas.microsoft.com/office/drawing/2014/main" xmlns="" id="{0D62A48B-4423-4758-9892-DB357F8EDB83}"/>
              </a:ext>
            </a:extLst>
          </p:cNvPr>
          <p:cNvSpPr>
            <a:spLocks noGrp="1"/>
          </p:cNvSpPr>
          <p:nvPr>
            <p:ph idx="1"/>
          </p:nvPr>
        </p:nvSpPr>
        <p:spPr/>
        <p:txBody>
          <a:bodyPr/>
          <a:lstStyle/>
          <a:p>
            <a:r>
              <a:rPr lang="en-US" dirty="0"/>
              <a:t>Now in GitBash or command prompt run following command.</a:t>
            </a:r>
          </a:p>
          <a:p>
            <a:endParaRPr lang="en-US" dirty="0"/>
          </a:p>
          <a:p>
            <a:endParaRPr lang="en-US" dirty="0"/>
          </a:p>
          <a:p>
            <a:endParaRPr lang="en-US" dirty="0"/>
          </a:p>
          <a:p>
            <a:endParaRPr lang="en-US" dirty="0"/>
          </a:p>
          <a:p>
            <a:r>
              <a:rPr lang="en-US" dirty="0"/>
              <a:t>It will clone the remote repository into the selected directory.</a:t>
            </a:r>
          </a:p>
          <a:p>
            <a:endParaRPr lang="en-US" dirty="0"/>
          </a:p>
        </p:txBody>
      </p:sp>
      <p:pic>
        <p:nvPicPr>
          <p:cNvPr id="7" name="Picture 6">
            <a:extLst>
              <a:ext uri="{FF2B5EF4-FFF2-40B4-BE49-F238E27FC236}">
                <a16:creationId xmlns:a16="http://schemas.microsoft.com/office/drawing/2014/main" xmlns="" id="{3E1C06DC-BD01-40BA-B363-F5F23CC0091C}"/>
              </a:ext>
            </a:extLst>
          </p:cNvPr>
          <p:cNvPicPr>
            <a:picLocks noChangeAspect="1"/>
          </p:cNvPicPr>
          <p:nvPr/>
        </p:nvPicPr>
        <p:blipFill>
          <a:blip r:embed="rId3"/>
          <a:stretch>
            <a:fillRect/>
          </a:stretch>
        </p:blipFill>
        <p:spPr>
          <a:xfrm>
            <a:off x="666775" y="1835774"/>
            <a:ext cx="7056056" cy="1439435"/>
          </a:xfrm>
          <a:prstGeom prst="rect">
            <a:avLst/>
          </a:prstGeom>
        </p:spPr>
      </p:pic>
    </p:spTree>
    <p:extLst>
      <p:ext uri="{BB962C8B-B14F-4D97-AF65-F5344CB8AC3E}">
        <p14:creationId xmlns:p14="http://schemas.microsoft.com/office/powerpoint/2010/main" val="3153817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0BBFB1-9535-4453-8CEB-144003C107A8}"/>
              </a:ext>
            </a:extLst>
          </p:cNvPr>
          <p:cNvSpPr>
            <a:spLocks noGrp="1"/>
          </p:cNvSpPr>
          <p:nvPr>
            <p:ph type="title"/>
          </p:nvPr>
        </p:nvSpPr>
        <p:spPr/>
        <p:txBody>
          <a:bodyPr>
            <a:normAutofit/>
          </a:bodyPr>
          <a:lstStyle/>
          <a:p>
            <a:r>
              <a:rPr lang="en-US" dirty="0"/>
              <a:t>Cloning the repository (Cont.…)</a:t>
            </a:r>
          </a:p>
        </p:txBody>
      </p:sp>
      <p:sp>
        <p:nvSpPr>
          <p:cNvPr id="6" name="Content Placeholder 5">
            <a:extLst>
              <a:ext uri="{FF2B5EF4-FFF2-40B4-BE49-F238E27FC236}">
                <a16:creationId xmlns:a16="http://schemas.microsoft.com/office/drawing/2014/main" xmlns="" id="{97F50395-9511-4222-920C-2F65E564B563}"/>
              </a:ext>
            </a:extLst>
          </p:cNvPr>
          <p:cNvSpPr>
            <a:spLocks noGrp="1"/>
          </p:cNvSpPr>
          <p:nvPr>
            <p:ph idx="1"/>
          </p:nvPr>
        </p:nvSpPr>
        <p:spPr/>
        <p:txBody>
          <a:bodyPr/>
          <a:lstStyle/>
          <a:p>
            <a:r>
              <a:rPr lang="en-US" dirty="0"/>
              <a:t>Now check the cloned samplerepository.</a:t>
            </a:r>
          </a:p>
          <a:p>
            <a:endParaRPr lang="en-US" dirty="0"/>
          </a:p>
        </p:txBody>
      </p:sp>
      <p:pic>
        <p:nvPicPr>
          <p:cNvPr id="7" name="Picture 6">
            <a:extLst>
              <a:ext uri="{FF2B5EF4-FFF2-40B4-BE49-F238E27FC236}">
                <a16:creationId xmlns:a16="http://schemas.microsoft.com/office/drawing/2014/main" xmlns="" id="{7C4A18DB-F27E-4DD2-B11F-0E3766A994BE}"/>
              </a:ext>
            </a:extLst>
          </p:cNvPr>
          <p:cNvPicPr>
            <a:picLocks noChangeAspect="1"/>
          </p:cNvPicPr>
          <p:nvPr/>
        </p:nvPicPr>
        <p:blipFill>
          <a:blip r:embed="rId3"/>
          <a:stretch>
            <a:fillRect/>
          </a:stretch>
        </p:blipFill>
        <p:spPr>
          <a:xfrm>
            <a:off x="564951" y="1885468"/>
            <a:ext cx="8273059" cy="4253051"/>
          </a:xfrm>
          <a:prstGeom prst="rect">
            <a:avLst/>
          </a:prstGeom>
        </p:spPr>
      </p:pic>
    </p:spTree>
    <p:extLst>
      <p:ext uri="{BB962C8B-B14F-4D97-AF65-F5344CB8AC3E}">
        <p14:creationId xmlns:p14="http://schemas.microsoft.com/office/powerpoint/2010/main" val="400443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651" y="1494768"/>
            <a:ext cx="1428750" cy="1428750"/>
          </a:xfrm>
          <a:prstGeom prst="rect">
            <a:avLst/>
          </a:prstGeom>
        </p:spPr>
      </p:pic>
      <p:sp>
        <p:nvSpPr>
          <p:cNvPr id="2" name="Title 1">
            <a:extLst>
              <a:ext uri="{FF2B5EF4-FFF2-40B4-BE49-F238E27FC236}">
                <a16:creationId xmlns:a16="http://schemas.microsoft.com/office/drawing/2014/main" xmlns="" id="{F3564A40-1D79-4F66-803A-C3B3E24AA7E8}"/>
              </a:ext>
            </a:extLst>
          </p:cNvPr>
          <p:cNvSpPr>
            <a:spLocks noGrp="1"/>
          </p:cNvSpPr>
          <p:nvPr>
            <p:ph type="title"/>
          </p:nvPr>
        </p:nvSpPr>
        <p:spPr/>
        <p:txBody>
          <a:bodyPr>
            <a:normAutofit/>
          </a:bodyPr>
          <a:lstStyle/>
          <a:p>
            <a:r>
              <a:rPr lang="en-US" dirty="0"/>
              <a:t>What is Git?</a:t>
            </a:r>
          </a:p>
        </p:txBody>
      </p:sp>
      <p:sp>
        <p:nvSpPr>
          <p:cNvPr id="3" name="Content Placeholder 2">
            <a:extLst>
              <a:ext uri="{FF2B5EF4-FFF2-40B4-BE49-F238E27FC236}">
                <a16:creationId xmlns:a16="http://schemas.microsoft.com/office/drawing/2014/main" xmlns="" id="{EFD3D047-2EEA-4C9B-B092-4F572863D5E3}"/>
              </a:ext>
            </a:extLst>
          </p:cNvPr>
          <p:cNvSpPr>
            <a:spLocks noGrp="1"/>
          </p:cNvSpPr>
          <p:nvPr>
            <p:ph idx="1"/>
          </p:nvPr>
        </p:nvSpPr>
        <p:spPr>
          <a:xfrm>
            <a:off x="298516" y="1494768"/>
            <a:ext cx="6738388" cy="4643751"/>
          </a:xfrm>
        </p:spPr>
        <p:txBody>
          <a:bodyPr/>
          <a:lstStyle/>
          <a:p>
            <a:r>
              <a:rPr lang="en-US" dirty="0"/>
              <a:t>By far, the most widely used modern version control system in the world today is Git. </a:t>
            </a:r>
          </a:p>
          <a:p>
            <a:r>
              <a:rPr lang="en-US" dirty="0"/>
              <a:t>Git is a mature, actively maintained open source project originally developed in 2005 by Linus Torvalds, the famous creator of the Linux operating system kernel.</a:t>
            </a:r>
          </a:p>
          <a:p>
            <a:r>
              <a:rPr lang="en-US" dirty="0"/>
              <a:t>Unlike CVS or SVN (Subversion), Git is a DVCS (Distributed Version Control System). </a:t>
            </a:r>
          </a:p>
          <a:p>
            <a:r>
              <a:rPr lang="en-US" dirty="0"/>
              <a:t>In addition to being distributed, Git has been designed with performance, security and flexibility in mind.</a:t>
            </a:r>
          </a:p>
          <a:p>
            <a:endParaRPr lang="en-US" dirty="0"/>
          </a:p>
        </p:txBody>
      </p:sp>
    </p:spTree>
    <p:extLst>
      <p:ext uri="{BB962C8B-B14F-4D97-AF65-F5344CB8AC3E}">
        <p14:creationId xmlns:p14="http://schemas.microsoft.com/office/powerpoint/2010/main" val="2707518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0BBFB1-9535-4453-8CEB-144003C107A8}"/>
              </a:ext>
            </a:extLst>
          </p:cNvPr>
          <p:cNvSpPr>
            <a:spLocks noGrp="1"/>
          </p:cNvSpPr>
          <p:nvPr>
            <p:ph type="title"/>
          </p:nvPr>
        </p:nvSpPr>
        <p:spPr/>
        <p:txBody>
          <a:bodyPr>
            <a:normAutofit/>
          </a:bodyPr>
          <a:lstStyle/>
          <a:p>
            <a:r>
              <a:rPr lang="en-US" dirty="0"/>
              <a:t>Cloning the repository (Cont.…)</a:t>
            </a:r>
          </a:p>
        </p:txBody>
      </p:sp>
      <p:sp>
        <p:nvSpPr>
          <p:cNvPr id="6" name="Content Placeholder 5">
            <a:extLst>
              <a:ext uri="{FF2B5EF4-FFF2-40B4-BE49-F238E27FC236}">
                <a16:creationId xmlns:a16="http://schemas.microsoft.com/office/drawing/2014/main" xmlns="" id="{97F50395-9511-4222-920C-2F65E564B563}"/>
              </a:ext>
            </a:extLst>
          </p:cNvPr>
          <p:cNvSpPr>
            <a:spLocks noGrp="1"/>
          </p:cNvSpPr>
          <p:nvPr>
            <p:ph idx="1"/>
          </p:nvPr>
        </p:nvSpPr>
        <p:spPr/>
        <p:txBody>
          <a:bodyPr/>
          <a:lstStyle/>
          <a:p>
            <a:r>
              <a:rPr lang="en-US" dirty="0"/>
              <a:t>Edit the file sample.txt from the cloned repository, now add it to staging area. After that commit the changes and push them to remote repository.</a:t>
            </a:r>
          </a:p>
        </p:txBody>
      </p:sp>
      <p:pic>
        <p:nvPicPr>
          <p:cNvPr id="5" name="Picture 4">
            <a:extLst>
              <a:ext uri="{FF2B5EF4-FFF2-40B4-BE49-F238E27FC236}">
                <a16:creationId xmlns:a16="http://schemas.microsoft.com/office/drawing/2014/main" xmlns="" id="{9ABA697D-A789-4556-B530-7BFF90D0196E}"/>
              </a:ext>
            </a:extLst>
          </p:cNvPr>
          <p:cNvPicPr>
            <a:picLocks noChangeAspect="1"/>
          </p:cNvPicPr>
          <p:nvPr/>
        </p:nvPicPr>
        <p:blipFill>
          <a:blip r:embed="rId3"/>
          <a:stretch>
            <a:fillRect/>
          </a:stretch>
        </p:blipFill>
        <p:spPr>
          <a:xfrm>
            <a:off x="660282" y="2450041"/>
            <a:ext cx="7489805" cy="4179940"/>
          </a:xfrm>
          <a:prstGeom prst="rect">
            <a:avLst/>
          </a:prstGeom>
        </p:spPr>
      </p:pic>
    </p:spTree>
    <p:extLst>
      <p:ext uri="{BB962C8B-B14F-4D97-AF65-F5344CB8AC3E}">
        <p14:creationId xmlns:p14="http://schemas.microsoft.com/office/powerpoint/2010/main" val="773315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AE1ED-1E8E-4764-A521-970D03961FF1}"/>
              </a:ext>
            </a:extLst>
          </p:cNvPr>
          <p:cNvSpPr>
            <a:spLocks noGrp="1"/>
          </p:cNvSpPr>
          <p:nvPr>
            <p:ph type="title"/>
          </p:nvPr>
        </p:nvSpPr>
        <p:spPr/>
        <p:txBody>
          <a:bodyPr/>
          <a:lstStyle/>
          <a:p>
            <a:r>
              <a:rPr lang="en-US" dirty="0"/>
              <a:t>Cloning the repository (Cont.…)</a:t>
            </a:r>
          </a:p>
        </p:txBody>
      </p:sp>
      <p:sp>
        <p:nvSpPr>
          <p:cNvPr id="3" name="Content Placeholder 2">
            <a:extLst>
              <a:ext uri="{FF2B5EF4-FFF2-40B4-BE49-F238E27FC236}">
                <a16:creationId xmlns:a16="http://schemas.microsoft.com/office/drawing/2014/main" xmlns="" id="{581799F0-12E8-4919-9610-4361F114314D}"/>
              </a:ext>
            </a:extLst>
          </p:cNvPr>
          <p:cNvSpPr>
            <a:spLocks noGrp="1"/>
          </p:cNvSpPr>
          <p:nvPr>
            <p:ph idx="1"/>
          </p:nvPr>
        </p:nvSpPr>
        <p:spPr/>
        <p:txBody>
          <a:bodyPr/>
          <a:lstStyle/>
          <a:p>
            <a:r>
              <a:rPr lang="en-US" dirty="0"/>
              <a:t>Now check the cloned sample repository.</a:t>
            </a:r>
          </a:p>
          <a:p>
            <a:endParaRPr lang="en-US" dirty="0"/>
          </a:p>
        </p:txBody>
      </p:sp>
      <p:pic>
        <p:nvPicPr>
          <p:cNvPr id="4" name="Picture 3">
            <a:extLst>
              <a:ext uri="{FF2B5EF4-FFF2-40B4-BE49-F238E27FC236}">
                <a16:creationId xmlns:a16="http://schemas.microsoft.com/office/drawing/2014/main" xmlns="" id="{7A9D3BBB-131B-4390-A041-BA7F59D97E3A}"/>
              </a:ext>
            </a:extLst>
          </p:cNvPr>
          <p:cNvPicPr>
            <a:picLocks noChangeAspect="1"/>
          </p:cNvPicPr>
          <p:nvPr/>
        </p:nvPicPr>
        <p:blipFill>
          <a:blip r:embed="rId2"/>
          <a:stretch>
            <a:fillRect/>
          </a:stretch>
        </p:blipFill>
        <p:spPr>
          <a:xfrm>
            <a:off x="670557" y="1814905"/>
            <a:ext cx="8166497" cy="4198270"/>
          </a:xfrm>
          <a:prstGeom prst="rect">
            <a:avLst/>
          </a:prstGeom>
        </p:spPr>
      </p:pic>
    </p:spTree>
    <p:extLst>
      <p:ext uri="{BB962C8B-B14F-4D97-AF65-F5344CB8AC3E}">
        <p14:creationId xmlns:p14="http://schemas.microsoft.com/office/powerpoint/2010/main" val="3762389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D8272-DD91-4C84-A804-D78C32CF93EE}"/>
              </a:ext>
            </a:extLst>
          </p:cNvPr>
          <p:cNvSpPr>
            <a:spLocks noGrp="1"/>
          </p:cNvSpPr>
          <p:nvPr>
            <p:ph type="title"/>
          </p:nvPr>
        </p:nvSpPr>
        <p:spPr/>
        <p:txBody>
          <a:bodyPr>
            <a:normAutofit/>
          </a:bodyPr>
          <a:lstStyle/>
          <a:p>
            <a:r>
              <a:rPr lang="en-US" dirty="0"/>
              <a:t>Cloning the other users repository</a:t>
            </a:r>
          </a:p>
        </p:txBody>
      </p:sp>
      <p:sp>
        <p:nvSpPr>
          <p:cNvPr id="3" name="Content Placeholder 2">
            <a:extLst>
              <a:ext uri="{FF2B5EF4-FFF2-40B4-BE49-F238E27FC236}">
                <a16:creationId xmlns:a16="http://schemas.microsoft.com/office/drawing/2014/main" xmlns="" id="{76A58DAD-5282-4D67-9B09-A8F351BF323D}"/>
              </a:ext>
            </a:extLst>
          </p:cNvPr>
          <p:cNvSpPr>
            <a:spLocks noGrp="1"/>
          </p:cNvSpPr>
          <p:nvPr>
            <p:ph idx="1"/>
          </p:nvPr>
        </p:nvSpPr>
        <p:spPr/>
        <p:txBody>
          <a:bodyPr/>
          <a:lstStyle/>
          <a:p>
            <a:r>
              <a:rPr lang="en-US" dirty="0"/>
              <a:t>To clone the other user’s repository, click Code, and ensure you have selected clone with HTTPS.</a:t>
            </a:r>
          </a:p>
          <a:p>
            <a:endParaRPr lang="en-US" dirty="0"/>
          </a:p>
          <a:p>
            <a:endParaRPr lang="en-US" dirty="0"/>
          </a:p>
          <a:p>
            <a:endParaRPr lang="en-US" dirty="0"/>
          </a:p>
        </p:txBody>
      </p:sp>
      <p:pic>
        <p:nvPicPr>
          <p:cNvPr id="7" name="Picture 6">
            <a:extLst>
              <a:ext uri="{FF2B5EF4-FFF2-40B4-BE49-F238E27FC236}">
                <a16:creationId xmlns:a16="http://schemas.microsoft.com/office/drawing/2014/main" xmlns="" id="{912D12A9-60CF-4E57-BB90-DC0513F0A5BB}"/>
              </a:ext>
            </a:extLst>
          </p:cNvPr>
          <p:cNvPicPr>
            <a:picLocks noChangeAspect="1"/>
          </p:cNvPicPr>
          <p:nvPr/>
        </p:nvPicPr>
        <p:blipFill>
          <a:blip r:embed="rId3"/>
          <a:stretch>
            <a:fillRect/>
          </a:stretch>
        </p:blipFill>
        <p:spPr>
          <a:xfrm>
            <a:off x="624656" y="2220837"/>
            <a:ext cx="7550134" cy="3191612"/>
          </a:xfrm>
          <a:prstGeom prst="rect">
            <a:avLst/>
          </a:prstGeom>
          <a:ln w="28575">
            <a:solidFill>
              <a:srgbClr val="0070C0"/>
            </a:solidFill>
          </a:ln>
        </p:spPr>
      </p:pic>
    </p:spTree>
    <p:extLst>
      <p:ext uri="{BB962C8B-B14F-4D97-AF65-F5344CB8AC3E}">
        <p14:creationId xmlns:p14="http://schemas.microsoft.com/office/powerpoint/2010/main" val="1225556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D68F89C-6A89-4287-B50E-DDD8937BF2DC}"/>
              </a:ext>
            </a:extLst>
          </p:cNvPr>
          <p:cNvSpPr>
            <a:spLocks noGrp="1"/>
          </p:cNvSpPr>
          <p:nvPr>
            <p:ph type="title"/>
          </p:nvPr>
        </p:nvSpPr>
        <p:spPr/>
        <p:txBody>
          <a:bodyPr>
            <a:normAutofit fontScale="90000"/>
          </a:bodyPr>
          <a:lstStyle/>
          <a:p>
            <a:r>
              <a:rPr lang="en-US" dirty="0"/>
              <a:t>Cloning the other users repository (Cont.…)</a:t>
            </a:r>
          </a:p>
        </p:txBody>
      </p:sp>
      <p:sp>
        <p:nvSpPr>
          <p:cNvPr id="6" name="Content Placeholder 5">
            <a:extLst>
              <a:ext uri="{FF2B5EF4-FFF2-40B4-BE49-F238E27FC236}">
                <a16:creationId xmlns:a16="http://schemas.microsoft.com/office/drawing/2014/main" xmlns="" id="{878EAC82-3894-41A0-95BA-B79725147E6D}"/>
              </a:ext>
            </a:extLst>
          </p:cNvPr>
          <p:cNvSpPr>
            <a:spLocks noGrp="1"/>
          </p:cNvSpPr>
          <p:nvPr>
            <p:ph idx="1"/>
          </p:nvPr>
        </p:nvSpPr>
        <p:spPr/>
        <p:txBody>
          <a:bodyPr/>
          <a:lstStyle/>
          <a:p>
            <a:r>
              <a:rPr lang="en-US" dirty="0"/>
              <a:t>Now on your machine, you need to create and choose directory in which you want to clone the directory and clone the repository with the path that you have copied.</a:t>
            </a:r>
          </a:p>
          <a:p>
            <a:endParaRPr lang="en-US" dirty="0"/>
          </a:p>
          <a:p>
            <a:endParaRPr lang="en-US" dirty="0"/>
          </a:p>
          <a:p>
            <a:endParaRPr lang="en-US" dirty="0"/>
          </a:p>
          <a:p>
            <a:endParaRPr lang="en-US" dirty="0"/>
          </a:p>
          <a:p>
            <a:endParaRPr lang="en-US" dirty="0"/>
          </a:p>
          <a:p>
            <a:r>
              <a:rPr lang="en-US" dirty="0"/>
              <a:t>Now you can check that cloned sample directory is added on your machine.</a:t>
            </a:r>
          </a:p>
          <a:p>
            <a:endParaRPr lang="en-US" dirty="0"/>
          </a:p>
          <a:p>
            <a:endParaRPr lang="en-US" dirty="0"/>
          </a:p>
          <a:p>
            <a:endParaRPr lang="en-US" dirty="0"/>
          </a:p>
          <a:p>
            <a:endParaRPr lang="en-US" dirty="0"/>
          </a:p>
          <a:p>
            <a:endParaRPr lang="en-US" dirty="0"/>
          </a:p>
        </p:txBody>
      </p:sp>
      <p:pic>
        <p:nvPicPr>
          <p:cNvPr id="7" name="Picture 2" descr="https://lh3.googleusercontent.com/nXjtYwZKPDbyQb3U8I3jzxnExf1Q37dIX4gkZrO6AAdbY7TAvcfgqnKR8NsbSquKCIHXuMqc72U1n0WEHupIiEQENkQiOxu56t5TsljzRl0ZR09pRxLjj5Zo2gbRmPHyDaWujqa7">
            <a:extLst>
              <a:ext uri="{FF2B5EF4-FFF2-40B4-BE49-F238E27FC236}">
                <a16:creationId xmlns:a16="http://schemas.microsoft.com/office/drawing/2014/main" xmlns="" id="{46BA9B57-50B2-420F-AEA2-A4235DFE3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8" y="2422924"/>
            <a:ext cx="8182696" cy="16785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6.googleusercontent.com/2EMtWaBEei00zxuY4vPIBxjl-DymSJTIDlikILAiXuO09tY_LkNITQNV9uYwSWEy0Q6JhoON91BpsexNLVDQUtJ7VMF-JzZWX5138GhVK5CM28cZGxuvyD_6ziJulve_9U9ks-W_">
            <a:extLst>
              <a:ext uri="{FF2B5EF4-FFF2-40B4-BE49-F238E27FC236}">
                <a16:creationId xmlns:a16="http://schemas.microsoft.com/office/drawing/2014/main" xmlns="" id="{2B536B1B-7AA7-4B70-98AB-804CC1F93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788" y="5125456"/>
            <a:ext cx="7183523" cy="101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081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61425-323B-4BD8-89FC-93EDC364128A}"/>
              </a:ext>
            </a:extLst>
          </p:cNvPr>
          <p:cNvSpPr>
            <a:spLocks noGrp="1"/>
          </p:cNvSpPr>
          <p:nvPr>
            <p:ph type="title"/>
          </p:nvPr>
        </p:nvSpPr>
        <p:spPr/>
        <p:txBody>
          <a:bodyPr>
            <a:normAutofit fontScale="90000"/>
          </a:bodyPr>
          <a:lstStyle/>
          <a:p>
            <a:r>
              <a:rPr lang="en-US" dirty="0"/>
              <a:t>Cloning the other users repository (Cont.…)</a:t>
            </a:r>
          </a:p>
        </p:txBody>
      </p:sp>
      <p:sp>
        <p:nvSpPr>
          <p:cNvPr id="3" name="Content Placeholder 2">
            <a:extLst>
              <a:ext uri="{FF2B5EF4-FFF2-40B4-BE49-F238E27FC236}">
                <a16:creationId xmlns:a16="http://schemas.microsoft.com/office/drawing/2014/main" xmlns="" id="{29C962EB-2BF2-48DB-A022-4CC80E7AEE13}"/>
              </a:ext>
            </a:extLst>
          </p:cNvPr>
          <p:cNvSpPr>
            <a:spLocks noGrp="1"/>
          </p:cNvSpPr>
          <p:nvPr>
            <p:ph idx="1"/>
          </p:nvPr>
        </p:nvSpPr>
        <p:spPr/>
        <p:txBody>
          <a:bodyPr/>
          <a:lstStyle/>
          <a:p>
            <a:r>
              <a:rPr lang="en-US" dirty="0"/>
              <a:t>Navigate to the directory.</a:t>
            </a:r>
          </a:p>
          <a:p>
            <a:endParaRPr lang="en-US" dirty="0"/>
          </a:p>
          <a:p>
            <a:r>
              <a:rPr lang="en-US" dirty="0"/>
              <a:t>You can now check the content of directory which is exact copy of the repository we cloned..</a:t>
            </a:r>
          </a:p>
          <a:p>
            <a:endParaRPr lang="en-US" dirty="0"/>
          </a:p>
          <a:p>
            <a:endParaRPr lang="en-US" dirty="0"/>
          </a:p>
          <a:p>
            <a:endParaRPr lang="en-US" dirty="0"/>
          </a:p>
          <a:p>
            <a:endParaRPr lang="en-US" dirty="0"/>
          </a:p>
          <a:p>
            <a:endParaRPr lang="en-US" dirty="0"/>
          </a:p>
        </p:txBody>
      </p:sp>
      <p:pic>
        <p:nvPicPr>
          <p:cNvPr id="7" name="Picture 2" descr="https://lh3.googleusercontent.com/yS7cwgg9uLa_gXJOhtqm1VYbfpO0ISGbPz8ZO7_gcGiZ1pp2oInMskExK1ZbevJOEUAmSaxKsIpbUXqEZZhqW0imXARl0xJcfGe6xl8gwgk2qR2GJFnSFfZR8NXKpJkBkx2uJJzo">
            <a:extLst>
              <a:ext uri="{FF2B5EF4-FFF2-40B4-BE49-F238E27FC236}">
                <a16:creationId xmlns:a16="http://schemas.microsoft.com/office/drawing/2014/main" xmlns="" id="{745A5F52-7E1F-4ADE-9D8A-DA75B1F37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10" y="1845585"/>
            <a:ext cx="3021806" cy="2714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4.googleusercontent.com/PqRLGl5wDRbKNLff27kCQDh1uP2aQMgzB3rQ1tI5eaIjMas2AdFT-oyBWKHapRY4aqbdPXFDgITgaFr2aFqYXMZRgpu9ZnfYK6oif4AGSsEXxFF9QIKJ7kIvOZBJy588pM9TXRtI">
            <a:extLst>
              <a:ext uri="{FF2B5EF4-FFF2-40B4-BE49-F238E27FC236}">
                <a16:creationId xmlns:a16="http://schemas.microsoft.com/office/drawing/2014/main" xmlns="" id="{9EAD08B8-242F-45E1-A38E-8997FA3D7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10" y="2961413"/>
            <a:ext cx="6817233" cy="265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EE143BF-7B43-42AF-9557-B67126FCBD9A}"/>
              </a:ext>
            </a:extLst>
          </p:cNvPr>
          <p:cNvSpPr>
            <a:spLocks noGrp="1"/>
          </p:cNvSpPr>
          <p:nvPr>
            <p:ph type="title"/>
          </p:nvPr>
        </p:nvSpPr>
        <p:spPr/>
        <p:txBody>
          <a:bodyPr>
            <a:normAutofit fontScale="90000"/>
          </a:bodyPr>
          <a:lstStyle/>
          <a:p>
            <a:r>
              <a:rPr lang="en-US" dirty="0"/>
              <a:t>Cloning the other users repository (Cont.…)</a:t>
            </a:r>
          </a:p>
        </p:txBody>
      </p:sp>
      <p:sp>
        <p:nvSpPr>
          <p:cNvPr id="6" name="Content Placeholder 5">
            <a:extLst>
              <a:ext uri="{FF2B5EF4-FFF2-40B4-BE49-F238E27FC236}">
                <a16:creationId xmlns:a16="http://schemas.microsoft.com/office/drawing/2014/main" xmlns="" id="{1F51E1A0-2B65-4679-8CF0-5B6B221F585A}"/>
              </a:ext>
            </a:extLst>
          </p:cNvPr>
          <p:cNvSpPr>
            <a:spLocks noGrp="1"/>
          </p:cNvSpPr>
          <p:nvPr>
            <p:ph idx="1"/>
          </p:nvPr>
        </p:nvSpPr>
        <p:spPr/>
        <p:txBody>
          <a:bodyPr/>
          <a:lstStyle/>
          <a:p>
            <a:r>
              <a:rPr lang="en-US" dirty="0"/>
              <a:t>We will make the changes to Sample .txt file, hence open it and make some changes..</a:t>
            </a:r>
          </a:p>
          <a:p>
            <a:endParaRPr lang="en-US" dirty="0"/>
          </a:p>
          <a:p>
            <a:r>
              <a:rPr lang="en-US" dirty="0"/>
              <a:t>After making changes, add files into staging area.</a:t>
            </a:r>
          </a:p>
          <a:p>
            <a:endParaRPr lang="en-US" dirty="0"/>
          </a:p>
          <a:p>
            <a:r>
              <a:rPr lang="en-US" dirty="0"/>
              <a:t>Now commit the changes to the local repository.</a:t>
            </a:r>
          </a:p>
          <a:p>
            <a:endParaRPr lang="en-US" dirty="0"/>
          </a:p>
          <a:p>
            <a:endParaRPr lang="en-US" dirty="0"/>
          </a:p>
        </p:txBody>
      </p:sp>
      <p:pic>
        <p:nvPicPr>
          <p:cNvPr id="7" name="Picture 2" descr="https://lh6.googleusercontent.com/iCE2G4LVtbNYYiOc8fWSX9kIV9wDHGvvMYtXpHUSZfO1rJYc6doE-7-vrEsvXk-tWD_ABI__W4ET36gCLXCLByrqkVwrMoce0oK8yHeu5q_Qlsifk-A1633W_FwJsinlrIOnK6Yt">
            <a:extLst>
              <a:ext uri="{FF2B5EF4-FFF2-40B4-BE49-F238E27FC236}">
                <a16:creationId xmlns:a16="http://schemas.microsoft.com/office/drawing/2014/main" xmlns="" id="{E4ED377D-17FB-4994-AAE7-66A89D32B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53" y="2117880"/>
            <a:ext cx="1821656" cy="2714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6.googleusercontent.com/ni2itEN8fvY7mCTd_sc7DsF4p8SsglzWdKRLpMGqFVbuSg_8XQrkozoFNVbwxy2SvSwEy1uslAysCn2LgbYLno09sVtPqI2FoQwkz5eLWpF68EaU76EhIhWSSyGoyFkce6tP5g2m">
            <a:extLst>
              <a:ext uri="{FF2B5EF4-FFF2-40B4-BE49-F238E27FC236}">
                <a16:creationId xmlns:a16="http://schemas.microsoft.com/office/drawing/2014/main" xmlns="" id="{1BD628E7-C286-45A4-AA76-DB2A4E7B9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53" y="2871537"/>
            <a:ext cx="1364456" cy="2714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lh3.googleusercontent.com/SXUf4T3smYAja8voSSkKSJLLw268MM1UKUacmo3e6MU7XzlpAJyBEyx2E9gV_XKOsIjxBgxXvF5IZCuUTWFZSufv87R6UlDi4koZM2DFKbjIrxEh-Y2vaRvsDkiGdFqpXHV9gAGx">
            <a:extLst>
              <a:ext uri="{FF2B5EF4-FFF2-40B4-BE49-F238E27FC236}">
                <a16:creationId xmlns:a16="http://schemas.microsoft.com/office/drawing/2014/main" xmlns="" id="{D77F999A-ACC9-430E-8E3B-95C77F63B2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425" y="3750807"/>
            <a:ext cx="7805675" cy="71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590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D9F2F-8A14-4A8D-8350-07AAC1409B71}"/>
              </a:ext>
            </a:extLst>
          </p:cNvPr>
          <p:cNvSpPr>
            <a:spLocks noGrp="1"/>
          </p:cNvSpPr>
          <p:nvPr>
            <p:ph type="title"/>
          </p:nvPr>
        </p:nvSpPr>
        <p:spPr/>
        <p:txBody>
          <a:bodyPr>
            <a:normAutofit fontScale="90000"/>
          </a:bodyPr>
          <a:lstStyle/>
          <a:p>
            <a:r>
              <a:rPr lang="en-US" dirty="0"/>
              <a:t>Cloning the other users repository (Cont.…)</a:t>
            </a:r>
          </a:p>
        </p:txBody>
      </p:sp>
      <p:sp>
        <p:nvSpPr>
          <p:cNvPr id="3" name="Content Placeholder 2">
            <a:extLst>
              <a:ext uri="{FF2B5EF4-FFF2-40B4-BE49-F238E27FC236}">
                <a16:creationId xmlns:a16="http://schemas.microsoft.com/office/drawing/2014/main" xmlns="" id="{D4C3E521-9B36-4A3A-9700-0B4CB2E4966F}"/>
              </a:ext>
            </a:extLst>
          </p:cNvPr>
          <p:cNvSpPr>
            <a:spLocks noGrp="1"/>
          </p:cNvSpPr>
          <p:nvPr>
            <p:ph idx="1"/>
          </p:nvPr>
        </p:nvSpPr>
        <p:spPr/>
        <p:txBody>
          <a:bodyPr/>
          <a:lstStyle/>
          <a:p>
            <a:r>
              <a:rPr lang="en-US" dirty="0"/>
              <a:t>Finally push the changes to the repository.</a:t>
            </a:r>
          </a:p>
          <a:p>
            <a:endParaRPr lang="en-US" dirty="0"/>
          </a:p>
          <a:p>
            <a:endParaRPr lang="en-US" dirty="0"/>
          </a:p>
          <a:p>
            <a:r>
              <a:rPr lang="en-US" dirty="0"/>
              <a:t>As you are not the owner of this repository, you are not allowed to push any changes to this repository hence you will get an error.</a:t>
            </a:r>
          </a:p>
          <a:p>
            <a:r>
              <a:rPr lang="en-US" dirty="0"/>
              <a:t>To collaborate to this repository, you need to fork the repository.</a:t>
            </a:r>
          </a:p>
          <a:p>
            <a:endParaRPr lang="en-US" dirty="0"/>
          </a:p>
        </p:txBody>
      </p:sp>
      <p:pic>
        <p:nvPicPr>
          <p:cNvPr id="8" name="Picture 2" descr="https://lh5.googleusercontent.com/TpQSMruOlzIKqOLgH07NJsdRVJm31GDMl_tWlhRz6hn0yo6EhcTkjp5luOJ63KfylNL7ft_4ALaZeQoB6BMP4nUHniWwqdDAuNu86YcvZu3n7xkzfMwcgRen2K4WT4XBcX9hZAMR">
            <a:extLst>
              <a:ext uri="{FF2B5EF4-FFF2-40B4-BE49-F238E27FC236}">
                <a16:creationId xmlns:a16="http://schemas.microsoft.com/office/drawing/2014/main" xmlns="" id="{A9C26F24-5DAE-42CA-BF99-74E66B364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60" y="1816026"/>
            <a:ext cx="8088514" cy="68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910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7F11E-265E-4F11-8D4F-E459BAC54055}"/>
              </a:ext>
            </a:extLst>
          </p:cNvPr>
          <p:cNvSpPr>
            <a:spLocks noGrp="1"/>
          </p:cNvSpPr>
          <p:nvPr>
            <p:ph type="title"/>
          </p:nvPr>
        </p:nvSpPr>
        <p:spPr/>
        <p:txBody>
          <a:bodyPr>
            <a:normAutofit/>
          </a:bodyPr>
          <a:lstStyle/>
          <a:p>
            <a:r>
              <a:rPr lang="en-US" dirty="0"/>
              <a:t>Forking the repository</a:t>
            </a:r>
          </a:p>
        </p:txBody>
      </p:sp>
      <p:sp>
        <p:nvSpPr>
          <p:cNvPr id="3" name="Content Placeholder 2">
            <a:extLst>
              <a:ext uri="{FF2B5EF4-FFF2-40B4-BE49-F238E27FC236}">
                <a16:creationId xmlns:a16="http://schemas.microsoft.com/office/drawing/2014/main" xmlns="" id="{6A8B5C79-EA4B-48B5-A999-60BA987DC62A}"/>
              </a:ext>
            </a:extLst>
          </p:cNvPr>
          <p:cNvSpPr>
            <a:spLocks noGrp="1"/>
          </p:cNvSpPr>
          <p:nvPr>
            <p:ph idx="1"/>
          </p:nvPr>
        </p:nvSpPr>
        <p:spPr/>
        <p:txBody>
          <a:bodyPr/>
          <a:lstStyle/>
          <a:p>
            <a:r>
              <a:rPr lang="en-US" dirty="0"/>
              <a:t>To fork the repository, navigate to the URL of repository. After navigating to URL, Click on fork button as shown below.</a:t>
            </a:r>
          </a:p>
          <a:p>
            <a:endParaRPr lang="en-US" dirty="0"/>
          </a:p>
          <a:p>
            <a:endParaRPr lang="en-US" dirty="0"/>
          </a:p>
          <a:p>
            <a:endParaRPr lang="en-US" dirty="0"/>
          </a:p>
          <a:p>
            <a:endParaRPr lang="en-US" dirty="0"/>
          </a:p>
          <a:p>
            <a:r>
              <a:rPr lang="en-US" dirty="0"/>
              <a:t>After you click on fork, it will open new page.</a:t>
            </a:r>
          </a:p>
          <a:p>
            <a:pPr marL="0" indent="0">
              <a:buNone/>
            </a:pPr>
            <a:endParaRPr lang="en-US" dirty="0"/>
          </a:p>
        </p:txBody>
      </p:sp>
      <p:pic>
        <p:nvPicPr>
          <p:cNvPr id="8" name="Picture 7">
            <a:extLst>
              <a:ext uri="{FF2B5EF4-FFF2-40B4-BE49-F238E27FC236}">
                <a16:creationId xmlns:a16="http://schemas.microsoft.com/office/drawing/2014/main" xmlns="" id="{FFA6AA32-1D0F-443C-B69F-64AA6A15D430}"/>
              </a:ext>
            </a:extLst>
          </p:cNvPr>
          <p:cNvPicPr>
            <a:picLocks noChangeAspect="1"/>
          </p:cNvPicPr>
          <p:nvPr/>
        </p:nvPicPr>
        <p:blipFill>
          <a:blip r:embed="rId3"/>
          <a:stretch>
            <a:fillRect/>
          </a:stretch>
        </p:blipFill>
        <p:spPr>
          <a:xfrm>
            <a:off x="715817" y="2198842"/>
            <a:ext cx="8122193" cy="1366715"/>
          </a:xfrm>
          <a:prstGeom prst="rect">
            <a:avLst/>
          </a:prstGeom>
          <a:ln w="28575">
            <a:solidFill>
              <a:srgbClr val="0070C0"/>
            </a:solidFill>
          </a:ln>
        </p:spPr>
      </p:pic>
    </p:spTree>
    <p:extLst>
      <p:ext uri="{BB962C8B-B14F-4D97-AF65-F5344CB8AC3E}">
        <p14:creationId xmlns:p14="http://schemas.microsoft.com/office/powerpoint/2010/main" val="12687155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CEBAD-2F83-496C-8126-AAC65E734688}"/>
              </a:ext>
            </a:extLst>
          </p:cNvPr>
          <p:cNvSpPr>
            <a:spLocks noGrp="1"/>
          </p:cNvSpPr>
          <p:nvPr>
            <p:ph type="title"/>
          </p:nvPr>
        </p:nvSpPr>
        <p:spPr/>
        <p:txBody>
          <a:bodyPr/>
          <a:lstStyle/>
          <a:p>
            <a:r>
              <a:rPr lang="en-US" dirty="0"/>
              <a:t>Forking the repository (Cont.…)</a:t>
            </a:r>
          </a:p>
        </p:txBody>
      </p:sp>
      <p:sp>
        <p:nvSpPr>
          <p:cNvPr id="3" name="Content Placeholder 2">
            <a:extLst>
              <a:ext uri="{FF2B5EF4-FFF2-40B4-BE49-F238E27FC236}">
                <a16:creationId xmlns:a16="http://schemas.microsoft.com/office/drawing/2014/main" xmlns="" id="{8DDBB7EE-E64F-4674-8433-A85535DB8366}"/>
              </a:ext>
            </a:extLst>
          </p:cNvPr>
          <p:cNvSpPr>
            <a:spLocks noGrp="1"/>
          </p:cNvSpPr>
          <p:nvPr>
            <p:ph idx="1"/>
          </p:nvPr>
        </p:nvSpPr>
        <p:spPr/>
        <p:txBody>
          <a:bodyPr/>
          <a:lstStyle/>
          <a:p>
            <a:r>
              <a:rPr lang="en-US" dirty="0"/>
              <a:t>The newly opened page will look like this, now observe the repository name section where it shows forked from which repository, in the clone URL, you will see your username instead of owners username.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5F81E927-0123-45AD-8C8A-54EABA251D2B}"/>
              </a:ext>
            </a:extLst>
          </p:cNvPr>
          <p:cNvPicPr>
            <a:picLocks noChangeAspect="1"/>
          </p:cNvPicPr>
          <p:nvPr/>
        </p:nvPicPr>
        <p:blipFill>
          <a:blip r:embed="rId3"/>
          <a:stretch>
            <a:fillRect/>
          </a:stretch>
        </p:blipFill>
        <p:spPr>
          <a:xfrm>
            <a:off x="708903" y="2797690"/>
            <a:ext cx="8094167" cy="2451599"/>
          </a:xfrm>
          <a:prstGeom prst="rect">
            <a:avLst/>
          </a:prstGeom>
          <a:ln w="28575">
            <a:solidFill>
              <a:srgbClr val="0070C0"/>
            </a:solidFill>
          </a:ln>
        </p:spPr>
      </p:pic>
    </p:spTree>
    <p:extLst>
      <p:ext uri="{BB962C8B-B14F-4D97-AF65-F5344CB8AC3E}">
        <p14:creationId xmlns:p14="http://schemas.microsoft.com/office/powerpoint/2010/main" val="2457991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64733-7FFD-46F7-A17C-88D743A1860E}"/>
              </a:ext>
            </a:extLst>
          </p:cNvPr>
          <p:cNvSpPr>
            <a:spLocks noGrp="1"/>
          </p:cNvSpPr>
          <p:nvPr>
            <p:ph type="title"/>
          </p:nvPr>
        </p:nvSpPr>
        <p:spPr/>
        <p:txBody>
          <a:bodyPr/>
          <a:lstStyle/>
          <a:p>
            <a:r>
              <a:rPr lang="en-US" dirty="0"/>
              <a:t>Forking the repository (Cont.…)</a:t>
            </a:r>
          </a:p>
        </p:txBody>
      </p:sp>
      <p:sp>
        <p:nvSpPr>
          <p:cNvPr id="3" name="Content Placeholder 2">
            <a:extLst>
              <a:ext uri="{FF2B5EF4-FFF2-40B4-BE49-F238E27FC236}">
                <a16:creationId xmlns:a16="http://schemas.microsoft.com/office/drawing/2014/main" xmlns="" id="{B4CE4D0F-8A05-4504-9DFE-DB7DAD3C64ED}"/>
              </a:ext>
            </a:extLst>
          </p:cNvPr>
          <p:cNvSpPr>
            <a:spLocks noGrp="1"/>
          </p:cNvSpPr>
          <p:nvPr>
            <p:ph idx="1"/>
          </p:nvPr>
        </p:nvSpPr>
        <p:spPr/>
        <p:txBody>
          <a:bodyPr/>
          <a:lstStyle/>
          <a:p>
            <a:r>
              <a:rPr lang="en-US" dirty="0"/>
              <a:t>Now create a new directory and clone the repository into it with below commands.</a:t>
            </a:r>
          </a:p>
        </p:txBody>
      </p:sp>
      <p:pic>
        <p:nvPicPr>
          <p:cNvPr id="7" name="Picture 4" descr="https://lh3.googleusercontent.com/8_2cWkfG9EFk4S3c9HmcUu_i57RtlOUWy2wc4fTi0Jzy43lxkCz1vGTFfZXng9H8ZnV6Nt8wzl0WXmI_gXqslR4OSr2tVIiG9KpbYas9Szwf-o8csElVromgjtmUger5BJzPlNGP">
            <a:extLst>
              <a:ext uri="{FF2B5EF4-FFF2-40B4-BE49-F238E27FC236}">
                <a16:creationId xmlns:a16="http://schemas.microsoft.com/office/drawing/2014/main" xmlns="" id="{DFC3FF15-8492-4479-8A63-DEF72291D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87" y="2164193"/>
            <a:ext cx="1554744" cy="4097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lh5.googleusercontent.com/ZnXp8y9hZAOQu7G3vjDLNbsUpM8W4XYBYmoYqz4GZfaNdGw9RmSaETrt8QVlFg1O3ldC-iuk9jCBwUcqwOtrczyuoEC5pSFnm2qXWKd3lvpXzEP2DtIF1WnRGYNKrdM4gn9BAIFW">
            <a:extLst>
              <a:ext uri="{FF2B5EF4-FFF2-40B4-BE49-F238E27FC236}">
                <a16:creationId xmlns:a16="http://schemas.microsoft.com/office/drawing/2014/main" xmlns="" id="{CE08C764-9C73-44E9-B47C-909510FDD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87" y="2747706"/>
            <a:ext cx="3850146" cy="4264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lh3.googleusercontent.com/Y8mFcOVN9mf8havPp1irqOu4TeUE1WgKMjv_PdZ-9RjzaC7wrtqAZACaycHdPi54jBSLq-bKnfTrB3CLBQMa5kj5tq3CVMkDslusUs6Fa8337Tzh1IxJJyOrVDaxzduf7wYM4FbW">
            <a:extLst>
              <a:ext uri="{FF2B5EF4-FFF2-40B4-BE49-F238E27FC236}">
                <a16:creationId xmlns:a16="http://schemas.microsoft.com/office/drawing/2014/main" xmlns="" id="{D20DD11E-DD11-4EC6-8AD3-1A88C51DB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71" y="3329793"/>
            <a:ext cx="3265276" cy="4278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s://lh6.googleusercontent.com/GKT49pqdBa1aEhStd3wCF6nB0hO6DYL-SzKhJoJqp2K-YSGsydRVmmnqq1_fVOUshG2hDqENQTOX6dVlbotafe0AbR90psyKFCVnPQffHr2ff4OkyiOiMb_pl5fybHQVnbQLxyHv">
            <a:extLst>
              <a:ext uri="{FF2B5EF4-FFF2-40B4-BE49-F238E27FC236}">
                <a16:creationId xmlns:a16="http://schemas.microsoft.com/office/drawing/2014/main" xmlns="" id="{41F2CA12-ABCD-4857-A73F-81D7631834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187" y="3845205"/>
            <a:ext cx="8282378" cy="171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12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CD02ED-FD52-4A10-81EA-7181FF95E123}"/>
              </a:ext>
            </a:extLst>
          </p:cNvPr>
          <p:cNvSpPr>
            <a:spLocks noGrp="1"/>
          </p:cNvSpPr>
          <p:nvPr>
            <p:ph type="title"/>
          </p:nvPr>
        </p:nvSpPr>
        <p:spPr/>
        <p:txBody>
          <a:bodyPr>
            <a:normAutofit/>
          </a:bodyPr>
          <a:lstStyle/>
          <a:p>
            <a:r>
              <a:rPr lang="en-US" dirty="0"/>
              <a:t>Benefits of Git</a:t>
            </a:r>
          </a:p>
        </p:txBody>
      </p:sp>
      <p:sp>
        <p:nvSpPr>
          <p:cNvPr id="3" name="Content Placeholder 2">
            <a:extLst>
              <a:ext uri="{FF2B5EF4-FFF2-40B4-BE49-F238E27FC236}">
                <a16:creationId xmlns:a16="http://schemas.microsoft.com/office/drawing/2014/main" xmlns="" id="{A8350C37-FA24-40A7-B585-E3C0AD09BCA1}"/>
              </a:ext>
            </a:extLst>
          </p:cNvPr>
          <p:cNvSpPr>
            <a:spLocks noGrp="1"/>
          </p:cNvSpPr>
          <p:nvPr>
            <p:ph idx="1"/>
          </p:nvPr>
        </p:nvSpPr>
        <p:spPr/>
        <p:txBody>
          <a:bodyPr>
            <a:normAutofit lnSpcReduction="10000"/>
          </a:bodyPr>
          <a:lstStyle/>
          <a:p>
            <a:r>
              <a:rPr lang="en-US" dirty="0"/>
              <a:t>Complete long term change history of every file is maintained.</a:t>
            </a:r>
          </a:p>
          <a:p>
            <a:endParaRPr lang="en-US" dirty="0"/>
          </a:p>
          <a:p>
            <a:r>
              <a:rPr lang="en-US" dirty="0"/>
              <a:t>Multiple independent streams of work can co-exist with branches.</a:t>
            </a:r>
          </a:p>
          <a:p>
            <a:endParaRPr lang="en-US" dirty="0"/>
          </a:p>
          <a:p>
            <a:r>
              <a:rPr lang="en-US" dirty="0"/>
              <a:t>Distributed Version Control System (DVCS).</a:t>
            </a:r>
          </a:p>
          <a:p>
            <a:endParaRPr lang="en-US" dirty="0"/>
          </a:p>
          <a:p>
            <a:r>
              <a:rPr lang="en-US" dirty="0"/>
              <a:t>Performance of Git is very strong when compared to many alternatives. </a:t>
            </a:r>
          </a:p>
          <a:p>
            <a:endParaRPr lang="en-US" dirty="0"/>
          </a:p>
          <a:p>
            <a:r>
              <a:rPr lang="en-US" dirty="0"/>
              <a:t>Git repository are secured with a cryptographically secure hashing algorithm called SHA1.</a:t>
            </a:r>
          </a:p>
          <a:p>
            <a:endParaRPr lang="en-US" dirty="0"/>
          </a:p>
          <a:p>
            <a:r>
              <a:rPr lang="en-US" dirty="0"/>
              <a:t>Open source</a:t>
            </a:r>
          </a:p>
          <a:p>
            <a:endParaRPr lang="en-US" dirty="0"/>
          </a:p>
          <a:p>
            <a:endParaRPr lang="en-US" dirty="0"/>
          </a:p>
        </p:txBody>
      </p:sp>
    </p:spTree>
    <p:extLst>
      <p:ext uri="{BB962C8B-B14F-4D97-AF65-F5344CB8AC3E}">
        <p14:creationId xmlns:p14="http://schemas.microsoft.com/office/powerpoint/2010/main" val="1790527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BA15054-2015-4FAB-8B19-899FDEA18699}"/>
              </a:ext>
            </a:extLst>
          </p:cNvPr>
          <p:cNvSpPr>
            <a:spLocks noGrp="1"/>
          </p:cNvSpPr>
          <p:nvPr>
            <p:ph type="title"/>
          </p:nvPr>
        </p:nvSpPr>
        <p:spPr/>
        <p:txBody>
          <a:bodyPr/>
          <a:lstStyle/>
          <a:p>
            <a:r>
              <a:rPr lang="en-US" dirty="0"/>
              <a:t>Forking the repository (Cont.…)</a:t>
            </a:r>
          </a:p>
        </p:txBody>
      </p:sp>
      <p:sp>
        <p:nvSpPr>
          <p:cNvPr id="6" name="Content Placeholder 5">
            <a:extLst>
              <a:ext uri="{FF2B5EF4-FFF2-40B4-BE49-F238E27FC236}">
                <a16:creationId xmlns:a16="http://schemas.microsoft.com/office/drawing/2014/main" xmlns="" id="{DC058F7B-DD84-450C-BFA1-A2338A4C042C}"/>
              </a:ext>
            </a:extLst>
          </p:cNvPr>
          <p:cNvSpPr>
            <a:spLocks noGrp="1"/>
          </p:cNvSpPr>
          <p:nvPr>
            <p:ph idx="1"/>
          </p:nvPr>
        </p:nvSpPr>
        <p:spPr/>
        <p:txBody>
          <a:bodyPr>
            <a:normAutofit/>
          </a:bodyPr>
          <a:lstStyle/>
          <a:p>
            <a:r>
              <a:rPr lang="en-US" dirty="0"/>
              <a:t>You can see the cloned repository</a:t>
            </a:r>
          </a:p>
          <a:p>
            <a:endParaRPr lang="en-US" dirty="0"/>
          </a:p>
          <a:p>
            <a:endParaRPr lang="en-US" dirty="0"/>
          </a:p>
          <a:p>
            <a:endParaRPr lang="en-US" dirty="0"/>
          </a:p>
          <a:p>
            <a:r>
              <a:rPr lang="en-US" dirty="0"/>
              <a:t>Navigate to the cloned repository.</a:t>
            </a:r>
          </a:p>
          <a:p>
            <a:endParaRPr lang="en-US" dirty="0"/>
          </a:p>
          <a:p>
            <a:r>
              <a:rPr lang="en-US" dirty="0"/>
              <a:t>Make the changes to Sample.txt</a:t>
            </a:r>
          </a:p>
          <a:p>
            <a:endParaRPr lang="en-US" dirty="0"/>
          </a:p>
          <a:p>
            <a:r>
              <a:rPr lang="en-US" dirty="0"/>
              <a:t>Now add the file modified into staging area as below.</a:t>
            </a:r>
          </a:p>
          <a:p>
            <a:endParaRPr lang="en-US" dirty="0"/>
          </a:p>
        </p:txBody>
      </p:sp>
      <p:pic>
        <p:nvPicPr>
          <p:cNvPr id="7" name="Picture 2" descr="https://lh3.googleusercontent.com/J3wQbxA2H4ApoG8dzduCOIQvZtEaVmi5E2msdPHmJOhvikZQkzBR_raQwBgJJ7BTdgCDnWV5LTx7I_nzkIEv7sKs8Ia3MSOl8hnOV9iSOirv6qixVithOD7_9YnivGo348QlW-jw">
            <a:extLst>
              <a:ext uri="{FF2B5EF4-FFF2-40B4-BE49-F238E27FC236}">
                <a16:creationId xmlns:a16="http://schemas.microsoft.com/office/drawing/2014/main" xmlns="" id="{68DA0320-6B64-49F6-891C-58B197FBC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00" y="1779226"/>
            <a:ext cx="8088513" cy="11406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6.googleusercontent.com/W4H5Z6tKG8KnnXZKd0Or14maef9kWgl-hSaYHy2n6CASQjJzKAZMKmpoHywG19Y47W2TNbyCJZi04twA3yvJgHAFK3jXDlyHCEPoqOlocShyh2FofDFgr7ssCspZln4RMv_1mH7z">
            <a:extLst>
              <a:ext uri="{FF2B5EF4-FFF2-40B4-BE49-F238E27FC236}">
                <a16:creationId xmlns:a16="http://schemas.microsoft.com/office/drawing/2014/main" xmlns="" id="{E03CC6F5-8758-4F6F-987D-25AEC82E6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900" y="3391434"/>
            <a:ext cx="2378869" cy="3143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lh4.googleusercontent.com/-2jsNKoNbAEGBKZXkEanW5GAfaMCU8H1O-uGWPGZS-450kY2JP8b8GnOq-hKTDozAx5doKjuFZ0FvEr-TD3Y_fKMTbCJCY6FFI_GKeHNP7C0LzpRycsRjLm7f8PGe0v6WOQ5Apa-">
            <a:extLst>
              <a:ext uri="{FF2B5EF4-FFF2-40B4-BE49-F238E27FC236}">
                <a16:creationId xmlns:a16="http://schemas.microsoft.com/office/drawing/2014/main" xmlns="" id="{C25A450F-F22E-4134-86D3-D9A827AD4A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900" y="4177278"/>
            <a:ext cx="2378869" cy="2869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lh5.googleusercontent.com/HJ91Dgbm5iceMeyvNc7yvNPa_e45GKA8p1O__P2i5YV8fVJBFeYJ_qsfW1nlW9VC1KhbyVdn6cKr1i5qvsXSebAegjVfbu8qBj8J3tjlVhzywL-9ia2L-1Jp3xvw76U3Yo7cbsni">
            <a:extLst>
              <a:ext uri="{FF2B5EF4-FFF2-40B4-BE49-F238E27FC236}">
                <a16:creationId xmlns:a16="http://schemas.microsoft.com/office/drawing/2014/main" xmlns="" id="{80490362-5010-4434-A64E-8F83E018ED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900" y="4971131"/>
            <a:ext cx="1790947" cy="39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394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BFDB3-2BC5-4599-B824-76CCB6927520}"/>
              </a:ext>
            </a:extLst>
          </p:cNvPr>
          <p:cNvSpPr>
            <a:spLocks noGrp="1"/>
          </p:cNvSpPr>
          <p:nvPr>
            <p:ph type="title"/>
          </p:nvPr>
        </p:nvSpPr>
        <p:spPr/>
        <p:txBody>
          <a:bodyPr/>
          <a:lstStyle/>
          <a:p>
            <a:r>
              <a:rPr lang="en-US" dirty="0"/>
              <a:t>Forking the repository (Cont.…)</a:t>
            </a:r>
          </a:p>
        </p:txBody>
      </p:sp>
      <p:sp>
        <p:nvSpPr>
          <p:cNvPr id="6" name="Content Placeholder 5">
            <a:extLst>
              <a:ext uri="{FF2B5EF4-FFF2-40B4-BE49-F238E27FC236}">
                <a16:creationId xmlns:a16="http://schemas.microsoft.com/office/drawing/2014/main" xmlns="" id="{42807047-B45F-4FC6-975A-469308531E30}"/>
              </a:ext>
            </a:extLst>
          </p:cNvPr>
          <p:cNvSpPr>
            <a:spLocks noGrp="1"/>
          </p:cNvSpPr>
          <p:nvPr>
            <p:ph idx="1"/>
          </p:nvPr>
        </p:nvSpPr>
        <p:spPr/>
        <p:txBody>
          <a:bodyPr/>
          <a:lstStyle/>
          <a:p>
            <a:r>
              <a:rPr lang="en-US" dirty="0"/>
              <a:t>Commit the changes to local repository.</a:t>
            </a:r>
          </a:p>
          <a:p>
            <a:endParaRPr lang="en-US" dirty="0"/>
          </a:p>
          <a:p>
            <a:endParaRPr lang="en-US" dirty="0"/>
          </a:p>
          <a:p>
            <a:endParaRPr lang="en-US" dirty="0"/>
          </a:p>
          <a:p>
            <a:r>
              <a:rPr lang="en-US" dirty="0"/>
              <a:t>Now push the changes to remote repository.</a:t>
            </a:r>
          </a:p>
          <a:p>
            <a:endParaRPr lang="en-US" dirty="0"/>
          </a:p>
          <a:p>
            <a:endParaRPr lang="en-US" dirty="0"/>
          </a:p>
        </p:txBody>
      </p:sp>
      <p:pic>
        <p:nvPicPr>
          <p:cNvPr id="7" name="Picture 2" descr="https://lh3.googleusercontent.com/V41Ts2UFfpfLKY5cayQsEHw1S_VVcEboyyqnTPAjWSaBbyfC15vl2Os4QPPAjV-je_tbbvk1mKKM5IWQ3nJ27jNpsRP6xGF33a4Oz0qUmoaBnzRBUbdbHhJTze_dnoVyM9xUGwWt">
            <a:extLst>
              <a:ext uri="{FF2B5EF4-FFF2-40B4-BE49-F238E27FC236}">
                <a16:creationId xmlns:a16="http://schemas.microsoft.com/office/drawing/2014/main" xmlns="" id="{A08D7368-8F8C-4DF7-BC14-F6BC29915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47" y="1835736"/>
            <a:ext cx="8123544" cy="8331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6.googleusercontent.com/wunaIkAuNgGWh6A70k7Sm5hk1PuC38Hu1bU3pLyk8-dajECqZl4Bl9lB6IzL7ui_FcFVO-Ifo3EghMT7hWKV06M_kv5unUuOI-9VGXGdCICjfDwy98dXD728ayrOEISKZXTZCazG">
            <a:extLst>
              <a:ext uri="{FF2B5EF4-FFF2-40B4-BE49-F238E27FC236}">
                <a16:creationId xmlns:a16="http://schemas.microsoft.com/office/drawing/2014/main" xmlns="" id="{62183880-C4F2-42A4-A560-F64887C7C2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47" y="3429000"/>
            <a:ext cx="7665041" cy="212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131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5EE435-5ABB-4B61-9AAE-04F692C246F1}"/>
              </a:ext>
            </a:extLst>
          </p:cNvPr>
          <p:cNvSpPr>
            <a:spLocks noGrp="1"/>
          </p:cNvSpPr>
          <p:nvPr>
            <p:ph type="title"/>
          </p:nvPr>
        </p:nvSpPr>
        <p:spPr/>
        <p:txBody>
          <a:bodyPr/>
          <a:lstStyle/>
          <a:p>
            <a:r>
              <a:rPr lang="en-US" dirty="0"/>
              <a:t>Forking the repository (Cont.…)</a:t>
            </a:r>
          </a:p>
        </p:txBody>
      </p:sp>
      <p:sp>
        <p:nvSpPr>
          <p:cNvPr id="3" name="Content Placeholder 2">
            <a:extLst>
              <a:ext uri="{FF2B5EF4-FFF2-40B4-BE49-F238E27FC236}">
                <a16:creationId xmlns:a16="http://schemas.microsoft.com/office/drawing/2014/main" xmlns="" id="{1D73C1D6-4DD8-4934-AE97-E6BA68E3FB3B}"/>
              </a:ext>
            </a:extLst>
          </p:cNvPr>
          <p:cNvSpPr>
            <a:spLocks noGrp="1"/>
          </p:cNvSpPr>
          <p:nvPr>
            <p:ph idx="1"/>
          </p:nvPr>
        </p:nvSpPr>
        <p:spPr/>
        <p:txBody>
          <a:bodyPr/>
          <a:lstStyle/>
          <a:p>
            <a:r>
              <a:rPr lang="en-US" dirty="0"/>
              <a:t>Now you can see the added changes to the forked repository.</a:t>
            </a:r>
          </a:p>
          <a:p>
            <a:endParaRPr lang="en-US" dirty="0"/>
          </a:p>
        </p:txBody>
      </p:sp>
      <p:pic>
        <p:nvPicPr>
          <p:cNvPr id="10" name="Picture 9">
            <a:extLst>
              <a:ext uri="{FF2B5EF4-FFF2-40B4-BE49-F238E27FC236}">
                <a16:creationId xmlns:a16="http://schemas.microsoft.com/office/drawing/2014/main" xmlns="" id="{7D5A4C5A-A4B6-455D-8C3D-0CC7A0919CE9}"/>
              </a:ext>
            </a:extLst>
          </p:cNvPr>
          <p:cNvPicPr>
            <a:picLocks noChangeAspect="1"/>
          </p:cNvPicPr>
          <p:nvPr/>
        </p:nvPicPr>
        <p:blipFill>
          <a:blip r:embed="rId3"/>
          <a:stretch>
            <a:fillRect/>
          </a:stretch>
        </p:blipFill>
        <p:spPr>
          <a:xfrm>
            <a:off x="596338" y="1900328"/>
            <a:ext cx="7943850" cy="2838908"/>
          </a:xfrm>
          <a:prstGeom prst="rect">
            <a:avLst/>
          </a:prstGeom>
          <a:ln w="28575">
            <a:solidFill>
              <a:srgbClr val="0070C0"/>
            </a:solidFill>
          </a:ln>
        </p:spPr>
      </p:pic>
    </p:spTree>
    <p:extLst>
      <p:ext uri="{BB962C8B-B14F-4D97-AF65-F5344CB8AC3E}">
        <p14:creationId xmlns:p14="http://schemas.microsoft.com/office/powerpoint/2010/main" val="985934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E1B04-5BF7-465E-8FD0-FCD76AF76D2B}"/>
              </a:ext>
            </a:extLst>
          </p:cNvPr>
          <p:cNvSpPr>
            <a:spLocks noGrp="1"/>
          </p:cNvSpPr>
          <p:nvPr>
            <p:ph type="title"/>
          </p:nvPr>
        </p:nvSpPr>
        <p:spPr/>
        <p:txBody>
          <a:bodyPr>
            <a:normAutofit/>
          </a:bodyPr>
          <a:lstStyle/>
          <a:p>
            <a:r>
              <a:rPr lang="en-US" dirty="0"/>
              <a:t>Forking the repository (Cont.…)</a:t>
            </a:r>
          </a:p>
        </p:txBody>
      </p:sp>
      <p:sp>
        <p:nvSpPr>
          <p:cNvPr id="3" name="Content Placeholder 2">
            <a:extLst>
              <a:ext uri="{FF2B5EF4-FFF2-40B4-BE49-F238E27FC236}">
                <a16:creationId xmlns:a16="http://schemas.microsoft.com/office/drawing/2014/main" xmlns="" id="{F3041704-8B96-4094-94D2-EA51C171B0D0}"/>
              </a:ext>
            </a:extLst>
          </p:cNvPr>
          <p:cNvSpPr>
            <a:spLocks noGrp="1"/>
          </p:cNvSpPr>
          <p:nvPr>
            <p:ph idx="1"/>
          </p:nvPr>
        </p:nvSpPr>
        <p:spPr/>
        <p:txBody>
          <a:bodyPr/>
          <a:lstStyle/>
          <a:p>
            <a:r>
              <a:rPr lang="en-US" dirty="0"/>
              <a:t>Now click on Pull Request.</a:t>
            </a:r>
          </a:p>
          <a:p>
            <a:endParaRPr lang="en-US" dirty="0"/>
          </a:p>
          <a:p>
            <a:endParaRPr lang="en-US" dirty="0"/>
          </a:p>
          <a:p>
            <a:endParaRPr lang="en-US" dirty="0"/>
          </a:p>
          <a:p>
            <a:endParaRPr lang="en-US" dirty="0"/>
          </a:p>
          <a:p>
            <a:endParaRPr lang="en-US" dirty="0"/>
          </a:p>
          <a:p>
            <a:r>
              <a:rPr lang="en-US" dirty="0"/>
              <a:t>It will open new page then click on New Pull Request button.</a:t>
            </a:r>
          </a:p>
          <a:p>
            <a:endParaRPr lang="en-US" dirty="0"/>
          </a:p>
        </p:txBody>
      </p:sp>
      <p:pic>
        <p:nvPicPr>
          <p:cNvPr id="11" name="Picture 10">
            <a:extLst>
              <a:ext uri="{FF2B5EF4-FFF2-40B4-BE49-F238E27FC236}">
                <a16:creationId xmlns:a16="http://schemas.microsoft.com/office/drawing/2014/main" xmlns="" id="{03358798-C43C-4F28-9A1B-8EFD83D34390}"/>
              </a:ext>
            </a:extLst>
          </p:cNvPr>
          <p:cNvPicPr>
            <a:picLocks noChangeAspect="1"/>
          </p:cNvPicPr>
          <p:nvPr/>
        </p:nvPicPr>
        <p:blipFill>
          <a:blip r:embed="rId3"/>
          <a:stretch>
            <a:fillRect/>
          </a:stretch>
        </p:blipFill>
        <p:spPr>
          <a:xfrm>
            <a:off x="626008" y="1881085"/>
            <a:ext cx="6251237" cy="1683026"/>
          </a:xfrm>
          <a:prstGeom prst="rect">
            <a:avLst/>
          </a:prstGeom>
          <a:ln w="28575">
            <a:solidFill>
              <a:srgbClr val="0070C0"/>
            </a:solidFill>
          </a:ln>
        </p:spPr>
      </p:pic>
      <p:pic>
        <p:nvPicPr>
          <p:cNvPr id="13" name="Picture 12">
            <a:extLst>
              <a:ext uri="{FF2B5EF4-FFF2-40B4-BE49-F238E27FC236}">
                <a16:creationId xmlns:a16="http://schemas.microsoft.com/office/drawing/2014/main" xmlns="" id="{6227D817-00EE-42E2-83D1-665C406D6DD6}"/>
              </a:ext>
            </a:extLst>
          </p:cNvPr>
          <p:cNvPicPr>
            <a:picLocks noChangeAspect="1"/>
          </p:cNvPicPr>
          <p:nvPr/>
        </p:nvPicPr>
        <p:blipFill>
          <a:blip r:embed="rId4"/>
          <a:stretch>
            <a:fillRect/>
          </a:stretch>
        </p:blipFill>
        <p:spPr>
          <a:xfrm>
            <a:off x="626008" y="4235588"/>
            <a:ext cx="6353378" cy="1669798"/>
          </a:xfrm>
          <a:prstGeom prst="rect">
            <a:avLst/>
          </a:prstGeom>
          <a:ln w="28575">
            <a:solidFill>
              <a:srgbClr val="0070C0"/>
            </a:solidFill>
          </a:ln>
        </p:spPr>
      </p:pic>
    </p:spTree>
    <p:extLst>
      <p:ext uri="{BB962C8B-B14F-4D97-AF65-F5344CB8AC3E}">
        <p14:creationId xmlns:p14="http://schemas.microsoft.com/office/powerpoint/2010/main" val="1929908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677148-FB1D-42B5-BEF3-3F4B90BE7BCC}"/>
              </a:ext>
            </a:extLst>
          </p:cNvPr>
          <p:cNvSpPr>
            <a:spLocks noGrp="1"/>
          </p:cNvSpPr>
          <p:nvPr>
            <p:ph type="title"/>
          </p:nvPr>
        </p:nvSpPr>
        <p:spPr/>
        <p:txBody>
          <a:bodyPr/>
          <a:lstStyle/>
          <a:p>
            <a:r>
              <a:rPr lang="en-US" dirty="0"/>
              <a:t>Forking the repository (Cont.…)</a:t>
            </a:r>
          </a:p>
        </p:txBody>
      </p:sp>
      <p:sp>
        <p:nvSpPr>
          <p:cNvPr id="3" name="Content Placeholder 2">
            <a:extLst>
              <a:ext uri="{FF2B5EF4-FFF2-40B4-BE49-F238E27FC236}">
                <a16:creationId xmlns:a16="http://schemas.microsoft.com/office/drawing/2014/main" xmlns="" id="{0A7F5E32-F5DD-4602-885B-3E09D20AA7BA}"/>
              </a:ext>
            </a:extLst>
          </p:cNvPr>
          <p:cNvSpPr>
            <a:spLocks noGrp="1"/>
          </p:cNvSpPr>
          <p:nvPr>
            <p:ph idx="1"/>
          </p:nvPr>
        </p:nvSpPr>
        <p:spPr/>
        <p:txBody>
          <a:bodyPr/>
          <a:lstStyle/>
          <a:p>
            <a:r>
              <a:rPr lang="en-US" dirty="0"/>
              <a:t>Now click on Create Pull Request.</a:t>
            </a:r>
          </a:p>
          <a:p>
            <a:endParaRPr lang="en-US" dirty="0"/>
          </a:p>
        </p:txBody>
      </p:sp>
      <p:pic>
        <p:nvPicPr>
          <p:cNvPr id="8" name="Picture 7">
            <a:extLst>
              <a:ext uri="{FF2B5EF4-FFF2-40B4-BE49-F238E27FC236}">
                <a16:creationId xmlns:a16="http://schemas.microsoft.com/office/drawing/2014/main" xmlns="" id="{7EF89A4C-714B-4CED-BC1B-EABEA740E8EE}"/>
              </a:ext>
            </a:extLst>
          </p:cNvPr>
          <p:cNvPicPr>
            <a:picLocks noChangeAspect="1"/>
          </p:cNvPicPr>
          <p:nvPr/>
        </p:nvPicPr>
        <p:blipFill>
          <a:blip r:embed="rId3"/>
          <a:stretch>
            <a:fillRect/>
          </a:stretch>
        </p:blipFill>
        <p:spPr>
          <a:xfrm>
            <a:off x="634676" y="1820815"/>
            <a:ext cx="8104675" cy="3701654"/>
          </a:xfrm>
          <a:prstGeom prst="rect">
            <a:avLst/>
          </a:prstGeom>
          <a:ln w="28575">
            <a:solidFill>
              <a:srgbClr val="0070C0"/>
            </a:solidFill>
          </a:ln>
        </p:spPr>
      </p:pic>
    </p:spTree>
    <p:extLst>
      <p:ext uri="{BB962C8B-B14F-4D97-AF65-F5344CB8AC3E}">
        <p14:creationId xmlns:p14="http://schemas.microsoft.com/office/powerpoint/2010/main" val="25099814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D02E4AB-843A-41C6-872F-D92872F1DB16}"/>
              </a:ext>
            </a:extLst>
          </p:cNvPr>
          <p:cNvSpPr>
            <a:spLocks noGrp="1"/>
          </p:cNvSpPr>
          <p:nvPr>
            <p:ph type="title"/>
          </p:nvPr>
        </p:nvSpPr>
        <p:spPr/>
        <p:txBody>
          <a:bodyPr/>
          <a:lstStyle/>
          <a:p>
            <a:r>
              <a:rPr lang="en-US" dirty="0"/>
              <a:t>Forking the repository (Cont.…)</a:t>
            </a:r>
          </a:p>
        </p:txBody>
      </p:sp>
      <p:sp>
        <p:nvSpPr>
          <p:cNvPr id="6" name="Content Placeholder 5">
            <a:extLst>
              <a:ext uri="{FF2B5EF4-FFF2-40B4-BE49-F238E27FC236}">
                <a16:creationId xmlns:a16="http://schemas.microsoft.com/office/drawing/2014/main" xmlns="" id="{ADF82AF0-1968-407B-9462-9ED2FDDD68C5}"/>
              </a:ext>
            </a:extLst>
          </p:cNvPr>
          <p:cNvSpPr>
            <a:spLocks noGrp="1"/>
          </p:cNvSpPr>
          <p:nvPr>
            <p:ph idx="1"/>
          </p:nvPr>
        </p:nvSpPr>
        <p:spPr/>
        <p:txBody>
          <a:bodyPr/>
          <a:lstStyle/>
          <a:p>
            <a:r>
              <a:rPr lang="en-US" dirty="0"/>
              <a:t>Write comment and click on Create Pull Request.</a:t>
            </a:r>
          </a:p>
          <a:p>
            <a:endParaRPr lang="en-US" dirty="0"/>
          </a:p>
        </p:txBody>
      </p:sp>
      <p:pic>
        <p:nvPicPr>
          <p:cNvPr id="7" name="Picture 6">
            <a:extLst>
              <a:ext uri="{FF2B5EF4-FFF2-40B4-BE49-F238E27FC236}">
                <a16:creationId xmlns:a16="http://schemas.microsoft.com/office/drawing/2014/main" xmlns="" id="{806482DF-2B1C-4171-8289-1A7EE3E95521}"/>
              </a:ext>
            </a:extLst>
          </p:cNvPr>
          <p:cNvPicPr>
            <a:picLocks noChangeAspect="1"/>
          </p:cNvPicPr>
          <p:nvPr/>
        </p:nvPicPr>
        <p:blipFill>
          <a:blip r:embed="rId3"/>
          <a:stretch>
            <a:fillRect/>
          </a:stretch>
        </p:blipFill>
        <p:spPr>
          <a:xfrm>
            <a:off x="639329" y="1864002"/>
            <a:ext cx="7666612" cy="3489291"/>
          </a:xfrm>
          <a:prstGeom prst="rect">
            <a:avLst/>
          </a:prstGeom>
          <a:ln w="28575">
            <a:solidFill>
              <a:srgbClr val="0070C0"/>
            </a:solidFill>
          </a:ln>
        </p:spPr>
      </p:pic>
    </p:spTree>
    <p:extLst>
      <p:ext uri="{BB962C8B-B14F-4D97-AF65-F5344CB8AC3E}">
        <p14:creationId xmlns:p14="http://schemas.microsoft.com/office/powerpoint/2010/main" val="1482428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48174C-2C48-4944-9043-BD3D37762F19}"/>
              </a:ext>
            </a:extLst>
          </p:cNvPr>
          <p:cNvSpPr>
            <a:spLocks noGrp="1"/>
          </p:cNvSpPr>
          <p:nvPr>
            <p:ph type="title"/>
          </p:nvPr>
        </p:nvSpPr>
        <p:spPr/>
        <p:txBody>
          <a:bodyPr/>
          <a:lstStyle/>
          <a:p>
            <a:r>
              <a:rPr lang="en-US" dirty="0"/>
              <a:t>Forking the repository (Cont.…)</a:t>
            </a:r>
          </a:p>
        </p:txBody>
      </p:sp>
      <p:sp>
        <p:nvSpPr>
          <p:cNvPr id="7" name="Content Placeholder 6">
            <a:extLst>
              <a:ext uri="{FF2B5EF4-FFF2-40B4-BE49-F238E27FC236}">
                <a16:creationId xmlns:a16="http://schemas.microsoft.com/office/drawing/2014/main" xmlns="" id="{80027C12-FEB3-4D5C-A2BE-74C2A213C033}"/>
              </a:ext>
            </a:extLst>
          </p:cNvPr>
          <p:cNvSpPr>
            <a:spLocks noGrp="1"/>
          </p:cNvSpPr>
          <p:nvPr>
            <p:ph idx="1"/>
          </p:nvPr>
        </p:nvSpPr>
        <p:spPr/>
        <p:txBody>
          <a:bodyPr/>
          <a:lstStyle/>
          <a:p>
            <a:r>
              <a:rPr lang="en-US" dirty="0"/>
              <a:t>Now the owner of repository will see the pull request. Click on the Pull requests.</a:t>
            </a:r>
          </a:p>
        </p:txBody>
      </p:sp>
      <p:pic>
        <p:nvPicPr>
          <p:cNvPr id="8" name="Picture 7">
            <a:extLst>
              <a:ext uri="{FF2B5EF4-FFF2-40B4-BE49-F238E27FC236}">
                <a16:creationId xmlns:a16="http://schemas.microsoft.com/office/drawing/2014/main" xmlns="" id="{362292B8-40F5-40BD-89AD-C75405A3CF22}"/>
              </a:ext>
            </a:extLst>
          </p:cNvPr>
          <p:cNvPicPr>
            <a:picLocks noChangeAspect="1"/>
          </p:cNvPicPr>
          <p:nvPr/>
        </p:nvPicPr>
        <p:blipFill>
          <a:blip r:embed="rId3"/>
          <a:stretch>
            <a:fillRect/>
          </a:stretch>
        </p:blipFill>
        <p:spPr>
          <a:xfrm>
            <a:off x="603892" y="2351820"/>
            <a:ext cx="7751108" cy="1384994"/>
          </a:xfrm>
          <a:prstGeom prst="rect">
            <a:avLst/>
          </a:prstGeom>
          <a:ln w="28575">
            <a:solidFill>
              <a:srgbClr val="0070C0"/>
            </a:solidFill>
          </a:ln>
        </p:spPr>
      </p:pic>
    </p:spTree>
    <p:extLst>
      <p:ext uri="{BB962C8B-B14F-4D97-AF65-F5344CB8AC3E}">
        <p14:creationId xmlns:p14="http://schemas.microsoft.com/office/powerpoint/2010/main" val="24330765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57129A0-4D6D-4651-84B4-E9BE40F639F7}"/>
              </a:ext>
            </a:extLst>
          </p:cNvPr>
          <p:cNvSpPr>
            <a:spLocks noGrp="1"/>
          </p:cNvSpPr>
          <p:nvPr>
            <p:ph type="title"/>
          </p:nvPr>
        </p:nvSpPr>
        <p:spPr/>
        <p:txBody>
          <a:bodyPr/>
          <a:lstStyle/>
          <a:p>
            <a:r>
              <a:rPr lang="en-US" dirty="0"/>
              <a:t>Forking the repository (Cont.…)</a:t>
            </a:r>
          </a:p>
        </p:txBody>
      </p:sp>
      <p:sp>
        <p:nvSpPr>
          <p:cNvPr id="6" name="Content Placeholder 5">
            <a:extLst>
              <a:ext uri="{FF2B5EF4-FFF2-40B4-BE49-F238E27FC236}">
                <a16:creationId xmlns:a16="http://schemas.microsoft.com/office/drawing/2014/main" xmlns="" id="{42BE233E-0FBD-4D82-8864-86D2FCC59F27}"/>
              </a:ext>
            </a:extLst>
          </p:cNvPr>
          <p:cNvSpPr>
            <a:spLocks noGrp="1"/>
          </p:cNvSpPr>
          <p:nvPr>
            <p:ph idx="1"/>
          </p:nvPr>
        </p:nvSpPr>
        <p:spPr/>
        <p:txBody>
          <a:bodyPr/>
          <a:lstStyle/>
          <a:p>
            <a:r>
              <a:rPr lang="en-US" dirty="0"/>
              <a:t>Now click on the appearing pull request.</a:t>
            </a:r>
          </a:p>
          <a:p>
            <a:endParaRPr lang="en-US" dirty="0"/>
          </a:p>
        </p:txBody>
      </p:sp>
      <p:pic>
        <p:nvPicPr>
          <p:cNvPr id="7" name="Picture 6">
            <a:extLst>
              <a:ext uri="{FF2B5EF4-FFF2-40B4-BE49-F238E27FC236}">
                <a16:creationId xmlns:a16="http://schemas.microsoft.com/office/drawing/2014/main" xmlns="" id="{BDF19A10-AE1F-4442-870A-4B63CF1C8E10}"/>
              </a:ext>
            </a:extLst>
          </p:cNvPr>
          <p:cNvPicPr>
            <a:picLocks noChangeAspect="1"/>
          </p:cNvPicPr>
          <p:nvPr/>
        </p:nvPicPr>
        <p:blipFill>
          <a:blip r:embed="rId3"/>
          <a:stretch>
            <a:fillRect/>
          </a:stretch>
        </p:blipFill>
        <p:spPr>
          <a:xfrm>
            <a:off x="593952" y="1857452"/>
            <a:ext cx="8326853" cy="2794061"/>
          </a:xfrm>
          <a:prstGeom prst="rect">
            <a:avLst/>
          </a:prstGeom>
          <a:ln w="28575">
            <a:solidFill>
              <a:srgbClr val="0070C0"/>
            </a:solidFill>
          </a:ln>
        </p:spPr>
      </p:pic>
    </p:spTree>
    <p:extLst>
      <p:ext uri="{BB962C8B-B14F-4D97-AF65-F5344CB8AC3E}">
        <p14:creationId xmlns:p14="http://schemas.microsoft.com/office/powerpoint/2010/main" val="21630221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692DB-FE7E-443A-B1A0-5BC8C2191990}"/>
              </a:ext>
            </a:extLst>
          </p:cNvPr>
          <p:cNvSpPr>
            <a:spLocks noGrp="1"/>
          </p:cNvSpPr>
          <p:nvPr>
            <p:ph type="title"/>
          </p:nvPr>
        </p:nvSpPr>
        <p:spPr/>
        <p:txBody>
          <a:bodyPr/>
          <a:lstStyle/>
          <a:p>
            <a:r>
              <a:rPr lang="en-US" dirty="0"/>
              <a:t>Forking the repository (Cont.…)</a:t>
            </a:r>
          </a:p>
        </p:txBody>
      </p:sp>
      <p:sp>
        <p:nvSpPr>
          <p:cNvPr id="6" name="Content Placeholder 5">
            <a:extLst>
              <a:ext uri="{FF2B5EF4-FFF2-40B4-BE49-F238E27FC236}">
                <a16:creationId xmlns:a16="http://schemas.microsoft.com/office/drawing/2014/main" xmlns="" id="{0349C763-736C-45DB-A5C4-8DE5EB4B7155}"/>
              </a:ext>
            </a:extLst>
          </p:cNvPr>
          <p:cNvSpPr>
            <a:spLocks noGrp="1"/>
          </p:cNvSpPr>
          <p:nvPr>
            <p:ph idx="1"/>
          </p:nvPr>
        </p:nvSpPr>
        <p:spPr/>
        <p:txBody>
          <a:bodyPr/>
          <a:lstStyle/>
          <a:p>
            <a:r>
              <a:rPr lang="en-US" dirty="0"/>
              <a:t>Click on the comment to see the changes.</a:t>
            </a:r>
          </a:p>
          <a:p>
            <a:endParaRPr lang="en-US" dirty="0"/>
          </a:p>
        </p:txBody>
      </p:sp>
      <p:pic>
        <p:nvPicPr>
          <p:cNvPr id="7" name="Picture 6">
            <a:extLst>
              <a:ext uri="{FF2B5EF4-FFF2-40B4-BE49-F238E27FC236}">
                <a16:creationId xmlns:a16="http://schemas.microsoft.com/office/drawing/2014/main" xmlns="" id="{118B183A-7F54-4EC1-B563-ED433C72BE8A}"/>
              </a:ext>
            </a:extLst>
          </p:cNvPr>
          <p:cNvPicPr>
            <a:picLocks noChangeAspect="1"/>
          </p:cNvPicPr>
          <p:nvPr/>
        </p:nvPicPr>
        <p:blipFill>
          <a:blip r:embed="rId3"/>
          <a:stretch>
            <a:fillRect/>
          </a:stretch>
        </p:blipFill>
        <p:spPr>
          <a:xfrm>
            <a:off x="630625" y="1937032"/>
            <a:ext cx="7161230" cy="3759221"/>
          </a:xfrm>
          <a:prstGeom prst="rect">
            <a:avLst/>
          </a:prstGeom>
          <a:ln w="28575">
            <a:solidFill>
              <a:srgbClr val="0070C0"/>
            </a:solidFill>
          </a:ln>
        </p:spPr>
      </p:pic>
    </p:spTree>
    <p:extLst>
      <p:ext uri="{BB962C8B-B14F-4D97-AF65-F5344CB8AC3E}">
        <p14:creationId xmlns:p14="http://schemas.microsoft.com/office/powerpoint/2010/main" val="1085648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5FA7702-5D96-4A5B-ADAC-BFE12F31AA19}"/>
              </a:ext>
            </a:extLst>
          </p:cNvPr>
          <p:cNvSpPr>
            <a:spLocks noGrp="1"/>
          </p:cNvSpPr>
          <p:nvPr>
            <p:ph type="title"/>
          </p:nvPr>
        </p:nvSpPr>
        <p:spPr/>
        <p:txBody>
          <a:bodyPr/>
          <a:lstStyle/>
          <a:p>
            <a:r>
              <a:rPr lang="en-US" dirty="0"/>
              <a:t>Forking the repository (Cont.…)</a:t>
            </a:r>
          </a:p>
        </p:txBody>
      </p:sp>
      <p:sp>
        <p:nvSpPr>
          <p:cNvPr id="6" name="Content Placeholder 5">
            <a:extLst>
              <a:ext uri="{FF2B5EF4-FFF2-40B4-BE49-F238E27FC236}">
                <a16:creationId xmlns:a16="http://schemas.microsoft.com/office/drawing/2014/main" xmlns="" id="{2BA14E27-1955-4564-92E9-84D730AAD5BA}"/>
              </a:ext>
            </a:extLst>
          </p:cNvPr>
          <p:cNvSpPr>
            <a:spLocks noGrp="1"/>
          </p:cNvSpPr>
          <p:nvPr>
            <p:ph idx="1"/>
          </p:nvPr>
        </p:nvSpPr>
        <p:spPr/>
        <p:txBody>
          <a:bodyPr/>
          <a:lstStyle/>
          <a:p>
            <a:r>
              <a:rPr lang="en-US" dirty="0"/>
              <a:t>Owner can view the changes before accepting or rejecting changes.</a:t>
            </a:r>
          </a:p>
          <a:p>
            <a:endParaRPr lang="en-US" dirty="0"/>
          </a:p>
        </p:txBody>
      </p:sp>
      <p:pic>
        <p:nvPicPr>
          <p:cNvPr id="7" name="Picture 6">
            <a:extLst>
              <a:ext uri="{FF2B5EF4-FFF2-40B4-BE49-F238E27FC236}">
                <a16:creationId xmlns:a16="http://schemas.microsoft.com/office/drawing/2014/main" xmlns="" id="{7E67E2D3-BB1E-403A-BC5A-C23EE66080E1}"/>
              </a:ext>
            </a:extLst>
          </p:cNvPr>
          <p:cNvPicPr>
            <a:picLocks noChangeAspect="1"/>
          </p:cNvPicPr>
          <p:nvPr/>
        </p:nvPicPr>
        <p:blipFill>
          <a:blip r:embed="rId3"/>
          <a:stretch>
            <a:fillRect/>
          </a:stretch>
        </p:blipFill>
        <p:spPr>
          <a:xfrm>
            <a:off x="528472" y="2228319"/>
            <a:ext cx="8079581" cy="3571875"/>
          </a:xfrm>
          <a:prstGeom prst="rect">
            <a:avLst/>
          </a:prstGeom>
          <a:ln w="28575">
            <a:solidFill>
              <a:srgbClr val="0070C0"/>
            </a:solidFill>
          </a:ln>
        </p:spPr>
      </p:pic>
    </p:spTree>
    <p:extLst>
      <p:ext uri="{BB962C8B-B14F-4D97-AF65-F5344CB8AC3E}">
        <p14:creationId xmlns:p14="http://schemas.microsoft.com/office/powerpoint/2010/main" val="191255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040923" y="1550763"/>
            <a:ext cx="3924173" cy="1878237"/>
          </a:xfrm>
          <a:prstGeom prst="rect">
            <a:avLst/>
          </a:prstGeom>
        </p:spPr>
      </p:pic>
      <p:sp>
        <p:nvSpPr>
          <p:cNvPr id="3" name="Title 2">
            <a:extLst>
              <a:ext uri="{FF2B5EF4-FFF2-40B4-BE49-F238E27FC236}">
                <a16:creationId xmlns:a16="http://schemas.microsoft.com/office/drawing/2014/main" xmlns="" id="{65ACC33E-7B93-40E9-A395-41BE53FBB11C}"/>
              </a:ext>
            </a:extLst>
          </p:cNvPr>
          <p:cNvSpPr>
            <a:spLocks noGrp="1"/>
          </p:cNvSpPr>
          <p:nvPr>
            <p:ph type="title"/>
          </p:nvPr>
        </p:nvSpPr>
        <p:spPr/>
        <p:txBody>
          <a:bodyPr>
            <a:normAutofit/>
          </a:bodyPr>
          <a:lstStyle/>
          <a:p>
            <a:r>
              <a:rPr lang="en-US" dirty="0"/>
              <a:t>Installing Git</a:t>
            </a:r>
          </a:p>
        </p:txBody>
      </p:sp>
      <p:sp>
        <p:nvSpPr>
          <p:cNvPr id="6" name="Content Placeholder 5">
            <a:extLst>
              <a:ext uri="{FF2B5EF4-FFF2-40B4-BE49-F238E27FC236}">
                <a16:creationId xmlns:a16="http://schemas.microsoft.com/office/drawing/2014/main" xmlns="" id="{0CD678BA-C607-419A-996B-890F300F6674}"/>
              </a:ext>
            </a:extLst>
          </p:cNvPr>
          <p:cNvSpPr>
            <a:spLocks noGrp="1"/>
          </p:cNvSpPr>
          <p:nvPr>
            <p:ph idx="1"/>
          </p:nvPr>
        </p:nvSpPr>
        <p:spPr>
          <a:xfrm>
            <a:off x="298516" y="1494768"/>
            <a:ext cx="4462327" cy="4643751"/>
          </a:xfrm>
        </p:spPr>
        <p:txBody>
          <a:bodyPr/>
          <a:lstStyle/>
          <a:p>
            <a:r>
              <a:rPr lang="en-US" dirty="0"/>
              <a:t>Installing Git on Windows:</a:t>
            </a:r>
          </a:p>
          <a:p>
            <a:pPr lvl="1"/>
            <a:r>
              <a:rPr lang="en-US" dirty="0"/>
              <a:t>Download the latest Git from </a:t>
            </a:r>
            <a:r>
              <a:rPr lang="en-US" dirty="0">
                <a:hlinkClick r:id="rId4"/>
              </a:rPr>
              <a:t>https://gitforwindows.org/</a:t>
            </a:r>
            <a:endParaRPr lang="en-US" dirty="0"/>
          </a:p>
          <a:p>
            <a:pPr lvl="1"/>
            <a:endParaRPr lang="en-US" dirty="0"/>
          </a:p>
          <a:p>
            <a:pPr lvl="1"/>
            <a:r>
              <a:rPr lang="en-US" dirty="0"/>
              <a:t>When you've successfully started the installer, you should see the </a:t>
            </a:r>
            <a:r>
              <a:rPr lang="en-US" b="1" dirty="0"/>
              <a:t>Git Setup</a:t>
            </a:r>
            <a:r>
              <a:rPr lang="en-US" dirty="0"/>
              <a:t> wizard screen. Follow the </a:t>
            </a:r>
            <a:r>
              <a:rPr lang="en-US" b="1" dirty="0"/>
              <a:t>Next</a:t>
            </a:r>
            <a:r>
              <a:rPr lang="en-US" dirty="0"/>
              <a:t> and </a:t>
            </a:r>
            <a:r>
              <a:rPr lang="en-US" b="1" dirty="0"/>
              <a:t>Finish</a:t>
            </a:r>
            <a:r>
              <a:rPr lang="en-US" dirty="0"/>
              <a:t> prompts to complete the installation. The default options are pretty sensible for most users.</a:t>
            </a:r>
          </a:p>
          <a:p>
            <a:endParaRPr lang="en-US" dirty="0"/>
          </a:p>
        </p:txBody>
      </p:sp>
    </p:spTree>
    <p:extLst>
      <p:ext uri="{BB962C8B-B14F-4D97-AF65-F5344CB8AC3E}">
        <p14:creationId xmlns:p14="http://schemas.microsoft.com/office/powerpoint/2010/main" val="18229616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4CBD48-C805-4AD5-8AE2-6DAE04EE90F5}"/>
              </a:ext>
            </a:extLst>
          </p:cNvPr>
          <p:cNvSpPr>
            <a:spLocks noGrp="1"/>
          </p:cNvSpPr>
          <p:nvPr>
            <p:ph type="title"/>
          </p:nvPr>
        </p:nvSpPr>
        <p:spPr/>
        <p:txBody>
          <a:bodyPr/>
          <a:lstStyle/>
          <a:p>
            <a:r>
              <a:rPr lang="en-US" dirty="0"/>
              <a:t>Forking the repository (Cont.…)</a:t>
            </a:r>
          </a:p>
        </p:txBody>
      </p:sp>
      <p:sp>
        <p:nvSpPr>
          <p:cNvPr id="6" name="Content Placeholder 5">
            <a:extLst>
              <a:ext uri="{FF2B5EF4-FFF2-40B4-BE49-F238E27FC236}">
                <a16:creationId xmlns:a16="http://schemas.microsoft.com/office/drawing/2014/main" xmlns="" id="{17D1C08D-47CE-4E3D-ADFA-E5674C98A9A4}"/>
              </a:ext>
            </a:extLst>
          </p:cNvPr>
          <p:cNvSpPr>
            <a:spLocks noGrp="1"/>
          </p:cNvSpPr>
          <p:nvPr>
            <p:ph idx="1"/>
          </p:nvPr>
        </p:nvSpPr>
        <p:spPr/>
        <p:txBody>
          <a:bodyPr/>
          <a:lstStyle/>
          <a:p>
            <a:r>
              <a:rPr lang="en-US" dirty="0"/>
              <a:t>Owner can view the changes before accepting or rejecting changes. To accept or reject changes click on Review changes button.</a:t>
            </a:r>
          </a:p>
          <a:p>
            <a:endParaRPr lang="en-US" dirty="0"/>
          </a:p>
        </p:txBody>
      </p:sp>
      <p:pic>
        <p:nvPicPr>
          <p:cNvPr id="7" name="Picture 6">
            <a:extLst>
              <a:ext uri="{FF2B5EF4-FFF2-40B4-BE49-F238E27FC236}">
                <a16:creationId xmlns:a16="http://schemas.microsoft.com/office/drawing/2014/main" xmlns="" id="{301F5F1A-46B1-4E77-A7B3-A00CAE39FBF9}"/>
              </a:ext>
            </a:extLst>
          </p:cNvPr>
          <p:cNvPicPr>
            <a:picLocks noChangeAspect="1"/>
          </p:cNvPicPr>
          <p:nvPr/>
        </p:nvPicPr>
        <p:blipFill>
          <a:blip r:embed="rId3"/>
          <a:stretch>
            <a:fillRect/>
          </a:stretch>
        </p:blipFill>
        <p:spPr>
          <a:xfrm>
            <a:off x="640557" y="2555024"/>
            <a:ext cx="7821726" cy="3457881"/>
          </a:xfrm>
          <a:prstGeom prst="rect">
            <a:avLst/>
          </a:prstGeom>
          <a:ln w="28575">
            <a:solidFill>
              <a:srgbClr val="0070C0"/>
            </a:solidFill>
          </a:ln>
        </p:spPr>
      </p:pic>
    </p:spTree>
    <p:extLst>
      <p:ext uri="{BB962C8B-B14F-4D97-AF65-F5344CB8AC3E}">
        <p14:creationId xmlns:p14="http://schemas.microsoft.com/office/powerpoint/2010/main" val="40533844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08AF692-F37C-496D-82F4-45EBD9E508EE}"/>
              </a:ext>
            </a:extLst>
          </p:cNvPr>
          <p:cNvSpPr>
            <a:spLocks noGrp="1"/>
          </p:cNvSpPr>
          <p:nvPr>
            <p:ph type="title"/>
          </p:nvPr>
        </p:nvSpPr>
        <p:spPr/>
        <p:txBody>
          <a:bodyPr/>
          <a:lstStyle/>
          <a:p>
            <a:r>
              <a:rPr lang="en-US" dirty="0"/>
              <a:t>Forking the repository (Cont.…)</a:t>
            </a:r>
          </a:p>
        </p:txBody>
      </p:sp>
      <p:sp>
        <p:nvSpPr>
          <p:cNvPr id="6" name="Content Placeholder 5">
            <a:extLst>
              <a:ext uri="{FF2B5EF4-FFF2-40B4-BE49-F238E27FC236}">
                <a16:creationId xmlns:a16="http://schemas.microsoft.com/office/drawing/2014/main" xmlns="" id="{BB974567-C496-45A8-9513-C7306664EB3B}"/>
              </a:ext>
            </a:extLst>
          </p:cNvPr>
          <p:cNvSpPr>
            <a:spLocks noGrp="1"/>
          </p:cNvSpPr>
          <p:nvPr>
            <p:ph idx="1"/>
          </p:nvPr>
        </p:nvSpPr>
        <p:spPr/>
        <p:txBody>
          <a:bodyPr/>
          <a:lstStyle/>
          <a:p>
            <a:r>
              <a:rPr lang="en-US" dirty="0"/>
              <a:t>Owner can view the changes before accepting or rejecting changes. To accept or reject changes click on Review changes button.</a:t>
            </a:r>
          </a:p>
          <a:p>
            <a:endParaRPr lang="en-US" dirty="0"/>
          </a:p>
        </p:txBody>
      </p:sp>
      <p:pic>
        <p:nvPicPr>
          <p:cNvPr id="7" name="Picture 6">
            <a:extLst>
              <a:ext uri="{FF2B5EF4-FFF2-40B4-BE49-F238E27FC236}">
                <a16:creationId xmlns:a16="http://schemas.microsoft.com/office/drawing/2014/main" xmlns="" id="{7ED9D34E-095E-4062-9232-9B05918A20BC}"/>
              </a:ext>
            </a:extLst>
          </p:cNvPr>
          <p:cNvPicPr>
            <a:picLocks noChangeAspect="1"/>
          </p:cNvPicPr>
          <p:nvPr/>
        </p:nvPicPr>
        <p:blipFill>
          <a:blip r:embed="rId3"/>
          <a:stretch>
            <a:fillRect/>
          </a:stretch>
        </p:blipFill>
        <p:spPr>
          <a:xfrm>
            <a:off x="725601" y="2425806"/>
            <a:ext cx="7430521" cy="3481181"/>
          </a:xfrm>
          <a:prstGeom prst="rect">
            <a:avLst/>
          </a:prstGeom>
          <a:ln w="28575">
            <a:solidFill>
              <a:srgbClr val="0070C0"/>
            </a:solidFill>
          </a:ln>
        </p:spPr>
      </p:pic>
    </p:spTree>
    <p:extLst>
      <p:ext uri="{BB962C8B-B14F-4D97-AF65-F5344CB8AC3E}">
        <p14:creationId xmlns:p14="http://schemas.microsoft.com/office/powerpoint/2010/main" val="35525305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D4DFDF-01F7-4D7E-905A-786FCC3A0B2B}"/>
              </a:ext>
            </a:extLst>
          </p:cNvPr>
          <p:cNvSpPr>
            <a:spLocks noGrp="1"/>
          </p:cNvSpPr>
          <p:nvPr>
            <p:ph type="title"/>
          </p:nvPr>
        </p:nvSpPr>
        <p:spPr/>
        <p:txBody>
          <a:bodyPr/>
          <a:lstStyle/>
          <a:p>
            <a:r>
              <a:rPr lang="en-US" dirty="0"/>
              <a:t>Forking the repository (Cont.…)</a:t>
            </a:r>
          </a:p>
        </p:txBody>
      </p:sp>
      <p:sp>
        <p:nvSpPr>
          <p:cNvPr id="3" name="Content Placeholder 2">
            <a:extLst>
              <a:ext uri="{FF2B5EF4-FFF2-40B4-BE49-F238E27FC236}">
                <a16:creationId xmlns:a16="http://schemas.microsoft.com/office/drawing/2014/main" xmlns="" id="{959A78B1-B811-494E-88ED-8ECEF0F2FD28}"/>
              </a:ext>
            </a:extLst>
          </p:cNvPr>
          <p:cNvSpPr>
            <a:spLocks noGrp="1"/>
          </p:cNvSpPr>
          <p:nvPr>
            <p:ph idx="1"/>
          </p:nvPr>
        </p:nvSpPr>
        <p:spPr/>
        <p:txBody>
          <a:bodyPr>
            <a:normAutofit lnSpcReduction="10000"/>
          </a:bodyPr>
          <a:lstStyle/>
          <a:p>
            <a:r>
              <a:rPr lang="en-US" dirty="0"/>
              <a:t>If there are no conflicts, then you can merge the pull request.</a:t>
            </a:r>
          </a:p>
          <a:p>
            <a:endParaRPr lang="en-US" dirty="0"/>
          </a:p>
          <a:p>
            <a:endParaRPr lang="en-US" dirty="0"/>
          </a:p>
          <a:p>
            <a:endParaRPr lang="en-US" dirty="0"/>
          </a:p>
          <a:p>
            <a:endParaRPr lang="en-US" dirty="0"/>
          </a:p>
          <a:p>
            <a:endParaRPr lang="en-US" dirty="0"/>
          </a:p>
          <a:p>
            <a:endParaRPr lang="en-US" dirty="0"/>
          </a:p>
          <a:p>
            <a:r>
              <a:rPr lang="en-US" dirty="0"/>
              <a:t>Now click on Confirm merge.</a:t>
            </a:r>
          </a:p>
          <a:p>
            <a:endParaRPr lang="en-US" dirty="0"/>
          </a:p>
          <a:p>
            <a:endParaRPr lang="en-US" dirty="0"/>
          </a:p>
          <a:p>
            <a:endParaRPr lang="en-US" dirty="0"/>
          </a:p>
          <a:p>
            <a:endParaRPr lang="en-US" dirty="0"/>
          </a:p>
          <a:p>
            <a:r>
              <a:rPr lang="en-US" dirty="0"/>
              <a:t>Now you can see the changes into the owners repository.</a:t>
            </a:r>
          </a:p>
        </p:txBody>
      </p:sp>
      <p:pic>
        <p:nvPicPr>
          <p:cNvPr id="7" name="Picture 6">
            <a:extLst>
              <a:ext uri="{FF2B5EF4-FFF2-40B4-BE49-F238E27FC236}">
                <a16:creationId xmlns:a16="http://schemas.microsoft.com/office/drawing/2014/main" xmlns="" id="{A4C49989-7796-4285-B647-78443E716CAC}"/>
              </a:ext>
            </a:extLst>
          </p:cNvPr>
          <p:cNvPicPr>
            <a:picLocks noChangeAspect="1"/>
          </p:cNvPicPr>
          <p:nvPr/>
        </p:nvPicPr>
        <p:blipFill>
          <a:blip r:embed="rId3"/>
          <a:stretch>
            <a:fillRect/>
          </a:stretch>
        </p:blipFill>
        <p:spPr>
          <a:xfrm>
            <a:off x="652233" y="1820816"/>
            <a:ext cx="6167607" cy="2155006"/>
          </a:xfrm>
          <a:prstGeom prst="rect">
            <a:avLst/>
          </a:prstGeom>
          <a:ln w="28575">
            <a:solidFill>
              <a:srgbClr val="0070C0"/>
            </a:solidFill>
          </a:ln>
        </p:spPr>
      </p:pic>
      <p:pic>
        <p:nvPicPr>
          <p:cNvPr id="8" name="Picture 7">
            <a:extLst>
              <a:ext uri="{FF2B5EF4-FFF2-40B4-BE49-F238E27FC236}">
                <a16:creationId xmlns:a16="http://schemas.microsoft.com/office/drawing/2014/main" xmlns="" id="{9BBFCA29-BA92-49CA-AD2B-D397C24B09E4}"/>
              </a:ext>
            </a:extLst>
          </p:cNvPr>
          <p:cNvPicPr>
            <a:picLocks noChangeAspect="1"/>
          </p:cNvPicPr>
          <p:nvPr/>
        </p:nvPicPr>
        <p:blipFill>
          <a:blip r:embed="rId4"/>
          <a:stretch>
            <a:fillRect/>
          </a:stretch>
        </p:blipFill>
        <p:spPr>
          <a:xfrm>
            <a:off x="751625" y="4353166"/>
            <a:ext cx="5457825" cy="1371600"/>
          </a:xfrm>
          <a:prstGeom prst="rect">
            <a:avLst/>
          </a:prstGeom>
          <a:ln w="28575">
            <a:solidFill>
              <a:schemeClr val="accent1"/>
            </a:solidFill>
          </a:ln>
        </p:spPr>
      </p:pic>
    </p:spTree>
    <p:extLst>
      <p:ext uri="{BB962C8B-B14F-4D97-AF65-F5344CB8AC3E}">
        <p14:creationId xmlns:p14="http://schemas.microsoft.com/office/powerpoint/2010/main" val="19319637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DAE67-9C22-4FFA-9B97-2870EB5BDC1E}"/>
              </a:ext>
            </a:extLst>
          </p:cNvPr>
          <p:cNvSpPr>
            <a:spLocks noGrp="1"/>
          </p:cNvSpPr>
          <p:nvPr>
            <p:ph type="title"/>
          </p:nvPr>
        </p:nvSpPr>
        <p:spPr/>
        <p:txBody>
          <a:bodyPr/>
          <a:lstStyle/>
          <a:p>
            <a:r>
              <a:rPr lang="en-US" dirty="0"/>
              <a:t>Branching the repository</a:t>
            </a:r>
          </a:p>
        </p:txBody>
      </p:sp>
      <p:sp>
        <p:nvSpPr>
          <p:cNvPr id="3" name="Content Placeholder 2">
            <a:extLst>
              <a:ext uri="{FF2B5EF4-FFF2-40B4-BE49-F238E27FC236}">
                <a16:creationId xmlns:a16="http://schemas.microsoft.com/office/drawing/2014/main" xmlns="" id="{B39A1352-2412-4D39-8791-2CE1423E2DF5}"/>
              </a:ext>
            </a:extLst>
          </p:cNvPr>
          <p:cNvSpPr>
            <a:spLocks noGrp="1"/>
          </p:cNvSpPr>
          <p:nvPr>
            <p:ph idx="1"/>
          </p:nvPr>
        </p:nvSpPr>
        <p:spPr/>
        <p:txBody>
          <a:bodyPr/>
          <a:lstStyle/>
          <a:p>
            <a:r>
              <a:rPr lang="en-US" dirty="0"/>
              <a:t>Navigate to the samplerepository's master branch in GitBash (if not already there)</a:t>
            </a:r>
          </a:p>
          <a:p>
            <a:r>
              <a:rPr lang="en-US" dirty="0"/>
              <a:t>Now type git branch command to see what current branch you are in.</a:t>
            </a:r>
          </a:p>
          <a:p>
            <a:endParaRPr lang="en-US" dirty="0"/>
          </a:p>
          <a:p>
            <a:endParaRPr lang="en-US" dirty="0"/>
          </a:p>
          <a:p>
            <a:r>
              <a:rPr lang="en-US" dirty="0"/>
              <a:t>Now create the branch to git command by passing branch name to git branch command.</a:t>
            </a:r>
          </a:p>
        </p:txBody>
      </p:sp>
      <p:pic>
        <p:nvPicPr>
          <p:cNvPr id="7" name="Picture 6">
            <a:extLst>
              <a:ext uri="{FF2B5EF4-FFF2-40B4-BE49-F238E27FC236}">
                <a16:creationId xmlns:a16="http://schemas.microsoft.com/office/drawing/2014/main" xmlns="" id="{C6CFBDC5-CF29-4FD7-AF82-C97B552D8FFD}"/>
              </a:ext>
            </a:extLst>
          </p:cNvPr>
          <p:cNvPicPr>
            <a:picLocks noChangeAspect="1"/>
          </p:cNvPicPr>
          <p:nvPr/>
        </p:nvPicPr>
        <p:blipFill>
          <a:blip r:embed="rId3"/>
          <a:stretch>
            <a:fillRect/>
          </a:stretch>
        </p:blipFill>
        <p:spPr>
          <a:xfrm>
            <a:off x="689881" y="2896748"/>
            <a:ext cx="1902517" cy="532252"/>
          </a:xfrm>
          <a:prstGeom prst="rect">
            <a:avLst/>
          </a:prstGeom>
        </p:spPr>
      </p:pic>
      <p:pic>
        <p:nvPicPr>
          <p:cNvPr id="8" name="Picture 7">
            <a:extLst>
              <a:ext uri="{FF2B5EF4-FFF2-40B4-BE49-F238E27FC236}">
                <a16:creationId xmlns:a16="http://schemas.microsoft.com/office/drawing/2014/main" xmlns="" id="{6306C069-F573-427B-ADD8-6B9C97E20342}"/>
              </a:ext>
            </a:extLst>
          </p:cNvPr>
          <p:cNvPicPr>
            <a:picLocks noChangeAspect="1"/>
          </p:cNvPicPr>
          <p:nvPr/>
        </p:nvPicPr>
        <p:blipFill>
          <a:blip r:embed="rId4"/>
          <a:stretch>
            <a:fillRect/>
          </a:stretch>
        </p:blipFill>
        <p:spPr>
          <a:xfrm>
            <a:off x="689881" y="4362319"/>
            <a:ext cx="3493162" cy="338889"/>
          </a:xfrm>
          <a:prstGeom prst="rect">
            <a:avLst/>
          </a:prstGeom>
        </p:spPr>
      </p:pic>
    </p:spTree>
    <p:extLst>
      <p:ext uri="{BB962C8B-B14F-4D97-AF65-F5344CB8AC3E}">
        <p14:creationId xmlns:p14="http://schemas.microsoft.com/office/powerpoint/2010/main" val="2955523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DF799-D8F4-42B6-8B0C-4FFB8068AC96}"/>
              </a:ext>
            </a:extLst>
          </p:cNvPr>
          <p:cNvSpPr>
            <a:spLocks noGrp="1"/>
          </p:cNvSpPr>
          <p:nvPr>
            <p:ph type="title"/>
          </p:nvPr>
        </p:nvSpPr>
        <p:spPr/>
        <p:txBody>
          <a:bodyPr/>
          <a:lstStyle/>
          <a:p>
            <a:r>
              <a:rPr lang="en-US" dirty="0"/>
              <a:t>Branching the repository (Cont.…)</a:t>
            </a:r>
          </a:p>
        </p:txBody>
      </p:sp>
      <p:sp>
        <p:nvSpPr>
          <p:cNvPr id="6" name="Content Placeholder 5">
            <a:extLst>
              <a:ext uri="{FF2B5EF4-FFF2-40B4-BE49-F238E27FC236}">
                <a16:creationId xmlns:a16="http://schemas.microsoft.com/office/drawing/2014/main" xmlns="" id="{934AEA15-07B1-46B4-A3B4-375A1C348D9A}"/>
              </a:ext>
            </a:extLst>
          </p:cNvPr>
          <p:cNvSpPr>
            <a:spLocks noGrp="1"/>
          </p:cNvSpPr>
          <p:nvPr>
            <p:ph idx="1"/>
          </p:nvPr>
        </p:nvSpPr>
        <p:spPr/>
        <p:txBody>
          <a:bodyPr/>
          <a:lstStyle/>
          <a:p>
            <a:r>
              <a:rPr lang="en-US" dirty="0"/>
              <a:t>Now switch to the newly created branch with checkout command.</a:t>
            </a:r>
          </a:p>
          <a:p>
            <a:endParaRPr lang="en-US" dirty="0"/>
          </a:p>
          <a:p>
            <a:endParaRPr lang="en-US" dirty="0"/>
          </a:p>
          <a:p>
            <a:endParaRPr lang="en-US" dirty="0"/>
          </a:p>
          <a:p>
            <a:endParaRPr lang="en-US" dirty="0"/>
          </a:p>
          <a:p>
            <a:r>
              <a:rPr lang="en-US" dirty="0"/>
              <a:t>After switching to new branch, check the status.</a:t>
            </a:r>
          </a:p>
        </p:txBody>
      </p:sp>
      <p:pic>
        <p:nvPicPr>
          <p:cNvPr id="7" name="Picture 6">
            <a:extLst>
              <a:ext uri="{FF2B5EF4-FFF2-40B4-BE49-F238E27FC236}">
                <a16:creationId xmlns:a16="http://schemas.microsoft.com/office/drawing/2014/main" xmlns="" id="{ED1F0587-CC2F-426D-8DF0-2F8648877A2A}"/>
              </a:ext>
            </a:extLst>
          </p:cNvPr>
          <p:cNvPicPr>
            <a:picLocks noChangeAspect="1"/>
          </p:cNvPicPr>
          <p:nvPr/>
        </p:nvPicPr>
        <p:blipFill>
          <a:blip r:embed="rId3"/>
          <a:stretch>
            <a:fillRect/>
          </a:stretch>
        </p:blipFill>
        <p:spPr>
          <a:xfrm>
            <a:off x="638634" y="1875526"/>
            <a:ext cx="8035568" cy="1301268"/>
          </a:xfrm>
          <a:prstGeom prst="rect">
            <a:avLst/>
          </a:prstGeom>
        </p:spPr>
      </p:pic>
      <p:pic>
        <p:nvPicPr>
          <p:cNvPr id="8" name="Picture 7">
            <a:extLst>
              <a:ext uri="{FF2B5EF4-FFF2-40B4-BE49-F238E27FC236}">
                <a16:creationId xmlns:a16="http://schemas.microsoft.com/office/drawing/2014/main" xmlns="" id="{87BAB2F4-244F-4EE8-B98A-42C5BDE24ABE}"/>
              </a:ext>
            </a:extLst>
          </p:cNvPr>
          <p:cNvPicPr>
            <a:picLocks noChangeAspect="1"/>
          </p:cNvPicPr>
          <p:nvPr/>
        </p:nvPicPr>
        <p:blipFill>
          <a:blip r:embed="rId4"/>
          <a:stretch>
            <a:fillRect/>
          </a:stretch>
        </p:blipFill>
        <p:spPr>
          <a:xfrm>
            <a:off x="638634" y="3816643"/>
            <a:ext cx="4400653" cy="804870"/>
          </a:xfrm>
          <a:prstGeom prst="rect">
            <a:avLst/>
          </a:prstGeom>
        </p:spPr>
      </p:pic>
    </p:spTree>
    <p:extLst>
      <p:ext uri="{BB962C8B-B14F-4D97-AF65-F5344CB8AC3E}">
        <p14:creationId xmlns:p14="http://schemas.microsoft.com/office/powerpoint/2010/main" val="39261466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FB3E97-6C80-4D46-B3E3-30C4137D5D7A}"/>
              </a:ext>
            </a:extLst>
          </p:cNvPr>
          <p:cNvSpPr>
            <a:spLocks noGrp="1"/>
          </p:cNvSpPr>
          <p:nvPr>
            <p:ph type="title"/>
          </p:nvPr>
        </p:nvSpPr>
        <p:spPr/>
        <p:txBody>
          <a:bodyPr/>
          <a:lstStyle/>
          <a:p>
            <a:r>
              <a:rPr lang="en-US" dirty="0"/>
              <a:t>Branching the repository (Cont.…)</a:t>
            </a:r>
          </a:p>
        </p:txBody>
      </p:sp>
      <p:sp>
        <p:nvSpPr>
          <p:cNvPr id="3" name="Content Placeholder 2">
            <a:extLst>
              <a:ext uri="{FF2B5EF4-FFF2-40B4-BE49-F238E27FC236}">
                <a16:creationId xmlns:a16="http://schemas.microsoft.com/office/drawing/2014/main" xmlns="" id="{089A35B9-4687-4C0B-A3CD-3533772A8D70}"/>
              </a:ext>
            </a:extLst>
          </p:cNvPr>
          <p:cNvSpPr>
            <a:spLocks noGrp="1"/>
          </p:cNvSpPr>
          <p:nvPr>
            <p:ph idx="1"/>
          </p:nvPr>
        </p:nvSpPr>
        <p:spPr/>
        <p:txBody>
          <a:bodyPr>
            <a:normAutofit/>
          </a:bodyPr>
          <a:lstStyle/>
          <a:p>
            <a:r>
              <a:rPr lang="en-US" dirty="0"/>
              <a:t>Modify the sample.txt.</a:t>
            </a:r>
          </a:p>
          <a:p>
            <a:endParaRPr lang="en-US" dirty="0"/>
          </a:p>
          <a:p>
            <a:r>
              <a:rPr lang="en-US" dirty="0"/>
              <a:t>Now check the status of feature branch.</a:t>
            </a:r>
          </a:p>
          <a:p>
            <a:endParaRPr lang="en-US" dirty="0"/>
          </a:p>
          <a:p>
            <a:endParaRPr lang="en-US" dirty="0"/>
          </a:p>
          <a:p>
            <a:endParaRPr lang="en-US" dirty="0"/>
          </a:p>
          <a:p>
            <a:endParaRPr lang="en-US" dirty="0"/>
          </a:p>
          <a:p>
            <a:endParaRPr lang="en-US" dirty="0"/>
          </a:p>
          <a:p>
            <a:r>
              <a:rPr lang="en-US" dirty="0"/>
              <a:t>Now Add the file into staging area.</a:t>
            </a:r>
          </a:p>
        </p:txBody>
      </p:sp>
      <p:pic>
        <p:nvPicPr>
          <p:cNvPr id="6" name="Picture 5">
            <a:extLst>
              <a:ext uri="{FF2B5EF4-FFF2-40B4-BE49-F238E27FC236}">
                <a16:creationId xmlns:a16="http://schemas.microsoft.com/office/drawing/2014/main" xmlns="" id="{E31B70E1-566B-43AB-A852-76E917CAA91E}"/>
              </a:ext>
            </a:extLst>
          </p:cNvPr>
          <p:cNvPicPr>
            <a:picLocks noChangeAspect="1"/>
          </p:cNvPicPr>
          <p:nvPr/>
        </p:nvPicPr>
        <p:blipFill>
          <a:blip r:embed="rId3"/>
          <a:stretch>
            <a:fillRect/>
          </a:stretch>
        </p:blipFill>
        <p:spPr>
          <a:xfrm>
            <a:off x="668228" y="1818308"/>
            <a:ext cx="2286411" cy="308666"/>
          </a:xfrm>
          <a:prstGeom prst="rect">
            <a:avLst/>
          </a:prstGeom>
        </p:spPr>
      </p:pic>
      <p:pic>
        <p:nvPicPr>
          <p:cNvPr id="7" name="Picture 6">
            <a:extLst>
              <a:ext uri="{FF2B5EF4-FFF2-40B4-BE49-F238E27FC236}">
                <a16:creationId xmlns:a16="http://schemas.microsoft.com/office/drawing/2014/main" xmlns="" id="{64C710CB-39E0-48AE-8FD2-EB0E26BBF940}"/>
              </a:ext>
            </a:extLst>
          </p:cNvPr>
          <p:cNvPicPr>
            <a:picLocks noChangeAspect="1"/>
          </p:cNvPicPr>
          <p:nvPr/>
        </p:nvPicPr>
        <p:blipFill>
          <a:blip r:embed="rId4"/>
          <a:stretch>
            <a:fillRect/>
          </a:stretch>
        </p:blipFill>
        <p:spPr>
          <a:xfrm>
            <a:off x="668228" y="2593624"/>
            <a:ext cx="7849961" cy="1845953"/>
          </a:xfrm>
          <a:prstGeom prst="rect">
            <a:avLst/>
          </a:prstGeom>
        </p:spPr>
      </p:pic>
      <p:pic>
        <p:nvPicPr>
          <p:cNvPr id="8" name="Picture 7">
            <a:extLst>
              <a:ext uri="{FF2B5EF4-FFF2-40B4-BE49-F238E27FC236}">
                <a16:creationId xmlns:a16="http://schemas.microsoft.com/office/drawing/2014/main" xmlns="" id="{9600E4B8-FE60-427E-93C3-1296C1BD39DF}"/>
              </a:ext>
            </a:extLst>
          </p:cNvPr>
          <p:cNvPicPr>
            <a:picLocks noChangeAspect="1"/>
          </p:cNvPicPr>
          <p:nvPr/>
        </p:nvPicPr>
        <p:blipFill>
          <a:blip r:embed="rId5"/>
          <a:stretch>
            <a:fillRect/>
          </a:stretch>
        </p:blipFill>
        <p:spPr>
          <a:xfrm>
            <a:off x="668228" y="5012520"/>
            <a:ext cx="1249136" cy="276527"/>
          </a:xfrm>
          <a:prstGeom prst="rect">
            <a:avLst/>
          </a:prstGeom>
        </p:spPr>
      </p:pic>
    </p:spTree>
    <p:extLst>
      <p:ext uri="{BB962C8B-B14F-4D97-AF65-F5344CB8AC3E}">
        <p14:creationId xmlns:p14="http://schemas.microsoft.com/office/powerpoint/2010/main" val="369240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44FEC-685B-42B0-8073-B5582F586B45}"/>
              </a:ext>
            </a:extLst>
          </p:cNvPr>
          <p:cNvSpPr>
            <a:spLocks noGrp="1"/>
          </p:cNvSpPr>
          <p:nvPr>
            <p:ph type="title"/>
          </p:nvPr>
        </p:nvSpPr>
        <p:spPr/>
        <p:txBody>
          <a:bodyPr/>
          <a:lstStyle/>
          <a:p>
            <a:r>
              <a:rPr lang="en-US" dirty="0"/>
              <a:t>Branching the repository (Cont.…)</a:t>
            </a:r>
          </a:p>
        </p:txBody>
      </p:sp>
      <p:sp>
        <p:nvSpPr>
          <p:cNvPr id="7" name="Content Placeholder 6">
            <a:extLst>
              <a:ext uri="{FF2B5EF4-FFF2-40B4-BE49-F238E27FC236}">
                <a16:creationId xmlns:a16="http://schemas.microsoft.com/office/drawing/2014/main" xmlns="" id="{BC19D249-2E52-450D-A4A1-CDF8DAED3F06}"/>
              </a:ext>
            </a:extLst>
          </p:cNvPr>
          <p:cNvSpPr>
            <a:spLocks noGrp="1"/>
          </p:cNvSpPr>
          <p:nvPr>
            <p:ph idx="1"/>
          </p:nvPr>
        </p:nvSpPr>
        <p:spPr/>
        <p:txBody>
          <a:bodyPr>
            <a:normAutofit/>
          </a:bodyPr>
          <a:lstStyle/>
          <a:p>
            <a:r>
              <a:rPr lang="en-US" dirty="0"/>
              <a:t>Committing changes to NewFeature branch.</a:t>
            </a:r>
          </a:p>
          <a:p>
            <a:endParaRPr lang="en-US" dirty="0"/>
          </a:p>
          <a:p>
            <a:endParaRPr lang="en-US" dirty="0"/>
          </a:p>
          <a:p>
            <a:r>
              <a:rPr lang="en-US" dirty="0"/>
              <a:t>Now check the status.</a:t>
            </a:r>
          </a:p>
          <a:p>
            <a:endParaRPr lang="en-US" dirty="0"/>
          </a:p>
          <a:p>
            <a:endParaRPr lang="en-US" dirty="0"/>
          </a:p>
          <a:p>
            <a:r>
              <a:rPr lang="en-US" dirty="0"/>
              <a:t>To merge the changes back to the master branch, checkout to the master branch.</a:t>
            </a:r>
          </a:p>
          <a:p>
            <a:endParaRPr lang="en-US" dirty="0"/>
          </a:p>
          <a:p>
            <a:pPr marL="0" indent="0">
              <a:buNone/>
            </a:pPr>
            <a:endParaRPr lang="en-US" dirty="0"/>
          </a:p>
        </p:txBody>
      </p:sp>
      <p:pic>
        <p:nvPicPr>
          <p:cNvPr id="8" name="Picture 7">
            <a:extLst>
              <a:ext uri="{FF2B5EF4-FFF2-40B4-BE49-F238E27FC236}">
                <a16:creationId xmlns:a16="http://schemas.microsoft.com/office/drawing/2014/main" xmlns="" id="{DBE7B5DB-1CD8-47B9-A89B-CBAA3BEE1DC2}"/>
              </a:ext>
            </a:extLst>
          </p:cNvPr>
          <p:cNvPicPr>
            <a:picLocks noChangeAspect="1"/>
          </p:cNvPicPr>
          <p:nvPr/>
        </p:nvPicPr>
        <p:blipFill>
          <a:blip r:embed="rId3"/>
          <a:stretch>
            <a:fillRect/>
          </a:stretch>
        </p:blipFill>
        <p:spPr>
          <a:xfrm>
            <a:off x="665167" y="1881172"/>
            <a:ext cx="6522114" cy="747551"/>
          </a:xfrm>
          <a:prstGeom prst="rect">
            <a:avLst/>
          </a:prstGeom>
        </p:spPr>
      </p:pic>
      <p:pic>
        <p:nvPicPr>
          <p:cNvPr id="9" name="Picture 8">
            <a:extLst>
              <a:ext uri="{FF2B5EF4-FFF2-40B4-BE49-F238E27FC236}">
                <a16:creationId xmlns:a16="http://schemas.microsoft.com/office/drawing/2014/main" xmlns="" id="{D9216F87-381C-4504-B964-2ABCDCA1A512}"/>
              </a:ext>
            </a:extLst>
          </p:cNvPr>
          <p:cNvPicPr>
            <a:picLocks noChangeAspect="1"/>
          </p:cNvPicPr>
          <p:nvPr/>
        </p:nvPicPr>
        <p:blipFill>
          <a:blip r:embed="rId4"/>
          <a:stretch>
            <a:fillRect/>
          </a:stretch>
        </p:blipFill>
        <p:spPr>
          <a:xfrm>
            <a:off x="665167" y="3015127"/>
            <a:ext cx="4424023" cy="744326"/>
          </a:xfrm>
          <a:prstGeom prst="rect">
            <a:avLst/>
          </a:prstGeom>
        </p:spPr>
      </p:pic>
      <p:pic>
        <p:nvPicPr>
          <p:cNvPr id="10" name="Picture 9">
            <a:extLst>
              <a:ext uri="{FF2B5EF4-FFF2-40B4-BE49-F238E27FC236}">
                <a16:creationId xmlns:a16="http://schemas.microsoft.com/office/drawing/2014/main" xmlns="" id="{9383AE0D-89CD-426F-8416-E1492B56FEC3}"/>
              </a:ext>
            </a:extLst>
          </p:cNvPr>
          <p:cNvPicPr>
            <a:picLocks noChangeAspect="1"/>
          </p:cNvPicPr>
          <p:nvPr/>
        </p:nvPicPr>
        <p:blipFill>
          <a:blip r:embed="rId5"/>
          <a:stretch>
            <a:fillRect/>
          </a:stretch>
        </p:blipFill>
        <p:spPr>
          <a:xfrm>
            <a:off x="665167" y="4423570"/>
            <a:ext cx="5919277" cy="855257"/>
          </a:xfrm>
          <a:prstGeom prst="rect">
            <a:avLst/>
          </a:prstGeom>
        </p:spPr>
      </p:pic>
    </p:spTree>
    <p:extLst>
      <p:ext uri="{BB962C8B-B14F-4D97-AF65-F5344CB8AC3E}">
        <p14:creationId xmlns:p14="http://schemas.microsoft.com/office/powerpoint/2010/main" val="27104028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4D8F8-E25E-4F06-BCBC-F89945D69955}"/>
              </a:ext>
            </a:extLst>
          </p:cNvPr>
          <p:cNvSpPr>
            <a:spLocks noGrp="1"/>
          </p:cNvSpPr>
          <p:nvPr>
            <p:ph type="title"/>
          </p:nvPr>
        </p:nvSpPr>
        <p:spPr/>
        <p:txBody>
          <a:bodyPr/>
          <a:lstStyle/>
          <a:p>
            <a:r>
              <a:rPr lang="en-US" dirty="0"/>
              <a:t>Branching the repository (Cont.…)</a:t>
            </a:r>
          </a:p>
        </p:txBody>
      </p:sp>
      <p:sp>
        <p:nvSpPr>
          <p:cNvPr id="7" name="Content Placeholder 6">
            <a:extLst>
              <a:ext uri="{FF2B5EF4-FFF2-40B4-BE49-F238E27FC236}">
                <a16:creationId xmlns:a16="http://schemas.microsoft.com/office/drawing/2014/main" xmlns="" id="{9767BA62-20C0-4D32-A065-D5120AF20F03}"/>
              </a:ext>
            </a:extLst>
          </p:cNvPr>
          <p:cNvSpPr>
            <a:spLocks noGrp="1"/>
          </p:cNvSpPr>
          <p:nvPr>
            <p:ph idx="1"/>
          </p:nvPr>
        </p:nvSpPr>
        <p:spPr/>
        <p:txBody>
          <a:bodyPr>
            <a:normAutofit/>
          </a:bodyPr>
          <a:lstStyle/>
          <a:p>
            <a:r>
              <a:rPr lang="en-US" dirty="0"/>
              <a:t>Check the changes done from the NewFeature branch.</a:t>
            </a:r>
          </a:p>
          <a:p>
            <a:endParaRPr lang="en-US" dirty="0"/>
          </a:p>
          <a:p>
            <a:endParaRPr lang="en-US" dirty="0"/>
          </a:p>
          <a:p>
            <a:endParaRPr lang="en-US" dirty="0"/>
          </a:p>
          <a:p>
            <a:endParaRPr lang="en-US" dirty="0"/>
          </a:p>
          <a:p>
            <a:endParaRPr lang="en-US" dirty="0"/>
          </a:p>
          <a:p>
            <a:endParaRPr lang="en-US" dirty="0"/>
          </a:p>
          <a:p>
            <a:r>
              <a:rPr lang="en-US" dirty="0"/>
              <a:t>Now use merge changes back to the master branch.</a:t>
            </a:r>
          </a:p>
          <a:p>
            <a:endParaRPr lang="en-US" dirty="0"/>
          </a:p>
        </p:txBody>
      </p:sp>
      <p:pic>
        <p:nvPicPr>
          <p:cNvPr id="9" name="Picture 8">
            <a:extLst>
              <a:ext uri="{FF2B5EF4-FFF2-40B4-BE49-F238E27FC236}">
                <a16:creationId xmlns:a16="http://schemas.microsoft.com/office/drawing/2014/main" xmlns="" id="{7DC9B627-2DB4-4E90-98E2-5A774093F5C5}"/>
              </a:ext>
            </a:extLst>
          </p:cNvPr>
          <p:cNvPicPr>
            <a:picLocks noChangeAspect="1"/>
          </p:cNvPicPr>
          <p:nvPr/>
        </p:nvPicPr>
        <p:blipFill>
          <a:blip r:embed="rId3"/>
          <a:stretch>
            <a:fillRect/>
          </a:stretch>
        </p:blipFill>
        <p:spPr>
          <a:xfrm>
            <a:off x="656344" y="1813035"/>
            <a:ext cx="6580585" cy="2156847"/>
          </a:xfrm>
          <a:prstGeom prst="rect">
            <a:avLst/>
          </a:prstGeom>
        </p:spPr>
      </p:pic>
      <p:pic>
        <p:nvPicPr>
          <p:cNvPr id="10" name="Picture 9">
            <a:extLst>
              <a:ext uri="{FF2B5EF4-FFF2-40B4-BE49-F238E27FC236}">
                <a16:creationId xmlns:a16="http://schemas.microsoft.com/office/drawing/2014/main" xmlns="" id="{1A51F8BB-7F42-400F-AE96-A04DBB7DD8CC}"/>
              </a:ext>
            </a:extLst>
          </p:cNvPr>
          <p:cNvPicPr>
            <a:picLocks noChangeAspect="1"/>
          </p:cNvPicPr>
          <p:nvPr/>
        </p:nvPicPr>
        <p:blipFill>
          <a:blip r:embed="rId4"/>
          <a:stretch>
            <a:fillRect/>
          </a:stretch>
        </p:blipFill>
        <p:spPr>
          <a:xfrm>
            <a:off x="656344" y="4636849"/>
            <a:ext cx="4864384" cy="1501670"/>
          </a:xfrm>
          <a:prstGeom prst="rect">
            <a:avLst/>
          </a:prstGeom>
        </p:spPr>
      </p:pic>
    </p:spTree>
    <p:extLst>
      <p:ext uri="{BB962C8B-B14F-4D97-AF65-F5344CB8AC3E}">
        <p14:creationId xmlns:p14="http://schemas.microsoft.com/office/powerpoint/2010/main" val="225333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a:t>Branching the repository (Cont.…)</a:t>
            </a:r>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a:t>You can check how many branches exists and which is current branch.</a:t>
            </a:r>
          </a:p>
          <a:p>
            <a:endParaRPr lang="en-US" dirty="0"/>
          </a:p>
          <a:p>
            <a:endParaRPr lang="en-US" dirty="0"/>
          </a:p>
          <a:p>
            <a:r>
              <a:rPr lang="en-US" dirty="0"/>
              <a:t>You can also delete the created branch.</a:t>
            </a:r>
          </a:p>
          <a:p>
            <a:endParaRPr lang="en-US" dirty="0"/>
          </a:p>
          <a:p>
            <a:endParaRPr lang="en-US" dirty="0"/>
          </a:p>
          <a:p>
            <a:r>
              <a:rPr lang="en-US" dirty="0"/>
              <a:t>Now you can check, the branch NewFeatures is deleted.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xmlns="" id="{E558AE86-DBC8-4622-BABA-395A544ADBB6}"/>
              </a:ext>
            </a:extLst>
          </p:cNvPr>
          <p:cNvPicPr>
            <a:picLocks noChangeAspect="1"/>
          </p:cNvPicPr>
          <p:nvPr/>
        </p:nvPicPr>
        <p:blipFill>
          <a:blip r:embed="rId3"/>
          <a:stretch>
            <a:fillRect/>
          </a:stretch>
        </p:blipFill>
        <p:spPr>
          <a:xfrm>
            <a:off x="666388" y="2180099"/>
            <a:ext cx="1459877" cy="686432"/>
          </a:xfrm>
          <a:prstGeom prst="rect">
            <a:avLst/>
          </a:prstGeom>
        </p:spPr>
      </p:pic>
      <p:pic>
        <p:nvPicPr>
          <p:cNvPr id="9" name="Picture 8">
            <a:extLst>
              <a:ext uri="{FF2B5EF4-FFF2-40B4-BE49-F238E27FC236}">
                <a16:creationId xmlns:a16="http://schemas.microsoft.com/office/drawing/2014/main" xmlns="" id="{261084F9-9B3C-4FAC-810E-0721BA27CB4A}"/>
              </a:ext>
            </a:extLst>
          </p:cNvPr>
          <p:cNvPicPr>
            <a:picLocks noChangeAspect="1"/>
          </p:cNvPicPr>
          <p:nvPr/>
        </p:nvPicPr>
        <p:blipFill>
          <a:blip r:embed="rId4"/>
          <a:stretch>
            <a:fillRect/>
          </a:stretch>
        </p:blipFill>
        <p:spPr>
          <a:xfrm>
            <a:off x="666387" y="3288345"/>
            <a:ext cx="5841137" cy="686432"/>
          </a:xfrm>
          <a:prstGeom prst="rect">
            <a:avLst/>
          </a:prstGeom>
        </p:spPr>
      </p:pic>
      <p:pic>
        <p:nvPicPr>
          <p:cNvPr id="10" name="Picture 9">
            <a:extLst>
              <a:ext uri="{FF2B5EF4-FFF2-40B4-BE49-F238E27FC236}">
                <a16:creationId xmlns:a16="http://schemas.microsoft.com/office/drawing/2014/main" xmlns="" id="{4C36F8E8-C93D-4C8F-B288-3C5A84A6C88F}"/>
              </a:ext>
            </a:extLst>
          </p:cNvPr>
          <p:cNvPicPr>
            <a:picLocks noChangeAspect="1"/>
          </p:cNvPicPr>
          <p:nvPr/>
        </p:nvPicPr>
        <p:blipFill>
          <a:blip r:embed="rId5"/>
          <a:stretch>
            <a:fillRect/>
          </a:stretch>
        </p:blipFill>
        <p:spPr>
          <a:xfrm>
            <a:off x="666387" y="4431350"/>
            <a:ext cx="1751948" cy="457515"/>
          </a:xfrm>
          <a:prstGeom prst="rect">
            <a:avLst/>
          </a:prstGeom>
        </p:spPr>
      </p:pic>
    </p:spTree>
    <p:extLst>
      <p:ext uri="{BB962C8B-B14F-4D97-AF65-F5344CB8AC3E}">
        <p14:creationId xmlns:p14="http://schemas.microsoft.com/office/powerpoint/2010/main" val="34024863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1FFCFF-EE46-4786-83BC-286AAE5D73F5}"/>
              </a:ext>
            </a:extLst>
          </p:cNvPr>
          <p:cNvSpPr>
            <a:spLocks noGrp="1"/>
          </p:cNvSpPr>
          <p:nvPr>
            <p:ph type="title"/>
          </p:nvPr>
        </p:nvSpPr>
        <p:spPr/>
        <p:txBody>
          <a:bodyPr>
            <a:normAutofit/>
          </a:bodyPr>
          <a:lstStyle/>
          <a:p>
            <a:r>
              <a:rPr lang="en-US" dirty="0"/>
              <a:t>Checking the logs  of repository</a:t>
            </a:r>
          </a:p>
        </p:txBody>
      </p:sp>
      <p:sp>
        <p:nvSpPr>
          <p:cNvPr id="3" name="Content Placeholder 2">
            <a:extLst>
              <a:ext uri="{FF2B5EF4-FFF2-40B4-BE49-F238E27FC236}">
                <a16:creationId xmlns:a16="http://schemas.microsoft.com/office/drawing/2014/main" xmlns="" id="{21D02191-16C1-4BE8-934E-42E78DBF9865}"/>
              </a:ext>
            </a:extLst>
          </p:cNvPr>
          <p:cNvSpPr>
            <a:spLocks noGrp="1"/>
          </p:cNvSpPr>
          <p:nvPr>
            <p:ph idx="1"/>
          </p:nvPr>
        </p:nvSpPr>
        <p:spPr/>
        <p:txBody>
          <a:bodyPr/>
          <a:lstStyle/>
          <a:p>
            <a:r>
              <a:rPr lang="en-US" dirty="0"/>
              <a:t>You can check the write logs of repository with git log command.</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7A1DDC49-54B4-42DA-B759-3E57FE8965E8}"/>
              </a:ext>
            </a:extLst>
          </p:cNvPr>
          <p:cNvPicPr>
            <a:picLocks noChangeAspect="1"/>
          </p:cNvPicPr>
          <p:nvPr/>
        </p:nvPicPr>
        <p:blipFill>
          <a:blip r:embed="rId2"/>
          <a:stretch>
            <a:fillRect/>
          </a:stretch>
        </p:blipFill>
        <p:spPr>
          <a:xfrm>
            <a:off x="631920" y="1807479"/>
            <a:ext cx="5781874" cy="4772225"/>
          </a:xfrm>
          <a:prstGeom prst="rect">
            <a:avLst/>
          </a:prstGeom>
        </p:spPr>
      </p:pic>
    </p:spTree>
    <p:extLst>
      <p:ext uri="{BB962C8B-B14F-4D97-AF65-F5344CB8AC3E}">
        <p14:creationId xmlns:p14="http://schemas.microsoft.com/office/powerpoint/2010/main" val="356220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B7F3894-3B73-4E35-B30D-7F416AD162A3}"/>
              </a:ext>
            </a:extLst>
          </p:cNvPr>
          <p:cNvSpPr>
            <a:spLocks noGrp="1"/>
          </p:cNvSpPr>
          <p:nvPr>
            <p:ph type="title"/>
          </p:nvPr>
        </p:nvSpPr>
        <p:spPr/>
        <p:txBody>
          <a:bodyPr>
            <a:normAutofit/>
          </a:bodyPr>
          <a:lstStyle/>
          <a:p>
            <a:r>
              <a:rPr lang="en-US" dirty="0"/>
              <a:t>Basic Commands</a:t>
            </a:r>
          </a:p>
        </p:txBody>
      </p:sp>
      <p:sp>
        <p:nvSpPr>
          <p:cNvPr id="6" name="Content Placeholder 5">
            <a:extLst>
              <a:ext uri="{FF2B5EF4-FFF2-40B4-BE49-F238E27FC236}">
                <a16:creationId xmlns:a16="http://schemas.microsoft.com/office/drawing/2014/main" xmlns="" id="{9CBD2DB3-B6FB-4897-BF6F-8E770CA806DD}"/>
              </a:ext>
            </a:extLst>
          </p:cNvPr>
          <p:cNvSpPr>
            <a:spLocks noGrp="1"/>
          </p:cNvSpPr>
          <p:nvPr>
            <p:ph idx="1"/>
          </p:nvPr>
        </p:nvSpPr>
        <p:spPr/>
        <p:txBody>
          <a:bodyPr>
            <a:normAutofit/>
          </a:bodyPr>
          <a:lstStyle/>
          <a:p>
            <a:r>
              <a:rPr lang="en-US" dirty="0"/>
              <a:t>Open a Command Prompt (or Git Bash if during installation you elected not to use Git from the Windows Command Prompt).</a:t>
            </a:r>
          </a:p>
          <a:p>
            <a:r>
              <a:rPr lang="en-US" dirty="0"/>
              <a:t>Checking the installed version:</a:t>
            </a:r>
          </a:p>
          <a:p>
            <a:endParaRPr lang="en-US" dirty="0"/>
          </a:p>
          <a:p>
            <a:endParaRPr lang="en-US" dirty="0"/>
          </a:p>
          <a:p>
            <a:r>
              <a:rPr lang="en-US" dirty="0"/>
              <a:t>Setting username and email:</a:t>
            </a:r>
          </a:p>
          <a:p>
            <a:endParaRPr lang="en-US" dirty="0"/>
          </a:p>
          <a:p>
            <a:endParaRPr lang="en-US" dirty="0"/>
          </a:p>
          <a:p>
            <a:endParaRPr lang="en-US" dirty="0"/>
          </a:p>
          <a:p>
            <a:r>
              <a:rPr lang="en-US" dirty="0"/>
              <a:t>Verifying username and email:</a:t>
            </a:r>
          </a:p>
          <a:p>
            <a:endParaRPr lang="en-US" dirty="0"/>
          </a:p>
          <a:p>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649409" y="4260786"/>
            <a:ext cx="7990552" cy="348884"/>
          </a:xfrm>
          <a:prstGeom prst="rect">
            <a:avLst/>
          </a:prstGeom>
        </p:spPr>
      </p:pic>
      <p:pic>
        <p:nvPicPr>
          <p:cNvPr id="8" name="Picture 7"/>
          <p:cNvPicPr>
            <a:picLocks noChangeAspect="1"/>
          </p:cNvPicPr>
          <p:nvPr/>
        </p:nvPicPr>
        <p:blipFill>
          <a:blip r:embed="rId4"/>
          <a:stretch>
            <a:fillRect/>
          </a:stretch>
        </p:blipFill>
        <p:spPr>
          <a:xfrm>
            <a:off x="649408" y="3678382"/>
            <a:ext cx="5597231" cy="316824"/>
          </a:xfrm>
          <a:prstGeom prst="rect">
            <a:avLst/>
          </a:prstGeom>
        </p:spPr>
      </p:pic>
      <p:pic>
        <p:nvPicPr>
          <p:cNvPr id="2" name="Picture 1"/>
          <p:cNvPicPr>
            <a:picLocks noChangeAspect="1"/>
          </p:cNvPicPr>
          <p:nvPr/>
        </p:nvPicPr>
        <p:blipFill>
          <a:blip r:embed="rId5"/>
          <a:stretch>
            <a:fillRect/>
          </a:stretch>
        </p:blipFill>
        <p:spPr>
          <a:xfrm>
            <a:off x="649408" y="2496169"/>
            <a:ext cx="3763567" cy="539327"/>
          </a:xfrm>
          <a:prstGeom prst="rect">
            <a:avLst/>
          </a:prstGeom>
        </p:spPr>
      </p:pic>
      <p:pic>
        <p:nvPicPr>
          <p:cNvPr id="9" name="Picture 8">
            <a:extLst>
              <a:ext uri="{FF2B5EF4-FFF2-40B4-BE49-F238E27FC236}">
                <a16:creationId xmlns:a16="http://schemas.microsoft.com/office/drawing/2014/main" xmlns="" id="{E2C1CCE8-64F9-4880-BA20-765722C47DB1}"/>
              </a:ext>
            </a:extLst>
          </p:cNvPr>
          <p:cNvPicPr>
            <a:picLocks noChangeAspect="1"/>
          </p:cNvPicPr>
          <p:nvPr/>
        </p:nvPicPr>
        <p:blipFill>
          <a:blip r:embed="rId6"/>
          <a:stretch>
            <a:fillRect/>
          </a:stretch>
        </p:blipFill>
        <p:spPr>
          <a:xfrm>
            <a:off x="649409" y="5294585"/>
            <a:ext cx="4134635" cy="518302"/>
          </a:xfrm>
          <a:prstGeom prst="rect">
            <a:avLst/>
          </a:prstGeom>
        </p:spPr>
      </p:pic>
      <p:pic>
        <p:nvPicPr>
          <p:cNvPr id="10" name="Picture 9">
            <a:extLst>
              <a:ext uri="{FF2B5EF4-FFF2-40B4-BE49-F238E27FC236}">
                <a16:creationId xmlns:a16="http://schemas.microsoft.com/office/drawing/2014/main" xmlns="" id="{B7E0E6EA-CC65-4705-B361-37D248542A96}"/>
              </a:ext>
            </a:extLst>
          </p:cNvPr>
          <p:cNvPicPr>
            <a:picLocks noChangeAspect="1"/>
          </p:cNvPicPr>
          <p:nvPr/>
        </p:nvPicPr>
        <p:blipFill>
          <a:blip r:embed="rId7"/>
          <a:stretch>
            <a:fillRect/>
          </a:stretch>
        </p:blipFill>
        <p:spPr>
          <a:xfrm>
            <a:off x="649408" y="6013497"/>
            <a:ext cx="4123459" cy="558148"/>
          </a:xfrm>
          <a:prstGeom prst="rect">
            <a:avLst/>
          </a:prstGeom>
        </p:spPr>
      </p:pic>
    </p:spTree>
    <p:extLst>
      <p:ext uri="{BB962C8B-B14F-4D97-AF65-F5344CB8AC3E}">
        <p14:creationId xmlns:p14="http://schemas.microsoft.com/office/powerpoint/2010/main" val="17446408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smtClean="0"/>
              <a:t>Signing up to Azure </a:t>
            </a:r>
            <a:r>
              <a:rPr lang="en-US" dirty="0" err="1" smtClean="0"/>
              <a:t>DevOps</a:t>
            </a:r>
            <a:endParaRPr lang="en-US" dirty="0"/>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Navigate to </a:t>
            </a:r>
            <a:r>
              <a:rPr lang="en-US" dirty="0">
                <a:hlinkClick r:id="rId3"/>
              </a:rPr>
              <a:t>https://</a:t>
            </a:r>
            <a:r>
              <a:rPr lang="en-US" dirty="0" smtClean="0">
                <a:hlinkClick r:id="rId3"/>
              </a:rPr>
              <a:t>azure.microsoft.com/en-in/services/devops/</a:t>
            </a:r>
            <a:r>
              <a:rPr lang="en-US" dirty="0" smtClean="0"/>
              <a:t> &amp; click on Start with </a:t>
            </a:r>
            <a:r>
              <a:rPr lang="en-US" dirty="0" err="1" smtClean="0"/>
              <a:t>GitHub</a:t>
            </a:r>
            <a:r>
              <a:rPr lang="en-US" dirty="0" smtClean="0"/>
              <a:t>.</a:t>
            </a:r>
          </a:p>
          <a:p>
            <a:endParaRPr lang="en-US" dirty="0"/>
          </a:p>
        </p:txBody>
      </p:sp>
      <p:pic>
        <p:nvPicPr>
          <p:cNvPr id="3" name="Picture 2"/>
          <p:cNvPicPr>
            <a:picLocks noChangeAspect="1"/>
          </p:cNvPicPr>
          <p:nvPr/>
        </p:nvPicPr>
        <p:blipFill>
          <a:blip r:embed="rId4"/>
          <a:stretch>
            <a:fillRect/>
          </a:stretch>
        </p:blipFill>
        <p:spPr>
          <a:xfrm>
            <a:off x="658368" y="2230755"/>
            <a:ext cx="6577746" cy="4222433"/>
          </a:xfrm>
          <a:prstGeom prst="rect">
            <a:avLst/>
          </a:prstGeom>
        </p:spPr>
      </p:pic>
    </p:spTree>
    <p:extLst>
      <p:ext uri="{BB962C8B-B14F-4D97-AF65-F5344CB8AC3E}">
        <p14:creationId xmlns:p14="http://schemas.microsoft.com/office/powerpoint/2010/main" val="42288917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smtClean="0"/>
              <a:t>Signing up to Azure </a:t>
            </a:r>
            <a:r>
              <a:rPr lang="en-US" dirty="0" err="1" smtClean="0"/>
              <a:t>DevOps</a:t>
            </a:r>
            <a:endParaRPr lang="en-US" dirty="0"/>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After login, Click on New Organization.</a:t>
            </a:r>
          </a:p>
          <a:p>
            <a:endParaRPr lang="en-US" dirty="0"/>
          </a:p>
        </p:txBody>
      </p:sp>
      <p:pic>
        <p:nvPicPr>
          <p:cNvPr id="4" name="Picture 3"/>
          <p:cNvPicPr>
            <a:picLocks noChangeAspect="1"/>
          </p:cNvPicPr>
          <p:nvPr/>
        </p:nvPicPr>
        <p:blipFill>
          <a:blip r:embed="rId3"/>
          <a:stretch>
            <a:fillRect/>
          </a:stretch>
        </p:blipFill>
        <p:spPr>
          <a:xfrm>
            <a:off x="770382" y="1949743"/>
            <a:ext cx="5356098" cy="2822030"/>
          </a:xfrm>
          <a:prstGeom prst="rect">
            <a:avLst/>
          </a:prstGeom>
        </p:spPr>
      </p:pic>
    </p:spTree>
    <p:extLst>
      <p:ext uri="{BB962C8B-B14F-4D97-AF65-F5344CB8AC3E}">
        <p14:creationId xmlns:p14="http://schemas.microsoft.com/office/powerpoint/2010/main" val="28927508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smtClean="0"/>
              <a:t>Signing up to Azure </a:t>
            </a:r>
            <a:r>
              <a:rPr lang="en-US" dirty="0" err="1" smtClean="0"/>
              <a:t>DevOps</a:t>
            </a:r>
            <a:endParaRPr lang="en-US" dirty="0"/>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Provide the organization name and select the region and click on </a:t>
            </a:r>
            <a:r>
              <a:rPr lang="en-US" dirty="0" err="1" smtClean="0"/>
              <a:t>Contine</a:t>
            </a:r>
            <a:r>
              <a:rPr lang="en-US" dirty="0" smtClean="0"/>
              <a:t>.</a:t>
            </a:r>
            <a:endParaRPr lang="en-US" dirty="0"/>
          </a:p>
        </p:txBody>
      </p:sp>
      <p:pic>
        <p:nvPicPr>
          <p:cNvPr id="5" name="Picture 4"/>
          <p:cNvPicPr>
            <a:picLocks noChangeAspect="1"/>
          </p:cNvPicPr>
          <p:nvPr/>
        </p:nvPicPr>
        <p:blipFill>
          <a:blip r:embed="rId3"/>
          <a:stretch>
            <a:fillRect/>
          </a:stretch>
        </p:blipFill>
        <p:spPr>
          <a:xfrm>
            <a:off x="2774776" y="1862137"/>
            <a:ext cx="3586973" cy="4862513"/>
          </a:xfrm>
          <a:prstGeom prst="rect">
            <a:avLst/>
          </a:prstGeom>
        </p:spPr>
      </p:pic>
    </p:spTree>
    <p:extLst>
      <p:ext uri="{BB962C8B-B14F-4D97-AF65-F5344CB8AC3E}">
        <p14:creationId xmlns:p14="http://schemas.microsoft.com/office/powerpoint/2010/main" val="2882119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smtClean="0"/>
              <a:t>Creating Project</a:t>
            </a:r>
            <a:endParaRPr lang="en-US" dirty="0"/>
          </a:p>
        </p:txBody>
      </p:sp>
      <p:pic>
        <p:nvPicPr>
          <p:cNvPr id="3" name="Content Placeholder 2"/>
          <p:cNvPicPr>
            <a:picLocks noGrp="1" noChangeAspect="1"/>
          </p:cNvPicPr>
          <p:nvPr>
            <p:ph idx="1"/>
          </p:nvPr>
        </p:nvPicPr>
        <p:blipFill>
          <a:blip r:embed="rId3"/>
          <a:stretch>
            <a:fillRect/>
          </a:stretch>
        </p:blipFill>
        <p:spPr>
          <a:xfrm>
            <a:off x="298450" y="1596793"/>
            <a:ext cx="8539163" cy="3678701"/>
          </a:xfrm>
          <a:prstGeom prst="rect">
            <a:avLst/>
          </a:prstGeom>
        </p:spPr>
      </p:pic>
    </p:spTree>
    <p:extLst>
      <p:ext uri="{BB962C8B-B14F-4D97-AF65-F5344CB8AC3E}">
        <p14:creationId xmlns:p14="http://schemas.microsoft.com/office/powerpoint/2010/main" val="15455643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Project</a:t>
            </a:r>
            <a:endParaRPr lang="en-US" b="1" dirty="0"/>
          </a:p>
        </p:txBody>
      </p:sp>
      <p:pic>
        <p:nvPicPr>
          <p:cNvPr id="4" name="Content Placeholder 3"/>
          <p:cNvPicPr>
            <a:picLocks noGrp="1" noChangeAspect="1"/>
          </p:cNvPicPr>
          <p:nvPr>
            <p:ph idx="1"/>
          </p:nvPr>
        </p:nvPicPr>
        <p:blipFill>
          <a:blip r:embed="rId3"/>
          <a:stretch>
            <a:fillRect/>
          </a:stretch>
        </p:blipFill>
        <p:spPr>
          <a:xfrm>
            <a:off x="298450" y="1860384"/>
            <a:ext cx="8539163" cy="3913520"/>
          </a:xfrm>
          <a:prstGeom prst="rect">
            <a:avLst/>
          </a:prstGeom>
        </p:spPr>
      </p:pic>
    </p:spTree>
    <p:extLst>
      <p:ext uri="{BB962C8B-B14F-4D97-AF65-F5344CB8AC3E}">
        <p14:creationId xmlns:p14="http://schemas.microsoft.com/office/powerpoint/2010/main" val="13229926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a:t>
            </a:r>
            <a:r>
              <a:rPr lang="en-US" dirty="0" err="1" smtClean="0"/>
              <a:t>git</a:t>
            </a:r>
            <a:r>
              <a:rPr lang="en-US" dirty="0" smtClean="0"/>
              <a:t> repository</a:t>
            </a:r>
            <a:endParaRPr lang="en-US" dirty="0"/>
          </a:p>
        </p:txBody>
      </p:sp>
      <p:pic>
        <p:nvPicPr>
          <p:cNvPr id="4" name="Content Placeholder 3"/>
          <p:cNvPicPr>
            <a:picLocks noGrp="1" noChangeAspect="1"/>
          </p:cNvPicPr>
          <p:nvPr>
            <p:ph idx="1"/>
          </p:nvPr>
        </p:nvPicPr>
        <p:blipFill>
          <a:blip r:embed="rId2"/>
          <a:stretch>
            <a:fillRect/>
          </a:stretch>
        </p:blipFill>
        <p:spPr>
          <a:xfrm>
            <a:off x="298450" y="1880719"/>
            <a:ext cx="8539163" cy="3872850"/>
          </a:xfrm>
          <a:prstGeom prst="rect">
            <a:avLst/>
          </a:prstGeom>
        </p:spPr>
      </p:pic>
    </p:spTree>
    <p:extLst>
      <p:ext uri="{BB962C8B-B14F-4D97-AF65-F5344CB8AC3E}">
        <p14:creationId xmlns:p14="http://schemas.microsoft.com/office/powerpoint/2010/main" val="2453795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smtClean="0"/>
              <a:t>Connecting to Azure </a:t>
            </a:r>
            <a:r>
              <a:rPr lang="en-US" dirty="0" err="1" smtClean="0"/>
              <a:t>DevOps</a:t>
            </a:r>
            <a:endParaRPr lang="en-US" dirty="0"/>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Open the team explorer, Click on Connect as below, it will ask you for credentials.. Provide them and login.</a:t>
            </a:r>
            <a:endParaRPr lang="en-US" dirty="0"/>
          </a:p>
        </p:txBody>
      </p:sp>
      <p:pic>
        <p:nvPicPr>
          <p:cNvPr id="4" name="Picture 3"/>
          <p:cNvPicPr>
            <a:picLocks noChangeAspect="1"/>
          </p:cNvPicPr>
          <p:nvPr/>
        </p:nvPicPr>
        <p:blipFill>
          <a:blip r:embed="rId3"/>
          <a:stretch>
            <a:fillRect/>
          </a:stretch>
        </p:blipFill>
        <p:spPr>
          <a:xfrm>
            <a:off x="595312" y="2268830"/>
            <a:ext cx="3868738" cy="3541802"/>
          </a:xfrm>
          <a:prstGeom prst="rect">
            <a:avLst/>
          </a:prstGeom>
        </p:spPr>
      </p:pic>
    </p:spTree>
    <p:extLst>
      <p:ext uri="{BB962C8B-B14F-4D97-AF65-F5344CB8AC3E}">
        <p14:creationId xmlns:p14="http://schemas.microsoft.com/office/powerpoint/2010/main" val="16633041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a:t>Connecting to Azure </a:t>
            </a:r>
            <a:r>
              <a:rPr lang="en-US" dirty="0" err="1"/>
              <a:t>DevOps</a:t>
            </a:r>
            <a:endParaRPr lang="en-US" dirty="0"/>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Open the team explorer, Click on Connect as below, it will ask you for credentials.. Provide them and login.</a:t>
            </a:r>
            <a:endParaRPr lang="en-US" dirty="0"/>
          </a:p>
        </p:txBody>
      </p:sp>
      <p:pic>
        <p:nvPicPr>
          <p:cNvPr id="3" name="Picture 2"/>
          <p:cNvPicPr>
            <a:picLocks noChangeAspect="1"/>
          </p:cNvPicPr>
          <p:nvPr/>
        </p:nvPicPr>
        <p:blipFill>
          <a:blip r:embed="rId3"/>
          <a:stretch>
            <a:fillRect/>
          </a:stretch>
        </p:blipFill>
        <p:spPr>
          <a:xfrm>
            <a:off x="2770505" y="2076450"/>
            <a:ext cx="3293745" cy="4705350"/>
          </a:xfrm>
          <a:prstGeom prst="rect">
            <a:avLst/>
          </a:prstGeom>
        </p:spPr>
      </p:pic>
    </p:spTree>
    <p:extLst>
      <p:ext uri="{BB962C8B-B14F-4D97-AF65-F5344CB8AC3E}">
        <p14:creationId xmlns:p14="http://schemas.microsoft.com/office/powerpoint/2010/main" val="32544280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smtClean="0"/>
              <a:t>Cloning the Azure </a:t>
            </a:r>
            <a:r>
              <a:rPr lang="en-US" dirty="0" err="1" smtClean="0"/>
              <a:t>DevOps</a:t>
            </a:r>
            <a:r>
              <a:rPr lang="en-US" dirty="0" smtClean="0"/>
              <a:t> repository</a:t>
            </a:r>
            <a:endParaRPr lang="en-US" dirty="0"/>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After cloning repository, it is now available on you machine also as shown below.</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In team explorer now click on New to create New solution in the cloned repository.</a:t>
            </a:r>
          </a:p>
          <a:p>
            <a:endParaRPr lang="en-US" dirty="0"/>
          </a:p>
        </p:txBody>
      </p:sp>
      <p:pic>
        <p:nvPicPr>
          <p:cNvPr id="4" name="Picture 3"/>
          <p:cNvPicPr>
            <a:picLocks noChangeAspect="1"/>
          </p:cNvPicPr>
          <p:nvPr/>
        </p:nvPicPr>
        <p:blipFill>
          <a:blip r:embed="rId3"/>
          <a:stretch>
            <a:fillRect/>
          </a:stretch>
        </p:blipFill>
        <p:spPr>
          <a:xfrm>
            <a:off x="457200" y="2121193"/>
            <a:ext cx="8380413" cy="2638939"/>
          </a:xfrm>
          <a:prstGeom prst="rect">
            <a:avLst/>
          </a:prstGeom>
        </p:spPr>
      </p:pic>
      <p:pic>
        <p:nvPicPr>
          <p:cNvPr id="6" name="Picture 5"/>
          <p:cNvPicPr>
            <a:picLocks noChangeAspect="1"/>
          </p:cNvPicPr>
          <p:nvPr/>
        </p:nvPicPr>
        <p:blipFill>
          <a:blip r:embed="rId4"/>
          <a:stretch>
            <a:fillRect/>
          </a:stretch>
        </p:blipFill>
        <p:spPr>
          <a:xfrm>
            <a:off x="681037" y="5620264"/>
            <a:ext cx="4201219" cy="1144680"/>
          </a:xfrm>
          <a:prstGeom prst="rect">
            <a:avLst/>
          </a:prstGeom>
        </p:spPr>
      </p:pic>
    </p:spTree>
    <p:extLst>
      <p:ext uri="{BB962C8B-B14F-4D97-AF65-F5344CB8AC3E}">
        <p14:creationId xmlns:p14="http://schemas.microsoft.com/office/powerpoint/2010/main" val="24348269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smtClean="0"/>
              <a:t>Committing changes to local repo</a:t>
            </a:r>
            <a:endParaRPr lang="en-US" dirty="0"/>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Click on Changes as shown below and you will be able to see all the changes.</a:t>
            </a:r>
          </a:p>
          <a:p>
            <a:endParaRPr lang="en-US" dirty="0"/>
          </a:p>
        </p:txBody>
      </p:sp>
      <p:pic>
        <p:nvPicPr>
          <p:cNvPr id="3" name="Picture 2"/>
          <p:cNvPicPr>
            <a:picLocks noChangeAspect="1"/>
          </p:cNvPicPr>
          <p:nvPr/>
        </p:nvPicPr>
        <p:blipFill>
          <a:blip r:embed="rId3"/>
          <a:stretch>
            <a:fillRect/>
          </a:stretch>
        </p:blipFill>
        <p:spPr>
          <a:xfrm>
            <a:off x="633412" y="2172785"/>
            <a:ext cx="5481637" cy="4539127"/>
          </a:xfrm>
          <a:prstGeom prst="rect">
            <a:avLst/>
          </a:prstGeom>
        </p:spPr>
      </p:pic>
    </p:spTree>
    <p:extLst>
      <p:ext uri="{BB962C8B-B14F-4D97-AF65-F5344CB8AC3E}">
        <p14:creationId xmlns:p14="http://schemas.microsoft.com/office/powerpoint/2010/main" val="78673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53437" y="2381768"/>
            <a:ext cx="6191190" cy="2759847"/>
          </a:xfrm>
          <a:prstGeom prst="rect">
            <a:avLst/>
          </a:prstGeom>
        </p:spPr>
      </p:pic>
      <p:sp>
        <p:nvSpPr>
          <p:cNvPr id="2" name="Title 1">
            <a:extLst>
              <a:ext uri="{FF2B5EF4-FFF2-40B4-BE49-F238E27FC236}">
                <a16:creationId xmlns:a16="http://schemas.microsoft.com/office/drawing/2014/main" xmlns="" id="{EF90B79B-C0E3-4F64-9AA0-F13DA7230A72}"/>
              </a:ext>
            </a:extLst>
          </p:cNvPr>
          <p:cNvSpPr>
            <a:spLocks noGrp="1"/>
          </p:cNvSpPr>
          <p:nvPr>
            <p:ph type="title"/>
          </p:nvPr>
        </p:nvSpPr>
        <p:spPr/>
        <p:txBody>
          <a:bodyPr>
            <a:normAutofit/>
          </a:bodyPr>
          <a:lstStyle/>
          <a:p>
            <a:r>
              <a:rPr lang="en-US" dirty="0"/>
              <a:t>Basic Commands (Cont.…)</a:t>
            </a:r>
          </a:p>
        </p:txBody>
      </p:sp>
      <p:sp>
        <p:nvSpPr>
          <p:cNvPr id="6" name="Content Placeholder 5">
            <a:extLst>
              <a:ext uri="{FF2B5EF4-FFF2-40B4-BE49-F238E27FC236}">
                <a16:creationId xmlns:a16="http://schemas.microsoft.com/office/drawing/2014/main" xmlns="" id="{FA08F3D7-D5BD-4C79-A5C7-B0EAE32E2C47}"/>
              </a:ext>
            </a:extLst>
          </p:cNvPr>
          <p:cNvSpPr>
            <a:spLocks noGrp="1"/>
          </p:cNvSpPr>
          <p:nvPr>
            <p:ph idx="1"/>
          </p:nvPr>
        </p:nvSpPr>
        <p:spPr/>
        <p:txBody>
          <a:bodyPr>
            <a:normAutofit/>
          </a:bodyPr>
          <a:lstStyle/>
          <a:p>
            <a:r>
              <a:rPr lang="en-US" b="1" dirty="0"/>
              <a:t>git and get help</a:t>
            </a:r>
            <a:r>
              <a:rPr lang="en-US" dirty="0"/>
              <a:t>: Both commands are same.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get help init</a:t>
            </a:r>
            <a:r>
              <a:rPr lang="en-US" dirty="0"/>
              <a:t>: Offers browser based help.</a:t>
            </a:r>
          </a:p>
          <a:p>
            <a:endParaRPr lang="en-US" dirty="0"/>
          </a:p>
        </p:txBody>
      </p:sp>
    </p:spTree>
    <p:extLst>
      <p:ext uri="{BB962C8B-B14F-4D97-AF65-F5344CB8AC3E}">
        <p14:creationId xmlns:p14="http://schemas.microsoft.com/office/powerpoint/2010/main" val="25557107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smtClean="0"/>
              <a:t>Committing </a:t>
            </a:r>
            <a:r>
              <a:rPr lang="en-US" dirty="0"/>
              <a:t>changes to local repo</a:t>
            </a:r>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Specify Commit message and click on Commit Changes.</a:t>
            </a:r>
          </a:p>
          <a:p>
            <a:endParaRPr lang="en-US" dirty="0"/>
          </a:p>
          <a:p>
            <a:endParaRPr lang="en-US" dirty="0" smtClean="0"/>
          </a:p>
          <a:p>
            <a:endParaRPr lang="en-US" dirty="0"/>
          </a:p>
          <a:p>
            <a:endParaRPr lang="en-US" dirty="0" smtClean="0"/>
          </a:p>
          <a:p>
            <a:endParaRPr lang="en-US" dirty="0"/>
          </a:p>
          <a:p>
            <a:r>
              <a:rPr lang="en-US" dirty="0" smtClean="0"/>
              <a:t>Now Click on Synch to write the </a:t>
            </a:r>
            <a:r>
              <a:rPr lang="en-US" dirty="0" err="1" smtClean="0"/>
              <a:t>commited</a:t>
            </a:r>
            <a:r>
              <a:rPr lang="en-US" dirty="0" smtClean="0"/>
              <a:t> changes to Server. ^ Click on Push</a:t>
            </a:r>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2915675" y="1781175"/>
            <a:ext cx="3305175" cy="1809750"/>
          </a:xfrm>
          <a:prstGeom prst="rect">
            <a:avLst/>
          </a:prstGeom>
        </p:spPr>
      </p:pic>
      <p:pic>
        <p:nvPicPr>
          <p:cNvPr id="8" name="Picture 7"/>
          <p:cNvPicPr>
            <a:picLocks noChangeAspect="1"/>
          </p:cNvPicPr>
          <p:nvPr/>
        </p:nvPicPr>
        <p:blipFill>
          <a:blip r:embed="rId4"/>
          <a:stretch>
            <a:fillRect/>
          </a:stretch>
        </p:blipFill>
        <p:spPr>
          <a:xfrm>
            <a:off x="3155950" y="4257675"/>
            <a:ext cx="2749550" cy="2367668"/>
          </a:xfrm>
          <a:prstGeom prst="rect">
            <a:avLst/>
          </a:prstGeom>
        </p:spPr>
      </p:pic>
    </p:spTree>
    <p:extLst>
      <p:ext uri="{BB962C8B-B14F-4D97-AF65-F5344CB8AC3E}">
        <p14:creationId xmlns:p14="http://schemas.microsoft.com/office/powerpoint/2010/main" val="20810452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a:t>Pushing changes to Azure </a:t>
            </a:r>
            <a:r>
              <a:rPr lang="en-US" dirty="0" err="1"/>
              <a:t>DevOps</a:t>
            </a:r>
            <a:endParaRPr lang="en-US" dirty="0"/>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Now you can check that all the changes are pushed to Server.</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3" name="Picture 2"/>
          <p:cNvPicPr>
            <a:picLocks noChangeAspect="1"/>
          </p:cNvPicPr>
          <p:nvPr/>
        </p:nvPicPr>
        <p:blipFill>
          <a:blip r:embed="rId3"/>
          <a:stretch>
            <a:fillRect/>
          </a:stretch>
        </p:blipFill>
        <p:spPr>
          <a:xfrm>
            <a:off x="3124200" y="1895475"/>
            <a:ext cx="2838450" cy="2312221"/>
          </a:xfrm>
          <a:prstGeom prst="rect">
            <a:avLst/>
          </a:prstGeom>
        </p:spPr>
      </p:pic>
    </p:spTree>
    <p:extLst>
      <p:ext uri="{BB962C8B-B14F-4D97-AF65-F5344CB8AC3E}">
        <p14:creationId xmlns:p14="http://schemas.microsoft.com/office/powerpoint/2010/main" val="32982592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366B-53AA-4717-8C8D-5C9EC810BABF}"/>
              </a:ext>
            </a:extLst>
          </p:cNvPr>
          <p:cNvSpPr>
            <a:spLocks noGrp="1"/>
          </p:cNvSpPr>
          <p:nvPr>
            <p:ph type="title"/>
          </p:nvPr>
        </p:nvSpPr>
        <p:spPr/>
        <p:txBody>
          <a:bodyPr/>
          <a:lstStyle/>
          <a:p>
            <a:r>
              <a:rPr lang="en-US" dirty="0" smtClean="0"/>
              <a:t>Pushing changes to Azure </a:t>
            </a:r>
            <a:r>
              <a:rPr lang="en-US" dirty="0" err="1" smtClean="0"/>
              <a:t>DevOps</a:t>
            </a:r>
            <a:endParaRPr lang="en-US" dirty="0"/>
          </a:p>
        </p:txBody>
      </p:sp>
      <p:sp>
        <p:nvSpPr>
          <p:cNvPr id="7" name="Content Placeholder 6">
            <a:extLst>
              <a:ext uri="{FF2B5EF4-FFF2-40B4-BE49-F238E27FC236}">
                <a16:creationId xmlns:a16="http://schemas.microsoft.com/office/drawing/2014/main" xmlns="" id="{DF4B02E0-1057-487A-980C-DD2433C365D5}"/>
              </a:ext>
            </a:extLst>
          </p:cNvPr>
          <p:cNvSpPr>
            <a:spLocks noGrp="1"/>
          </p:cNvSpPr>
          <p:nvPr>
            <p:ph idx="1"/>
          </p:nvPr>
        </p:nvSpPr>
        <p:spPr/>
        <p:txBody>
          <a:bodyPr/>
          <a:lstStyle/>
          <a:p>
            <a:r>
              <a:rPr lang="en-US" dirty="0" smtClean="0"/>
              <a:t>Now you can see, all the changes are written to Server.</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2217737" y="1957388"/>
            <a:ext cx="4924425" cy="4495800"/>
          </a:xfrm>
          <a:prstGeom prst="rect">
            <a:avLst/>
          </a:prstGeom>
        </p:spPr>
      </p:pic>
    </p:spTree>
    <p:extLst>
      <p:ext uri="{BB962C8B-B14F-4D97-AF65-F5344CB8AC3E}">
        <p14:creationId xmlns:p14="http://schemas.microsoft.com/office/powerpoint/2010/main" val="14312370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302A217-6589-48DA-B3E3-5AA75CA818EC}"/>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xmlns="" id="{8D3B42CB-E189-4140-A222-17982AD2AC83}"/>
              </a:ext>
            </a:extLst>
          </p:cNvPr>
          <p:cNvSpPr>
            <a:spLocks noGrp="1"/>
          </p:cNvSpPr>
          <p:nvPr>
            <p:ph idx="1"/>
          </p:nvPr>
        </p:nvSpPr>
        <p:spPr/>
        <p:txBody>
          <a:bodyPr/>
          <a:lstStyle/>
          <a:p>
            <a:r>
              <a:rPr lang="en-US" dirty="0"/>
              <a:t>In this lesson, you have learnt about</a:t>
            </a:r>
            <a:r>
              <a:rPr lang="en-US" dirty="0" smtClean="0"/>
              <a:t>:</a:t>
            </a:r>
          </a:p>
          <a:p>
            <a:pPr lvl="1"/>
            <a:r>
              <a:rPr lang="en-US" dirty="0" smtClean="0"/>
              <a:t>Creating local &amp; remote repository.</a:t>
            </a:r>
          </a:p>
          <a:p>
            <a:pPr lvl="1"/>
            <a:r>
              <a:rPr lang="en-US" dirty="0" smtClean="0"/>
              <a:t>Cloning the repository</a:t>
            </a:r>
          </a:p>
          <a:p>
            <a:pPr lvl="1"/>
            <a:r>
              <a:rPr lang="en-US" dirty="0" smtClean="0"/>
              <a:t>Forking the repository</a:t>
            </a:r>
          </a:p>
          <a:p>
            <a:pPr lvl="1"/>
            <a:r>
              <a:rPr lang="en-US" dirty="0" smtClean="0"/>
              <a:t>Pushing the changes to the repository</a:t>
            </a:r>
          </a:p>
          <a:p>
            <a:pPr lvl="1"/>
            <a:r>
              <a:rPr lang="en-US" dirty="0" smtClean="0"/>
              <a:t>Creating branch</a:t>
            </a:r>
          </a:p>
          <a:p>
            <a:pPr lvl="1"/>
            <a:r>
              <a:rPr lang="en-US" dirty="0" smtClean="0"/>
              <a:t>Merging branch</a:t>
            </a:r>
          </a:p>
          <a:p>
            <a:pPr lvl="1"/>
            <a:r>
              <a:rPr lang="en-US" dirty="0" smtClean="0"/>
              <a:t>Viewing write history</a:t>
            </a:r>
            <a:r>
              <a:rPr lang="en-US" dirty="0" smtClean="0"/>
              <a:t>.</a:t>
            </a:r>
          </a:p>
          <a:p>
            <a:pPr lvl="1"/>
            <a:r>
              <a:rPr lang="en-US" dirty="0" smtClean="0"/>
              <a:t>Creating Azure </a:t>
            </a:r>
            <a:r>
              <a:rPr lang="en-US" dirty="0" err="1" smtClean="0"/>
              <a:t>DevOps</a:t>
            </a:r>
            <a:r>
              <a:rPr lang="en-US" dirty="0" smtClean="0"/>
              <a:t> account</a:t>
            </a:r>
          </a:p>
          <a:p>
            <a:pPr lvl="1"/>
            <a:r>
              <a:rPr lang="en-US" dirty="0" smtClean="0"/>
              <a:t>Creating &amp; Collaborating with Azure </a:t>
            </a:r>
            <a:r>
              <a:rPr lang="en-US" dirty="0" err="1" smtClean="0"/>
              <a:t>DevOps</a:t>
            </a:r>
            <a:r>
              <a:rPr lang="en-US" dirty="0" smtClean="0"/>
              <a:t> repository</a:t>
            </a:r>
            <a:endParaRPr lang="en-US" dirty="0"/>
          </a:p>
          <a:p>
            <a:pPr lvl="1"/>
            <a:endParaRPr lang="en-US" dirty="0"/>
          </a:p>
        </p:txBody>
      </p:sp>
    </p:spTree>
    <p:extLst>
      <p:ext uri="{BB962C8B-B14F-4D97-AF65-F5344CB8AC3E}">
        <p14:creationId xmlns:p14="http://schemas.microsoft.com/office/powerpoint/2010/main" val="22165795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D12D95D-2B62-4644-AA37-2050DD8365AB}"/>
              </a:ext>
            </a:extLst>
          </p:cNvPr>
          <p:cNvSpPr>
            <a:spLocks noGrp="1"/>
          </p:cNvSpPr>
          <p:nvPr>
            <p:ph type="title"/>
          </p:nvPr>
        </p:nvSpPr>
        <p:spPr/>
        <p:txBody>
          <a:bodyPr/>
          <a:lstStyle/>
          <a:p>
            <a:r>
              <a:rPr lang="en-US" dirty="0"/>
              <a:t>Review Questions</a:t>
            </a:r>
          </a:p>
        </p:txBody>
      </p:sp>
      <p:sp>
        <p:nvSpPr>
          <p:cNvPr id="5" name="Content Placeholder 4">
            <a:extLst>
              <a:ext uri="{FF2B5EF4-FFF2-40B4-BE49-F238E27FC236}">
                <a16:creationId xmlns:a16="http://schemas.microsoft.com/office/drawing/2014/main" xmlns="" id="{8C2FBD24-7927-4FE3-A6D6-18106EA75082}"/>
              </a:ext>
            </a:extLst>
          </p:cNvPr>
          <p:cNvSpPr>
            <a:spLocks noGrp="1"/>
          </p:cNvSpPr>
          <p:nvPr>
            <p:ph idx="1"/>
          </p:nvPr>
        </p:nvSpPr>
        <p:spPr/>
        <p:txBody>
          <a:bodyPr>
            <a:normAutofit lnSpcReduction="10000"/>
          </a:bodyPr>
          <a:lstStyle/>
          <a:p>
            <a:r>
              <a:rPr lang="en-US" dirty="0" smtClean="0"/>
              <a:t>_________ command is used to collaborate to the other users repository.</a:t>
            </a:r>
          </a:p>
          <a:p>
            <a:endParaRPr lang="en-US" dirty="0"/>
          </a:p>
          <a:p>
            <a:r>
              <a:rPr lang="en-US" dirty="0" smtClean="0"/>
              <a:t>_______ command is used to view the right history.</a:t>
            </a:r>
          </a:p>
          <a:p>
            <a:endParaRPr lang="en-US" dirty="0"/>
          </a:p>
          <a:p>
            <a:r>
              <a:rPr lang="en-US" dirty="0" smtClean="0"/>
              <a:t>_______ command shows the status of the repository.</a:t>
            </a:r>
          </a:p>
          <a:p>
            <a:endParaRPr lang="en-US" dirty="0"/>
          </a:p>
          <a:p>
            <a:r>
              <a:rPr lang="en-US" dirty="0" smtClean="0"/>
              <a:t>_________ area contains all the tracked files.</a:t>
            </a:r>
          </a:p>
          <a:p>
            <a:endParaRPr lang="en-US" dirty="0"/>
          </a:p>
          <a:p>
            <a:r>
              <a:rPr lang="en-US" dirty="0" smtClean="0"/>
              <a:t>_________ </a:t>
            </a:r>
            <a:r>
              <a:rPr lang="en-US" dirty="0" smtClean="0"/>
              <a:t>option in Visual Studio Team Explorer is </a:t>
            </a:r>
            <a:r>
              <a:rPr lang="en-US" dirty="0" smtClean="0"/>
              <a:t>used to </a:t>
            </a:r>
            <a:r>
              <a:rPr lang="en-US" dirty="0" smtClean="0"/>
              <a:t>synchronize the changes before pushing or pulling the content to or from Azure </a:t>
            </a:r>
            <a:r>
              <a:rPr lang="en-US" dirty="0" err="1" smtClean="0"/>
              <a:t>Devops</a:t>
            </a:r>
            <a:r>
              <a:rPr lang="en-US" dirty="0" smtClean="0"/>
              <a:t> repository.</a:t>
            </a:r>
            <a:endParaRPr lang="en-US" dirty="0" smtClean="0"/>
          </a:p>
          <a:p>
            <a:endParaRPr lang="en-US" dirty="0"/>
          </a:p>
        </p:txBody>
      </p:sp>
    </p:spTree>
    <p:extLst>
      <p:ext uri="{BB962C8B-B14F-4D97-AF65-F5344CB8AC3E}">
        <p14:creationId xmlns:p14="http://schemas.microsoft.com/office/powerpoint/2010/main" val="18170584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0CCE42E335A614AADC8C26A75653688" ma:contentTypeVersion="11" ma:contentTypeDescription="Create a new document." ma:contentTypeScope="" ma:versionID="c24a151245ee1b4a1435dffd43406477">
  <xsd:schema xmlns:xsd="http://www.w3.org/2001/XMLSchema" xmlns:xs="http://www.w3.org/2001/XMLSchema" xmlns:p="http://schemas.microsoft.com/office/2006/metadata/properties" xmlns:ns2="1253dd47-851c-4098-91d7-cf3a38efb584" xmlns:ns3="dd57703e-8384-4d8b-be02-c5599229607d" targetNamespace="http://schemas.microsoft.com/office/2006/metadata/properties" ma:root="true" ma:fieldsID="7247e5aa4aa11f8eabe61982b8938ff9" ns2:_="" ns3:_="">
    <xsd:import namespace="1253dd47-851c-4098-91d7-cf3a38efb584"/>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53dd47-851c-4098-91d7-cf3a38efb58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1253dd47-851c-4098-91d7-cf3a38efb584">Class book</Material_x0020_Type>
    <Level xmlns="1253dd47-851c-4098-91d7-cf3a38efb584">L1</Level>
    <Category xmlns="1253dd47-851c-4098-91d7-cf3a38efb584">Module Artifact</Category>
  </documentManagement>
</p:properties>
</file>

<file path=customXml/itemProps1.xml><?xml version="1.0" encoding="utf-8"?>
<ds:datastoreItem xmlns:ds="http://schemas.openxmlformats.org/officeDocument/2006/customXml" ds:itemID="{1DD14BC2-269F-4F08-9446-755CA7A940F8}">
  <ds:schemaRefs>
    <ds:schemaRef ds:uri="http://schemas.microsoft.com/sharepoint/v3/contenttype/forms"/>
  </ds:schemaRefs>
</ds:datastoreItem>
</file>

<file path=customXml/itemProps2.xml><?xml version="1.0" encoding="utf-8"?>
<ds:datastoreItem xmlns:ds="http://schemas.openxmlformats.org/officeDocument/2006/customXml" ds:itemID="{28AF0FB9-6E40-40C9-B20B-60E6FD0750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53dd47-851c-4098-91d7-cf3a38efb584"/>
    <ds:schemaRef ds:uri="dd57703e-8384-4d8b-be02-c559922960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88864-F0B5-4CAA-AABD-3D578BF505C5}">
  <ds:schemaRefs>
    <ds:schemaRef ds:uri="http://schemas.microsoft.com/office/infopath/2007/PartnerControls"/>
    <ds:schemaRef ds:uri="http://purl.org/dc/terms/"/>
    <ds:schemaRef ds:uri="dd57703e-8384-4d8b-be02-c5599229607d"/>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253dd47-851c-4098-91d7-cf3a38efb58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26199</TotalTime>
  <Words>2826</Words>
  <Application>Microsoft Office PowerPoint</Application>
  <PresentationFormat>On-screen Show (4:3)</PresentationFormat>
  <Paragraphs>585</Paragraphs>
  <Slides>94</Slides>
  <Notes>77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0" baseType="lpstr">
      <vt:lpstr>Arial</vt:lpstr>
      <vt:lpstr>Calibri</vt:lpstr>
      <vt:lpstr>Verdana</vt:lpstr>
      <vt:lpstr>Wingdings</vt:lpstr>
      <vt:lpstr>Capgemini 2017_Cover slides</vt:lpstr>
      <vt:lpstr>think-cell Slide</vt:lpstr>
      <vt:lpstr>PowerPoint Presentation</vt:lpstr>
      <vt:lpstr>Lesson Objective</vt:lpstr>
      <vt:lpstr>Introduction</vt:lpstr>
      <vt:lpstr>Introduction</vt:lpstr>
      <vt:lpstr>What is Git?</vt:lpstr>
      <vt:lpstr>Benefits of Git</vt:lpstr>
      <vt:lpstr>Installing Git</vt:lpstr>
      <vt:lpstr>Basic Commands</vt:lpstr>
      <vt:lpstr>Basic Commands (Cont.…)</vt:lpstr>
      <vt:lpstr>Creating new local git repository</vt:lpstr>
      <vt:lpstr>.git folder in repository</vt:lpstr>
      <vt:lpstr>.git folder in repository (cont.…)</vt:lpstr>
      <vt:lpstr>Adding new file to git repository</vt:lpstr>
      <vt:lpstr>Git status</vt:lpstr>
      <vt:lpstr>Working directory, staging area and repository</vt:lpstr>
      <vt:lpstr>Adding file into staging area</vt:lpstr>
      <vt:lpstr>Removing file from staging area</vt:lpstr>
      <vt:lpstr>Committing changes to the local repository</vt:lpstr>
      <vt:lpstr>Creating repository in the existing working directory</vt:lpstr>
      <vt:lpstr>Creating repository in the existing working directory (Cont.…)</vt:lpstr>
      <vt:lpstr>Creating repository in the existing working directory (Cont.…)</vt:lpstr>
      <vt:lpstr>Creating repository in the existing working directory (Cont.…)</vt:lpstr>
      <vt:lpstr>Creating repository in the existing working directory (Cont.…)</vt:lpstr>
      <vt:lpstr>Creating repository in the existing working directory (Cont.…)</vt:lpstr>
      <vt:lpstr>Modifying the files in the local repository</vt:lpstr>
      <vt:lpstr>Modifying the files in the local repository (Cont.…)</vt:lpstr>
      <vt:lpstr>Creating remote repository on GitHub</vt:lpstr>
      <vt:lpstr>Creating remote repository on GitHub (Cont.…)</vt:lpstr>
      <vt:lpstr>Creating remote repository on GitHub (Cont.…)</vt:lpstr>
      <vt:lpstr>Creating remote repository on GitHub (Cont.…)</vt:lpstr>
      <vt:lpstr>Creating remote repository on GitHub (Cont.…)</vt:lpstr>
      <vt:lpstr>Mapping local repository with GitHub repository</vt:lpstr>
      <vt:lpstr>Pushing the changes from local repository to GitHub</vt:lpstr>
      <vt:lpstr>Pushing the changes from local repository to GitHub (Cont.…)</vt:lpstr>
      <vt:lpstr>Pushing the changes from local repository to GitHub (Cont.…)</vt:lpstr>
      <vt:lpstr>Pushing the changes from local repository to GitHub (Cont.…)</vt:lpstr>
      <vt:lpstr>Modifying files on local repository</vt:lpstr>
      <vt:lpstr>Committing files on local repository</vt:lpstr>
      <vt:lpstr>Pushing committed files to GitHub repository</vt:lpstr>
      <vt:lpstr>Pushing committed files to GitHub repository (Cont.…)</vt:lpstr>
      <vt:lpstr>Adding files into GitHub repository</vt:lpstr>
      <vt:lpstr>Adding files into GitHub repository (Cont.…)</vt:lpstr>
      <vt:lpstr>Adding files into GitHub repository (Cont.…)</vt:lpstr>
      <vt:lpstr>Getting changes from GitHub repository to local repository</vt:lpstr>
      <vt:lpstr>Getting changes from GitHub repository to local repository</vt:lpstr>
      <vt:lpstr>Cloning the repository</vt:lpstr>
      <vt:lpstr>Cloning the repository (Cont.…)</vt:lpstr>
      <vt:lpstr>Cloning the repository (Cont.…)</vt:lpstr>
      <vt:lpstr>Cloning the repository (Cont.…)</vt:lpstr>
      <vt:lpstr>Cloning the repository (Cont.…)</vt:lpstr>
      <vt:lpstr>Cloning the repository (Cont.…)</vt:lpstr>
      <vt:lpstr>Cloning the other users repository</vt:lpstr>
      <vt:lpstr>Cloning the other users repository (Cont.…)</vt:lpstr>
      <vt:lpstr>Cloning the other users repository (Cont.…)</vt:lpstr>
      <vt:lpstr>Cloning the other users repository (Cont.…)</vt:lpstr>
      <vt:lpstr>Cloning the other users repository (Cont.…)</vt:lpstr>
      <vt:lpstr>Forking the repository</vt:lpstr>
      <vt:lpstr>Forking the repository (Cont.…)</vt:lpstr>
      <vt:lpstr>Forking the repository (Cont.…)</vt:lpstr>
      <vt:lpstr>Forking the repository (Cont.…)</vt:lpstr>
      <vt:lpstr>Forking the repository (Cont.…)</vt:lpstr>
      <vt:lpstr>Forking the repository (Cont.…)</vt:lpstr>
      <vt:lpstr>Forking the repository (Cont.…)</vt:lpstr>
      <vt:lpstr>Forking the repository (Cont.…)</vt:lpstr>
      <vt:lpstr>Forking the repository (Cont.…)</vt:lpstr>
      <vt:lpstr>Forking the repository (Cont.…)</vt:lpstr>
      <vt:lpstr>Forking the repository (Cont.…)</vt:lpstr>
      <vt:lpstr>Forking the repository (Cont.…)</vt:lpstr>
      <vt:lpstr>Forking the repository (Cont.…)</vt:lpstr>
      <vt:lpstr>Forking the repository (Cont.…)</vt:lpstr>
      <vt:lpstr>Forking the repository (Cont.…)</vt:lpstr>
      <vt:lpstr>Forking the repository (Cont.…)</vt:lpstr>
      <vt:lpstr>Branching the repository</vt:lpstr>
      <vt:lpstr>Branching the repository (Cont.…)</vt:lpstr>
      <vt:lpstr>Branching the repository (Cont.…)</vt:lpstr>
      <vt:lpstr>Branching the repository (Cont.…)</vt:lpstr>
      <vt:lpstr>Branching the repository (Cont.…)</vt:lpstr>
      <vt:lpstr>Branching the repository (Cont.…)</vt:lpstr>
      <vt:lpstr>Checking the logs  of repository</vt:lpstr>
      <vt:lpstr>Signing up to Azure DevOps</vt:lpstr>
      <vt:lpstr>Signing up to Azure DevOps</vt:lpstr>
      <vt:lpstr>Signing up to Azure DevOps</vt:lpstr>
      <vt:lpstr>Creating Project</vt:lpstr>
      <vt:lpstr>Creating Project</vt:lpstr>
      <vt:lpstr>Initializing the git repository</vt:lpstr>
      <vt:lpstr>Connecting to Azure DevOps</vt:lpstr>
      <vt:lpstr>Connecting to Azure DevOps</vt:lpstr>
      <vt:lpstr>Cloning the Azure DevOps repository</vt:lpstr>
      <vt:lpstr>Committing changes to local repo</vt:lpstr>
      <vt:lpstr>Committing changes to local repo</vt:lpstr>
      <vt:lpstr>Pushing changes to Azure DevOps</vt:lpstr>
      <vt:lpstr>Pushing changes to Azure DevOps</vt:lpstr>
      <vt:lpstr>Summary</vt:lpstr>
      <vt:lpstr>Review Questions</vt:lpstr>
    </vt:vector>
  </TitlesOfParts>
  <Manager/>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Fundamentals</dc:title>
  <dc:subject>Cloud Fundamentals by Karthik M</dc:subject>
  <dc:creator>Karthik Muthukrishnan</dc:creator>
  <cp:keywords>Azure</cp:keywords>
  <dc:description>Cloud Fundamentals by Karthik Muthukrishnan</dc:description>
  <cp:lastModifiedBy>RAJHANS, MANISH</cp:lastModifiedBy>
  <cp:revision>812</cp:revision>
  <cp:lastPrinted>2018-04-10T18:24:46Z</cp:lastPrinted>
  <dcterms:created xsi:type="dcterms:W3CDTF">2017-12-21T09:22:13Z</dcterms:created>
  <dcterms:modified xsi:type="dcterms:W3CDTF">2020-08-06T09:06:08Z</dcterms:modified>
  <cp:category>Azure-Classbook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0x01010020CCE42E335A614AADC8C26A75653688</vt:lpwstr>
  </property>
</Properties>
</file>