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61" r:id="rId6"/>
    <p:sldId id="262" r:id="rId7"/>
    <p:sldId id="263" r:id="rId8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E703-78C3-41F6-B051-4A9DBE8C931B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E5E-4F34-4906-87B7-590B1BD8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71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E703-78C3-41F6-B051-4A9DBE8C931B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E5E-4F34-4906-87B7-590B1BD8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73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E703-78C3-41F6-B051-4A9DBE8C931B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E5E-4F34-4906-87B7-590B1BD8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74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E703-78C3-41F6-B051-4A9DBE8C931B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E5E-4F34-4906-87B7-590B1BD8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0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E703-78C3-41F6-B051-4A9DBE8C931B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E5E-4F34-4906-87B7-590B1BD8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06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E703-78C3-41F6-B051-4A9DBE8C931B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E5E-4F34-4906-87B7-590B1BD8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19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E703-78C3-41F6-B051-4A9DBE8C931B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E5E-4F34-4906-87B7-590B1BD8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60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E703-78C3-41F6-B051-4A9DBE8C931B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E5E-4F34-4906-87B7-590B1BD8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0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E703-78C3-41F6-B051-4A9DBE8C931B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E5E-4F34-4906-87B7-590B1BD8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3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E703-78C3-41F6-B051-4A9DBE8C931B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E5E-4F34-4906-87B7-590B1BD8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02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E703-78C3-41F6-B051-4A9DBE8C931B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E5E-4F34-4906-87B7-590B1BD8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11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9E703-78C3-41F6-B051-4A9DBE8C931B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5CE5E-4F34-4906-87B7-590B1BD8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97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666" y="1661823"/>
            <a:ext cx="10685890" cy="4102873"/>
          </a:xfrm>
        </p:spPr>
        <p:txBody>
          <a:bodyPr>
            <a:normAutofit/>
          </a:bodyPr>
          <a:lstStyle/>
          <a:p>
            <a:pPr algn="ctr"/>
            <a:r>
              <a:rPr lang="en-GB" sz="4000" u="sng" dirty="0">
                <a:latin typeface="+mn-lt"/>
              </a:rPr>
              <a:t>Application </a:t>
            </a:r>
            <a:r>
              <a:rPr lang="en-GB" sz="4000" u="sng" dirty="0" smtClean="0">
                <a:latin typeface="+mn-lt"/>
              </a:rPr>
              <a:t>Note </a:t>
            </a:r>
            <a:r>
              <a:rPr lang="en-GB" sz="4000" u="sng" dirty="0">
                <a:latin typeface="+mn-lt"/>
              </a:rPr>
              <a:t>for </a:t>
            </a:r>
            <a:r>
              <a:rPr lang="en-GB" sz="4000" u="sng" dirty="0" smtClean="0">
                <a:latin typeface="+mn-lt"/>
              </a:rPr>
              <a:t/>
            </a:r>
            <a:br>
              <a:rPr lang="en-GB" sz="4000" u="sng" dirty="0" smtClean="0">
                <a:latin typeface="+mn-lt"/>
              </a:rPr>
            </a:br>
            <a:r>
              <a:rPr lang="en-GB" sz="4000" u="sng" dirty="0" smtClean="0">
                <a:latin typeface="+mn-lt"/>
              </a:rPr>
              <a:t>2 Stage CMOS OPAMP </a:t>
            </a:r>
            <a:r>
              <a:rPr lang="en-GB" sz="4000" u="sng" dirty="0">
                <a:latin typeface="+mn-lt"/>
              </a:rPr>
              <a:t>(avsdopamp_3v3</a:t>
            </a:r>
            <a:r>
              <a:rPr lang="en-GB" sz="4000" u="sng" dirty="0" smtClean="0">
                <a:latin typeface="+mn-lt"/>
              </a:rPr>
              <a:t>)</a:t>
            </a:r>
            <a:r>
              <a:rPr lang="en-GB" sz="3600" u="sng" dirty="0" smtClean="0">
                <a:latin typeface="+mn-lt"/>
              </a:rPr>
              <a:t/>
            </a:r>
            <a:br>
              <a:rPr lang="en-GB" sz="3600" u="sng" dirty="0" smtClean="0">
                <a:latin typeface="+mn-lt"/>
              </a:rPr>
            </a:br>
            <a:r>
              <a:rPr lang="en-GB" sz="3600" u="sng" dirty="0">
                <a:latin typeface="+mn-lt"/>
              </a:rPr>
              <a:t/>
            </a:r>
            <a:br>
              <a:rPr lang="en-GB" sz="3600" u="sng" dirty="0">
                <a:latin typeface="+mn-lt"/>
              </a:rPr>
            </a:br>
            <a:r>
              <a:rPr lang="en-GB" sz="3600" dirty="0" smtClean="0">
                <a:latin typeface="+mn-lt"/>
              </a:rPr>
              <a:t>By</a:t>
            </a:r>
            <a:r>
              <a:rPr lang="en-GB" sz="3600" u="sng" dirty="0" smtClean="0">
                <a:latin typeface="+mn-lt"/>
              </a:rPr>
              <a:t/>
            </a:r>
            <a:br>
              <a:rPr lang="en-GB" sz="3600" u="sng" dirty="0" smtClean="0">
                <a:latin typeface="+mn-lt"/>
              </a:rPr>
            </a:br>
            <a:r>
              <a:rPr lang="en-GB" sz="3600" u="sng" dirty="0">
                <a:latin typeface="+mn-lt"/>
              </a:rPr>
              <a:t/>
            </a:r>
            <a:br>
              <a:rPr lang="en-GB" sz="3600" u="sng" dirty="0">
                <a:latin typeface="+mn-lt"/>
              </a:rPr>
            </a:br>
            <a:r>
              <a:rPr lang="en-GB" sz="3600" dirty="0" err="1" smtClean="0">
                <a:latin typeface="+mn-lt"/>
              </a:rPr>
              <a:t>Mrs.</a:t>
            </a:r>
            <a:r>
              <a:rPr lang="en-GB" sz="3600" dirty="0" smtClean="0">
                <a:latin typeface="+mn-lt"/>
              </a:rPr>
              <a:t> Madhuri </a:t>
            </a:r>
            <a:r>
              <a:rPr lang="en-GB" sz="3600" dirty="0" err="1" smtClean="0">
                <a:latin typeface="+mn-lt"/>
              </a:rPr>
              <a:t>Hemant</a:t>
            </a:r>
            <a:r>
              <a:rPr lang="en-GB" sz="3600" dirty="0" smtClean="0">
                <a:latin typeface="+mn-lt"/>
              </a:rPr>
              <a:t> Kadam</a:t>
            </a:r>
            <a:r>
              <a:rPr lang="en-GB" sz="3600" u="sng" dirty="0" smtClean="0">
                <a:latin typeface="+mn-lt"/>
              </a:rPr>
              <a:t/>
            </a:r>
            <a:br>
              <a:rPr lang="en-GB" sz="3600" u="sng" dirty="0" smtClean="0">
                <a:latin typeface="+mn-lt"/>
              </a:rPr>
            </a:br>
            <a:endParaRPr lang="en-IN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325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243" y="287476"/>
            <a:ext cx="9144000" cy="49970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sz="3600" u="sng" dirty="0" smtClean="0">
                <a:latin typeface="+mn-lt"/>
              </a:rPr>
              <a:t>Application Note-1 for op-amp (avsdopamp_3v3)</a:t>
            </a:r>
            <a:endParaRPr lang="en-IN" sz="3600" u="sng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4243" y="1932167"/>
            <a:ext cx="2006380" cy="103367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Bandgap</a:t>
            </a:r>
            <a:r>
              <a:rPr lang="en-GB" dirty="0" smtClean="0"/>
              <a:t> Reference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086183" y="1904337"/>
            <a:ext cx="1940119" cy="108932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LDO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778240" y="1932167"/>
            <a:ext cx="1850003" cy="106149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BIAS</a:t>
            </a:r>
            <a:endParaRPr lang="en-IN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623208" y="3322257"/>
            <a:ext cx="1277382" cy="111318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VCM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490623" y="2178657"/>
            <a:ext cx="1595560" cy="103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>
            <a:off x="3490623" y="2655736"/>
            <a:ext cx="1595560" cy="127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>
            <a:off x="7026302" y="2449001"/>
            <a:ext cx="1751938" cy="206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>
            <a:off x="572494" y="2462916"/>
            <a:ext cx="911749" cy="1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Arrow 19"/>
          <p:cNvSpPr/>
          <p:nvPr/>
        </p:nvSpPr>
        <p:spPr>
          <a:xfrm>
            <a:off x="2679589" y="3542306"/>
            <a:ext cx="1025719" cy="95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>
            <a:off x="2679589" y="4170459"/>
            <a:ext cx="1025719" cy="11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2417197" y="1232452"/>
            <a:ext cx="70236" cy="699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2417197" y="1232452"/>
            <a:ext cx="7180027" cy="6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own Arrow 29"/>
          <p:cNvSpPr/>
          <p:nvPr/>
        </p:nvSpPr>
        <p:spPr>
          <a:xfrm>
            <a:off x="9533614" y="1232452"/>
            <a:ext cx="169627" cy="699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1828801" y="4651512"/>
            <a:ext cx="1574358" cy="194806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Sensor Signal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4945711" y="4464657"/>
            <a:ext cx="3586039" cy="2254195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Instrumentation Amplifier</a:t>
            </a:r>
            <a:endParaRPr lang="en-IN" sz="2400" dirty="0"/>
          </a:p>
        </p:txBody>
      </p:sp>
      <p:sp>
        <p:nvSpPr>
          <p:cNvPr id="34" name="Rectangle 33"/>
          <p:cNvSpPr/>
          <p:nvPr/>
        </p:nvSpPr>
        <p:spPr>
          <a:xfrm>
            <a:off x="9788056" y="4532243"/>
            <a:ext cx="1518699" cy="218660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Hysteresis comp.</a:t>
            </a:r>
            <a:endParaRPr lang="en-IN" dirty="0"/>
          </a:p>
        </p:txBody>
      </p:sp>
      <p:sp>
        <p:nvSpPr>
          <p:cNvPr id="36" name="Freeform 35"/>
          <p:cNvSpPr/>
          <p:nvPr/>
        </p:nvSpPr>
        <p:spPr>
          <a:xfrm>
            <a:off x="1932167" y="5768581"/>
            <a:ext cx="1410519" cy="578141"/>
          </a:xfrm>
          <a:custGeom>
            <a:avLst/>
            <a:gdLst>
              <a:gd name="connsiteX0" fmla="*/ 0 w 1410519"/>
              <a:gd name="connsiteY0" fmla="*/ 409582 h 578141"/>
              <a:gd name="connsiteX1" fmla="*/ 198783 w 1410519"/>
              <a:gd name="connsiteY1" fmla="*/ 409582 h 578141"/>
              <a:gd name="connsiteX2" fmla="*/ 333955 w 1410519"/>
              <a:gd name="connsiteY2" fmla="*/ 91530 h 578141"/>
              <a:gd name="connsiteX3" fmla="*/ 469127 w 1410519"/>
              <a:gd name="connsiteY3" fmla="*/ 67676 h 578141"/>
              <a:gd name="connsiteX4" fmla="*/ 540689 w 1410519"/>
              <a:gd name="connsiteY4" fmla="*/ 218751 h 578141"/>
              <a:gd name="connsiteX5" fmla="*/ 612250 w 1410519"/>
              <a:gd name="connsiteY5" fmla="*/ 536803 h 578141"/>
              <a:gd name="connsiteX6" fmla="*/ 811033 w 1410519"/>
              <a:gd name="connsiteY6" fmla="*/ 552706 h 578141"/>
              <a:gd name="connsiteX7" fmla="*/ 858741 w 1410519"/>
              <a:gd name="connsiteY7" fmla="*/ 338021 h 578141"/>
              <a:gd name="connsiteX8" fmla="*/ 890546 w 1410519"/>
              <a:gd name="connsiteY8" fmla="*/ 35871 h 578141"/>
              <a:gd name="connsiteX9" fmla="*/ 1081377 w 1410519"/>
              <a:gd name="connsiteY9" fmla="*/ 51774 h 578141"/>
              <a:gd name="connsiteX10" fmla="*/ 1168842 w 1410519"/>
              <a:gd name="connsiteY10" fmla="*/ 449339 h 578141"/>
              <a:gd name="connsiteX11" fmla="*/ 1335819 w 1410519"/>
              <a:gd name="connsiteY11" fmla="*/ 536803 h 578141"/>
              <a:gd name="connsiteX12" fmla="*/ 1407381 w 1410519"/>
              <a:gd name="connsiteY12" fmla="*/ 409582 h 57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0519" h="578141">
                <a:moveTo>
                  <a:pt x="0" y="409582"/>
                </a:moveTo>
                <a:cubicBezTo>
                  <a:pt x="71562" y="436086"/>
                  <a:pt x="143124" y="462591"/>
                  <a:pt x="198783" y="409582"/>
                </a:cubicBezTo>
                <a:cubicBezTo>
                  <a:pt x="254442" y="356573"/>
                  <a:pt x="288898" y="148514"/>
                  <a:pt x="333955" y="91530"/>
                </a:cubicBezTo>
                <a:cubicBezTo>
                  <a:pt x="379012" y="34546"/>
                  <a:pt x="434671" y="46473"/>
                  <a:pt x="469127" y="67676"/>
                </a:cubicBezTo>
                <a:cubicBezTo>
                  <a:pt x="503583" y="88879"/>
                  <a:pt x="516835" y="140563"/>
                  <a:pt x="540689" y="218751"/>
                </a:cubicBezTo>
                <a:cubicBezTo>
                  <a:pt x="564543" y="296939"/>
                  <a:pt x="567193" y="481144"/>
                  <a:pt x="612250" y="536803"/>
                </a:cubicBezTo>
                <a:cubicBezTo>
                  <a:pt x="657307" y="592462"/>
                  <a:pt x="769951" y="585836"/>
                  <a:pt x="811033" y="552706"/>
                </a:cubicBezTo>
                <a:cubicBezTo>
                  <a:pt x="852115" y="519576"/>
                  <a:pt x="845489" y="424160"/>
                  <a:pt x="858741" y="338021"/>
                </a:cubicBezTo>
                <a:cubicBezTo>
                  <a:pt x="871993" y="251882"/>
                  <a:pt x="853440" y="83579"/>
                  <a:pt x="890546" y="35871"/>
                </a:cubicBezTo>
                <a:cubicBezTo>
                  <a:pt x="927652" y="-11837"/>
                  <a:pt x="1034994" y="-17137"/>
                  <a:pt x="1081377" y="51774"/>
                </a:cubicBezTo>
                <a:cubicBezTo>
                  <a:pt x="1127760" y="120685"/>
                  <a:pt x="1126435" y="368501"/>
                  <a:pt x="1168842" y="449339"/>
                </a:cubicBezTo>
                <a:cubicBezTo>
                  <a:pt x="1211249" y="530177"/>
                  <a:pt x="1296063" y="543429"/>
                  <a:pt x="1335819" y="536803"/>
                </a:cubicBezTo>
                <a:cubicBezTo>
                  <a:pt x="1375576" y="530177"/>
                  <a:pt x="1423284" y="414883"/>
                  <a:pt x="1407381" y="4095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ight Arrow 36"/>
          <p:cNvSpPr/>
          <p:nvPr/>
        </p:nvSpPr>
        <p:spPr>
          <a:xfrm>
            <a:off x="3403159" y="4850296"/>
            <a:ext cx="1542552" cy="19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ight Arrow 37"/>
          <p:cNvSpPr/>
          <p:nvPr/>
        </p:nvSpPr>
        <p:spPr>
          <a:xfrm>
            <a:off x="3403159" y="6346722"/>
            <a:ext cx="1542552" cy="189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ight Arrow 38"/>
          <p:cNvSpPr/>
          <p:nvPr/>
        </p:nvSpPr>
        <p:spPr>
          <a:xfrm>
            <a:off x="4095916" y="5417570"/>
            <a:ext cx="842838" cy="11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ight Arrow 39"/>
          <p:cNvSpPr/>
          <p:nvPr/>
        </p:nvSpPr>
        <p:spPr>
          <a:xfrm>
            <a:off x="4082001" y="5869597"/>
            <a:ext cx="870668" cy="144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594098" y="215281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VDD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3860758" y="1793018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I</a:t>
            </a:r>
            <a:r>
              <a:rPr lang="en-GB" dirty="0" smtClean="0"/>
              <a:t>LDO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3877598" y="2304436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V</a:t>
            </a:r>
            <a:r>
              <a:rPr lang="en-GB" dirty="0" smtClean="0"/>
              <a:t>REF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7487721" y="2152613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V</a:t>
            </a:r>
            <a:r>
              <a:rPr lang="en-GB" dirty="0" smtClean="0"/>
              <a:t>LDO</a:t>
            </a:r>
            <a:endParaRPr lang="en-IN" dirty="0"/>
          </a:p>
        </p:txBody>
      </p:sp>
      <p:sp>
        <p:nvSpPr>
          <p:cNvPr id="46" name="Bent Arrow 45"/>
          <p:cNvSpPr/>
          <p:nvPr/>
        </p:nvSpPr>
        <p:spPr>
          <a:xfrm rot="5400000">
            <a:off x="7130829" y="1446845"/>
            <a:ext cx="758354" cy="53830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6531996" y="3955189"/>
            <a:ext cx="206734" cy="494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ight Arrow 47"/>
          <p:cNvSpPr/>
          <p:nvPr/>
        </p:nvSpPr>
        <p:spPr>
          <a:xfrm>
            <a:off x="8531750" y="5536840"/>
            <a:ext cx="1256306" cy="3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ight Arrow 48"/>
          <p:cNvSpPr/>
          <p:nvPr/>
        </p:nvSpPr>
        <p:spPr>
          <a:xfrm>
            <a:off x="9159903" y="6441347"/>
            <a:ext cx="628153" cy="94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Down Arrow 49"/>
          <p:cNvSpPr/>
          <p:nvPr/>
        </p:nvSpPr>
        <p:spPr>
          <a:xfrm>
            <a:off x="10336696" y="2993666"/>
            <a:ext cx="291547" cy="1523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ight Arrow 50"/>
          <p:cNvSpPr/>
          <p:nvPr/>
        </p:nvSpPr>
        <p:spPr>
          <a:xfrm>
            <a:off x="11306755" y="5536840"/>
            <a:ext cx="715617" cy="231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10628243" y="3637722"/>
            <a:ext cx="1028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</a:t>
            </a:r>
            <a:r>
              <a:rPr lang="en-GB" sz="2000" dirty="0" smtClean="0"/>
              <a:t>BIAS</a:t>
            </a:r>
            <a:r>
              <a:rPr lang="en-GB" sz="2400" dirty="0" smtClean="0"/>
              <a:t> </a:t>
            </a:r>
            <a:endParaRPr lang="en-IN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2676939" y="3176057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V</a:t>
            </a:r>
            <a:r>
              <a:rPr lang="en-GB" dirty="0" smtClean="0"/>
              <a:t>LDO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2649108" y="3766509"/>
            <a:ext cx="1028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</a:t>
            </a:r>
            <a:r>
              <a:rPr lang="en-GB" sz="2000" dirty="0" smtClean="0"/>
              <a:t>BIAS</a:t>
            </a:r>
            <a:r>
              <a:rPr lang="en-GB" sz="2400" dirty="0" smtClean="0"/>
              <a:t> </a:t>
            </a:r>
            <a:endParaRPr lang="en-IN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3970839" y="5493766"/>
            <a:ext cx="1028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</a:t>
            </a:r>
            <a:r>
              <a:rPr lang="en-GB" sz="2000" dirty="0" smtClean="0"/>
              <a:t>BIAS</a:t>
            </a:r>
            <a:r>
              <a:rPr lang="en-GB" sz="2400" dirty="0" smtClean="0"/>
              <a:t> </a:t>
            </a:r>
            <a:endParaRPr lang="en-IN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3929567" y="5043123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V</a:t>
            </a:r>
            <a:r>
              <a:rPr lang="en-GB" dirty="0" smtClean="0"/>
              <a:t>LDO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7417640" y="3286162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V</a:t>
            </a:r>
            <a:r>
              <a:rPr lang="en-GB" sz="2000" dirty="0" smtClean="0"/>
              <a:t>CM</a:t>
            </a:r>
            <a:endParaRPr lang="en-IN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8990572" y="6041546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V</a:t>
            </a:r>
            <a:r>
              <a:rPr lang="en-GB" dirty="0" smtClean="0"/>
              <a:t>LDO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11366244" y="525621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3942490" y="4542653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V</a:t>
            </a:r>
            <a:r>
              <a:rPr lang="en-GB" dirty="0" smtClean="0"/>
              <a:t>INP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3822050" y="6005367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V</a:t>
            </a:r>
            <a:r>
              <a:rPr lang="en-GB" dirty="0" smtClean="0"/>
              <a:t>INM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8685874" y="5309100"/>
            <a:ext cx="78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IAOUT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243" y="287476"/>
            <a:ext cx="9144000" cy="49970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sz="3600" u="sng" dirty="0" smtClean="0">
                <a:latin typeface="+mn-lt"/>
              </a:rPr>
              <a:t>Application Note-2 for op-amp (avsdopamp_3v3)</a:t>
            </a:r>
            <a:endParaRPr lang="en-IN" sz="3600" u="sng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37037" y="1292030"/>
            <a:ext cx="1574358" cy="462289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Sensor Signal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4230094" y="1297492"/>
            <a:ext cx="6418908" cy="462289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INSTRU AMP </a:t>
            </a:r>
            <a:endParaRPr lang="en-IN" sz="2400" dirty="0"/>
          </a:p>
        </p:txBody>
      </p:sp>
      <p:sp>
        <p:nvSpPr>
          <p:cNvPr id="36" name="Freeform 35"/>
          <p:cNvSpPr/>
          <p:nvPr/>
        </p:nvSpPr>
        <p:spPr>
          <a:xfrm>
            <a:off x="1148175" y="4039369"/>
            <a:ext cx="1410519" cy="578141"/>
          </a:xfrm>
          <a:custGeom>
            <a:avLst/>
            <a:gdLst>
              <a:gd name="connsiteX0" fmla="*/ 0 w 1410519"/>
              <a:gd name="connsiteY0" fmla="*/ 409582 h 578141"/>
              <a:gd name="connsiteX1" fmla="*/ 198783 w 1410519"/>
              <a:gd name="connsiteY1" fmla="*/ 409582 h 578141"/>
              <a:gd name="connsiteX2" fmla="*/ 333955 w 1410519"/>
              <a:gd name="connsiteY2" fmla="*/ 91530 h 578141"/>
              <a:gd name="connsiteX3" fmla="*/ 469127 w 1410519"/>
              <a:gd name="connsiteY3" fmla="*/ 67676 h 578141"/>
              <a:gd name="connsiteX4" fmla="*/ 540689 w 1410519"/>
              <a:gd name="connsiteY4" fmla="*/ 218751 h 578141"/>
              <a:gd name="connsiteX5" fmla="*/ 612250 w 1410519"/>
              <a:gd name="connsiteY5" fmla="*/ 536803 h 578141"/>
              <a:gd name="connsiteX6" fmla="*/ 811033 w 1410519"/>
              <a:gd name="connsiteY6" fmla="*/ 552706 h 578141"/>
              <a:gd name="connsiteX7" fmla="*/ 858741 w 1410519"/>
              <a:gd name="connsiteY7" fmla="*/ 338021 h 578141"/>
              <a:gd name="connsiteX8" fmla="*/ 890546 w 1410519"/>
              <a:gd name="connsiteY8" fmla="*/ 35871 h 578141"/>
              <a:gd name="connsiteX9" fmla="*/ 1081377 w 1410519"/>
              <a:gd name="connsiteY9" fmla="*/ 51774 h 578141"/>
              <a:gd name="connsiteX10" fmla="*/ 1168842 w 1410519"/>
              <a:gd name="connsiteY10" fmla="*/ 449339 h 578141"/>
              <a:gd name="connsiteX11" fmla="*/ 1335819 w 1410519"/>
              <a:gd name="connsiteY11" fmla="*/ 536803 h 578141"/>
              <a:gd name="connsiteX12" fmla="*/ 1407381 w 1410519"/>
              <a:gd name="connsiteY12" fmla="*/ 409582 h 57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0519" h="578141">
                <a:moveTo>
                  <a:pt x="0" y="409582"/>
                </a:moveTo>
                <a:cubicBezTo>
                  <a:pt x="71562" y="436086"/>
                  <a:pt x="143124" y="462591"/>
                  <a:pt x="198783" y="409582"/>
                </a:cubicBezTo>
                <a:cubicBezTo>
                  <a:pt x="254442" y="356573"/>
                  <a:pt x="288898" y="148514"/>
                  <a:pt x="333955" y="91530"/>
                </a:cubicBezTo>
                <a:cubicBezTo>
                  <a:pt x="379012" y="34546"/>
                  <a:pt x="434671" y="46473"/>
                  <a:pt x="469127" y="67676"/>
                </a:cubicBezTo>
                <a:cubicBezTo>
                  <a:pt x="503583" y="88879"/>
                  <a:pt x="516835" y="140563"/>
                  <a:pt x="540689" y="218751"/>
                </a:cubicBezTo>
                <a:cubicBezTo>
                  <a:pt x="564543" y="296939"/>
                  <a:pt x="567193" y="481144"/>
                  <a:pt x="612250" y="536803"/>
                </a:cubicBezTo>
                <a:cubicBezTo>
                  <a:pt x="657307" y="592462"/>
                  <a:pt x="769951" y="585836"/>
                  <a:pt x="811033" y="552706"/>
                </a:cubicBezTo>
                <a:cubicBezTo>
                  <a:pt x="852115" y="519576"/>
                  <a:pt x="845489" y="424160"/>
                  <a:pt x="858741" y="338021"/>
                </a:cubicBezTo>
                <a:cubicBezTo>
                  <a:pt x="871993" y="251882"/>
                  <a:pt x="853440" y="83579"/>
                  <a:pt x="890546" y="35871"/>
                </a:cubicBezTo>
                <a:cubicBezTo>
                  <a:pt x="927652" y="-11837"/>
                  <a:pt x="1034994" y="-17137"/>
                  <a:pt x="1081377" y="51774"/>
                </a:cubicBezTo>
                <a:cubicBezTo>
                  <a:pt x="1127760" y="120685"/>
                  <a:pt x="1126435" y="368501"/>
                  <a:pt x="1168842" y="449339"/>
                </a:cubicBezTo>
                <a:cubicBezTo>
                  <a:pt x="1211249" y="530177"/>
                  <a:pt x="1296063" y="543429"/>
                  <a:pt x="1335819" y="536803"/>
                </a:cubicBezTo>
                <a:cubicBezTo>
                  <a:pt x="1375576" y="530177"/>
                  <a:pt x="1423284" y="414883"/>
                  <a:pt x="1407381" y="4095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ight Arrow 36"/>
          <p:cNvSpPr/>
          <p:nvPr/>
        </p:nvSpPr>
        <p:spPr>
          <a:xfrm>
            <a:off x="2687542" y="1757871"/>
            <a:ext cx="1542552" cy="19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ight Arrow 37"/>
          <p:cNvSpPr/>
          <p:nvPr/>
        </p:nvSpPr>
        <p:spPr>
          <a:xfrm>
            <a:off x="2711395" y="5246967"/>
            <a:ext cx="1542552" cy="189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ight Arrow 38"/>
          <p:cNvSpPr/>
          <p:nvPr/>
        </p:nvSpPr>
        <p:spPr>
          <a:xfrm>
            <a:off x="3404152" y="3151449"/>
            <a:ext cx="842838" cy="11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ight Arrow 39"/>
          <p:cNvSpPr/>
          <p:nvPr/>
        </p:nvSpPr>
        <p:spPr>
          <a:xfrm>
            <a:off x="3390237" y="3603476"/>
            <a:ext cx="870668" cy="144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ight Arrow 47"/>
          <p:cNvSpPr/>
          <p:nvPr/>
        </p:nvSpPr>
        <p:spPr>
          <a:xfrm>
            <a:off x="10628243" y="3382140"/>
            <a:ext cx="1256306" cy="3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/>
          <p:cNvSpPr txBox="1"/>
          <p:nvPr/>
        </p:nvSpPr>
        <p:spPr>
          <a:xfrm>
            <a:off x="3279075" y="3227645"/>
            <a:ext cx="1028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</a:t>
            </a:r>
            <a:r>
              <a:rPr lang="en-GB" sz="2000" dirty="0" smtClean="0"/>
              <a:t>BIAS</a:t>
            </a:r>
            <a:r>
              <a:rPr lang="en-GB" sz="2400" dirty="0" smtClean="0"/>
              <a:t> </a:t>
            </a:r>
            <a:endParaRPr lang="en-IN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3237803" y="2777002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V</a:t>
            </a:r>
            <a:r>
              <a:rPr lang="en-GB" dirty="0" smtClean="0"/>
              <a:t>LDO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3337401" y="1224011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V</a:t>
            </a:r>
            <a:r>
              <a:rPr lang="en-GB" dirty="0" smtClean="0"/>
              <a:t>INP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3186965" y="5344614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V</a:t>
            </a:r>
            <a:r>
              <a:rPr lang="en-GB" dirty="0" smtClean="0"/>
              <a:t>INM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10628243" y="3054001"/>
            <a:ext cx="78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IAOUT</a:t>
            </a:r>
            <a:endParaRPr lang="en-IN" dirty="0"/>
          </a:p>
        </p:txBody>
      </p:sp>
      <p:sp>
        <p:nvSpPr>
          <p:cNvPr id="65" name="Isosceles Triangle 64"/>
          <p:cNvSpPr/>
          <p:nvPr/>
        </p:nvSpPr>
        <p:spPr>
          <a:xfrm rot="5400000">
            <a:off x="5402239" y="4400938"/>
            <a:ext cx="1551438" cy="147652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Opamp_3v3</a:t>
            </a:r>
            <a:endParaRPr lang="en-IN" dirty="0"/>
          </a:p>
        </p:txBody>
      </p:sp>
      <p:sp>
        <p:nvSpPr>
          <p:cNvPr id="66" name="Isosceles Triangle 65"/>
          <p:cNvSpPr/>
          <p:nvPr/>
        </p:nvSpPr>
        <p:spPr>
          <a:xfrm rot="5400000">
            <a:off x="8566488" y="2814457"/>
            <a:ext cx="1551438" cy="147652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Opamp_3v3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4260905" y="1853286"/>
            <a:ext cx="1164299" cy="95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4260905" y="5341592"/>
            <a:ext cx="1164299" cy="94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 12"/>
          <p:cNvSpPr/>
          <p:nvPr/>
        </p:nvSpPr>
        <p:spPr>
          <a:xfrm>
            <a:off x="5740637" y="2907862"/>
            <a:ext cx="717910" cy="214756"/>
          </a:xfrm>
          <a:custGeom>
            <a:avLst/>
            <a:gdLst>
              <a:gd name="connsiteX0" fmla="*/ 0 w 717910"/>
              <a:gd name="connsiteY0" fmla="*/ 206742 h 214756"/>
              <a:gd name="connsiteX1" fmla="*/ 95416 w 717910"/>
              <a:gd name="connsiteY1" fmla="*/ 31813 h 214756"/>
              <a:gd name="connsiteX2" fmla="*/ 206734 w 717910"/>
              <a:gd name="connsiteY2" fmla="*/ 214693 h 214756"/>
              <a:gd name="connsiteX3" fmla="*/ 286247 w 717910"/>
              <a:gd name="connsiteY3" fmla="*/ 7959 h 214756"/>
              <a:gd name="connsiteX4" fmla="*/ 389614 w 717910"/>
              <a:gd name="connsiteY4" fmla="*/ 198790 h 214756"/>
              <a:gd name="connsiteX5" fmla="*/ 477079 w 717910"/>
              <a:gd name="connsiteY5" fmla="*/ 23862 h 214756"/>
              <a:gd name="connsiteX6" fmla="*/ 564543 w 717910"/>
              <a:gd name="connsiteY6" fmla="*/ 190839 h 214756"/>
              <a:gd name="connsiteX7" fmla="*/ 628153 w 717910"/>
              <a:gd name="connsiteY7" fmla="*/ 8 h 214756"/>
              <a:gd name="connsiteX8" fmla="*/ 715618 w 717910"/>
              <a:gd name="connsiteY8" fmla="*/ 182888 h 214756"/>
              <a:gd name="connsiteX9" fmla="*/ 683813 w 717910"/>
              <a:gd name="connsiteY9" fmla="*/ 143131 h 21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7910" h="214756">
                <a:moveTo>
                  <a:pt x="0" y="206742"/>
                </a:moveTo>
                <a:cubicBezTo>
                  <a:pt x="30480" y="118615"/>
                  <a:pt x="60960" y="30488"/>
                  <a:pt x="95416" y="31813"/>
                </a:cubicBezTo>
                <a:cubicBezTo>
                  <a:pt x="129872" y="33138"/>
                  <a:pt x="174929" y="218669"/>
                  <a:pt x="206734" y="214693"/>
                </a:cubicBezTo>
                <a:cubicBezTo>
                  <a:pt x="238539" y="210717"/>
                  <a:pt x="255767" y="10610"/>
                  <a:pt x="286247" y="7959"/>
                </a:cubicBezTo>
                <a:cubicBezTo>
                  <a:pt x="316727" y="5308"/>
                  <a:pt x="357809" y="196139"/>
                  <a:pt x="389614" y="198790"/>
                </a:cubicBezTo>
                <a:cubicBezTo>
                  <a:pt x="421419" y="201440"/>
                  <a:pt x="447924" y="25187"/>
                  <a:pt x="477079" y="23862"/>
                </a:cubicBezTo>
                <a:cubicBezTo>
                  <a:pt x="506234" y="22537"/>
                  <a:pt x="539364" y="194815"/>
                  <a:pt x="564543" y="190839"/>
                </a:cubicBezTo>
                <a:cubicBezTo>
                  <a:pt x="589722" y="186863"/>
                  <a:pt x="602974" y="1333"/>
                  <a:pt x="628153" y="8"/>
                </a:cubicBezTo>
                <a:cubicBezTo>
                  <a:pt x="653332" y="-1317"/>
                  <a:pt x="706341" y="159034"/>
                  <a:pt x="715618" y="182888"/>
                </a:cubicBezTo>
                <a:cubicBezTo>
                  <a:pt x="724895" y="206742"/>
                  <a:pt x="704354" y="174936"/>
                  <a:pt x="683813" y="143131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Freeform 66"/>
          <p:cNvSpPr/>
          <p:nvPr/>
        </p:nvSpPr>
        <p:spPr>
          <a:xfrm>
            <a:off x="8603943" y="1942974"/>
            <a:ext cx="717910" cy="214756"/>
          </a:xfrm>
          <a:custGeom>
            <a:avLst/>
            <a:gdLst>
              <a:gd name="connsiteX0" fmla="*/ 0 w 717910"/>
              <a:gd name="connsiteY0" fmla="*/ 206742 h 214756"/>
              <a:gd name="connsiteX1" fmla="*/ 95416 w 717910"/>
              <a:gd name="connsiteY1" fmla="*/ 31813 h 214756"/>
              <a:gd name="connsiteX2" fmla="*/ 206734 w 717910"/>
              <a:gd name="connsiteY2" fmla="*/ 214693 h 214756"/>
              <a:gd name="connsiteX3" fmla="*/ 286247 w 717910"/>
              <a:gd name="connsiteY3" fmla="*/ 7959 h 214756"/>
              <a:gd name="connsiteX4" fmla="*/ 389614 w 717910"/>
              <a:gd name="connsiteY4" fmla="*/ 198790 h 214756"/>
              <a:gd name="connsiteX5" fmla="*/ 477079 w 717910"/>
              <a:gd name="connsiteY5" fmla="*/ 23862 h 214756"/>
              <a:gd name="connsiteX6" fmla="*/ 564543 w 717910"/>
              <a:gd name="connsiteY6" fmla="*/ 190839 h 214756"/>
              <a:gd name="connsiteX7" fmla="*/ 628153 w 717910"/>
              <a:gd name="connsiteY7" fmla="*/ 8 h 214756"/>
              <a:gd name="connsiteX8" fmla="*/ 715618 w 717910"/>
              <a:gd name="connsiteY8" fmla="*/ 182888 h 214756"/>
              <a:gd name="connsiteX9" fmla="*/ 683813 w 717910"/>
              <a:gd name="connsiteY9" fmla="*/ 143131 h 21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7910" h="214756">
                <a:moveTo>
                  <a:pt x="0" y="206742"/>
                </a:moveTo>
                <a:cubicBezTo>
                  <a:pt x="30480" y="118615"/>
                  <a:pt x="60960" y="30488"/>
                  <a:pt x="95416" y="31813"/>
                </a:cubicBezTo>
                <a:cubicBezTo>
                  <a:pt x="129872" y="33138"/>
                  <a:pt x="174929" y="218669"/>
                  <a:pt x="206734" y="214693"/>
                </a:cubicBezTo>
                <a:cubicBezTo>
                  <a:pt x="238539" y="210717"/>
                  <a:pt x="255767" y="10610"/>
                  <a:pt x="286247" y="7959"/>
                </a:cubicBezTo>
                <a:cubicBezTo>
                  <a:pt x="316727" y="5308"/>
                  <a:pt x="357809" y="196139"/>
                  <a:pt x="389614" y="198790"/>
                </a:cubicBezTo>
                <a:cubicBezTo>
                  <a:pt x="421419" y="201440"/>
                  <a:pt x="447924" y="25187"/>
                  <a:pt x="477079" y="23862"/>
                </a:cubicBezTo>
                <a:cubicBezTo>
                  <a:pt x="506234" y="22537"/>
                  <a:pt x="539364" y="194815"/>
                  <a:pt x="564543" y="190839"/>
                </a:cubicBezTo>
                <a:cubicBezTo>
                  <a:pt x="589722" y="186863"/>
                  <a:pt x="602974" y="1333"/>
                  <a:pt x="628153" y="8"/>
                </a:cubicBezTo>
                <a:cubicBezTo>
                  <a:pt x="653332" y="-1317"/>
                  <a:pt x="706341" y="159034"/>
                  <a:pt x="715618" y="182888"/>
                </a:cubicBezTo>
                <a:cubicBezTo>
                  <a:pt x="724895" y="206742"/>
                  <a:pt x="704354" y="174936"/>
                  <a:pt x="683813" y="143131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Freeform 67"/>
          <p:cNvSpPr/>
          <p:nvPr/>
        </p:nvSpPr>
        <p:spPr>
          <a:xfrm>
            <a:off x="7226811" y="4940669"/>
            <a:ext cx="717910" cy="214756"/>
          </a:xfrm>
          <a:custGeom>
            <a:avLst/>
            <a:gdLst>
              <a:gd name="connsiteX0" fmla="*/ 0 w 717910"/>
              <a:gd name="connsiteY0" fmla="*/ 206742 h 214756"/>
              <a:gd name="connsiteX1" fmla="*/ 95416 w 717910"/>
              <a:gd name="connsiteY1" fmla="*/ 31813 h 214756"/>
              <a:gd name="connsiteX2" fmla="*/ 206734 w 717910"/>
              <a:gd name="connsiteY2" fmla="*/ 214693 h 214756"/>
              <a:gd name="connsiteX3" fmla="*/ 286247 w 717910"/>
              <a:gd name="connsiteY3" fmla="*/ 7959 h 214756"/>
              <a:gd name="connsiteX4" fmla="*/ 389614 w 717910"/>
              <a:gd name="connsiteY4" fmla="*/ 198790 h 214756"/>
              <a:gd name="connsiteX5" fmla="*/ 477079 w 717910"/>
              <a:gd name="connsiteY5" fmla="*/ 23862 h 214756"/>
              <a:gd name="connsiteX6" fmla="*/ 564543 w 717910"/>
              <a:gd name="connsiteY6" fmla="*/ 190839 h 214756"/>
              <a:gd name="connsiteX7" fmla="*/ 628153 w 717910"/>
              <a:gd name="connsiteY7" fmla="*/ 8 h 214756"/>
              <a:gd name="connsiteX8" fmla="*/ 715618 w 717910"/>
              <a:gd name="connsiteY8" fmla="*/ 182888 h 214756"/>
              <a:gd name="connsiteX9" fmla="*/ 683813 w 717910"/>
              <a:gd name="connsiteY9" fmla="*/ 143131 h 21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7910" h="214756">
                <a:moveTo>
                  <a:pt x="0" y="206742"/>
                </a:moveTo>
                <a:cubicBezTo>
                  <a:pt x="30480" y="118615"/>
                  <a:pt x="60960" y="30488"/>
                  <a:pt x="95416" y="31813"/>
                </a:cubicBezTo>
                <a:cubicBezTo>
                  <a:pt x="129872" y="33138"/>
                  <a:pt x="174929" y="218669"/>
                  <a:pt x="206734" y="214693"/>
                </a:cubicBezTo>
                <a:cubicBezTo>
                  <a:pt x="238539" y="210717"/>
                  <a:pt x="255767" y="10610"/>
                  <a:pt x="286247" y="7959"/>
                </a:cubicBezTo>
                <a:cubicBezTo>
                  <a:pt x="316727" y="5308"/>
                  <a:pt x="357809" y="196139"/>
                  <a:pt x="389614" y="198790"/>
                </a:cubicBezTo>
                <a:cubicBezTo>
                  <a:pt x="421419" y="201440"/>
                  <a:pt x="447924" y="25187"/>
                  <a:pt x="477079" y="23862"/>
                </a:cubicBezTo>
                <a:cubicBezTo>
                  <a:pt x="506234" y="22537"/>
                  <a:pt x="539364" y="194815"/>
                  <a:pt x="564543" y="190839"/>
                </a:cubicBezTo>
                <a:cubicBezTo>
                  <a:pt x="589722" y="186863"/>
                  <a:pt x="602974" y="1333"/>
                  <a:pt x="628153" y="8"/>
                </a:cubicBezTo>
                <a:cubicBezTo>
                  <a:pt x="653332" y="-1317"/>
                  <a:pt x="706341" y="159034"/>
                  <a:pt x="715618" y="182888"/>
                </a:cubicBezTo>
                <a:cubicBezTo>
                  <a:pt x="724895" y="206742"/>
                  <a:pt x="704354" y="174936"/>
                  <a:pt x="683813" y="143131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Freeform 68"/>
          <p:cNvSpPr/>
          <p:nvPr/>
        </p:nvSpPr>
        <p:spPr>
          <a:xfrm>
            <a:off x="8565964" y="4932360"/>
            <a:ext cx="717910" cy="214756"/>
          </a:xfrm>
          <a:custGeom>
            <a:avLst/>
            <a:gdLst>
              <a:gd name="connsiteX0" fmla="*/ 0 w 717910"/>
              <a:gd name="connsiteY0" fmla="*/ 206742 h 214756"/>
              <a:gd name="connsiteX1" fmla="*/ 95416 w 717910"/>
              <a:gd name="connsiteY1" fmla="*/ 31813 h 214756"/>
              <a:gd name="connsiteX2" fmla="*/ 206734 w 717910"/>
              <a:gd name="connsiteY2" fmla="*/ 214693 h 214756"/>
              <a:gd name="connsiteX3" fmla="*/ 286247 w 717910"/>
              <a:gd name="connsiteY3" fmla="*/ 7959 h 214756"/>
              <a:gd name="connsiteX4" fmla="*/ 389614 w 717910"/>
              <a:gd name="connsiteY4" fmla="*/ 198790 h 214756"/>
              <a:gd name="connsiteX5" fmla="*/ 477079 w 717910"/>
              <a:gd name="connsiteY5" fmla="*/ 23862 h 214756"/>
              <a:gd name="connsiteX6" fmla="*/ 564543 w 717910"/>
              <a:gd name="connsiteY6" fmla="*/ 190839 h 214756"/>
              <a:gd name="connsiteX7" fmla="*/ 628153 w 717910"/>
              <a:gd name="connsiteY7" fmla="*/ 8 h 214756"/>
              <a:gd name="connsiteX8" fmla="*/ 715618 w 717910"/>
              <a:gd name="connsiteY8" fmla="*/ 182888 h 214756"/>
              <a:gd name="connsiteX9" fmla="*/ 683813 w 717910"/>
              <a:gd name="connsiteY9" fmla="*/ 143131 h 21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7910" h="214756">
                <a:moveTo>
                  <a:pt x="0" y="206742"/>
                </a:moveTo>
                <a:cubicBezTo>
                  <a:pt x="30480" y="118615"/>
                  <a:pt x="60960" y="30488"/>
                  <a:pt x="95416" y="31813"/>
                </a:cubicBezTo>
                <a:cubicBezTo>
                  <a:pt x="129872" y="33138"/>
                  <a:pt x="174929" y="218669"/>
                  <a:pt x="206734" y="214693"/>
                </a:cubicBezTo>
                <a:cubicBezTo>
                  <a:pt x="238539" y="210717"/>
                  <a:pt x="255767" y="10610"/>
                  <a:pt x="286247" y="7959"/>
                </a:cubicBezTo>
                <a:cubicBezTo>
                  <a:pt x="316727" y="5308"/>
                  <a:pt x="357809" y="196139"/>
                  <a:pt x="389614" y="198790"/>
                </a:cubicBezTo>
                <a:cubicBezTo>
                  <a:pt x="421419" y="201440"/>
                  <a:pt x="447924" y="25187"/>
                  <a:pt x="477079" y="23862"/>
                </a:cubicBezTo>
                <a:cubicBezTo>
                  <a:pt x="506234" y="22537"/>
                  <a:pt x="539364" y="194815"/>
                  <a:pt x="564543" y="190839"/>
                </a:cubicBezTo>
                <a:cubicBezTo>
                  <a:pt x="589722" y="186863"/>
                  <a:pt x="602974" y="1333"/>
                  <a:pt x="628153" y="8"/>
                </a:cubicBezTo>
                <a:cubicBezTo>
                  <a:pt x="653332" y="-1317"/>
                  <a:pt x="706341" y="159034"/>
                  <a:pt x="715618" y="182888"/>
                </a:cubicBezTo>
                <a:cubicBezTo>
                  <a:pt x="724895" y="206742"/>
                  <a:pt x="704354" y="174936"/>
                  <a:pt x="683813" y="143131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Freeform 69"/>
          <p:cNvSpPr/>
          <p:nvPr/>
        </p:nvSpPr>
        <p:spPr>
          <a:xfrm>
            <a:off x="5804513" y="3973223"/>
            <a:ext cx="717910" cy="214756"/>
          </a:xfrm>
          <a:custGeom>
            <a:avLst/>
            <a:gdLst>
              <a:gd name="connsiteX0" fmla="*/ 0 w 717910"/>
              <a:gd name="connsiteY0" fmla="*/ 206742 h 214756"/>
              <a:gd name="connsiteX1" fmla="*/ 95416 w 717910"/>
              <a:gd name="connsiteY1" fmla="*/ 31813 h 214756"/>
              <a:gd name="connsiteX2" fmla="*/ 206734 w 717910"/>
              <a:gd name="connsiteY2" fmla="*/ 214693 h 214756"/>
              <a:gd name="connsiteX3" fmla="*/ 286247 w 717910"/>
              <a:gd name="connsiteY3" fmla="*/ 7959 h 214756"/>
              <a:gd name="connsiteX4" fmla="*/ 389614 w 717910"/>
              <a:gd name="connsiteY4" fmla="*/ 198790 h 214756"/>
              <a:gd name="connsiteX5" fmla="*/ 477079 w 717910"/>
              <a:gd name="connsiteY5" fmla="*/ 23862 h 214756"/>
              <a:gd name="connsiteX6" fmla="*/ 564543 w 717910"/>
              <a:gd name="connsiteY6" fmla="*/ 190839 h 214756"/>
              <a:gd name="connsiteX7" fmla="*/ 628153 w 717910"/>
              <a:gd name="connsiteY7" fmla="*/ 8 h 214756"/>
              <a:gd name="connsiteX8" fmla="*/ 715618 w 717910"/>
              <a:gd name="connsiteY8" fmla="*/ 182888 h 214756"/>
              <a:gd name="connsiteX9" fmla="*/ 683813 w 717910"/>
              <a:gd name="connsiteY9" fmla="*/ 143131 h 21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7910" h="214756">
                <a:moveTo>
                  <a:pt x="0" y="206742"/>
                </a:moveTo>
                <a:cubicBezTo>
                  <a:pt x="30480" y="118615"/>
                  <a:pt x="60960" y="30488"/>
                  <a:pt x="95416" y="31813"/>
                </a:cubicBezTo>
                <a:cubicBezTo>
                  <a:pt x="129872" y="33138"/>
                  <a:pt x="174929" y="218669"/>
                  <a:pt x="206734" y="214693"/>
                </a:cubicBezTo>
                <a:cubicBezTo>
                  <a:pt x="238539" y="210717"/>
                  <a:pt x="255767" y="10610"/>
                  <a:pt x="286247" y="7959"/>
                </a:cubicBezTo>
                <a:cubicBezTo>
                  <a:pt x="316727" y="5308"/>
                  <a:pt x="357809" y="196139"/>
                  <a:pt x="389614" y="198790"/>
                </a:cubicBezTo>
                <a:cubicBezTo>
                  <a:pt x="421419" y="201440"/>
                  <a:pt x="447924" y="25187"/>
                  <a:pt x="477079" y="23862"/>
                </a:cubicBezTo>
                <a:cubicBezTo>
                  <a:pt x="506234" y="22537"/>
                  <a:pt x="539364" y="194815"/>
                  <a:pt x="564543" y="190839"/>
                </a:cubicBezTo>
                <a:cubicBezTo>
                  <a:pt x="589722" y="186863"/>
                  <a:pt x="602974" y="1333"/>
                  <a:pt x="628153" y="8"/>
                </a:cubicBezTo>
                <a:cubicBezTo>
                  <a:pt x="653332" y="-1317"/>
                  <a:pt x="706341" y="159034"/>
                  <a:pt x="715618" y="182888"/>
                </a:cubicBezTo>
                <a:cubicBezTo>
                  <a:pt x="724895" y="206742"/>
                  <a:pt x="704354" y="174936"/>
                  <a:pt x="683813" y="143131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Freeform 70"/>
          <p:cNvSpPr/>
          <p:nvPr/>
        </p:nvSpPr>
        <p:spPr>
          <a:xfrm>
            <a:off x="7212321" y="1957792"/>
            <a:ext cx="717910" cy="214756"/>
          </a:xfrm>
          <a:custGeom>
            <a:avLst/>
            <a:gdLst>
              <a:gd name="connsiteX0" fmla="*/ 0 w 717910"/>
              <a:gd name="connsiteY0" fmla="*/ 206742 h 214756"/>
              <a:gd name="connsiteX1" fmla="*/ 95416 w 717910"/>
              <a:gd name="connsiteY1" fmla="*/ 31813 h 214756"/>
              <a:gd name="connsiteX2" fmla="*/ 206734 w 717910"/>
              <a:gd name="connsiteY2" fmla="*/ 214693 h 214756"/>
              <a:gd name="connsiteX3" fmla="*/ 286247 w 717910"/>
              <a:gd name="connsiteY3" fmla="*/ 7959 h 214756"/>
              <a:gd name="connsiteX4" fmla="*/ 389614 w 717910"/>
              <a:gd name="connsiteY4" fmla="*/ 198790 h 214756"/>
              <a:gd name="connsiteX5" fmla="*/ 477079 w 717910"/>
              <a:gd name="connsiteY5" fmla="*/ 23862 h 214756"/>
              <a:gd name="connsiteX6" fmla="*/ 564543 w 717910"/>
              <a:gd name="connsiteY6" fmla="*/ 190839 h 214756"/>
              <a:gd name="connsiteX7" fmla="*/ 628153 w 717910"/>
              <a:gd name="connsiteY7" fmla="*/ 8 h 214756"/>
              <a:gd name="connsiteX8" fmla="*/ 715618 w 717910"/>
              <a:gd name="connsiteY8" fmla="*/ 182888 h 214756"/>
              <a:gd name="connsiteX9" fmla="*/ 683813 w 717910"/>
              <a:gd name="connsiteY9" fmla="*/ 143131 h 21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7910" h="214756">
                <a:moveTo>
                  <a:pt x="0" y="206742"/>
                </a:moveTo>
                <a:cubicBezTo>
                  <a:pt x="30480" y="118615"/>
                  <a:pt x="60960" y="30488"/>
                  <a:pt x="95416" y="31813"/>
                </a:cubicBezTo>
                <a:cubicBezTo>
                  <a:pt x="129872" y="33138"/>
                  <a:pt x="174929" y="218669"/>
                  <a:pt x="206734" y="214693"/>
                </a:cubicBezTo>
                <a:cubicBezTo>
                  <a:pt x="238539" y="210717"/>
                  <a:pt x="255767" y="10610"/>
                  <a:pt x="286247" y="7959"/>
                </a:cubicBezTo>
                <a:cubicBezTo>
                  <a:pt x="316727" y="5308"/>
                  <a:pt x="357809" y="196139"/>
                  <a:pt x="389614" y="198790"/>
                </a:cubicBezTo>
                <a:cubicBezTo>
                  <a:pt x="421419" y="201440"/>
                  <a:pt x="447924" y="25187"/>
                  <a:pt x="477079" y="23862"/>
                </a:cubicBezTo>
                <a:cubicBezTo>
                  <a:pt x="506234" y="22537"/>
                  <a:pt x="539364" y="194815"/>
                  <a:pt x="564543" y="190839"/>
                </a:cubicBezTo>
                <a:cubicBezTo>
                  <a:pt x="589722" y="186863"/>
                  <a:pt x="602974" y="1333"/>
                  <a:pt x="628153" y="8"/>
                </a:cubicBezTo>
                <a:cubicBezTo>
                  <a:pt x="653332" y="-1317"/>
                  <a:pt x="706341" y="159034"/>
                  <a:pt x="715618" y="182888"/>
                </a:cubicBezTo>
                <a:cubicBezTo>
                  <a:pt x="724895" y="206742"/>
                  <a:pt x="704354" y="174936"/>
                  <a:pt x="683813" y="143131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Freeform 71"/>
          <p:cNvSpPr/>
          <p:nvPr/>
        </p:nvSpPr>
        <p:spPr>
          <a:xfrm rot="5400000">
            <a:off x="4533769" y="3537768"/>
            <a:ext cx="717910" cy="214756"/>
          </a:xfrm>
          <a:custGeom>
            <a:avLst/>
            <a:gdLst>
              <a:gd name="connsiteX0" fmla="*/ 0 w 717910"/>
              <a:gd name="connsiteY0" fmla="*/ 206742 h 214756"/>
              <a:gd name="connsiteX1" fmla="*/ 95416 w 717910"/>
              <a:gd name="connsiteY1" fmla="*/ 31813 h 214756"/>
              <a:gd name="connsiteX2" fmla="*/ 206734 w 717910"/>
              <a:gd name="connsiteY2" fmla="*/ 214693 h 214756"/>
              <a:gd name="connsiteX3" fmla="*/ 286247 w 717910"/>
              <a:gd name="connsiteY3" fmla="*/ 7959 h 214756"/>
              <a:gd name="connsiteX4" fmla="*/ 389614 w 717910"/>
              <a:gd name="connsiteY4" fmla="*/ 198790 h 214756"/>
              <a:gd name="connsiteX5" fmla="*/ 477079 w 717910"/>
              <a:gd name="connsiteY5" fmla="*/ 23862 h 214756"/>
              <a:gd name="connsiteX6" fmla="*/ 564543 w 717910"/>
              <a:gd name="connsiteY6" fmla="*/ 190839 h 214756"/>
              <a:gd name="connsiteX7" fmla="*/ 628153 w 717910"/>
              <a:gd name="connsiteY7" fmla="*/ 8 h 214756"/>
              <a:gd name="connsiteX8" fmla="*/ 715618 w 717910"/>
              <a:gd name="connsiteY8" fmla="*/ 182888 h 214756"/>
              <a:gd name="connsiteX9" fmla="*/ 683813 w 717910"/>
              <a:gd name="connsiteY9" fmla="*/ 143131 h 21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7910" h="214756">
                <a:moveTo>
                  <a:pt x="0" y="206742"/>
                </a:moveTo>
                <a:cubicBezTo>
                  <a:pt x="30480" y="118615"/>
                  <a:pt x="60960" y="30488"/>
                  <a:pt x="95416" y="31813"/>
                </a:cubicBezTo>
                <a:cubicBezTo>
                  <a:pt x="129872" y="33138"/>
                  <a:pt x="174929" y="218669"/>
                  <a:pt x="206734" y="214693"/>
                </a:cubicBezTo>
                <a:cubicBezTo>
                  <a:pt x="238539" y="210717"/>
                  <a:pt x="255767" y="10610"/>
                  <a:pt x="286247" y="7959"/>
                </a:cubicBezTo>
                <a:cubicBezTo>
                  <a:pt x="316727" y="5308"/>
                  <a:pt x="357809" y="196139"/>
                  <a:pt x="389614" y="198790"/>
                </a:cubicBezTo>
                <a:cubicBezTo>
                  <a:pt x="421419" y="201440"/>
                  <a:pt x="447924" y="25187"/>
                  <a:pt x="477079" y="23862"/>
                </a:cubicBezTo>
                <a:cubicBezTo>
                  <a:pt x="506234" y="22537"/>
                  <a:pt x="539364" y="194815"/>
                  <a:pt x="564543" y="190839"/>
                </a:cubicBezTo>
                <a:cubicBezTo>
                  <a:pt x="589722" y="186863"/>
                  <a:pt x="602974" y="1333"/>
                  <a:pt x="628153" y="8"/>
                </a:cubicBezTo>
                <a:cubicBezTo>
                  <a:pt x="653332" y="-1317"/>
                  <a:pt x="706341" y="159034"/>
                  <a:pt x="715618" y="182888"/>
                </a:cubicBezTo>
                <a:cubicBezTo>
                  <a:pt x="724895" y="206742"/>
                  <a:pt x="704354" y="174936"/>
                  <a:pt x="683813" y="143131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799474" y="2456867"/>
            <a:ext cx="6304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794762" y="2486769"/>
            <a:ext cx="48292" cy="79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4818908" y="4004101"/>
            <a:ext cx="45719" cy="679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4818908" y="4683318"/>
            <a:ext cx="60629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785346" y="3049930"/>
            <a:ext cx="96169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4842822" y="4181754"/>
            <a:ext cx="96169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6458547" y="3072789"/>
            <a:ext cx="68967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6522645" y="4136035"/>
            <a:ext cx="68967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6901732" y="2050352"/>
            <a:ext cx="32507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/>
          <p:cNvSpPr/>
          <p:nvPr/>
        </p:nvSpPr>
        <p:spPr>
          <a:xfrm>
            <a:off x="6880950" y="5116342"/>
            <a:ext cx="32507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/>
          <p:cNvSpPr/>
          <p:nvPr/>
        </p:nvSpPr>
        <p:spPr>
          <a:xfrm>
            <a:off x="7043489" y="2073211"/>
            <a:ext cx="63266" cy="1022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7075122" y="4149021"/>
            <a:ext cx="63266" cy="1022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/>
          <p:cNvSpPr/>
          <p:nvPr/>
        </p:nvSpPr>
        <p:spPr>
          <a:xfrm>
            <a:off x="7951866" y="2134870"/>
            <a:ext cx="6304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/>
          <p:cNvSpPr/>
          <p:nvPr/>
        </p:nvSpPr>
        <p:spPr>
          <a:xfrm>
            <a:off x="7944721" y="5090567"/>
            <a:ext cx="6304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/>
          <p:cNvSpPr/>
          <p:nvPr/>
        </p:nvSpPr>
        <p:spPr>
          <a:xfrm>
            <a:off x="8108469" y="2122782"/>
            <a:ext cx="63266" cy="1022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/>
          <p:cNvSpPr/>
          <p:nvPr/>
        </p:nvSpPr>
        <p:spPr>
          <a:xfrm>
            <a:off x="8142182" y="4088989"/>
            <a:ext cx="63266" cy="1022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/>
          <p:cNvSpPr/>
          <p:nvPr/>
        </p:nvSpPr>
        <p:spPr>
          <a:xfrm>
            <a:off x="8171735" y="3095648"/>
            <a:ext cx="432208" cy="4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/>
          <p:cNvSpPr/>
          <p:nvPr/>
        </p:nvSpPr>
        <p:spPr>
          <a:xfrm>
            <a:off x="8157998" y="4083878"/>
            <a:ext cx="432208" cy="4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/>
          <p:cNvSpPr/>
          <p:nvPr/>
        </p:nvSpPr>
        <p:spPr>
          <a:xfrm>
            <a:off x="10073432" y="3544252"/>
            <a:ext cx="55481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/>
          <p:cNvSpPr/>
          <p:nvPr/>
        </p:nvSpPr>
        <p:spPr>
          <a:xfrm>
            <a:off x="9282448" y="5079827"/>
            <a:ext cx="102898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/>
          <p:cNvSpPr/>
          <p:nvPr/>
        </p:nvSpPr>
        <p:spPr>
          <a:xfrm>
            <a:off x="10281104" y="3578615"/>
            <a:ext cx="45719" cy="153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9321853" y="2096071"/>
            <a:ext cx="1004970" cy="6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/>
          <p:cNvSpPr/>
          <p:nvPr/>
        </p:nvSpPr>
        <p:spPr>
          <a:xfrm>
            <a:off x="10267940" y="1288239"/>
            <a:ext cx="60659" cy="83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Down Arrow 88"/>
          <p:cNvSpPr/>
          <p:nvPr/>
        </p:nvSpPr>
        <p:spPr>
          <a:xfrm>
            <a:off x="10227588" y="535379"/>
            <a:ext cx="141362" cy="770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/>
          <p:cNvSpPr txBox="1"/>
          <p:nvPr/>
        </p:nvSpPr>
        <p:spPr>
          <a:xfrm>
            <a:off x="10311432" y="787179"/>
            <a:ext cx="686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</a:t>
            </a:r>
            <a:r>
              <a:rPr lang="en-GB" dirty="0" smtClean="0"/>
              <a:t>CM</a:t>
            </a:r>
            <a:endParaRPr lang="en-IN" dirty="0"/>
          </a:p>
        </p:txBody>
      </p:sp>
      <p:sp>
        <p:nvSpPr>
          <p:cNvPr id="93" name="Isosceles Triangle 92"/>
          <p:cNvSpPr/>
          <p:nvPr/>
        </p:nvSpPr>
        <p:spPr>
          <a:xfrm rot="5400000">
            <a:off x="5402239" y="1334947"/>
            <a:ext cx="1551438" cy="147652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Opamp_3v3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07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pPr algn="ctr"/>
            <a:r>
              <a:rPr lang="en-GB" sz="3600" u="sng" dirty="0">
                <a:latin typeface="+mn-lt"/>
              </a:rPr>
              <a:t>a</a:t>
            </a:r>
            <a:r>
              <a:rPr lang="en-GB" sz="3600" u="sng" dirty="0" smtClean="0">
                <a:latin typeface="+mn-lt"/>
              </a:rPr>
              <a:t>vsdopamp_3v3 Pin layout and preferred dimensions</a:t>
            </a:r>
            <a:endParaRPr lang="en-IN" sz="3600" u="sng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28317" y="2197151"/>
            <a:ext cx="2198938" cy="33793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</a:t>
            </a:r>
            <a:r>
              <a:rPr lang="en-GB" dirty="0" smtClean="0">
                <a:solidFill>
                  <a:srgbClr val="7030A0"/>
                </a:solidFill>
              </a:rPr>
              <a:t>vsdopamp_3v3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41820" y="2186774"/>
            <a:ext cx="183233" cy="186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6600634" y="2177458"/>
            <a:ext cx="198335" cy="200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5531787" y="5367295"/>
            <a:ext cx="202096" cy="19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4930803" y="3244298"/>
            <a:ext cx="211017" cy="2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4930803" y="4373382"/>
            <a:ext cx="211017" cy="222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6919533" y="3421012"/>
            <a:ext cx="213389" cy="19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 rot="5400000">
            <a:off x="4948901" y="247520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VDD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5400000">
            <a:off x="6299255" y="2557589"/>
            <a:ext cx="80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VBIAS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13530" y="316412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VINP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85444" y="427996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VINM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5400000">
            <a:off x="5366962" y="4940015"/>
            <a:ext cx="52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VSS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61249" y="3344866"/>
            <a:ext cx="72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VOUT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4928317" y="1892410"/>
            <a:ext cx="2198938" cy="135173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Up-Down Arrow 35"/>
          <p:cNvSpPr/>
          <p:nvPr/>
        </p:nvSpPr>
        <p:spPr>
          <a:xfrm>
            <a:off x="7291346" y="2197151"/>
            <a:ext cx="111318" cy="3379305"/>
          </a:xfrm>
          <a:prstGeom prst="up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5567142" y="153686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100um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7166381" y="352953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280um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46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732" y="39428"/>
            <a:ext cx="10515600" cy="628788"/>
          </a:xfrm>
        </p:spPr>
        <p:txBody>
          <a:bodyPr>
            <a:normAutofit fontScale="90000"/>
          </a:bodyPr>
          <a:lstStyle/>
          <a:p>
            <a:pPr algn="ctr"/>
            <a:r>
              <a:rPr lang="en-GB" u="sng" dirty="0">
                <a:latin typeface="+mn-lt"/>
              </a:rPr>
              <a:t>a</a:t>
            </a:r>
            <a:r>
              <a:rPr lang="en-GB" u="sng" dirty="0" smtClean="0">
                <a:latin typeface="+mn-lt"/>
              </a:rPr>
              <a:t>vsdopamp_3v3 Transient Response</a:t>
            </a:r>
            <a:endParaRPr lang="en-IN" u="sng" dirty="0">
              <a:latin typeface="+mn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172" y="1142250"/>
            <a:ext cx="6709828" cy="191903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876" y="3061288"/>
            <a:ext cx="6396936" cy="372789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948442" y="2364128"/>
            <a:ext cx="2198938" cy="33793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</a:t>
            </a:r>
            <a:r>
              <a:rPr lang="en-GB" dirty="0" smtClean="0">
                <a:solidFill>
                  <a:srgbClr val="7030A0"/>
                </a:solidFill>
              </a:rPr>
              <a:t>vsdopamp_3v3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61945" y="2353751"/>
            <a:ext cx="183233" cy="186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4620759" y="2344435"/>
            <a:ext cx="198335" cy="200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3551912" y="5534272"/>
            <a:ext cx="202096" cy="19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2950928" y="3411275"/>
            <a:ext cx="211017" cy="2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2950928" y="4540359"/>
            <a:ext cx="211017" cy="222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4939658" y="3587989"/>
            <a:ext cx="213389" cy="19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 rot="5400000">
            <a:off x="2969026" y="264218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VDD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5400000">
            <a:off x="4319380" y="2724566"/>
            <a:ext cx="80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VBIAS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33655" y="333110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VINP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05569" y="444694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VINM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5400000">
            <a:off x="3387087" y="5106992"/>
            <a:ext cx="52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VSS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81374" y="3511843"/>
            <a:ext cx="72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VOUT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4082481" y="154932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20uA ,3.9 V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3031814" y="194733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5V</a:t>
            </a:r>
            <a:endParaRPr lang="en-IN" dirty="0"/>
          </a:p>
        </p:txBody>
      </p:sp>
      <p:sp>
        <p:nvSpPr>
          <p:cNvPr id="47" name="Freeform 46"/>
          <p:cNvSpPr/>
          <p:nvPr/>
        </p:nvSpPr>
        <p:spPr>
          <a:xfrm>
            <a:off x="1116960" y="2486152"/>
            <a:ext cx="1067263" cy="785009"/>
          </a:xfrm>
          <a:custGeom>
            <a:avLst/>
            <a:gdLst>
              <a:gd name="connsiteX0" fmla="*/ 0 w 914863"/>
              <a:gd name="connsiteY0" fmla="*/ 506850 h 859377"/>
              <a:gd name="connsiteX1" fmla="*/ 87464 w 914863"/>
              <a:gd name="connsiteY1" fmla="*/ 109285 h 859377"/>
              <a:gd name="connsiteX2" fmla="*/ 318052 w 914863"/>
              <a:gd name="connsiteY2" fmla="*/ 21820 h 859377"/>
              <a:gd name="connsiteX3" fmla="*/ 461175 w 914863"/>
              <a:gd name="connsiteY3" fmla="*/ 451191 h 859377"/>
              <a:gd name="connsiteX4" fmla="*/ 572494 w 914863"/>
              <a:gd name="connsiteY4" fmla="*/ 801048 h 859377"/>
              <a:gd name="connsiteX5" fmla="*/ 818984 w 914863"/>
              <a:gd name="connsiteY5" fmla="*/ 816951 h 859377"/>
              <a:gd name="connsiteX6" fmla="*/ 906448 w 914863"/>
              <a:gd name="connsiteY6" fmla="*/ 379629 h 859377"/>
              <a:gd name="connsiteX7" fmla="*/ 906448 w 914863"/>
              <a:gd name="connsiteY7" fmla="*/ 411434 h 85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863" h="859377">
                <a:moveTo>
                  <a:pt x="0" y="506850"/>
                </a:moveTo>
                <a:cubicBezTo>
                  <a:pt x="17227" y="348486"/>
                  <a:pt x="34455" y="190123"/>
                  <a:pt x="87464" y="109285"/>
                </a:cubicBezTo>
                <a:cubicBezTo>
                  <a:pt x="140473" y="28447"/>
                  <a:pt x="255767" y="-35164"/>
                  <a:pt x="318052" y="21820"/>
                </a:cubicBezTo>
                <a:cubicBezTo>
                  <a:pt x="380337" y="78804"/>
                  <a:pt x="418768" y="321320"/>
                  <a:pt x="461175" y="451191"/>
                </a:cubicBezTo>
                <a:cubicBezTo>
                  <a:pt x="503582" y="581062"/>
                  <a:pt x="512859" y="740088"/>
                  <a:pt x="572494" y="801048"/>
                </a:cubicBezTo>
                <a:cubicBezTo>
                  <a:pt x="632129" y="862008"/>
                  <a:pt x="763325" y="887188"/>
                  <a:pt x="818984" y="816951"/>
                </a:cubicBezTo>
                <a:cubicBezTo>
                  <a:pt x="874643" y="746715"/>
                  <a:pt x="891871" y="447215"/>
                  <a:pt x="906448" y="379629"/>
                </a:cubicBezTo>
                <a:cubicBezTo>
                  <a:pt x="921025" y="312043"/>
                  <a:pt x="913736" y="361738"/>
                  <a:pt x="906448" y="4114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Freeform 47"/>
          <p:cNvSpPr/>
          <p:nvPr/>
        </p:nvSpPr>
        <p:spPr>
          <a:xfrm>
            <a:off x="1082989" y="4861326"/>
            <a:ext cx="1009815" cy="945340"/>
          </a:xfrm>
          <a:custGeom>
            <a:avLst/>
            <a:gdLst>
              <a:gd name="connsiteX0" fmla="*/ 0 w 1009815"/>
              <a:gd name="connsiteY0" fmla="*/ 327063 h 945340"/>
              <a:gd name="connsiteX1" fmla="*/ 111318 w 1009815"/>
              <a:gd name="connsiteY1" fmla="*/ 716677 h 945340"/>
              <a:gd name="connsiteX2" fmla="*/ 238539 w 1009815"/>
              <a:gd name="connsiteY2" fmla="*/ 931362 h 945340"/>
              <a:gd name="connsiteX3" fmla="*/ 389613 w 1009815"/>
              <a:gd name="connsiteY3" fmla="*/ 923411 h 945340"/>
              <a:gd name="connsiteX4" fmla="*/ 445273 w 1009815"/>
              <a:gd name="connsiteY4" fmla="*/ 915459 h 945340"/>
              <a:gd name="connsiteX5" fmla="*/ 532737 w 1009815"/>
              <a:gd name="connsiteY5" fmla="*/ 676920 h 945340"/>
              <a:gd name="connsiteX6" fmla="*/ 556591 w 1009815"/>
              <a:gd name="connsiteY6" fmla="*/ 382722 h 945340"/>
              <a:gd name="connsiteX7" fmla="*/ 620201 w 1009815"/>
              <a:gd name="connsiteY7" fmla="*/ 112378 h 945340"/>
              <a:gd name="connsiteX8" fmla="*/ 850789 w 1009815"/>
              <a:gd name="connsiteY8" fmla="*/ 24913 h 945340"/>
              <a:gd name="connsiteX9" fmla="*/ 1009815 w 1009815"/>
              <a:gd name="connsiteY9" fmla="*/ 541748 h 945340"/>
              <a:gd name="connsiteX10" fmla="*/ 1009815 w 1009815"/>
              <a:gd name="connsiteY10" fmla="*/ 541748 h 94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9815" h="945340">
                <a:moveTo>
                  <a:pt x="0" y="327063"/>
                </a:moveTo>
                <a:cubicBezTo>
                  <a:pt x="35781" y="471512"/>
                  <a:pt x="71562" y="615961"/>
                  <a:pt x="111318" y="716677"/>
                </a:cubicBezTo>
                <a:cubicBezTo>
                  <a:pt x="151074" y="817393"/>
                  <a:pt x="192157" y="896906"/>
                  <a:pt x="238539" y="931362"/>
                </a:cubicBezTo>
                <a:cubicBezTo>
                  <a:pt x="284922" y="965818"/>
                  <a:pt x="355157" y="926062"/>
                  <a:pt x="389613" y="923411"/>
                </a:cubicBezTo>
                <a:cubicBezTo>
                  <a:pt x="424069" y="920761"/>
                  <a:pt x="421419" y="956541"/>
                  <a:pt x="445273" y="915459"/>
                </a:cubicBezTo>
                <a:cubicBezTo>
                  <a:pt x="469127" y="874377"/>
                  <a:pt x="514184" y="765710"/>
                  <a:pt x="532737" y="676920"/>
                </a:cubicBezTo>
                <a:cubicBezTo>
                  <a:pt x="551290" y="588130"/>
                  <a:pt x="542014" y="476812"/>
                  <a:pt x="556591" y="382722"/>
                </a:cubicBezTo>
                <a:cubicBezTo>
                  <a:pt x="571168" y="288632"/>
                  <a:pt x="571168" y="172013"/>
                  <a:pt x="620201" y="112378"/>
                </a:cubicBezTo>
                <a:cubicBezTo>
                  <a:pt x="669234" y="52743"/>
                  <a:pt x="785853" y="-46649"/>
                  <a:pt x="850789" y="24913"/>
                </a:cubicBezTo>
                <a:cubicBezTo>
                  <a:pt x="915725" y="96475"/>
                  <a:pt x="1009815" y="541748"/>
                  <a:pt x="1009815" y="541748"/>
                </a:cubicBezTo>
                <a:lnTo>
                  <a:pt x="1009815" y="54174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225650" y="3304551"/>
            <a:ext cx="266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VINPp</a:t>
            </a:r>
            <a:r>
              <a:rPr lang="en-GB" dirty="0" smtClean="0"/>
              <a:t>-p &lt; 100mv, 0deg </a:t>
            </a:r>
            <a:r>
              <a:rPr lang="en-GB" dirty="0" err="1" smtClean="0"/>
              <a:t>ph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-17870" y="4426963"/>
            <a:ext cx="303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VINMp</a:t>
            </a:r>
            <a:r>
              <a:rPr lang="en-GB" dirty="0" smtClean="0"/>
              <a:t>-p &lt; 100mv, 180 </a:t>
            </a:r>
            <a:r>
              <a:rPr lang="en-GB" dirty="0" err="1" smtClean="0"/>
              <a:t>deg</a:t>
            </a:r>
            <a:r>
              <a:rPr lang="en-GB" dirty="0" smtClean="0"/>
              <a:t> </a:t>
            </a:r>
            <a:r>
              <a:rPr lang="en-GB" dirty="0" err="1" smtClean="0"/>
              <a:t>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732" y="39428"/>
            <a:ext cx="10515600" cy="628788"/>
          </a:xfrm>
        </p:spPr>
        <p:txBody>
          <a:bodyPr>
            <a:normAutofit fontScale="90000"/>
          </a:bodyPr>
          <a:lstStyle/>
          <a:p>
            <a:pPr algn="ctr"/>
            <a:r>
              <a:rPr lang="en-GB" u="sng" dirty="0">
                <a:latin typeface="+mn-lt"/>
              </a:rPr>
              <a:t>a</a:t>
            </a:r>
            <a:r>
              <a:rPr lang="en-GB" u="sng" dirty="0" smtClean="0">
                <a:latin typeface="+mn-lt"/>
              </a:rPr>
              <a:t>vsdopamp_3v3 Frequency Response</a:t>
            </a:r>
            <a:endParaRPr lang="en-IN" u="sng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8442" y="2364128"/>
            <a:ext cx="2198938" cy="33793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</a:t>
            </a:r>
            <a:r>
              <a:rPr lang="en-GB" dirty="0" smtClean="0">
                <a:solidFill>
                  <a:srgbClr val="7030A0"/>
                </a:solidFill>
              </a:rPr>
              <a:t>vsdopamp_3v3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61945" y="2353751"/>
            <a:ext cx="183233" cy="186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620759" y="2344435"/>
            <a:ext cx="198335" cy="200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551912" y="5534272"/>
            <a:ext cx="202096" cy="19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950928" y="3411275"/>
            <a:ext cx="211017" cy="2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950928" y="4540359"/>
            <a:ext cx="211017" cy="222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939658" y="3587989"/>
            <a:ext cx="213389" cy="19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 rot="5400000">
            <a:off x="2969026" y="264218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VDD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4319380" y="2724566"/>
            <a:ext cx="80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VBIAS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3655" y="333110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VINP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05569" y="444694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VINM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5400000">
            <a:off x="3387087" y="5106992"/>
            <a:ext cx="52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VSS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1374" y="3511843"/>
            <a:ext cx="72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VOUT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5400000">
            <a:off x="4082481" y="154932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20uA ,3.9 V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3031814" y="194733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5V</a:t>
            </a:r>
            <a:endParaRPr lang="en-IN" dirty="0"/>
          </a:p>
        </p:txBody>
      </p:sp>
      <p:sp>
        <p:nvSpPr>
          <p:cNvPr id="32" name="Freeform 31"/>
          <p:cNvSpPr/>
          <p:nvPr/>
        </p:nvSpPr>
        <p:spPr>
          <a:xfrm>
            <a:off x="1116960" y="2486152"/>
            <a:ext cx="1067263" cy="785009"/>
          </a:xfrm>
          <a:custGeom>
            <a:avLst/>
            <a:gdLst>
              <a:gd name="connsiteX0" fmla="*/ 0 w 914863"/>
              <a:gd name="connsiteY0" fmla="*/ 506850 h 859377"/>
              <a:gd name="connsiteX1" fmla="*/ 87464 w 914863"/>
              <a:gd name="connsiteY1" fmla="*/ 109285 h 859377"/>
              <a:gd name="connsiteX2" fmla="*/ 318052 w 914863"/>
              <a:gd name="connsiteY2" fmla="*/ 21820 h 859377"/>
              <a:gd name="connsiteX3" fmla="*/ 461175 w 914863"/>
              <a:gd name="connsiteY3" fmla="*/ 451191 h 859377"/>
              <a:gd name="connsiteX4" fmla="*/ 572494 w 914863"/>
              <a:gd name="connsiteY4" fmla="*/ 801048 h 859377"/>
              <a:gd name="connsiteX5" fmla="*/ 818984 w 914863"/>
              <a:gd name="connsiteY5" fmla="*/ 816951 h 859377"/>
              <a:gd name="connsiteX6" fmla="*/ 906448 w 914863"/>
              <a:gd name="connsiteY6" fmla="*/ 379629 h 859377"/>
              <a:gd name="connsiteX7" fmla="*/ 906448 w 914863"/>
              <a:gd name="connsiteY7" fmla="*/ 411434 h 85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863" h="859377">
                <a:moveTo>
                  <a:pt x="0" y="506850"/>
                </a:moveTo>
                <a:cubicBezTo>
                  <a:pt x="17227" y="348486"/>
                  <a:pt x="34455" y="190123"/>
                  <a:pt x="87464" y="109285"/>
                </a:cubicBezTo>
                <a:cubicBezTo>
                  <a:pt x="140473" y="28447"/>
                  <a:pt x="255767" y="-35164"/>
                  <a:pt x="318052" y="21820"/>
                </a:cubicBezTo>
                <a:cubicBezTo>
                  <a:pt x="380337" y="78804"/>
                  <a:pt x="418768" y="321320"/>
                  <a:pt x="461175" y="451191"/>
                </a:cubicBezTo>
                <a:cubicBezTo>
                  <a:pt x="503582" y="581062"/>
                  <a:pt x="512859" y="740088"/>
                  <a:pt x="572494" y="801048"/>
                </a:cubicBezTo>
                <a:cubicBezTo>
                  <a:pt x="632129" y="862008"/>
                  <a:pt x="763325" y="887188"/>
                  <a:pt x="818984" y="816951"/>
                </a:cubicBezTo>
                <a:cubicBezTo>
                  <a:pt x="874643" y="746715"/>
                  <a:pt x="891871" y="447215"/>
                  <a:pt x="906448" y="379629"/>
                </a:cubicBezTo>
                <a:cubicBezTo>
                  <a:pt x="921025" y="312043"/>
                  <a:pt x="913736" y="361738"/>
                  <a:pt x="906448" y="4114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reeform 32"/>
          <p:cNvSpPr/>
          <p:nvPr/>
        </p:nvSpPr>
        <p:spPr>
          <a:xfrm>
            <a:off x="1082989" y="4861326"/>
            <a:ext cx="1009815" cy="945340"/>
          </a:xfrm>
          <a:custGeom>
            <a:avLst/>
            <a:gdLst>
              <a:gd name="connsiteX0" fmla="*/ 0 w 1009815"/>
              <a:gd name="connsiteY0" fmla="*/ 327063 h 945340"/>
              <a:gd name="connsiteX1" fmla="*/ 111318 w 1009815"/>
              <a:gd name="connsiteY1" fmla="*/ 716677 h 945340"/>
              <a:gd name="connsiteX2" fmla="*/ 238539 w 1009815"/>
              <a:gd name="connsiteY2" fmla="*/ 931362 h 945340"/>
              <a:gd name="connsiteX3" fmla="*/ 389613 w 1009815"/>
              <a:gd name="connsiteY3" fmla="*/ 923411 h 945340"/>
              <a:gd name="connsiteX4" fmla="*/ 445273 w 1009815"/>
              <a:gd name="connsiteY4" fmla="*/ 915459 h 945340"/>
              <a:gd name="connsiteX5" fmla="*/ 532737 w 1009815"/>
              <a:gd name="connsiteY5" fmla="*/ 676920 h 945340"/>
              <a:gd name="connsiteX6" fmla="*/ 556591 w 1009815"/>
              <a:gd name="connsiteY6" fmla="*/ 382722 h 945340"/>
              <a:gd name="connsiteX7" fmla="*/ 620201 w 1009815"/>
              <a:gd name="connsiteY7" fmla="*/ 112378 h 945340"/>
              <a:gd name="connsiteX8" fmla="*/ 850789 w 1009815"/>
              <a:gd name="connsiteY8" fmla="*/ 24913 h 945340"/>
              <a:gd name="connsiteX9" fmla="*/ 1009815 w 1009815"/>
              <a:gd name="connsiteY9" fmla="*/ 541748 h 945340"/>
              <a:gd name="connsiteX10" fmla="*/ 1009815 w 1009815"/>
              <a:gd name="connsiteY10" fmla="*/ 541748 h 94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9815" h="945340">
                <a:moveTo>
                  <a:pt x="0" y="327063"/>
                </a:moveTo>
                <a:cubicBezTo>
                  <a:pt x="35781" y="471512"/>
                  <a:pt x="71562" y="615961"/>
                  <a:pt x="111318" y="716677"/>
                </a:cubicBezTo>
                <a:cubicBezTo>
                  <a:pt x="151074" y="817393"/>
                  <a:pt x="192157" y="896906"/>
                  <a:pt x="238539" y="931362"/>
                </a:cubicBezTo>
                <a:cubicBezTo>
                  <a:pt x="284922" y="965818"/>
                  <a:pt x="355157" y="926062"/>
                  <a:pt x="389613" y="923411"/>
                </a:cubicBezTo>
                <a:cubicBezTo>
                  <a:pt x="424069" y="920761"/>
                  <a:pt x="421419" y="956541"/>
                  <a:pt x="445273" y="915459"/>
                </a:cubicBezTo>
                <a:cubicBezTo>
                  <a:pt x="469127" y="874377"/>
                  <a:pt x="514184" y="765710"/>
                  <a:pt x="532737" y="676920"/>
                </a:cubicBezTo>
                <a:cubicBezTo>
                  <a:pt x="551290" y="588130"/>
                  <a:pt x="542014" y="476812"/>
                  <a:pt x="556591" y="382722"/>
                </a:cubicBezTo>
                <a:cubicBezTo>
                  <a:pt x="571168" y="288632"/>
                  <a:pt x="571168" y="172013"/>
                  <a:pt x="620201" y="112378"/>
                </a:cubicBezTo>
                <a:cubicBezTo>
                  <a:pt x="669234" y="52743"/>
                  <a:pt x="785853" y="-46649"/>
                  <a:pt x="850789" y="24913"/>
                </a:cubicBezTo>
                <a:cubicBezTo>
                  <a:pt x="915725" y="96475"/>
                  <a:pt x="1009815" y="541748"/>
                  <a:pt x="1009815" y="541748"/>
                </a:cubicBezTo>
                <a:lnTo>
                  <a:pt x="1009815" y="54174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-17870" y="4426963"/>
            <a:ext cx="303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VINMp</a:t>
            </a:r>
            <a:r>
              <a:rPr lang="en-GB" dirty="0" smtClean="0"/>
              <a:t>-p &lt; 100mv, 180 </a:t>
            </a:r>
            <a:r>
              <a:rPr lang="en-GB" dirty="0" err="1" smtClean="0"/>
              <a:t>deg</a:t>
            </a:r>
            <a:r>
              <a:rPr lang="en-GB" dirty="0" smtClean="0"/>
              <a:t> </a:t>
            </a:r>
            <a:r>
              <a:rPr lang="en-GB" dirty="0" err="1" smtClean="0"/>
              <a:t>ph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25650" y="3304551"/>
            <a:ext cx="266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VINPp</a:t>
            </a:r>
            <a:r>
              <a:rPr lang="en-GB" dirty="0" smtClean="0"/>
              <a:t>-p &lt; 100mv, 0deg </a:t>
            </a:r>
            <a:r>
              <a:rPr lang="en-GB" dirty="0" err="1" smtClean="0"/>
              <a:t>ph</a:t>
            </a:r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273" y="1828797"/>
            <a:ext cx="6452634" cy="3848432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>
            <a:off x="6599583" y="1176793"/>
            <a:ext cx="151074" cy="178904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6138407" y="807461"/>
            <a:ext cx="219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63 dB Open loop gain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10638845" y="1407381"/>
            <a:ext cx="119270" cy="302349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10002352" y="1103848"/>
            <a:ext cx="216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5 MHz Unity gain BW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83"/>
          </a:xfrm>
        </p:spPr>
        <p:txBody>
          <a:bodyPr>
            <a:normAutofit fontScale="90000"/>
          </a:bodyPr>
          <a:lstStyle/>
          <a:p>
            <a:pPr algn="ctr"/>
            <a:r>
              <a:rPr lang="en-GB" u="sng" dirty="0"/>
              <a:t>avsdopamp_3v3 </a:t>
            </a:r>
            <a:r>
              <a:rPr lang="en-GB" u="sng" dirty="0" smtClean="0"/>
              <a:t>Plots and values needed</a:t>
            </a:r>
            <a:endParaRPr lang="en-IN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755374" y="2170706"/>
            <a:ext cx="954951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GB" sz="2400" dirty="0" smtClean="0"/>
              <a:t>CMOS OPAMP Bias voltage VBIAS = 3.9 V with IBIAS = 20 </a:t>
            </a:r>
            <a:r>
              <a:rPr lang="en-GB" sz="2400" dirty="0" err="1" smtClean="0"/>
              <a:t>uA</a:t>
            </a:r>
            <a:endParaRPr lang="en-GB" sz="2400" dirty="0" smtClean="0"/>
          </a:p>
          <a:p>
            <a:pPr marL="457200" indent="-457200">
              <a:buAutoNum type="arabicParenR"/>
            </a:pPr>
            <a:endParaRPr lang="en-GB" sz="2400" dirty="0" smtClean="0"/>
          </a:p>
          <a:p>
            <a:r>
              <a:rPr lang="en-GB" sz="2400" dirty="0" smtClean="0"/>
              <a:t>2) OPAMP open loop gain = 63 dB</a:t>
            </a:r>
          </a:p>
          <a:p>
            <a:endParaRPr lang="en-GB" sz="2400" dirty="0" smtClean="0"/>
          </a:p>
          <a:p>
            <a:r>
              <a:rPr lang="en-GB" sz="2400" dirty="0"/>
              <a:t>3</a:t>
            </a:r>
            <a:r>
              <a:rPr lang="en-GB" sz="2400" dirty="0" smtClean="0"/>
              <a:t>) Unity Gain Bandwidth = 5 MHz</a:t>
            </a:r>
          </a:p>
          <a:p>
            <a:endParaRPr lang="en-GB" sz="2400" dirty="0" smtClean="0"/>
          </a:p>
          <a:p>
            <a:r>
              <a:rPr lang="en-GB" sz="2400" dirty="0" smtClean="0"/>
              <a:t>4) Common mode rejection ratio (CMRR) = 65 dB</a:t>
            </a:r>
          </a:p>
          <a:p>
            <a:endParaRPr lang="en-GB" sz="2400" dirty="0" smtClean="0"/>
          </a:p>
          <a:p>
            <a:r>
              <a:rPr lang="en-GB" sz="2400" dirty="0" smtClean="0"/>
              <a:t>5) Power dissipation = 590 </a:t>
            </a:r>
            <a:r>
              <a:rPr lang="en-GB" sz="2400" dirty="0" err="1" smtClean="0"/>
              <a:t>uW</a:t>
            </a:r>
            <a:endParaRPr lang="en-GB" sz="2400" dirty="0" smtClean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697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</TotalTime>
  <Words>192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Application Note for  2 Stage CMOS OPAMP (avsdopamp_3v3)  By  Mrs. Madhuri Hemant Kadam </vt:lpstr>
      <vt:lpstr>Application Note-1 for op-amp (avsdopamp_3v3)</vt:lpstr>
      <vt:lpstr>Application Note-2 for op-amp (avsdopamp_3v3)</vt:lpstr>
      <vt:lpstr>avsdopamp_3v3 Pin layout and preferred dimensions</vt:lpstr>
      <vt:lpstr>avsdopamp_3v3 Transient Response</vt:lpstr>
      <vt:lpstr>avsdopamp_3v3 Frequency Response</vt:lpstr>
      <vt:lpstr>avsdopamp_3v3 Plots and values needed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Note for op-amp (avsdopamp_3v3)</dc:title>
  <dc:creator>Madhuri Kadam</dc:creator>
  <cp:lastModifiedBy>Madhuri Kadam</cp:lastModifiedBy>
  <cp:revision>42</cp:revision>
  <cp:lastPrinted>2021-07-31T11:02:18Z</cp:lastPrinted>
  <dcterms:created xsi:type="dcterms:W3CDTF">2021-07-31T04:43:41Z</dcterms:created>
  <dcterms:modified xsi:type="dcterms:W3CDTF">2021-07-31T11:06:55Z</dcterms:modified>
</cp:coreProperties>
</file>