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95" r:id="rId3"/>
    <p:sldId id="304" r:id="rId4"/>
    <p:sldId id="297" r:id="rId5"/>
    <p:sldId id="298" r:id="rId6"/>
    <p:sldId id="303" r:id="rId7"/>
    <p:sldId id="296" r:id="rId8"/>
    <p:sldId id="305" r:id="rId9"/>
    <p:sldId id="306" r:id="rId10"/>
    <p:sldId id="307" r:id="rId11"/>
    <p:sldId id="299" r:id="rId12"/>
    <p:sldId id="300" r:id="rId13"/>
    <p:sldId id="301" r:id="rId14"/>
    <p:sldId id="302"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1E1E1"/>
    <a:srgbClr val="FFFFFF"/>
    <a:srgbClr val="D24726"/>
    <a:srgbClr val="404040"/>
    <a:srgbClr val="FF9B45"/>
    <a:srgbClr val="DD462F"/>
    <a:srgbClr val="F8CFB6"/>
    <a:srgbClr val="F8CAB6"/>
    <a:srgbClr val="923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214" autoAdjust="0"/>
  </p:normalViewPr>
  <p:slideViewPr>
    <p:cSldViewPr snapToGrid="0">
      <p:cViewPr varScale="1">
        <p:scale>
          <a:sx n="72" d="100"/>
          <a:sy n="72" d="100"/>
        </p:scale>
        <p:origin x="53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49" y="262783"/>
            <a:ext cx="11682101" cy="6332433"/>
          </a:xfrm>
          <a:prstGeom prst="rect">
            <a:avLst/>
          </a:prstGeom>
          <a:gradFill flip="none" rotWithShape="1">
            <a:gsLst>
              <a:gs pos="0">
                <a:srgbClr val="FFFFFF"/>
              </a:gs>
              <a:gs pos="100000">
                <a:srgbClr val="C00000"/>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pic>
        <p:nvPicPr>
          <p:cNvPr id="6" name="Picture 5">
            <a:extLst>
              <a:ext uri="{FF2B5EF4-FFF2-40B4-BE49-F238E27FC236}">
                <a16:creationId xmlns:a16="http://schemas.microsoft.com/office/drawing/2014/main" id="{FBDCB5B7-AE75-4E3E-9E8C-F080529857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6491" y="5038985"/>
            <a:ext cx="1819015" cy="1819015"/>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36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 www.ai-techsystems.com        |        © AI Tech Systems        |        📧hi@ai-techsystems.com        |        📞+1-408-372-7405</a:t>
            </a:r>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000" y="262783"/>
            <a:ext cx="11682101" cy="2072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6B0192-2EC8-4EBE-A046-C6B581AD143A}"/>
              </a:ext>
            </a:extLst>
          </p:cNvPr>
          <p:cNvSpPr/>
          <p:nvPr userDrawn="1"/>
        </p:nvSpPr>
        <p:spPr>
          <a:xfrm>
            <a:off x="0" y="0"/>
            <a:ext cx="1219199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05408" cy="678526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 y="6567055"/>
            <a:ext cx="12105409" cy="218209"/>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dirty="0"/>
              <a:t>💻 www.ai-techsystems.com                    |                    © AI Tech Systems                    |                    📧hi@ai-techsystems.com                     |                    📞+1-408-372-7405</a:t>
            </a:r>
          </a:p>
        </p:txBody>
      </p:sp>
      <p:cxnSp>
        <p:nvCxnSpPr>
          <p:cNvPr id="8" name="Straight Connector 7"/>
          <p:cNvCxnSpPr/>
          <p:nvPr userDrawn="1"/>
        </p:nvCxnSpPr>
        <p:spPr>
          <a:xfrm>
            <a:off x="604434" y="1196392"/>
            <a:ext cx="10983132"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r>
              <a:rPr lang="en-US" dirty="0"/>
              <a:t>House Prices: Advanced Regression Techniques</a:t>
            </a:r>
            <a:endParaRPr lang="en-US" sz="4800" b="1" dirty="0">
              <a:solidFill>
                <a:schemeClr val="bg1"/>
              </a:solidFill>
            </a:endParaRPr>
          </a:p>
        </p:txBody>
      </p:sp>
      <p:sp>
        <p:nvSpPr>
          <p:cNvPr id="3" name="Subtitle 2"/>
          <p:cNvSpPr>
            <a:spLocks noGrp="1"/>
          </p:cNvSpPr>
          <p:nvPr>
            <p:ph type="subTitle" idx="4294967295"/>
          </p:nvPr>
        </p:nvSpPr>
        <p:spPr>
          <a:xfrm>
            <a:off x="855619" y="2933105"/>
            <a:ext cx="10293825" cy="1137793"/>
          </a:xfrm>
        </p:spPr>
        <p:txBody>
          <a:bodyPr>
            <a:normAutofit fontScale="77500" lnSpcReduction="20000"/>
          </a:bodyPr>
          <a:lstStyle/>
          <a:p>
            <a:pPr marL="0" indent="0" algn="ctr">
              <a:buNone/>
            </a:pPr>
            <a:r>
              <a:rPr lang="en-US" sz="2600" b="1" dirty="0">
                <a:solidFill>
                  <a:schemeClr val="tx1">
                    <a:lumMod val="85000"/>
                    <a:lumOff val="15000"/>
                  </a:schemeClr>
                </a:solidFill>
                <a:latin typeface="+mj-lt"/>
              </a:rPr>
              <a:t>Madhuri </a:t>
            </a:r>
            <a:r>
              <a:rPr lang="en-US" sz="2600" b="1" dirty="0" err="1">
                <a:solidFill>
                  <a:schemeClr val="tx1">
                    <a:lumMod val="85000"/>
                    <a:lumOff val="15000"/>
                  </a:schemeClr>
                </a:solidFill>
                <a:latin typeface="+mj-lt"/>
              </a:rPr>
              <a:t>Konnur</a:t>
            </a:r>
            <a:endParaRPr lang="en-US" sz="2600" b="1" dirty="0">
              <a:solidFill>
                <a:schemeClr val="tx1">
                  <a:lumMod val="85000"/>
                  <a:lumOff val="15000"/>
                </a:schemeClr>
              </a:solidFill>
              <a:latin typeface="+mj-lt"/>
            </a:endParaRPr>
          </a:p>
          <a:p>
            <a:pPr marL="0" indent="0" algn="ctr">
              <a:buNone/>
            </a:pPr>
            <a:r>
              <a:rPr lang="en-US" sz="2600" b="1" dirty="0">
                <a:solidFill>
                  <a:schemeClr val="tx1">
                    <a:lumMod val="85000"/>
                    <a:lumOff val="15000"/>
                  </a:schemeClr>
                </a:solidFill>
                <a:latin typeface="+mj-lt"/>
              </a:rPr>
              <a:t>AI Technology and Systems</a:t>
            </a: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 (contd.)</a:t>
            </a:r>
          </a:p>
        </p:txBody>
      </p:sp>
      <p:sp>
        <p:nvSpPr>
          <p:cNvPr id="6" name="TextBox 5">
            <a:extLst>
              <a:ext uri="{FF2B5EF4-FFF2-40B4-BE49-F238E27FC236}">
                <a16:creationId xmlns:a16="http://schemas.microsoft.com/office/drawing/2014/main" id="{546755A6-5E56-43A2-98D6-22526D33D946}"/>
              </a:ext>
            </a:extLst>
          </p:cNvPr>
          <p:cNvSpPr txBox="1"/>
          <p:nvPr/>
        </p:nvSpPr>
        <p:spPr>
          <a:xfrm>
            <a:off x="672572" y="1565211"/>
            <a:ext cx="5251150" cy="646331"/>
          </a:xfrm>
          <a:prstGeom prst="rect">
            <a:avLst/>
          </a:prstGeom>
          <a:noFill/>
        </p:spPr>
        <p:txBody>
          <a:bodyPr wrap="square" rtlCol="0">
            <a:spAutoFit/>
          </a:bodyPr>
          <a:lstStyle/>
          <a:p>
            <a:r>
              <a:rPr lang="en-US" b="1" dirty="0"/>
              <a:t>Heatmap for maximum correlating parameters with respect to ‘</a:t>
            </a:r>
            <a:r>
              <a:rPr lang="en-US" b="1" dirty="0" err="1"/>
              <a:t>SalePrice</a:t>
            </a:r>
            <a:r>
              <a:rPr lang="en-US" b="1" dirty="0"/>
              <a:t>’</a:t>
            </a:r>
            <a:endParaRPr lang="en-US" dirty="0"/>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pic>
        <p:nvPicPr>
          <p:cNvPr id="7" name="Picture 6">
            <a:extLst>
              <a:ext uri="{FF2B5EF4-FFF2-40B4-BE49-F238E27FC236}">
                <a16:creationId xmlns:a16="http://schemas.microsoft.com/office/drawing/2014/main" id="{8A776E2C-A7A3-47BF-BC11-16D03617D7FC}"/>
              </a:ext>
            </a:extLst>
          </p:cNvPr>
          <p:cNvPicPr/>
          <p:nvPr/>
        </p:nvPicPr>
        <p:blipFill>
          <a:blip r:embed="rId2"/>
          <a:stretch>
            <a:fillRect/>
          </a:stretch>
        </p:blipFill>
        <p:spPr>
          <a:xfrm>
            <a:off x="815630" y="2330653"/>
            <a:ext cx="5280370" cy="4223429"/>
          </a:xfrm>
          <a:prstGeom prst="rect">
            <a:avLst/>
          </a:prstGeom>
        </p:spPr>
      </p:pic>
      <p:sp>
        <p:nvSpPr>
          <p:cNvPr id="3" name="Rectangle 2">
            <a:extLst>
              <a:ext uri="{FF2B5EF4-FFF2-40B4-BE49-F238E27FC236}">
                <a16:creationId xmlns:a16="http://schemas.microsoft.com/office/drawing/2014/main" id="{6CC15167-B1AC-45FA-9325-7DB3D64C9D2E}"/>
              </a:ext>
            </a:extLst>
          </p:cNvPr>
          <p:cNvSpPr/>
          <p:nvPr/>
        </p:nvSpPr>
        <p:spPr>
          <a:xfrm>
            <a:off x="6096000" y="1565211"/>
            <a:ext cx="6096000" cy="966418"/>
          </a:xfrm>
          <a:prstGeom prst="rect">
            <a:avLst/>
          </a:prstGeom>
        </p:spPr>
        <p:txBody>
          <a:bodyPr>
            <a:spAutoFit/>
          </a:bodyPr>
          <a:lstStyle/>
          <a:p>
            <a:pPr marL="156210" marR="0">
              <a:lnSpc>
                <a:spcPct val="107000"/>
              </a:lnSpc>
              <a:spcBef>
                <a:spcPts val="0"/>
              </a:spcBef>
              <a:spcAft>
                <a:spcPts val="800"/>
              </a:spcAft>
            </a:pPr>
            <a:r>
              <a:rPr lang="en-US" b="1" dirty="0">
                <a:latin typeface="Segoe UI" panose="020B0502040204020203" pitchFamily="34" charset="0"/>
                <a:ea typeface="Times New Roman" panose="02020603050405020304" pitchFamily="18" charset="0"/>
                <a:cs typeface="Times New Roman" panose="02020603050405020304" pitchFamily="18" charset="0"/>
              </a:rPr>
              <a:t>Apart from correlation map, pair plot visualization, further verify sales price with few other features on basic domain idea</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67598FD-E89C-43BA-B79C-50726177D0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83130" y="3523053"/>
            <a:ext cx="2615095" cy="1769735"/>
          </a:xfrm>
          <a:prstGeom prst="rect">
            <a:avLst/>
          </a:prstGeom>
        </p:spPr>
      </p:pic>
      <p:pic>
        <p:nvPicPr>
          <p:cNvPr id="10" name="Picture 9">
            <a:extLst>
              <a:ext uri="{FF2B5EF4-FFF2-40B4-BE49-F238E27FC236}">
                <a16:creationId xmlns:a16="http://schemas.microsoft.com/office/drawing/2014/main" id="{71065987-F807-4D0D-B55D-FFCD53A12E3E}"/>
              </a:ext>
            </a:extLst>
          </p:cNvPr>
          <p:cNvPicPr/>
          <p:nvPr/>
        </p:nvPicPr>
        <p:blipFill>
          <a:blip r:embed="rId4"/>
          <a:stretch>
            <a:fillRect/>
          </a:stretch>
        </p:blipFill>
        <p:spPr>
          <a:xfrm>
            <a:off x="9325627" y="3549558"/>
            <a:ext cx="2455558" cy="1769734"/>
          </a:xfrm>
          <a:prstGeom prst="rect">
            <a:avLst/>
          </a:prstGeom>
        </p:spPr>
      </p:pic>
      <p:sp>
        <p:nvSpPr>
          <p:cNvPr id="4" name="Rectangle 3">
            <a:extLst>
              <a:ext uri="{FF2B5EF4-FFF2-40B4-BE49-F238E27FC236}">
                <a16:creationId xmlns:a16="http://schemas.microsoft.com/office/drawing/2014/main" id="{B670AE13-B9B1-4397-8D40-7B8889534794}"/>
              </a:ext>
            </a:extLst>
          </p:cNvPr>
          <p:cNvSpPr/>
          <p:nvPr/>
        </p:nvSpPr>
        <p:spPr>
          <a:xfrm>
            <a:off x="6383131" y="2924715"/>
            <a:ext cx="2615094" cy="646331"/>
          </a:xfrm>
          <a:prstGeom prst="rect">
            <a:avLst/>
          </a:prstGeom>
        </p:spPr>
        <p:txBody>
          <a:bodyPr wrap="square">
            <a:spAutoFit/>
          </a:bodyPr>
          <a:lstStyle/>
          <a:p>
            <a:pPr algn="ctr"/>
            <a:r>
              <a:rPr lang="en-US" dirty="0">
                <a:solidFill>
                  <a:srgbClr val="212121"/>
                </a:solidFill>
                <a:latin typeface="Segoe UI" panose="020B0502040204020203" pitchFamily="34" charset="0"/>
                <a:ea typeface="Times New Roman" panose="02020603050405020304" pitchFamily="18" charset="0"/>
              </a:rPr>
              <a:t>Age increases, </a:t>
            </a:r>
          </a:p>
          <a:p>
            <a:pPr algn="ctr"/>
            <a:r>
              <a:rPr lang="en-US" dirty="0">
                <a:solidFill>
                  <a:srgbClr val="212121"/>
                </a:solidFill>
                <a:latin typeface="Segoe UI" panose="020B0502040204020203" pitchFamily="34" charset="0"/>
                <a:ea typeface="Times New Roman" panose="02020603050405020304" pitchFamily="18" charset="0"/>
              </a:rPr>
              <a:t>sales price decreases  </a:t>
            </a:r>
            <a:endParaRPr lang="en-US" dirty="0"/>
          </a:p>
        </p:txBody>
      </p:sp>
      <p:sp>
        <p:nvSpPr>
          <p:cNvPr id="11" name="Rectangle 10">
            <a:extLst>
              <a:ext uri="{FF2B5EF4-FFF2-40B4-BE49-F238E27FC236}">
                <a16:creationId xmlns:a16="http://schemas.microsoft.com/office/drawing/2014/main" id="{9552D1A3-D973-4685-BA80-A5FFB3D42543}"/>
              </a:ext>
            </a:extLst>
          </p:cNvPr>
          <p:cNvSpPr/>
          <p:nvPr/>
        </p:nvSpPr>
        <p:spPr>
          <a:xfrm>
            <a:off x="9155131" y="2900991"/>
            <a:ext cx="2939887" cy="670055"/>
          </a:xfrm>
          <a:prstGeom prst="rect">
            <a:avLst/>
          </a:prstGeom>
        </p:spPr>
        <p:txBody>
          <a:bodyPr wrap="square">
            <a:spAutoFit/>
          </a:bodyPr>
          <a:lstStyle/>
          <a:p>
            <a:pPr marL="156210" marR="0" algn="ctr">
              <a:lnSpc>
                <a:spcPct val="107000"/>
              </a:lnSpc>
              <a:spcBef>
                <a:spcPts val="0"/>
              </a:spcBef>
              <a:spcAft>
                <a:spcPts val="800"/>
              </a:spcAft>
              <a:tabLst>
                <a:tab pos="733425" algn="l"/>
              </a:tabLst>
            </a:pPr>
            <a:r>
              <a:rPr lang="en-US" dirty="0">
                <a:solidFill>
                  <a:srgbClr val="212121"/>
                </a:solidFill>
                <a:latin typeface="Segoe UI" panose="020B0502040204020203" pitchFamily="34" charset="0"/>
                <a:ea typeface="Times New Roman" panose="02020603050405020304" pitchFamily="18" charset="0"/>
                <a:cs typeface="Times New Roman" panose="02020603050405020304" pitchFamily="18" charset="0"/>
              </a:rPr>
              <a:t>Presence of </a:t>
            </a:r>
            <a:r>
              <a:rPr lang="en-US" dirty="0" err="1">
                <a:solidFill>
                  <a:srgbClr val="212121"/>
                </a:solidFill>
                <a:latin typeface="Segoe UI" panose="020B0502040204020203" pitchFamily="34" charset="0"/>
                <a:ea typeface="Times New Roman" panose="02020603050405020304" pitchFamily="18" charset="0"/>
                <a:cs typeface="Times New Roman" panose="02020603050405020304" pitchFamily="18" charset="0"/>
              </a:rPr>
              <a:t>CentralAir</a:t>
            </a:r>
            <a:r>
              <a:rPr lang="en-US" dirty="0">
                <a:solidFill>
                  <a:srgbClr val="212121"/>
                </a:solidFill>
                <a:latin typeface="Segoe UI" panose="020B0502040204020203" pitchFamily="34" charset="0"/>
                <a:ea typeface="Times New Roman" panose="02020603050405020304" pitchFamily="18" charset="0"/>
                <a:cs typeface="Times New Roman" panose="02020603050405020304" pitchFamily="18" charset="0"/>
              </a:rPr>
              <a:t>  increases </a:t>
            </a:r>
            <a:r>
              <a:rPr lang="en-US" dirty="0" err="1">
                <a:solidFill>
                  <a:srgbClr val="212121"/>
                </a:solidFill>
                <a:latin typeface="Segoe UI" panose="020B0502040204020203" pitchFamily="34" charset="0"/>
                <a:ea typeface="Times New Roman" panose="02020603050405020304" pitchFamily="18" charset="0"/>
                <a:cs typeface="Times New Roman" panose="02020603050405020304" pitchFamily="18" charset="0"/>
              </a:rPr>
              <a:t>SalesPrice</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B7C6AA9-5868-4A06-A468-4A8EBE0AC93C}"/>
              </a:ext>
            </a:extLst>
          </p:cNvPr>
          <p:cNvSpPr/>
          <p:nvPr/>
        </p:nvSpPr>
        <p:spPr>
          <a:xfrm>
            <a:off x="6277627" y="5218984"/>
            <a:ext cx="5715590" cy="1361591"/>
          </a:xfrm>
          <a:prstGeom prst="rect">
            <a:avLst/>
          </a:prstGeom>
        </p:spPr>
        <p:txBody>
          <a:bodyPr wrap="square">
            <a:spAutoFit/>
          </a:bodyPr>
          <a:lstStyle/>
          <a:p>
            <a:pPr marL="156210" marR="0" algn="just">
              <a:lnSpc>
                <a:spcPct val="107000"/>
              </a:lnSpc>
              <a:spcBef>
                <a:spcPts val="0"/>
              </a:spcBef>
              <a:spcAft>
                <a:spcPts val="800"/>
              </a:spcAft>
              <a:tabLst>
                <a:tab pos="733425" algn="l"/>
              </a:tabLst>
            </a:pPr>
            <a:r>
              <a:rPr lang="en-US" sz="2400" b="1" dirty="0">
                <a:latin typeface="Segoe UI" panose="020B0502040204020203" pitchFamily="34" charset="0"/>
                <a:ea typeface="Times New Roman" panose="02020603050405020304" pitchFamily="18" charset="0"/>
                <a:cs typeface="Times New Roman" panose="02020603050405020304" pitchFamily="18" charset="0"/>
              </a:rPr>
              <a:t>Training- </a:t>
            </a:r>
            <a:r>
              <a:rPr lang="en-US" dirty="0">
                <a:latin typeface="Segoe UI" panose="020B0502040204020203" pitchFamily="34" charset="0"/>
                <a:ea typeface="Times New Roman" panose="02020603050405020304" pitchFamily="18" charset="0"/>
                <a:cs typeface="Times New Roman" panose="02020603050405020304" pitchFamily="18" charset="0"/>
              </a:rPr>
              <a:t>Once we gained the insight of our dataset, we are ready to build our model. Since our label data is continuous in nature need to fit regression model</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1827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4" presetClass="emph" presetSubtype="0" fill="hold" grpId="0" nodeType="clickEffect">
                                  <p:stCondLst>
                                    <p:cond delay="0"/>
                                  </p:stCondLst>
                                  <p:childTnLst>
                                    <p:animClr clrSpc="hsl" dir="cw">
                                      <p:cBhvr override="childStyle">
                                        <p:cTn id="28" dur="500" fill="hold"/>
                                        <p:tgtEl>
                                          <p:spTgt spid="12"/>
                                        </p:tgtEl>
                                        <p:attrNameLst>
                                          <p:attrName>style.color</p:attrName>
                                        </p:attrNameLst>
                                      </p:cBhvr>
                                      <p:by>
                                        <p:hsl h="0" s="-12549" l="-25098"/>
                                      </p:by>
                                    </p:animClr>
                                    <p:animClr clrSpc="hsl" dir="cw">
                                      <p:cBhvr>
                                        <p:cTn id="29" dur="500" fill="hold"/>
                                        <p:tgtEl>
                                          <p:spTgt spid="12"/>
                                        </p:tgtEl>
                                        <p:attrNameLst>
                                          <p:attrName>fillcolor</p:attrName>
                                        </p:attrNameLst>
                                      </p:cBhvr>
                                      <p:by>
                                        <p:hsl h="0" s="-12549" l="-25098"/>
                                      </p:by>
                                    </p:animClr>
                                    <p:animClr clrSpc="hsl" dir="cw">
                                      <p:cBhvr>
                                        <p:cTn id="30" dur="500" fill="hold"/>
                                        <p:tgtEl>
                                          <p:spTgt spid="12"/>
                                        </p:tgtEl>
                                        <p:attrNameLst>
                                          <p:attrName>stroke.color</p:attrName>
                                        </p:attrNameLst>
                                      </p:cBhvr>
                                      <p:by>
                                        <p:hsl h="0" s="-12549" l="-25098"/>
                                      </p:by>
                                    </p:animClr>
                                    <p:set>
                                      <p:cBhvr>
                                        <p:cTn id="31"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Challenges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1569660"/>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solidFill>
                  <a:schemeClr val="tx1">
                    <a:lumMod val="65000"/>
                    <a:lumOff val="35000"/>
                  </a:schemeClr>
                </a:solidFill>
              </a:rPr>
              <a:t>Domain knowledge – By referring to similar domain specific research papers </a:t>
            </a:r>
          </a:p>
          <a:p>
            <a:pPr marL="342900" lvl="0" indent="-342900" algn="just">
              <a:buFont typeface="Arial" panose="020B0604020202020204" pitchFamily="34" charset="0"/>
              <a:buChar char="•"/>
            </a:pPr>
            <a:r>
              <a:rPr lang="en-US" sz="2400" dirty="0">
                <a:solidFill>
                  <a:schemeClr val="tx1">
                    <a:lumMod val="65000"/>
                    <a:lumOff val="35000"/>
                  </a:schemeClr>
                </a:solidFill>
              </a:rPr>
              <a:t>Feature selection – Using different levels of co-relations </a:t>
            </a:r>
          </a:p>
          <a:p>
            <a:pPr marL="342900" lvl="0" indent="-342900" algn="just">
              <a:buFont typeface="Arial" panose="020B0604020202020204" pitchFamily="34" charset="0"/>
              <a:buChar char="•"/>
            </a:pPr>
            <a:r>
              <a:rPr lang="en-US" sz="2400" dirty="0">
                <a:solidFill>
                  <a:schemeClr val="tx1">
                    <a:lumMod val="65000"/>
                    <a:lumOff val="35000"/>
                  </a:schemeClr>
                </a:solidFill>
              </a:rPr>
              <a:t>Regression model selection and tuning – By continuous practice </a:t>
            </a:r>
          </a:p>
          <a:p>
            <a:pPr marL="342900" indent="-342900" algn="just">
              <a:buFont typeface="Arial" panose="020B0604020202020204" pitchFamily="34" charset="0"/>
              <a:buChar char="•"/>
            </a:pPr>
            <a:endParaRPr lang="en-US" sz="2400" dirty="0">
              <a:solidFill>
                <a:schemeClr val="tx1">
                  <a:lumMod val="65000"/>
                  <a:lumOff val="35000"/>
                </a:schemeClr>
              </a:solidFill>
            </a:endParaRPr>
          </a:p>
        </p:txBody>
      </p:sp>
    </p:spTree>
    <p:extLst>
      <p:ext uri="{BB962C8B-B14F-4D97-AF65-F5344CB8AC3E}">
        <p14:creationId xmlns:p14="http://schemas.microsoft.com/office/powerpoint/2010/main" val="28515356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Results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5930044" cy="4708981"/>
          </a:xfrm>
          <a:prstGeom prst="rect">
            <a:avLst/>
          </a:prstGeom>
          <a:noFill/>
        </p:spPr>
        <p:txBody>
          <a:bodyPr wrap="square" rtlCol="0">
            <a:spAutoFit/>
          </a:bodyPr>
          <a:lstStyle/>
          <a:p>
            <a:pPr algn="just"/>
            <a:r>
              <a:rPr lang="en-US" sz="2000" dirty="0">
                <a:solidFill>
                  <a:schemeClr val="tx1">
                    <a:lumMod val="65000"/>
                    <a:lumOff val="35000"/>
                  </a:schemeClr>
                </a:solidFill>
              </a:rPr>
              <a:t>Performed predicting House Sale price on 2 sets of feature variables. Using Linear Regression (LR), Random Forest (RF) and Gradient Boost (GBR). </a:t>
            </a:r>
          </a:p>
          <a:p>
            <a:pPr algn="just"/>
            <a:r>
              <a:rPr lang="en-US" sz="2000" dirty="0">
                <a:solidFill>
                  <a:schemeClr val="tx1">
                    <a:lumMod val="65000"/>
                    <a:lumOff val="35000"/>
                  </a:schemeClr>
                </a:solidFill>
              </a:rPr>
              <a:t> </a:t>
            </a:r>
          </a:p>
          <a:p>
            <a:pPr algn="just"/>
            <a:r>
              <a:rPr lang="en-US" sz="2000" dirty="0">
                <a:solidFill>
                  <a:schemeClr val="tx1">
                    <a:lumMod val="65000"/>
                    <a:lumOff val="35000"/>
                  </a:schemeClr>
                </a:solidFill>
              </a:rPr>
              <a:t>Gradient Boosting Regressors are trees that function on boosting. Boosting is a mechanism in which samples which were not fit well in a tree are given higher probability to be utilized in the next tree. In this way, the algorithm focuses on increasing accuracy of prediction on all samples sequentially. Boosting takes advantage of weak learners and perfects them one by one. Using Gradient Boosting Regressors, the cross-validation accuracy jumped up to 87.50% and the RMSE was down to 0.02.</a:t>
            </a:r>
          </a:p>
        </p:txBody>
      </p:sp>
      <p:pic>
        <p:nvPicPr>
          <p:cNvPr id="7" name="Picture 6">
            <a:extLst>
              <a:ext uri="{FF2B5EF4-FFF2-40B4-BE49-F238E27FC236}">
                <a16:creationId xmlns:a16="http://schemas.microsoft.com/office/drawing/2014/main" id="{5364ACBA-CD2C-43E0-B7D4-8212D83B22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99828" y="1597697"/>
            <a:ext cx="5100623" cy="3716419"/>
          </a:xfrm>
          <a:prstGeom prst="rect">
            <a:avLst/>
          </a:prstGeom>
          <a:noFill/>
        </p:spPr>
      </p:pic>
      <p:sp>
        <p:nvSpPr>
          <p:cNvPr id="3" name="Rectangle 2">
            <a:extLst>
              <a:ext uri="{FF2B5EF4-FFF2-40B4-BE49-F238E27FC236}">
                <a16:creationId xmlns:a16="http://schemas.microsoft.com/office/drawing/2014/main" id="{85664C86-3341-42F4-9543-60429EBC8062}"/>
              </a:ext>
            </a:extLst>
          </p:cNvPr>
          <p:cNvSpPr/>
          <p:nvPr/>
        </p:nvSpPr>
        <p:spPr>
          <a:xfrm>
            <a:off x="7398326" y="5364812"/>
            <a:ext cx="4369605" cy="646331"/>
          </a:xfrm>
          <a:prstGeom prst="rect">
            <a:avLst/>
          </a:prstGeom>
        </p:spPr>
        <p:txBody>
          <a:bodyPr wrap="square">
            <a:spAutoFit/>
          </a:bodyPr>
          <a:lstStyle/>
          <a:p>
            <a:pPr marL="80645" marR="65405" algn="just">
              <a:spcBef>
                <a:spcPts val="0"/>
              </a:spcBef>
              <a:spcAft>
                <a:spcPts val="0"/>
              </a:spcAft>
            </a:pPr>
            <a:r>
              <a:rPr lang="en-US" dirty="0">
                <a:latin typeface="Segoe UI" panose="020B0502040204020203" pitchFamily="34" charset="0"/>
                <a:ea typeface="Times New Roman" panose="02020603050405020304" pitchFamily="18" charset="0"/>
              </a:rPr>
              <a:t>GBR predictions and actual prices are comparatively closer</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4058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4"/>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7"/>
                                        </p:tgtEl>
                                        <p:attrNameLst>
                                          <p:attrName>fillcolor</p:attrName>
                                        </p:attrNameLst>
                                      </p:cBhvr>
                                      <p:to>
                                        <a:schemeClr val="accent2"/>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Future work</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1569660"/>
          </a:xfrm>
          <a:prstGeom prst="rect">
            <a:avLst/>
          </a:prstGeom>
          <a:noFill/>
        </p:spPr>
        <p:txBody>
          <a:bodyPr wrap="square" rtlCol="0">
            <a:spAutoFit/>
          </a:bodyPr>
          <a:lstStyle/>
          <a:p>
            <a:pPr algn="just"/>
            <a:r>
              <a:rPr lang="en-US" sz="2400" dirty="0">
                <a:solidFill>
                  <a:schemeClr val="tx1">
                    <a:lumMod val="65000"/>
                    <a:lumOff val="35000"/>
                  </a:schemeClr>
                </a:solidFill>
              </a:rPr>
              <a:t>House sales price prediction can be done in many different ways such as using Neural Networks, SVM etc. And even anyone can try with different sets of feature combinations.  Feature may include Neighborhood, Class, </a:t>
            </a:r>
            <a:r>
              <a:rPr lang="en-US" sz="2400" dirty="0" err="1">
                <a:solidFill>
                  <a:schemeClr val="tx1">
                    <a:lumMod val="65000"/>
                    <a:lumOff val="35000"/>
                  </a:schemeClr>
                </a:solidFill>
              </a:rPr>
              <a:t>CentralAir</a:t>
            </a:r>
            <a:r>
              <a:rPr lang="en-US" sz="2400" dirty="0">
                <a:solidFill>
                  <a:schemeClr val="tx1">
                    <a:lumMod val="65000"/>
                    <a:lumOff val="35000"/>
                  </a:schemeClr>
                </a:solidFill>
              </a:rPr>
              <a:t> etc.</a:t>
            </a:r>
          </a:p>
        </p:txBody>
      </p:sp>
    </p:spTree>
    <p:extLst>
      <p:ext uri="{BB962C8B-B14F-4D97-AF65-F5344CB8AC3E}">
        <p14:creationId xmlns:p14="http://schemas.microsoft.com/office/powerpoint/2010/main" val="10116189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mph" presetSubtype="0" grpId="0" nodeType="clickEffect">
                                  <p:stCondLst>
                                    <p:cond delay="0"/>
                                  </p:stCondLst>
                                  <p:childTnLst>
                                    <p:set>
                                      <p:cBhvr>
                                        <p:cTn id="13" dur="indefinite"/>
                                        <p:tgtEl>
                                          <p:spTgt spid="4"/>
                                        </p:tgtEl>
                                        <p:attrNameLst>
                                          <p:attrName>style.opacity</p:attrName>
                                        </p:attrNameLst>
                                      </p:cBhvr>
                                      <p:to>
                                        <p:strVal val="0.5"/>
                                      </p:to>
                                    </p:set>
                                    <p:animEffect filter="image" prLst="opacity: 0.5">
                                      <p:cBhvr rctx="IE">
                                        <p:cTn id="1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Summary</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3046988"/>
          </a:xfrm>
          <a:prstGeom prst="rect">
            <a:avLst/>
          </a:prstGeom>
          <a:noFill/>
        </p:spPr>
        <p:txBody>
          <a:bodyPr wrap="square" rtlCol="0">
            <a:spAutoFit/>
          </a:bodyPr>
          <a:lstStyle/>
          <a:p>
            <a:pPr algn="just"/>
            <a:r>
              <a:rPr lang="en-US" sz="2400" dirty="0">
                <a:solidFill>
                  <a:schemeClr val="tx1">
                    <a:lumMod val="65000"/>
                    <a:lumOff val="35000"/>
                  </a:schemeClr>
                </a:solidFill>
              </a:rPr>
              <a:t>I have built a model using 3 regression methods on 2 sets of features to predict the house prices.  Provided step by step analysis on dataset. Key steps include assigning appropriate values for NAs, normalizing variables, optimizing hyperparameters for candidate models and choosing the best model </a:t>
            </a:r>
          </a:p>
          <a:p>
            <a:pPr algn="just"/>
            <a:r>
              <a:rPr lang="en-US" sz="2400" dirty="0">
                <a:solidFill>
                  <a:schemeClr val="tx1">
                    <a:lumMod val="65000"/>
                    <a:lumOff val="35000"/>
                  </a:schemeClr>
                </a:solidFill>
              </a:rPr>
              <a:t> </a:t>
            </a:r>
          </a:p>
          <a:p>
            <a:pPr algn="just"/>
            <a:r>
              <a:rPr lang="en-US" sz="2400" dirty="0">
                <a:solidFill>
                  <a:schemeClr val="tx1">
                    <a:lumMod val="65000"/>
                    <a:lumOff val="35000"/>
                  </a:schemeClr>
                </a:solidFill>
              </a:rPr>
              <a:t>Gradient Boosting Regression method gave 87.5% accuracy and low RMSE 0.02</a:t>
            </a:r>
          </a:p>
        </p:txBody>
      </p:sp>
    </p:spTree>
    <p:extLst>
      <p:ext uri="{BB962C8B-B14F-4D97-AF65-F5344CB8AC3E}">
        <p14:creationId xmlns:p14="http://schemas.microsoft.com/office/powerpoint/2010/main" val="3546384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A66D28-E6F5-47DA-A9EA-F3FB418B2D67}"/>
              </a:ext>
            </a:extLst>
          </p:cNvPr>
          <p:cNvPicPr>
            <a:picLocks noChangeAspect="1"/>
          </p:cNvPicPr>
          <p:nvPr/>
        </p:nvPicPr>
        <p:blipFill>
          <a:blip r:embed="rId2"/>
          <a:stretch>
            <a:fillRect/>
          </a:stretch>
        </p:blipFill>
        <p:spPr>
          <a:xfrm>
            <a:off x="3309504" y="1535689"/>
            <a:ext cx="4762500" cy="2581275"/>
          </a:xfrm>
          <a:prstGeom prst="roundRect">
            <a:avLst>
              <a:gd name="adj" fmla="val 4167"/>
            </a:avLst>
          </a:prstGeom>
          <a:solidFill>
            <a:srgbClr val="FFFFFF"/>
          </a:solidFill>
          <a:ln w="76200" cap="sq">
            <a:solidFill>
              <a:srgbClr val="EAEAEA"/>
            </a:solidFill>
            <a:miter lim="800000"/>
          </a:ln>
          <a:effectLst>
            <a:reflection blurRad="6350" stA="50000" endA="300" endPos="38500" dist="508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084967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Table of Contents</a:t>
            </a:r>
          </a:p>
        </p:txBody>
      </p:sp>
      <p:sp>
        <p:nvSpPr>
          <p:cNvPr id="6" name="TextBox 5">
            <a:extLst>
              <a:ext uri="{FF2B5EF4-FFF2-40B4-BE49-F238E27FC236}">
                <a16:creationId xmlns:a16="http://schemas.microsoft.com/office/drawing/2014/main" id="{546755A6-5E56-43A2-98D6-22526D33D946}"/>
              </a:ext>
            </a:extLst>
          </p:cNvPr>
          <p:cNvSpPr txBox="1"/>
          <p:nvPr/>
        </p:nvSpPr>
        <p:spPr>
          <a:xfrm>
            <a:off x="722547" y="1478433"/>
            <a:ext cx="10749874"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Problem Description</a:t>
            </a:r>
          </a:p>
          <a:p>
            <a:pPr marL="342900" indent="-342900">
              <a:buFont typeface="Arial" panose="020B0604020202020204" pitchFamily="34" charset="0"/>
              <a:buChar char="•"/>
            </a:pPr>
            <a:r>
              <a:rPr lang="en-US" sz="2400" dirty="0"/>
              <a:t>Proposed Solution</a:t>
            </a:r>
          </a:p>
          <a:p>
            <a:pPr marL="342900" indent="-342900">
              <a:buFont typeface="Arial" panose="020B0604020202020204" pitchFamily="34" charset="0"/>
              <a:buChar char="•"/>
            </a:pPr>
            <a:r>
              <a:rPr lang="en-US" sz="2400" dirty="0"/>
              <a:t>Dataset Used</a:t>
            </a:r>
          </a:p>
          <a:p>
            <a:pPr marL="342900" indent="-342900">
              <a:buFont typeface="Arial" panose="020B0604020202020204" pitchFamily="34" charset="0"/>
              <a:buChar char="•"/>
            </a:pPr>
            <a:r>
              <a:rPr lang="en-US" sz="2400" dirty="0"/>
              <a:t>Benefits and Impact</a:t>
            </a:r>
          </a:p>
          <a:p>
            <a:pPr marL="342900" indent="-342900">
              <a:buFont typeface="Arial" panose="020B0604020202020204" pitchFamily="34" charset="0"/>
              <a:buChar char="•"/>
            </a:pPr>
            <a:r>
              <a:rPr lang="en-US" sz="2400" dirty="0"/>
              <a:t>Solution Discussion</a:t>
            </a:r>
          </a:p>
          <a:p>
            <a:pPr marL="342900" indent="-342900">
              <a:buFont typeface="Arial" panose="020B0604020202020204" pitchFamily="34" charset="0"/>
              <a:buChar char="•"/>
            </a:pPr>
            <a:r>
              <a:rPr lang="en-US" sz="2400" dirty="0"/>
              <a:t>Challenges</a:t>
            </a:r>
          </a:p>
          <a:p>
            <a:pPr marL="342900" indent="-342900">
              <a:buFont typeface="Arial" panose="020B0604020202020204" pitchFamily="34" charset="0"/>
              <a:buChar char="•"/>
            </a:pPr>
            <a:r>
              <a:rPr lang="en-US" sz="2400" dirty="0"/>
              <a:t>Results</a:t>
            </a:r>
          </a:p>
          <a:p>
            <a:pPr marL="342900" indent="-342900">
              <a:buFont typeface="Arial" panose="020B0604020202020204" pitchFamily="34" charset="0"/>
              <a:buChar char="•"/>
            </a:pPr>
            <a:r>
              <a:rPr lang="en-US" sz="2400" dirty="0"/>
              <a:t>Future Work</a:t>
            </a:r>
          </a:p>
          <a:p>
            <a:pPr marL="342900" indent="-342900">
              <a:buFont typeface="Arial" panose="020B0604020202020204" pitchFamily="34" charset="0"/>
              <a:buChar char="•"/>
            </a:pPr>
            <a:r>
              <a:rPr lang="en-US" sz="2400" dirty="0"/>
              <a:t>Summary</a:t>
            </a:r>
          </a:p>
          <a:p>
            <a:pPr marL="342900" indent="-342900">
              <a:buFont typeface="Arial" panose="020B0604020202020204" pitchFamily="34" charset="0"/>
              <a:buChar char="•"/>
            </a:pPr>
            <a:endParaRPr lang="en-US" sz="2400" dirty="0">
              <a:solidFill>
                <a:schemeClr val="tx1">
                  <a:lumMod val="65000"/>
                  <a:lumOff val="35000"/>
                </a:schemeClr>
              </a:solidFill>
            </a:endParaRP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Tree>
    <p:extLst>
      <p:ext uri="{BB962C8B-B14F-4D97-AF65-F5344CB8AC3E}">
        <p14:creationId xmlns:p14="http://schemas.microsoft.com/office/powerpoint/2010/main" val="31175501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Problem Description</a:t>
            </a:r>
          </a:p>
        </p:txBody>
      </p:sp>
      <p:sp>
        <p:nvSpPr>
          <p:cNvPr id="6" name="TextBox 5">
            <a:extLst>
              <a:ext uri="{FF2B5EF4-FFF2-40B4-BE49-F238E27FC236}">
                <a16:creationId xmlns:a16="http://schemas.microsoft.com/office/drawing/2014/main" id="{546755A6-5E56-43A2-98D6-22526D33D946}"/>
              </a:ext>
            </a:extLst>
          </p:cNvPr>
          <p:cNvSpPr txBox="1"/>
          <p:nvPr/>
        </p:nvSpPr>
        <p:spPr>
          <a:xfrm>
            <a:off x="722547" y="1478433"/>
            <a:ext cx="10749874" cy="2239524"/>
          </a:xfrm>
          <a:prstGeom prst="rect">
            <a:avLst/>
          </a:prstGeom>
          <a:noFill/>
        </p:spPr>
        <p:txBody>
          <a:bodyPr wrap="square" rtlCol="0">
            <a:spAutoFit/>
          </a:bodyPr>
          <a:lstStyle/>
          <a:p>
            <a:pPr algn="just">
              <a:lnSpc>
                <a:spcPct val="150000"/>
              </a:lnSpc>
            </a:pPr>
            <a:r>
              <a:rPr lang="en-US" sz="2400" dirty="0">
                <a:solidFill>
                  <a:schemeClr val="tx1">
                    <a:lumMod val="65000"/>
                    <a:lumOff val="35000"/>
                  </a:schemeClr>
                </a:solidFill>
              </a:rPr>
              <a:t>The goal of “House Prices” project was to predict or estimate the sale price of residential home in Ames, </a:t>
            </a:r>
            <a:r>
              <a:rPr lang="en-US" sz="2400" dirty="0" err="1">
                <a:solidFill>
                  <a:schemeClr val="tx1">
                    <a:lumMod val="65000"/>
                    <a:lumOff val="35000"/>
                  </a:schemeClr>
                </a:solidFill>
              </a:rPr>
              <a:t>lowa</a:t>
            </a:r>
            <a:r>
              <a:rPr lang="en-US" sz="2400" dirty="0">
                <a:solidFill>
                  <a:schemeClr val="tx1">
                    <a:lumMod val="65000"/>
                    <a:lumOff val="35000"/>
                  </a:schemeClr>
                </a:solidFill>
              </a:rPr>
              <a:t> by using regression techniques. Where as almost 79 variables were helping to describe almost every aspects of house, along with the pricing for 1460 sold houses.</a:t>
            </a: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Tree>
    <p:extLst>
      <p:ext uri="{BB962C8B-B14F-4D97-AF65-F5344CB8AC3E}">
        <p14:creationId xmlns:p14="http://schemas.microsoft.com/office/powerpoint/2010/main" val="23397329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Proposed Solution</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6" name="TextBox 5">
            <a:extLst>
              <a:ext uri="{FF2B5EF4-FFF2-40B4-BE49-F238E27FC236}">
                <a16:creationId xmlns:a16="http://schemas.microsoft.com/office/drawing/2014/main" id="{AF579106-0BC7-4EB3-9CE7-1C3CCFEBBF62}"/>
              </a:ext>
            </a:extLst>
          </p:cNvPr>
          <p:cNvSpPr txBox="1"/>
          <p:nvPr/>
        </p:nvSpPr>
        <p:spPr>
          <a:xfrm>
            <a:off x="722547" y="1478433"/>
            <a:ext cx="10749874" cy="4524315"/>
          </a:xfrm>
          <a:prstGeom prst="rect">
            <a:avLst/>
          </a:prstGeom>
          <a:noFill/>
        </p:spPr>
        <p:txBody>
          <a:bodyPr wrap="square" rtlCol="0">
            <a:spAutoFit/>
          </a:bodyPr>
          <a:lstStyle/>
          <a:p>
            <a:pPr algn="just"/>
            <a:r>
              <a:rPr lang="en-US" sz="2400" dirty="0">
                <a:solidFill>
                  <a:schemeClr val="tx1">
                    <a:lumMod val="65000"/>
                    <a:lumOff val="35000"/>
                  </a:schemeClr>
                </a:solidFill>
              </a:rPr>
              <a:t>Based on multivariate regression techniques, I came up with two sets of data and applied on Linear Regression, Random Forest and GBR (Gradient Boosting Regression) models. Based on RMSE and other factors selected model for test house sales price prediction.</a:t>
            </a:r>
          </a:p>
          <a:p>
            <a:pPr algn="just"/>
            <a:r>
              <a:rPr lang="en-US" sz="2400" dirty="0">
                <a:solidFill>
                  <a:schemeClr val="tx1">
                    <a:lumMod val="65000"/>
                    <a:lumOff val="35000"/>
                  </a:schemeClr>
                </a:solidFill>
              </a:rPr>
              <a:t> </a:t>
            </a:r>
          </a:p>
          <a:p>
            <a:pPr algn="just"/>
            <a:r>
              <a:rPr lang="en-US" sz="2400" dirty="0">
                <a:solidFill>
                  <a:schemeClr val="tx1">
                    <a:lumMod val="65000"/>
                    <a:lumOff val="35000"/>
                  </a:schemeClr>
                </a:solidFill>
              </a:rPr>
              <a:t>Used several features as based on many correlative factors.</a:t>
            </a:r>
          </a:p>
          <a:p>
            <a:pPr algn="just"/>
            <a:endParaRPr lang="en-US" sz="2400" dirty="0">
              <a:solidFill>
                <a:schemeClr val="tx1">
                  <a:lumMod val="65000"/>
                  <a:lumOff val="35000"/>
                </a:schemeClr>
              </a:solidFill>
            </a:endParaRPr>
          </a:p>
          <a:p>
            <a:pPr algn="just"/>
            <a:r>
              <a:rPr lang="en-US" sz="2400" dirty="0">
                <a:solidFill>
                  <a:srgbClr val="0070C0"/>
                </a:solidFill>
              </a:rPr>
              <a:t>F(x) = w0 + w11*X1 + w2*X2 + ... + wp*</a:t>
            </a:r>
            <a:r>
              <a:rPr lang="en-US" sz="2400" dirty="0" err="1">
                <a:solidFill>
                  <a:srgbClr val="0070C0"/>
                </a:solidFill>
              </a:rPr>
              <a:t>Xp</a:t>
            </a:r>
            <a:r>
              <a:rPr lang="en-US" sz="2400" dirty="0">
                <a:solidFill>
                  <a:srgbClr val="0070C0"/>
                </a:solidFill>
              </a:rPr>
              <a:t> </a:t>
            </a:r>
          </a:p>
          <a:p>
            <a:pPr algn="just"/>
            <a:endParaRPr lang="en-US" sz="2400" dirty="0">
              <a:solidFill>
                <a:srgbClr val="0070C0"/>
              </a:solidFill>
            </a:endParaRPr>
          </a:p>
          <a:p>
            <a:pPr algn="just"/>
            <a:r>
              <a:rPr lang="en-US" sz="2400" i="1" dirty="0">
                <a:solidFill>
                  <a:schemeClr val="tx1">
                    <a:lumMod val="65000"/>
                    <a:lumOff val="35000"/>
                  </a:schemeClr>
                </a:solidFill>
              </a:rPr>
              <a:t>(Where: X1,X2,…= features, F(x) =price w0=intercept term, w1,w2=coefficients  of  respective  features)</a:t>
            </a:r>
          </a:p>
          <a:p>
            <a:endParaRPr lang="en-US" sz="2400" dirty="0">
              <a:solidFill>
                <a:schemeClr val="tx1">
                  <a:lumMod val="65000"/>
                  <a:lumOff val="35000"/>
                </a:schemeClr>
              </a:solidFill>
            </a:endParaRPr>
          </a:p>
        </p:txBody>
      </p:sp>
    </p:spTree>
    <p:extLst>
      <p:ext uri="{BB962C8B-B14F-4D97-AF65-F5344CB8AC3E}">
        <p14:creationId xmlns:p14="http://schemas.microsoft.com/office/powerpoint/2010/main" val="10629917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6"/>
                                        </p:tgtEl>
                                        <p:attrNameLst>
                                          <p:attrName>style.color</p:attrName>
                                        </p:attrNameLst>
                                      </p:cBhvr>
                                      <p:to>
                                        <a:schemeClr val="bg1"/>
                                      </p:to>
                                    </p:animClr>
                                    <p:animClr clrSpc="rgb" dir="cw">
                                      <p:cBhvr>
                                        <p:cTn id="12" dur="250" autoRev="1" fill="remove"/>
                                        <p:tgtEl>
                                          <p:spTgt spid="6"/>
                                        </p:tgtEl>
                                        <p:attrNameLst>
                                          <p:attrName>fillcolor</p:attrName>
                                        </p:attrNameLst>
                                      </p:cBhvr>
                                      <p:to>
                                        <a:schemeClr val="bg1"/>
                                      </p:to>
                                    </p:animClr>
                                    <p:set>
                                      <p:cBhvr>
                                        <p:cTn id="13" dur="250" autoRev="1" fill="remove"/>
                                        <p:tgtEl>
                                          <p:spTgt spid="6"/>
                                        </p:tgtEl>
                                        <p:attrNameLst>
                                          <p:attrName>fill.type</p:attrName>
                                        </p:attrNameLst>
                                      </p:cBhvr>
                                      <p:to>
                                        <p:strVal val="solid"/>
                                      </p:to>
                                    </p:set>
                                    <p:set>
                                      <p:cBhvr>
                                        <p:cTn id="14"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Dataset used</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225689"/>
            <a:ext cx="5373453"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tx1">
                    <a:lumMod val="65000"/>
                    <a:lumOff val="35000"/>
                  </a:schemeClr>
                </a:solidFill>
              </a:rPr>
              <a:t>Dataset used from Kaggle Competition                                                                                              </a:t>
            </a:r>
          </a:p>
          <a:p>
            <a:pPr marL="342900" indent="-342900" algn="just">
              <a:buFont typeface="Arial" panose="020B0604020202020204" pitchFamily="34" charset="0"/>
              <a:buChar char="•"/>
            </a:pPr>
            <a:r>
              <a:rPr lang="en-US" sz="2400" dirty="0">
                <a:solidFill>
                  <a:schemeClr val="tx1">
                    <a:lumMod val="65000"/>
                    <a:lumOff val="35000"/>
                  </a:schemeClr>
                </a:solidFill>
              </a:rPr>
              <a:t>Dataset contains house sales price and its other features for houses sold in Ames</a:t>
            </a:r>
          </a:p>
          <a:p>
            <a:pPr marL="342900" indent="-342900" algn="just">
              <a:buFont typeface="Arial" panose="020B0604020202020204" pitchFamily="34" charset="0"/>
              <a:buChar char="•"/>
            </a:pPr>
            <a:r>
              <a:rPr lang="en-US" sz="2400" dirty="0">
                <a:solidFill>
                  <a:schemeClr val="tx1">
                    <a:lumMod val="65000"/>
                    <a:lumOff val="35000"/>
                  </a:schemeClr>
                </a:solidFill>
              </a:rPr>
              <a:t>House price dataset consists of around 3000 records with 80 feature variables</a:t>
            </a:r>
          </a:p>
          <a:p>
            <a:pPr marL="342900" indent="-342900" algn="just">
              <a:buFont typeface="Arial" panose="020B0604020202020204" pitchFamily="34" charset="0"/>
              <a:buChar char="•"/>
            </a:pPr>
            <a:r>
              <a:rPr lang="en-US" sz="2400" dirty="0">
                <a:solidFill>
                  <a:schemeClr val="tx1">
                    <a:lumMod val="65000"/>
                    <a:lumOff val="35000"/>
                  </a:schemeClr>
                </a:solidFill>
              </a:rPr>
              <a:t>Feature variables consists of both Numerical and Categorical data </a:t>
            </a:r>
          </a:p>
          <a:p>
            <a:pPr marL="342900" indent="-342900" algn="just">
              <a:buFont typeface="Arial" panose="020B0604020202020204" pitchFamily="34" charset="0"/>
              <a:buChar char="•"/>
            </a:pPr>
            <a:r>
              <a:rPr lang="en-US" sz="2400" dirty="0">
                <a:solidFill>
                  <a:schemeClr val="tx1">
                    <a:lumMod val="65000"/>
                    <a:lumOff val="35000"/>
                  </a:schemeClr>
                </a:solidFill>
              </a:rPr>
              <a:t>Used two sets of feature variables to predict housing price, by using multivariate techniques on regression models</a:t>
            </a:r>
          </a:p>
          <a:p>
            <a:endParaRPr lang="en-US" sz="24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63EEAD0-26F2-41B7-8EC6-008FE0DD90C1}"/>
              </a:ext>
            </a:extLst>
          </p:cNvPr>
          <p:cNvPicPr/>
          <p:nvPr/>
        </p:nvPicPr>
        <p:blipFill>
          <a:blip r:embed="rId2"/>
          <a:stretch>
            <a:fillRect/>
          </a:stretch>
        </p:blipFill>
        <p:spPr>
          <a:xfrm>
            <a:off x="6166777" y="2046585"/>
            <a:ext cx="5813187" cy="3625394"/>
          </a:xfrm>
          <a:prstGeom prst="rect">
            <a:avLst/>
          </a:prstGeom>
        </p:spPr>
      </p:pic>
    </p:spTree>
    <p:extLst>
      <p:ext uri="{BB962C8B-B14F-4D97-AF65-F5344CB8AC3E}">
        <p14:creationId xmlns:p14="http://schemas.microsoft.com/office/powerpoint/2010/main" val="15037299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Benefits and Impact</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2308324"/>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solidFill>
                  <a:schemeClr val="tx1">
                    <a:lumMod val="65000"/>
                    <a:lumOff val="35000"/>
                  </a:schemeClr>
                </a:solidFill>
              </a:rPr>
              <a:t>Multiple sets of feature variables help to find relationships between several variables simultaneously.</a:t>
            </a:r>
          </a:p>
          <a:p>
            <a:pPr marL="342900" lvl="0" indent="-342900" algn="just">
              <a:buFont typeface="Arial" panose="020B0604020202020204" pitchFamily="34" charset="0"/>
              <a:buChar char="•"/>
            </a:pPr>
            <a:r>
              <a:rPr lang="en-US" sz="2400" dirty="0">
                <a:solidFill>
                  <a:schemeClr val="tx1">
                    <a:lumMod val="65000"/>
                    <a:lumOff val="35000"/>
                  </a:schemeClr>
                </a:solidFill>
              </a:rPr>
              <a:t>From this analysis can use most influencing feature variable sets to get effective prediction.</a:t>
            </a:r>
          </a:p>
          <a:p>
            <a:pPr marL="342900" lvl="0" indent="-342900" algn="just">
              <a:buFont typeface="Arial" panose="020B0604020202020204" pitchFamily="34" charset="0"/>
              <a:buChar char="•"/>
            </a:pPr>
            <a:r>
              <a:rPr lang="en-US" sz="2400" dirty="0">
                <a:solidFill>
                  <a:schemeClr val="tx1">
                    <a:lumMod val="65000"/>
                    <a:lumOff val="35000"/>
                  </a:schemeClr>
                </a:solidFill>
              </a:rPr>
              <a:t>This gives multivariate analysis a decisive advantage over other forms of analysis</a:t>
            </a:r>
          </a:p>
        </p:txBody>
      </p:sp>
    </p:spTree>
    <p:extLst>
      <p:ext uri="{BB962C8B-B14F-4D97-AF65-F5344CB8AC3E}">
        <p14:creationId xmlns:p14="http://schemas.microsoft.com/office/powerpoint/2010/main" val="37192935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grpId="0" nodeType="clickEffect">
                                  <p:stCondLst>
                                    <p:cond delay="0"/>
                                  </p:stCondLst>
                                  <p:childTnLst>
                                    <p:animClr clrSpc="hsl" dir="cw">
                                      <p:cBhvr override="childStyle">
                                        <p:cTn id="13" dur="500" fill="hold"/>
                                        <p:tgtEl>
                                          <p:spTgt spid="4"/>
                                        </p:tgtEl>
                                        <p:attrNameLst>
                                          <p:attrName>style.color</p:attrName>
                                        </p:attrNameLst>
                                      </p:cBhvr>
                                      <p:by>
                                        <p:hsl h="0" s="12549" l="25098"/>
                                      </p:by>
                                    </p:animClr>
                                    <p:animClr clrSpc="hsl" dir="cw">
                                      <p:cBhvr>
                                        <p:cTn id="14" dur="500" fill="hold"/>
                                        <p:tgtEl>
                                          <p:spTgt spid="4"/>
                                        </p:tgtEl>
                                        <p:attrNameLst>
                                          <p:attrName>fillcolor</p:attrName>
                                        </p:attrNameLst>
                                      </p:cBhvr>
                                      <p:by>
                                        <p:hsl h="0" s="12549" l="25098"/>
                                      </p:by>
                                    </p:animClr>
                                    <p:animClr clrSpc="hsl" dir="cw">
                                      <p:cBhvr>
                                        <p:cTn id="15" dur="500" fill="hold"/>
                                        <p:tgtEl>
                                          <p:spTgt spid="4"/>
                                        </p:tgtEl>
                                        <p:attrNameLst>
                                          <p:attrName>stroke.color</p:attrName>
                                        </p:attrNameLst>
                                      </p:cBhvr>
                                      <p:by>
                                        <p:hsl h="0" s="12549" l="25098"/>
                                      </p:by>
                                    </p:animClr>
                                    <p:set>
                                      <p:cBhvr>
                                        <p:cTn id="1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a:t>
            </a:r>
          </a:p>
        </p:txBody>
      </p:sp>
      <p:sp>
        <p:nvSpPr>
          <p:cNvPr id="6" name="TextBox 5">
            <a:extLst>
              <a:ext uri="{FF2B5EF4-FFF2-40B4-BE49-F238E27FC236}">
                <a16:creationId xmlns:a16="http://schemas.microsoft.com/office/drawing/2014/main" id="{546755A6-5E56-43A2-98D6-22526D33D946}"/>
              </a:ext>
            </a:extLst>
          </p:cNvPr>
          <p:cNvSpPr txBox="1"/>
          <p:nvPr/>
        </p:nvSpPr>
        <p:spPr>
          <a:xfrm>
            <a:off x="672572" y="1313420"/>
            <a:ext cx="10749874" cy="5262979"/>
          </a:xfrm>
          <a:prstGeom prst="rect">
            <a:avLst/>
          </a:prstGeom>
          <a:noFill/>
        </p:spPr>
        <p:txBody>
          <a:bodyPr wrap="square" rtlCol="0">
            <a:spAutoFit/>
          </a:bodyPr>
          <a:lstStyle/>
          <a:p>
            <a:pPr lvl="0" algn="just" fontAlgn="base"/>
            <a:r>
              <a:rPr lang="en-US" sz="2400" dirty="0">
                <a:solidFill>
                  <a:schemeClr val="tx1">
                    <a:lumMod val="65000"/>
                    <a:lumOff val="35000"/>
                  </a:schemeClr>
                </a:solidFill>
              </a:rPr>
              <a:t>This is an open source Kaggle regression project. This project can be implemented in many ways.  But here I followed advanced regression techniques like random forest and gradient boosting.</a:t>
            </a:r>
          </a:p>
          <a:p>
            <a:pPr algn="just"/>
            <a:r>
              <a:rPr lang="en-US" sz="2400" dirty="0">
                <a:solidFill>
                  <a:schemeClr val="tx1">
                    <a:lumMod val="65000"/>
                    <a:lumOff val="35000"/>
                  </a:schemeClr>
                </a:solidFill>
              </a:rPr>
              <a:t>	Analysis of data is done on Multivariate regression on two sets of features.</a:t>
            </a:r>
          </a:p>
          <a:p>
            <a:pPr algn="just"/>
            <a:r>
              <a:rPr lang="en-US" sz="2400" dirty="0">
                <a:solidFill>
                  <a:schemeClr val="tx1">
                    <a:lumMod val="65000"/>
                    <a:lumOff val="35000"/>
                  </a:schemeClr>
                </a:solidFill>
              </a:rPr>
              <a:t>SET 1 feature - ['</a:t>
            </a:r>
            <a:r>
              <a:rPr lang="en-US" sz="2400" dirty="0" err="1">
                <a:solidFill>
                  <a:schemeClr val="tx1">
                    <a:lumMod val="65000"/>
                    <a:lumOff val="35000"/>
                  </a:schemeClr>
                </a:solidFill>
              </a:rPr>
              <a:t>OverallQual</a:t>
            </a:r>
            <a:r>
              <a:rPr lang="en-US" sz="2400" dirty="0">
                <a:solidFill>
                  <a:schemeClr val="tx1">
                    <a:lumMod val="65000"/>
                    <a:lumOff val="35000"/>
                  </a:schemeClr>
                </a:solidFill>
              </a:rPr>
              <a:t>', '</a:t>
            </a:r>
            <a:r>
              <a:rPr lang="en-US" sz="2400" dirty="0" err="1">
                <a:solidFill>
                  <a:schemeClr val="tx1">
                    <a:lumMod val="65000"/>
                    <a:lumOff val="35000"/>
                  </a:schemeClr>
                </a:solidFill>
              </a:rPr>
              <a:t>GrLivArea</a:t>
            </a:r>
            <a:r>
              <a:rPr lang="en-US" sz="2400" dirty="0">
                <a:solidFill>
                  <a:schemeClr val="tx1">
                    <a:lumMod val="65000"/>
                    <a:lumOff val="35000"/>
                  </a:schemeClr>
                </a:solidFill>
              </a:rPr>
              <a:t>', '</a:t>
            </a:r>
            <a:r>
              <a:rPr lang="en-US" sz="2400" dirty="0" err="1">
                <a:solidFill>
                  <a:schemeClr val="tx1">
                    <a:lumMod val="65000"/>
                    <a:lumOff val="35000"/>
                  </a:schemeClr>
                </a:solidFill>
              </a:rPr>
              <a:t>GarageCars</a:t>
            </a:r>
            <a:r>
              <a:rPr lang="en-US" sz="2400" dirty="0">
                <a:solidFill>
                  <a:schemeClr val="tx1">
                    <a:lumMod val="65000"/>
                    <a:lumOff val="35000"/>
                  </a:schemeClr>
                </a:solidFill>
              </a:rPr>
              <a:t>', '</a:t>
            </a:r>
            <a:r>
              <a:rPr lang="en-US" sz="2400" dirty="0" err="1">
                <a:solidFill>
                  <a:schemeClr val="tx1">
                    <a:lumMod val="65000"/>
                    <a:lumOff val="35000"/>
                  </a:schemeClr>
                </a:solidFill>
              </a:rPr>
              <a:t>GarageArea</a:t>
            </a:r>
            <a:r>
              <a:rPr lang="en-US" sz="2400" dirty="0">
                <a:solidFill>
                  <a:schemeClr val="tx1">
                    <a:lumMod val="65000"/>
                    <a:lumOff val="35000"/>
                  </a:schemeClr>
                </a:solidFill>
              </a:rPr>
              <a:t>', '</a:t>
            </a:r>
            <a:r>
              <a:rPr lang="en-US" sz="2400" dirty="0" err="1">
                <a:solidFill>
                  <a:schemeClr val="tx1">
                    <a:lumMod val="65000"/>
                    <a:lumOff val="35000"/>
                  </a:schemeClr>
                </a:solidFill>
              </a:rPr>
              <a:t>TotalBsmtSF</a:t>
            </a:r>
            <a:r>
              <a:rPr lang="en-US" sz="2400" dirty="0">
                <a:solidFill>
                  <a:schemeClr val="tx1">
                    <a:lumMod val="65000"/>
                    <a:lumOff val="35000"/>
                  </a:schemeClr>
                </a:solidFill>
              </a:rPr>
              <a:t>', '1stFlrSF', '</a:t>
            </a:r>
            <a:r>
              <a:rPr lang="en-US" sz="2400" dirty="0" err="1">
                <a:solidFill>
                  <a:schemeClr val="tx1">
                    <a:lumMod val="65000"/>
                    <a:lumOff val="35000"/>
                  </a:schemeClr>
                </a:solidFill>
              </a:rPr>
              <a:t>FullBath</a:t>
            </a:r>
            <a:r>
              <a:rPr lang="en-US" sz="2400" dirty="0">
                <a:solidFill>
                  <a:schemeClr val="tx1">
                    <a:lumMod val="65000"/>
                    <a:lumOff val="35000"/>
                  </a:schemeClr>
                </a:solidFill>
              </a:rPr>
              <a:t>', '</a:t>
            </a:r>
            <a:r>
              <a:rPr lang="en-US" sz="2400" dirty="0" err="1">
                <a:solidFill>
                  <a:schemeClr val="tx1">
                    <a:lumMod val="65000"/>
                    <a:lumOff val="35000"/>
                  </a:schemeClr>
                </a:solidFill>
              </a:rPr>
              <a:t>YearBuilt</a:t>
            </a:r>
            <a:r>
              <a:rPr lang="en-US" sz="2400" dirty="0">
                <a:solidFill>
                  <a:schemeClr val="tx1">
                    <a:lumMod val="65000"/>
                    <a:lumOff val="35000"/>
                  </a:schemeClr>
                </a:solidFill>
              </a:rPr>
              <a:t>','</a:t>
            </a:r>
            <a:r>
              <a:rPr lang="en-US" sz="2400" dirty="0" err="1">
                <a:solidFill>
                  <a:schemeClr val="tx1">
                    <a:lumMod val="65000"/>
                    <a:lumOff val="35000"/>
                  </a:schemeClr>
                </a:solidFill>
              </a:rPr>
              <a:t>YearRemodAdd</a:t>
            </a:r>
            <a:r>
              <a:rPr lang="en-US" sz="2400" dirty="0">
                <a:solidFill>
                  <a:schemeClr val="tx1">
                    <a:lumMod val="65000"/>
                    <a:lumOff val="35000"/>
                  </a:schemeClr>
                </a:solidFill>
              </a:rPr>
              <a:t>', '</a:t>
            </a:r>
            <a:r>
              <a:rPr lang="en-US" sz="2400" dirty="0" err="1">
                <a:solidFill>
                  <a:schemeClr val="tx1">
                    <a:lumMod val="65000"/>
                    <a:lumOff val="35000"/>
                  </a:schemeClr>
                </a:solidFill>
              </a:rPr>
              <a:t>GarageYrBlt</a:t>
            </a:r>
            <a:r>
              <a:rPr lang="en-US" sz="2400" dirty="0">
                <a:solidFill>
                  <a:schemeClr val="tx1">
                    <a:lumMod val="65000"/>
                    <a:lumOff val="35000"/>
                  </a:schemeClr>
                </a:solidFill>
              </a:rPr>
              <a:t>', '</a:t>
            </a:r>
            <a:r>
              <a:rPr lang="en-US" sz="2400" dirty="0" err="1">
                <a:solidFill>
                  <a:schemeClr val="tx1">
                    <a:lumMod val="65000"/>
                    <a:lumOff val="35000"/>
                  </a:schemeClr>
                </a:solidFill>
              </a:rPr>
              <a:t>TotRmsAbvGrd</a:t>
            </a:r>
            <a:r>
              <a:rPr lang="en-US" sz="2400" dirty="0">
                <a:solidFill>
                  <a:schemeClr val="tx1">
                    <a:lumMod val="65000"/>
                    <a:lumOff val="35000"/>
                  </a:schemeClr>
                </a:solidFill>
              </a:rPr>
              <a:t>']</a:t>
            </a:r>
          </a:p>
          <a:p>
            <a:pPr algn="just"/>
            <a:r>
              <a:rPr lang="en-US" sz="2400" dirty="0">
                <a:solidFill>
                  <a:schemeClr val="tx1">
                    <a:lumMod val="65000"/>
                    <a:lumOff val="35000"/>
                  </a:schemeClr>
                </a:solidFill>
              </a:rPr>
              <a:t> </a:t>
            </a:r>
          </a:p>
          <a:p>
            <a:pPr algn="just"/>
            <a:r>
              <a:rPr lang="en-US" sz="2400" dirty="0">
                <a:solidFill>
                  <a:schemeClr val="tx1">
                    <a:lumMod val="65000"/>
                    <a:lumOff val="35000"/>
                  </a:schemeClr>
                </a:solidFill>
              </a:rPr>
              <a:t>SET 2 feature - ['</a:t>
            </a:r>
            <a:r>
              <a:rPr lang="en-US" sz="2400" dirty="0" err="1">
                <a:solidFill>
                  <a:schemeClr val="tx1">
                    <a:lumMod val="65000"/>
                    <a:lumOff val="35000"/>
                  </a:schemeClr>
                </a:solidFill>
              </a:rPr>
              <a:t>OverallQual</a:t>
            </a:r>
            <a:r>
              <a:rPr lang="en-US" sz="2400" dirty="0">
                <a:solidFill>
                  <a:schemeClr val="tx1">
                    <a:lumMod val="65000"/>
                    <a:lumOff val="35000"/>
                  </a:schemeClr>
                </a:solidFill>
              </a:rPr>
              <a:t>', '</a:t>
            </a:r>
            <a:r>
              <a:rPr lang="en-US" sz="2400" dirty="0" err="1">
                <a:solidFill>
                  <a:schemeClr val="tx1">
                    <a:lumMod val="65000"/>
                    <a:lumOff val="35000"/>
                  </a:schemeClr>
                </a:solidFill>
              </a:rPr>
              <a:t>OverallCond</a:t>
            </a:r>
            <a:r>
              <a:rPr lang="en-US" sz="2400" dirty="0">
                <a:solidFill>
                  <a:schemeClr val="tx1">
                    <a:lumMod val="65000"/>
                    <a:lumOff val="35000"/>
                  </a:schemeClr>
                </a:solidFill>
              </a:rPr>
              <a:t>', '</a:t>
            </a:r>
            <a:r>
              <a:rPr lang="en-US" sz="2400" dirty="0" err="1">
                <a:solidFill>
                  <a:schemeClr val="tx1">
                    <a:lumMod val="65000"/>
                    <a:lumOff val="35000"/>
                  </a:schemeClr>
                </a:solidFill>
              </a:rPr>
              <a:t>YearBuilt</a:t>
            </a:r>
            <a:r>
              <a:rPr lang="en-US" sz="2400" dirty="0">
                <a:solidFill>
                  <a:schemeClr val="tx1">
                    <a:lumMod val="65000"/>
                    <a:lumOff val="35000"/>
                  </a:schemeClr>
                </a:solidFill>
              </a:rPr>
              <a:t>', '</a:t>
            </a:r>
            <a:r>
              <a:rPr lang="en-US" sz="2400" dirty="0" err="1">
                <a:solidFill>
                  <a:schemeClr val="tx1">
                    <a:lumMod val="65000"/>
                    <a:lumOff val="35000"/>
                  </a:schemeClr>
                </a:solidFill>
              </a:rPr>
              <a:t>CentralAir</a:t>
            </a:r>
            <a:r>
              <a:rPr lang="en-US" sz="2400" dirty="0">
                <a:solidFill>
                  <a:schemeClr val="tx1">
                    <a:lumMod val="65000"/>
                    <a:lumOff val="35000"/>
                  </a:schemeClr>
                </a:solidFill>
              </a:rPr>
              <a:t>', '1stFlrSF', '2ndFlrSF', '</a:t>
            </a:r>
            <a:r>
              <a:rPr lang="en-US" sz="2400" dirty="0" err="1">
                <a:solidFill>
                  <a:schemeClr val="tx1">
                    <a:lumMod val="65000"/>
                    <a:lumOff val="35000"/>
                  </a:schemeClr>
                </a:solidFill>
              </a:rPr>
              <a:t>BedroomAbvGr</a:t>
            </a:r>
            <a:r>
              <a:rPr lang="en-US" sz="2400" dirty="0">
                <a:solidFill>
                  <a:schemeClr val="tx1">
                    <a:lumMod val="65000"/>
                    <a:lumOff val="35000"/>
                  </a:schemeClr>
                </a:solidFill>
              </a:rPr>
              <a:t>' ,'</a:t>
            </a:r>
            <a:r>
              <a:rPr lang="en-US" sz="2400" dirty="0" err="1">
                <a:solidFill>
                  <a:schemeClr val="tx1">
                    <a:lumMod val="65000"/>
                    <a:lumOff val="35000"/>
                  </a:schemeClr>
                </a:solidFill>
              </a:rPr>
              <a:t>YrSold</a:t>
            </a:r>
            <a:r>
              <a:rPr lang="en-US" sz="2400" dirty="0">
                <a:solidFill>
                  <a:schemeClr val="tx1">
                    <a:lumMod val="65000"/>
                    <a:lumOff val="35000"/>
                  </a:schemeClr>
                </a:solidFill>
              </a:rPr>
              <a:t>' ]</a:t>
            </a:r>
          </a:p>
          <a:p>
            <a:pPr algn="just"/>
            <a:r>
              <a:rPr lang="en-US" sz="2400" dirty="0">
                <a:solidFill>
                  <a:schemeClr val="tx1">
                    <a:lumMod val="65000"/>
                    <a:lumOff val="35000"/>
                  </a:schemeClr>
                </a:solidFill>
              </a:rPr>
              <a:t> </a:t>
            </a:r>
          </a:p>
          <a:p>
            <a:pPr algn="just"/>
            <a:r>
              <a:rPr lang="en-US" sz="2400" dirty="0">
                <a:solidFill>
                  <a:schemeClr val="tx1">
                    <a:lumMod val="65000"/>
                    <a:lumOff val="35000"/>
                  </a:schemeClr>
                </a:solidFill>
              </a:rPr>
              <a:t>	Age = </a:t>
            </a:r>
            <a:r>
              <a:rPr lang="en-US" sz="2400" dirty="0" err="1">
                <a:solidFill>
                  <a:schemeClr val="tx1">
                    <a:lumMod val="65000"/>
                    <a:lumOff val="35000"/>
                  </a:schemeClr>
                </a:solidFill>
              </a:rPr>
              <a:t>YearBuilt</a:t>
            </a:r>
            <a:r>
              <a:rPr lang="en-US" sz="2400" dirty="0">
                <a:solidFill>
                  <a:schemeClr val="tx1">
                    <a:lumMod val="65000"/>
                    <a:lumOff val="35000"/>
                  </a:schemeClr>
                </a:solidFill>
              </a:rPr>
              <a:t> - </a:t>
            </a:r>
            <a:r>
              <a:rPr lang="en-US" sz="2400" dirty="0" err="1">
                <a:solidFill>
                  <a:schemeClr val="tx1">
                    <a:lumMod val="65000"/>
                    <a:lumOff val="35000"/>
                  </a:schemeClr>
                </a:solidFill>
              </a:rPr>
              <a:t>YrSold</a:t>
            </a:r>
            <a:endParaRPr lang="en-US" sz="2400" dirty="0">
              <a:solidFill>
                <a:schemeClr val="tx1">
                  <a:lumMod val="65000"/>
                  <a:lumOff val="35000"/>
                </a:schemeClr>
              </a:solidFill>
            </a:endParaRPr>
          </a:p>
          <a:p>
            <a:pPr algn="just"/>
            <a:endParaRPr lang="en-US" sz="2400" dirty="0">
              <a:solidFill>
                <a:schemeClr val="tx1">
                  <a:lumMod val="65000"/>
                  <a:lumOff val="35000"/>
                </a:schemeClr>
              </a:solidFill>
            </a:endParaRP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Tree>
    <p:extLst>
      <p:ext uri="{BB962C8B-B14F-4D97-AF65-F5344CB8AC3E}">
        <p14:creationId xmlns:p14="http://schemas.microsoft.com/office/powerpoint/2010/main" val="33472067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gtEl>
                                        <p:attrNameLst>
                                          <p:attrName>style.color</p:attrName>
                                        </p:attrNameLst>
                                      </p:cBhvr>
                                      <p:to>
                                        <a:schemeClr val="accent2"/>
                                      </p:to>
                                    </p:animClr>
                                    <p:animClr clrSpc="rgb" dir="cw">
                                      <p:cBhvr>
                                        <p:cTn id="7" dur="500" fill="hold"/>
                                        <p:tgtEl>
                                          <p:spTgt spid="2"/>
                                        </p:tgtEl>
                                        <p:attrNameLst>
                                          <p:attrName>fillcolor</p:attrName>
                                        </p:attrNameLst>
                                      </p:cBhvr>
                                      <p:to>
                                        <a:schemeClr val="accent2"/>
                                      </p:to>
                                    </p:animClr>
                                    <p:set>
                                      <p:cBhvr>
                                        <p:cTn id="8" dur="500" fill="hold"/>
                                        <p:tgtEl>
                                          <p:spTgt spid="2"/>
                                        </p:tgtEl>
                                        <p:attrNameLst>
                                          <p:attrName>fill.type</p:attrName>
                                        </p:attrNameLst>
                                      </p:cBhvr>
                                      <p:to>
                                        <p:strVal val="solid"/>
                                      </p:to>
                                    </p:set>
                                    <p:set>
                                      <p:cBhvr>
                                        <p:cTn id="9" dur="500" fill="hold"/>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7" presetClass="emph" presetSubtype="2" fill="hold" nodeType="clickEffect">
                                  <p:stCondLst>
                                    <p:cond delay="0"/>
                                  </p:stCondLst>
                                  <p:childTnLst>
                                    <p:animClr clrSpc="rgb" dir="cw">
                                      <p:cBhvr>
                                        <p:cTn id="13" dur="2000" fill="hold"/>
                                        <p:tgtEl>
                                          <p:spTgt spid="6"/>
                                        </p:tgtEl>
                                        <p:attrNameLst>
                                          <p:attrName>stroke.color</p:attrName>
                                        </p:attrNameLst>
                                      </p:cBhvr>
                                      <p:to>
                                        <a:schemeClr val="accent2"/>
                                      </p:to>
                                    </p:animClr>
                                    <p:set>
                                      <p:cBhvr>
                                        <p:cTn id="14" dur="2000" fill="hold"/>
                                        <p:tgtEl>
                                          <p:spTgt spid="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 (contd.)</a:t>
            </a:r>
          </a:p>
        </p:txBody>
      </p:sp>
      <p:sp>
        <p:nvSpPr>
          <p:cNvPr id="6" name="TextBox 5">
            <a:extLst>
              <a:ext uri="{FF2B5EF4-FFF2-40B4-BE49-F238E27FC236}">
                <a16:creationId xmlns:a16="http://schemas.microsoft.com/office/drawing/2014/main" id="{546755A6-5E56-43A2-98D6-22526D33D946}"/>
              </a:ext>
            </a:extLst>
          </p:cNvPr>
          <p:cNvSpPr txBox="1"/>
          <p:nvPr/>
        </p:nvSpPr>
        <p:spPr>
          <a:xfrm>
            <a:off x="721063" y="4676595"/>
            <a:ext cx="10749874" cy="1754326"/>
          </a:xfrm>
          <a:prstGeom prst="rect">
            <a:avLst/>
          </a:prstGeom>
          <a:noFill/>
        </p:spPr>
        <p:txBody>
          <a:bodyPr wrap="square" rtlCol="0">
            <a:spAutoFit/>
          </a:bodyPr>
          <a:lstStyle/>
          <a:p>
            <a:pPr algn="just"/>
            <a:r>
              <a:rPr lang="en-US" b="1" dirty="0"/>
              <a:t>Preprocessing-</a:t>
            </a:r>
            <a:r>
              <a:rPr lang="en-US" dirty="0"/>
              <a:t> Converting raw data into understandable form to ease the analysis further. Finding redundant and missing values (House price dataset scope of missing value is high rather than redundant data)In this dataset </a:t>
            </a:r>
            <a:r>
              <a:rPr lang="en-US" dirty="0" err="1"/>
              <a:t>NaN</a:t>
            </a:r>
            <a:r>
              <a:rPr lang="en-US" dirty="0"/>
              <a:t> values were present in numerical as well categorical columns and filling </a:t>
            </a:r>
            <a:r>
              <a:rPr lang="en-US" dirty="0" err="1"/>
              <a:t>NaN</a:t>
            </a:r>
            <a:r>
              <a:rPr lang="en-US" dirty="0"/>
              <a:t> values with sensible values.</a:t>
            </a:r>
          </a:p>
          <a:p>
            <a:pPr algn="just"/>
            <a:r>
              <a:rPr lang="en-US" dirty="0"/>
              <a:t>Using </a:t>
            </a:r>
            <a:r>
              <a:rPr lang="en-US" dirty="0" err="1"/>
              <a:t>LabelEncoder</a:t>
            </a:r>
            <a:r>
              <a:rPr lang="en-US" dirty="0"/>
              <a:t> of </a:t>
            </a:r>
            <a:r>
              <a:rPr lang="en-US" dirty="0" err="1"/>
              <a:t>scikit</a:t>
            </a:r>
            <a:r>
              <a:rPr lang="en-US" dirty="0"/>
              <a:t>-learn package converted categorical data into numeric data for easy analysis. </a:t>
            </a:r>
            <a:r>
              <a:rPr lang="en-US" dirty="0" err="1"/>
              <a:t>OneHotEncoding</a:t>
            </a:r>
            <a:r>
              <a:rPr lang="en-US" dirty="0"/>
              <a:t> was done on the processed training and testing datasets.</a:t>
            </a: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grpSp>
        <p:nvGrpSpPr>
          <p:cNvPr id="5" name="Group 4">
            <a:extLst>
              <a:ext uri="{FF2B5EF4-FFF2-40B4-BE49-F238E27FC236}">
                <a16:creationId xmlns:a16="http://schemas.microsoft.com/office/drawing/2014/main" id="{E196CD59-29D0-4A48-A09A-E187D87E3739}"/>
              </a:ext>
            </a:extLst>
          </p:cNvPr>
          <p:cNvGrpSpPr/>
          <p:nvPr/>
        </p:nvGrpSpPr>
        <p:grpSpPr>
          <a:xfrm>
            <a:off x="2084741" y="1280573"/>
            <a:ext cx="8022518" cy="2801098"/>
            <a:chOff x="0" y="0"/>
            <a:chExt cx="4404360" cy="1148080"/>
          </a:xfrm>
        </p:grpSpPr>
        <p:sp>
          <p:nvSpPr>
            <p:cNvPr id="7" name="Flowchart: Magnetic Disk 6">
              <a:extLst>
                <a:ext uri="{FF2B5EF4-FFF2-40B4-BE49-F238E27FC236}">
                  <a16:creationId xmlns:a16="http://schemas.microsoft.com/office/drawing/2014/main" id="{6342D52D-0667-4CBC-964E-8791BAAFB7DF}"/>
                </a:ext>
              </a:extLst>
            </p:cNvPr>
            <p:cNvSpPr/>
            <p:nvPr/>
          </p:nvSpPr>
          <p:spPr>
            <a:xfrm>
              <a:off x="0" y="10160"/>
              <a:ext cx="756920" cy="4470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b="1">
                  <a:effectLst/>
                  <a:ea typeface="Times New Roman" panose="02020603050405020304" pitchFamily="18" charset="0"/>
                  <a:cs typeface="Times New Roman" panose="02020603050405020304" pitchFamily="18" charset="0"/>
                </a:rPr>
                <a:t>Train Data</a:t>
              </a:r>
              <a:endParaRPr lang="en-US" sz="1100">
                <a:effectLst/>
                <a:ea typeface="Times New Roman" panose="02020603050405020304" pitchFamily="18" charset="0"/>
                <a:cs typeface="Times New Roman" panose="02020603050405020304" pitchFamily="18" charset="0"/>
              </a:endParaRPr>
            </a:p>
          </p:txBody>
        </p:sp>
        <p:sp>
          <p:nvSpPr>
            <p:cNvPr id="9" name="Flowchart: Magnetic Disk 8">
              <a:extLst>
                <a:ext uri="{FF2B5EF4-FFF2-40B4-BE49-F238E27FC236}">
                  <a16:creationId xmlns:a16="http://schemas.microsoft.com/office/drawing/2014/main" id="{1CB2EFD4-7157-46B5-A2CF-E0B7A3707DE8}"/>
                </a:ext>
              </a:extLst>
            </p:cNvPr>
            <p:cNvSpPr/>
            <p:nvPr/>
          </p:nvSpPr>
          <p:spPr>
            <a:xfrm>
              <a:off x="10160" y="701040"/>
              <a:ext cx="756920" cy="4470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b="1">
                  <a:effectLst/>
                  <a:ea typeface="Times New Roman" panose="02020603050405020304" pitchFamily="18" charset="0"/>
                  <a:cs typeface="Times New Roman" panose="02020603050405020304" pitchFamily="18" charset="0"/>
                </a:rPr>
                <a:t>Test Data</a:t>
              </a:r>
              <a:endParaRPr lang="en-US" sz="1100">
                <a:effectLst/>
                <a:ea typeface="Times New Roman" panose="02020603050405020304" pitchFamily="18" charset="0"/>
                <a:cs typeface="Times New Roman" panose="02020603050405020304" pitchFamily="18" charset="0"/>
              </a:endParaRPr>
            </a:p>
          </p:txBody>
        </p:sp>
        <p:sp>
          <p:nvSpPr>
            <p:cNvPr id="10" name="Flowchart: Magnetic Disk 9">
              <a:extLst>
                <a:ext uri="{FF2B5EF4-FFF2-40B4-BE49-F238E27FC236}">
                  <a16:creationId xmlns:a16="http://schemas.microsoft.com/office/drawing/2014/main" id="{A20F4DD9-BCA4-437C-BC27-DB92DCF2EEE2}"/>
                </a:ext>
              </a:extLst>
            </p:cNvPr>
            <p:cNvSpPr/>
            <p:nvPr/>
          </p:nvSpPr>
          <p:spPr>
            <a:xfrm>
              <a:off x="1122680" y="355600"/>
              <a:ext cx="756920" cy="4470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b="1">
                  <a:effectLst/>
                  <a:ea typeface="Times New Roman" panose="02020603050405020304" pitchFamily="18" charset="0"/>
                  <a:cs typeface="Times New Roman" panose="02020603050405020304" pitchFamily="18" charset="0"/>
                </a:rPr>
                <a:t>Raw Data</a:t>
              </a:r>
              <a:endParaRPr lang="en-US" sz="1100">
                <a:effectLst/>
                <a:ea typeface="Times New Roman" panose="02020603050405020304" pitchFamily="18" charset="0"/>
                <a:cs typeface="Times New Roman" panose="02020603050405020304" pitchFamily="18" charset="0"/>
              </a:endParaRPr>
            </a:p>
          </p:txBody>
        </p:sp>
        <p:sp>
          <p:nvSpPr>
            <p:cNvPr id="11" name="Arrow: Left-Right-Up 10">
              <a:extLst>
                <a:ext uri="{FF2B5EF4-FFF2-40B4-BE49-F238E27FC236}">
                  <a16:creationId xmlns:a16="http://schemas.microsoft.com/office/drawing/2014/main" id="{265A91F4-2DAE-4437-B570-05C735F0808E}"/>
                </a:ext>
              </a:extLst>
            </p:cNvPr>
            <p:cNvSpPr/>
            <p:nvPr/>
          </p:nvSpPr>
          <p:spPr>
            <a:xfrm rot="5400000">
              <a:off x="600075" y="184150"/>
              <a:ext cx="227965" cy="80645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Flowchart: Alternate Process 11">
              <a:extLst>
                <a:ext uri="{FF2B5EF4-FFF2-40B4-BE49-F238E27FC236}">
                  <a16:creationId xmlns:a16="http://schemas.microsoft.com/office/drawing/2014/main" id="{CE51AA2E-B5B2-4A54-8A71-319957CE7D5C}"/>
                </a:ext>
              </a:extLst>
            </p:cNvPr>
            <p:cNvSpPr/>
            <p:nvPr/>
          </p:nvSpPr>
          <p:spPr>
            <a:xfrm>
              <a:off x="2336800" y="370840"/>
              <a:ext cx="944880" cy="4521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b="1">
                  <a:effectLst/>
                  <a:ea typeface="Times New Roman" panose="02020603050405020304" pitchFamily="18" charset="0"/>
                  <a:cs typeface="Times New Roman" panose="02020603050405020304" pitchFamily="18" charset="0"/>
                </a:rPr>
                <a:t>Pre-Processing</a:t>
              </a:r>
              <a:endParaRPr lang="en-US" sz="1100">
                <a:effectLst/>
                <a:ea typeface="Times New Roman" panose="02020603050405020304" pitchFamily="18" charset="0"/>
                <a:cs typeface="Times New Roman" panose="02020603050405020304" pitchFamily="18" charset="0"/>
              </a:endParaRPr>
            </a:p>
          </p:txBody>
        </p:sp>
        <p:sp>
          <p:nvSpPr>
            <p:cNvPr id="13" name="Arrow: Striped Right 12">
              <a:extLst>
                <a:ext uri="{FF2B5EF4-FFF2-40B4-BE49-F238E27FC236}">
                  <a16:creationId xmlns:a16="http://schemas.microsoft.com/office/drawing/2014/main" id="{CC8EB387-CBAA-49F9-B5BA-980A253346AD}"/>
                </a:ext>
              </a:extLst>
            </p:cNvPr>
            <p:cNvSpPr/>
            <p:nvPr/>
          </p:nvSpPr>
          <p:spPr>
            <a:xfrm>
              <a:off x="1889760" y="471170"/>
              <a:ext cx="426720" cy="24384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lowchart: Magnetic Disk 13">
              <a:extLst>
                <a:ext uri="{FF2B5EF4-FFF2-40B4-BE49-F238E27FC236}">
                  <a16:creationId xmlns:a16="http://schemas.microsoft.com/office/drawing/2014/main" id="{2C563C17-A18C-48DB-A8F8-18D1537051DF}"/>
                </a:ext>
              </a:extLst>
            </p:cNvPr>
            <p:cNvSpPr/>
            <p:nvPr/>
          </p:nvSpPr>
          <p:spPr>
            <a:xfrm>
              <a:off x="3637280" y="0"/>
              <a:ext cx="756920" cy="447040"/>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b="1">
                  <a:effectLst/>
                  <a:ea typeface="Times New Roman" panose="02020603050405020304" pitchFamily="18" charset="0"/>
                  <a:cs typeface="Times New Roman" panose="02020603050405020304" pitchFamily="18" charset="0"/>
                </a:rPr>
                <a:t>P. Train Data</a:t>
              </a:r>
              <a:endParaRPr lang="en-US" sz="1100">
                <a:effectLst/>
                <a:ea typeface="Times New Roman" panose="02020603050405020304" pitchFamily="18" charset="0"/>
                <a:cs typeface="Times New Roman" panose="02020603050405020304" pitchFamily="18" charset="0"/>
              </a:endParaRPr>
            </a:p>
          </p:txBody>
        </p:sp>
        <p:sp>
          <p:nvSpPr>
            <p:cNvPr id="15" name="Flowchart: Magnetic Disk 14">
              <a:extLst>
                <a:ext uri="{FF2B5EF4-FFF2-40B4-BE49-F238E27FC236}">
                  <a16:creationId xmlns:a16="http://schemas.microsoft.com/office/drawing/2014/main" id="{BBA137BA-65ED-477B-A399-1B2B3C6EB76C}"/>
                </a:ext>
              </a:extLst>
            </p:cNvPr>
            <p:cNvSpPr/>
            <p:nvPr/>
          </p:nvSpPr>
          <p:spPr>
            <a:xfrm>
              <a:off x="3647440" y="695960"/>
              <a:ext cx="756920" cy="447040"/>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800" b="1">
                  <a:effectLst/>
                  <a:ea typeface="Times New Roman" panose="02020603050405020304" pitchFamily="18" charset="0"/>
                  <a:cs typeface="Times New Roman" panose="02020603050405020304" pitchFamily="18" charset="0"/>
                </a:rPr>
                <a:t>P. Test Data</a:t>
              </a:r>
              <a:endParaRPr lang="en-US" sz="1100">
                <a:effectLst/>
                <a:ea typeface="Times New Roman" panose="02020603050405020304" pitchFamily="18" charset="0"/>
                <a:cs typeface="Times New Roman" panose="02020603050405020304" pitchFamily="18" charset="0"/>
              </a:endParaRPr>
            </a:p>
          </p:txBody>
        </p:sp>
        <p:sp>
          <p:nvSpPr>
            <p:cNvPr id="16" name="Arrow: Left-Right-Up 15">
              <a:extLst>
                <a:ext uri="{FF2B5EF4-FFF2-40B4-BE49-F238E27FC236}">
                  <a16:creationId xmlns:a16="http://schemas.microsoft.com/office/drawing/2014/main" id="{2DFE9EDC-6C33-4F14-BDD0-6D2BE09C5508}"/>
                </a:ext>
              </a:extLst>
            </p:cNvPr>
            <p:cNvSpPr/>
            <p:nvPr/>
          </p:nvSpPr>
          <p:spPr>
            <a:xfrm rot="16200000">
              <a:off x="3576638" y="179387"/>
              <a:ext cx="227965" cy="806450"/>
            </a:xfrm>
            <a:prstGeom prst="leftRigh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0187962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mph" presetSubtype="0" fill="hold" grpId="0" nodeType="clickEffect">
                                  <p:stCondLst>
                                    <p:cond delay="0"/>
                                  </p:stCondLst>
                                  <p:childTnLst>
                                    <p:anim calcmode="discrete" valueType="str">
                                      <p:cBhvr override="childStyle">
                                        <p:cTn id="17" dur="2000" fill="hold"/>
                                        <p:tgtEl>
                                          <p:spTgt spid="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 (contd.)</a:t>
            </a:r>
          </a:p>
        </p:txBody>
      </p:sp>
      <p:sp>
        <p:nvSpPr>
          <p:cNvPr id="6" name="TextBox 5">
            <a:extLst>
              <a:ext uri="{FF2B5EF4-FFF2-40B4-BE49-F238E27FC236}">
                <a16:creationId xmlns:a16="http://schemas.microsoft.com/office/drawing/2014/main" id="{546755A6-5E56-43A2-98D6-22526D33D946}"/>
              </a:ext>
            </a:extLst>
          </p:cNvPr>
          <p:cNvSpPr txBox="1"/>
          <p:nvPr/>
        </p:nvSpPr>
        <p:spPr>
          <a:xfrm>
            <a:off x="672572" y="1565211"/>
            <a:ext cx="5251150" cy="3970318"/>
          </a:xfrm>
          <a:prstGeom prst="rect">
            <a:avLst/>
          </a:prstGeom>
          <a:noFill/>
        </p:spPr>
        <p:txBody>
          <a:bodyPr wrap="square" rtlCol="0">
            <a:spAutoFit/>
          </a:bodyPr>
          <a:lstStyle/>
          <a:p>
            <a:pPr algn="just"/>
            <a:r>
              <a:rPr lang="en-US" b="1" dirty="0"/>
              <a:t>Data Analysis </a:t>
            </a:r>
            <a:r>
              <a:rPr lang="en-US" dirty="0"/>
              <a:t>-</a:t>
            </a:r>
            <a:r>
              <a:rPr lang="en-US" b="1" dirty="0"/>
              <a:t> </a:t>
            </a:r>
            <a:r>
              <a:rPr lang="en-US" dirty="0"/>
              <a:t>Before applying any model, analyze our dataset (</a:t>
            </a:r>
            <a:r>
              <a:rPr lang="en-US" dirty="0" err="1"/>
              <a:t>P.Train</a:t>
            </a:r>
            <a:r>
              <a:rPr lang="en-US" dirty="0"/>
              <a:t> Data) and study the different parameters and relationship between these parameters.</a:t>
            </a:r>
          </a:p>
          <a:p>
            <a:pPr algn="just"/>
            <a:endParaRPr lang="en-US" dirty="0"/>
          </a:p>
          <a:p>
            <a:pPr algn="just"/>
            <a:r>
              <a:rPr lang="en-US" dirty="0"/>
              <a:t>Take a look at the response variable “Sale Price”. It’s positively skewed; most houses sold for between $100,000 and         $250,000, but some sold for substantially more.</a:t>
            </a:r>
          </a:p>
          <a:p>
            <a:pPr algn="just"/>
            <a:endParaRPr lang="en-US" dirty="0"/>
          </a:p>
          <a:p>
            <a:pPr algn="just"/>
            <a:r>
              <a:rPr lang="en-US" dirty="0"/>
              <a:t>To maximize the performance of our model, we want to normalize our features and response variable. By applying a log transformation, Sale Price now resembles a normal distribution</a:t>
            </a: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pic>
        <p:nvPicPr>
          <p:cNvPr id="5" name="Picture 4">
            <a:extLst>
              <a:ext uri="{FF2B5EF4-FFF2-40B4-BE49-F238E27FC236}">
                <a16:creationId xmlns:a16="http://schemas.microsoft.com/office/drawing/2014/main" id="{1B016690-43A7-4B7C-BA49-3978D345DE10}"/>
              </a:ext>
            </a:extLst>
          </p:cNvPr>
          <p:cNvPicPr/>
          <p:nvPr/>
        </p:nvPicPr>
        <p:blipFill rotWithShape="1">
          <a:blip r:embed="rId2" cstate="print">
            <a:extLst>
              <a:ext uri="{28A0092B-C50C-407E-A947-70E740481C1C}">
                <a14:useLocalDpi xmlns:a14="http://schemas.microsoft.com/office/drawing/2010/main" val="0"/>
              </a:ext>
            </a:extLst>
          </a:blip>
          <a:srcRect r="52899"/>
          <a:stretch/>
        </p:blipFill>
        <p:spPr bwMode="auto">
          <a:xfrm>
            <a:off x="6414052" y="1436370"/>
            <a:ext cx="5251150" cy="4633126"/>
          </a:xfrm>
          <a:prstGeom prst="rect">
            <a:avLst/>
          </a:prstGeom>
          <a:noFill/>
          <a:ln>
            <a:noFill/>
          </a:ln>
        </p:spPr>
      </p:pic>
    </p:spTree>
    <p:extLst>
      <p:ext uri="{BB962C8B-B14F-4D97-AF65-F5344CB8AC3E}">
        <p14:creationId xmlns:p14="http://schemas.microsoft.com/office/powerpoint/2010/main" val="5305787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xit" presetSubtype="21" fill="hold" grpId="0" nodeType="clickEffect">
                                  <p:stCondLst>
                                    <p:cond delay="0"/>
                                  </p:stCondLst>
                                  <p:childTnLst>
                                    <p:animEffect transition="out" filter="barn(inVertic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 presetClass="exit" presetSubtype="32" fill="hold" nodeType="clickEffect">
                                  <p:stCondLst>
                                    <p:cond delay="0"/>
                                  </p:stCondLst>
                                  <p:childTnLst>
                                    <p:animEffect transition="out" filter="circle(out)">
                                      <p:cBhvr>
                                        <p:cTn id="17" dur="2000"/>
                                        <p:tgtEl>
                                          <p:spTgt spid="5"/>
                                        </p:tgtEl>
                                      </p:cBhvr>
                                    </p:animEffect>
                                    <p:set>
                                      <p:cBhvr>
                                        <p:cTn id="18"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TS.potx" id="{4D949B2C-336A-4114-859C-19388F952DF2}" vid="{649D87C2-1F7A-427A-A121-C5EABB07A4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AITS</Template>
  <TotalTime>96</TotalTime>
  <Words>1002</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Times New Roman</vt:lpstr>
      <vt:lpstr>WelcomeDoc</vt:lpstr>
      <vt:lpstr>House Prices: Advanced Regression Techniques</vt:lpstr>
      <vt:lpstr>Table of Contents</vt:lpstr>
      <vt:lpstr>Problem Description</vt:lpstr>
      <vt:lpstr>Proposed Solution</vt:lpstr>
      <vt:lpstr>Dataset used</vt:lpstr>
      <vt:lpstr>Benefits and Impact</vt:lpstr>
      <vt:lpstr>Solution Discussion</vt:lpstr>
      <vt:lpstr>Solution Discussion.. (contd.)</vt:lpstr>
      <vt:lpstr>Solution Discussion.. (contd.)</vt:lpstr>
      <vt:lpstr>Solution Discussion.. (contd.)</vt:lpstr>
      <vt:lpstr>Challenges</vt:lpstr>
      <vt:lpstr>Results</vt:lpstr>
      <vt:lpstr>Future work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Technology and Systems</dc:title>
  <dc:creator>Rohit Sharma</dc:creator>
  <cp:keywords/>
  <cp:lastModifiedBy> </cp:lastModifiedBy>
  <cp:revision>20</cp:revision>
  <dcterms:created xsi:type="dcterms:W3CDTF">2019-08-16T16:16:24Z</dcterms:created>
  <dcterms:modified xsi:type="dcterms:W3CDTF">2019-08-29T18:50:31Z</dcterms:modified>
  <cp:version/>
</cp:coreProperties>
</file>