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59"/>
  </p:notesMasterIdLst>
  <p:sldIdLst>
    <p:sldId id="257" r:id="rId2"/>
    <p:sldId id="314" r:id="rId3"/>
    <p:sldId id="315" r:id="rId4"/>
    <p:sldId id="316" r:id="rId5"/>
    <p:sldId id="260" r:id="rId6"/>
    <p:sldId id="317" r:id="rId7"/>
    <p:sldId id="312" r:id="rId8"/>
    <p:sldId id="261" r:id="rId9"/>
    <p:sldId id="276" r:id="rId10"/>
    <p:sldId id="280" r:id="rId11"/>
    <p:sldId id="282" r:id="rId12"/>
    <p:sldId id="284" r:id="rId13"/>
    <p:sldId id="286" r:id="rId14"/>
    <p:sldId id="288" r:id="rId15"/>
    <p:sldId id="301" r:id="rId16"/>
    <p:sldId id="300" r:id="rId17"/>
    <p:sldId id="292" r:id="rId18"/>
    <p:sldId id="294" r:id="rId19"/>
    <p:sldId id="298" r:id="rId20"/>
    <p:sldId id="263" r:id="rId21"/>
    <p:sldId id="355" r:id="rId22"/>
    <p:sldId id="318" r:id="rId23"/>
    <p:sldId id="303" r:id="rId24"/>
    <p:sldId id="346" r:id="rId25"/>
    <p:sldId id="347" r:id="rId26"/>
    <p:sldId id="350" r:id="rId27"/>
    <p:sldId id="352" r:id="rId28"/>
    <p:sldId id="351" r:id="rId29"/>
    <p:sldId id="306" r:id="rId30"/>
    <p:sldId id="307" r:id="rId31"/>
    <p:sldId id="319" r:id="rId32"/>
    <p:sldId id="320" r:id="rId33"/>
    <p:sldId id="321" r:id="rId34"/>
    <p:sldId id="322" r:id="rId35"/>
    <p:sldId id="323" r:id="rId36"/>
    <p:sldId id="324" r:id="rId37"/>
    <p:sldId id="325" r:id="rId38"/>
    <p:sldId id="326" r:id="rId39"/>
    <p:sldId id="327" r:id="rId40"/>
    <p:sldId id="353" r:id="rId41"/>
    <p:sldId id="328" r:id="rId42"/>
    <p:sldId id="329" r:id="rId43"/>
    <p:sldId id="330" r:id="rId44"/>
    <p:sldId id="334" r:id="rId45"/>
    <p:sldId id="333" r:id="rId46"/>
    <p:sldId id="344" r:id="rId47"/>
    <p:sldId id="338" r:id="rId48"/>
    <p:sldId id="342" r:id="rId49"/>
    <p:sldId id="339" r:id="rId50"/>
    <p:sldId id="343" r:id="rId51"/>
    <p:sldId id="340" r:id="rId52"/>
    <p:sldId id="337" r:id="rId53"/>
    <p:sldId id="308" r:id="rId54"/>
    <p:sldId id="336" r:id="rId55"/>
    <p:sldId id="309" r:id="rId56"/>
    <p:sldId id="356" r:id="rId57"/>
    <p:sldId id="310"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D2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94" autoAdjust="0"/>
    <p:restoredTop sz="94660"/>
  </p:normalViewPr>
  <p:slideViewPr>
    <p:cSldViewPr>
      <p:cViewPr>
        <p:scale>
          <a:sx n="75" d="100"/>
          <a:sy n="75" d="100"/>
        </p:scale>
        <p:origin x="-1248"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892E5C-1A39-4F39-B637-E5350CC2A62B}" type="datetimeFigureOut">
              <a:rPr lang="en-US" smtClean="0"/>
              <a:pPr/>
              <a:t>5/23/2020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5090A2-C343-45C4-9158-959709BF9D4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35090A2-C343-45C4-9158-959709BF9D42}"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3F26A1B-2883-4910-9C1D-A98845374CF6}"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transition spd="slow">
    <p:wedg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26A1B-2883-4910-9C1D-A98845374CF6}" type="slidenum">
              <a:rPr lang="en-US" smtClean="0"/>
              <a:pPr/>
              <a:t>‹#›</a:t>
            </a:fld>
            <a:endParaRPr lang="en-US"/>
          </a:p>
        </p:txBody>
      </p:sp>
    </p:spTree>
  </p:cSld>
  <p:clrMapOvr>
    <a:masterClrMapping/>
  </p:clrMapOvr>
  <p:transition spd="slow">
    <p:wedg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26A1B-2883-4910-9C1D-A98845374CF6}" type="slidenum">
              <a:rPr lang="en-US" smtClean="0"/>
              <a:pPr/>
              <a:t>‹#›</a:t>
            </a:fld>
            <a:endParaRPr lang="en-US"/>
          </a:p>
        </p:txBody>
      </p:sp>
    </p:spTree>
  </p:cSld>
  <p:clrMapOvr>
    <a:masterClrMapping/>
  </p:clrMapOvr>
  <p:transition spd="slow">
    <p:wedg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26A1B-2883-4910-9C1D-A98845374CF6}"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wedg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3F26A1B-2883-4910-9C1D-A98845374CF6}" type="slidenum">
              <a:rPr lang="en-US" smtClean="0"/>
              <a:pPr/>
              <a:t>‹#›</a:t>
            </a:fld>
            <a:endParaRPr lang="en-US"/>
          </a:p>
        </p:txBody>
      </p:sp>
    </p:spTree>
  </p:cSld>
  <p:clrMapOvr>
    <a:masterClrMapping/>
  </p:clrMapOvr>
  <p:transition spd="slow">
    <p:wedg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F26A1B-2883-4910-9C1D-A98845374CF6}"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wedg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F26A1B-2883-4910-9C1D-A98845374CF6}"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wedg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F26A1B-2883-4910-9C1D-A98845374CF6}" type="slidenum">
              <a:rPr lang="en-US" smtClean="0"/>
              <a:pPr/>
              <a:t>‹#›</a:t>
            </a:fld>
            <a:endParaRPr lang="en-US"/>
          </a:p>
        </p:txBody>
      </p:sp>
    </p:spTree>
  </p:cSld>
  <p:clrMapOvr>
    <a:masterClrMapping/>
  </p:clrMapOvr>
  <p:transition spd="slow">
    <p:wedg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F26A1B-2883-4910-9C1D-A98845374CF6}" type="slidenum">
              <a:rPr lang="en-US" smtClean="0"/>
              <a:pPr/>
              <a:t>‹#›</a:t>
            </a:fld>
            <a:endParaRPr lang="en-US"/>
          </a:p>
        </p:txBody>
      </p:sp>
    </p:spTree>
  </p:cSld>
  <p:clrMapOvr>
    <a:masterClrMapping/>
  </p:clrMapOvr>
  <p:transition spd="slow">
    <p:wedg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F26A1B-2883-4910-9C1D-A98845374CF6}"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wedg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3F26A1B-2883-4910-9C1D-A98845374CF6}"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transition spd="slow">
    <p:wedg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3F26A1B-2883-4910-9C1D-A98845374CF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transition spd="slow">
    <p:wedge/>
  </p:transition>
  <p:timing>
    <p:tnLst>
      <p:par>
        <p:cTn id="1" dur="indefinite" restart="never" nodeType="tmRoot"/>
      </p:par>
    </p:tnLst>
  </p:timing>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a:xfrm>
            <a:off x="3714744" y="4214818"/>
            <a:ext cx="5072098" cy="2214577"/>
          </a:xfrm>
        </p:spPr>
        <p:txBody>
          <a:bodyPr>
            <a:noAutofit/>
          </a:bodyPr>
          <a:lstStyle/>
          <a:p>
            <a:pPr lvl="0" algn="ctr" fontAlgn="base">
              <a:spcBef>
                <a:spcPct val="0"/>
              </a:spcBef>
              <a:spcAft>
                <a:spcPct val="0"/>
              </a:spcAft>
            </a:pPr>
            <a:endParaRPr lang="en-US" sz="2000" b="1" dirty="0" smtClean="0">
              <a:solidFill>
                <a:srgbClr val="C00000"/>
              </a:solidFill>
              <a:latin typeface="Times New Roman" pitchFamily="18" charset="0"/>
              <a:cs typeface="Times New Roman" pitchFamily="18" charset="0"/>
            </a:endParaRPr>
          </a:p>
          <a:p>
            <a:pPr lvl="0" algn="ctr" fontAlgn="base">
              <a:spcBef>
                <a:spcPct val="0"/>
              </a:spcBef>
              <a:spcAft>
                <a:spcPct val="0"/>
              </a:spcAft>
            </a:pPr>
            <a:endParaRPr lang="en-US" sz="2000" b="1" dirty="0" smtClean="0">
              <a:solidFill>
                <a:srgbClr val="C00000"/>
              </a:solidFill>
              <a:latin typeface="Times New Roman" pitchFamily="18" charset="0"/>
              <a:cs typeface="Times New Roman" pitchFamily="18" charset="0"/>
            </a:endParaRPr>
          </a:p>
          <a:p>
            <a:pPr lvl="0" algn="ctr" fontAlgn="base">
              <a:spcBef>
                <a:spcPct val="0"/>
              </a:spcBef>
              <a:spcAft>
                <a:spcPct val="0"/>
              </a:spcAft>
            </a:pPr>
            <a:endParaRPr lang="en-US" sz="2000" b="1" dirty="0" smtClean="0">
              <a:solidFill>
                <a:srgbClr val="C00000"/>
              </a:solidFill>
              <a:latin typeface="Times New Roman" pitchFamily="18" charset="0"/>
              <a:cs typeface="Times New Roman" pitchFamily="18" charset="0"/>
            </a:endParaRPr>
          </a:p>
          <a:p>
            <a:pPr lvl="0" algn="just" fontAlgn="base">
              <a:spcBef>
                <a:spcPct val="0"/>
              </a:spcBef>
              <a:spcAft>
                <a:spcPct val="0"/>
              </a:spcAft>
            </a:pPr>
            <a:r>
              <a:rPr lang="en-US" sz="2000" b="1" smtClean="0">
                <a:solidFill>
                  <a:srgbClr val="00B050"/>
                </a:solidFill>
                <a:latin typeface="Times New Roman" pitchFamily="18" charset="0"/>
                <a:cs typeface="Times New Roman" pitchFamily="18" charset="0"/>
              </a:rPr>
              <a:t>MADHURI M G    </a:t>
            </a:r>
            <a:r>
              <a:rPr lang="en-US" sz="2000" b="1" smtClean="0">
                <a:solidFill>
                  <a:srgbClr val="D20000"/>
                </a:solidFill>
                <a:latin typeface="Times New Roman" pitchFamily="18" charset="0"/>
                <a:cs typeface="Times New Roman" pitchFamily="18" charset="0"/>
              </a:rPr>
              <a:t>         </a:t>
            </a:r>
            <a:r>
              <a:rPr lang="en-US" sz="2000" b="1" dirty="0" smtClean="0">
                <a:solidFill>
                  <a:srgbClr val="FFC000"/>
                </a:solidFill>
                <a:latin typeface="Times New Roman" pitchFamily="18" charset="0"/>
                <a:cs typeface="Times New Roman" pitchFamily="18" charset="0"/>
              </a:rPr>
              <a:t>USN:1RN16IS047</a:t>
            </a:r>
          </a:p>
          <a:p>
            <a:pPr lvl="0" algn="just" fontAlgn="base">
              <a:spcBef>
                <a:spcPct val="0"/>
              </a:spcBef>
              <a:spcAft>
                <a:spcPct val="0"/>
              </a:spcAft>
            </a:pPr>
            <a:r>
              <a:rPr lang="en-IN" sz="2000" b="1" dirty="0" smtClean="0">
                <a:solidFill>
                  <a:srgbClr val="00B050"/>
                </a:solidFill>
                <a:latin typeface="Times New Roman" pitchFamily="18" charset="0"/>
                <a:cs typeface="Times New Roman" pitchFamily="18" charset="0"/>
              </a:rPr>
              <a:t>MAYANK KHERIA</a:t>
            </a:r>
            <a:r>
              <a:rPr lang="en-IN" sz="2000" b="1" dirty="0" smtClean="0">
                <a:solidFill>
                  <a:srgbClr val="C00000"/>
                </a:solidFill>
                <a:latin typeface="Times New Roman" pitchFamily="18" charset="0"/>
                <a:cs typeface="Times New Roman" pitchFamily="18" charset="0"/>
              </a:rPr>
              <a:t>      </a:t>
            </a:r>
            <a:r>
              <a:rPr lang="en-IN" sz="2000" b="1" dirty="0" smtClean="0">
                <a:solidFill>
                  <a:srgbClr val="FFC000"/>
                </a:solidFill>
                <a:latin typeface="Times New Roman" pitchFamily="18" charset="0"/>
                <a:cs typeface="Times New Roman" pitchFamily="18" charset="0"/>
              </a:rPr>
              <a:t>USN:1RN16IS051</a:t>
            </a:r>
          </a:p>
          <a:p>
            <a:pPr lvl="0" algn="just" fontAlgn="base">
              <a:spcBef>
                <a:spcPct val="0"/>
              </a:spcBef>
              <a:spcAft>
                <a:spcPct val="0"/>
              </a:spcAft>
            </a:pPr>
            <a:r>
              <a:rPr lang="en-IN" sz="2000" b="1" dirty="0" smtClean="0">
                <a:solidFill>
                  <a:srgbClr val="00B050"/>
                </a:solidFill>
                <a:latin typeface="Times New Roman" pitchFamily="18" charset="0"/>
                <a:cs typeface="Times New Roman" pitchFamily="18" charset="0"/>
              </a:rPr>
              <a:t>MADHURA J                 </a:t>
            </a:r>
            <a:r>
              <a:rPr lang="en-IN" sz="2000" b="1" dirty="0" smtClean="0">
                <a:solidFill>
                  <a:srgbClr val="FFC000"/>
                </a:solidFill>
                <a:latin typeface="Times New Roman" pitchFamily="18" charset="0"/>
                <a:cs typeface="Times New Roman" pitchFamily="18" charset="0"/>
              </a:rPr>
              <a:t>USN:1RN16IS046</a:t>
            </a:r>
          </a:p>
          <a:p>
            <a:pPr lvl="0" algn="just" fontAlgn="base">
              <a:spcBef>
                <a:spcPct val="0"/>
              </a:spcBef>
              <a:spcAft>
                <a:spcPct val="0"/>
              </a:spcAft>
            </a:pPr>
            <a:r>
              <a:rPr lang="en-IN" sz="2000" b="1" dirty="0" smtClean="0">
                <a:solidFill>
                  <a:srgbClr val="00B050"/>
                </a:solidFill>
                <a:latin typeface="Times New Roman" pitchFamily="18" charset="0"/>
                <a:cs typeface="Times New Roman" pitchFamily="18" charset="0"/>
              </a:rPr>
              <a:t>PAREESHMA P K         </a:t>
            </a:r>
            <a:r>
              <a:rPr lang="en-IN" sz="2000" b="1" dirty="0" smtClean="0">
                <a:solidFill>
                  <a:srgbClr val="FFC000"/>
                </a:solidFill>
                <a:latin typeface="Times New Roman" pitchFamily="18" charset="0"/>
                <a:cs typeface="Times New Roman" pitchFamily="18" charset="0"/>
              </a:rPr>
              <a:t>USN:1RN16IS062</a:t>
            </a:r>
            <a:endParaRPr lang="en-US" sz="2000" b="1" dirty="0" smtClean="0">
              <a:solidFill>
                <a:srgbClr val="FFC000"/>
              </a:solidFill>
              <a:latin typeface="Times New Roman" pitchFamily="18" charset="0"/>
              <a:cs typeface="Times New Roman" pitchFamily="18" charset="0"/>
            </a:endParaRPr>
          </a:p>
        </p:txBody>
      </p:sp>
      <p:sp>
        <p:nvSpPr>
          <p:cNvPr id="2" name="Title 1"/>
          <p:cNvSpPr>
            <a:spLocks noGrp="1"/>
          </p:cNvSpPr>
          <p:nvPr>
            <p:ph type="ctrTitle"/>
          </p:nvPr>
        </p:nvSpPr>
        <p:spPr>
          <a:xfrm>
            <a:off x="285720" y="3357562"/>
            <a:ext cx="8643998" cy="1071570"/>
          </a:xfrm>
          <a:solidFill>
            <a:schemeClr val="bg1"/>
          </a:solidFill>
        </p:spPr>
        <p:txBody>
          <a:bodyPr>
            <a:noAutofit/>
          </a:bodyPr>
          <a:lstStyle/>
          <a:p>
            <a:pPr algn="ctr"/>
            <a:r>
              <a:rPr sz="3200" i="1" smtClean="0">
                <a:solidFill>
                  <a:schemeClr val="tx2">
                    <a:lumMod val="50000"/>
                  </a:schemeClr>
                </a:solidFill>
                <a:latin typeface="Times New Roman" pitchFamily="18" charset="0"/>
                <a:cs typeface="Times New Roman" pitchFamily="18" charset="0"/>
              </a:rPr>
              <a:t/>
            </a:r>
            <a:br>
              <a:rPr sz="3200" i="1" smtClean="0">
                <a:solidFill>
                  <a:schemeClr val="tx2">
                    <a:lumMod val="50000"/>
                  </a:schemeClr>
                </a:solidFill>
                <a:latin typeface="Times New Roman" pitchFamily="18" charset="0"/>
                <a:cs typeface="Times New Roman" pitchFamily="18" charset="0"/>
              </a:rPr>
            </a:br>
            <a:r>
              <a:rPr lang="en-US" sz="3400" b="1" i="1" dirty="0" smtClean="0">
                <a:solidFill>
                  <a:srgbClr val="FFFF00"/>
                </a:solidFill>
                <a:latin typeface="Times New Roman" pitchFamily="18" charset="0"/>
                <a:cs typeface="Times New Roman" pitchFamily="18" charset="0"/>
              </a:rPr>
              <a:t>AGE GROUP ESTIMATION AND GENDER RECOGNITION USING FACIAL FEATURES</a:t>
            </a:r>
            <a:r>
              <a:rPr lang="en-US" sz="3400" dirty="0">
                <a:solidFill>
                  <a:srgbClr val="FFFF00"/>
                </a:solidFill>
                <a:latin typeface="Times New Roman" pitchFamily="18" charset="0"/>
                <a:cs typeface="Times New Roman" pitchFamily="18" charset="0"/>
              </a:rPr>
              <a:t/>
            </a:r>
            <a:br>
              <a:rPr lang="en-US" sz="3400" dirty="0">
                <a:solidFill>
                  <a:srgbClr val="FFFF00"/>
                </a:solidFill>
                <a:latin typeface="Times New Roman" pitchFamily="18" charset="0"/>
                <a:cs typeface="Times New Roman" pitchFamily="18" charset="0"/>
              </a:rPr>
            </a:br>
            <a:endParaRPr lang="en-US" sz="3400" dirty="0">
              <a:solidFill>
                <a:srgbClr val="FFFF00"/>
              </a:solidFill>
              <a:latin typeface="Times New Roman" pitchFamily="18" charset="0"/>
              <a:cs typeface="Times New Roman" pitchFamily="18" charset="0"/>
            </a:endParaRPr>
          </a:p>
        </p:txBody>
      </p:sp>
      <p:sp>
        <p:nvSpPr>
          <p:cNvPr id="7" name="Rectangle 6"/>
          <p:cNvSpPr/>
          <p:nvPr/>
        </p:nvSpPr>
        <p:spPr>
          <a:xfrm>
            <a:off x="785786" y="357166"/>
            <a:ext cx="7715304" cy="646331"/>
          </a:xfrm>
          <a:prstGeom prst="rect">
            <a:avLst/>
          </a:prstGeom>
        </p:spPr>
        <p:txBody>
          <a:bodyPr wrap="square">
            <a:spAutoFit/>
          </a:bodyPr>
          <a:lstStyle/>
          <a:p>
            <a:pPr algn="ctr">
              <a:defRPr/>
            </a:pPr>
            <a:r>
              <a:rPr lang="en-US" b="1" dirty="0">
                <a:solidFill>
                  <a:schemeClr val="tx1">
                    <a:lumMod val="95000"/>
                    <a:lumOff val="5000"/>
                  </a:schemeClr>
                </a:solidFill>
                <a:latin typeface="Times New Roman" pitchFamily="18" charset="0"/>
                <a:cs typeface="Times New Roman" pitchFamily="18" charset="0"/>
              </a:rPr>
              <a:t>RNS INSTITUTE OF TECHNOLOGY</a:t>
            </a:r>
          </a:p>
          <a:p>
            <a:pPr algn="ctr">
              <a:defRPr/>
            </a:pPr>
            <a:r>
              <a:rPr lang="en-US" b="1" cap="all" dirty="0">
                <a:solidFill>
                  <a:schemeClr val="tx1">
                    <a:lumMod val="95000"/>
                    <a:lumOff val="5000"/>
                  </a:schemeClr>
                </a:solidFill>
                <a:latin typeface="Times New Roman" pitchFamily="18" charset="0"/>
                <a:cs typeface="Times New Roman" pitchFamily="18" charset="0"/>
              </a:rPr>
              <a:t>BENGALURU - 98</a:t>
            </a:r>
            <a:endParaRPr lang="en-US" b="1" dirty="0">
              <a:solidFill>
                <a:schemeClr val="tx1">
                  <a:lumMod val="95000"/>
                  <a:lumOff val="5000"/>
                </a:schemeClr>
              </a:solidFill>
              <a:latin typeface="Times New Roman" pitchFamily="18" charset="0"/>
              <a:cs typeface="Times New Roman" pitchFamily="18" charset="0"/>
            </a:endParaRPr>
          </a:p>
        </p:txBody>
      </p:sp>
      <p:sp>
        <p:nvSpPr>
          <p:cNvPr id="8" name="Rectangle 7"/>
          <p:cNvSpPr/>
          <p:nvPr/>
        </p:nvSpPr>
        <p:spPr>
          <a:xfrm>
            <a:off x="285720" y="1571612"/>
            <a:ext cx="8572560" cy="400110"/>
          </a:xfrm>
          <a:prstGeom prst="rect">
            <a:avLst/>
          </a:prstGeom>
        </p:spPr>
        <p:txBody>
          <a:bodyPr wrap="square">
            <a:spAutoFit/>
          </a:bodyPr>
          <a:lstStyle/>
          <a:p>
            <a:pPr algn="ctr"/>
            <a:r>
              <a:rPr lang="en-US" sz="2000" b="1" dirty="0">
                <a:solidFill>
                  <a:schemeClr val="bg1"/>
                </a:solidFill>
                <a:latin typeface="Times New Roman" pitchFamily="18" charset="0"/>
                <a:cs typeface="Times New Roman" pitchFamily="18" charset="0"/>
              </a:rPr>
              <a:t>DEPARTMENT OF INFORMATION SCIENCE &amp; ENGINEERING</a:t>
            </a:r>
          </a:p>
        </p:txBody>
      </p:sp>
      <p:sp>
        <p:nvSpPr>
          <p:cNvPr id="9" name="Rectangle 8"/>
          <p:cNvSpPr/>
          <p:nvPr/>
        </p:nvSpPr>
        <p:spPr>
          <a:xfrm>
            <a:off x="3511879" y="2214554"/>
            <a:ext cx="1959383" cy="707886"/>
          </a:xfrm>
          <a:prstGeom prst="rect">
            <a:avLst/>
          </a:prstGeom>
        </p:spPr>
        <p:txBody>
          <a:bodyPr wrap="square">
            <a:spAutoFit/>
          </a:bodyPr>
          <a:lstStyle/>
          <a:p>
            <a:pPr algn="ctr"/>
            <a:r>
              <a:rPr lang="en-US" sz="2000" b="1" dirty="0" smtClean="0">
                <a:solidFill>
                  <a:schemeClr val="bg1"/>
                </a:solidFill>
                <a:latin typeface="Times New Roman" pitchFamily="18" charset="0"/>
                <a:cs typeface="Times New Roman" pitchFamily="18" charset="0"/>
              </a:rPr>
              <a:t>VIII Semester</a:t>
            </a:r>
          </a:p>
          <a:p>
            <a:pPr algn="ctr"/>
            <a:r>
              <a:rPr lang="en-US" sz="2000" b="1" dirty="0" smtClean="0">
                <a:solidFill>
                  <a:schemeClr val="bg1"/>
                </a:solidFill>
                <a:latin typeface="Times New Roman" pitchFamily="18" charset="0"/>
                <a:cs typeface="Times New Roman" pitchFamily="18" charset="0"/>
              </a:rPr>
              <a:t>Presentation </a:t>
            </a:r>
            <a:r>
              <a:rPr lang="en-US" sz="2000" b="1" dirty="0">
                <a:solidFill>
                  <a:schemeClr val="bg1"/>
                </a:solidFill>
                <a:latin typeface="Times New Roman" pitchFamily="18" charset="0"/>
                <a:cs typeface="Times New Roman" pitchFamily="18" charset="0"/>
              </a:rPr>
              <a:t>on </a:t>
            </a:r>
          </a:p>
        </p:txBody>
      </p:sp>
      <p:sp>
        <p:nvSpPr>
          <p:cNvPr id="10" name="Rectangle 9"/>
          <p:cNvSpPr/>
          <p:nvPr/>
        </p:nvSpPr>
        <p:spPr>
          <a:xfrm>
            <a:off x="428596" y="5143512"/>
            <a:ext cx="3214710" cy="1323439"/>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a:t>
            </a:r>
            <a:r>
              <a:rPr lang="en-US" sz="2000" b="1" dirty="0">
                <a:latin typeface="Times New Roman" pitchFamily="18" charset="0"/>
                <a:cs typeface="Times New Roman" pitchFamily="18" charset="0"/>
              </a:rPr>
              <a:t>Under the guidance </a:t>
            </a:r>
            <a:r>
              <a:rPr lang="en-US" sz="2000" b="1" dirty="0" smtClean="0">
                <a:latin typeface="Times New Roman" pitchFamily="18" charset="0"/>
                <a:cs typeface="Times New Roman" pitchFamily="18" charset="0"/>
              </a:rPr>
              <a:t>of:</a:t>
            </a:r>
          </a:p>
          <a:p>
            <a:pPr algn="ctr" fontAlgn="base">
              <a:spcBef>
                <a:spcPct val="0"/>
              </a:spcBef>
              <a:spcAft>
                <a:spcPct val="0"/>
              </a:spcAft>
            </a:pPr>
            <a:r>
              <a:rPr lang="en-IN" sz="2000" b="1" dirty="0" smtClean="0">
                <a:latin typeface="Times New Roman" pitchFamily="18" charset="0"/>
                <a:cs typeface="Times New Roman" pitchFamily="18" charset="0"/>
              </a:rPr>
              <a:t>Mr .T S </a:t>
            </a:r>
            <a:r>
              <a:rPr lang="en-IN" sz="2000" b="1" dirty="0" err="1" smtClean="0">
                <a:latin typeface="Times New Roman" pitchFamily="18" charset="0"/>
                <a:cs typeface="Times New Roman" pitchFamily="18" charset="0"/>
              </a:rPr>
              <a:t>Bhagavath</a:t>
            </a:r>
            <a:r>
              <a:rPr lang="en-IN" sz="2000" b="1" dirty="0" smtClean="0">
                <a:latin typeface="Times New Roman" pitchFamily="18" charset="0"/>
                <a:cs typeface="Times New Roman" pitchFamily="18" charset="0"/>
              </a:rPr>
              <a:t> Singh</a:t>
            </a:r>
            <a:endParaRPr lang="pt-BR" sz="2000" b="1" dirty="0" smtClean="0">
              <a:latin typeface="Times New Roman" pitchFamily="18" charset="0"/>
              <a:cs typeface="Times New Roman" pitchFamily="18" charset="0"/>
            </a:endParaRPr>
          </a:p>
          <a:p>
            <a:pPr lvl="0" algn="ctr" fontAlgn="base">
              <a:spcBef>
                <a:spcPct val="0"/>
              </a:spcBef>
              <a:spcAft>
                <a:spcPct val="0"/>
              </a:spcAft>
            </a:pPr>
            <a:r>
              <a:rPr lang="en-IN" sz="2000" b="1" dirty="0" smtClean="0">
                <a:latin typeface="Times New Roman" pitchFamily="18" charset="0"/>
                <a:cs typeface="Times New Roman" pitchFamily="18" charset="0"/>
              </a:rPr>
              <a:t> </a:t>
            </a:r>
            <a:r>
              <a:rPr lang="en-US" sz="2000" b="1" dirty="0" smtClean="0">
                <a:latin typeface="Times New Roman" pitchFamily="18" charset="0"/>
                <a:ea typeface="Times New Roman" pitchFamily="18" charset="0"/>
                <a:cs typeface="Times New Roman" pitchFamily="18" charset="0"/>
              </a:rPr>
              <a:t>Associate Professor</a:t>
            </a:r>
          </a:p>
          <a:p>
            <a:pPr lvl="0" algn="ctr" fontAlgn="base">
              <a:spcBef>
                <a:spcPct val="0"/>
              </a:spcBef>
              <a:spcAft>
                <a:spcPct val="0"/>
              </a:spcAft>
            </a:pPr>
            <a:r>
              <a:rPr lang="en-US" sz="2000" b="1" dirty="0" smtClean="0">
                <a:latin typeface="Times New Roman" pitchFamily="18" charset="0"/>
                <a:ea typeface="Times New Roman" pitchFamily="18" charset="0"/>
                <a:cs typeface="Times New Roman" pitchFamily="18" charset="0"/>
              </a:rPr>
              <a:t> </a:t>
            </a:r>
            <a:r>
              <a:rPr lang="en-US" sz="2000" b="1" dirty="0">
                <a:latin typeface="Times New Roman" pitchFamily="18" charset="0"/>
                <a:ea typeface="Times New Roman" pitchFamily="18" charset="0"/>
                <a:cs typeface="Times New Roman" pitchFamily="18" charset="0"/>
              </a:rPr>
              <a:t>Dept of  ISE, RNSIT</a:t>
            </a:r>
            <a:endParaRPr lang="en-US" sz="2000" b="1" dirty="0">
              <a:latin typeface="Times New Roman" pitchFamily="18" charset="0"/>
              <a:cs typeface="Times New Roman" pitchFamily="18" charset="0"/>
            </a:endParaRPr>
          </a:p>
        </p:txBody>
      </p:sp>
      <p:pic>
        <p:nvPicPr>
          <p:cNvPr id="12" name="Picture 11" descr="C:\Users\Admin\Documents\IMG-20161102-WA0000.jpg"/>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863" y="0"/>
            <a:ext cx="1433195" cy="1433195"/>
          </a:xfrm>
          <a:prstGeom prst="rect">
            <a:avLst/>
          </a:prstGeom>
          <a:noFill/>
          <a:ln>
            <a:noFill/>
          </a:ln>
        </p:spPr>
      </p:pic>
      <p:pic>
        <p:nvPicPr>
          <p:cNvPr id="1026" name="Picture 2" descr="F:\images.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481618" y="16273"/>
            <a:ext cx="1656184" cy="135332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slow">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571480"/>
          <a:ext cx="8072495" cy="1891006"/>
        </p:xfrm>
        <a:graphic>
          <a:graphicData uri="http://schemas.openxmlformats.org/drawingml/2006/table">
            <a:tbl>
              <a:tblPr firstRow="1" bandRow="1">
                <a:tableStyleId>{5C22544A-7EE6-4342-B048-85BDC9FD1C3A}</a:tableStyleId>
              </a:tblPr>
              <a:tblGrid>
                <a:gridCol w="785820"/>
                <a:gridCol w="2443178"/>
                <a:gridCol w="1614499"/>
                <a:gridCol w="1614499"/>
                <a:gridCol w="1614499"/>
              </a:tblGrid>
              <a:tr h="714380">
                <a:tc>
                  <a:txBody>
                    <a:bodyPr/>
                    <a:lstStyle/>
                    <a:p>
                      <a:r>
                        <a:rPr lang="en-IN" dirty="0" err="1" smtClean="0">
                          <a:latin typeface="Times New Roman" pitchFamily="18" charset="0"/>
                          <a:cs typeface="Times New Roman" pitchFamily="18" charset="0"/>
                        </a:rPr>
                        <a:t>Sl</a:t>
                      </a:r>
                      <a:r>
                        <a:rPr lang="en-IN" dirty="0" smtClean="0">
                          <a:latin typeface="Times New Roman" pitchFamily="18" charset="0"/>
                          <a:cs typeface="Times New Roman" pitchFamily="18" charset="0"/>
                        </a:rPr>
                        <a:t> no</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Title of</a:t>
                      </a:r>
                      <a:r>
                        <a:rPr lang="en-IN" baseline="0" dirty="0" smtClean="0">
                          <a:latin typeface="Times New Roman" pitchFamily="18" charset="0"/>
                          <a:cs typeface="Times New Roman" pitchFamily="18" charset="0"/>
                        </a:rPr>
                        <a:t> paper</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Author</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Publication</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Techniques used</a:t>
                      </a:r>
                      <a:endParaRPr lang="en-US" dirty="0">
                        <a:latin typeface="Times New Roman" pitchFamily="18" charset="0"/>
                        <a:cs typeface="Times New Roman" pitchFamily="18" charset="0"/>
                      </a:endParaRPr>
                    </a:p>
                  </a:txBody>
                  <a:tcPr/>
                </a:tc>
              </a:tr>
              <a:tr h="1176626">
                <a:tc>
                  <a:txBody>
                    <a:bodyPr/>
                    <a:lstStyle/>
                    <a:p>
                      <a:r>
                        <a:rPr lang="en-IN" dirty="0" smtClean="0">
                          <a:latin typeface="Times New Roman" pitchFamily="18" charset="0"/>
                          <a:cs typeface="Times New Roman" pitchFamily="18" charset="0"/>
                        </a:rPr>
                        <a:t>02</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Robust</a:t>
                      </a:r>
                      <a:r>
                        <a:rPr lang="en-IN" baseline="0" dirty="0" smtClean="0">
                          <a:latin typeface="Times New Roman" pitchFamily="18" charset="0"/>
                          <a:cs typeface="Times New Roman" pitchFamily="18" charset="0"/>
                        </a:rPr>
                        <a:t> Face Recognition via Sparse Representation</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John Wright ,</a:t>
                      </a:r>
                    </a:p>
                    <a:p>
                      <a:r>
                        <a:rPr lang="en-IN" dirty="0" smtClean="0">
                          <a:latin typeface="Times New Roman" pitchFamily="18" charset="0"/>
                          <a:cs typeface="Times New Roman" pitchFamily="18" charset="0"/>
                        </a:rPr>
                        <a:t>Allen Y. Yang,</a:t>
                      </a:r>
                    </a:p>
                    <a:p>
                      <a:r>
                        <a:rPr lang="en-IN" dirty="0" err="1" smtClean="0">
                          <a:latin typeface="Times New Roman" pitchFamily="18" charset="0"/>
                          <a:cs typeface="Times New Roman" pitchFamily="18" charset="0"/>
                        </a:rPr>
                        <a:t>Arvind</a:t>
                      </a:r>
                      <a:r>
                        <a:rPr lang="en-IN" baseline="0" dirty="0" smtClean="0">
                          <a:latin typeface="Times New Roman" pitchFamily="18" charset="0"/>
                          <a:cs typeface="Times New Roman" pitchFamily="18" charset="0"/>
                        </a:rPr>
                        <a:t> </a:t>
                      </a:r>
                      <a:r>
                        <a:rPr lang="en-IN" baseline="0" dirty="0" err="1" smtClean="0">
                          <a:latin typeface="Times New Roman" pitchFamily="18" charset="0"/>
                          <a:cs typeface="Times New Roman" pitchFamily="18" charset="0"/>
                        </a:rPr>
                        <a:t>Ganesh</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IEEE 2009</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Sparse feature selection method</a:t>
                      </a:r>
                      <a:endParaRPr lang="en-US" dirty="0">
                        <a:latin typeface="Times New Roman" pitchFamily="18" charset="0"/>
                        <a:cs typeface="Times New Roman" pitchFamily="18" charset="0"/>
                      </a:endParaRPr>
                    </a:p>
                  </a:txBody>
                  <a:tcPr/>
                </a:tc>
              </a:tr>
            </a:tbl>
          </a:graphicData>
        </a:graphic>
      </p:graphicFrame>
      <p:sp>
        <p:nvSpPr>
          <p:cNvPr id="3" name="TextBox 2"/>
          <p:cNvSpPr txBox="1"/>
          <p:nvPr/>
        </p:nvSpPr>
        <p:spPr>
          <a:xfrm>
            <a:off x="642910" y="3143248"/>
            <a:ext cx="8001056" cy="2862322"/>
          </a:xfrm>
          <a:prstGeom prst="rect">
            <a:avLst/>
          </a:prstGeom>
          <a:noFill/>
        </p:spPr>
        <p:txBody>
          <a:bodyPr wrap="square" rtlCol="0">
            <a:spAutoFit/>
          </a:bodyPr>
          <a:lstStyle/>
          <a:p>
            <a:pPr algn="just"/>
            <a:r>
              <a:rPr lang="en-IN" sz="2000" dirty="0" smtClean="0">
                <a:latin typeface="Times New Roman" pitchFamily="18" charset="0"/>
                <a:cs typeface="Times New Roman" pitchFamily="18" charset="0"/>
              </a:rPr>
              <a:t>Advantages:</a:t>
            </a:r>
          </a:p>
          <a:p>
            <a:pPr algn="just">
              <a:buFont typeface="Arial" pitchFamily="34" charset="0"/>
              <a:buChar char="•"/>
            </a:pPr>
            <a:r>
              <a:rPr lang="en-IN" sz="2000" dirty="0" smtClean="0">
                <a:latin typeface="Times New Roman" pitchFamily="18" charset="0"/>
                <a:cs typeface="Times New Roman" pitchFamily="18" charset="0"/>
              </a:rPr>
              <a:t>  Provides framework for two crucial issues: feature extraction and robustness.</a:t>
            </a:r>
          </a:p>
          <a:p>
            <a:pPr algn="just">
              <a:buFont typeface="Arial" pitchFamily="34" charset="0"/>
              <a:buChar char="•"/>
            </a:pPr>
            <a:r>
              <a:rPr lang="en-IN" sz="2000" dirty="0" smtClean="0">
                <a:latin typeface="Times New Roman" pitchFamily="18" charset="0"/>
                <a:cs typeface="Times New Roman" pitchFamily="18" charset="0"/>
              </a:rPr>
              <a:t>  Applicable for high-classification of high-dimensional data as well as for corrupted images.</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Disadvantages:</a:t>
            </a:r>
          </a:p>
          <a:p>
            <a:pPr algn="just">
              <a:buFont typeface="Arial" pitchFamily="34" charset="0"/>
              <a:buChar char="•"/>
            </a:pPr>
            <a:r>
              <a:rPr lang="en-IN" sz="2000" dirty="0" smtClean="0">
                <a:latin typeface="Times New Roman" pitchFamily="18" charset="0"/>
                <a:cs typeface="Times New Roman" pitchFamily="18" charset="0"/>
              </a:rPr>
              <a:t>  Not applicable for object detection.</a:t>
            </a:r>
          </a:p>
          <a:p>
            <a:pPr>
              <a:buFont typeface="Arial" pitchFamily="34" charset="0"/>
              <a:buChar char="•"/>
            </a:pPr>
            <a:endParaRPr lang="en-US" sz="2000" dirty="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633486"/>
          <a:ext cx="8143930" cy="2498330"/>
        </p:xfrm>
        <a:graphic>
          <a:graphicData uri="http://schemas.openxmlformats.org/drawingml/2006/table">
            <a:tbl>
              <a:tblPr firstRow="1" bandRow="1">
                <a:tableStyleId>{5C22544A-7EE6-4342-B048-85BDC9FD1C3A}</a:tableStyleId>
              </a:tblPr>
              <a:tblGrid>
                <a:gridCol w="928694"/>
                <a:gridCol w="2328878"/>
                <a:gridCol w="1628786"/>
                <a:gridCol w="1628786"/>
                <a:gridCol w="1628786"/>
              </a:tblGrid>
              <a:tr h="760970">
                <a:tc>
                  <a:txBody>
                    <a:bodyPr/>
                    <a:lstStyle/>
                    <a:p>
                      <a:r>
                        <a:rPr lang="en-IN" dirty="0" err="1" smtClean="0">
                          <a:latin typeface="Times New Roman" pitchFamily="18" charset="0"/>
                          <a:cs typeface="Times New Roman" pitchFamily="18" charset="0"/>
                        </a:rPr>
                        <a:t>Sl</a:t>
                      </a:r>
                      <a:r>
                        <a:rPr lang="en-IN" dirty="0" smtClean="0">
                          <a:latin typeface="Times New Roman" pitchFamily="18" charset="0"/>
                          <a:cs typeface="Times New Roman" pitchFamily="18" charset="0"/>
                        </a:rPr>
                        <a:t> no</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Title of paper</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Author</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Publication</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Techniques used</a:t>
                      </a:r>
                      <a:endParaRPr lang="en-US" dirty="0">
                        <a:latin typeface="Times New Roman" pitchFamily="18" charset="0"/>
                        <a:cs typeface="Times New Roman" pitchFamily="18" charset="0"/>
                      </a:endParaRPr>
                    </a:p>
                  </a:txBody>
                  <a:tcPr/>
                </a:tc>
              </a:tr>
              <a:tr h="1453608">
                <a:tc>
                  <a:txBody>
                    <a:bodyPr/>
                    <a:lstStyle/>
                    <a:p>
                      <a:r>
                        <a:rPr lang="en-IN" dirty="0" smtClean="0">
                          <a:latin typeface="Times New Roman" pitchFamily="18" charset="0"/>
                          <a:cs typeface="Times New Roman" pitchFamily="18" charset="0"/>
                        </a:rPr>
                        <a:t>03</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Age Synthesis and Estimation via Faces: </a:t>
                      </a:r>
                    </a:p>
                    <a:p>
                      <a:r>
                        <a:rPr lang="en-IN" dirty="0" smtClean="0">
                          <a:latin typeface="Times New Roman" pitchFamily="18" charset="0"/>
                          <a:cs typeface="Times New Roman" pitchFamily="18" charset="0"/>
                        </a:rPr>
                        <a:t>A Survey</a:t>
                      </a:r>
                      <a:endParaRPr lang="en-US" dirty="0">
                        <a:latin typeface="Times New Roman" pitchFamily="18" charset="0"/>
                        <a:cs typeface="Times New Roman" pitchFamily="18" charset="0"/>
                      </a:endParaRPr>
                    </a:p>
                  </a:txBody>
                  <a:tcPr/>
                </a:tc>
                <a:tc>
                  <a:txBody>
                    <a:bodyPr/>
                    <a:lstStyle/>
                    <a:p>
                      <a:r>
                        <a:rPr lang="en-IN" dirty="0" err="1" smtClean="0">
                          <a:latin typeface="Times New Roman" pitchFamily="18" charset="0"/>
                          <a:cs typeface="Times New Roman" pitchFamily="18" charset="0"/>
                        </a:rPr>
                        <a:t>Yun</a:t>
                      </a:r>
                      <a:r>
                        <a:rPr lang="en-IN" dirty="0" smtClean="0">
                          <a:latin typeface="Times New Roman" pitchFamily="18" charset="0"/>
                          <a:cs typeface="Times New Roman" pitchFamily="18" charset="0"/>
                        </a:rPr>
                        <a:t> Fu</a:t>
                      </a:r>
                      <a:r>
                        <a:rPr lang="en-IN" baseline="0" dirty="0" smtClean="0">
                          <a:latin typeface="Times New Roman" pitchFamily="18" charset="0"/>
                          <a:cs typeface="Times New Roman" pitchFamily="18" charset="0"/>
                        </a:rPr>
                        <a:t> ,</a:t>
                      </a:r>
                    </a:p>
                    <a:p>
                      <a:r>
                        <a:rPr lang="en-IN" baseline="0" dirty="0" err="1" smtClean="0">
                          <a:latin typeface="Times New Roman" pitchFamily="18" charset="0"/>
                          <a:cs typeface="Times New Roman" pitchFamily="18" charset="0"/>
                        </a:rPr>
                        <a:t>Guodong</a:t>
                      </a:r>
                      <a:r>
                        <a:rPr lang="en-IN" baseline="0" dirty="0" smtClean="0">
                          <a:latin typeface="Times New Roman" pitchFamily="18" charset="0"/>
                          <a:cs typeface="Times New Roman" pitchFamily="18" charset="0"/>
                        </a:rPr>
                        <a:t> </a:t>
                      </a:r>
                      <a:r>
                        <a:rPr lang="en-IN" baseline="0" dirty="0" err="1" smtClean="0">
                          <a:latin typeface="Times New Roman" pitchFamily="18" charset="0"/>
                          <a:cs typeface="Times New Roman" pitchFamily="18" charset="0"/>
                        </a:rPr>
                        <a:t>Guo</a:t>
                      </a:r>
                      <a:r>
                        <a:rPr lang="en-IN" baseline="0" dirty="0" smtClean="0">
                          <a:latin typeface="Times New Roman" pitchFamily="18" charset="0"/>
                          <a:cs typeface="Times New Roman" pitchFamily="18" charset="0"/>
                        </a:rPr>
                        <a:t>,</a:t>
                      </a:r>
                    </a:p>
                    <a:p>
                      <a:r>
                        <a:rPr lang="en-IN" baseline="0" dirty="0" smtClean="0">
                          <a:latin typeface="Times New Roman" pitchFamily="18" charset="0"/>
                          <a:cs typeface="Times New Roman" pitchFamily="18" charset="0"/>
                        </a:rPr>
                        <a:t>Thomas </a:t>
                      </a:r>
                      <a:r>
                        <a:rPr lang="en-IN" baseline="0" dirty="0" err="1" smtClean="0">
                          <a:latin typeface="Times New Roman" pitchFamily="18" charset="0"/>
                          <a:cs typeface="Times New Roman" pitchFamily="18" charset="0"/>
                        </a:rPr>
                        <a:t>S.Huang</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IEEE 2010</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Support</a:t>
                      </a:r>
                      <a:r>
                        <a:rPr lang="en-IN" baseline="0" dirty="0" smtClean="0">
                          <a:latin typeface="Times New Roman" pitchFamily="18" charset="0"/>
                          <a:cs typeface="Times New Roman" pitchFamily="18" charset="0"/>
                        </a:rPr>
                        <a:t> Vector Machine(SVM),</a:t>
                      </a:r>
                    </a:p>
                    <a:p>
                      <a:r>
                        <a:rPr lang="en-IN" dirty="0" smtClean="0">
                          <a:latin typeface="Times New Roman" pitchFamily="18" charset="0"/>
                          <a:cs typeface="Times New Roman" pitchFamily="18" charset="0"/>
                        </a:rPr>
                        <a:t>Support Vector Regression</a:t>
                      </a:r>
                    </a:p>
                    <a:p>
                      <a:r>
                        <a:rPr lang="en-IN" dirty="0" smtClean="0">
                          <a:latin typeface="Times New Roman" pitchFamily="18" charset="0"/>
                          <a:cs typeface="Times New Roman" pitchFamily="18" charset="0"/>
                        </a:rPr>
                        <a:t>(SVR)</a:t>
                      </a:r>
                      <a:endParaRPr lang="en-US" dirty="0">
                        <a:latin typeface="Times New Roman" pitchFamily="18" charset="0"/>
                        <a:cs typeface="Times New Roman" pitchFamily="18" charset="0"/>
                      </a:endParaRPr>
                    </a:p>
                  </a:txBody>
                  <a:tcPr/>
                </a:tc>
              </a:tr>
            </a:tbl>
          </a:graphicData>
        </a:graphic>
      </p:graphicFrame>
      <p:sp>
        <p:nvSpPr>
          <p:cNvPr id="3" name="TextBox 2"/>
          <p:cNvSpPr txBox="1"/>
          <p:nvPr/>
        </p:nvSpPr>
        <p:spPr>
          <a:xfrm>
            <a:off x="642910" y="3714752"/>
            <a:ext cx="8072494" cy="2554545"/>
          </a:xfrm>
          <a:prstGeom prst="rect">
            <a:avLst/>
          </a:prstGeom>
          <a:noFill/>
        </p:spPr>
        <p:txBody>
          <a:bodyPr wrap="square" rtlCol="0">
            <a:spAutoFit/>
          </a:bodyPr>
          <a:lstStyle/>
          <a:p>
            <a:pPr algn="just"/>
            <a:r>
              <a:rPr lang="en-IN" sz="2000" dirty="0" smtClean="0">
                <a:latin typeface="Times New Roman" pitchFamily="18" charset="0"/>
                <a:cs typeface="Times New Roman" pitchFamily="18" charset="0"/>
              </a:rPr>
              <a:t>Advantages:</a:t>
            </a:r>
          </a:p>
          <a:p>
            <a:pPr algn="just">
              <a:buFont typeface="Arial" pitchFamily="34" charset="0"/>
              <a:buChar char="•"/>
            </a:pPr>
            <a:r>
              <a:rPr lang="en-IN" sz="2000" dirty="0" smtClean="0">
                <a:latin typeface="Times New Roman" pitchFamily="18" charset="0"/>
                <a:cs typeface="Times New Roman" pitchFamily="18" charset="0"/>
              </a:rPr>
              <a:t>  Individual’s face is considered who’s image of different ages are estimated by age synthesis and age estimation.</a:t>
            </a:r>
          </a:p>
          <a:p>
            <a:pPr algn="just">
              <a:buFont typeface="Arial" pitchFamily="34" charset="0"/>
              <a:buChar char="•"/>
            </a:pPr>
            <a:r>
              <a:rPr lang="en-IN" sz="2000" dirty="0" smtClean="0">
                <a:latin typeface="Times New Roman" pitchFamily="18" charset="0"/>
                <a:cs typeface="Times New Roman" pitchFamily="18" charset="0"/>
              </a:rPr>
              <a:t>  The image is identified irrespective of face expressions.</a:t>
            </a:r>
          </a:p>
          <a:p>
            <a:pPr algn="just">
              <a:buFont typeface="Arial" pitchFamily="34" charset="0"/>
              <a:buChar char="•"/>
            </a:pPr>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Disadvantages:</a:t>
            </a:r>
          </a:p>
          <a:p>
            <a:pPr algn="just">
              <a:buFont typeface="Arial" pitchFamily="34" charset="0"/>
              <a:buChar char="•"/>
            </a:pPr>
            <a:r>
              <a:rPr lang="en-IN" sz="2000" dirty="0" smtClean="0">
                <a:latin typeface="Times New Roman" pitchFamily="18" charset="0"/>
                <a:cs typeface="Times New Roman" pitchFamily="18" charset="0"/>
              </a:rPr>
              <a:t> General model implementation is difficult.</a:t>
            </a:r>
          </a:p>
          <a:p>
            <a:pPr algn="just">
              <a:buFont typeface="Arial" pitchFamily="34" charset="0"/>
              <a:buChar char="•"/>
            </a:pPr>
            <a:r>
              <a:rPr lang="en-IN" sz="2000" dirty="0" smtClean="0">
                <a:latin typeface="Times New Roman" pitchFamily="18" charset="0"/>
                <a:cs typeface="Times New Roman" pitchFamily="18" charset="0"/>
              </a:rPr>
              <a:t> 3D and non-frontal faces cannot be used for estimation. </a:t>
            </a:r>
            <a:endParaRPr lang="en-US" sz="2000" dirty="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28596" y="428604"/>
          <a:ext cx="8358245" cy="2651760"/>
        </p:xfrm>
        <a:graphic>
          <a:graphicData uri="http://schemas.openxmlformats.org/drawingml/2006/table">
            <a:tbl>
              <a:tblPr firstRow="1" bandRow="1">
                <a:tableStyleId>{5C22544A-7EE6-4342-B048-85BDC9FD1C3A}</a:tableStyleId>
              </a:tblPr>
              <a:tblGrid>
                <a:gridCol w="928693"/>
                <a:gridCol w="2414605"/>
                <a:gridCol w="1671649"/>
                <a:gridCol w="1671649"/>
                <a:gridCol w="1671649"/>
              </a:tblGrid>
              <a:tr h="445613">
                <a:tc>
                  <a:txBody>
                    <a:bodyPr/>
                    <a:lstStyle/>
                    <a:p>
                      <a:r>
                        <a:rPr lang="en-IN" dirty="0" err="1" smtClean="0">
                          <a:latin typeface="Times New Roman" pitchFamily="18" charset="0"/>
                          <a:cs typeface="Times New Roman" pitchFamily="18" charset="0"/>
                        </a:rPr>
                        <a:t>Sl</a:t>
                      </a:r>
                      <a:r>
                        <a:rPr lang="en-IN" dirty="0" smtClean="0">
                          <a:latin typeface="Times New Roman" pitchFamily="18" charset="0"/>
                          <a:cs typeface="Times New Roman" pitchFamily="18" charset="0"/>
                        </a:rPr>
                        <a:t> no</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Title of paper</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Author</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Publication</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Techniques</a:t>
                      </a:r>
                      <a:r>
                        <a:rPr lang="en-IN" baseline="0"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used</a:t>
                      </a:r>
                      <a:endParaRPr lang="en-US" dirty="0">
                        <a:latin typeface="Times New Roman" pitchFamily="18" charset="0"/>
                        <a:cs typeface="Times New Roman" pitchFamily="18" charset="0"/>
                      </a:endParaRPr>
                    </a:p>
                  </a:txBody>
                  <a:tcPr/>
                </a:tc>
              </a:tr>
              <a:tr h="1970408">
                <a:tc>
                  <a:txBody>
                    <a:bodyPr/>
                    <a:lstStyle/>
                    <a:p>
                      <a:r>
                        <a:rPr lang="en-IN" dirty="0" smtClean="0">
                          <a:latin typeface="Times New Roman" pitchFamily="18" charset="0"/>
                          <a:cs typeface="Times New Roman" pitchFamily="18" charset="0"/>
                        </a:rPr>
                        <a:t>04</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Facial Image Classification Based</a:t>
                      </a:r>
                      <a:r>
                        <a:rPr lang="en-IN" baseline="0" dirty="0" smtClean="0">
                          <a:latin typeface="Times New Roman" pitchFamily="18" charset="0"/>
                          <a:cs typeface="Times New Roman" pitchFamily="18" charset="0"/>
                        </a:rPr>
                        <a:t> on Age and Gender</a:t>
                      </a:r>
                      <a:endParaRPr lang="en-US" dirty="0">
                        <a:latin typeface="Times New Roman" pitchFamily="18" charset="0"/>
                        <a:cs typeface="Times New Roman" pitchFamily="18" charset="0"/>
                      </a:endParaRPr>
                    </a:p>
                  </a:txBody>
                  <a:tcPr/>
                </a:tc>
                <a:tc>
                  <a:txBody>
                    <a:bodyPr/>
                    <a:lstStyle/>
                    <a:p>
                      <a:r>
                        <a:rPr lang="en-IN" dirty="0" err="1" smtClean="0">
                          <a:latin typeface="Times New Roman" pitchFamily="18" charset="0"/>
                          <a:cs typeface="Times New Roman" pitchFamily="18" charset="0"/>
                        </a:rPr>
                        <a:t>Thakshila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R.Kalansuriya</a:t>
                      </a:r>
                      <a:r>
                        <a:rPr lang="en-IN" dirty="0" smtClean="0">
                          <a:latin typeface="Times New Roman" pitchFamily="18" charset="0"/>
                          <a:cs typeface="Times New Roman" pitchFamily="18" charset="0"/>
                        </a:rPr>
                        <a:t>,</a:t>
                      </a:r>
                      <a:r>
                        <a:rPr lang="en-IN" baseline="0" dirty="0" smtClean="0">
                          <a:latin typeface="Times New Roman" pitchFamily="18" charset="0"/>
                          <a:cs typeface="Times New Roman" pitchFamily="18" charset="0"/>
                        </a:rPr>
                        <a:t> </a:t>
                      </a:r>
                      <a:r>
                        <a:rPr lang="en-IN" baseline="0" dirty="0" err="1" smtClean="0">
                          <a:latin typeface="Times New Roman" pitchFamily="18" charset="0"/>
                          <a:cs typeface="Times New Roman" pitchFamily="18" charset="0"/>
                        </a:rPr>
                        <a:t>Anuja</a:t>
                      </a:r>
                      <a:r>
                        <a:rPr lang="en-IN" baseline="0" dirty="0" smtClean="0">
                          <a:latin typeface="Times New Roman" pitchFamily="18" charset="0"/>
                          <a:cs typeface="Times New Roman" pitchFamily="18" charset="0"/>
                        </a:rPr>
                        <a:t> T. </a:t>
                      </a:r>
                      <a:r>
                        <a:rPr lang="en-IN" baseline="0" dirty="0" err="1" smtClean="0">
                          <a:latin typeface="Times New Roman" pitchFamily="18" charset="0"/>
                          <a:cs typeface="Times New Roman" pitchFamily="18" charset="0"/>
                        </a:rPr>
                        <a:t>Dharmaratne</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IEEE 2013</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Artificial</a:t>
                      </a:r>
                      <a:r>
                        <a:rPr lang="en-IN" baseline="0" dirty="0" smtClean="0">
                          <a:latin typeface="Times New Roman" pitchFamily="18" charset="0"/>
                          <a:cs typeface="Times New Roman" pitchFamily="18" charset="0"/>
                        </a:rPr>
                        <a:t> Neural Network(ANN) classifier for age, LBP for gender classification</a:t>
                      </a:r>
                      <a:endParaRPr lang="en-US" dirty="0">
                        <a:latin typeface="Times New Roman" pitchFamily="18" charset="0"/>
                        <a:cs typeface="Times New Roman" pitchFamily="18" charset="0"/>
                      </a:endParaRPr>
                    </a:p>
                  </a:txBody>
                  <a:tcPr/>
                </a:tc>
              </a:tr>
            </a:tbl>
          </a:graphicData>
        </a:graphic>
      </p:graphicFrame>
      <p:sp>
        <p:nvSpPr>
          <p:cNvPr id="4" name="TextBox 3"/>
          <p:cNvSpPr txBox="1"/>
          <p:nvPr/>
        </p:nvSpPr>
        <p:spPr>
          <a:xfrm>
            <a:off x="571472" y="3643314"/>
            <a:ext cx="8215370" cy="2246769"/>
          </a:xfrm>
          <a:prstGeom prst="rect">
            <a:avLst/>
          </a:prstGeom>
          <a:noFill/>
        </p:spPr>
        <p:txBody>
          <a:bodyPr wrap="square" rtlCol="0">
            <a:spAutoFit/>
          </a:bodyPr>
          <a:lstStyle/>
          <a:p>
            <a:pPr algn="just"/>
            <a:r>
              <a:rPr lang="en-IN" sz="2000" dirty="0" smtClean="0">
                <a:latin typeface="Times New Roman" pitchFamily="18" charset="0"/>
                <a:cs typeface="Times New Roman" pitchFamily="18" charset="0"/>
              </a:rPr>
              <a:t>Advantages:</a:t>
            </a:r>
          </a:p>
          <a:p>
            <a:pPr algn="just">
              <a:buFont typeface="Arial" pitchFamily="34" charset="0"/>
              <a:buChar char="•"/>
            </a:pPr>
            <a:r>
              <a:rPr lang="en-IN" sz="2000" dirty="0" smtClean="0">
                <a:latin typeface="Times New Roman" pitchFamily="18" charset="0"/>
                <a:cs typeface="Times New Roman" pitchFamily="18" charset="0"/>
              </a:rPr>
              <a:t>  Face detection in videos are implemented giving less accuracy </a:t>
            </a:r>
            <a:r>
              <a:rPr lang="en-IN" sz="2000" dirty="0" err="1" smtClean="0">
                <a:latin typeface="Times New Roman" pitchFamily="18" charset="0"/>
                <a:cs typeface="Times New Roman" pitchFamily="18" charset="0"/>
              </a:rPr>
              <a:t>comparitively</a:t>
            </a:r>
            <a:r>
              <a:rPr lang="en-IN" sz="2000" dirty="0" smtClean="0">
                <a:latin typeface="Times New Roman" pitchFamily="18" charset="0"/>
                <a:cs typeface="Times New Roman" pitchFamily="18" charset="0"/>
              </a:rPr>
              <a:t> which is an advanced implementation.</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Disadvantages:</a:t>
            </a:r>
          </a:p>
          <a:p>
            <a:pPr algn="just">
              <a:buFont typeface="Arial" pitchFamily="34" charset="0"/>
              <a:buChar char="•"/>
            </a:pPr>
            <a:r>
              <a:rPr lang="en-IN" sz="2000" dirty="0" smtClean="0">
                <a:latin typeface="Times New Roman" pitchFamily="18" charset="0"/>
                <a:cs typeface="Times New Roman" pitchFamily="18" charset="0"/>
              </a:rPr>
              <a:t>  Cannot detect age of babies and children under 8 years old and elders above 64 years.</a:t>
            </a:r>
            <a:endParaRPr lang="en-US" sz="2000" dirty="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00034" y="428604"/>
          <a:ext cx="8143930" cy="2831802"/>
        </p:xfrm>
        <a:graphic>
          <a:graphicData uri="http://schemas.openxmlformats.org/drawingml/2006/table">
            <a:tbl>
              <a:tblPr firstRow="1" bandRow="1">
                <a:tableStyleId>{5C22544A-7EE6-4342-B048-85BDC9FD1C3A}</a:tableStyleId>
              </a:tblPr>
              <a:tblGrid>
                <a:gridCol w="857256"/>
                <a:gridCol w="2400316"/>
                <a:gridCol w="1628786"/>
                <a:gridCol w="1628786"/>
                <a:gridCol w="1628786"/>
              </a:tblGrid>
              <a:tr h="594360">
                <a:tc>
                  <a:txBody>
                    <a:bodyPr/>
                    <a:lstStyle/>
                    <a:p>
                      <a:r>
                        <a:rPr lang="en-IN" dirty="0" err="1" smtClean="0">
                          <a:latin typeface="Times New Roman" pitchFamily="18" charset="0"/>
                          <a:cs typeface="Times New Roman" pitchFamily="18" charset="0"/>
                        </a:rPr>
                        <a:t>Sl</a:t>
                      </a:r>
                      <a:r>
                        <a:rPr lang="en-IN" baseline="0" dirty="0" smtClean="0">
                          <a:latin typeface="Times New Roman" pitchFamily="18" charset="0"/>
                          <a:cs typeface="Times New Roman" pitchFamily="18" charset="0"/>
                        </a:rPr>
                        <a:t> no</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Title of paper</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Author</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Publication</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Techniques used</a:t>
                      </a:r>
                      <a:endParaRPr lang="en-US" dirty="0">
                        <a:latin typeface="Times New Roman" pitchFamily="18" charset="0"/>
                        <a:cs typeface="Times New Roman" pitchFamily="18" charset="0"/>
                      </a:endParaRPr>
                    </a:p>
                  </a:txBody>
                  <a:tcPr/>
                </a:tc>
              </a:tr>
              <a:tr h="2191722">
                <a:tc>
                  <a:txBody>
                    <a:bodyPr/>
                    <a:lstStyle/>
                    <a:p>
                      <a:r>
                        <a:rPr lang="en-IN" dirty="0" smtClean="0">
                          <a:latin typeface="Times New Roman" pitchFamily="18" charset="0"/>
                          <a:cs typeface="Times New Roman" pitchFamily="18" charset="0"/>
                        </a:rPr>
                        <a:t>05</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Age</a:t>
                      </a:r>
                      <a:r>
                        <a:rPr lang="en-IN" baseline="0" dirty="0" smtClean="0">
                          <a:latin typeface="Times New Roman" pitchFamily="18" charset="0"/>
                          <a:cs typeface="Times New Roman" pitchFamily="18" charset="0"/>
                        </a:rPr>
                        <a:t> Estimation and Gender Classification </a:t>
                      </a:r>
                    </a:p>
                    <a:p>
                      <a:r>
                        <a:rPr lang="en-IN" baseline="0" dirty="0" smtClean="0">
                          <a:latin typeface="Times New Roman" pitchFamily="18" charset="0"/>
                          <a:cs typeface="Times New Roman" pitchFamily="18" charset="0"/>
                        </a:rPr>
                        <a:t>of facial images based on local directional pattern</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Min</a:t>
                      </a:r>
                      <a:r>
                        <a:rPr lang="en-IN" baseline="0" dirty="0" smtClean="0">
                          <a:latin typeface="Times New Roman" pitchFamily="18" charset="0"/>
                          <a:cs typeface="Times New Roman" pitchFamily="18" charset="0"/>
                        </a:rPr>
                        <a:t> </a:t>
                      </a:r>
                      <a:r>
                        <a:rPr lang="en-IN" baseline="0" dirty="0" err="1" smtClean="0">
                          <a:latin typeface="Times New Roman" pitchFamily="18" charset="0"/>
                          <a:cs typeface="Times New Roman" pitchFamily="18" charset="0"/>
                        </a:rPr>
                        <a:t>Hu</a:t>
                      </a:r>
                      <a:r>
                        <a:rPr lang="en-IN" baseline="0" dirty="0" smtClean="0">
                          <a:latin typeface="Times New Roman" pitchFamily="18" charset="0"/>
                          <a:cs typeface="Times New Roman" pitchFamily="18" charset="0"/>
                        </a:rPr>
                        <a:t>,</a:t>
                      </a:r>
                    </a:p>
                    <a:p>
                      <a:r>
                        <a:rPr lang="en-IN" baseline="0" dirty="0" err="1" smtClean="0">
                          <a:latin typeface="Times New Roman" pitchFamily="18" charset="0"/>
                          <a:cs typeface="Times New Roman" pitchFamily="18" charset="0"/>
                        </a:rPr>
                        <a:t>Yoana</a:t>
                      </a:r>
                      <a:r>
                        <a:rPr lang="en-IN" baseline="0" dirty="0" smtClean="0">
                          <a:latin typeface="Times New Roman" pitchFamily="18" charset="0"/>
                          <a:cs typeface="Times New Roman" pitchFamily="18" charset="0"/>
                        </a:rPr>
                        <a:t> </a:t>
                      </a:r>
                      <a:r>
                        <a:rPr lang="en-IN" baseline="0" dirty="0" err="1" smtClean="0">
                          <a:latin typeface="Times New Roman" pitchFamily="18" charset="0"/>
                          <a:cs typeface="Times New Roman" pitchFamily="18" charset="0"/>
                        </a:rPr>
                        <a:t>Zheng</a:t>
                      </a:r>
                      <a:r>
                        <a:rPr lang="en-IN" baseline="0" dirty="0" smtClean="0">
                          <a:latin typeface="Times New Roman" pitchFamily="18" charset="0"/>
                          <a:cs typeface="Times New Roman" pitchFamily="18" charset="0"/>
                        </a:rPr>
                        <a:t>,</a:t>
                      </a:r>
                    </a:p>
                    <a:p>
                      <a:r>
                        <a:rPr lang="en-IN" baseline="0" dirty="0" smtClean="0">
                          <a:latin typeface="Times New Roman" pitchFamily="18" charset="0"/>
                          <a:cs typeface="Times New Roman" pitchFamily="18" charset="0"/>
                        </a:rPr>
                        <a:t>Fuji </a:t>
                      </a:r>
                      <a:r>
                        <a:rPr lang="en-IN" baseline="0" dirty="0" err="1" smtClean="0">
                          <a:latin typeface="Times New Roman" pitchFamily="18" charset="0"/>
                          <a:cs typeface="Times New Roman" pitchFamily="18" charset="0"/>
                        </a:rPr>
                        <a:t>Ren</a:t>
                      </a:r>
                      <a:r>
                        <a:rPr lang="en-IN" baseline="0" dirty="0" smtClean="0">
                          <a:latin typeface="Times New Roman" pitchFamily="18" charset="0"/>
                          <a:cs typeface="Times New Roman" pitchFamily="18" charset="0"/>
                        </a:rPr>
                        <a:t>,</a:t>
                      </a:r>
                    </a:p>
                    <a:p>
                      <a:r>
                        <a:rPr lang="en-IN" baseline="0" dirty="0" smtClean="0">
                          <a:latin typeface="Times New Roman" pitchFamily="18" charset="0"/>
                          <a:cs typeface="Times New Roman" pitchFamily="18" charset="0"/>
                        </a:rPr>
                        <a:t>He Jiang</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IEEE 2014</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latin typeface="Times New Roman" pitchFamily="18" charset="0"/>
                          <a:cs typeface="Times New Roman" pitchFamily="18" charset="0"/>
                        </a:rPr>
                        <a:t>Support Vector Machine(SVM) classifier,</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latin typeface="Times New Roman" pitchFamily="18" charset="0"/>
                          <a:cs typeface="Times New Roman" pitchFamily="18" charset="0"/>
                        </a:rPr>
                        <a:t>Local Directional Pattern(LDP)</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tr>
            </a:tbl>
          </a:graphicData>
        </a:graphic>
      </p:graphicFrame>
      <p:sp>
        <p:nvSpPr>
          <p:cNvPr id="4" name="TextBox 3"/>
          <p:cNvSpPr txBox="1"/>
          <p:nvPr/>
        </p:nvSpPr>
        <p:spPr>
          <a:xfrm>
            <a:off x="500034" y="3857628"/>
            <a:ext cx="8215370" cy="2554545"/>
          </a:xfrm>
          <a:prstGeom prst="rect">
            <a:avLst/>
          </a:prstGeom>
          <a:noFill/>
        </p:spPr>
        <p:txBody>
          <a:bodyPr wrap="square" rtlCol="0">
            <a:spAutoFit/>
          </a:bodyPr>
          <a:lstStyle/>
          <a:p>
            <a:pPr algn="just"/>
            <a:r>
              <a:rPr lang="en-IN" sz="2000" dirty="0" smtClean="0">
                <a:latin typeface="Times New Roman" pitchFamily="18" charset="0"/>
                <a:cs typeface="Times New Roman" pitchFamily="18" charset="0"/>
              </a:rPr>
              <a:t>Advantages:</a:t>
            </a:r>
          </a:p>
          <a:p>
            <a:pPr algn="just">
              <a:buFont typeface="Arial" pitchFamily="34" charset="0"/>
              <a:buChar char="•"/>
            </a:pPr>
            <a:r>
              <a:rPr lang="en-IN" sz="2000" dirty="0" smtClean="0">
                <a:latin typeface="Times New Roman" pitchFamily="18" charset="0"/>
                <a:cs typeface="Times New Roman" pitchFamily="18" charset="0"/>
              </a:rPr>
              <a:t>  LDP is an extraction algorithm which improves age and gender recognition rate effectively with robustness for noise is better.</a:t>
            </a:r>
          </a:p>
          <a:p>
            <a:pPr algn="just">
              <a:buFont typeface="Arial" pitchFamily="34" charset="0"/>
              <a:buChar char="•"/>
            </a:pPr>
            <a:r>
              <a:rPr lang="en-IN" sz="2000" dirty="0" smtClean="0">
                <a:latin typeface="Times New Roman" pitchFamily="18" charset="0"/>
                <a:cs typeface="Times New Roman" pitchFamily="18" charset="0"/>
              </a:rPr>
              <a:t> Ear and hair is also considered as a part of face recognition.</a:t>
            </a:r>
          </a:p>
          <a:p>
            <a:pPr algn="just">
              <a:buFont typeface="Arial" pitchFamily="34" charset="0"/>
              <a:buChar char="•"/>
            </a:pPr>
            <a:r>
              <a:rPr lang="en-IN" sz="2000" dirty="0" smtClean="0">
                <a:latin typeface="Times New Roman" pitchFamily="18" charset="0"/>
                <a:cs typeface="Times New Roman" pitchFamily="18" charset="0"/>
              </a:rPr>
              <a:t> Used in paper advertisements.</a:t>
            </a:r>
          </a:p>
          <a:p>
            <a:pPr algn="just">
              <a:buFont typeface="Arial" pitchFamily="34" charset="0"/>
              <a:buChar char="•"/>
            </a:pPr>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Disadvantages:</a:t>
            </a:r>
          </a:p>
          <a:p>
            <a:pPr algn="just">
              <a:buFont typeface="Arial" pitchFamily="34" charset="0"/>
              <a:buChar char="•"/>
            </a:pPr>
            <a:r>
              <a:rPr lang="en-IN" sz="2000" dirty="0" smtClean="0">
                <a:latin typeface="Times New Roman" pitchFamily="18" charset="0"/>
                <a:cs typeface="Times New Roman" pitchFamily="18" charset="0"/>
              </a:rPr>
              <a:t>  Complexity is high</a:t>
            </a:r>
            <a:r>
              <a:rPr lang="en-IN" dirty="0" smtClean="0"/>
              <a:t>.</a:t>
            </a:r>
          </a:p>
        </p:txBody>
      </p:sp>
    </p:spTree>
  </p:cSld>
  <p:clrMapOvr>
    <a:masterClrMapping/>
  </p:clrMapOvr>
  <p:transition spd="slow">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00034" y="500042"/>
          <a:ext cx="8286810" cy="3071834"/>
        </p:xfrm>
        <a:graphic>
          <a:graphicData uri="http://schemas.openxmlformats.org/drawingml/2006/table">
            <a:tbl>
              <a:tblPr firstRow="1" bandRow="1">
                <a:tableStyleId>{5C22544A-7EE6-4342-B048-85BDC9FD1C3A}</a:tableStyleId>
              </a:tblPr>
              <a:tblGrid>
                <a:gridCol w="857257"/>
                <a:gridCol w="2457467"/>
                <a:gridCol w="1657362"/>
                <a:gridCol w="1657362"/>
                <a:gridCol w="1657362"/>
              </a:tblGrid>
              <a:tr h="901597">
                <a:tc>
                  <a:txBody>
                    <a:bodyPr/>
                    <a:lstStyle/>
                    <a:p>
                      <a:r>
                        <a:rPr lang="en-IN" dirty="0" err="1" smtClean="0">
                          <a:latin typeface="Times New Roman" pitchFamily="18" charset="0"/>
                          <a:cs typeface="Times New Roman" pitchFamily="18" charset="0"/>
                        </a:rPr>
                        <a:t>Sl</a:t>
                      </a:r>
                      <a:r>
                        <a:rPr lang="en-IN" dirty="0" smtClean="0">
                          <a:latin typeface="Times New Roman" pitchFamily="18" charset="0"/>
                          <a:cs typeface="Times New Roman" pitchFamily="18" charset="0"/>
                        </a:rPr>
                        <a:t> no</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Title of paper</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Author</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Publication</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Techniques used</a:t>
                      </a:r>
                      <a:endParaRPr lang="en-US" dirty="0">
                        <a:latin typeface="Times New Roman" pitchFamily="18" charset="0"/>
                        <a:cs typeface="Times New Roman" pitchFamily="18" charset="0"/>
                      </a:endParaRPr>
                    </a:p>
                  </a:txBody>
                  <a:tcPr/>
                </a:tc>
              </a:tr>
              <a:tr h="2170237">
                <a:tc>
                  <a:txBody>
                    <a:bodyPr/>
                    <a:lstStyle/>
                    <a:p>
                      <a:r>
                        <a:rPr lang="en-IN" dirty="0" smtClean="0">
                          <a:latin typeface="Times New Roman" pitchFamily="18" charset="0"/>
                          <a:cs typeface="Times New Roman" pitchFamily="18" charset="0"/>
                        </a:rPr>
                        <a:t>06</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Age</a:t>
                      </a:r>
                      <a:r>
                        <a:rPr lang="en-IN" baseline="0" dirty="0" smtClean="0">
                          <a:latin typeface="Times New Roman" pitchFamily="18" charset="0"/>
                          <a:cs typeface="Times New Roman" pitchFamily="18" charset="0"/>
                        </a:rPr>
                        <a:t> Group Classification and Gender Detection Based on Forced Expiratory </a:t>
                      </a:r>
                      <a:r>
                        <a:rPr lang="en-IN" baseline="0" dirty="0" err="1" smtClean="0">
                          <a:latin typeface="Times New Roman" pitchFamily="18" charset="0"/>
                          <a:cs typeface="Times New Roman" pitchFamily="18" charset="0"/>
                        </a:rPr>
                        <a:t>Spirometry</a:t>
                      </a:r>
                      <a:endParaRPr lang="en-US" dirty="0">
                        <a:latin typeface="Times New Roman" pitchFamily="18" charset="0"/>
                        <a:cs typeface="Times New Roman" pitchFamily="18" charset="0"/>
                      </a:endParaRPr>
                    </a:p>
                  </a:txBody>
                  <a:tcPr/>
                </a:tc>
                <a:tc>
                  <a:txBody>
                    <a:bodyPr/>
                    <a:lstStyle/>
                    <a:p>
                      <a:r>
                        <a:rPr lang="en-IN" dirty="0" err="1" smtClean="0">
                          <a:latin typeface="Times New Roman" pitchFamily="18" charset="0"/>
                          <a:cs typeface="Times New Roman" pitchFamily="18" charset="0"/>
                        </a:rPr>
                        <a:t>Sema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Cosgun</a:t>
                      </a:r>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 I.</a:t>
                      </a:r>
                      <a:r>
                        <a:rPr lang="en-IN" baseline="0" dirty="0" smtClean="0">
                          <a:latin typeface="Times New Roman" pitchFamily="18" charset="0"/>
                          <a:cs typeface="Times New Roman" pitchFamily="18" charset="0"/>
                        </a:rPr>
                        <a:t> </a:t>
                      </a:r>
                      <a:r>
                        <a:rPr lang="en-IN" baseline="0" dirty="0" err="1" smtClean="0">
                          <a:latin typeface="Times New Roman" pitchFamily="18" charset="0"/>
                          <a:cs typeface="Times New Roman" pitchFamily="18" charset="0"/>
                        </a:rPr>
                        <a:t>Yucel</a:t>
                      </a:r>
                      <a:r>
                        <a:rPr lang="en-IN" baseline="0" dirty="0" smtClean="0">
                          <a:latin typeface="Times New Roman" pitchFamily="18" charset="0"/>
                          <a:cs typeface="Times New Roman" pitchFamily="18" charset="0"/>
                        </a:rPr>
                        <a:t> </a:t>
                      </a:r>
                      <a:r>
                        <a:rPr lang="en-IN" baseline="0" dirty="0" err="1" smtClean="0">
                          <a:latin typeface="Times New Roman" pitchFamily="18" charset="0"/>
                          <a:cs typeface="Times New Roman" pitchFamily="18" charset="0"/>
                        </a:rPr>
                        <a:t>Ozbek</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IEEE</a:t>
                      </a:r>
                      <a:r>
                        <a:rPr lang="en-IN" baseline="0" dirty="0" smtClean="0">
                          <a:latin typeface="Times New Roman" pitchFamily="18" charset="0"/>
                          <a:cs typeface="Times New Roman" pitchFamily="18" charset="0"/>
                        </a:rPr>
                        <a:t> 2015</a:t>
                      </a:r>
                      <a:endParaRPr lang="en-US" dirty="0">
                        <a:latin typeface="Times New Roman" pitchFamily="18" charset="0"/>
                        <a:cs typeface="Times New Roman" pitchFamily="18" charset="0"/>
                      </a:endParaRPr>
                    </a:p>
                  </a:txBody>
                  <a:tcPr/>
                </a:tc>
                <a:tc>
                  <a:txBody>
                    <a:bodyPr/>
                    <a:lstStyle/>
                    <a:p>
                      <a:r>
                        <a:rPr lang="en-IN" dirty="0" err="1" smtClean="0">
                          <a:latin typeface="Times New Roman" pitchFamily="18" charset="0"/>
                          <a:cs typeface="Times New Roman" pitchFamily="18" charset="0"/>
                        </a:rPr>
                        <a:t>Guassian</a:t>
                      </a:r>
                      <a:r>
                        <a:rPr lang="en-IN" baseline="0" dirty="0" smtClean="0">
                          <a:latin typeface="Times New Roman" pitchFamily="18" charset="0"/>
                          <a:cs typeface="Times New Roman" pitchFamily="18" charset="0"/>
                        </a:rPr>
                        <a:t> Mixture model classifier (GMM) ,</a:t>
                      </a:r>
                    </a:p>
                    <a:p>
                      <a:r>
                        <a:rPr lang="en-IN" baseline="0" dirty="0" smtClean="0">
                          <a:latin typeface="Times New Roman" pitchFamily="18" charset="0"/>
                          <a:cs typeface="Times New Roman" pitchFamily="18" charset="0"/>
                        </a:rPr>
                        <a:t>Support Vector Machine(SVM) classifier</a:t>
                      </a:r>
                      <a:endParaRPr lang="en-US" dirty="0">
                        <a:latin typeface="Times New Roman" pitchFamily="18" charset="0"/>
                        <a:cs typeface="Times New Roman" pitchFamily="18" charset="0"/>
                      </a:endParaRPr>
                    </a:p>
                  </a:txBody>
                  <a:tcPr/>
                </a:tc>
              </a:tr>
            </a:tbl>
          </a:graphicData>
        </a:graphic>
      </p:graphicFrame>
      <p:sp>
        <p:nvSpPr>
          <p:cNvPr id="3" name="TextBox 2"/>
          <p:cNvSpPr txBox="1"/>
          <p:nvPr/>
        </p:nvSpPr>
        <p:spPr>
          <a:xfrm>
            <a:off x="571472" y="4000504"/>
            <a:ext cx="8143932" cy="2246769"/>
          </a:xfrm>
          <a:prstGeom prst="rect">
            <a:avLst/>
          </a:prstGeom>
          <a:noFill/>
        </p:spPr>
        <p:txBody>
          <a:bodyPr wrap="square" rtlCol="0">
            <a:spAutoFit/>
          </a:bodyPr>
          <a:lstStyle/>
          <a:p>
            <a:r>
              <a:rPr lang="en-IN" sz="2000" dirty="0" smtClean="0">
                <a:latin typeface="Times New Roman" pitchFamily="18" charset="0"/>
                <a:cs typeface="Times New Roman" pitchFamily="18" charset="0"/>
              </a:rPr>
              <a:t>Advantages:</a:t>
            </a:r>
          </a:p>
          <a:p>
            <a:pPr>
              <a:buFont typeface="Arial" pitchFamily="34" charset="0"/>
              <a:buChar char="•"/>
            </a:pPr>
            <a:r>
              <a:rPr lang="en-IN" sz="2000" dirty="0" smtClean="0">
                <a:latin typeface="Times New Roman" pitchFamily="18" charset="0"/>
                <a:cs typeface="Times New Roman" pitchFamily="18" charset="0"/>
              </a:rPr>
              <a:t> Can be used for large databases.</a:t>
            </a:r>
          </a:p>
          <a:p>
            <a:pPr>
              <a:buFont typeface="Arial" pitchFamily="34" charset="0"/>
              <a:buChar char="•"/>
            </a:pPr>
            <a:r>
              <a:rPr lang="en-IN" sz="2000" dirty="0" smtClean="0">
                <a:latin typeface="Times New Roman" pitchFamily="18" charset="0"/>
                <a:cs typeface="Times New Roman" pitchFamily="18" charset="0"/>
              </a:rPr>
              <a:t> FES gives high accuracy </a:t>
            </a:r>
            <a:r>
              <a:rPr lang="en-IN" sz="2000" dirty="0" err="1" smtClean="0">
                <a:latin typeface="Times New Roman" pitchFamily="18" charset="0"/>
                <a:cs typeface="Times New Roman" pitchFamily="18" charset="0"/>
              </a:rPr>
              <a:t>comparitively</a:t>
            </a:r>
            <a:r>
              <a:rPr lang="en-IN" sz="2000" dirty="0" smtClean="0">
                <a:latin typeface="Times New Roman" pitchFamily="18" charset="0"/>
                <a:cs typeface="Times New Roman" pitchFamily="18" charset="0"/>
              </a:rPr>
              <a:t> for classification.</a:t>
            </a:r>
          </a:p>
          <a:p>
            <a:pPr>
              <a:buFont typeface="Arial" pitchFamily="34" charset="0"/>
              <a:buChar char="•"/>
            </a:pP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Disadvantages:</a:t>
            </a:r>
          </a:p>
          <a:p>
            <a:pPr>
              <a:buFont typeface="Arial" pitchFamily="34" charset="0"/>
              <a:buChar char="•"/>
            </a:pPr>
            <a:r>
              <a:rPr lang="en-IN" sz="2000" dirty="0" smtClean="0">
                <a:latin typeface="Times New Roman" pitchFamily="18" charset="0"/>
                <a:cs typeface="Times New Roman" pitchFamily="18" charset="0"/>
              </a:rPr>
              <a:t>  Age classification is </a:t>
            </a:r>
            <a:r>
              <a:rPr lang="en-IN" sz="2000" dirty="0" err="1" smtClean="0">
                <a:latin typeface="Times New Roman" pitchFamily="18" charset="0"/>
                <a:cs typeface="Times New Roman" pitchFamily="18" charset="0"/>
              </a:rPr>
              <a:t>priortized</a:t>
            </a:r>
            <a:r>
              <a:rPr lang="en-IN" sz="2000" dirty="0" smtClean="0">
                <a:latin typeface="Times New Roman" pitchFamily="18" charset="0"/>
                <a:cs typeface="Times New Roman" pitchFamily="18" charset="0"/>
              </a:rPr>
              <a:t> than gender recognition.</a:t>
            </a:r>
          </a:p>
          <a:p>
            <a:pPr>
              <a:buFont typeface="Arial" pitchFamily="34" charset="0"/>
              <a:buChar char="•"/>
            </a:pPr>
            <a:r>
              <a:rPr lang="en-IN" sz="2000" dirty="0" smtClean="0">
                <a:latin typeface="Times New Roman" pitchFamily="18" charset="0"/>
                <a:cs typeface="Times New Roman" pitchFamily="18" charset="0"/>
              </a:rPr>
              <a:t> Less compatibility in new images detections</a:t>
            </a:r>
            <a:r>
              <a:rPr lang="en-IN"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28595" y="571480"/>
          <a:ext cx="8286810" cy="3165044"/>
        </p:xfrm>
        <a:graphic>
          <a:graphicData uri="http://schemas.openxmlformats.org/drawingml/2006/table">
            <a:tbl>
              <a:tblPr firstRow="1" bandRow="1">
                <a:tableStyleId>{5C22544A-7EE6-4342-B048-85BDC9FD1C3A}</a:tableStyleId>
              </a:tblPr>
              <a:tblGrid>
                <a:gridCol w="714381"/>
                <a:gridCol w="2600343"/>
                <a:gridCol w="1657362"/>
                <a:gridCol w="1657362"/>
                <a:gridCol w="1657362"/>
              </a:tblGrid>
              <a:tr h="403994">
                <a:tc>
                  <a:txBody>
                    <a:bodyPr/>
                    <a:lstStyle/>
                    <a:p>
                      <a:r>
                        <a:rPr lang="en-IN" dirty="0" err="1" smtClean="0">
                          <a:latin typeface="Times New Roman" pitchFamily="18" charset="0"/>
                          <a:cs typeface="Times New Roman" pitchFamily="18" charset="0"/>
                        </a:rPr>
                        <a:t>Sl</a:t>
                      </a:r>
                      <a:r>
                        <a:rPr lang="en-IN" dirty="0" smtClean="0">
                          <a:latin typeface="Times New Roman" pitchFamily="18" charset="0"/>
                          <a:cs typeface="Times New Roman" pitchFamily="18" charset="0"/>
                        </a:rPr>
                        <a:t> no</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        Title</a:t>
                      </a:r>
                      <a:r>
                        <a:rPr lang="en-IN" baseline="0" dirty="0" smtClean="0">
                          <a:latin typeface="Times New Roman" pitchFamily="18" charset="0"/>
                          <a:cs typeface="Times New Roman" pitchFamily="18" charset="0"/>
                        </a:rPr>
                        <a:t> of paper</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     Author</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    Publication</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Technique used</a:t>
                      </a:r>
                      <a:endParaRPr lang="en-US" dirty="0">
                        <a:latin typeface="Times New Roman" pitchFamily="18" charset="0"/>
                        <a:cs typeface="Times New Roman" pitchFamily="18" charset="0"/>
                      </a:endParaRPr>
                    </a:p>
                  </a:txBody>
                  <a:tcPr/>
                </a:tc>
              </a:tr>
              <a:tr h="2524964">
                <a:tc>
                  <a:txBody>
                    <a:bodyPr/>
                    <a:lstStyle/>
                    <a:p>
                      <a:r>
                        <a:rPr lang="en-IN" dirty="0" smtClean="0">
                          <a:latin typeface="Times New Roman" pitchFamily="18" charset="0"/>
                          <a:cs typeface="Times New Roman" pitchFamily="18" charset="0"/>
                        </a:rPr>
                        <a:t>07</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Facial expression recognition:</a:t>
                      </a:r>
                      <a:r>
                        <a:rPr lang="en-IN" baseline="0" dirty="0" smtClean="0">
                          <a:latin typeface="Times New Roman" pitchFamily="18" charset="0"/>
                          <a:cs typeface="Times New Roman" pitchFamily="18" charset="0"/>
                        </a:rPr>
                        <a:t> A survey</a:t>
                      </a:r>
                      <a:endParaRPr lang="en-US" dirty="0">
                        <a:latin typeface="Times New Roman" pitchFamily="18" charset="0"/>
                        <a:cs typeface="Times New Roman" pitchFamily="18" charset="0"/>
                      </a:endParaRPr>
                    </a:p>
                  </a:txBody>
                  <a:tcPr/>
                </a:tc>
                <a:tc>
                  <a:txBody>
                    <a:bodyPr/>
                    <a:lstStyle/>
                    <a:p>
                      <a:r>
                        <a:rPr lang="en-IN" dirty="0" err="1" smtClean="0">
                          <a:latin typeface="Times New Roman" pitchFamily="18" charset="0"/>
                          <a:cs typeface="Times New Roman" pitchFamily="18" charset="0"/>
                        </a:rPr>
                        <a:t>Jyoti</a:t>
                      </a:r>
                      <a:r>
                        <a:rPr lang="en-IN" baseline="0" dirty="0" smtClean="0">
                          <a:latin typeface="Times New Roman" pitchFamily="18" charset="0"/>
                          <a:cs typeface="Times New Roman" pitchFamily="18" charset="0"/>
                        </a:rPr>
                        <a:t> </a:t>
                      </a:r>
                      <a:r>
                        <a:rPr lang="en-IN" baseline="0" dirty="0" err="1" smtClean="0">
                          <a:latin typeface="Times New Roman" pitchFamily="18" charset="0"/>
                          <a:cs typeface="Times New Roman" pitchFamily="18" charset="0"/>
                        </a:rPr>
                        <a:t>Kumari</a:t>
                      </a:r>
                      <a:r>
                        <a:rPr lang="en-IN" baseline="0" dirty="0" smtClean="0">
                          <a:latin typeface="Times New Roman" pitchFamily="18" charset="0"/>
                          <a:cs typeface="Times New Roman" pitchFamily="18" charset="0"/>
                        </a:rPr>
                        <a:t> , </a:t>
                      </a:r>
                      <a:r>
                        <a:rPr lang="en-IN" baseline="0" dirty="0" err="1" smtClean="0">
                          <a:latin typeface="Times New Roman" pitchFamily="18" charset="0"/>
                          <a:cs typeface="Times New Roman" pitchFamily="18" charset="0"/>
                        </a:rPr>
                        <a:t>R.Rajesh</a:t>
                      </a:r>
                      <a:r>
                        <a:rPr lang="en-IN" baseline="0" dirty="0" smtClean="0">
                          <a:latin typeface="Times New Roman" pitchFamily="18" charset="0"/>
                          <a:cs typeface="Times New Roman" pitchFamily="18" charset="0"/>
                        </a:rPr>
                        <a:t>, K.M </a:t>
                      </a:r>
                      <a:r>
                        <a:rPr lang="en-IN" baseline="0" dirty="0" err="1" smtClean="0">
                          <a:latin typeface="Times New Roman" pitchFamily="18" charset="0"/>
                          <a:cs typeface="Times New Roman" pitchFamily="18" charset="0"/>
                        </a:rPr>
                        <a:t>Pooja</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ELSEVIER 2015</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Local binary pattern,</a:t>
                      </a:r>
                    </a:p>
                    <a:p>
                      <a:r>
                        <a:rPr lang="en-IN" dirty="0" smtClean="0">
                          <a:latin typeface="Times New Roman" pitchFamily="18" charset="0"/>
                          <a:cs typeface="Times New Roman" pitchFamily="18" charset="0"/>
                        </a:rPr>
                        <a:t>Local gradient code, Local</a:t>
                      </a:r>
                      <a:r>
                        <a:rPr lang="en-IN" baseline="0" dirty="0" smtClean="0">
                          <a:latin typeface="Times New Roman" pitchFamily="18" charset="0"/>
                          <a:cs typeface="Times New Roman" pitchFamily="18" charset="0"/>
                        </a:rPr>
                        <a:t> directional pattern(feature extraction method)</a:t>
                      </a:r>
                      <a:endParaRPr lang="en-US" dirty="0">
                        <a:latin typeface="Times New Roman" pitchFamily="18" charset="0"/>
                        <a:cs typeface="Times New Roman" pitchFamily="18" charset="0"/>
                      </a:endParaRPr>
                    </a:p>
                  </a:txBody>
                  <a:tcPr/>
                </a:tc>
              </a:tr>
            </a:tbl>
          </a:graphicData>
        </a:graphic>
      </p:graphicFrame>
      <p:sp>
        <p:nvSpPr>
          <p:cNvPr id="3" name="TextBox 2"/>
          <p:cNvSpPr txBox="1"/>
          <p:nvPr/>
        </p:nvSpPr>
        <p:spPr>
          <a:xfrm>
            <a:off x="428596" y="4000504"/>
            <a:ext cx="8286808" cy="2246769"/>
          </a:xfrm>
          <a:prstGeom prst="rect">
            <a:avLst/>
          </a:prstGeom>
          <a:noFill/>
        </p:spPr>
        <p:txBody>
          <a:bodyPr wrap="square" rtlCol="0">
            <a:spAutoFit/>
          </a:bodyPr>
          <a:lstStyle/>
          <a:p>
            <a:r>
              <a:rPr lang="en-IN" sz="2000" dirty="0" smtClean="0">
                <a:latin typeface="Times New Roman" pitchFamily="18" charset="0"/>
                <a:cs typeface="Times New Roman" pitchFamily="18" charset="0"/>
              </a:rPr>
              <a:t>Advantages:</a:t>
            </a:r>
          </a:p>
          <a:p>
            <a:pPr>
              <a:buFont typeface="Arial" pitchFamily="34" charset="0"/>
              <a:buChar char="•"/>
            </a:pPr>
            <a:r>
              <a:rPr lang="en-IN" sz="2000" dirty="0" smtClean="0">
                <a:latin typeface="Times New Roman" pitchFamily="18" charset="0"/>
                <a:cs typeface="Times New Roman" pitchFamily="18" charset="0"/>
              </a:rPr>
              <a:t> Quick survey of facial expressions.</a:t>
            </a:r>
          </a:p>
          <a:p>
            <a:pPr>
              <a:buFont typeface="Arial" pitchFamily="34" charset="0"/>
              <a:buChar char="•"/>
            </a:pPr>
            <a:r>
              <a:rPr lang="en-IN" sz="2000" dirty="0" smtClean="0">
                <a:latin typeface="Times New Roman" pitchFamily="18" charset="0"/>
                <a:cs typeface="Times New Roman" pitchFamily="18" charset="0"/>
              </a:rPr>
              <a:t> Less noise in the time of processing compared to many techniques.</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Disadvantages:</a:t>
            </a:r>
          </a:p>
          <a:p>
            <a:pPr>
              <a:buFont typeface="Arial" pitchFamily="34" charset="0"/>
              <a:buChar char="•"/>
            </a:pPr>
            <a:r>
              <a:rPr lang="en-IN" sz="2000" dirty="0" smtClean="0">
                <a:latin typeface="Times New Roman" pitchFamily="18" charset="0"/>
                <a:cs typeface="Times New Roman" pitchFamily="18" charset="0"/>
              </a:rPr>
              <a:t> Provides less accuracy for dynamic images and sequence of images(videos). </a:t>
            </a:r>
          </a:p>
          <a:p>
            <a:pPr>
              <a:buFont typeface="Arial" pitchFamily="34" charset="0"/>
              <a:buChar char="•"/>
            </a:pPr>
            <a:endParaRPr lang="en-US" sz="2000" dirty="0"/>
          </a:p>
        </p:txBody>
      </p:sp>
    </p:spTree>
  </p:cSld>
  <p:clrMapOvr>
    <a:masterClrMapping/>
  </p:clrMapOvr>
  <p:transition spd="slow">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42910" y="714356"/>
          <a:ext cx="7643870" cy="2428892"/>
        </p:xfrm>
        <a:graphic>
          <a:graphicData uri="http://schemas.openxmlformats.org/drawingml/2006/table">
            <a:tbl>
              <a:tblPr firstRow="1" bandRow="1">
                <a:tableStyleId>{5C22544A-7EE6-4342-B048-85BDC9FD1C3A}</a:tableStyleId>
              </a:tblPr>
              <a:tblGrid>
                <a:gridCol w="1071572"/>
                <a:gridCol w="1985976"/>
                <a:gridCol w="1528774"/>
                <a:gridCol w="1528774"/>
                <a:gridCol w="1528774"/>
              </a:tblGrid>
              <a:tr h="739228">
                <a:tc>
                  <a:txBody>
                    <a:bodyPr/>
                    <a:lstStyle/>
                    <a:p>
                      <a:r>
                        <a:rPr lang="en-IN" dirty="0" err="1" smtClean="0">
                          <a:latin typeface="Times New Roman" pitchFamily="18" charset="0"/>
                          <a:cs typeface="Times New Roman" pitchFamily="18" charset="0"/>
                        </a:rPr>
                        <a:t>Sl</a:t>
                      </a:r>
                      <a:r>
                        <a:rPr lang="en-IN" dirty="0" smtClean="0">
                          <a:latin typeface="Times New Roman" pitchFamily="18" charset="0"/>
                          <a:cs typeface="Times New Roman" pitchFamily="18" charset="0"/>
                        </a:rPr>
                        <a:t> no</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Title of paper</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Author</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Publication</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Techniques used</a:t>
                      </a:r>
                      <a:endParaRPr lang="en-US" dirty="0">
                        <a:latin typeface="Times New Roman" pitchFamily="18" charset="0"/>
                        <a:cs typeface="Times New Roman" pitchFamily="18" charset="0"/>
                      </a:endParaRPr>
                    </a:p>
                  </a:txBody>
                  <a:tcPr/>
                </a:tc>
              </a:tr>
              <a:tr h="1689664">
                <a:tc>
                  <a:txBody>
                    <a:bodyPr/>
                    <a:lstStyle/>
                    <a:p>
                      <a:r>
                        <a:rPr lang="en-IN" dirty="0" smtClean="0">
                          <a:latin typeface="Times New Roman" pitchFamily="18" charset="0"/>
                          <a:cs typeface="Times New Roman" pitchFamily="18" charset="0"/>
                        </a:rPr>
                        <a:t>08</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Texture-based  estimation of age and gender from wild conditions</a:t>
                      </a:r>
                      <a:endParaRPr lang="en-US" dirty="0">
                        <a:latin typeface="Times New Roman" pitchFamily="18" charset="0"/>
                        <a:cs typeface="Times New Roman" pitchFamily="18" charset="0"/>
                      </a:endParaRPr>
                    </a:p>
                  </a:txBody>
                  <a:tcPr/>
                </a:tc>
                <a:tc>
                  <a:txBody>
                    <a:bodyPr/>
                    <a:lstStyle/>
                    <a:p>
                      <a:r>
                        <a:rPr lang="en-IN" dirty="0" err="1" smtClean="0">
                          <a:latin typeface="Times New Roman" pitchFamily="18" charset="0"/>
                          <a:cs typeface="Times New Roman" pitchFamily="18" charset="0"/>
                        </a:rPr>
                        <a:t>Aswathy</a:t>
                      </a:r>
                      <a:r>
                        <a:rPr lang="en-IN" baseline="0" dirty="0" smtClean="0">
                          <a:latin typeface="Times New Roman" pitchFamily="18" charset="0"/>
                          <a:cs typeface="Times New Roman" pitchFamily="18" charset="0"/>
                        </a:rPr>
                        <a:t> </a:t>
                      </a:r>
                      <a:r>
                        <a:rPr lang="en-IN" baseline="0" dirty="0" err="1" smtClean="0">
                          <a:latin typeface="Times New Roman" pitchFamily="18" charset="0"/>
                          <a:cs typeface="Times New Roman" pitchFamily="18" charset="0"/>
                        </a:rPr>
                        <a:t>Unnikrishnan</a:t>
                      </a:r>
                      <a:r>
                        <a:rPr lang="en-IN" baseline="0" dirty="0" smtClean="0">
                          <a:latin typeface="Times New Roman" pitchFamily="18" charset="0"/>
                          <a:cs typeface="Times New Roman" pitchFamily="18" charset="0"/>
                        </a:rPr>
                        <a:t>, </a:t>
                      </a:r>
                      <a:r>
                        <a:rPr lang="en-IN" baseline="0" dirty="0" err="1" smtClean="0">
                          <a:latin typeface="Times New Roman" pitchFamily="18" charset="0"/>
                          <a:cs typeface="Times New Roman" pitchFamily="18" charset="0"/>
                        </a:rPr>
                        <a:t>Ajesh</a:t>
                      </a:r>
                      <a:r>
                        <a:rPr lang="en-IN" baseline="0" dirty="0" smtClean="0">
                          <a:latin typeface="Times New Roman" pitchFamily="18" charset="0"/>
                          <a:cs typeface="Times New Roman" pitchFamily="18" charset="0"/>
                        </a:rPr>
                        <a:t> F, </a:t>
                      </a:r>
                    </a:p>
                    <a:p>
                      <a:r>
                        <a:rPr lang="en-IN" dirty="0" smtClean="0">
                          <a:latin typeface="Times New Roman" pitchFamily="18" charset="0"/>
                          <a:cs typeface="Times New Roman" pitchFamily="18" charset="0"/>
                        </a:rPr>
                        <a:t>Dr. Jubilant J</a:t>
                      </a:r>
                      <a:r>
                        <a:rPr lang="en-IN" baseline="0" dirty="0" smtClean="0">
                          <a:latin typeface="Times New Roman" pitchFamily="18" charset="0"/>
                          <a:cs typeface="Times New Roman" pitchFamily="18" charset="0"/>
                        </a:rPr>
                        <a:t> </a:t>
                      </a:r>
                      <a:r>
                        <a:rPr lang="en-IN" baseline="0" dirty="0" err="1" smtClean="0">
                          <a:latin typeface="Times New Roman" pitchFamily="18" charset="0"/>
                          <a:cs typeface="Times New Roman" pitchFamily="18" charset="0"/>
                        </a:rPr>
                        <a:t>Kizhaketotam</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ELSEVIER 2015</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Support Vector Machine</a:t>
                      </a:r>
                    </a:p>
                    <a:p>
                      <a:r>
                        <a:rPr lang="en-IN" dirty="0" smtClean="0">
                          <a:latin typeface="Times New Roman" pitchFamily="18" charset="0"/>
                          <a:cs typeface="Times New Roman" pitchFamily="18" charset="0"/>
                        </a:rPr>
                        <a:t>(SVM), KNN</a:t>
                      </a:r>
                      <a:endParaRPr lang="en-US" dirty="0">
                        <a:latin typeface="Times New Roman" pitchFamily="18" charset="0"/>
                        <a:cs typeface="Times New Roman" pitchFamily="18" charset="0"/>
                      </a:endParaRPr>
                    </a:p>
                  </a:txBody>
                  <a:tcPr/>
                </a:tc>
              </a:tr>
            </a:tbl>
          </a:graphicData>
        </a:graphic>
      </p:graphicFrame>
      <p:sp>
        <p:nvSpPr>
          <p:cNvPr id="3" name="TextBox 2"/>
          <p:cNvSpPr txBox="1"/>
          <p:nvPr/>
        </p:nvSpPr>
        <p:spPr>
          <a:xfrm>
            <a:off x="714348" y="3714752"/>
            <a:ext cx="7572428" cy="1938992"/>
          </a:xfrm>
          <a:prstGeom prst="rect">
            <a:avLst/>
          </a:prstGeom>
          <a:noFill/>
        </p:spPr>
        <p:txBody>
          <a:bodyPr wrap="square" rtlCol="0">
            <a:spAutoFit/>
          </a:bodyPr>
          <a:lstStyle/>
          <a:p>
            <a:pPr algn="just"/>
            <a:r>
              <a:rPr lang="en-IN" sz="2000" dirty="0" smtClean="0">
                <a:latin typeface="Times New Roman" pitchFamily="18" charset="0"/>
                <a:cs typeface="Times New Roman" pitchFamily="18" charset="0"/>
              </a:rPr>
              <a:t>Advantages:</a:t>
            </a:r>
          </a:p>
          <a:p>
            <a:pPr algn="just">
              <a:buFont typeface="Arial" pitchFamily="34" charset="0"/>
              <a:buChar char="•"/>
            </a:pPr>
            <a:r>
              <a:rPr lang="en-IN" sz="2000" dirty="0" smtClean="0">
                <a:latin typeface="Times New Roman" pitchFamily="18" charset="0"/>
                <a:cs typeface="Times New Roman" pitchFamily="18" charset="0"/>
              </a:rPr>
              <a:t> Video-based, sketch-based, near-infrared  face recognition is detected and estimated.</a:t>
            </a:r>
          </a:p>
          <a:p>
            <a:pPr algn="just">
              <a:buFont typeface="Arial" pitchFamily="34" charset="0"/>
              <a:buChar char="•"/>
            </a:pPr>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Disadvantages:</a:t>
            </a:r>
          </a:p>
          <a:p>
            <a:pPr algn="just">
              <a:buFont typeface="Arial" pitchFamily="34" charset="0"/>
              <a:buChar char="•"/>
            </a:pPr>
            <a:r>
              <a:rPr lang="en-IN" sz="2000" dirty="0" smtClean="0">
                <a:latin typeface="Times New Roman" pitchFamily="18" charset="0"/>
                <a:cs typeface="Times New Roman" pitchFamily="18" charset="0"/>
              </a:rPr>
              <a:t>  Multi-hidden layer is not learned by model. </a:t>
            </a:r>
            <a:endParaRPr lang="en-US" sz="2000" dirty="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0" y="714356"/>
          <a:ext cx="7858181" cy="2428892"/>
        </p:xfrm>
        <a:graphic>
          <a:graphicData uri="http://schemas.openxmlformats.org/drawingml/2006/table">
            <a:tbl>
              <a:tblPr firstRow="1" bandRow="1">
                <a:tableStyleId>{5C22544A-7EE6-4342-B048-85BDC9FD1C3A}</a:tableStyleId>
              </a:tblPr>
              <a:tblGrid>
                <a:gridCol w="896110"/>
                <a:gridCol w="1961412"/>
                <a:gridCol w="1500198"/>
                <a:gridCol w="1571636"/>
                <a:gridCol w="1928825"/>
              </a:tblGrid>
              <a:tr h="422416">
                <a:tc>
                  <a:txBody>
                    <a:bodyPr/>
                    <a:lstStyle/>
                    <a:p>
                      <a:r>
                        <a:rPr lang="en-IN" dirty="0" err="1" smtClean="0"/>
                        <a:t>Sl</a:t>
                      </a:r>
                      <a:r>
                        <a:rPr lang="en-IN" baseline="0" dirty="0" smtClean="0"/>
                        <a:t> no</a:t>
                      </a:r>
                      <a:endParaRPr lang="en-US" dirty="0"/>
                    </a:p>
                  </a:txBody>
                  <a:tcPr/>
                </a:tc>
                <a:tc>
                  <a:txBody>
                    <a:bodyPr/>
                    <a:lstStyle/>
                    <a:p>
                      <a:r>
                        <a:rPr lang="en-IN" dirty="0" smtClean="0"/>
                        <a:t>Title of paper</a:t>
                      </a:r>
                      <a:endParaRPr lang="en-US" dirty="0"/>
                    </a:p>
                  </a:txBody>
                  <a:tcPr/>
                </a:tc>
                <a:tc>
                  <a:txBody>
                    <a:bodyPr/>
                    <a:lstStyle/>
                    <a:p>
                      <a:r>
                        <a:rPr lang="en-IN" dirty="0" smtClean="0"/>
                        <a:t>Author</a:t>
                      </a:r>
                      <a:endParaRPr lang="en-US" dirty="0"/>
                    </a:p>
                  </a:txBody>
                  <a:tcPr/>
                </a:tc>
                <a:tc>
                  <a:txBody>
                    <a:bodyPr/>
                    <a:lstStyle/>
                    <a:p>
                      <a:r>
                        <a:rPr lang="en-IN" dirty="0" smtClean="0"/>
                        <a:t>Publication</a:t>
                      </a:r>
                      <a:endParaRPr lang="en-US" dirty="0"/>
                    </a:p>
                  </a:txBody>
                  <a:tcPr/>
                </a:tc>
                <a:tc>
                  <a:txBody>
                    <a:bodyPr/>
                    <a:lstStyle/>
                    <a:p>
                      <a:r>
                        <a:rPr lang="en-IN" dirty="0" smtClean="0"/>
                        <a:t>Techniques</a:t>
                      </a:r>
                      <a:r>
                        <a:rPr lang="en-IN" baseline="0" dirty="0" smtClean="0"/>
                        <a:t> used</a:t>
                      </a:r>
                      <a:endParaRPr lang="en-US" dirty="0"/>
                    </a:p>
                  </a:txBody>
                  <a:tcPr/>
                </a:tc>
              </a:tr>
              <a:tr h="2006476">
                <a:tc>
                  <a:txBody>
                    <a:bodyPr/>
                    <a:lstStyle/>
                    <a:p>
                      <a:r>
                        <a:rPr lang="en-IN" dirty="0" smtClean="0">
                          <a:latin typeface="Times New Roman" pitchFamily="18" charset="0"/>
                          <a:cs typeface="Times New Roman" pitchFamily="18" charset="0"/>
                        </a:rPr>
                        <a:t>09</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Face Recognition</a:t>
                      </a:r>
                      <a:r>
                        <a:rPr lang="en-IN" baseline="0" dirty="0" smtClean="0">
                          <a:latin typeface="Times New Roman" pitchFamily="18" charset="0"/>
                          <a:cs typeface="Times New Roman" pitchFamily="18" charset="0"/>
                        </a:rPr>
                        <a:t> System Using Genetic Algorithm </a:t>
                      </a:r>
                      <a:endParaRPr lang="en-US" dirty="0">
                        <a:latin typeface="Times New Roman" pitchFamily="18" charset="0"/>
                        <a:cs typeface="Times New Roman" pitchFamily="18" charset="0"/>
                      </a:endParaRPr>
                    </a:p>
                  </a:txBody>
                  <a:tcPr/>
                </a:tc>
                <a:tc>
                  <a:txBody>
                    <a:bodyPr/>
                    <a:lstStyle/>
                    <a:p>
                      <a:r>
                        <a:rPr lang="en-IN" dirty="0" err="1" smtClean="0">
                          <a:latin typeface="Times New Roman" pitchFamily="18" charset="0"/>
                          <a:cs typeface="Times New Roman" pitchFamily="18" charset="0"/>
                        </a:rPr>
                        <a:t>Prathibha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Sukhija</a:t>
                      </a:r>
                      <a:r>
                        <a:rPr lang="en-IN" dirty="0" smtClean="0">
                          <a:latin typeface="Times New Roman" pitchFamily="18" charset="0"/>
                          <a:cs typeface="Times New Roman" pitchFamily="18" charset="0"/>
                        </a:rPr>
                        <a:t>,</a:t>
                      </a:r>
                      <a:r>
                        <a:rPr lang="en-IN" baseline="0" dirty="0" smtClean="0">
                          <a:latin typeface="Times New Roman" pitchFamily="18" charset="0"/>
                          <a:cs typeface="Times New Roman" pitchFamily="18" charset="0"/>
                        </a:rPr>
                        <a:t> </a:t>
                      </a:r>
                    </a:p>
                    <a:p>
                      <a:r>
                        <a:rPr lang="en-IN" baseline="0" dirty="0" smtClean="0">
                          <a:latin typeface="Times New Roman" pitchFamily="18" charset="0"/>
                          <a:cs typeface="Times New Roman" pitchFamily="18" charset="0"/>
                        </a:rPr>
                        <a:t>Sunny </a:t>
                      </a:r>
                      <a:r>
                        <a:rPr lang="en-IN" baseline="0" dirty="0" err="1" smtClean="0">
                          <a:latin typeface="Times New Roman" pitchFamily="18" charset="0"/>
                          <a:cs typeface="Times New Roman" pitchFamily="18" charset="0"/>
                        </a:rPr>
                        <a:t>Behal</a:t>
                      </a:r>
                      <a:r>
                        <a:rPr lang="en-IN" baseline="0" dirty="0" smtClean="0">
                          <a:latin typeface="Times New Roman" pitchFamily="18" charset="0"/>
                          <a:cs typeface="Times New Roman" pitchFamily="18" charset="0"/>
                        </a:rPr>
                        <a:t>,</a:t>
                      </a:r>
                    </a:p>
                    <a:p>
                      <a:r>
                        <a:rPr lang="en-IN" baseline="0" dirty="0" err="1" smtClean="0">
                          <a:latin typeface="Times New Roman" pitchFamily="18" charset="0"/>
                          <a:cs typeface="Times New Roman" pitchFamily="18" charset="0"/>
                        </a:rPr>
                        <a:t>Pritpal</a:t>
                      </a:r>
                      <a:r>
                        <a:rPr lang="en-IN" baseline="0" dirty="0" smtClean="0">
                          <a:latin typeface="Times New Roman" pitchFamily="18" charset="0"/>
                          <a:cs typeface="Times New Roman" pitchFamily="18" charset="0"/>
                        </a:rPr>
                        <a:t> Singh</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ELSEVIER 2016</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Principle Component Analysis(PCA),</a:t>
                      </a:r>
                    </a:p>
                    <a:p>
                      <a:r>
                        <a:rPr lang="en-IN" dirty="0" smtClean="0">
                          <a:latin typeface="Times New Roman" pitchFamily="18" charset="0"/>
                          <a:cs typeface="Times New Roman" pitchFamily="18" charset="0"/>
                        </a:rPr>
                        <a:t>Linear Discriminate Analysis(LDA)</a:t>
                      </a:r>
                      <a:endParaRPr lang="en-US" dirty="0">
                        <a:latin typeface="Times New Roman" pitchFamily="18" charset="0"/>
                        <a:cs typeface="Times New Roman" pitchFamily="18" charset="0"/>
                      </a:endParaRPr>
                    </a:p>
                  </a:txBody>
                  <a:tcPr/>
                </a:tc>
              </a:tr>
            </a:tbl>
          </a:graphicData>
        </a:graphic>
      </p:graphicFrame>
      <p:sp>
        <p:nvSpPr>
          <p:cNvPr id="3" name="TextBox 2"/>
          <p:cNvSpPr txBox="1"/>
          <p:nvPr/>
        </p:nvSpPr>
        <p:spPr>
          <a:xfrm>
            <a:off x="571472" y="3643314"/>
            <a:ext cx="7929618" cy="2554545"/>
          </a:xfrm>
          <a:prstGeom prst="rect">
            <a:avLst/>
          </a:prstGeom>
          <a:noFill/>
        </p:spPr>
        <p:txBody>
          <a:bodyPr wrap="square" rtlCol="0">
            <a:spAutoFit/>
          </a:bodyPr>
          <a:lstStyle/>
          <a:p>
            <a:pPr algn="just"/>
            <a:r>
              <a:rPr lang="en-IN" sz="2000" dirty="0" smtClean="0">
                <a:latin typeface="Times New Roman" pitchFamily="18" charset="0"/>
                <a:cs typeface="Times New Roman" pitchFamily="18" charset="0"/>
              </a:rPr>
              <a:t>Advantages:</a:t>
            </a:r>
          </a:p>
          <a:p>
            <a:pPr algn="just">
              <a:buFont typeface="Arial" pitchFamily="34" charset="0"/>
              <a:buChar char="•"/>
            </a:pPr>
            <a:r>
              <a:rPr lang="en-IN" sz="2000" dirty="0" smtClean="0">
                <a:latin typeface="Times New Roman" pitchFamily="18" charset="0"/>
                <a:cs typeface="Times New Roman" pitchFamily="18" charset="0"/>
              </a:rPr>
              <a:t> The proposed method is the challenging aspect in the field of image analysis and computer vision.</a:t>
            </a:r>
          </a:p>
          <a:p>
            <a:pPr algn="just">
              <a:buFont typeface="Arial" pitchFamily="34" charset="0"/>
              <a:buChar char="•"/>
            </a:pPr>
            <a:r>
              <a:rPr lang="en-IN" sz="2000" dirty="0" smtClean="0">
                <a:latin typeface="Times New Roman" pitchFamily="18" charset="0"/>
                <a:cs typeface="Times New Roman" pitchFamily="18" charset="0"/>
              </a:rPr>
              <a:t> It detects the unknown images and classifies with the database images.</a:t>
            </a:r>
          </a:p>
          <a:p>
            <a:pPr algn="just">
              <a:buFont typeface="Arial" pitchFamily="34" charset="0"/>
              <a:buChar char="•"/>
            </a:pPr>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Disadvantages:</a:t>
            </a:r>
          </a:p>
          <a:p>
            <a:pPr algn="just">
              <a:buFont typeface="Arial" pitchFamily="34" charset="0"/>
              <a:buChar char="•"/>
            </a:pPr>
            <a:r>
              <a:rPr lang="en-IN" sz="2000" dirty="0" smtClean="0">
                <a:latin typeface="Times New Roman" pitchFamily="18" charset="0"/>
                <a:cs typeface="Times New Roman" pitchFamily="18" charset="0"/>
              </a:rPr>
              <a:t> PCA and LDA methods gives less accuracy </a:t>
            </a:r>
            <a:r>
              <a:rPr lang="en-IN" sz="2000" dirty="0" err="1" smtClean="0">
                <a:latin typeface="Times New Roman" pitchFamily="18" charset="0"/>
                <a:cs typeface="Times New Roman" pitchFamily="18" charset="0"/>
              </a:rPr>
              <a:t>comparitively</a:t>
            </a:r>
            <a:r>
              <a:rPr lang="en-IN" sz="2000" dirty="0" smtClean="0">
                <a:latin typeface="Times New Roman" pitchFamily="18" charset="0"/>
                <a:cs typeface="Times New Roman" pitchFamily="18" charset="0"/>
              </a:rPr>
              <a:t> than many other methods. </a:t>
            </a:r>
          </a:p>
        </p:txBody>
      </p:sp>
    </p:spTree>
  </p:cSld>
  <p:clrMapOvr>
    <a:masterClrMapping/>
  </p:clrMapOvr>
  <p:transition spd="slow">
    <p:wedg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nvGraphicFramePr>
        <p:xfrm>
          <a:off x="285718" y="357166"/>
          <a:ext cx="8572560" cy="3200400"/>
        </p:xfrm>
        <a:graphic>
          <a:graphicData uri="http://schemas.openxmlformats.org/drawingml/2006/table">
            <a:tbl>
              <a:tblPr firstRow="1" bandRow="1">
                <a:tableStyleId>{5C22544A-7EE6-4342-B048-85BDC9FD1C3A}</a:tableStyleId>
              </a:tblPr>
              <a:tblGrid>
                <a:gridCol w="642944"/>
                <a:gridCol w="2786080"/>
                <a:gridCol w="1643076"/>
                <a:gridCol w="1785948"/>
                <a:gridCol w="1714512"/>
              </a:tblGrid>
              <a:tr h="500066">
                <a:tc>
                  <a:txBody>
                    <a:bodyPr/>
                    <a:lstStyle/>
                    <a:p>
                      <a:r>
                        <a:rPr lang="en-IN" dirty="0" err="1" smtClean="0"/>
                        <a:t>Sl</a:t>
                      </a:r>
                      <a:r>
                        <a:rPr lang="en-IN" baseline="0" dirty="0" smtClean="0"/>
                        <a:t> no</a:t>
                      </a:r>
                      <a:endParaRPr lang="en-US" dirty="0"/>
                    </a:p>
                  </a:txBody>
                  <a:tcPr/>
                </a:tc>
                <a:tc>
                  <a:txBody>
                    <a:bodyPr/>
                    <a:lstStyle/>
                    <a:p>
                      <a:r>
                        <a:rPr lang="en-IN" dirty="0" smtClean="0"/>
                        <a:t>Title</a:t>
                      </a:r>
                      <a:r>
                        <a:rPr lang="en-IN" baseline="0" dirty="0" smtClean="0"/>
                        <a:t> of paper</a:t>
                      </a:r>
                      <a:endParaRPr lang="en-US" dirty="0"/>
                    </a:p>
                  </a:txBody>
                  <a:tcPr/>
                </a:tc>
                <a:tc>
                  <a:txBody>
                    <a:bodyPr/>
                    <a:lstStyle/>
                    <a:p>
                      <a:r>
                        <a:rPr lang="en-IN" dirty="0" smtClean="0"/>
                        <a:t>Author</a:t>
                      </a:r>
                      <a:endParaRPr lang="en-US" dirty="0"/>
                    </a:p>
                  </a:txBody>
                  <a:tcPr/>
                </a:tc>
                <a:tc>
                  <a:txBody>
                    <a:bodyPr/>
                    <a:lstStyle/>
                    <a:p>
                      <a:r>
                        <a:rPr lang="en-IN" dirty="0" smtClean="0"/>
                        <a:t>Publication</a:t>
                      </a:r>
                      <a:endParaRPr lang="en-US" dirty="0"/>
                    </a:p>
                  </a:txBody>
                  <a:tcPr/>
                </a:tc>
                <a:tc>
                  <a:txBody>
                    <a:bodyPr/>
                    <a:lstStyle/>
                    <a:p>
                      <a:r>
                        <a:rPr lang="en-IN" dirty="0" smtClean="0"/>
                        <a:t>Technique</a:t>
                      </a:r>
                      <a:r>
                        <a:rPr lang="en-IN" baseline="0" dirty="0" smtClean="0"/>
                        <a:t> used</a:t>
                      </a:r>
                      <a:endParaRPr lang="en-US" dirty="0"/>
                    </a:p>
                  </a:txBody>
                  <a:tcPr/>
                </a:tc>
              </a:tr>
              <a:tr h="500066">
                <a:tc>
                  <a:txBody>
                    <a:bodyPr/>
                    <a:lstStyle/>
                    <a:p>
                      <a:r>
                        <a:rPr lang="en-IN" dirty="0" smtClean="0">
                          <a:latin typeface="Times New Roman" pitchFamily="18" charset="0"/>
                          <a:cs typeface="Times New Roman" pitchFamily="18" charset="0"/>
                        </a:rPr>
                        <a:t>10</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Age Group and Gender</a:t>
                      </a:r>
                      <a:r>
                        <a:rPr lang="en-IN" baseline="0" dirty="0" smtClean="0">
                          <a:latin typeface="Times New Roman" pitchFamily="18" charset="0"/>
                          <a:cs typeface="Times New Roman" pitchFamily="18" charset="0"/>
                        </a:rPr>
                        <a:t> Estimation in the Wild With Deep </a:t>
                      </a:r>
                      <a:r>
                        <a:rPr lang="en-IN" baseline="0" dirty="0" err="1" smtClean="0">
                          <a:latin typeface="Times New Roman" pitchFamily="18" charset="0"/>
                          <a:cs typeface="Times New Roman" pitchFamily="18" charset="0"/>
                        </a:rPr>
                        <a:t>RoR</a:t>
                      </a:r>
                      <a:r>
                        <a:rPr lang="en-IN" baseline="0" dirty="0" smtClean="0">
                          <a:latin typeface="Times New Roman" pitchFamily="18" charset="0"/>
                          <a:cs typeface="Times New Roman" pitchFamily="18" charset="0"/>
                        </a:rPr>
                        <a:t> Architecture</a:t>
                      </a:r>
                      <a:endParaRPr lang="en-US" dirty="0">
                        <a:latin typeface="Times New Roman" pitchFamily="18" charset="0"/>
                        <a:cs typeface="Times New Roman" pitchFamily="18" charset="0"/>
                      </a:endParaRPr>
                    </a:p>
                  </a:txBody>
                  <a:tcPr/>
                </a:tc>
                <a:tc>
                  <a:txBody>
                    <a:bodyPr/>
                    <a:lstStyle/>
                    <a:p>
                      <a:r>
                        <a:rPr lang="en-IN" dirty="0" err="1" smtClean="0">
                          <a:latin typeface="Times New Roman" pitchFamily="18" charset="0"/>
                          <a:cs typeface="Times New Roman" pitchFamily="18" charset="0"/>
                        </a:rPr>
                        <a:t>Ke</a:t>
                      </a:r>
                      <a:r>
                        <a:rPr lang="en-IN" dirty="0" smtClean="0">
                          <a:latin typeface="Times New Roman" pitchFamily="18" charset="0"/>
                          <a:cs typeface="Times New Roman" pitchFamily="18" charset="0"/>
                        </a:rPr>
                        <a:t> Zhang</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IEEE 2017,</a:t>
                      </a:r>
                    </a:p>
                    <a:p>
                      <a:r>
                        <a:rPr lang="en-IN" dirty="0" smtClean="0">
                          <a:latin typeface="Times New Roman" pitchFamily="18" charset="0"/>
                          <a:cs typeface="Times New Roman" pitchFamily="18" charset="0"/>
                        </a:rPr>
                        <a:t>Special section based on recent advantages of computer vision based on Chinese</a:t>
                      </a:r>
                      <a:r>
                        <a:rPr lang="en-IN" baseline="0" dirty="0" smtClean="0">
                          <a:latin typeface="Times New Roman" pitchFamily="18" charset="0"/>
                          <a:cs typeface="Times New Roman" pitchFamily="18" charset="0"/>
                        </a:rPr>
                        <a:t> conference on computer vision 2017</a:t>
                      </a:r>
                      <a:endParaRPr lang="en-US" dirty="0">
                        <a:latin typeface="Times New Roman" pitchFamily="18" charset="0"/>
                        <a:cs typeface="Times New Roman" pitchFamily="18" charset="0"/>
                      </a:endParaRPr>
                    </a:p>
                  </a:txBody>
                  <a:tcPr/>
                </a:tc>
                <a:tc>
                  <a:txBody>
                    <a:bodyPr/>
                    <a:lstStyle/>
                    <a:p>
                      <a:pPr>
                        <a:buFont typeface="Arial" pitchFamily="34" charset="0"/>
                        <a:buNone/>
                      </a:pPr>
                      <a:r>
                        <a:rPr lang="en-IN" baseline="0" dirty="0" err="1" smtClean="0">
                          <a:latin typeface="Times New Roman" pitchFamily="18" charset="0"/>
                          <a:cs typeface="Times New Roman" pitchFamily="18" charset="0"/>
                        </a:rPr>
                        <a:t>RoR</a:t>
                      </a:r>
                      <a:r>
                        <a:rPr lang="en-IN" baseline="0" dirty="0" smtClean="0">
                          <a:latin typeface="Times New Roman" pitchFamily="18" charset="0"/>
                          <a:cs typeface="Times New Roman" pitchFamily="18" charset="0"/>
                        </a:rPr>
                        <a:t>(residual networks of residual networks) architecture , </a:t>
                      </a:r>
                    </a:p>
                    <a:p>
                      <a:pPr>
                        <a:buFont typeface="Arial" pitchFamily="34" charset="0"/>
                        <a:buNone/>
                      </a:pPr>
                      <a:r>
                        <a:rPr lang="en-IN" baseline="0" dirty="0" smtClean="0">
                          <a:latin typeface="Times New Roman" pitchFamily="18" charset="0"/>
                          <a:cs typeface="Times New Roman" pitchFamily="18" charset="0"/>
                        </a:rPr>
                        <a:t>IMDB-WIKI-101</a:t>
                      </a:r>
                    </a:p>
                    <a:p>
                      <a:pPr>
                        <a:buFont typeface="Arial" pitchFamily="34" charset="0"/>
                        <a:buNone/>
                      </a:pPr>
                      <a:endParaRPr lang="en-IN" baseline="0" dirty="0" smtClean="0">
                        <a:latin typeface="Times New Roman" pitchFamily="18" charset="0"/>
                        <a:cs typeface="Times New Roman" pitchFamily="18" charset="0"/>
                      </a:endParaRPr>
                    </a:p>
                    <a:p>
                      <a:pPr>
                        <a:buFont typeface="Arial" pitchFamily="34" charset="0"/>
                        <a:buNone/>
                      </a:pPr>
                      <a:endParaRPr lang="en-IN" baseline="0" dirty="0" smtClean="0">
                        <a:latin typeface="Times New Roman" pitchFamily="18" charset="0"/>
                        <a:cs typeface="Times New Roman" pitchFamily="18" charset="0"/>
                      </a:endParaRPr>
                    </a:p>
                  </a:txBody>
                  <a:tcPr/>
                </a:tc>
              </a:tr>
            </a:tbl>
          </a:graphicData>
        </a:graphic>
      </p:graphicFrame>
      <p:sp>
        <p:nvSpPr>
          <p:cNvPr id="12" name="TextBox 11"/>
          <p:cNvSpPr txBox="1"/>
          <p:nvPr/>
        </p:nvSpPr>
        <p:spPr>
          <a:xfrm>
            <a:off x="285720" y="4071942"/>
            <a:ext cx="8501122" cy="2246769"/>
          </a:xfrm>
          <a:prstGeom prst="rect">
            <a:avLst/>
          </a:prstGeom>
          <a:noFill/>
        </p:spPr>
        <p:txBody>
          <a:bodyPr wrap="square" rtlCol="0">
            <a:spAutoFit/>
          </a:bodyPr>
          <a:lstStyle/>
          <a:p>
            <a:r>
              <a:rPr lang="en-IN" sz="2000" dirty="0" smtClean="0">
                <a:latin typeface="Times New Roman" pitchFamily="18" charset="0"/>
                <a:cs typeface="Times New Roman" pitchFamily="18" charset="0"/>
              </a:rPr>
              <a:t>Advantages:</a:t>
            </a:r>
          </a:p>
          <a:p>
            <a:pPr>
              <a:buFont typeface="Arial" pitchFamily="34" charset="0"/>
              <a:buChar char="•"/>
            </a:pP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RoR</a:t>
            </a:r>
            <a:r>
              <a:rPr lang="en-IN" sz="2000" dirty="0" smtClean="0">
                <a:latin typeface="Times New Roman" pitchFamily="18" charset="0"/>
                <a:cs typeface="Times New Roman" pitchFamily="18" charset="0"/>
              </a:rPr>
              <a:t> can be used for high resolution images.</a:t>
            </a:r>
          </a:p>
          <a:p>
            <a:pPr>
              <a:buFont typeface="Arial" pitchFamily="34" charset="0"/>
              <a:buChar char="•"/>
            </a:pPr>
            <a:r>
              <a:rPr lang="en-IN" sz="2000" dirty="0" smtClean="0">
                <a:latin typeface="Times New Roman" pitchFamily="18" charset="0"/>
                <a:cs typeface="Times New Roman" pitchFamily="18" charset="0"/>
              </a:rPr>
              <a:t>  Better performance by fine tuning of dataset.</a:t>
            </a:r>
          </a:p>
          <a:p>
            <a:pPr>
              <a:buFont typeface="Arial" pitchFamily="34" charset="0"/>
              <a:buChar char="•"/>
            </a:pPr>
            <a:r>
              <a:rPr lang="en-IN" sz="2000" dirty="0" smtClean="0">
                <a:latin typeface="Times New Roman" pitchFamily="18" charset="0"/>
                <a:cs typeface="Times New Roman" pitchFamily="18" charset="0"/>
              </a:rPr>
              <a:t>  Reduced </a:t>
            </a:r>
            <a:r>
              <a:rPr lang="en-IN" sz="2000" dirty="0" err="1" smtClean="0">
                <a:latin typeface="Times New Roman" pitchFamily="18" charset="0"/>
                <a:cs typeface="Times New Roman" pitchFamily="18" charset="0"/>
              </a:rPr>
              <a:t>overfitting</a:t>
            </a:r>
            <a:r>
              <a:rPr lang="en-IN" sz="2000" dirty="0" smtClean="0">
                <a:latin typeface="Times New Roman" pitchFamily="18" charset="0"/>
                <a:cs typeface="Times New Roman" pitchFamily="18" charset="0"/>
              </a:rPr>
              <a:t> problem.</a:t>
            </a:r>
          </a:p>
          <a:p>
            <a:pPr>
              <a:buFont typeface="Arial" pitchFamily="34" charset="0"/>
              <a:buChar char="•"/>
            </a:pP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Disadvantages:</a:t>
            </a:r>
          </a:p>
          <a:p>
            <a:pPr>
              <a:buFont typeface="Arial" pitchFamily="34" charset="0"/>
              <a:buChar char="•"/>
            </a:pPr>
            <a:r>
              <a:rPr lang="en-IN" sz="2000" dirty="0" smtClean="0">
                <a:latin typeface="Times New Roman" pitchFamily="18" charset="0"/>
                <a:cs typeface="Times New Roman" pitchFamily="18" charset="0"/>
              </a:rPr>
              <a:t>  Noisy images tuning is difficult if there are large datasets. </a:t>
            </a:r>
          </a:p>
        </p:txBody>
      </p:sp>
    </p:spTree>
  </p:cSld>
  <p:clrMapOvr>
    <a:masterClrMapping/>
  </p:clrMapOvr>
  <p:transition spd="slow">
    <p:wedg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28596" y="785794"/>
          <a:ext cx="8286810" cy="1711650"/>
        </p:xfrm>
        <a:graphic>
          <a:graphicData uri="http://schemas.openxmlformats.org/drawingml/2006/table">
            <a:tbl>
              <a:tblPr firstRow="1" bandRow="1">
                <a:tableStyleId>{5C22544A-7EE6-4342-B048-85BDC9FD1C3A}</a:tableStyleId>
              </a:tblPr>
              <a:tblGrid>
                <a:gridCol w="714381"/>
                <a:gridCol w="2600343"/>
                <a:gridCol w="1657362"/>
                <a:gridCol w="1657362"/>
                <a:gridCol w="1657362"/>
              </a:tblGrid>
              <a:tr h="428628">
                <a:tc>
                  <a:txBody>
                    <a:bodyPr/>
                    <a:lstStyle/>
                    <a:p>
                      <a:r>
                        <a:rPr lang="en-IN" dirty="0" err="1" smtClean="0">
                          <a:latin typeface="Times New Roman" pitchFamily="18" charset="0"/>
                          <a:cs typeface="Times New Roman" pitchFamily="18" charset="0"/>
                        </a:rPr>
                        <a:t>Sl</a:t>
                      </a:r>
                      <a:r>
                        <a:rPr lang="en-IN" baseline="0" dirty="0" smtClean="0">
                          <a:latin typeface="Times New Roman" pitchFamily="18" charset="0"/>
                          <a:cs typeface="Times New Roman" pitchFamily="18" charset="0"/>
                        </a:rPr>
                        <a:t> no</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Title of paper</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Author</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Publication</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Technique</a:t>
                      </a:r>
                      <a:r>
                        <a:rPr lang="en-IN" baseline="0" dirty="0" smtClean="0">
                          <a:latin typeface="Times New Roman" pitchFamily="18" charset="0"/>
                          <a:cs typeface="Times New Roman" pitchFamily="18" charset="0"/>
                        </a:rPr>
                        <a:t> used</a:t>
                      </a:r>
                      <a:endParaRPr lang="en-US" dirty="0">
                        <a:latin typeface="Times New Roman" pitchFamily="18" charset="0"/>
                        <a:cs typeface="Times New Roman" pitchFamily="18" charset="0"/>
                      </a:endParaRPr>
                    </a:p>
                  </a:txBody>
                  <a:tcPr/>
                </a:tc>
              </a:tr>
              <a:tr h="1071570">
                <a:tc>
                  <a:txBody>
                    <a:bodyPr/>
                    <a:lstStyle/>
                    <a:p>
                      <a:r>
                        <a:rPr lang="en-IN" dirty="0" smtClean="0">
                          <a:latin typeface="Times New Roman" pitchFamily="18" charset="0"/>
                          <a:cs typeface="Times New Roman" pitchFamily="18" charset="0"/>
                        </a:rPr>
                        <a:t>11</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Research on Face Recognition</a:t>
                      </a:r>
                      <a:r>
                        <a:rPr lang="en-IN" baseline="0" dirty="0" smtClean="0">
                          <a:latin typeface="Times New Roman" pitchFamily="18" charset="0"/>
                          <a:cs typeface="Times New Roman" pitchFamily="18" charset="0"/>
                        </a:rPr>
                        <a:t> Based on </a:t>
                      </a:r>
                      <a:r>
                        <a:rPr lang="en-US" baseline="0" dirty="0" smtClean="0">
                          <a:latin typeface="Times New Roman" pitchFamily="18" charset="0"/>
                          <a:cs typeface="Times New Roman" pitchFamily="18" charset="0"/>
                        </a:rPr>
                        <a:t>Deep Learning</a:t>
                      </a:r>
                      <a:endParaRPr lang="en-IN" baseline="0" dirty="0" smtClean="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Xia</a:t>
                      </a:r>
                      <a:r>
                        <a:rPr lang="en-IN" baseline="0" dirty="0" smtClean="0">
                          <a:latin typeface="Times New Roman" pitchFamily="18" charset="0"/>
                          <a:cs typeface="Times New Roman" pitchFamily="18" charset="0"/>
                        </a:rPr>
                        <a:t> Han , </a:t>
                      </a:r>
                      <a:r>
                        <a:rPr lang="en-IN" baseline="0" dirty="0" err="1" smtClean="0">
                          <a:latin typeface="Times New Roman" pitchFamily="18" charset="0"/>
                          <a:cs typeface="Times New Roman" pitchFamily="18" charset="0"/>
                        </a:rPr>
                        <a:t>Qingdong</a:t>
                      </a:r>
                      <a:r>
                        <a:rPr lang="en-IN" baseline="0" dirty="0" smtClean="0">
                          <a:latin typeface="Times New Roman" pitchFamily="18" charset="0"/>
                          <a:cs typeface="Times New Roman" pitchFamily="18" charset="0"/>
                        </a:rPr>
                        <a:t> Du</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IEEE</a:t>
                      </a:r>
                      <a:r>
                        <a:rPr lang="en-IN" baseline="0" dirty="0" smtClean="0">
                          <a:latin typeface="Times New Roman" pitchFamily="18" charset="0"/>
                          <a:cs typeface="Times New Roman" pitchFamily="18" charset="0"/>
                        </a:rPr>
                        <a:t> 2018</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CNN,</a:t>
                      </a:r>
                      <a:r>
                        <a:rPr lang="en-IN" baseline="0" dirty="0" smtClean="0">
                          <a:latin typeface="Times New Roman" pitchFamily="18" charset="0"/>
                          <a:cs typeface="Times New Roman" pitchFamily="18" charset="0"/>
                        </a:rPr>
                        <a:t> Linear encoder</a:t>
                      </a:r>
                      <a:endParaRPr lang="en-US" dirty="0">
                        <a:latin typeface="Times New Roman" pitchFamily="18" charset="0"/>
                        <a:cs typeface="Times New Roman" pitchFamily="18" charset="0"/>
                      </a:endParaRPr>
                    </a:p>
                  </a:txBody>
                  <a:tcPr/>
                </a:tc>
              </a:tr>
            </a:tbl>
          </a:graphicData>
        </a:graphic>
      </p:graphicFrame>
      <p:sp>
        <p:nvSpPr>
          <p:cNvPr id="3" name="TextBox 2"/>
          <p:cNvSpPr txBox="1"/>
          <p:nvPr/>
        </p:nvSpPr>
        <p:spPr>
          <a:xfrm>
            <a:off x="500034" y="3000372"/>
            <a:ext cx="8215370" cy="2554545"/>
          </a:xfrm>
          <a:prstGeom prst="rect">
            <a:avLst/>
          </a:prstGeom>
          <a:noFill/>
        </p:spPr>
        <p:txBody>
          <a:bodyPr wrap="square" rtlCol="0">
            <a:spAutoFit/>
          </a:bodyPr>
          <a:lstStyle/>
          <a:p>
            <a:pPr algn="just"/>
            <a:r>
              <a:rPr lang="en-IN" sz="2000" dirty="0" smtClean="0">
                <a:latin typeface="Times New Roman" pitchFamily="18" charset="0"/>
                <a:cs typeface="Times New Roman" pitchFamily="18" charset="0"/>
              </a:rPr>
              <a:t>Advantages:</a:t>
            </a:r>
          </a:p>
          <a:p>
            <a:pPr algn="just">
              <a:buFont typeface="Arial" pitchFamily="34" charset="0"/>
              <a:buChar char="•"/>
            </a:pPr>
            <a:r>
              <a:rPr lang="en-IN" sz="2000" dirty="0" smtClean="0">
                <a:latin typeface="Times New Roman" pitchFamily="18" charset="0"/>
                <a:cs typeface="Times New Roman" pitchFamily="18" charset="0"/>
              </a:rPr>
              <a:t> Linear encoding is uses pooling concept which enables large computation, good robustness and reduced complexity of network computing.</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Disadvantages:</a:t>
            </a:r>
          </a:p>
          <a:p>
            <a:pPr algn="just">
              <a:buFont typeface="Arial" pitchFamily="34" charset="0"/>
              <a:buChar char="•"/>
            </a:pPr>
            <a:r>
              <a:rPr lang="en-IN" sz="2000" dirty="0" smtClean="0">
                <a:latin typeface="Times New Roman" pitchFamily="18" charset="0"/>
                <a:cs typeface="Times New Roman" pitchFamily="18" charset="0"/>
              </a:rPr>
              <a:t>  Network performance is low.</a:t>
            </a:r>
          </a:p>
          <a:p>
            <a:pPr algn="just">
              <a:buFont typeface="Arial" pitchFamily="34" charset="0"/>
              <a:buChar char="•"/>
            </a:pPr>
            <a:r>
              <a:rPr lang="en-IN" sz="2000" dirty="0" smtClean="0">
                <a:latin typeface="Times New Roman" pitchFamily="18" charset="0"/>
                <a:cs typeface="Times New Roman" pitchFamily="18" charset="0"/>
              </a:rPr>
              <a:t> Hard to evaluate and judge the input characteristics.</a:t>
            </a:r>
          </a:p>
          <a:p>
            <a:pPr algn="just">
              <a:buFont typeface="Arial" pitchFamily="34" charset="0"/>
              <a:buChar char="•"/>
            </a:pPr>
            <a:r>
              <a:rPr lang="en-IN" sz="2000" dirty="0" smtClean="0">
                <a:latin typeface="Times New Roman" pitchFamily="18" charset="0"/>
                <a:cs typeface="Times New Roman" pitchFamily="18" charset="0"/>
              </a:rPr>
              <a:t> Not applicable for 3D models</a:t>
            </a:r>
            <a:r>
              <a:rPr lang="en-IN" dirty="0" smtClean="0"/>
              <a:t>. </a:t>
            </a:r>
            <a:endParaRPr lang="en-US" dirty="0"/>
          </a:p>
        </p:txBody>
      </p:sp>
    </p:spTree>
  </p:cSld>
  <p:clrMapOvr>
    <a:masterClrMapping/>
  </p:clrMapOvr>
  <p:transition spd="slow">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714380"/>
          </a:xfrm>
        </p:spPr>
        <p:txBody>
          <a:bodyPr>
            <a:noAutofit/>
          </a:bodyPr>
          <a:lstStyle/>
          <a:p>
            <a:pPr algn="ctr"/>
            <a:r>
              <a:rPr lang="en-IN" b="1" dirty="0" smtClean="0">
                <a:solidFill>
                  <a:srgbClr val="FFFF00"/>
                </a:solidFill>
                <a:latin typeface="Times New Roman" pitchFamily="18" charset="0"/>
                <a:cs typeface="Times New Roman" pitchFamily="18" charset="0"/>
              </a:rPr>
              <a:t>AGENDA</a:t>
            </a:r>
            <a:endParaRPr lang="en-US" b="1" dirty="0">
              <a:solidFill>
                <a:srgbClr val="FFFF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000108"/>
            <a:ext cx="8229600" cy="5643602"/>
          </a:xfrm>
        </p:spPr>
        <p:txBody>
          <a:bodyPr>
            <a:noAutofit/>
          </a:bodyPr>
          <a:lstStyle/>
          <a:p>
            <a:pPr>
              <a:buFont typeface="Wingdings" pitchFamily="2" charset="2"/>
              <a:buChar char="q"/>
            </a:pPr>
            <a:r>
              <a:rPr lang="en-IN" dirty="0" smtClean="0">
                <a:latin typeface="Times New Roman" pitchFamily="18" charset="0"/>
                <a:cs typeface="Times New Roman" pitchFamily="18" charset="0"/>
              </a:rPr>
              <a:t>Abstract</a:t>
            </a:r>
          </a:p>
          <a:p>
            <a:pPr>
              <a:buFont typeface="Wingdings" pitchFamily="2" charset="2"/>
              <a:buChar char="q"/>
            </a:pPr>
            <a:r>
              <a:rPr lang="en-IN" dirty="0" smtClean="0">
                <a:latin typeface="Times New Roman" pitchFamily="18" charset="0"/>
                <a:cs typeface="Times New Roman" pitchFamily="18" charset="0"/>
              </a:rPr>
              <a:t>Introduction</a:t>
            </a:r>
          </a:p>
          <a:p>
            <a:pPr>
              <a:buFont typeface="Wingdings" pitchFamily="2" charset="2"/>
              <a:buChar char="q"/>
            </a:pPr>
            <a:r>
              <a:rPr lang="en-IN" dirty="0" smtClean="0">
                <a:latin typeface="Times New Roman" pitchFamily="18" charset="0"/>
                <a:cs typeface="Times New Roman" pitchFamily="18" charset="0"/>
              </a:rPr>
              <a:t>Literature Review</a:t>
            </a:r>
          </a:p>
          <a:p>
            <a:pPr>
              <a:buFont typeface="Wingdings" pitchFamily="2" charset="2"/>
              <a:buChar char="q"/>
            </a:pPr>
            <a:r>
              <a:rPr lang="en-IN" dirty="0" smtClean="0">
                <a:latin typeface="Times New Roman" pitchFamily="18" charset="0"/>
                <a:cs typeface="Times New Roman" pitchFamily="18" charset="0"/>
              </a:rPr>
              <a:t>Objectives</a:t>
            </a:r>
          </a:p>
          <a:p>
            <a:pPr>
              <a:buFont typeface="Wingdings" pitchFamily="2" charset="2"/>
              <a:buChar char="q"/>
            </a:pPr>
            <a:r>
              <a:rPr lang="en-IN" dirty="0" smtClean="0">
                <a:latin typeface="Times New Roman" pitchFamily="18" charset="0"/>
                <a:cs typeface="Times New Roman" pitchFamily="18" charset="0"/>
              </a:rPr>
              <a:t>System Requirements</a:t>
            </a:r>
          </a:p>
          <a:p>
            <a:pPr>
              <a:buFont typeface="Wingdings" pitchFamily="2" charset="2"/>
              <a:buChar char="q"/>
            </a:pPr>
            <a:r>
              <a:rPr lang="en-IN" dirty="0" smtClean="0">
                <a:latin typeface="Times New Roman" pitchFamily="18" charset="0"/>
                <a:cs typeface="Times New Roman" pitchFamily="18" charset="0"/>
              </a:rPr>
              <a:t>System Design</a:t>
            </a:r>
          </a:p>
          <a:p>
            <a:pPr>
              <a:buFont typeface="Wingdings" pitchFamily="2" charset="2"/>
              <a:buChar char="q"/>
            </a:pPr>
            <a:r>
              <a:rPr lang="en-IN" dirty="0" smtClean="0">
                <a:latin typeface="Times New Roman" pitchFamily="18" charset="0"/>
                <a:cs typeface="Times New Roman" pitchFamily="18" charset="0"/>
              </a:rPr>
              <a:t>Implementation</a:t>
            </a:r>
          </a:p>
          <a:p>
            <a:pPr>
              <a:buFont typeface="Wingdings" pitchFamily="2" charset="2"/>
              <a:buChar char="q"/>
            </a:pPr>
            <a:r>
              <a:rPr lang="en-IN" dirty="0" smtClean="0">
                <a:latin typeface="Times New Roman" pitchFamily="18" charset="0"/>
                <a:cs typeface="Times New Roman" pitchFamily="18" charset="0"/>
              </a:rPr>
              <a:t>Results</a:t>
            </a:r>
          </a:p>
          <a:p>
            <a:pPr>
              <a:buFont typeface="Wingdings" pitchFamily="2" charset="2"/>
              <a:buChar char="q"/>
            </a:pPr>
            <a:r>
              <a:rPr lang="en-IN" dirty="0" smtClean="0">
                <a:latin typeface="Times New Roman" pitchFamily="18" charset="0"/>
                <a:cs typeface="Times New Roman" pitchFamily="18" charset="0"/>
              </a:rPr>
              <a:t>Applications</a:t>
            </a:r>
          </a:p>
          <a:p>
            <a:pPr>
              <a:buFont typeface="Wingdings" pitchFamily="2" charset="2"/>
              <a:buChar char="q"/>
            </a:pPr>
            <a:r>
              <a:rPr lang="en-IN" dirty="0" smtClean="0">
                <a:latin typeface="Times New Roman" pitchFamily="18" charset="0"/>
                <a:cs typeface="Times New Roman" pitchFamily="18" charset="0"/>
              </a:rPr>
              <a:t>Conclusion</a:t>
            </a:r>
          </a:p>
          <a:p>
            <a:pPr>
              <a:buFont typeface="Wingdings" pitchFamily="2" charset="2"/>
              <a:buChar char="q"/>
            </a:pPr>
            <a:r>
              <a:rPr lang="en-IN" dirty="0" smtClean="0">
                <a:latin typeface="Times New Roman" pitchFamily="18" charset="0"/>
                <a:cs typeface="Times New Roman" pitchFamily="18" charset="0"/>
              </a:rPr>
              <a:t>Future Enhancement</a:t>
            </a:r>
          </a:p>
          <a:p>
            <a:pPr>
              <a:buFont typeface="Wingdings" pitchFamily="2" charset="2"/>
              <a:buChar char="q"/>
            </a:pPr>
            <a:r>
              <a:rPr lang="en-IN"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28596" y="223231"/>
          <a:ext cx="8358246" cy="3474720"/>
        </p:xfrm>
        <a:graphic>
          <a:graphicData uri="http://schemas.openxmlformats.org/drawingml/2006/table">
            <a:tbl>
              <a:tblPr firstRow="1" bandRow="1">
                <a:tableStyleId>{5C22544A-7EE6-4342-B048-85BDC9FD1C3A}</a:tableStyleId>
              </a:tblPr>
              <a:tblGrid>
                <a:gridCol w="799485"/>
                <a:gridCol w="2543814"/>
                <a:gridCol w="1671649"/>
                <a:gridCol w="1671649"/>
                <a:gridCol w="1671649"/>
              </a:tblGrid>
              <a:tr h="626954">
                <a:tc>
                  <a:txBody>
                    <a:bodyPr/>
                    <a:lstStyle/>
                    <a:p>
                      <a:r>
                        <a:rPr lang="en-IN" dirty="0" err="1" smtClean="0">
                          <a:latin typeface="Times New Roman" pitchFamily="18" charset="0"/>
                          <a:cs typeface="Times New Roman" pitchFamily="18" charset="0"/>
                        </a:rPr>
                        <a:t>Sl</a:t>
                      </a:r>
                      <a:r>
                        <a:rPr lang="en-IN" baseline="0" dirty="0" smtClean="0">
                          <a:latin typeface="Times New Roman" pitchFamily="18" charset="0"/>
                          <a:cs typeface="Times New Roman" pitchFamily="18" charset="0"/>
                        </a:rPr>
                        <a:t> no</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Title</a:t>
                      </a:r>
                      <a:r>
                        <a:rPr lang="en-IN" baseline="0" dirty="0" smtClean="0">
                          <a:latin typeface="Times New Roman" pitchFamily="18" charset="0"/>
                          <a:cs typeface="Times New Roman" pitchFamily="18" charset="0"/>
                        </a:rPr>
                        <a:t> of paper</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Author</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Publication</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Technique used</a:t>
                      </a:r>
                      <a:endParaRPr lang="en-US" dirty="0">
                        <a:latin typeface="Times New Roman" pitchFamily="18" charset="0"/>
                        <a:cs typeface="Times New Roman" pitchFamily="18" charset="0"/>
                      </a:endParaRPr>
                    </a:p>
                  </a:txBody>
                  <a:tcPr/>
                </a:tc>
              </a:tr>
              <a:tr h="2785269">
                <a:tc>
                  <a:txBody>
                    <a:bodyPr/>
                    <a:lstStyle/>
                    <a:p>
                      <a:r>
                        <a:rPr lang="en-IN" dirty="0" smtClean="0">
                          <a:latin typeface="Times New Roman" pitchFamily="18" charset="0"/>
                          <a:cs typeface="Times New Roman" pitchFamily="18" charset="0"/>
                        </a:rPr>
                        <a:t>12</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Face Recognition and Age</a:t>
                      </a:r>
                      <a:r>
                        <a:rPr lang="en-IN" baseline="0" dirty="0" smtClean="0">
                          <a:latin typeface="Times New Roman" pitchFamily="18" charset="0"/>
                          <a:cs typeface="Times New Roman" pitchFamily="18" charset="0"/>
                        </a:rPr>
                        <a:t> Estimation Implications of Changes in Facial Features: A Critical Review Study</a:t>
                      </a:r>
                      <a:endParaRPr lang="en-US" dirty="0">
                        <a:latin typeface="Times New Roman" pitchFamily="18" charset="0"/>
                        <a:cs typeface="Times New Roman" pitchFamily="18" charset="0"/>
                      </a:endParaRPr>
                    </a:p>
                  </a:txBody>
                  <a:tcPr/>
                </a:tc>
                <a:tc>
                  <a:txBody>
                    <a:bodyPr/>
                    <a:lstStyle/>
                    <a:p>
                      <a:r>
                        <a:rPr lang="en-IN" dirty="0" err="1" smtClean="0">
                          <a:latin typeface="Times New Roman" pitchFamily="18" charset="0"/>
                          <a:cs typeface="Times New Roman" pitchFamily="18" charset="0"/>
                        </a:rPr>
                        <a:t>Rasha</a:t>
                      </a:r>
                      <a:r>
                        <a:rPr lang="en-IN" baseline="0" dirty="0" smtClean="0">
                          <a:latin typeface="Times New Roman" pitchFamily="18" charset="0"/>
                          <a:cs typeface="Times New Roman" pitchFamily="18" charset="0"/>
                        </a:rPr>
                        <a:t> </a:t>
                      </a:r>
                      <a:r>
                        <a:rPr lang="en-IN" baseline="0" dirty="0" err="1" smtClean="0">
                          <a:latin typeface="Times New Roman" pitchFamily="18" charset="0"/>
                          <a:cs typeface="Times New Roman" pitchFamily="18" charset="0"/>
                        </a:rPr>
                        <a:t>Atallah</a:t>
                      </a:r>
                      <a:r>
                        <a:rPr lang="en-IN" baseline="0" dirty="0" smtClean="0">
                          <a:latin typeface="Times New Roman" pitchFamily="18" charset="0"/>
                          <a:cs typeface="Times New Roman" pitchFamily="18" charset="0"/>
                        </a:rPr>
                        <a:t>, </a:t>
                      </a:r>
                      <a:r>
                        <a:rPr lang="en-IN" baseline="0" dirty="0" err="1" smtClean="0">
                          <a:latin typeface="Times New Roman" pitchFamily="18" charset="0"/>
                          <a:cs typeface="Times New Roman" pitchFamily="18" charset="0"/>
                        </a:rPr>
                        <a:t>Amirrudin</a:t>
                      </a:r>
                      <a:r>
                        <a:rPr lang="en-IN" baseline="0" dirty="0" smtClean="0">
                          <a:latin typeface="Times New Roman" pitchFamily="18" charset="0"/>
                          <a:cs typeface="Times New Roman" pitchFamily="18" charset="0"/>
                        </a:rPr>
                        <a:t> </a:t>
                      </a:r>
                      <a:r>
                        <a:rPr lang="en-IN" baseline="0" dirty="0" err="1" smtClean="0">
                          <a:latin typeface="Times New Roman" pitchFamily="18" charset="0"/>
                          <a:cs typeface="Times New Roman" pitchFamily="18" charset="0"/>
                        </a:rPr>
                        <a:t>Kasim</a:t>
                      </a:r>
                      <a:r>
                        <a:rPr lang="en-IN" baseline="0" dirty="0" smtClean="0">
                          <a:latin typeface="Times New Roman" pitchFamily="18" charset="0"/>
                          <a:cs typeface="Times New Roman" pitchFamily="18" charset="0"/>
                        </a:rPr>
                        <a:t>, </a:t>
                      </a:r>
                      <a:r>
                        <a:rPr lang="en-IN" baseline="0" dirty="0" err="1" smtClean="0">
                          <a:latin typeface="Times New Roman" pitchFamily="18" charset="0"/>
                          <a:cs typeface="Times New Roman" pitchFamily="18" charset="0"/>
                        </a:rPr>
                        <a:t>Maizatul</a:t>
                      </a:r>
                      <a:r>
                        <a:rPr lang="en-IN" baseline="0" dirty="0" smtClean="0">
                          <a:latin typeface="Times New Roman" pitchFamily="18" charset="0"/>
                          <a:cs typeface="Times New Roman" pitchFamily="18" charset="0"/>
                        </a:rPr>
                        <a:t> </a:t>
                      </a:r>
                      <a:r>
                        <a:rPr lang="en-IN" baseline="0" dirty="0" err="1" smtClean="0">
                          <a:latin typeface="Times New Roman" pitchFamily="18" charset="0"/>
                          <a:cs typeface="Times New Roman" pitchFamily="18" charset="0"/>
                        </a:rPr>
                        <a:t>Akmar</a:t>
                      </a:r>
                      <a:r>
                        <a:rPr lang="en-IN" baseline="0" dirty="0" smtClean="0">
                          <a:latin typeface="Times New Roman" pitchFamily="18" charset="0"/>
                          <a:cs typeface="Times New Roman" pitchFamily="18" charset="0"/>
                        </a:rPr>
                        <a:t> Ismail, </a:t>
                      </a:r>
                      <a:r>
                        <a:rPr lang="en-IN" baseline="0" dirty="0" err="1" smtClean="0">
                          <a:latin typeface="Times New Roman" pitchFamily="18" charset="0"/>
                          <a:cs typeface="Times New Roman" pitchFamily="18" charset="0"/>
                        </a:rPr>
                        <a:t>Sherin</a:t>
                      </a:r>
                      <a:r>
                        <a:rPr lang="en-IN" baseline="0" dirty="0" smtClean="0">
                          <a:latin typeface="Times New Roman" pitchFamily="18" charset="0"/>
                          <a:cs typeface="Times New Roman" pitchFamily="18" charset="0"/>
                        </a:rPr>
                        <a:t> </a:t>
                      </a:r>
                      <a:r>
                        <a:rPr lang="en-IN" baseline="0" dirty="0" err="1" smtClean="0">
                          <a:latin typeface="Times New Roman" pitchFamily="18" charset="0"/>
                          <a:cs typeface="Times New Roman" pitchFamily="18" charset="0"/>
                        </a:rPr>
                        <a:t>Abdelrahman</a:t>
                      </a:r>
                      <a:r>
                        <a:rPr lang="en-IN" baseline="0" dirty="0" smtClean="0">
                          <a:latin typeface="Times New Roman" pitchFamily="18" charset="0"/>
                          <a:cs typeface="Times New Roman" pitchFamily="18" charset="0"/>
                        </a:rPr>
                        <a:t>, </a:t>
                      </a:r>
                      <a:r>
                        <a:rPr lang="en-IN" baseline="0" dirty="0" err="1" smtClean="0">
                          <a:latin typeface="Times New Roman" pitchFamily="18" charset="0"/>
                          <a:cs typeface="Times New Roman" pitchFamily="18" charset="0"/>
                        </a:rPr>
                        <a:t>Saber</a:t>
                      </a:r>
                      <a:r>
                        <a:rPr lang="en-IN" baseline="0" dirty="0" smtClean="0">
                          <a:latin typeface="Times New Roman" pitchFamily="18" charset="0"/>
                          <a:cs typeface="Times New Roman" pitchFamily="18" charset="0"/>
                        </a:rPr>
                        <a:t> </a:t>
                      </a:r>
                      <a:r>
                        <a:rPr lang="en-IN" baseline="0" dirty="0" err="1" smtClean="0">
                          <a:latin typeface="Times New Roman" pitchFamily="18" charset="0"/>
                          <a:cs typeface="Times New Roman" pitchFamily="18" charset="0"/>
                        </a:rPr>
                        <a:t>Zerdoumi</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IEEE 2018</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Support Vector Machine(SVM), Deep </a:t>
                      </a:r>
                      <a:r>
                        <a:rPr lang="en-IN" dirty="0" err="1" smtClean="0">
                          <a:latin typeface="Times New Roman" pitchFamily="18" charset="0"/>
                          <a:cs typeface="Times New Roman" pitchFamily="18" charset="0"/>
                        </a:rPr>
                        <a:t>Convolutional</a:t>
                      </a:r>
                      <a:r>
                        <a:rPr lang="en-IN" baseline="0" dirty="0" smtClean="0">
                          <a:latin typeface="Times New Roman" pitchFamily="18" charset="0"/>
                          <a:cs typeface="Times New Roman" pitchFamily="18" charset="0"/>
                        </a:rPr>
                        <a:t> Neural Network(CNN) model, (SVR)Support Vector Regression</a:t>
                      </a:r>
                    </a:p>
                  </a:txBody>
                  <a:tcPr/>
                </a:tc>
              </a:tr>
            </a:tbl>
          </a:graphicData>
        </a:graphic>
      </p:graphicFrame>
      <p:sp>
        <p:nvSpPr>
          <p:cNvPr id="3" name="TextBox 2"/>
          <p:cNvSpPr txBox="1"/>
          <p:nvPr/>
        </p:nvSpPr>
        <p:spPr>
          <a:xfrm>
            <a:off x="428596" y="4214818"/>
            <a:ext cx="8429684" cy="2554545"/>
          </a:xfrm>
          <a:prstGeom prst="rect">
            <a:avLst/>
          </a:prstGeom>
          <a:noFill/>
        </p:spPr>
        <p:txBody>
          <a:bodyPr wrap="square" rtlCol="0">
            <a:spAutoFit/>
          </a:bodyPr>
          <a:lstStyle/>
          <a:p>
            <a:r>
              <a:rPr lang="en-IN" sz="2000" dirty="0" smtClean="0">
                <a:latin typeface="Times New Roman" pitchFamily="18" charset="0"/>
                <a:cs typeface="Times New Roman" pitchFamily="18" charset="0"/>
              </a:rPr>
              <a:t>Advantages:</a:t>
            </a:r>
          </a:p>
          <a:p>
            <a:pPr>
              <a:buFont typeface="Arial" pitchFamily="34" charset="0"/>
              <a:buChar char="•"/>
            </a:pPr>
            <a:r>
              <a:rPr lang="en-IN" sz="2000" dirty="0" smtClean="0">
                <a:latin typeface="Times New Roman" pitchFamily="18" charset="0"/>
                <a:cs typeface="Times New Roman" pitchFamily="18" charset="0"/>
              </a:rPr>
              <a:t>  New born baby face detection.</a:t>
            </a:r>
          </a:p>
          <a:p>
            <a:pPr>
              <a:buFont typeface="Arial" pitchFamily="34" charset="0"/>
              <a:buChar char="•"/>
            </a:pPr>
            <a:r>
              <a:rPr lang="en-IN" sz="2000" dirty="0" smtClean="0">
                <a:latin typeface="Times New Roman" pitchFamily="18" charset="0"/>
                <a:cs typeface="Times New Roman" pitchFamily="18" charset="0"/>
              </a:rPr>
              <a:t> Simple technique with large database.</a:t>
            </a:r>
          </a:p>
          <a:p>
            <a:pPr>
              <a:buFont typeface="Arial" pitchFamily="34" charset="0"/>
              <a:buChar char="•"/>
            </a:pPr>
            <a:r>
              <a:rPr lang="en-IN" sz="2000" dirty="0" smtClean="0">
                <a:latin typeface="Times New Roman" pitchFamily="18" charset="0"/>
                <a:cs typeface="Times New Roman" pitchFamily="18" charset="0"/>
              </a:rPr>
              <a:t> Useful to find child face features.</a:t>
            </a:r>
          </a:p>
          <a:p>
            <a:endParaRPr lang="en-IN"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Disadvantages:</a:t>
            </a:r>
          </a:p>
          <a:p>
            <a:pPr>
              <a:buFont typeface="Arial" pitchFamily="34" charset="0"/>
              <a:buChar char="•"/>
            </a:pPr>
            <a:r>
              <a:rPr lang="en-IN" sz="2000" dirty="0" smtClean="0">
                <a:latin typeface="Times New Roman" pitchFamily="18" charset="0"/>
                <a:cs typeface="Times New Roman" pitchFamily="18" charset="0"/>
              </a:rPr>
              <a:t>  In the presence of facial hair, sunglasses etc it is difficult to classify.</a:t>
            </a:r>
          </a:p>
          <a:p>
            <a:pPr>
              <a:buFont typeface="Arial" pitchFamily="34" charset="0"/>
              <a:buChar char="•"/>
            </a:pPr>
            <a:r>
              <a:rPr lang="en-IN" sz="2000" dirty="0" smtClean="0">
                <a:latin typeface="Times New Roman" pitchFamily="18" charset="0"/>
                <a:cs typeface="Times New Roman" pitchFamily="18" charset="0"/>
              </a:rPr>
              <a:t>  No graphical user interface recognition of face.</a:t>
            </a:r>
          </a:p>
        </p:txBody>
      </p:sp>
    </p:spTree>
  </p:cSld>
  <p:clrMapOvr>
    <a:masterClrMapping/>
  </p:clrMapOvr>
  <p:transition spd="slow">
    <p:wedg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28596" y="223231"/>
          <a:ext cx="8358246" cy="3425349"/>
        </p:xfrm>
        <a:graphic>
          <a:graphicData uri="http://schemas.openxmlformats.org/drawingml/2006/table">
            <a:tbl>
              <a:tblPr firstRow="1" bandRow="1">
                <a:tableStyleId>{5C22544A-7EE6-4342-B048-85BDC9FD1C3A}</a:tableStyleId>
              </a:tblPr>
              <a:tblGrid>
                <a:gridCol w="799485"/>
                <a:gridCol w="2543814"/>
                <a:gridCol w="1671649"/>
                <a:gridCol w="1671649"/>
                <a:gridCol w="1671649"/>
              </a:tblGrid>
              <a:tr h="626954">
                <a:tc>
                  <a:txBody>
                    <a:bodyPr/>
                    <a:lstStyle/>
                    <a:p>
                      <a:r>
                        <a:rPr lang="en-IN" dirty="0" err="1" smtClean="0">
                          <a:latin typeface="Times New Roman" pitchFamily="18" charset="0"/>
                          <a:cs typeface="Times New Roman" pitchFamily="18" charset="0"/>
                        </a:rPr>
                        <a:t>Sl</a:t>
                      </a:r>
                      <a:r>
                        <a:rPr lang="en-IN" baseline="0" dirty="0" smtClean="0">
                          <a:latin typeface="Times New Roman" pitchFamily="18" charset="0"/>
                          <a:cs typeface="Times New Roman" pitchFamily="18" charset="0"/>
                        </a:rPr>
                        <a:t> no</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Title</a:t>
                      </a:r>
                      <a:r>
                        <a:rPr lang="en-IN" baseline="0" dirty="0" smtClean="0">
                          <a:latin typeface="Times New Roman" pitchFamily="18" charset="0"/>
                          <a:cs typeface="Times New Roman" pitchFamily="18" charset="0"/>
                        </a:rPr>
                        <a:t> of paper</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Author</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Publication</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Technique used</a:t>
                      </a:r>
                      <a:endParaRPr lang="en-US" dirty="0">
                        <a:latin typeface="Times New Roman" pitchFamily="18" charset="0"/>
                        <a:cs typeface="Times New Roman" pitchFamily="18" charset="0"/>
                      </a:endParaRPr>
                    </a:p>
                  </a:txBody>
                  <a:tcPr/>
                </a:tc>
              </a:tr>
              <a:tr h="2785269">
                <a:tc>
                  <a:txBody>
                    <a:bodyPr/>
                    <a:lstStyle/>
                    <a:p>
                      <a:r>
                        <a:rPr lang="en-IN" dirty="0" smtClean="0">
                          <a:latin typeface="Times New Roman" pitchFamily="18" charset="0"/>
                          <a:cs typeface="Times New Roman" pitchFamily="18" charset="0"/>
                        </a:rPr>
                        <a:t>13</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Wide Residual Networks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Sergey </a:t>
                      </a:r>
                      <a:r>
                        <a:rPr lang="en-US" dirty="0" err="1" smtClean="0">
                          <a:latin typeface="Times New Roman" pitchFamily="18" charset="0"/>
                          <a:cs typeface="Times New Roman" pitchFamily="18" charset="0"/>
                        </a:rPr>
                        <a:t>Zagoruyko</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Nikos </a:t>
                      </a:r>
                      <a:r>
                        <a:rPr lang="en-US" dirty="0" err="1" smtClean="0">
                          <a:latin typeface="Times New Roman" pitchFamily="18" charset="0"/>
                          <a:cs typeface="Times New Roman" pitchFamily="18" charset="0"/>
                        </a:rPr>
                        <a:t>Komodakis</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IEEE 2017</a:t>
                      </a:r>
                      <a:endParaRPr lang="en-US" dirty="0">
                        <a:latin typeface="Times New Roman" pitchFamily="18" charset="0"/>
                        <a:cs typeface="Times New Roman" pitchFamily="18" charset="0"/>
                      </a:endParaRPr>
                    </a:p>
                  </a:txBody>
                  <a:tcPr/>
                </a:tc>
                <a:tc>
                  <a:txBody>
                    <a:bodyPr/>
                    <a:lstStyle/>
                    <a:p>
                      <a:r>
                        <a:rPr lang="en-IN" baseline="0" dirty="0" smtClean="0">
                          <a:latin typeface="Times New Roman" pitchFamily="18" charset="0"/>
                          <a:cs typeface="Times New Roman" pitchFamily="18" charset="0"/>
                        </a:rPr>
                        <a:t>Wide </a:t>
                      </a:r>
                      <a:r>
                        <a:rPr lang="en-IN" baseline="0" dirty="0" err="1" smtClean="0">
                          <a:latin typeface="Times New Roman" pitchFamily="18" charset="0"/>
                          <a:cs typeface="Times New Roman" pitchFamily="18" charset="0"/>
                        </a:rPr>
                        <a:t>resnet</a:t>
                      </a:r>
                      <a:r>
                        <a:rPr lang="en-IN" baseline="0" dirty="0" smtClean="0">
                          <a:latin typeface="Times New Roman" pitchFamily="18" charset="0"/>
                          <a:cs typeface="Times New Roman" pitchFamily="18" charset="0"/>
                        </a:rPr>
                        <a:t> technique</a:t>
                      </a:r>
                    </a:p>
                  </a:txBody>
                  <a:tcPr/>
                </a:tc>
              </a:tr>
            </a:tbl>
          </a:graphicData>
        </a:graphic>
      </p:graphicFrame>
      <p:sp>
        <p:nvSpPr>
          <p:cNvPr id="3" name="TextBox 2"/>
          <p:cNvSpPr txBox="1"/>
          <p:nvPr/>
        </p:nvSpPr>
        <p:spPr>
          <a:xfrm>
            <a:off x="428596" y="4214818"/>
            <a:ext cx="8429684" cy="2523768"/>
          </a:xfrm>
          <a:prstGeom prst="rect">
            <a:avLst/>
          </a:prstGeom>
          <a:noFill/>
        </p:spPr>
        <p:txBody>
          <a:bodyPr wrap="square" rtlCol="0">
            <a:spAutoFit/>
          </a:bodyPr>
          <a:lstStyle/>
          <a:p>
            <a:r>
              <a:rPr lang="en-IN" sz="2000" dirty="0" smtClean="0">
                <a:latin typeface="Times New Roman" pitchFamily="18" charset="0"/>
                <a:cs typeface="Times New Roman" pitchFamily="18" charset="0"/>
              </a:rPr>
              <a:t>Advantages:</a:t>
            </a:r>
          </a:p>
          <a:p>
            <a:pPr>
              <a:buFont typeface="Arial" pitchFamily="34" charset="0"/>
              <a:buChar char="•"/>
            </a:pPr>
            <a:r>
              <a:rPr lang="en-IN" sz="2000" dirty="0" smtClean="0">
                <a:latin typeface="Times New Roman" pitchFamily="18" charset="0"/>
                <a:cs typeface="Times New Roman" pitchFamily="18" charset="0"/>
              </a:rPr>
              <a:t> Simple technique with large database.</a:t>
            </a:r>
          </a:p>
          <a:p>
            <a:pPr>
              <a:buFont typeface="Arial" pitchFamily="34" charset="0"/>
              <a:buChar char="•"/>
            </a:pPr>
            <a:r>
              <a:rPr lang="en-US" sz="2000" dirty="0" smtClean="0">
                <a:latin typeface="Times New Roman" pitchFamily="18" charset="0"/>
                <a:cs typeface="Times New Roman" pitchFamily="18" charset="0"/>
              </a:rPr>
              <a:t> The architecture is used which decrease depth and increase width of residual networks.</a:t>
            </a:r>
          </a:p>
          <a:p>
            <a:pPr>
              <a:buFont typeface="Arial" pitchFamily="34" charset="0"/>
              <a:buChar char="•"/>
            </a:pPr>
            <a:r>
              <a:rPr lang="en-US" sz="2000" dirty="0" smtClean="0">
                <a:latin typeface="Times New Roman" pitchFamily="18" charset="0"/>
                <a:cs typeface="Times New Roman" pitchFamily="18" charset="0"/>
              </a:rPr>
              <a:t> Wide residual networks are several times faster to train.</a:t>
            </a:r>
            <a:endParaRPr lang="en-IN" sz="2000"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Disadvantages:</a:t>
            </a:r>
          </a:p>
          <a:p>
            <a:pPr>
              <a:buFont typeface="Arial" pitchFamily="34" charset="0"/>
              <a:buChar char="•"/>
            </a:pPr>
            <a:r>
              <a:rPr lang="en-IN" sz="2000" dirty="0" smtClean="0">
                <a:latin typeface="Times New Roman" pitchFamily="18" charset="0"/>
                <a:cs typeface="Times New Roman" pitchFamily="18" charset="0"/>
              </a:rPr>
              <a:t>  Cannot compute in extreme deep.</a:t>
            </a:r>
          </a:p>
        </p:txBody>
      </p:sp>
    </p:spTree>
  </p:cSld>
  <p:clrMapOvr>
    <a:masterClrMapping/>
  </p:clrMapOvr>
  <p:transition spd="slow">
    <p:wedg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FFFF00"/>
                </a:solidFill>
                <a:latin typeface="Times New Roman" pitchFamily="18" charset="0"/>
                <a:cs typeface="Times New Roman" pitchFamily="18" charset="0"/>
              </a:rPr>
              <a:t>SYSTEM REQUIREMENTS</a:t>
            </a:r>
            <a:endParaRPr lang="en-US" b="1" dirty="0">
              <a:solidFill>
                <a:srgbClr val="FFFF00"/>
              </a:solidFill>
              <a:latin typeface="Times New Roman" pitchFamily="18" charset="0"/>
              <a:cs typeface="Times New Roman" pitchFamily="18" charset="0"/>
            </a:endParaRPr>
          </a:p>
        </p:txBody>
      </p:sp>
      <p:sp>
        <p:nvSpPr>
          <p:cNvPr id="4" name="Content Placeholder 3"/>
          <p:cNvSpPr>
            <a:spLocks noGrp="1"/>
          </p:cNvSpPr>
          <p:nvPr>
            <p:ph sz="quarter" idx="1"/>
          </p:nvPr>
        </p:nvSpPr>
        <p:spPr>
          <a:xfrm>
            <a:off x="914400" y="1447800"/>
            <a:ext cx="7772400" cy="4910158"/>
          </a:xfrm>
        </p:spPr>
        <p:txBody>
          <a:bodyPr>
            <a:normAutofit/>
          </a:bodyPr>
          <a:lstStyle/>
          <a:p>
            <a:pPr>
              <a:buNone/>
            </a:pPr>
            <a:r>
              <a:rPr lang="en-IN" sz="2800" dirty="0" smtClean="0">
                <a:solidFill>
                  <a:schemeClr val="accent1"/>
                </a:solidFill>
                <a:latin typeface="Times New Roman" pitchFamily="18" charset="0"/>
                <a:cs typeface="Times New Roman" pitchFamily="18" charset="0"/>
              </a:rPr>
              <a:t>HARDWARE</a:t>
            </a:r>
            <a:endParaRPr lang="en-US" sz="2800" dirty="0" smtClean="0">
              <a:solidFill>
                <a:schemeClr val="accent1"/>
              </a:solidFill>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RAM 2GB or higher</a:t>
            </a:r>
          </a:p>
          <a:p>
            <a:pPr lvl="0"/>
            <a:r>
              <a:rPr lang="en-US" dirty="0" smtClean="0">
                <a:latin typeface="Times New Roman" pitchFamily="18" charset="0"/>
                <a:cs typeface="Times New Roman" pitchFamily="18" charset="0"/>
              </a:rPr>
              <a:t>I3/i5 processor</a:t>
            </a:r>
          </a:p>
          <a:p>
            <a:pPr lvl="0">
              <a:buNone/>
            </a:pPr>
            <a:endParaRPr lang="en-US" dirty="0" smtClean="0">
              <a:latin typeface="Times New Roman" pitchFamily="18" charset="0"/>
              <a:cs typeface="Times New Roman" pitchFamily="18" charset="0"/>
            </a:endParaRPr>
          </a:p>
          <a:p>
            <a:pPr>
              <a:buNone/>
            </a:pPr>
            <a:r>
              <a:rPr lang="en-IN" sz="2800" dirty="0" smtClean="0">
                <a:solidFill>
                  <a:schemeClr val="accent1"/>
                </a:solidFill>
                <a:latin typeface="Times New Roman" pitchFamily="18" charset="0"/>
                <a:cs typeface="Times New Roman" pitchFamily="18" charset="0"/>
              </a:rPr>
              <a:t>SOFTWARE</a:t>
            </a:r>
            <a:endParaRPr lang="en-US" sz="2800" dirty="0" smtClean="0">
              <a:solidFill>
                <a:schemeClr val="accent1"/>
              </a:solidFill>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Programming language: Python 3.5</a:t>
            </a:r>
          </a:p>
          <a:p>
            <a:pPr algn="just"/>
            <a:r>
              <a:rPr lang="en-IN" dirty="0" smtClean="0">
                <a:latin typeface="Times New Roman" pitchFamily="18" charset="0"/>
                <a:cs typeface="Times New Roman" pitchFamily="18" charset="0"/>
              </a:rPr>
              <a:t>OS 64 bit :</a:t>
            </a:r>
            <a:r>
              <a:rPr lang="en-US" dirty="0" smtClean="0">
                <a:latin typeface="Times New Roman" pitchFamily="18" charset="0"/>
                <a:cs typeface="Times New Roman" pitchFamily="18" charset="0"/>
              </a:rPr>
              <a:t>Windows 10</a:t>
            </a:r>
          </a:p>
          <a:p>
            <a:pPr lvl="0" algn="just"/>
            <a:r>
              <a:rPr lang="en-US" dirty="0" smtClean="0">
                <a:latin typeface="Times New Roman" pitchFamily="18" charset="0"/>
                <a:cs typeface="Times New Roman" pitchFamily="18" charset="0"/>
              </a:rPr>
              <a:t>Back end : </a:t>
            </a:r>
            <a:r>
              <a:rPr lang="en-US" dirty="0" err="1" smtClean="0">
                <a:latin typeface="Times New Roman" pitchFamily="18" charset="0"/>
                <a:cs typeface="Times New Roman" pitchFamily="18" charset="0"/>
              </a:rPr>
              <a:t>TensorFlow</a:t>
            </a:r>
            <a:r>
              <a:rPr lang="en-US" dirty="0" smtClean="0">
                <a:latin typeface="Times New Roman" pitchFamily="18" charset="0"/>
                <a:cs typeface="Times New Roman" pitchFamily="18" charset="0"/>
              </a:rPr>
              <a:t> 1.4.0, </a:t>
            </a:r>
            <a:r>
              <a:rPr lang="en-US" dirty="0" err="1" smtClean="0">
                <a:latin typeface="Times New Roman" pitchFamily="18" charset="0"/>
                <a:cs typeface="Times New Roman" pitchFamily="18" charset="0"/>
              </a:rPr>
              <a:t>Keras</a:t>
            </a:r>
            <a:r>
              <a:rPr lang="en-US" dirty="0" smtClean="0">
                <a:latin typeface="Times New Roman" pitchFamily="18" charset="0"/>
                <a:cs typeface="Times New Roman" pitchFamily="18" charset="0"/>
              </a:rPr>
              <a:t> 2.0.8,cv2</a:t>
            </a:r>
          </a:p>
          <a:p>
            <a:pPr lvl="0" algn="just"/>
            <a:r>
              <a:rPr lang="en-IN" dirty="0" smtClean="0">
                <a:latin typeface="Times New Roman" pitchFamily="18" charset="0"/>
                <a:cs typeface="Times New Roman" pitchFamily="18" charset="0"/>
              </a:rPr>
              <a:t>Front end: Xml</a:t>
            </a:r>
          </a:p>
          <a:p>
            <a:pPr lvl="0" algn="just"/>
            <a:r>
              <a:rPr lang="en-IN" dirty="0" smtClean="0">
                <a:latin typeface="Times New Roman" pitchFamily="18" charset="0"/>
                <a:cs typeface="Times New Roman" pitchFamily="18" charset="0"/>
              </a:rPr>
              <a:t>IDE : </a:t>
            </a:r>
            <a:r>
              <a:rPr lang="en-IN" dirty="0" err="1" smtClean="0">
                <a:latin typeface="Times New Roman" pitchFamily="18" charset="0"/>
                <a:cs typeface="Times New Roman" pitchFamily="18" charset="0"/>
              </a:rPr>
              <a:t>Jupyter</a:t>
            </a:r>
            <a:r>
              <a:rPr lang="en-IN" dirty="0" smtClean="0">
                <a:latin typeface="Times New Roman" pitchFamily="18" charset="0"/>
                <a:cs typeface="Times New Roman" pitchFamily="18" charset="0"/>
              </a:rPr>
              <a:t> notebook</a:t>
            </a:r>
            <a:endParaRPr lang="en-US" dirty="0" smtClean="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11222"/>
          </a:xfrm>
        </p:spPr>
        <p:txBody>
          <a:bodyPr>
            <a:normAutofit/>
          </a:bodyPr>
          <a:lstStyle/>
          <a:p>
            <a:pPr algn="ctr"/>
            <a:r>
              <a:rPr lang="en-IN" sz="4000" b="1" dirty="0" smtClean="0">
                <a:solidFill>
                  <a:srgbClr val="FFFF00"/>
                </a:solidFill>
                <a:latin typeface="Times New Roman" pitchFamily="18" charset="0"/>
                <a:cs typeface="Times New Roman" pitchFamily="18" charset="0"/>
              </a:rPr>
              <a:t>OBJECTIVES </a:t>
            </a:r>
            <a:endParaRPr lang="en-US" sz="4000" b="1" dirty="0">
              <a:solidFill>
                <a:srgbClr val="FFFF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500034" y="1447800"/>
            <a:ext cx="8186766" cy="4572000"/>
          </a:xfrm>
        </p:spPr>
        <p:txBody>
          <a:bodyPr>
            <a:normAutofit fontScale="55000" lnSpcReduction="20000"/>
          </a:bodyPr>
          <a:lstStyle/>
          <a:p>
            <a:pPr algn="just">
              <a:buNone/>
            </a:pPr>
            <a:r>
              <a:rPr lang="en-IN" sz="4700" dirty="0" smtClean="0">
                <a:latin typeface="Times New Roman" pitchFamily="18" charset="0"/>
                <a:cs typeface="Times New Roman" pitchFamily="18" charset="0"/>
              </a:rPr>
              <a:t>The main objective of this project is:</a:t>
            </a:r>
          </a:p>
          <a:p>
            <a:pPr algn="just">
              <a:buNone/>
            </a:pPr>
            <a:endParaRPr lang="en-IN" sz="2200" dirty="0" smtClean="0">
              <a:latin typeface="Times New Roman" pitchFamily="18" charset="0"/>
              <a:cs typeface="Times New Roman" pitchFamily="18" charset="0"/>
            </a:endParaRPr>
          </a:p>
          <a:p>
            <a:pPr algn="just">
              <a:buFont typeface="Wingdings" pitchFamily="2" charset="2"/>
              <a:buChar char="Ø"/>
            </a:pPr>
            <a:r>
              <a:rPr lang="en-IN" sz="4700" dirty="0" smtClean="0">
                <a:latin typeface="Times New Roman" pitchFamily="18" charset="0"/>
                <a:cs typeface="Times New Roman" pitchFamily="18" charset="0"/>
              </a:rPr>
              <a:t> To learn face features and recognise the gender and estimate the age with the additional GUI property.</a:t>
            </a:r>
          </a:p>
          <a:p>
            <a:pPr algn="just">
              <a:buNone/>
            </a:pPr>
            <a:endParaRPr lang="en-IN" sz="2500" dirty="0" smtClean="0">
              <a:latin typeface="Times New Roman" pitchFamily="18" charset="0"/>
              <a:cs typeface="Times New Roman" pitchFamily="18" charset="0"/>
            </a:endParaRPr>
          </a:p>
          <a:p>
            <a:pPr algn="just">
              <a:buFont typeface="Wingdings" pitchFamily="2" charset="2"/>
              <a:buChar char="Ø"/>
            </a:pPr>
            <a:r>
              <a:rPr lang="en-IN" sz="4700" dirty="0" smtClean="0">
                <a:latin typeface="Times New Roman" pitchFamily="18" charset="0"/>
                <a:cs typeface="Times New Roman" pitchFamily="18" charset="0"/>
              </a:rPr>
              <a:t>To concentrate on overcoming certain drawbacks like noise, improper distance between face parts and low resolution images.</a:t>
            </a:r>
          </a:p>
          <a:p>
            <a:pPr algn="just">
              <a:buNone/>
            </a:pPr>
            <a:endParaRPr lang="en-IN" sz="4700" dirty="0" smtClean="0">
              <a:latin typeface="Times New Roman" pitchFamily="18" charset="0"/>
              <a:cs typeface="Times New Roman" pitchFamily="18" charset="0"/>
            </a:endParaRPr>
          </a:p>
          <a:p>
            <a:pPr algn="just">
              <a:buFont typeface="Wingdings" pitchFamily="2" charset="2"/>
              <a:buChar char="Ø"/>
            </a:pPr>
            <a:r>
              <a:rPr lang="en-IN" sz="4700" dirty="0" smtClean="0">
                <a:latin typeface="Times New Roman" pitchFamily="18" charset="0"/>
                <a:cs typeface="Times New Roman" pitchFamily="18" charset="0"/>
              </a:rPr>
              <a:t>To provide accurate estimation of age.</a:t>
            </a:r>
          </a:p>
          <a:p>
            <a:pPr algn="just">
              <a:buNone/>
            </a:pPr>
            <a:endParaRPr lang="en-IN" sz="4700" dirty="0" smtClean="0">
              <a:latin typeface="Times New Roman" pitchFamily="18" charset="0"/>
              <a:cs typeface="Times New Roman" pitchFamily="18" charset="0"/>
            </a:endParaRPr>
          </a:p>
          <a:p>
            <a:pPr algn="just">
              <a:buFont typeface="Wingdings" pitchFamily="2" charset="2"/>
              <a:buChar char="Ø"/>
            </a:pPr>
            <a:r>
              <a:rPr lang="en-IN" sz="4700" dirty="0" smtClean="0">
                <a:latin typeface="Times New Roman" pitchFamily="18" charset="0"/>
                <a:cs typeface="Times New Roman" pitchFamily="18" charset="0"/>
              </a:rPr>
              <a:t>To recognise face and determine  gender irrespective of face position and distance(certain level).</a:t>
            </a:r>
          </a:p>
          <a:p>
            <a:pPr>
              <a:buNone/>
            </a:pPr>
            <a:endParaRPr lang="en-IN" sz="5100" dirty="0" smtClean="0">
              <a:latin typeface="Times New Roman" pitchFamily="18" charset="0"/>
              <a:cs typeface="Times New Roman" pitchFamily="18" charset="0"/>
            </a:endParaRPr>
          </a:p>
          <a:p>
            <a:pPr>
              <a:buFont typeface="Wingdings" pitchFamily="2" charset="2"/>
              <a:buChar char="Ø"/>
            </a:pPr>
            <a:endParaRPr lang="en-IN" dirty="0" smtClean="0"/>
          </a:p>
          <a:p>
            <a:pPr>
              <a:buFont typeface="Wingdings" pitchFamily="2" charset="2"/>
              <a:buChar char="Ø"/>
            </a:pPr>
            <a:endParaRPr lang="en-US" dirty="0"/>
          </a:p>
        </p:txBody>
      </p:sp>
    </p:spTree>
  </p:cSld>
  <p:clrMapOvr>
    <a:masterClrMapping/>
  </p:clrMapOvr>
  <p:transition spd="slow">
    <p:wedg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81013" y="260350"/>
            <a:ext cx="8229600" cy="720725"/>
          </a:xfrm>
        </p:spPr>
        <p:txBody>
          <a:bodyPr/>
          <a:lstStyle/>
          <a:p>
            <a:pPr algn="ctr" eaLnBrk="1" hangingPunct="1"/>
            <a:r>
              <a:rPr lang="en-IN" sz="3200" dirty="0" smtClean="0">
                <a:solidFill>
                  <a:srgbClr val="00B0F0"/>
                </a:solidFill>
                <a:latin typeface="Times New Roman" pitchFamily="18" charset="0"/>
                <a:cs typeface="Times New Roman" pitchFamily="18" charset="0"/>
              </a:rPr>
              <a:t>CNN(</a:t>
            </a:r>
            <a:r>
              <a:rPr lang="en-IN" sz="3200" dirty="0" err="1" smtClean="0">
                <a:solidFill>
                  <a:srgbClr val="00B0F0"/>
                </a:solidFill>
                <a:latin typeface="Times New Roman" pitchFamily="18" charset="0"/>
                <a:cs typeface="Times New Roman" pitchFamily="18" charset="0"/>
              </a:rPr>
              <a:t>Convolutional</a:t>
            </a:r>
            <a:r>
              <a:rPr lang="en-IN" sz="3200" dirty="0" smtClean="0">
                <a:solidFill>
                  <a:srgbClr val="00B0F0"/>
                </a:solidFill>
                <a:latin typeface="Times New Roman" pitchFamily="18" charset="0"/>
                <a:cs typeface="Times New Roman" pitchFamily="18" charset="0"/>
              </a:rPr>
              <a:t> Neural Network)</a:t>
            </a:r>
          </a:p>
        </p:txBody>
      </p:sp>
      <p:sp>
        <p:nvSpPr>
          <p:cNvPr id="19459" name="Content Placeholder 2"/>
          <p:cNvSpPr>
            <a:spLocks noGrp="1"/>
          </p:cNvSpPr>
          <p:nvPr>
            <p:ph idx="1"/>
          </p:nvPr>
        </p:nvSpPr>
        <p:spPr>
          <a:xfrm>
            <a:off x="481013" y="1196975"/>
            <a:ext cx="8229600" cy="4389438"/>
          </a:xfrm>
        </p:spPr>
        <p:txBody>
          <a:bodyPr/>
          <a:lstStyle/>
          <a:p>
            <a:pPr algn="just" eaLnBrk="1" hangingPunct="1"/>
            <a:r>
              <a:rPr lang="en-IN" sz="1800" dirty="0" err="1" smtClean="0">
                <a:latin typeface="Times New Roman" pitchFamily="18" charset="0"/>
                <a:cs typeface="Times New Roman" pitchFamily="18" charset="0"/>
              </a:rPr>
              <a:t>ConvNet</a:t>
            </a:r>
            <a:r>
              <a:rPr lang="en-IN" sz="1800" dirty="0" smtClean="0">
                <a:latin typeface="Times New Roman" pitchFamily="18" charset="0"/>
                <a:cs typeface="Times New Roman" pitchFamily="18" charset="0"/>
              </a:rPr>
              <a:t> architectures make the explicit assumption that the inputs are images.</a:t>
            </a:r>
          </a:p>
          <a:p>
            <a:pPr algn="just" eaLnBrk="1" hangingPunct="1"/>
            <a:r>
              <a:rPr lang="en-IN" sz="1800" dirty="0" smtClean="0">
                <a:latin typeface="Times New Roman" pitchFamily="18" charset="0"/>
                <a:cs typeface="Times New Roman" pitchFamily="18" charset="0"/>
              </a:rPr>
              <a:t> The last fully-connected layer is called the “output layer” and in classification settings it represents the class scores.</a:t>
            </a:r>
          </a:p>
          <a:p>
            <a:pPr algn="just" eaLnBrk="1" hangingPunct="1"/>
            <a:endParaRPr lang="en-IN" sz="1800" dirty="0" smtClean="0">
              <a:latin typeface="Times New Roman" pitchFamily="18" charset="0"/>
              <a:cs typeface="Times New Roman" pitchFamily="18" charset="0"/>
            </a:endParaRPr>
          </a:p>
        </p:txBody>
      </p:sp>
      <p:pic>
        <p:nvPicPr>
          <p:cNvPr id="19460" name="Picture 3"/>
          <p:cNvPicPr>
            <a:picLocks noChangeAspect="1"/>
          </p:cNvPicPr>
          <p:nvPr/>
        </p:nvPicPr>
        <p:blipFill>
          <a:blip r:embed="rId2"/>
          <a:srcRect/>
          <a:stretch>
            <a:fillRect/>
          </a:stretch>
        </p:blipFill>
        <p:spPr bwMode="auto">
          <a:xfrm>
            <a:off x="1331913" y="2428868"/>
            <a:ext cx="5975350" cy="1898657"/>
          </a:xfrm>
          <a:prstGeom prst="rect">
            <a:avLst/>
          </a:prstGeom>
          <a:noFill/>
          <a:ln w="9525">
            <a:noFill/>
            <a:miter lim="800000"/>
            <a:headEnd/>
            <a:tailEnd/>
          </a:ln>
        </p:spPr>
      </p:pic>
      <p:pic>
        <p:nvPicPr>
          <p:cNvPr id="19461" name="Picture 4"/>
          <p:cNvPicPr>
            <a:picLocks noChangeAspect="1"/>
          </p:cNvPicPr>
          <p:nvPr/>
        </p:nvPicPr>
        <p:blipFill>
          <a:blip r:embed="rId3"/>
          <a:srcRect/>
          <a:stretch>
            <a:fillRect/>
          </a:stretch>
        </p:blipFill>
        <p:spPr bwMode="auto">
          <a:xfrm>
            <a:off x="1309688" y="4624388"/>
            <a:ext cx="6048394" cy="1924050"/>
          </a:xfrm>
          <a:prstGeom prst="rect">
            <a:avLst/>
          </a:prstGeom>
          <a:noFill/>
          <a:ln w="9525">
            <a:noFill/>
            <a:miter lim="800000"/>
            <a:headEnd/>
            <a:tailEnd/>
          </a:ln>
        </p:spPr>
      </p:pic>
    </p:spTree>
  </p:cSld>
  <p:clrMapOvr>
    <a:masterClrMapping/>
  </p:clrMapOvr>
  <p:transition spd="slow">
    <p:wedg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468313" y="765175"/>
            <a:ext cx="8229600" cy="5703888"/>
          </a:xfrm>
        </p:spPr>
        <p:txBody>
          <a:bodyPr>
            <a:normAutofit fontScale="92500"/>
          </a:bodyPr>
          <a:lstStyle/>
          <a:p>
            <a:pPr eaLnBrk="1" hangingPunct="1">
              <a:buFont typeface="Wingdings" pitchFamily="2" charset="2"/>
              <a:buChar char="Ø"/>
            </a:pPr>
            <a:r>
              <a:rPr lang="en-IN" dirty="0" smtClean="0">
                <a:latin typeface="Times New Roman" pitchFamily="18" charset="0"/>
                <a:cs typeface="Times New Roman" pitchFamily="18" charset="0"/>
              </a:rPr>
              <a:t>INPUT [32x32x3] will hold the raw pixel values of the image.</a:t>
            </a:r>
          </a:p>
          <a:p>
            <a:pPr algn="just" eaLnBrk="1" hangingPunct="1">
              <a:buFont typeface="Wingdings" pitchFamily="2" charset="2"/>
              <a:buChar char="Ø"/>
            </a:pPr>
            <a:r>
              <a:rPr lang="en-IN" dirty="0" smtClean="0">
                <a:latin typeface="Times New Roman" pitchFamily="18" charset="0"/>
                <a:cs typeface="Times New Roman" pitchFamily="18" charset="0"/>
              </a:rPr>
              <a:t>CONV layer will compute the output of neurons that are connected to local regions in the input</a:t>
            </a:r>
          </a:p>
          <a:p>
            <a:pPr algn="just" eaLnBrk="1" hangingPunct="1">
              <a:buFont typeface="Wingdings" pitchFamily="2" charset="2"/>
              <a:buChar char="Ø"/>
            </a:pPr>
            <a:r>
              <a:rPr lang="en-IN" dirty="0" smtClean="0">
                <a:latin typeface="Times New Roman" pitchFamily="18" charset="0"/>
                <a:cs typeface="Times New Roman" pitchFamily="18" charset="0"/>
              </a:rPr>
              <a:t>This may result in volume such as [32x32x12] if we decided to use 12 filters.</a:t>
            </a:r>
          </a:p>
          <a:p>
            <a:pPr algn="just" eaLnBrk="1" hangingPunct="1">
              <a:buFont typeface="Wingdings" pitchFamily="2" charset="2"/>
              <a:buChar char="Ø"/>
            </a:pPr>
            <a:r>
              <a:rPr lang="en-IN" dirty="0" smtClean="0">
                <a:latin typeface="Times New Roman" pitchFamily="18" charset="0"/>
                <a:cs typeface="Times New Roman" pitchFamily="18" charset="0"/>
              </a:rPr>
              <a:t>RELU layer will apply an </a:t>
            </a:r>
            <a:r>
              <a:rPr lang="en-IN" dirty="0" err="1" smtClean="0">
                <a:latin typeface="Times New Roman" pitchFamily="18" charset="0"/>
                <a:cs typeface="Times New Roman" pitchFamily="18" charset="0"/>
              </a:rPr>
              <a:t>elementwise</a:t>
            </a:r>
            <a:r>
              <a:rPr lang="en-IN" dirty="0" smtClean="0">
                <a:latin typeface="Times New Roman" pitchFamily="18" charset="0"/>
                <a:cs typeface="Times New Roman" pitchFamily="18" charset="0"/>
              </a:rPr>
              <a:t> activation function, such as the max(0,x) </a:t>
            </a:r>
            <a:r>
              <a:rPr lang="en-IN" dirty="0" err="1" smtClean="0">
                <a:latin typeface="Times New Roman" pitchFamily="18" charset="0"/>
                <a:cs typeface="Times New Roman" pitchFamily="18" charset="0"/>
              </a:rPr>
              <a:t>thresholding</a:t>
            </a:r>
            <a:r>
              <a:rPr lang="en-IN" dirty="0" smtClean="0">
                <a:latin typeface="Times New Roman" pitchFamily="18" charset="0"/>
                <a:cs typeface="Times New Roman" pitchFamily="18" charset="0"/>
              </a:rPr>
              <a:t> at zero.</a:t>
            </a:r>
          </a:p>
          <a:p>
            <a:pPr eaLnBrk="1" hangingPunct="1">
              <a:buFont typeface="Wingdings" pitchFamily="2" charset="2"/>
              <a:buChar char="Ø"/>
            </a:pPr>
            <a:r>
              <a:rPr lang="en-IN" dirty="0" smtClean="0">
                <a:latin typeface="Times New Roman" pitchFamily="18" charset="0"/>
                <a:cs typeface="Times New Roman" pitchFamily="18" charset="0"/>
              </a:rPr>
              <a:t>POOL layer will perform a </a:t>
            </a:r>
            <a:r>
              <a:rPr lang="en-IN" dirty="0" err="1" smtClean="0">
                <a:latin typeface="Times New Roman" pitchFamily="18" charset="0"/>
                <a:cs typeface="Times New Roman" pitchFamily="18" charset="0"/>
              </a:rPr>
              <a:t>downsampling</a:t>
            </a:r>
            <a:r>
              <a:rPr lang="en-IN" dirty="0" smtClean="0">
                <a:latin typeface="Times New Roman" pitchFamily="18" charset="0"/>
                <a:cs typeface="Times New Roman" pitchFamily="18" charset="0"/>
              </a:rPr>
              <a:t>  [16x16x12].</a:t>
            </a:r>
          </a:p>
          <a:p>
            <a:pPr algn="just" eaLnBrk="1" hangingPunct="1">
              <a:buFont typeface="Wingdings" pitchFamily="2" charset="2"/>
              <a:buChar char="Ø"/>
            </a:pPr>
            <a:r>
              <a:rPr lang="en-IN" dirty="0" smtClean="0">
                <a:latin typeface="Times New Roman" pitchFamily="18" charset="0"/>
                <a:cs typeface="Times New Roman" pitchFamily="18" charset="0"/>
              </a:rPr>
              <a:t>FC (i.e. fully-connected) layer will compute the class scores, resulting in volume of size [1x1x10].</a:t>
            </a:r>
          </a:p>
          <a:p>
            <a:pPr algn="just" eaLnBrk="1" hangingPunct="1">
              <a:buFont typeface="Wingdings" pitchFamily="2" charset="2"/>
              <a:buChar char="Ø"/>
            </a:pPr>
            <a:r>
              <a:rPr lang="en-IN" dirty="0" smtClean="0">
                <a:latin typeface="Times New Roman" pitchFamily="18" charset="0"/>
                <a:cs typeface="Times New Roman" pitchFamily="18" charset="0"/>
              </a:rPr>
              <a:t> The parameters in the CONV/FC layers will be trained with gradient descent so that the class scores that the </a:t>
            </a:r>
            <a:r>
              <a:rPr lang="en-IN" dirty="0" err="1" smtClean="0">
                <a:latin typeface="Times New Roman" pitchFamily="18" charset="0"/>
                <a:cs typeface="Times New Roman" pitchFamily="18" charset="0"/>
              </a:rPr>
              <a:t>ConvNet</a:t>
            </a:r>
            <a:r>
              <a:rPr lang="en-IN" dirty="0" smtClean="0">
                <a:latin typeface="Times New Roman" pitchFamily="18" charset="0"/>
                <a:cs typeface="Times New Roman" pitchFamily="18" charset="0"/>
              </a:rPr>
              <a:t> computes are consistent with the labels in the training set for each image</a:t>
            </a:r>
          </a:p>
          <a:p>
            <a:pPr eaLnBrk="1" hangingPunct="1"/>
            <a:endParaRPr lang="en-IN" sz="1800" dirty="0" smtClean="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14290"/>
            <a:ext cx="8572560" cy="7140416"/>
          </a:xfrm>
          <a:prstGeom prst="rect">
            <a:avLst/>
          </a:prstGeom>
          <a:noFill/>
        </p:spPr>
        <p:txBody>
          <a:bodyPr wrap="square" rtlCol="0">
            <a:spAutoFit/>
          </a:bodyPr>
          <a:lstStyle/>
          <a:p>
            <a:pPr algn="ctr" fontAlgn="base"/>
            <a:r>
              <a:rPr lang="en-IN" sz="2800" b="1" dirty="0" err="1" smtClean="0">
                <a:solidFill>
                  <a:srgbClr val="00B0F0"/>
                </a:solidFill>
                <a:latin typeface="Times New Roman" pitchFamily="18" charset="0"/>
                <a:cs typeface="Times New Roman" pitchFamily="18" charset="0"/>
              </a:rPr>
              <a:t>ReLU</a:t>
            </a:r>
            <a:r>
              <a:rPr lang="en-IN" sz="2800" b="1" dirty="0" smtClean="0">
                <a:solidFill>
                  <a:srgbClr val="00B0F0"/>
                </a:solidFill>
                <a:latin typeface="Times New Roman" pitchFamily="18" charset="0"/>
                <a:cs typeface="Times New Roman" pitchFamily="18" charset="0"/>
              </a:rPr>
              <a:t> (</a:t>
            </a:r>
            <a:r>
              <a:rPr lang="en-US" sz="2800" b="1" dirty="0" smtClean="0">
                <a:solidFill>
                  <a:srgbClr val="00B0F0"/>
                </a:solidFill>
                <a:latin typeface="Times New Roman" pitchFamily="18" charset="0"/>
                <a:cs typeface="Times New Roman" pitchFamily="18" charset="0"/>
              </a:rPr>
              <a:t>Rectified Linear Unit)</a:t>
            </a:r>
            <a:endParaRPr lang="en-IN" sz="2800" b="1" dirty="0" smtClean="0">
              <a:solidFill>
                <a:srgbClr val="00B0F0"/>
              </a:solidFill>
              <a:latin typeface="Times New Roman" pitchFamily="18" charset="0"/>
              <a:cs typeface="Times New Roman" pitchFamily="18" charset="0"/>
            </a:endParaRPr>
          </a:p>
          <a:p>
            <a:pPr algn="ctr" fontAlgn="base"/>
            <a:endParaRPr lang="en-US" sz="1600" b="1" dirty="0" smtClean="0">
              <a:latin typeface="Times New Roman" pitchFamily="18" charset="0"/>
              <a:cs typeface="Times New Roman" pitchFamily="18" charset="0"/>
            </a:endParaRPr>
          </a:p>
          <a:p>
            <a:pPr algn="just" fontAlgn="base">
              <a:buFont typeface="Wingdings" pitchFamily="2" charset="2"/>
              <a:buChar char="Ø"/>
            </a:pPr>
            <a:r>
              <a:rPr lang="en-US" sz="2600" dirty="0" smtClean="0">
                <a:latin typeface="Times New Roman" pitchFamily="18" charset="0"/>
                <a:cs typeface="Times New Roman" pitchFamily="18" charset="0"/>
              </a:rPr>
              <a:t>In a neural network, the activation function is responsible for transforming the summed weighted input from the node into the activation of the node or output for that input.</a:t>
            </a:r>
          </a:p>
          <a:p>
            <a:pPr algn="just" fontAlgn="base"/>
            <a:endParaRPr lang="en-US" sz="1200" dirty="0" smtClean="0">
              <a:latin typeface="Times New Roman" pitchFamily="18" charset="0"/>
              <a:cs typeface="Times New Roman" pitchFamily="18" charset="0"/>
            </a:endParaRPr>
          </a:p>
          <a:p>
            <a:pPr algn="just" fontAlgn="base">
              <a:buFont typeface="Wingdings" pitchFamily="2" charset="2"/>
              <a:buChar char="Ø"/>
            </a:pPr>
            <a:r>
              <a:rPr lang="en-US" sz="2600" dirty="0" smtClean="0">
                <a:latin typeface="Times New Roman" pitchFamily="18" charset="0"/>
                <a:cs typeface="Times New Roman" pitchFamily="18" charset="0"/>
              </a:rPr>
              <a:t>Instead of </a:t>
            </a:r>
            <a:r>
              <a:rPr lang="en-US" sz="2600" dirty="0" err="1" smtClean="0">
                <a:latin typeface="Times New Roman" pitchFamily="18" charset="0"/>
                <a:cs typeface="Times New Roman" pitchFamily="18" charset="0"/>
              </a:rPr>
              <a:t>sigmoids</a:t>
            </a:r>
            <a:r>
              <a:rPr lang="en-US" sz="2600" dirty="0" smtClean="0">
                <a:latin typeface="Times New Roman" pitchFamily="18" charset="0"/>
                <a:cs typeface="Times New Roman" pitchFamily="18" charset="0"/>
              </a:rPr>
              <a:t>, most recent deep learning networks use rectified linear units (</a:t>
            </a:r>
            <a:r>
              <a:rPr lang="en-US" sz="2600" dirty="0" err="1" smtClean="0">
                <a:latin typeface="Times New Roman" pitchFamily="18" charset="0"/>
                <a:cs typeface="Times New Roman" pitchFamily="18" charset="0"/>
              </a:rPr>
              <a:t>ReLUs</a:t>
            </a:r>
            <a:r>
              <a:rPr lang="en-US" sz="2600" dirty="0" smtClean="0">
                <a:latin typeface="Times New Roman" pitchFamily="18" charset="0"/>
                <a:cs typeface="Times New Roman" pitchFamily="18" charset="0"/>
              </a:rPr>
              <a:t>) for the hidden layers. A rectified linear unit has output 0 if the input is less than 0, and raw output otherwise. That is, if the input is greater than 0, the output is equal to the input. </a:t>
            </a:r>
            <a:r>
              <a:rPr lang="en-US" sz="2600" dirty="0" err="1" smtClean="0">
                <a:latin typeface="Times New Roman" pitchFamily="18" charset="0"/>
                <a:cs typeface="Times New Roman" pitchFamily="18" charset="0"/>
              </a:rPr>
              <a:t>ReLUs</a:t>
            </a:r>
            <a:r>
              <a:rPr lang="en-US" sz="2600" dirty="0" smtClean="0">
                <a:latin typeface="Times New Roman" pitchFamily="18" charset="0"/>
                <a:cs typeface="Times New Roman" pitchFamily="18" charset="0"/>
              </a:rPr>
              <a:t>' machinery is more like a real neuron in our body.</a:t>
            </a:r>
          </a:p>
          <a:p>
            <a:pPr algn="just" fontAlgn="base"/>
            <a:endParaRPr lang="en-US" sz="1200" dirty="0" smtClean="0">
              <a:latin typeface="Times New Roman" pitchFamily="18" charset="0"/>
              <a:cs typeface="Times New Roman" pitchFamily="18" charset="0"/>
            </a:endParaRPr>
          </a:p>
          <a:p>
            <a:pPr algn="just" fontAlgn="base">
              <a:buFont typeface="Wingdings" pitchFamily="2" charset="2"/>
              <a:buChar char="Ø"/>
            </a:pPr>
            <a:r>
              <a:rPr lang="en-US" sz="2600" dirty="0" smtClean="0">
                <a:latin typeface="Times New Roman" pitchFamily="18" charset="0"/>
                <a:cs typeface="Times New Roman" pitchFamily="18" charset="0"/>
              </a:rPr>
              <a:t>The rectified linear activation function is a simple calculation that returns the value provided as input directly, or the value 0.0 if the input is 0.0 or less. </a:t>
            </a:r>
          </a:p>
          <a:p>
            <a:pPr algn="just" fontAlgn="base"/>
            <a:endParaRPr lang="en-US" sz="800" dirty="0" smtClean="0">
              <a:latin typeface="Times New Roman" pitchFamily="18" charset="0"/>
              <a:cs typeface="Times New Roman" pitchFamily="18" charset="0"/>
            </a:endParaRPr>
          </a:p>
          <a:p>
            <a:pPr algn="ctr" fontAlgn="base"/>
            <a:r>
              <a:rPr lang="en-IN" sz="2600" b="1" i="1" dirty="0" smtClean="0">
                <a:latin typeface="Times New Roman" pitchFamily="18" charset="0"/>
                <a:cs typeface="Times New Roman" pitchFamily="18" charset="0"/>
              </a:rPr>
              <a:t>F(x)=max(x,0)</a:t>
            </a:r>
            <a:endParaRPr lang="en-US" sz="2600" b="1" i="1" dirty="0" smtClean="0">
              <a:latin typeface="Times New Roman" pitchFamily="18" charset="0"/>
              <a:cs typeface="Times New Roman" pitchFamily="18" charset="0"/>
            </a:endParaRPr>
          </a:p>
          <a:p>
            <a:pPr algn="just" fontAlgn="base">
              <a:buFont typeface="Wingdings" pitchFamily="2" charset="2"/>
              <a:buChar char="Ø"/>
            </a:pPr>
            <a:endParaRPr lang="en-US" sz="2600" dirty="0" smtClean="0">
              <a:latin typeface="Times New Roman" pitchFamily="18" charset="0"/>
              <a:cs typeface="Times New Roman" pitchFamily="18" charset="0"/>
            </a:endParaRPr>
          </a:p>
          <a:p>
            <a:endParaRPr lang="en-US" dirty="0"/>
          </a:p>
        </p:txBody>
      </p:sp>
    </p:spTree>
  </p:cSld>
  <p:clrMapOvr>
    <a:masterClrMapping/>
  </p:clrMapOvr>
  <p:transition spd="slow">
    <p:wedg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500043"/>
            <a:ext cx="8229600" cy="571504"/>
          </a:xfrm>
        </p:spPr>
        <p:txBody>
          <a:bodyPr>
            <a:noAutofit/>
          </a:bodyPr>
          <a:lstStyle/>
          <a:p>
            <a:pPr algn="ctr" eaLnBrk="1" hangingPunct="1"/>
            <a:r>
              <a:rPr lang="en-IN" sz="2900" b="1" dirty="0" smtClean="0">
                <a:solidFill>
                  <a:srgbClr val="00B0F0"/>
                </a:solidFill>
                <a:latin typeface="Times New Roman" pitchFamily="18" charset="0"/>
                <a:cs typeface="Times New Roman" pitchFamily="18" charset="0"/>
              </a:rPr>
              <a:t>Max pooling</a:t>
            </a:r>
            <a:endParaRPr lang="en-IN" sz="2900" b="1" dirty="0" smtClean="0">
              <a:solidFill>
                <a:srgbClr val="00B0F0"/>
              </a:solidFill>
            </a:endParaRPr>
          </a:p>
        </p:txBody>
      </p:sp>
      <p:sp>
        <p:nvSpPr>
          <p:cNvPr id="25603" name="Content Placeholder 2"/>
          <p:cNvSpPr>
            <a:spLocks noGrp="1"/>
          </p:cNvSpPr>
          <p:nvPr>
            <p:ph idx="1"/>
          </p:nvPr>
        </p:nvSpPr>
        <p:spPr>
          <a:xfrm>
            <a:off x="500033" y="1008063"/>
            <a:ext cx="8143933" cy="5127625"/>
          </a:xfrm>
        </p:spPr>
        <p:txBody>
          <a:bodyPr/>
          <a:lstStyle/>
          <a:p>
            <a:pPr algn="just" eaLnBrk="1" hangingPunct="1">
              <a:lnSpc>
                <a:spcPct val="150000"/>
              </a:lnSpc>
            </a:pPr>
            <a:r>
              <a:rPr lang="en-IN" sz="2400" dirty="0" smtClean="0">
                <a:latin typeface="Times New Roman" pitchFamily="18" charset="0"/>
                <a:cs typeface="Times New Roman" pitchFamily="18" charset="0"/>
              </a:rPr>
              <a:t>Sometimes when the images are too large, we would need to reduce the number of trainable parameters. It is then desired to periodically introduce pooling layers between subsequent convolution layers.</a:t>
            </a:r>
          </a:p>
          <a:p>
            <a:pPr algn="just" eaLnBrk="1" hangingPunct="1">
              <a:lnSpc>
                <a:spcPct val="150000"/>
              </a:lnSpc>
            </a:pPr>
            <a:endParaRPr lang="en-IN" sz="1800" dirty="0" smtClean="0">
              <a:latin typeface="Times New Roman" pitchFamily="18" charset="0"/>
              <a:cs typeface="Times New Roman" pitchFamily="18" charset="0"/>
            </a:endParaRPr>
          </a:p>
          <a:p>
            <a:pPr algn="just" eaLnBrk="1" hangingPunct="1">
              <a:lnSpc>
                <a:spcPct val="150000"/>
              </a:lnSpc>
            </a:pPr>
            <a:endParaRPr lang="en-IN" sz="1800" dirty="0" smtClean="0">
              <a:latin typeface="Times New Roman" pitchFamily="18" charset="0"/>
              <a:cs typeface="Times New Roman" pitchFamily="18" charset="0"/>
            </a:endParaRPr>
          </a:p>
          <a:p>
            <a:pPr algn="just" eaLnBrk="1" hangingPunct="1">
              <a:lnSpc>
                <a:spcPct val="150000"/>
              </a:lnSpc>
            </a:pPr>
            <a:endParaRPr lang="en-IN" sz="1800" dirty="0" smtClean="0">
              <a:latin typeface="Times New Roman" pitchFamily="18" charset="0"/>
              <a:cs typeface="Times New Roman" pitchFamily="18" charset="0"/>
            </a:endParaRPr>
          </a:p>
        </p:txBody>
      </p:sp>
      <p:pic>
        <p:nvPicPr>
          <p:cNvPr id="25605" name="Picture 6" descr="https://s3-ap-south-1.amazonaws.com/av-blog-media/wp-content/uploads/2017/06/28133544/pooling.png"/>
          <p:cNvPicPr>
            <a:picLocks noChangeAspect="1" noChangeArrowheads="1"/>
          </p:cNvPicPr>
          <p:nvPr/>
        </p:nvPicPr>
        <p:blipFill>
          <a:blip r:embed="rId2"/>
          <a:srcRect/>
          <a:stretch>
            <a:fillRect/>
          </a:stretch>
        </p:blipFill>
        <p:spPr bwMode="auto">
          <a:xfrm>
            <a:off x="1428728" y="3581400"/>
            <a:ext cx="6153172" cy="2857500"/>
          </a:xfrm>
          <a:prstGeom prst="rect">
            <a:avLst/>
          </a:prstGeom>
          <a:noFill/>
          <a:ln w="9525">
            <a:noFill/>
            <a:miter lim="800000"/>
            <a:headEnd/>
            <a:tailEnd/>
          </a:ln>
        </p:spPr>
      </p:pic>
    </p:spTree>
  </p:cSld>
  <p:clrMapOvr>
    <a:masterClrMapping/>
  </p:clrMapOvr>
  <p:transition spd="slow">
    <p:wedg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28604"/>
            <a:ext cx="8358246" cy="4678204"/>
          </a:xfrm>
          <a:prstGeom prst="rect">
            <a:avLst/>
          </a:prstGeom>
          <a:noFill/>
        </p:spPr>
        <p:txBody>
          <a:bodyPr wrap="square" rtlCol="0">
            <a:spAutoFit/>
          </a:bodyPr>
          <a:lstStyle/>
          <a:p>
            <a:pPr algn="ctr"/>
            <a:r>
              <a:rPr lang="en-IN" sz="2600" b="1" dirty="0" smtClean="0">
                <a:solidFill>
                  <a:srgbClr val="00B0F0"/>
                </a:solidFill>
                <a:latin typeface="Times New Roman" pitchFamily="18" charset="0"/>
                <a:cs typeface="Times New Roman" pitchFamily="18" charset="0"/>
              </a:rPr>
              <a:t>SOFTMAX FUNCTION</a:t>
            </a:r>
          </a:p>
          <a:p>
            <a:pPr algn="ctr"/>
            <a:endParaRPr lang="en-US" sz="1400" b="1" dirty="0" smtClean="0">
              <a:solidFill>
                <a:srgbClr val="00B0F0"/>
              </a:solidFill>
              <a:latin typeface="Times New Roman" pitchFamily="18" charset="0"/>
              <a:cs typeface="Times New Roman" pitchFamily="18" charset="0"/>
            </a:endParaRPr>
          </a:p>
          <a:p>
            <a:pPr marL="514350" indent="-514350" algn="just">
              <a:buFont typeface="Wingdings" pitchFamily="2" charset="2"/>
              <a:buChar char="Ø"/>
            </a:pPr>
            <a:r>
              <a:rPr lang="en-US" sz="2600" dirty="0" smtClean="0">
                <a:latin typeface="Times New Roman" pitchFamily="18" charset="0"/>
                <a:cs typeface="Times New Roman" pitchFamily="18" charset="0"/>
              </a:rPr>
              <a:t>The </a:t>
            </a:r>
            <a:r>
              <a:rPr lang="en-US" sz="2600" dirty="0" err="1" smtClean="0">
                <a:latin typeface="Times New Roman" pitchFamily="18" charset="0"/>
                <a:cs typeface="Times New Roman" pitchFamily="18" charset="0"/>
              </a:rPr>
              <a:t>softmax</a:t>
            </a:r>
            <a:r>
              <a:rPr lang="en-US" sz="2600" dirty="0" smtClean="0">
                <a:latin typeface="Times New Roman" pitchFamily="18" charset="0"/>
                <a:cs typeface="Times New Roman" pitchFamily="18" charset="0"/>
              </a:rPr>
              <a:t> function squashes the outputs of each unit to be between 0 and 1, just like a sigmoid function. But it also divides each output such that the total sum of the outputs is equal to 1.</a:t>
            </a:r>
          </a:p>
          <a:p>
            <a:pPr marL="514350" indent="-514350" algn="just"/>
            <a:endParaRPr lang="en-US" sz="1200" dirty="0" smtClean="0">
              <a:latin typeface="Times New Roman" pitchFamily="18" charset="0"/>
              <a:cs typeface="Times New Roman" pitchFamily="18" charset="0"/>
            </a:endParaRPr>
          </a:p>
          <a:p>
            <a:pPr marL="514350" indent="-514350" algn="just">
              <a:buFont typeface="Wingdings" pitchFamily="2" charset="2"/>
              <a:buChar char="Ø"/>
            </a:pPr>
            <a:r>
              <a:rPr lang="en-US" sz="2600" dirty="0" smtClean="0">
                <a:latin typeface="Times New Roman" pitchFamily="18" charset="0"/>
                <a:cs typeface="Times New Roman" pitchFamily="18" charset="0"/>
              </a:rPr>
              <a:t>The output of the </a:t>
            </a:r>
            <a:r>
              <a:rPr lang="en-US" sz="2600" dirty="0" err="1" smtClean="0">
                <a:latin typeface="Times New Roman" pitchFamily="18" charset="0"/>
                <a:cs typeface="Times New Roman" pitchFamily="18" charset="0"/>
              </a:rPr>
              <a:t>softmax</a:t>
            </a:r>
            <a:r>
              <a:rPr lang="en-US" sz="2600" dirty="0" smtClean="0">
                <a:latin typeface="Times New Roman" pitchFamily="18" charset="0"/>
                <a:cs typeface="Times New Roman" pitchFamily="18" charset="0"/>
              </a:rPr>
              <a:t> function is equivalent to a categorical probability distribution, it tells you the probability that any of the classes are true.</a:t>
            </a:r>
          </a:p>
          <a:p>
            <a:pPr marL="514350" indent="-514350" algn="just"/>
            <a:endParaRPr lang="en-IN" sz="1200" b="1" dirty="0" smtClean="0">
              <a:solidFill>
                <a:srgbClr val="00B0F0"/>
              </a:solidFill>
              <a:latin typeface="Times New Roman" pitchFamily="18" charset="0"/>
              <a:cs typeface="Times New Roman" pitchFamily="18" charset="0"/>
            </a:endParaRPr>
          </a:p>
          <a:p>
            <a:pPr marL="514350" indent="-514350" algn="just">
              <a:buFont typeface="Wingdings" pitchFamily="2" charset="2"/>
              <a:buChar char="Ø"/>
            </a:pPr>
            <a:r>
              <a:rPr lang="en-US" sz="2600" dirty="0" err="1" smtClean="0">
                <a:latin typeface="Times New Roman" pitchFamily="18" charset="0"/>
                <a:cs typeface="Times New Roman" pitchFamily="18" charset="0"/>
              </a:rPr>
              <a:t>Softmax</a:t>
            </a:r>
            <a:r>
              <a:rPr lang="en-US" sz="2600" dirty="0" smtClean="0">
                <a:latin typeface="Times New Roman" pitchFamily="18" charset="0"/>
                <a:cs typeface="Times New Roman" pitchFamily="18" charset="0"/>
              </a:rPr>
              <a:t> function outputs a vector that represents the probability distributions of a list of potential outcomes.</a:t>
            </a:r>
          </a:p>
        </p:txBody>
      </p:sp>
    </p:spTree>
  </p:cSld>
  <p:clrMapOvr>
    <a:masterClrMapping/>
  </p:clrMapOvr>
  <p:transition spd="slow">
    <p:wedg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357214"/>
            <a:ext cx="8001056" cy="1500198"/>
          </a:xfrm>
        </p:spPr>
        <p:txBody>
          <a:bodyPr>
            <a:normAutofit/>
          </a:bodyPr>
          <a:lstStyle/>
          <a:p>
            <a:pPr algn="ctr"/>
            <a:r>
              <a:rPr lang="en-IN" sz="4000" b="1" dirty="0" smtClean="0">
                <a:solidFill>
                  <a:srgbClr val="FFFF00"/>
                </a:solidFill>
                <a:latin typeface="Times New Roman" pitchFamily="18" charset="0"/>
                <a:cs typeface="Times New Roman" pitchFamily="18" charset="0"/>
              </a:rPr>
              <a:t>SYSTEM DESIGN</a:t>
            </a:r>
            <a:endParaRPr lang="en-US" sz="4000" b="1" dirty="0">
              <a:solidFill>
                <a:srgbClr val="FFFF00"/>
              </a:solidFill>
              <a:latin typeface="Times New Roman" pitchFamily="18" charset="0"/>
              <a:cs typeface="Times New Roman" pitchFamily="18" charset="0"/>
            </a:endParaRPr>
          </a:p>
        </p:txBody>
      </p:sp>
      <p:pic>
        <p:nvPicPr>
          <p:cNvPr id="4" name="Content Placeholder 3" descr="SNIP1.png"/>
          <p:cNvPicPr>
            <a:picLocks noGrp="1" noChangeAspect="1"/>
          </p:cNvPicPr>
          <p:nvPr>
            <p:ph sz="quarter" idx="1"/>
          </p:nvPr>
        </p:nvPicPr>
        <p:blipFill>
          <a:blip r:embed="rId2"/>
          <a:stretch>
            <a:fillRect/>
          </a:stretch>
        </p:blipFill>
        <p:spPr>
          <a:xfrm>
            <a:off x="714348" y="1214422"/>
            <a:ext cx="7715304" cy="4857784"/>
          </a:xfrm>
          <a:solidFill>
            <a:schemeClr val="accent4">
              <a:lumMod val="75000"/>
            </a:schemeClr>
          </a:solidFill>
          <a:ln>
            <a:solidFill>
              <a:schemeClr val="accent1"/>
            </a:solidFill>
          </a:ln>
        </p:spPr>
      </p:pic>
      <p:sp>
        <p:nvSpPr>
          <p:cNvPr id="6" name="TextBox 5"/>
          <p:cNvSpPr txBox="1"/>
          <p:nvPr/>
        </p:nvSpPr>
        <p:spPr>
          <a:xfrm>
            <a:off x="2285984" y="6215082"/>
            <a:ext cx="4857784" cy="461665"/>
          </a:xfrm>
          <a:prstGeom prst="rect">
            <a:avLst/>
          </a:prstGeom>
          <a:noFill/>
        </p:spPr>
        <p:txBody>
          <a:bodyPr wrap="square" rtlCol="0">
            <a:spAutoFit/>
          </a:bodyPr>
          <a:lstStyle/>
          <a:p>
            <a:pPr algn="ctr"/>
            <a:r>
              <a:rPr lang="en-IN" sz="2400" dirty="0" smtClean="0">
                <a:latin typeface="Times New Roman" pitchFamily="18" charset="0"/>
                <a:cs typeface="Times New Roman" pitchFamily="18" charset="0"/>
              </a:rPr>
              <a:t>Flowchart of overall system design</a:t>
            </a:r>
            <a:endParaRPr lang="en-US" sz="2400" dirty="0">
              <a:latin typeface="Times New Roman" pitchFamily="18" charset="0"/>
              <a:cs typeface="Times New Roman" pitchFamily="18" charset="0"/>
            </a:endParaRPr>
          </a:p>
        </p:txBody>
      </p:sp>
      <p:sp>
        <p:nvSpPr>
          <p:cNvPr id="7" name="Rectangle 6"/>
          <p:cNvSpPr/>
          <p:nvPr/>
        </p:nvSpPr>
        <p:spPr>
          <a:xfrm>
            <a:off x="3571868" y="4500570"/>
            <a:ext cx="1857388" cy="571504"/>
          </a:xfrm>
          <a:prstGeom prst="rect">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714744" y="4572009"/>
            <a:ext cx="1571636" cy="615553"/>
          </a:xfrm>
          <a:prstGeom prst="rect">
            <a:avLst/>
          </a:prstGeom>
          <a:noFill/>
        </p:spPr>
        <p:txBody>
          <a:bodyPr wrap="square" rtlCol="0">
            <a:spAutoFit/>
          </a:bodyPr>
          <a:lstStyle/>
          <a:p>
            <a:pPr algn="ctr"/>
            <a:r>
              <a:rPr lang="en-IN" sz="1700" b="1" dirty="0" smtClean="0">
                <a:solidFill>
                  <a:schemeClr val="bg1">
                    <a:lumMod val="75000"/>
                    <a:lumOff val="25000"/>
                  </a:schemeClr>
                </a:solidFill>
                <a:effectLst>
                  <a:outerShdw blurRad="38100" dist="38100" dir="2700000" algn="tl">
                    <a:srgbClr val="000000">
                      <a:alpha val="43137"/>
                    </a:srgbClr>
                  </a:outerShdw>
                </a:effectLst>
                <a:latin typeface="Modern No. 20" pitchFamily="18" charset="0"/>
                <a:cs typeface="Times New Roman" pitchFamily="18" charset="0"/>
              </a:rPr>
              <a:t>Wide </a:t>
            </a:r>
            <a:r>
              <a:rPr lang="en-IN" sz="1700" b="1" dirty="0" err="1" smtClean="0">
                <a:solidFill>
                  <a:schemeClr val="bg1">
                    <a:lumMod val="75000"/>
                    <a:lumOff val="25000"/>
                  </a:schemeClr>
                </a:solidFill>
                <a:effectLst>
                  <a:outerShdw blurRad="38100" dist="38100" dir="2700000" algn="tl">
                    <a:srgbClr val="000000">
                      <a:alpha val="43137"/>
                    </a:srgbClr>
                  </a:outerShdw>
                </a:effectLst>
                <a:latin typeface="Modern No. 20" pitchFamily="18" charset="0"/>
                <a:cs typeface="Times New Roman" pitchFamily="18" charset="0"/>
              </a:rPr>
              <a:t>Resnet</a:t>
            </a:r>
            <a:r>
              <a:rPr lang="en-IN" sz="1700" b="1" dirty="0" smtClean="0">
                <a:solidFill>
                  <a:schemeClr val="bg1">
                    <a:lumMod val="75000"/>
                    <a:lumOff val="25000"/>
                  </a:schemeClr>
                </a:solidFill>
                <a:effectLst>
                  <a:outerShdw blurRad="38100" dist="38100" dir="2700000" algn="tl">
                    <a:srgbClr val="000000">
                      <a:alpha val="43137"/>
                    </a:srgbClr>
                  </a:outerShdw>
                </a:effectLst>
                <a:latin typeface="Modern No. 20" pitchFamily="18" charset="0"/>
                <a:cs typeface="Times New Roman" pitchFamily="18" charset="0"/>
              </a:rPr>
              <a:t> technique </a:t>
            </a:r>
            <a:endParaRPr lang="en-US" sz="1700" b="1" dirty="0">
              <a:solidFill>
                <a:schemeClr val="bg1">
                  <a:lumMod val="75000"/>
                  <a:lumOff val="25000"/>
                </a:schemeClr>
              </a:solidFill>
              <a:effectLst>
                <a:outerShdw blurRad="38100" dist="38100" dir="2700000" algn="tl">
                  <a:srgbClr val="000000">
                    <a:alpha val="43137"/>
                  </a:srgbClr>
                </a:outerShdw>
              </a:effectLst>
              <a:latin typeface="Modern No. 20" pitchFamily="18" charset="0"/>
              <a:cs typeface="Times New Roman" pitchFamily="18" charset="0"/>
            </a:endParaRPr>
          </a:p>
        </p:txBody>
      </p:sp>
      <p:cxnSp>
        <p:nvCxnSpPr>
          <p:cNvPr id="10" name="Straight Connector 9"/>
          <p:cNvCxnSpPr/>
          <p:nvPr/>
        </p:nvCxnSpPr>
        <p:spPr>
          <a:xfrm>
            <a:off x="3500430" y="4500570"/>
            <a:ext cx="2000264"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072198" y="3571876"/>
            <a:ext cx="1928826" cy="57150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072198" y="3571876"/>
            <a:ext cx="1928826" cy="646331"/>
          </a:xfrm>
          <a:prstGeom prst="rect">
            <a:avLst/>
          </a:prstGeom>
          <a:noFill/>
        </p:spPr>
        <p:txBody>
          <a:bodyPr wrap="square" rtlCol="0">
            <a:spAutoFit/>
          </a:bodyPr>
          <a:lstStyle/>
          <a:p>
            <a:pPr algn="ctr"/>
            <a:r>
              <a:rPr lang="en-IN" b="1" dirty="0" smtClean="0">
                <a:solidFill>
                  <a:schemeClr val="bg1">
                    <a:lumMod val="75000"/>
                    <a:lumOff val="25000"/>
                  </a:schemeClr>
                </a:solidFill>
                <a:latin typeface="Modern No. 20" pitchFamily="18" charset="0"/>
              </a:rPr>
              <a:t>Binary Classification</a:t>
            </a:r>
            <a:endParaRPr lang="en-US" b="1" dirty="0">
              <a:solidFill>
                <a:schemeClr val="bg1">
                  <a:lumMod val="75000"/>
                  <a:lumOff val="25000"/>
                </a:schemeClr>
              </a:solidFill>
              <a:latin typeface="Modern No. 20" pitchFamily="18" charset="0"/>
            </a:endParaRPr>
          </a:p>
        </p:txBody>
      </p:sp>
      <p:sp>
        <p:nvSpPr>
          <p:cNvPr id="13" name="TextBox 12"/>
          <p:cNvSpPr txBox="1"/>
          <p:nvPr/>
        </p:nvSpPr>
        <p:spPr>
          <a:xfrm>
            <a:off x="6215074" y="5572140"/>
            <a:ext cx="1357322" cy="338554"/>
          </a:xfrm>
          <a:prstGeom prst="rect">
            <a:avLst/>
          </a:prstGeom>
          <a:noFill/>
        </p:spPr>
        <p:txBody>
          <a:bodyPr wrap="square" rtlCol="0">
            <a:spAutoFit/>
          </a:bodyPr>
          <a:lstStyle/>
          <a:p>
            <a:r>
              <a:rPr lang="en-IN" sz="1600" dirty="0" smtClean="0">
                <a:solidFill>
                  <a:schemeClr val="bg1">
                    <a:lumMod val="75000"/>
                    <a:lumOff val="25000"/>
                  </a:schemeClr>
                </a:solidFill>
                <a:latin typeface="Arial Black" pitchFamily="34" charset="0"/>
              </a:rPr>
              <a:t>Gender</a:t>
            </a:r>
            <a:endParaRPr lang="en-US" sz="1600" dirty="0">
              <a:solidFill>
                <a:schemeClr val="bg1">
                  <a:lumMod val="75000"/>
                  <a:lumOff val="25000"/>
                </a:schemeClr>
              </a:solidFill>
              <a:latin typeface="Arial Black" pitchFamily="34" charset="0"/>
            </a:endParaRPr>
          </a:p>
        </p:txBody>
      </p:sp>
      <p:sp>
        <p:nvSpPr>
          <p:cNvPr id="14" name="TextBox 13"/>
          <p:cNvSpPr txBox="1"/>
          <p:nvPr/>
        </p:nvSpPr>
        <p:spPr>
          <a:xfrm>
            <a:off x="4786314" y="5143512"/>
            <a:ext cx="571504" cy="307777"/>
          </a:xfrm>
          <a:prstGeom prst="rect">
            <a:avLst/>
          </a:prstGeom>
          <a:noFill/>
        </p:spPr>
        <p:txBody>
          <a:bodyPr wrap="square" rtlCol="0">
            <a:spAutoFit/>
          </a:bodyPr>
          <a:lstStyle/>
          <a:p>
            <a:r>
              <a:rPr lang="en-IN" sz="1400" dirty="0" smtClean="0">
                <a:solidFill>
                  <a:schemeClr val="bg1">
                    <a:lumMod val="75000"/>
                    <a:lumOff val="25000"/>
                  </a:schemeClr>
                </a:solidFill>
                <a:latin typeface="Arial Black" pitchFamily="34" charset="0"/>
              </a:rPr>
              <a:t>Age</a:t>
            </a:r>
            <a:endParaRPr lang="en-US" sz="1400" dirty="0">
              <a:solidFill>
                <a:schemeClr val="bg1">
                  <a:lumMod val="75000"/>
                  <a:lumOff val="25000"/>
                </a:schemeClr>
              </a:solidFill>
              <a:latin typeface="Arial Black" pitchFamily="34" charset="0"/>
            </a:endParaRPr>
          </a:p>
        </p:txBody>
      </p:sp>
      <p:sp>
        <p:nvSpPr>
          <p:cNvPr id="16" name="Rectangle 15"/>
          <p:cNvSpPr/>
          <p:nvPr/>
        </p:nvSpPr>
        <p:spPr>
          <a:xfrm>
            <a:off x="5572132" y="3571876"/>
            <a:ext cx="2643206" cy="150019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rot="5400000">
            <a:off x="3214678" y="4786322"/>
            <a:ext cx="571504"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215074" y="4572008"/>
            <a:ext cx="2000264" cy="50006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286512" y="4500570"/>
            <a:ext cx="1857388" cy="646331"/>
          </a:xfrm>
          <a:prstGeom prst="rect">
            <a:avLst/>
          </a:prstGeom>
          <a:noFill/>
        </p:spPr>
        <p:txBody>
          <a:bodyPr wrap="square" rtlCol="0">
            <a:spAutoFit/>
          </a:bodyPr>
          <a:lstStyle/>
          <a:p>
            <a:r>
              <a:rPr lang="en-IN" b="1" dirty="0" smtClean="0">
                <a:solidFill>
                  <a:schemeClr val="bg1">
                    <a:lumMod val="75000"/>
                    <a:lumOff val="25000"/>
                  </a:schemeClr>
                </a:solidFill>
                <a:effectLst>
                  <a:outerShdw blurRad="38100" dist="38100" dir="2700000" algn="tl">
                    <a:srgbClr val="000000">
                      <a:alpha val="43137"/>
                    </a:srgbClr>
                  </a:outerShdw>
                </a:effectLst>
                <a:latin typeface="Modern No. 20" pitchFamily="18" charset="0"/>
              </a:rPr>
              <a:t>Binary</a:t>
            </a:r>
            <a:r>
              <a:rPr lang="en-IN" b="1" dirty="0" smtClean="0">
                <a:solidFill>
                  <a:schemeClr val="bg1">
                    <a:lumMod val="75000"/>
                    <a:lumOff val="25000"/>
                  </a:schemeClr>
                </a:solidFill>
                <a:latin typeface="Modern No. 20" pitchFamily="18" charset="0"/>
              </a:rPr>
              <a:t> </a:t>
            </a:r>
            <a:r>
              <a:rPr lang="en-IN" b="1" dirty="0" smtClean="0">
                <a:solidFill>
                  <a:schemeClr val="bg1">
                    <a:lumMod val="75000"/>
                    <a:lumOff val="25000"/>
                  </a:schemeClr>
                </a:solidFill>
                <a:effectLst>
                  <a:outerShdw blurRad="38100" dist="38100" dir="2700000" algn="tl">
                    <a:srgbClr val="000000">
                      <a:alpha val="43137"/>
                    </a:srgbClr>
                  </a:outerShdw>
                </a:effectLst>
                <a:latin typeface="Modern No. 20" pitchFamily="18" charset="0"/>
              </a:rPr>
              <a:t>Classification</a:t>
            </a:r>
            <a:endParaRPr lang="en-US" b="1" dirty="0">
              <a:solidFill>
                <a:schemeClr val="bg1">
                  <a:lumMod val="75000"/>
                  <a:lumOff val="25000"/>
                </a:schemeClr>
              </a:solidFill>
              <a:effectLst>
                <a:outerShdw blurRad="38100" dist="38100" dir="2700000" algn="tl">
                  <a:srgbClr val="000000">
                    <a:alpha val="43137"/>
                  </a:srgbClr>
                </a:outerShdw>
              </a:effectLst>
              <a:latin typeface="Modern No. 20" pitchFamily="18" charset="0"/>
            </a:endParaRPr>
          </a:p>
        </p:txBody>
      </p:sp>
      <p:cxnSp>
        <p:nvCxnSpPr>
          <p:cNvPr id="28" name="Straight Arrow Connector 27"/>
          <p:cNvCxnSpPr>
            <a:endCxn id="19" idx="1"/>
          </p:cNvCxnSpPr>
          <p:nvPr/>
        </p:nvCxnSpPr>
        <p:spPr>
          <a:xfrm>
            <a:off x="5572132" y="4786322"/>
            <a:ext cx="642942" cy="35719"/>
          </a:xfrm>
          <a:prstGeom prst="straightConnector1">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4638"/>
            <a:ext cx="8258204" cy="939784"/>
          </a:xfrm>
        </p:spPr>
        <p:txBody>
          <a:bodyPr>
            <a:normAutofit/>
          </a:bodyPr>
          <a:lstStyle/>
          <a:p>
            <a:pPr algn="ctr"/>
            <a:r>
              <a:rPr lang="en-IN" b="1" dirty="0" smtClean="0">
                <a:solidFill>
                  <a:srgbClr val="FFFF00"/>
                </a:solidFill>
                <a:latin typeface="Times New Roman" pitchFamily="18" charset="0"/>
                <a:cs typeface="Times New Roman" pitchFamily="18" charset="0"/>
              </a:rPr>
              <a:t>ABSTRACT</a:t>
            </a:r>
            <a:endParaRPr lang="en-US" b="1" dirty="0">
              <a:solidFill>
                <a:srgbClr val="FFFF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28596" y="1357298"/>
            <a:ext cx="8258204" cy="4662502"/>
          </a:xfrm>
        </p:spPr>
        <p:txBody>
          <a:bodyPr>
            <a:noAutofit/>
          </a:bodyPr>
          <a:lstStyle/>
          <a:p>
            <a:pPr algn="just">
              <a:buFont typeface="Wingdings" pitchFamily="2" charset="2"/>
              <a:buChar char="Ø"/>
            </a:pPr>
            <a:r>
              <a:rPr lang="en-IN" dirty="0" smtClean="0">
                <a:latin typeface="Times New Roman" pitchFamily="18" charset="0"/>
                <a:cs typeface="Times New Roman" pitchFamily="18" charset="0"/>
              </a:rPr>
              <a:t>The face recognition is one of the biometric methods to   identify individuals by features of the face. A complete face recognition includes two patterns of face detection and face recognition. And these can be achieved using machine learning techniques.</a:t>
            </a:r>
          </a:p>
          <a:p>
            <a:pPr algn="just">
              <a:buFont typeface="Wingdings" pitchFamily="2" charset="2"/>
              <a:buChar char="Ø"/>
            </a:pPr>
            <a:endParaRPr lang="en-IN" sz="1400" dirty="0" smtClean="0">
              <a:latin typeface="Times New Roman" pitchFamily="18" charset="0"/>
              <a:cs typeface="Times New Roman" pitchFamily="18" charset="0"/>
            </a:endParaRPr>
          </a:p>
          <a:p>
            <a:pPr algn="just">
              <a:buFont typeface="Wingdings" pitchFamily="2" charset="2"/>
              <a:buChar char="Ø"/>
            </a:pPr>
            <a:r>
              <a:rPr lang="en-IN" dirty="0" smtClean="0">
                <a:latin typeface="Times New Roman" pitchFamily="18" charset="0"/>
                <a:cs typeface="Times New Roman" pitchFamily="18" charset="0"/>
              </a:rPr>
              <a:t>A problem of personal verification and identification is an actively growing area of research and security areas. </a:t>
            </a:r>
          </a:p>
          <a:p>
            <a:pPr algn="just">
              <a:buFont typeface="Wingdings" pitchFamily="2" charset="2"/>
              <a:buChar char="Ø"/>
            </a:pPr>
            <a:endParaRPr lang="en-IN" sz="1400" dirty="0" smtClean="0">
              <a:latin typeface="Times New Roman" pitchFamily="18" charset="0"/>
              <a:cs typeface="Times New Roman" pitchFamily="18" charset="0"/>
            </a:endParaRPr>
          </a:p>
          <a:p>
            <a:pPr algn="just">
              <a:buFont typeface="Wingdings" pitchFamily="2" charset="2"/>
              <a:buChar char="Ø"/>
            </a:pPr>
            <a:r>
              <a:rPr lang="en-IN" dirty="0" smtClean="0">
                <a:latin typeface="Times New Roman" pitchFamily="18" charset="0"/>
                <a:cs typeface="Times New Roman" pitchFamily="18" charset="0"/>
              </a:rPr>
              <a:t>Image processing is a method to perform some operations on an image, in order to get an enhanced image or to extract some useful information from it. </a:t>
            </a:r>
            <a:endParaRPr lang="en-US" dirty="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428728" y="500042"/>
            <a:ext cx="500066" cy="646331"/>
          </a:xfrm>
          <a:prstGeom prst="rect">
            <a:avLst/>
          </a:prstGeom>
          <a:solidFill>
            <a:schemeClr val="bg1"/>
          </a:solidFill>
          <a:ln>
            <a:solidFill>
              <a:schemeClr val="bg1"/>
            </a:solidFill>
          </a:ln>
        </p:spPr>
        <p:txBody>
          <a:bodyPr wrap="square" rtlCol="0">
            <a:spAutoFit/>
          </a:bodyPr>
          <a:lstStyle/>
          <a:p>
            <a:endParaRPr lang="en-IN" dirty="0" smtClean="0"/>
          </a:p>
          <a:p>
            <a:endParaRPr lang="en-US" dirty="0"/>
          </a:p>
        </p:txBody>
      </p:sp>
      <p:sp>
        <p:nvSpPr>
          <p:cNvPr id="8" name="TextBox 7"/>
          <p:cNvSpPr txBox="1"/>
          <p:nvPr/>
        </p:nvSpPr>
        <p:spPr>
          <a:xfrm>
            <a:off x="214282" y="3714752"/>
            <a:ext cx="8929718" cy="461665"/>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An overview of how it works </a:t>
            </a:r>
            <a:endParaRPr lang="en-US" sz="2400" dirty="0">
              <a:latin typeface="Times New Roman" pitchFamily="18" charset="0"/>
              <a:cs typeface="Times New Roman" pitchFamily="18" charset="0"/>
            </a:endParaRPr>
          </a:p>
        </p:txBody>
      </p:sp>
      <p:pic>
        <p:nvPicPr>
          <p:cNvPr id="6" name="Picture 5" descr="a.PNG"/>
          <p:cNvPicPr>
            <a:picLocks noChangeAspect="1"/>
          </p:cNvPicPr>
          <p:nvPr/>
        </p:nvPicPr>
        <p:blipFill>
          <a:blip r:embed="rId2">
            <a:lum/>
          </a:blip>
          <a:stretch>
            <a:fillRect/>
          </a:stretch>
        </p:blipFill>
        <p:spPr>
          <a:xfrm>
            <a:off x="357158" y="714356"/>
            <a:ext cx="8429684" cy="2928958"/>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357158" y="4357694"/>
            <a:ext cx="8429684" cy="2492990"/>
          </a:xfrm>
          <a:prstGeom prst="rect">
            <a:avLst/>
          </a:prstGeom>
          <a:noFill/>
        </p:spPr>
        <p:txBody>
          <a:bodyPr wrap="square" rtlCol="0">
            <a:spAutoFit/>
          </a:bodyPr>
          <a:lstStyle/>
          <a:p>
            <a:pPr marL="514350" indent="-514350">
              <a:buClr>
                <a:schemeClr val="tx1"/>
              </a:buClr>
            </a:pPr>
            <a:r>
              <a:rPr lang="en-IN" sz="2600" dirty="0" smtClean="0">
                <a:latin typeface="Times New Roman" pitchFamily="18" charset="0"/>
                <a:cs typeface="Times New Roman" pitchFamily="18" charset="0"/>
              </a:rPr>
              <a:t>Steps:</a:t>
            </a:r>
          </a:p>
          <a:p>
            <a:pPr marL="514350" indent="-514350">
              <a:buClr>
                <a:schemeClr val="tx1"/>
              </a:buClr>
              <a:buFont typeface="+mj-lt"/>
              <a:buAutoNum type="arabicPeriod"/>
            </a:pPr>
            <a:r>
              <a:rPr lang="en-IN" sz="2600" dirty="0" smtClean="0">
                <a:latin typeface="Times New Roman" pitchFamily="18" charset="0"/>
                <a:cs typeface="Times New Roman" pitchFamily="18" charset="0"/>
              </a:rPr>
              <a:t>Input image</a:t>
            </a:r>
          </a:p>
          <a:p>
            <a:pPr marL="514350" indent="-514350">
              <a:buClr>
                <a:schemeClr val="tx1"/>
              </a:buClr>
              <a:buFont typeface="+mj-lt"/>
              <a:buAutoNum type="arabicPeriod"/>
            </a:pPr>
            <a:r>
              <a:rPr lang="en-IN" sz="2600" dirty="0" smtClean="0">
                <a:latin typeface="Times New Roman" pitchFamily="18" charset="0"/>
                <a:cs typeface="Times New Roman" pitchFamily="18" charset="0"/>
              </a:rPr>
              <a:t>Face Detection</a:t>
            </a:r>
          </a:p>
          <a:p>
            <a:pPr marL="514350" indent="-514350">
              <a:buClr>
                <a:schemeClr val="tx1"/>
              </a:buClr>
              <a:buFont typeface="+mj-lt"/>
              <a:buAutoNum type="arabicPeriod"/>
            </a:pPr>
            <a:r>
              <a:rPr lang="en-IN" sz="2600" dirty="0" smtClean="0">
                <a:latin typeface="Times New Roman" pitchFamily="18" charset="0"/>
                <a:cs typeface="Times New Roman" pitchFamily="18" charset="0"/>
              </a:rPr>
              <a:t>Cropped Face</a:t>
            </a:r>
          </a:p>
          <a:p>
            <a:pPr marL="514350" indent="-514350">
              <a:buClr>
                <a:schemeClr val="tx1"/>
              </a:buClr>
              <a:buFont typeface="+mj-lt"/>
              <a:buAutoNum type="arabicPeriod"/>
            </a:pPr>
            <a:r>
              <a:rPr lang="en-IN" sz="2600" dirty="0" smtClean="0">
                <a:latin typeface="Times New Roman" pitchFamily="18" charset="0"/>
                <a:cs typeface="Times New Roman" pitchFamily="18" charset="0"/>
              </a:rPr>
              <a:t>Feature Extraction</a:t>
            </a:r>
          </a:p>
          <a:p>
            <a:pPr marL="514350" indent="-514350">
              <a:buClr>
                <a:schemeClr val="tx1"/>
              </a:buClr>
              <a:buFont typeface="+mj-lt"/>
              <a:buAutoNum type="arabicPeriod"/>
            </a:pPr>
            <a:r>
              <a:rPr lang="en-IN" sz="2600" dirty="0" smtClean="0">
                <a:latin typeface="Times New Roman" pitchFamily="18" charset="0"/>
                <a:cs typeface="Times New Roman" pitchFamily="18" charset="0"/>
              </a:rPr>
              <a:t>Prediction</a:t>
            </a:r>
            <a:endParaRPr lang="en-US" sz="2600" dirty="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11222"/>
          </a:xfrm>
        </p:spPr>
        <p:txBody>
          <a:bodyPr/>
          <a:lstStyle/>
          <a:p>
            <a:pPr algn="ctr"/>
            <a:r>
              <a:rPr lang="en-IN" b="1" dirty="0" smtClean="0">
                <a:solidFill>
                  <a:srgbClr val="FFFF00"/>
                </a:solidFill>
                <a:latin typeface="Times New Roman" pitchFamily="18" charset="0"/>
                <a:cs typeface="Times New Roman" pitchFamily="18" charset="0"/>
              </a:rPr>
              <a:t>IMPLEMENTATION</a:t>
            </a:r>
            <a:endParaRPr lang="en-US" b="1" dirty="0">
              <a:solidFill>
                <a:srgbClr val="FFFF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28596" y="1447800"/>
            <a:ext cx="8258204" cy="5195910"/>
          </a:xfrm>
        </p:spPr>
        <p:txBody>
          <a:bodyPr>
            <a:normAutofit fontScale="77500" lnSpcReduction="20000"/>
          </a:bodyPr>
          <a:lstStyle/>
          <a:p>
            <a:pPr algn="just">
              <a:lnSpc>
                <a:spcPct val="120000"/>
              </a:lnSpc>
              <a:buNone/>
            </a:pPr>
            <a:r>
              <a:rPr lang="en-IN" sz="3400" dirty="0" smtClean="0">
                <a:latin typeface="Times New Roman" pitchFamily="18" charset="0"/>
                <a:cs typeface="Times New Roman" pitchFamily="18" charset="0"/>
              </a:rPr>
              <a:t>   Implementation of this model is shown in the below steps using the following techniques.</a:t>
            </a:r>
          </a:p>
          <a:p>
            <a:pPr algn="just">
              <a:lnSpc>
                <a:spcPct val="120000"/>
              </a:lnSpc>
              <a:buNone/>
            </a:pPr>
            <a:endParaRPr lang="en-IN" sz="1700" dirty="0" smtClean="0">
              <a:latin typeface="Times New Roman" pitchFamily="18" charset="0"/>
              <a:cs typeface="Times New Roman" pitchFamily="18" charset="0"/>
            </a:endParaRPr>
          </a:p>
          <a:p>
            <a:pPr marL="514350" indent="-514350" algn="just">
              <a:buClr>
                <a:srgbClr val="00B0F0"/>
              </a:buClr>
              <a:buFont typeface="+mj-lt"/>
              <a:buAutoNum type="arabicParenR"/>
            </a:pPr>
            <a:r>
              <a:rPr lang="en-IN" sz="3400" dirty="0" smtClean="0">
                <a:solidFill>
                  <a:srgbClr val="00B0F0"/>
                </a:solidFill>
                <a:latin typeface="Times New Roman" pitchFamily="18" charset="0"/>
                <a:cs typeface="Times New Roman" pitchFamily="18" charset="0"/>
              </a:rPr>
              <a:t>Input image:</a:t>
            </a:r>
          </a:p>
          <a:p>
            <a:pPr algn="just">
              <a:lnSpc>
                <a:spcPct val="120000"/>
              </a:lnSpc>
              <a:buNone/>
            </a:pPr>
            <a:r>
              <a:rPr lang="en-US" sz="3400" dirty="0" smtClean="0">
                <a:latin typeface="Times New Roman" pitchFamily="18" charset="0"/>
                <a:cs typeface="Times New Roman" pitchFamily="18" charset="0"/>
              </a:rPr>
              <a:t>      First, the photo is taken from the webcam stream live by the </a:t>
            </a:r>
            <a:r>
              <a:rPr lang="en-US" sz="3400" b="1" dirty="0" smtClean="0">
                <a:latin typeface="Times New Roman" pitchFamily="18" charset="0"/>
                <a:cs typeface="Times New Roman" pitchFamily="18" charset="0"/>
              </a:rPr>
              <a:t>cv2</a:t>
            </a:r>
            <a:r>
              <a:rPr lang="en-US" sz="3400" dirty="0" smtClean="0">
                <a:latin typeface="Times New Roman" pitchFamily="18" charset="0"/>
                <a:cs typeface="Times New Roman" pitchFamily="18" charset="0"/>
              </a:rPr>
              <a:t> module. To capture live stream with camera, </a:t>
            </a:r>
            <a:r>
              <a:rPr lang="en-US" sz="3400" dirty="0" err="1" smtClean="0">
                <a:latin typeface="Times New Roman" pitchFamily="18" charset="0"/>
                <a:cs typeface="Times New Roman" pitchFamily="18" charset="0"/>
              </a:rPr>
              <a:t>OpenCV</a:t>
            </a:r>
            <a:r>
              <a:rPr lang="en-US" sz="3400" dirty="0" smtClean="0">
                <a:latin typeface="Times New Roman" pitchFamily="18" charset="0"/>
                <a:cs typeface="Times New Roman" pitchFamily="18" charset="0"/>
              </a:rPr>
              <a:t> is used which  provides a very simple interface to this. To capture a video, a </a:t>
            </a:r>
            <a:r>
              <a:rPr lang="en-US" sz="3400" b="1" dirty="0" err="1" smtClean="0">
                <a:latin typeface="Times New Roman" pitchFamily="18" charset="0"/>
                <a:cs typeface="Times New Roman" pitchFamily="18" charset="0"/>
              </a:rPr>
              <a:t>VideoCapture</a:t>
            </a:r>
            <a:r>
              <a:rPr lang="en-US" sz="3400" dirty="0" smtClean="0">
                <a:latin typeface="Times New Roman" pitchFamily="18" charset="0"/>
                <a:cs typeface="Times New Roman" pitchFamily="18" charset="0"/>
              </a:rPr>
              <a:t> object is created. Its argument can be either the device index or the name of a video file. Device index is just the number to specify which camera. Normally one camera will be connected. So it is  simply passed with 0 (or -1). After that, we can capture frame-by-frame. </a:t>
            </a:r>
          </a:p>
          <a:p>
            <a:pPr marL="514350" indent="-514350" algn="just">
              <a:buNone/>
            </a:pPr>
            <a:endParaRPr lang="en-IN" dirty="0" smtClean="0">
              <a:latin typeface="Times New Roman" pitchFamily="18" charset="0"/>
              <a:cs typeface="Times New Roman" pitchFamily="18" charset="0"/>
            </a:endParaRPr>
          </a:p>
          <a:p>
            <a:pPr marL="514350" indent="-514350" algn="just">
              <a:buNone/>
            </a:pPr>
            <a:endParaRPr lang="en-US" dirty="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500042"/>
            <a:ext cx="8429684" cy="4893647"/>
          </a:xfrm>
          <a:prstGeom prst="rect">
            <a:avLst/>
          </a:prstGeom>
          <a:noFill/>
        </p:spPr>
        <p:txBody>
          <a:bodyPr wrap="square" rtlCol="0">
            <a:spAutoFit/>
          </a:bodyPr>
          <a:lstStyle/>
          <a:p>
            <a:pPr>
              <a:lnSpc>
                <a:spcPct val="150000"/>
              </a:lnSpc>
            </a:pPr>
            <a:r>
              <a:rPr lang="en-US" sz="2600" dirty="0" smtClean="0">
                <a:latin typeface="Times New Roman" pitchFamily="18" charset="0"/>
                <a:cs typeface="Times New Roman" pitchFamily="18" charset="0"/>
              </a:rPr>
              <a:t># 0 means the default video capture device in OS </a:t>
            </a:r>
            <a:r>
              <a:rPr lang="en-US" sz="2600" dirty="0" err="1" smtClean="0">
                <a:latin typeface="Times New Roman" pitchFamily="18" charset="0"/>
                <a:cs typeface="Times New Roman" pitchFamily="18" charset="0"/>
              </a:rPr>
              <a:t>video_capture</a:t>
            </a:r>
            <a:r>
              <a:rPr lang="en-US" sz="2600" dirty="0" smtClean="0">
                <a:latin typeface="Times New Roman" pitchFamily="18" charset="0"/>
                <a:cs typeface="Times New Roman" pitchFamily="18" charset="0"/>
              </a:rPr>
              <a:t> = cv2.VideoCapture(</a:t>
            </a:r>
            <a:r>
              <a:rPr lang="en-US" sz="2600" b="1" dirty="0" smtClean="0">
                <a:latin typeface="Times New Roman" pitchFamily="18" charset="0"/>
                <a:cs typeface="Times New Roman" pitchFamily="18" charset="0"/>
              </a:rPr>
              <a:t>0</a:t>
            </a:r>
            <a:r>
              <a:rPr lang="en-US" sz="2600" dirty="0" smtClean="0">
                <a:latin typeface="Times New Roman" pitchFamily="18" charset="0"/>
                <a:cs typeface="Times New Roman" pitchFamily="18" charset="0"/>
              </a:rPr>
              <a:t>)</a:t>
            </a:r>
          </a:p>
          <a:p>
            <a:pPr>
              <a:lnSpc>
                <a:spcPct val="150000"/>
              </a:lnSpc>
            </a:pPr>
            <a:r>
              <a:rPr lang="en-US" sz="2600" dirty="0" smtClean="0">
                <a:latin typeface="Times New Roman" pitchFamily="18" charset="0"/>
                <a:cs typeface="Times New Roman" pitchFamily="18" charset="0"/>
              </a:rPr>
              <a:t> # infinite loop, break by key ESC </a:t>
            </a:r>
          </a:p>
          <a:p>
            <a:pPr>
              <a:lnSpc>
                <a:spcPct val="150000"/>
              </a:lnSpc>
            </a:pPr>
            <a:r>
              <a:rPr lang="en-US" sz="2600" b="1" dirty="0" smtClean="0">
                <a:latin typeface="Times New Roman" pitchFamily="18" charset="0"/>
                <a:cs typeface="Times New Roman" pitchFamily="18" charset="0"/>
              </a:rPr>
              <a:t>while</a:t>
            </a:r>
            <a:r>
              <a:rPr lang="en-US" sz="2600" dirty="0" smtClean="0">
                <a:latin typeface="Times New Roman" pitchFamily="18" charset="0"/>
                <a:cs typeface="Times New Roman" pitchFamily="18" charset="0"/>
              </a:rPr>
              <a:t> True: </a:t>
            </a:r>
          </a:p>
          <a:p>
            <a:pPr>
              <a:lnSpc>
                <a:spcPct val="150000"/>
              </a:lnSpc>
            </a:pPr>
            <a:r>
              <a:rPr lang="en-US" sz="2600" b="1" dirty="0" smtClean="0">
                <a:latin typeface="Times New Roman" pitchFamily="18" charset="0"/>
                <a:cs typeface="Times New Roman" pitchFamily="18" charset="0"/>
              </a:rPr>
              <a:t>      if</a:t>
            </a:r>
            <a:r>
              <a:rPr lang="en-US" sz="2600" dirty="0" smtClean="0">
                <a:latin typeface="Times New Roman" pitchFamily="18" charset="0"/>
                <a:cs typeface="Times New Roman" pitchFamily="18" charset="0"/>
              </a:rPr>
              <a:t> </a:t>
            </a:r>
            <a:r>
              <a:rPr lang="en-US" sz="2600" b="1" dirty="0" smtClean="0">
                <a:latin typeface="Times New Roman" pitchFamily="18" charset="0"/>
                <a:cs typeface="Times New Roman" pitchFamily="18" charset="0"/>
              </a:rPr>
              <a:t>not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video_capture.isOpened</a:t>
            </a:r>
            <a:r>
              <a:rPr lang="en-US" sz="2600" dirty="0" smtClean="0">
                <a:latin typeface="Times New Roman" pitchFamily="18" charset="0"/>
                <a:cs typeface="Times New Roman" pitchFamily="18" charset="0"/>
              </a:rPr>
              <a:t>(): </a:t>
            </a:r>
          </a:p>
          <a:p>
            <a:pPr>
              <a:lnSpc>
                <a:spcPct val="150000"/>
              </a:lnSpc>
            </a:pPr>
            <a:r>
              <a:rPr lang="en-US" sz="2600" dirty="0" smtClean="0">
                <a:latin typeface="Times New Roman" pitchFamily="18" charset="0"/>
                <a:cs typeface="Times New Roman" pitchFamily="18" charset="0"/>
              </a:rPr>
              <a:t>      sleep(</a:t>
            </a:r>
            <a:r>
              <a:rPr lang="en-US" sz="2600" b="1" dirty="0" smtClean="0">
                <a:latin typeface="Times New Roman" pitchFamily="18" charset="0"/>
                <a:cs typeface="Times New Roman" pitchFamily="18" charset="0"/>
              </a:rPr>
              <a:t>5</a:t>
            </a:r>
            <a:r>
              <a:rPr lang="en-US" sz="2600" dirty="0" smtClean="0">
                <a:latin typeface="Times New Roman" pitchFamily="18" charset="0"/>
                <a:cs typeface="Times New Roman" pitchFamily="18" charset="0"/>
              </a:rPr>
              <a:t>)</a:t>
            </a:r>
          </a:p>
          <a:p>
            <a:pPr>
              <a:lnSpc>
                <a:spcPct val="150000"/>
              </a:lnSpc>
            </a:pPr>
            <a:r>
              <a:rPr lang="en-US" sz="2600" dirty="0" smtClean="0">
                <a:latin typeface="Times New Roman" pitchFamily="18" charset="0"/>
                <a:cs typeface="Times New Roman" pitchFamily="18" charset="0"/>
              </a:rPr>
              <a:t> # Capture frame-by-frame </a:t>
            </a:r>
          </a:p>
          <a:p>
            <a:pPr>
              <a:lnSpc>
                <a:spcPct val="150000"/>
              </a:lnSpc>
            </a:pPr>
            <a:r>
              <a:rPr lang="en-US" sz="2600" dirty="0" smtClean="0">
                <a:latin typeface="Times New Roman" pitchFamily="18" charset="0"/>
                <a:cs typeface="Times New Roman" pitchFamily="18" charset="0"/>
              </a:rPr>
              <a:t>     ret, frame = </a:t>
            </a:r>
            <a:r>
              <a:rPr lang="en-US" sz="2600" dirty="0" err="1" smtClean="0">
                <a:latin typeface="Times New Roman" pitchFamily="18" charset="0"/>
                <a:cs typeface="Times New Roman" pitchFamily="18" charset="0"/>
              </a:rPr>
              <a:t>video_capture.read</a:t>
            </a: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357167"/>
            <a:ext cx="8286808" cy="6863417"/>
          </a:xfrm>
          <a:prstGeom prst="rect">
            <a:avLst/>
          </a:prstGeom>
          <a:noFill/>
        </p:spPr>
        <p:txBody>
          <a:bodyPr wrap="square" rtlCol="0">
            <a:spAutoFit/>
          </a:bodyPr>
          <a:lstStyle/>
          <a:p>
            <a:pPr marL="342900" indent="-342900">
              <a:buClr>
                <a:srgbClr val="00B0F0"/>
              </a:buClr>
              <a:buFont typeface="+mj-lt"/>
              <a:buAutoNum type="arabicParenR" startAt="2"/>
            </a:pPr>
            <a:r>
              <a:rPr lang="en-IN" sz="2600" dirty="0" smtClean="0">
                <a:solidFill>
                  <a:srgbClr val="00B0F0"/>
                </a:solidFill>
                <a:latin typeface="Times New Roman" pitchFamily="18" charset="0"/>
                <a:cs typeface="Times New Roman" pitchFamily="18" charset="0"/>
              </a:rPr>
              <a:t> </a:t>
            </a:r>
            <a:r>
              <a:rPr lang="en-IN" sz="2800" dirty="0" smtClean="0">
                <a:solidFill>
                  <a:srgbClr val="00B0F0"/>
                </a:solidFill>
                <a:latin typeface="Times New Roman" pitchFamily="18" charset="0"/>
                <a:cs typeface="Times New Roman" pitchFamily="18" charset="0"/>
              </a:rPr>
              <a:t>Face Detection</a:t>
            </a:r>
            <a:r>
              <a:rPr lang="en-US" sz="2800" dirty="0" smtClean="0">
                <a:solidFill>
                  <a:srgbClr val="00B0F0"/>
                </a:solidFill>
                <a:latin typeface="Times New Roman" pitchFamily="18" charset="0"/>
                <a:cs typeface="Times New Roman" pitchFamily="18" charset="0"/>
              </a:rPr>
              <a:t>:</a:t>
            </a:r>
          </a:p>
          <a:p>
            <a:pPr marL="342900" indent="-342900">
              <a:buClr>
                <a:srgbClr val="00B0F0"/>
              </a:buClr>
            </a:pPr>
            <a:endParaRPr lang="en-US" sz="1200" dirty="0" smtClean="0">
              <a:solidFill>
                <a:srgbClr val="00B0F0"/>
              </a:solidFill>
              <a:latin typeface="Times New Roman" pitchFamily="18" charset="0"/>
              <a:cs typeface="Times New Roman" pitchFamily="18" charset="0"/>
            </a:endParaRPr>
          </a:p>
          <a:p>
            <a:pPr algn="just">
              <a:buFont typeface="Wingdings" pitchFamily="2" charset="2"/>
              <a:buChar char="§"/>
            </a:pPr>
            <a:r>
              <a:rPr lang="en-US" sz="2600" dirty="0" smtClean="0">
                <a:latin typeface="Times New Roman" pitchFamily="18" charset="0"/>
                <a:cs typeface="Times New Roman" pitchFamily="18" charset="0"/>
              </a:rPr>
              <a:t> Second, we turn the image to grayscale and use the cv2 module's </a:t>
            </a:r>
            <a:r>
              <a:rPr lang="en-US" sz="2600" dirty="0" err="1" smtClean="0">
                <a:latin typeface="Times New Roman" pitchFamily="18" charset="0"/>
                <a:cs typeface="Times New Roman" pitchFamily="18" charset="0"/>
              </a:rPr>
              <a:t>CascadeClassifier</a:t>
            </a:r>
            <a:r>
              <a:rPr lang="en-US" sz="2600" dirty="0" smtClean="0">
                <a:latin typeface="Times New Roman" pitchFamily="18" charset="0"/>
                <a:cs typeface="Times New Roman" pitchFamily="18" charset="0"/>
              </a:rPr>
              <a:t> class to detect faces in the image. </a:t>
            </a:r>
          </a:p>
          <a:p>
            <a:pPr algn="just"/>
            <a:endParaRPr lang="en-US" sz="1200" dirty="0" smtClean="0">
              <a:latin typeface="Times New Roman" pitchFamily="18" charset="0"/>
              <a:cs typeface="Times New Roman" pitchFamily="18" charset="0"/>
            </a:endParaRPr>
          </a:p>
          <a:p>
            <a:pPr algn="just">
              <a:buFont typeface="Wingdings" pitchFamily="2" charset="2"/>
              <a:buChar char="§"/>
            </a:pPr>
            <a:r>
              <a:rPr lang="en-US" sz="2600" dirty="0" smtClean="0">
                <a:latin typeface="Times New Roman" pitchFamily="18" charset="0"/>
                <a:cs typeface="Times New Roman" pitchFamily="18" charset="0"/>
              </a:rPr>
              <a:t> The variable faces return by the </a:t>
            </a:r>
            <a:r>
              <a:rPr lang="en-US" sz="2600" dirty="0" err="1" smtClean="0">
                <a:latin typeface="Times New Roman" pitchFamily="18" charset="0"/>
                <a:cs typeface="Times New Roman" pitchFamily="18" charset="0"/>
              </a:rPr>
              <a:t>detectMultiScale</a:t>
            </a:r>
            <a:r>
              <a:rPr lang="en-US" sz="2600" dirty="0" smtClean="0">
                <a:latin typeface="Times New Roman" pitchFamily="18" charset="0"/>
                <a:cs typeface="Times New Roman" pitchFamily="18" charset="0"/>
              </a:rPr>
              <a:t> method is a list of detected face coordinates [x, y, w, h]. </a:t>
            </a:r>
          </a:p>
          <a:p>
            <a:pPr algn="just"/>
            <a:endParaRPr lang="en-US" sz="1200" dirty="0" smtClean="0">
              <a:latin typeface="Times New Roman" pitchFamily="18" charset="0"/>
              <a:cs typeface="Times New Roman" pitchFamily="18" charset="0"/>
            </a:endParaRPr>
          </a:p>
          <a:p>
            <a:pPr algn="just">
              <a:buFont typeface="Wingdings" pitchFamily="2" charset="2"/>
              <a:buChar char="§"/>
            </a:pP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cvtColor</a:t>
            </a:r>
            <a:r>
              <a:rPr lang="en-US" sz="2600" dirty="0" smtClean="0">
                <a:latin typeface="Times New Roman" pitchFamily="18" charset="0"/>
                <a:cs typeface="Times New Roman" pitchFamily="18" charset="0"/>
              </a:rPr>
              <a:t>() method is used to convert an image from one color space to another. There are more than 150 color-space conversion methods available in </a:t>
            </a:r>
            <a:r>
              <a:rPr lang="en-US" sz="2600" b="1" dirty="0" err="1" smtClean="0">
                <a:latin typeface="Times New Roman" pitchFamily="18" charset="0"/>
                <a:cs typeface="Times New Roman" pitchFamily="18" charset="0"/>
              </a:rPr>
              <a:t>OpenCV</a:t>
            </a:r>
            <a:r>
              <a:rPr lang="en-US" sz="2600" dirty="0" smtClean="0">
                <a:latin typeface="Times New Roman" pitchFamily="18" charset="0"/>
                <a:cs typeface="Times New Roman" pitchFamily="18" charset="0"/>
              </a:rPr>
              <a:t>.</a:t>
            </a:r>
          </a:p>
          <a:p>
            <a:pPr algn="just"/>
            <a:endParaRPr lang="en-US" sz="1200" dirty="0" smtClean="0">
              <a:latin typeface="Times New Roman" pitchFamily="18" charset="0"/>
              <a:cs typeface="Times New Roman" pitchFamily="18" charset="0"/>
            </a:endParaRPr>
          </a:p>
          <a:p>
            <a:pPr algn="just">
              <a:buFont typeface="Wingdings" pitchFamily="2" charset="2"/>
              <a:buChar char="§"/>
            </a:pPr>
            <a:r>
              <a:rPr lang="en-US" sz="2600" dirty="0" smtClean="0">
                <a:latin typeface="Times New Roman" pitchFamily="18" charset="0"/>
                <a:cs typeface="Times New Roman" pitchFamily="18" charset="0"/>
              </a:rPr>
              <a:t> The above method is passed with 2 arguments where one is frame(input image) and another is type of conversion. </a:t>
            </a:r>
          </a:p>
          <a:p>
            <a:pPr algn="just"/>
            <a:r>
              <a:rPr lang="en-US" sz="2600" dirty="0" smtClean="0">
                <a:latin typeface="Times New Roman" pitchFamily="18" charset="0"/>
                <a:cs typeface="Times New Roman" pitchFamily="18" charset="0"/>
              </a:rPr>
              <a:t/>
            </a:r>
            <a:br>
              <a:rPr lang="en-US" sz="2600" dirty="0" smtClean="0">
                <a:latin typeface="Times New Roman" pitchFamily="18" charset="0"/>
                <a:cs typeface="Times New Roman" pitchFamily="18" charset="0"/>
              </a:rPr>
            </a:br>
            <a:endParaRPr lang="en-US" sz="2600" dirty="0" smtClean="0">
              <a:latin typeface="Times New Roman" pitchFamily="18" charset="0"/>
              <a:cs typeface="Times New Roman" pitchFamily="18" charset="0"/>
            </a:endParaRPr>
          </a:p>
          <a:p>
            <a:pPr marL="342900" indent="-342900" algn="just">
              <a:buClr>
                <a:srgbClr val="00B0F0"/>
              </a:buClr>
            </a:pPr>
            <a:endParaRPr lang="en-US" sz="2600" dirty="0" smtClean="0">
              <a:solidFill>
                <a:srgbClr val="00B0F0"/>
              </a:solidFill>
              <a:latin typeface="Times New Roman" pitchFamily="18" charset="0"/>
              <a:cs typeface="Times New Roman" pitchFamily="18" charset="0"/>
            </a:endParaRPr>
          </a:p>
          <a:p>
            <a:pPr marL="342900" indent="-342900">
              <a:buClr>
                <a:srgbClr val="00B0F0"/>
              </a:buClr>
            </a:pPr>
            <a:endParaRPr lang="en-IN" sz="2600" dirty="0" smtClean="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571480"/>
            <a:ext cx="8143932" cy="5693866"/>
          </a:xfrm>
          <a:prstGeom prst="rect">
            <a:avLst/>
          </a:prstGeom>
        </p:spPr>
        <p:txBody>
          <a:bodyPr wrap="square">
            <a:spAutoFit/>
          </a:bodyPr>
          <a:lstStyle/>
          <a:p>
            <a:pPr marL="342900" indent="-342900" algn="just">
              <a:buClr>
                <a:srgbClr val="00B0F0"/>
              </a:buClr>
            </a:pPr>
            <a:r>
              <a:rPr lang="en-US" sz="2600" dirty="0" smtClean="0">
                <a:latin typeface="Times New Roman" pitchFamily="18" charset="0"/>
                <a:cs typeface="Times New Roman" pitchFamily="18" charset="0"/>
              </a:rPr>
              <a:t>gray = cv2.cvtColor(frame, cv2.COLOR_BGR2GRAY) </a:t>
            </a:r>
          </a:p>
          <a:p>
            <a:pPr marL="342900" indent="-342900" algn="just">
              <a:buClr>
                <a:srgbClr val="00B0F0"/>
              </a:buClr>
            </a:pPr>
            <a:r>
              <a:rPr lang="en-US" sz="2600" dirty="0" smtClean="0">
                <a:latin typeface="Times New Roman" pitchFamily="18" charset="0"/>
                <a:cs typeface="Times New Roman" pitchFamily="18" charset="0"/>
              </a:rPr>
              <a:t>faces = </a:t>
            </a:r>
            <a:r>
              <a:rPr lang="en-US" sz="2600" dirty="0" err="1" smtClean="0">
                <a:latin typeface="Times New Roman" pitchFamily="18" charset="0"/>
                <a:cs typeface="Times New Roman" pitchFamily="18" charset="0"/>
              </a:rPr>
              <a:t>face_cascade.detectMultiScale</a:t>
            </a:r>
            <a:r>
              <a:rPr lang="en-US" sz="2600" dirty="0" smtClean="0">
                <a:latin typeface="Times New Roman" pitchFamily="18" charset="0"/>
                <a:cs typeface="Times New Roman" pitchFamily="18" charset="0"/>
              </a:rPr>
              <a:t>(</a:t>
            </a:r>
          </a:p>
          <a:p>
            <a:pPr marL="342900" indent="-342900" algn="just">
              <a:buClr>
                <a:srgbClr val="00B0F0"/>
              </a:buClr>
            </a:pPr>
            <a:r>
              <a:rPr lang="en-US" sz="2600" dirty="0" smtClean="0">
                <a:latin typeface="Times New Roman" pitchFamily="18" charset="0"/>
                <a:cs typeface="Times New Roman" pitchFamily="18" charset="0"/>
              </a:rPr>
              <a:t>                      gray, </a:t>
            </a:r>
          </a:p>
          <a:p>
            <a:pPr marL="342900" indent="-342900" algn="just">
              <a:buClr>
                <a:srgbClr val="00B0F0"/>
              </a:buClr>
            </a:pP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scaleFactor</a:t>
            </a:r>
            <a:r>
              <a:rPr lang="en-US" sz="2600" dirty="0" smtClean="0">
                <a:latin typeface="Times New Roman" pitchFamily="18" charset="0"/>
                <a:cs typeface="Times New Roman" pitchFamily="18" charset="0"/>
              </a:rPr>
              <a:t>=</a:t>
            </a:r>
            <a:r>
              <a:rPr lang="en-US" sz="2600" b="1" dirty="0" smtClean="0">
                <a:latin typeface="Times New Roman" pitchFamily="18" charset="0"/>
                <a:cs typeface="Times New Roman" pitchFamily="18" charset="0"/>
              </a:rPr>
              <a:t>1.2</a:t>
            </a:r>
            <a:r>
              <a:rPr lang="en-US" sz="2600" dirty="0" smtClean="0">
                <a:latin typeface="Times New Roman" pitchFamily="18" charset="0"/>
                <a:cs typeface="Times New Roman" pitchFamily="18" charset="0"/>
              </a:rPr>
              <a:t>, </a:t>
            </a:r>
          </a:p>
          <a:p>
            <a:pPr marL="342900" indent="-342900" algn="just">
              <a:buClr>
                <a:srgbClr val="00B0F0"/>
              </a:buClr>
            </a:pP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minNeighbors</a:t>
            </a:r>
            <a:r>
              <a:rPr lang="en-US" sz="2600" dirty="0" smtClean="0">
                <a:latin typeface="Times New Roman" pitchFamily="18" charset="0"/>
                <a:cs typeface="Times New Roman" pitchFamily="18" charset="0"/>
              </a:rPr>
              <a:t>=</a:t>
            </a:r>
            <a:r>
              <a:rPr lang="en-US" sz="2600" b="1" dirty="0" smtClean="0">
                <a:latin typeface="Times New Roman" pitchFamily="18" charset="0"/>
                <a:cs typeface="Times New Roman" pitchFamily="18" charset="0"/>
              </a:rPr>
              <a:t>10</a:t>
            </a:r>
            <a:r>
              <a:rPr lang="en-US" sz="2600" dirty="0" smtClean="0">
                <a:latin typeface="Times New Roman" pitchFamily="18" charset="0"/>
                <a:cs typeface="Times New Roman" pitchFamily="18" charset="0"/>
              </a:rPr>
              <a:t>,</a:t>
            </a:r>
          </a:p>
          <a:p>
            <a:pPr marL="342900" indent="-342900" algn="just">
              <a:buClr>
                <a:srgbClr val="00B0F0"/>
              </a:buClr>
            </a:pP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minSize</a:t>
            </a:r>
            <a:r>
              <a:rPr lang="en-US" sz="2600" dirty="0" smtClean="0">
                <a:latin typeface="Times New Roman" pitchFamily="18" charset="0"/>
                <a:cs typeface="Times New Roman" pitchFamily="18" charset="0"/>
              </a:rPr>
              <a:t>=(</a:t>
            </a:r>
            <a:r>
              <a:rPr lang="en-US" sz="2600" dirty="0" err="1" smtClean="0">
                <a:latin typeface="Times New Roman" pitchFamily="18" charset="0"/>
                <a:cs typeface="Times New Roman" pitchFamily="18" charset="0"/>
              </a:rPr>
              <a:t>self.face_size</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self.face_size</a:t>
            </a:r>
            <a:r>
              <a:rPr lang="en-US" sz="2600" dirty="0" smtClean="0">
                <a:latin typeface="Times New Roman" pitchFamily="18" charset="0"/>
                <a:cs typeface="Times New Roman" pitchFamily="18" charset="0"/>
              </a:rPr>
              <a:t>) )</a:t>
            </a:r>
          </a:p>
          <a:p>
            <a:pPr marL="342900" indent="-342900" algn="just">
              <a:buClr>
                <a:srgbClr val="00B0F0"/>
              </a:buClr>
            </a:pPr>
            <a:endParaRPr lang="en-US" sz="2600" dirty="0" smtClean="0">
              <a:latin typeface="Times New Roman" pitchFamily="18" charset="0"/>
              <a:cs typeface="Times New Roman" pitchFamily="18" charset="0"/>
            </a:endParaRPr>
          </a:p>
          <a:p>
            <a:pPr marL="342900" indent="-342900" algn="just">
              <a:buClr>
                <a:schemeClr val="tx1"/>
              </a:buClr>
              <a:buFont typeface="Wingdings" pitchFamily="2" charset="2"/>
              <a:buChar char="§"/>
            </a:pPr>
            <a:r>
              <a:rPr lang="en-US" sz="2600" dirty="0" smtClean="0">
                <a:latin typeface="Times New Roman" pitchFamily="18" charset="0"/>
                <a:cs typeface="Times New Roman" pitchFamily="18" charset="0"/>
              </a:rPr>
              <a:t>Since we are converting image to grayscale (or gray level) image is simply one in which the only colors are shades of gray. </a:t>
            </a:r>
          </a:p>
          <a:p>
            <a:pPr marL="342900" indent="-342900" algn="just">
              <a:buClr>
                <a:schemeClr val="tx1"/>
              </a:buClr>
            </a:pPr>
            <a:endParaRPr lang="en-US" sz="1200" dirty="0" smtClean="0">
              <a:latin typeface="Times New Roman" pitchFamily="18" charset="0"/>
              <a:cs typeface="Times New Roman" pitchFamily="18" charset="0"/>
            </a:endParaRPr>
          </a:p>
          <a:p>
            <a:pPr marL="342900" indent="-342900" algn="just">
              <a:buClr>
                <a:schemeClr val="tx1"/>
              </a:buClr>
              <a:buFont typeface="Wingdings" pitchFamily="2" charset="2"/>
              <a:buChar char="§"/>
            </a:pPr>
            <a:r>
              <a:rPr lang="en-US" sz="2600" dirty="0" smtClean="0">
                <a:latin typeface="Times New Roman" pitchFamily="18" charset="0"/>
                <a:cs typeface="Times New Roman" pitchFamily="18" charset="0"/>
              </a:rPr>
              <a:t>The reason for differentiating such images from any other sort of color image is that less information needs to be provided for each pixel.</a:t>
            </a:r>
            <a:endParaRPr lang="en-US" sz="2600" dirty="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500042"/>
            <a:ext cx="8358246" cy="6432530"/>
          </a:xfrm>
          <a:prstGeom prst="rect">
            <a:avLst/>
          </a:prstGeom>
          <a:noFill/>
        </p:spPr>
        <p:txBody>
          <a:bodyPr wrap="square" rtlCol="0">
            <a:spAutoFit/>
          </a:bodyPr>
          <a:lstStyle/>
          <a:p>
            <a:pPr marL="514350" indent="-514350">
              <a:buFont typeface="+mj-lt"/>
              <a:buAutoNum type="arabicParenR" startAt="3"/>
            </a:pPr>
            <a:r>
              <a:rPr lang="en-IN" sz="2600" dirty="0" smtClean="0">
                <a:solidFill>
                  <a:srgbClr val="00B0F0"/>
                </a:solidFill>
                <a:latin typeface="Times New Roman" pitchFamily="18" charset="0"/>
                <a:cs typeface="Times New Roman" pitchFamily="18" charset="0"/>
              </a:rPr>
              <a:t>Cropped face:</a:t>
            </a:r>
          </a:p>
          <a:p>
            <a:pPr marL="514350" indent="-514350"/>
            <a:endParaRPr lang="en-IN" sz="1200" dirty="0" smtClean="0">
              <a:solidFill>
                <a:srgbClr val="00B0F0"/>
              </a:solidFill>
              <a:latin typeface="Times New Roman" pitchFamily="18" charset="0"/>
              <a:cs typeface="Times New Roman" pitchFamily="18" charset="0"/>
            </a:endParaRPr>
          </a:p>
          <a:p>
            <a:pPr algn="just">
              <a:buFont typeface="Wingdings" pitchFamily="2" charset="2"/>
              <a:buChar char="§"/>
            </a:pPr>
            <a:r>
              <a:rPr lang="en-US" sz="2600" dirty="0" smtClean="0">
                <a:latin typeface="Times New Roman" pitchFamily="18" charset="0"/>
                <a:cs typeface="Times New Roman" pitchFamily="18" charset="0"/>
              </a:rPr>
              <a:t> After known the faces' coordinates, we need to crop those faces before feeding to the neural network model.</a:t>
            </a:r>
          </a:p>
          <a:p>
            <a:pPr algn="just"/>
            <a:endParaRPr lang="en-US" sz="1200" dirty="0" smtClean="0">
              <a:latin typeface="Times New Roman" pitchFamily="18" charset="0"/>
              <a:cs typeface="Times New Roman" pitchFamily="18" charset="0"/>
            </a:endParaRPr>
          </a:p>
          <a:p>
            <a:pPr algn="just">
              <a:buFont typeface="Wingdings" pitchFamily="2" charset="2"/>
              <a:buChar char="§"/>
            </a:pPr>
            <a:r>
              <a:rPr lang="en-US" sz="2600" dirty="0" smtClean="0">
                <a:latin typeface="Times New Roman" pitchFamily="18" charset="0"/>
                <a:cs typeface="Times New Roman" pitchFamily="18" charset="0"/>
              </a:rPr>
              <a:t> We add the 40% margin to the face area so that the full head is included.</a:t>
            </a:r>
          </a:p>
          <a:p>
            <a:pPr algn="just"/>
            <a:endParaRPr lang="en-IN" sz="1200" dirty="0" smtClean="0">
              <a:latin typeface="Times New Roman" pitchFamily="18" charset="0"/>
              <a:cs typeface="Times New Roman" pitchFamily="18" charset="0"/>
            </a:endParaRPr>
          </a:p>
          <a:p>
            <a:pPr algn="just">
              <a:buFont typeface="Wingdings" pitchFamily="2" charset="2"/>
              <a:buChar char="§"/>
            </a:pPr>
            <a:r>
              <a:rPr lang="en-IN" sz="2600" dirty="0" smtClean="0">
                <a:latin typeface="Times New Roman" pitchFamily="18" charset="0"/>
                <a:cs typeface="Times New Roman" pitchFamily="18" charset="0"/>
              </a:rPr>
              <a:t> Face is cropped using </a:t>
            </a:r>
            <a:r>
              <a:rPr lang="en-IN" sz="2600" dirty="0" err="1" smtClean="0">
                <a:latin typeface="Times New Roman" pitchFamily="18" charset="0"/>
                <a:cs typeface="Times New Roman" pitchFamily="18" charset="0"/>
              </a:rPr>
              <a:t>crop_face</a:t>
            </a:r>
            <a:r>
              <a:rPr lang="en-IN" sz="2600" dirty="0" smtClean="0">
                <a:latin typeface="Times New Roman" pitchFamily="18" charset="0"/>
                <a:cs typeface="Times New Roman" pitchFamily="18" charset="0"/>
              </a:rPr>
              <a:t> method giving frame as the input.</a:t>
            </a:r>
            <a:endParaRPr lang="en-US" sz="2600" dirty="0" smtClean="0">
              <a:latin typeface="Times New Roman" pitchFamily="18" charset="0"/>
              <a:cs typeface="Times New Roman" pitchFamily="18" charset="0"/>
            </a:endParaRPr>
          </a:p>
          <a:p>
            <a:pPr algn="just"/>
            <a:endParaRPr lang="en-US" sz="1200" dirty="0" smtClean="0">
              <a:latin typeface="Times New Roman" pitchFamily="18" charset="0"/>
              <a:cs typeface="Times New Roman" pitchFamily="18" charset="0"/>
            </a:endParaRPr>
          </a:p>
          <a:p>
            <a:pPr algn="just">
              <a:buFont typeface="Wingdings" pitchFamily="2" charset="2"/>
              <a:buChar char="§"/>
            </a:pPr>
            <a:r>
              <a:rPr lang="en-US" sz="2600" dirty="0" smtClean="0">
                <a:latin typeface="Times New Roman" pitchFamily="18" charset="0"/>
                <a:cs typeface="Times New Roman" pitchFamily="18" charset="0"/>
              </a:rPr>
              <a:t> cv2. rectangle() method is used to draw a rectangle on any image color: It is the color of border line of rectangle to be drawn. For BGR, we pass a </a:t>
            </a:r>
            <a:r>
              <a:rPr lang="en-US" sz="2600" dirty="0" err="1" smtClean="0">
                <a:latin typeface="Times New Roman" pitchFamily="18" charset="0"/>
                <a:cs typeface="Times New Roman" pitchFamily="18" charset="0"/>
              </a:rPr>
              <a:t>tuple</a:t>
            </a:r>
            <a:r>
              <a:rPr lang="en-US" sz="2600" dirty="0" smtClean="0">
                <a:latin typeface="Times New Roman" pitchFamily="18" charset="0"/>
                <a:cs typeface="Times New Roman" pitchFamily="18" charset="0"/>
              </a:rPr>
              <a:t>. </a:t>
            </a:r>
          </a:p>
          <a:p>
            <a:pPr algn="just"/>
            <a:endParaRPr lang="en-US" sz="1200" dirty="0" smtClean="0">
              <a:latin typeface="Times New Roman" pitchFamily="18" charset="0"/>
              <a:cs typeface="Times New Roman" pitchFamily="18" charset="0"/>
            </a:endParaRPr>
          </a:p>
          <a:p>
            <a:pPr algn="just">
              <a:buFont typeface="Wingdings" pitchFamily="2" charset="2"/>
              <a:buChar char="§"/>
            </a:pPr>
            <a:r>
              <a:rPr lang="en-US" sz="2600" dirty="0" err="1" smtClean="0">
                <a:latin typeface="Times New Roman" pitchFamily="18" charset="0"/>
                <a:cs typeface="Times New Roman" pitchFamily="18" charset="0"/>
              </a:rPr>
              <a:t>Eg</a:t>
            </a:r>
            <a:r>
              <a:rPr lang="en-US" sz="2600" dirty="0" smtClean="0">
                <a:latin typeface="Times New Roman" pitchFamily="18" charset="0"/>
                <a:cs typeface="Times New Roman" pitchFamily="18" charset="0"/>
              </a:rPr>
              <a:t>: (255, 0, 0) for blue color.</a:t>
            </a:r>
          </a:p>
          <a:p>
            <a:pPr marL="514350" indent="-514350" algn="just"/>
            <a:endParaRPr lang="en-IN" sz="2600" dirty="0" smtClean="0">
              <a:latin typeface="Times New Roman" pitchFamily="18" charset="0"/>
              <a:cs typeface="Times New Roman" pitchFamily="18" charset="0"/>
            </a:endParaRPr>
          </a:p>
          <a:p>
            <a:pPr marL="514350" indent="-514350"/>
            <a:endParaRPr lang="en-US" sz="2600" dirty="0">
              <a:solidFill>
                <a:srgbClr val="00B0F0"/>
              </a:solidFill>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285729"/>
            <a:ext cx="8215370" cy="6093976"/>
          </a:xfrm>
          <a:prstGeom prst="rect">
            <a:avLst/>
          </a:prstGeom>
          <a:noFill/>
        </p:spPr>
        <p:txBody>
          <a:bodyPr wrap="square" rtlCol="0">
            <a:spAutoFit/>
          </a:bodyPr>
          <a:lstStyle/>
          <a:p>
            <a:r>
              <a:rPr lang="en-US" sz="2600" dirty="0" smtClean="0">
                <a:latin typeface="Times New Roman" pitchFamily="18" charset="0"/>
                <a:cs typeface="Times New Roman" pitchFamily="18" charset="0"/>
              </a:rPr>
              <a:t># placeholder for cropped faces</a:t>
            </a:r>
          </a:p>
          <a:p>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face_imgs</a:t>
            </a:r>
            <a:r>
              <a:rPr lang="en-US" sz="2600" dirty="0" smtClean="0">
                <a:latin typeface="Times New Roman" pitchFamily="18" charset="0"/>
                <a:cs typeface="Times New Roman" pitchFamily="18" charset="0"/>
              </a:rPr>
              <a:t> = </a:t>
            </a:r>
            <a:r>
              <a:rPr lang="en-US" sz="2600" dirty="0" err="1" smtClean="0">
                <a:latin typeface="Times New Roman" pitchFamily="18" charset="0"/>
                <a:cs typeface="Times New Roman" pitchFamily="18" charset="0"/>
              </a:rPr>
              <a:t>np.empty</a:t>
            </a:r>
            <a:r>
              <a:rPr lang="en-US" sz="2600" dirty="0" smtClean="0">
                <a:latin typeface="Times New Roman" pitchFamily="18" charset="0"/>
                <a:cs typeface="Times New Roman" pitchFamily="18" charset="0"/>
              </a:rPr>
              <a:t>((</a:t>
            </a:r>
          </a:p>
          <a:p>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len</a:t>
            </a:r>
            <a:r>
              <a:rPr lang="en-US" sz="2600" dirty="0" smtClean="0">
                <a:latin typeface="Times New Roman" pitchFamily="18" charset="0"/>
                <a:cs typeface="Times New Roman" pitchFamily="18" charset="0"/>
              </a:rPr>
              <a:t>(faces),</a:t>
            </a:r>
          </a:p>
          <a:p>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self.face_size</a:t>
            </a:r>
            <a:r>
              <a:rPr lang="en-US" sz="2600" dirty="0" smtClean="0">
                <a:latin typeface="Times New Roman" pitchFamily="18" charset="0"/>
                <a:cs typeface="Times New Roman" pitchFamily="18" charset="0"/>
              </a:rPr>
              <a:t>, </a:t>
            </a:r>
          </a:p>
          <a:p>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self.face_size</a:t>
            </a:r>
            <a:r>
              <a:rPr lang="en-US" sz="2600" dirty="0" smtClean="0">
                <a:latin typeface="Times New Roman" pitchFamily="18" charset="0"/>
                <a:cs typeface="Times New Roman" pitchFamily="18" charset="0"/>
              </a:rPr>
              <a:t>, </a:t>
            </a:r>
            <a:r>
              <a:rPr lang="en-US" sz="2600" b="1" dirty="0" smtClean="0">
                <a:latin typeface="Times New Roman" pitchFamily="18" charset="0"/>
                <a:cs typeface="Times New Roman" pitchFamily="18" charset="0"/>
              </a:rPr>
              <a:t>3</a:t>
            </a:r>
            <a:r>
              <a:rPr lang="en-US" sz="2600" dirty="0" smtClean="0">
                <a:latin typeface="Times New Roman" pitchFamily="18" charset="0"/>
                <a:cs typeface="Times New Roman" pitchFamily="18" charset="0"/>
              </a:rPr>
              <a:t>))</a:t>
            </a:r>
          </a:p>
          <a:p>
            <a:r>
              <a:rPr lang="en-US" sz="2600" b="1" dirty="0" smtClean="0">
                <a:latin typeface="Times New Roman" pitchFamily="18" charset="0"/>
                <a:cs typeface="Times New Roman" pitchFamily="18" charset="0"/>
              </a:rPr>
              <a:t>for</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i</a:t>
            </a:r>
            <a:r>
              <a:rPr lang="en-US" sz="2600" dirty="0" smtClean="0">
                <a:latin typeface="Times New Roman" pitchFamily="18" charset="0"/>
                <a:cs typeface="Times New Roman" pitchFamily="18" charset="0"/>
              </a:rPr>
              <a:t>, face </a:t>
            </a:r>
            <a:r>
              <a:rPr lang="en-US" sz="2600" b="1" dirty="0" smtClean="0">
                <a:latin typeface="Times New Roman" pitchFamily="18" charset="0"/>
                <a:cs typeface="Times New Roman" pitchFamily="18" charset="0"/>
              </a:rPr>
              <a:t>in</a:t>
            </a:r>
            <a:r>
              <a:rPr lang="en-US" sz="2600" dirty="0" smtClean="0">
                <a:latin typeface="Times New Roman" pitchFamily="18" charset="0"/>
                <a:cs typeface="Times New Roman" pitchFamily="18" charset="0"/>
              </a:rPr>
              <a:t> enumerate(faces):</a:t>
            </a:r>
          </a:p>
          <a:p>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face_img</a:t>
            </a:r>
            <a:r>
              <a:rPr lang="en-US" sz="2600" dirty="0" smtClean="0">
                <a:latin typeface="Times New Roman" pitchFamily="18" charset="0"/>
                <a:cs typeface="Times New Roman" pitchFamily="18" charset="0"/>
              </a:rPr>
              <a:t>, cropped = </a:t>
            </a:r>
            <a:r>
              <a:rPr lang="en-US" sz="2600" dirty="0" err="1" smtClean="0">
                <a:latin typeface="Times New Roman" pitchFamily="18" charset="0"/>
                <a:cs typeface="Times New Roman" pitchFamily="18" charset="0"/>
              </a:rPr>
              <a:t>self.crop_face</a:t>
            </a:r>
            <a:r>
              <a:rPr lang="en-US" sz="2600" dirty="0" smtClean="0">
                <a:latin typeface="Times New Roman" pitchFamily="18" charset="0"/>
                <a:cs typeface="Times New Roman" pitchFamily="18" charset="0"/>
              </a:rPr>
              <a:t>(frame, </a:t>
            </a:r>
          </a:p>
          <a:p>
            <a:r>
              <a:rPr lang="en-US" sz="2600" dirty="0" smtClean="0">
                <a:latin typeface="Times New Roman" pitchFamily="18" charset="0"/>
                <a:cs typeface="Times New Roman" pitchFamily="18" charset="0"/>
              </a:rPr>
              <a:t>                                          Face, </a:t>
            </a:r>
          </a:p>
          <a:p>
            <a:r>
              <a:rPr lang="en-US" sz="2600" dirty="0" smtClean="0">
                <a:latin typeface="Times New Roman" pitchFamily="18" charset="0"/>
                <a:cs typeface="Times New Roman" pitchFamily="18" charset="0"/>
              </a:rPr>
              <a:t>                                          margin=</a:t>
            </a:r>
            <a:r>
              <a:rPr lang="en-US" sz="2600" b="1" dirty="0" smtClean="0">
                <a:latin typeface="Times New Roman" pitchFamily="18" charset="0"/>
                <a:cs typeface="Times New Roman" pitchFamily="18" charset="0"/>
              </a:rPr>
              <a:t>40</a:t>
            </a:r>
            <a:r>
              <a:rPr lang="en-US" sz="2600" dirty="0" smtClean="0">
                <a:latin typeface="Times New Roman" pitchFamily="18" charset="0"/>
                <a:cs typeface="Times New Roman" pitchFamily="18" charset="0"/>
              </a:rPr>
              <a:t>, </a:t>
            </a:r>
          </a:p>
          <a:p>
            <a:r>
              <a:rPr lang="en-US" sz="2600" dirty="0" smtClean="0">
                <a:latin typeface="Times New Roman" pitchFamily="18" charset="0"/>
                <a:cs typeface="Times New Roman" pitchFamily="18" charset="0"/>
              </a:rPr>
              <a:t>                                          size=</a:t>
            </a:r>
            <a:r>
              <a:rPr lang="en-US" sz="2600" dirty="0" err="1" smtClean="0">
                <a:latin typeface="Times New Roman" pitchFamily="18" charset="0"/>
                <a:cs typeface="Times New Roman" pitchFamily="18" charset="0"/>
              </a:rPr>
              <a:t>self.face_size</a:t>
            </a:r>
            <a:r>
              <a:rPr lang="en-US" sz="2600" dirty="0" smtClean="0">
                <a:latin typeface="Times New Roman" pitchFamily="18" charset="0"/>
                <a:cs typeface="Times New Roman" pitchFamily="18" charset="0"/>
              </a:rPr>
              <a:t>) </a:t>
            </a:r>
          </a:p>
          <a:p>
            <a:r>
              <a:rPr lang="en-US" sz="2600" dirty="0" smtClean="0">
                <a:latin typeface="Times New Roman" pitchFamily="18" charset="0"/>
                <a:cs typeface="Times New Roman" pitchFamily="18" charset="0"/>
              </a:rPr>
              <a:t>       (x, y, w, h) = cropped cv2.rectangle(frame, </a:t>
            </a:r>
          </a:p>
          <a:p>
            <a:r>
              <a:rPr lang="en-US" sz="2600" dirty="0" smtClean="0">
                <a:latin typeface="Times New Roman" pitchFamily="18" charset="0"/>
                <a:cs typeface="Times New Roman" pitchFamily="18" charset="0"/>
              </a:rPr>
              <a:t>                              (x, y), </a:t>
            </a:r>
          </a:p>
          <a:p>
            <a:r>
              <a:rPr lang="en-US" sz="2600" dirty="0" smtClean="0">
                <a:latin typeface="Times New Roman" pitchFamily="18" charset="0"/>
                <a:cs typeface="Times New Roman" pitchFamily="18" charset="0"/>
              </a:rPr>
              <a:t>                              (x + w, y + h),</a:t>
            </a:r>
          </a:p>
          <a:p>
            <a:r>
              <a:rPr lang="en-US" sz="2600" dirty="0" smtClean="0">
                <a:latin typeface="Times New Roman" pitchFamily="18" charset="0"/>
                <a:cs typeface="Times New Roman" pitchFamily="18" charset="0"/>
              </a:rPr>
              <a:t>                              (</a:t>
            </a:r>
            <a:r>
              <a:rPr lang="en-US" sz="2600" b="1" dirty="0" smtClean="0">
                <a:latin typeface="Times New Roman" pitchFamily="18" charset="0"/>
                <a:cs typeface="Times New Roman" pitchFamily="18" charset="0"/>
              </a:rPr>
              <a:t>255</a:t>
            </a:r>
            <a:r>
              <a:rPr lang="en-US" sz="2600" dirty="0" smtClean="0">
                <a:latin typeface="Times New Roman" pitchFamily="18" charset="0"/>
                <a:cs typeface="Times New Roman" pitchFamily="18" charset="0"/>
              </a:rPr>
              <a:t>, </a:t>
            </a:r>
            <a:r>
              <a:rPr lang="en-US" sz="2600" b="1" dirty="0" smtClean="0">
                <a:latin typeface="Times New Roman" pitchFamily="18" charset="0"/>
                <a:cs typeface="Times New Roman" pitchFamily="18" charset="0"/>
              </a:rPr>
              <a:t>200</a:t>
            </a:r>
            <a:r>
              <a:rPr lang="en-US" sz="2600" dirty="0" smtClean="0">
                <a:latin typeface="Times New Roman" pitchFamily="18" charset="0"/>
                <a:cs typeface="Times New Roman" pitchFamily="18" charset="0"/>
              </a:rPr>
              <a:t>, </a:t>
            </a:r>
            <a:r>
              <a:rPr lang="en-US" sz="2600" b="1" dirty="0" smtClean="0">
                <a:latin typeface="Times New Roman" pitchFamily="18" charset="0"/>
                <a:cs typeface="Times New Roman" pitchFamily="18" charset="0"/>
              </a:rPr>
              <a:t>0</a:t>
            </a:r>
            <a:r>
              <a:rPr lang="en-US" sz="2600" dirty="0" smtClean="0">
                <a:latin typeface="Times New Roman" pitchFamily="18" charset="0"/>
                <a:cs typeface="Times New Roman" pitchFamily="18" charset="0"/>
              </a:rPr>
              <a:t>), </a:t>
            </a:r>
            <a:r>
              <a:rPr lang="en-US" sz="2600" b="1" dirty="0" smtClean="0">
                <a:latin typeface="Times New Roman" pitchFamily="18" charset="0"/>
                <a:cs typeface="Times New Roman" pitchFamily="18" charset="0"/>
              </a:rPr>
              <a:t>2</a:t>
            </a:r>
            <a:r>
              <a:rPr lang="en-US" sz="2600" dirty="0" smtClean="0">
                <a:latin typeface="Times New Roman" pitchFamily="18" charset="0"/>
                <a:cs typeface="Times New Roman" pitchFamily="18" charset="0"/>
              </a:rPr>
              <a:t>)</a:t>
            </a:r>
          </a:p>
          <a:p>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face_imgs</a:t>
            </a:r>
            <a:r>
              <a:rPr lang="en-US" sz="2600" dirty="0" smtClean="0">
                <a:latin typeface="Times New Roman" pitchFamily="18" charset="0"/>
                <a:cs typeface="Times New Roman" pitchFamily="18" charset="0"/>
              </a:rPr>
              <a:t>[</a:t>
            </a:r>
            <a:r>
              <a:rPr lang="en-US" sz="2600" dirty="0" err="1" smtClean="0">
                <a:latin typeface="Times New Roman" pitchFamily="18" charset="0"/>
                <a:cs typeface="Times New Roman" pitchFamily="18" charset="0"/>
              </a:rPr>
              <a:t>i</a:t>
            </a:r>
            <a:r>
              <a:rPr lang="en-US" sz="2600" dirty="0" smtClean="0">
                <a:latin typeface="Times New Roman" pitchFamily="18" charset="0"/>
                <a:cs typeface="Times New Roman" pitchFamily="18" charset="0"/>
              </a:rPr>
              <a:t>,:,:,:] = </a:t>
            </a:r>
            <a:r>
              <a:rPr lang="en-US" sz="2600" dirty="0" err="1" smtClean="0">
                <a:latin typeface="Times New Roman" pitchFamily="18" charset="0"/>
                <a:cs typeface="Times New Roman" pitchFamily="18" charset="0"/>
              </a:rPr>
              <a:t>face_img</a:t>
            </a:r>
            <a:endParaRPr lang="en-US" sz="2600" dirty="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500042"/>
            <a:ext cx="8501122" cy="9110186"/>
          </a:xfrm>
          <a:prstGeom prst="rect">
            <a:avLst/>
          </a:prstGeom>
          <a:noFill/>
        </p:spPr>
        <p:txBody>
          <a:bodyPr wrap="square" rtlCol="0">
            <a:spAutoFit/>
          </a:bodyPr>
          <a:lstStyle/>
          <a:p>
            <a:pPr marL="514350" indent="-514350">
              <a:buClr>
                <a:srgbClr val="00B0F0"/>
              </a:buClr>
              <a:buFont typeface="+mj-lt"/>
              <a:buAutoNum type="arabicParenR" startAt="4"/>
            </a:pPr>
            <a:r>
              <a:rPr lang="en-IN" sz="2600" dirty="0" smtClean="0">
                <a:solidFill>
                  <a:srgbClr val="00B0F0"/>
                </a:solidFill>
                <a:latin typeface="Times New Roman" pitchFamily="18" charset="0"/>
                <a:cs typeface="Times New Roman" pitchFamily="18" charset="0"/>
              </a:rPr>
              <a:t>Feature</a:t>
            </a:r>
            <a:r>
              <a:rPr lang="en-IN" sz="2600" b="1" dirty="0" smtClean="0">
                <a:solidFill>
                  <a:srgbClr val="00B0F0"/>
                </a:solidFill>
                <a:latin typeface="Times New Roman" pitchFamily="18" charset="0"/>
                <a:cs typeface="Times New Roman" pitchFamily="18" charset="0"/>
              </a:rPr>
              <a:t> </a:t>
            </a:r>
            <a:r>
              <a:rPr lang="en-IN" sz="2600" dirty="0" smtClean="0">
                <a:solidFill>
                  <a:srgbClr val="00B0F0"/>
                </a:solidFill>
                <a:latin typeface="Times New Roman" pitchFamily="18" charset="0"/>
                <a:cs typeface="Times New Roman" pitchFamily="18" charset="0"/>
              </a:rPr>
              <a:t>Extraction</a:t>
            </a:r>
            <a:r>
              <a:rPr lang="en-IN" sz="2600" b="1" dirty="0" smtClean="0">
                <a:solidFill>
                  <a:srgbClr val="00B0F0"/>
                </a:solidFill>
                <a:latin typeface="Times New Roman" pitchFamily="18" charset="0"/>
                <a:cs typeface="Times New Roman" pitchFamily="18" charset="0"/>
              </a:rPr>
              <a:t>:</a:t>
            </a:r>
            <a:endParaRPr lang="en-IN" sz="1200" b="1" dirty="0" smtClean="0">
              <a:solidFill>
                <a:srgbClr val="00B0F0"/>
              </a:solidFill>
              <a:latin typeface="Times New Roman" pitchFamily="18" charset="0"/>
              <a:cs typeface="Times New Roman" pitchFamily="18" charset="0"/>
            </a:endParaRPr>
          </a:p>
          <a:p>
            <a:pPr marL="514350" indent="-514350">
              <a:buClr>
                <a:srgbClr val="00B0F0"/>
              </a:buClr>
            </a:pPr>
            <a:endParaRPr lang="en-IN" sz="1200" b="1" dirty="0" smtClean="0">
              <a:solidFill>
                <a:srgbClr val="00B0F0"/>
              </a:solidFill>
              <a:latin typeface="Times New Roman" pitchFamily="18" charset="0"/>
              <a:cs typeface="Times New Roman" pitchFamily="18" charset="0"/>
            </a:endParaRPr>
          </a:p>
          <a:p>
            <a:pPr algn="just">
              <a:buFont typeface="Wingdings" pitchFamily="2" charset="2"/>
              <a:buChar char="§"/>
            </a:pPr>
            <a:r>
              <a:rPr lang="en-US" sz="2600" dirty="0" smtClean="0">
                <a:latin typeface="Times New Roman" pitchFamily="18" charset="0"/>
                <a:cs typeface="Times New Roman" pitchFamily="18" charset="0"/>
              </a:rPr>
              <a:t> Then we are ready to feed those cropped faces to the model, it's as simple as calling the predict method.</a:t>
            </a:r>
          </a:p>
          <a:p>
            <a:pPr algn="just"/>
            <a:endParaRPr lang="en-US" sz="1200" dirty="0" smtClean="0">
              <a:latin typeface="Times New Roman" pitchFamily="18" charset="0"/>
              <a:cs typeface="Times New Roman" pitchFamily="18" charset="0"/>
            </a:endParaRPr>
          </a:p>
          <a:p>
            <a:pPr algn="just">
              <a:buFont typeface="Wingdings" pitchFamily="2" charset="2"/>
              <a:buChar char="§"/>
            </a:pPr>
            <a:r>
              <a:rPr lang="en-IN" sz="2600" dirty="0" smtClean="0">
                <a:latin typeface="Times New Roman" pitchFamily="18" charset="0"/>
                <a:cs typeface="Times New Roman" pitchFamily="18" charset="0"/>
              </a:rPr>
              <a:t> Here we are using Wide </a:t>
            </a:r>
            <a:r>
              <a:rPr lang="en-IN" sz="2600" dirty="0" err="1" smtClean="0">
                <a:latin typeface="Times New Roman" pitchFamily="18" charset="0"/>
                <a:cs typeface="Times New Roman" pitchFamily="18" charset="0"/>
              </a:rPr>
              <a:t>Resnet</a:t>
            </a:r>
            <a:r>
              <a:rPr lang="en-IN" sz="2600" dirty="0" smtClean="0">
                <a:latin typeface="Times New Roman" pitchFamily="18" charset="0"/>
                <a:cs typeface="Times New Roman" pitchFamily="18" charset="0"/>
              </a:rPr>
              <a:t> architecture to predict age.</a:t>
            </a:r>
          </a:p>
          <a:p>
            <a:pPr algn="just"/>
            <a:endParaRPr lang="en-US" sz="1200" dirty="0" smtClean="0">
              <a:latin typeface="Times New Roman" pitchFamily="18" charset="0"/>
              <a:cs typeface="Times New Roman" pitchFamily="18" charset="0"/>
            </a:endParaRPr>
          </a:p>
          <a:p>
            <a:pPr algn="just">
              <a:buFont typeface="Wingdings" pitchFamily="2" charset="2"/>
              <a:buChar char="§"/>
            </a:pPr>
            <a:r>
              <a:rPr lang="en-US" sz="2600" dirty="0" smtClean="0">
                <a:latin typeface="Times New Roman" pitchFamily="18" charset="0"/>
                <a:cs typeface="Times New Roman" pitchFamily="18" charset="0"/>
              </a:rPr>
              <a:t> For the age prediction, the output of the model is a list of 101 values associated with age probabilities ranging from 0~100, and all the 101 values add up to 1 (or what we call </a:t>
            </a:r>
            <a:r>
              <a:rPr lang="en-US" sz="2600" dirty="0" err="1" smtClean="0">
                <a:latin typeface="Times New Roman" pitchFamily="18" charset="0"/>
                <a:cs typeface="Times New Roman" pitchFamily="18" charset="0"/>
              </a:rPr>
              <a:t>softmax</a:t>
            </a:r>
            <a:r>
              <a:rPr lang="en-US" sz="2600" dirty="0" smtClean="0">
                <a:latin typeface="Times New Roman" pitchFamily="18" charset="0"/>
                <a:cs typeface="Times New Roman" pitchFamily="18" charset="0"/>
              </a:rPr>
              <a:t>).</a:t>
            </a:r>
            <a:r>
              <a:rPr lang="en-IN" sz="2600" dirty="0" smtClean="0">
                <a:latin typeface="Times New Roman" pitchFamily="18" charset="0"/>
                <a:cs typeface="Times New Roman" pitchFamily="18" charset="0"/>
              </a:rPr>
              <a:t>The image is processed using wide </a:t>
            </a:r>
            <a:r>
              <a:rPr lang="en-IN" sz="2600" dirty="0" err="1" smtClean="0">
                <a:latin typeface="Times New Roman" pitchFamily="18" charset="0"/>
                <a:cs typeface="Times New Roman" pitchFamily="18" charset="0"/>
              </a:rPr>
              <a:t>resnet</a:t>
            </a:r>
            <a:r>
              <a:rPr lang="en-IN" sz="2600" dirty="0" smtClean="0">
                <a:latin typeface="Times New Roman" pitchFamily="18" charset="0"/>
                <a:cs typeface="Times New Roman" pitchFamily="18" charset="0"/>
              </a:rPr>
              <a:t> technique. </a:t>
            </a:r>
            <a:endParaRPr lang="en-US" sz="2600" dirty="0" smtClean="0">
              <a:latin typeface="Times New Roman" pitchFamily="18" charset="0"/>
              <a:cs typeface="Times New Roman" pitchFamily="18" charset="0"/>
            </a:endParaRPr>
          </a:p>
          <a:p>
            <a:pPr algn="just"/>
            <a:endParaRPr lang="en-US" sz="1200" dirty="0" smtClean="0">
              <a:latin typeface="Times New Roman" pitchFamily="18" charset="0"/>
              <a:cs typeface="Times New Roman" pitchFamily="18" charset="0"/>
            </a:endParaRPr>
          </a:p>
          <a:p>
            <a:pPr algn="just">
              <a:buFont typeface="Wingdings" pitchFamily="2" charset="2"/>
              <a:buChar char="§"/>
            </a:pPr>
            <a:r>
              <a:rPr lang="en-US" sz="2600" dirty="0" smtClean="0">
                <a:latin typeface="Times New Roman" pitchFamily="18" charset="0"/>
                <a:cs typeface="Times New Roman" pitchFamily="18" charset="0"/>
              </a:rPr>
              <a:t> So we multiply each value with its associated age and sum them up resulting final predicted age.</a:t>
            </a:r>
          </a:p>
          <a:p>
            <a:pPr algn="just"/>
            <a:endParaRPr lang="en-IN" sz="1200" dirty="0" smtClean="0">
              <a:latin typeface="Times New Roman" pitchFamily="18" charset="0"/>
              <a:cs typeface="Times New Roman" pitchFamily="18" charset="0"/>
            </a:endParaRPr>
          </a:p>
          <a:p>
            <a:pPr algn="just">
              <a:buFont typeface="Wingdings" pitchFamily="2" charset="2"/>
              <a:buChar char="§"/>
            </a:pPr>
            <a:r>
              <a:rPr lang="en-IN" sz="2800" dirty="0" smtClean="0">
                <a:latin typeface="Times New Roman" pitchFamily="18" charset="0"/>
                <a:cs typeface="Times New Roman" pitchFamily="18" charset="0"/>
              </a:rPr>
              <a:t>In hidden layer </a:t>
            </a:r>
            <a:r>
              <a:rPr lang="en-IN" sz="2800" dirty="0" err="1" smtClean="0">
                <a:latin typeface="Times New Roman" pitchFamily="18" charset="0"/>
                <a:cs typeface="Times New Roman" pitchFamily="18" charset="0"/>
              </a:rPr>
              <a:t>ReLU</a:t>
            </a:r>
            <a:r>
              <a:rPr lang="en-IN" sz="2800" dirty="0" smtClean="0">
                <a:latin typeface="Times New Roman" pitchFamily="18" charset="0"/>
                <a:cs typeface="Times New Roman" pitchFamily="18" charset="0"/>
              </a:rPr>
              <a:t> is used as activation function and in output layer </a:t>
            </a:r>
            <a:r>
              <a:rPr lang="en-IN" sz="2800" dirty="0" err="1" smtClean="0">
                <a:latin typeface="Times New Roman" pitchFamily="18" charset="0"/>
                <a:cs typeface="Times New Roman" pitchFamily="18" charset="0"/>
              </a:rPr>
              <a:t>softmax</a:t>
            </a:r>
            <a:r>
              <a:rPr lang="en-IN" sz="2800" dirty="0" smtClean="0">
                <a:latin typeface="Times New Roman" pitchFamily="18" charset="0"/>
                <a:cs typeface="Times New Roman" pitchFamily="18" charset="0"/>
              </a:rPr>
              <a:t> function as activation function.</a:t>
            </a:r>
            <a:endParaRPr lang="en-US" sz="2800" dirty="0" smtClean="0"/>
          </a:p>
          <a:p>
            <a:pPr algn="just"/>
            <a:endParaRPr lang="en-US" sz="2600" dirty="0" smtClean="0">
              <a:latin typeface="Times New Roman" pitchFamily="18" charset="0"/>
              <a:cs typeface="Times New Roman" pitchFamily="18" charset="0"/>
            </a:endParaRPr>
          </a:p>
          <a:p>
            <a:pPr algn="just"/>
            <a:endParaRPr lang="en-US" sz="1200" dirty="0" smtClean="0">
              <a:latin typeface="Times New Roman" pitchFamily="18" charset="0"/>
              <a:cs typeface="Times New Roman" pitchFamily="18" charset="0"/>
            </a:endParaRPr>
          </a:p>
          <a:p>
            <a:pPr algn="just"/>
            <a:endParaRPr lang="en-IN" sz="2600" dirty="0" smtClean="0">
              <a:latin typeface="Times New Roman" pitchFamily="18" charset="0"/>
              <a:cs typeface="Times New Roman" pitchFamily="18" charset="0"/>
            </a:endParaRPr>
          </a:p>
          <a:p>
            <a:pPr algn="just">
              <a:buFont typeface="Wingdings" pitchFamily="2" charset="2"/>
              <a:buChar char="§"/>
            </a:pPr>
            <a:endParaRPr lang="en-IN" sz="2600" dirty="0" smtClean="0">
              <a:latin typeface="Times New Roman" pitchFamily="18" charset="0"/>
              <a:cs typeface="Times New Roman" pitchFamily="18" charset="0"/>
            </a:endParaRPr>
          </a:p>
          <a:p>
            <a:endParaRPr lang="en-US" sz="2800" dirty="0" smtClean="0"/>
          </a:p>
          <a:p>
            <a:pPr marL="514350" indent="-514350">
              <a:buClr>
                <a:srgbClr val="00B0F0"/>
              </a:buClr>
            </a:pPr>
            <a:endParaRPr lang="en-IN" sz="2600" b="1" dirty="0" smtClean="0">
              <a:solidFill>
                <a:srgbClr val="00B0F0"/>
              </a:solidFill>
              <a:latin typeface="Times New Roman" pitchFamily="18" charset="0"/>
              <a:cs typeface="Times New Roman" pitchFamily="18" charset="0"/>
            </a:endParaRPr>
          </a:p>
          <a:p>
            <a:pPr marL="514350" indent="-514350">
              <a:buClr>
                <a:srgbClr val="00B0F0"/>
              </a:buClr>
            </a:pPr>
            <a:endParaRPr lang="en-IN" sz="2600" b="1" dirty="0" smtClean="0">
              <a:solidFill>
                <a:srgbClr val="00B0F0"/>
              </a:solidFill>
              <a:latin typeface="Times New Roman" pitchFamily="18" charset="0"/>
              <a:cs typeface="Times New Roman" pitchFamily="18" charset="0"/>
            </a:endParaRPr>
          </a:p>
          <a:p>
            <a:pPr marL="514350" indent="-514350">
              <a:buClr>
                <a:srgbClr val="00B0F0"/>
              </a:buClr>
            </a:pPr>
            <a:endParaRPr lang="en-US" sz="2600" b="1" dirty="0">
              <a:solidFill>
                <a:srgbClr val="00B0F0"/>
              </a:solidFill>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357166"/>
            <a:ext cx="8643998" cy="6894195"/>
          </a:xfrm>
          <a:prstGeom prst="rect">
            <a:avLst/>
          </a:prstGeom>
          <a:noFill/>
        </p:spPr>
        <p:txBody>
          <a:bodyPr wrap="square" rtlCol="0">
            <a:spAutoFit/>
          </a:bodyPr>
          <a:lstStyle/>
          <a:p>
            <a:pPr>
              <a:lnSpc>
                <a:spcPct val="150000"/>
              </a:lnSpc>
            </a:pPr>
            <a:r>
              <a:rPr lang="en-US" sz="2600" dirty="0" smtClean="0">
                <a:latin typeface="Times New Roman" pitchFamily="18" charset="0"/>
                <a:cs typeface="Times New Roman" pitchFamily="18" charset="0"/>
              </a:rPr>
              <a:t>if </a:t>
            </a:r>
            <a:r>
              <a:rPr lang="en-US" sz="2600" dirty="0" err="1" smtClean="0">
                <a:latin typeface="Times New Roman" pitchFamily="18" charset="0"/>
                <a:cs typeface="Times New Roman" pitchFamily="18" charset="0"/>
              </a:rPr>
              <a:t>len</a:t>
            </a:r>
            <a:r>
              <a:rPr lang="en-US" sz="2600" dirty="0" smtClean="0">
                <a:latin typeface="Times New Roman" pitchFamily="18" charset="0"/>
                <a:cs typeface="Times New Roman" pitchFamily="18" charset="0"/>
              </a:rPr>
              <a:t>(</a:t>
            </a:r>
            <a:r>
              <a:rPr lang="en-US" sz="2600" dirty="0" err="1" smtClean="0">
                <a:latin typeface="Times New Roman" pitchFamily="18" charset="0"/>
                <a:cs typeface="Times New Roman" pitchFamily="18" charset="0"/>
              </a:rPr>
              <a:t>face_imgs</a:t>
            </a:r>
            <a:r>
              <a:rPr lang="en-US" sz="2600" dirty="0" smtClean="0">
                <a:latin typeface="Times New Roman" pitchFamily="18" charset="0"/>
                <a:cs typeface="Times New Roman" pitchFamily="18" charset="0"/>
              </a:rPr>
              <a:t>) &gt; 0: </a:t>
            </a:r>
          </a:p>
          <a:p>
            <a:pPr>
              <a:lnSpc>
                <a:spcPct val="150000"/>
              </a:lnSpc>
            </a:pPr>
            <a:r>
              <a:rPr lang="en-US" sz="2600" dirty="0" smtClean="0">
                <a:latin typeface="Times New Roman" pitchFamily="18" charset="0"/>
                <a:cs typeface="Times New Roman" pitchFamily="18" charset="0"/>
              </a:rPr>
              <a:t># predict ages and genders of the detected faces</a:t>
            </a:r>
          </a:p>
          <a:p>
            <a:pPr>
              <a:lnSpc>
                <a:spcPct val="150000"/>
              </a:lnSpc>
            </a:pPr>
            <a:r>
              <a:rPr lang="en-US" sz="2600" dirty="0" smtClean="0">
                <a:latin typeface="Times New Roman" pitchFamily="18" charset="0"/>
                <a:cs typeface="Times New Roman" pitchFamily="18" charset="0"/>
              </a:rPr>
              <a:t>results = </a:t>
            </a:r>
            <a:r>
              <a:rPr lang="en-US" sz="2600" dirty="0" err="1" smtClean="0">
                <a:latin typeface="Times New Roman" pitchFamily="18" charset="0"/>
                <a:cs typeface="Times New Roman" pitchFamily="18" charset="0"/>
              </a:rPr>
              <a:t>self.model.predict</a:t>
            </a:r>
            <a:r>
              <a:rPr lang="en-US" sz="2600" dirty="0" smtClean="0">
                <a:latin typeface="Times New Roman" pitchFamily="18" charset="0"/>
                <a:cs typeface="Times New Roman" pitchFamily="18" charset="0"/>
              </a:rPr>
              <a:t>(</a:t>
            </a:r>
            <a:r>
              <a:rPr lang="en-US" sz="2600" dirty="0" err="1" smtClean="0">
                <a:latin typeface="Times New Roman" pitchFamily="18" charset="0"/>
                <a:cs typeface="Times New Roman" pitchFamily="18" charset="0"/>
              </a:rPr>
              <a:t>face_imgs</a:t>
            </a:r>
            <a:r>
              <a:rPr lang="en-US" sz="2600" dirty="0" smtClean="0">
                <a:latin typeface="Times New Roman" pitchFamily="18" charset="0"/>
                <a:cs typeface="Times New Roman" pitchFamily="18" charset="0"/>
              </a:rPr>
              <a:t>) </a:t>
            </a:r>
          </a:p>
          <a:p>
            <a:pPr>
              <a:lnSpc>
                <a:spcPct val="150000"/>
              </a:lnSpc>
            </a:pPr>
            <a:r>
              <a:rPr lang="en-US" sz="2600" dirty="0" err="1" smtClean="0">
                <a:latin typeface="Times New Roman" pitchFamily="18" charset="0"/>
                <a:cs typeface="Times New Roman" pitchFamily="18" charset="0"/>
              </a:rPr>
              <a:t>predicted_genders</a:t>
            </a:r>
            <a:r>
              <a:rPr lang="en-US" sz="2600" dirty="0" smtClean="0">
                <a:latin typeface="Times New Roman" pitchFamily="18" charset="0"/>
                <a:cs typeface="Times New Roman" pitchFamily="18" charset="0"/>
              </a:rPr>
              <a:t> = results[0] </a:t>
            </a:r>
          </a:p>
          <a:p>
            <a:pPr>
              <a:lnSpc>
                <a:spcPct val="150000"/>
              </a:lnSpc>
            </a:pPr>
            <a:r>
              <a:rPr lang="en-US" sz="2600" dirty="0" smtClean="0">
                <a:latin typeface="Times New Roman" pitchFamily="18" charset="0"/>
                <a:cs typeface="Times New Roman" pitchFamily="18" charset="0"/>
              </a:rPr>
              <a:t>ages = </a:t>
            </a:r>
            <a:r>
              <a:rPr lang="en-US" sz="2600" dirty="0" err="1" smtClean="0">
                <a:latin typeface="Times New Roman" pitchFamily="18" charset="0"/>
                <a:cs typeface="Times New Roman" pitchFamily="18" charset="0"/>
              </a:rPr>
              <a:t>np.arange</a:t>
            </a:r>
            <a:r>
              <a:rPr lang="en-US" sz="2600" dirty="0" smtClean="0">
                <a:latin typeface="Times New Roman" pitchFamily="18" charset="0"/>
                <a:cs typeface="Times New Roman" pitchFamily="18" charset="0"/>
              </a:rPr>
              <a:t>(0, 101).reshape(101, 1) </a:t>
            </a:r>
          </a:p>
          <a:p>
            <a:pPr>
              <a:lnSpc>
                <a:spcPct val="150000"/>
              </a:lnSpc>
            </a:pPr>
            <a:r>
              <a:rPr lang="en-US" sz="2600" dirty="0" err="1" smtClean="0">
                <a:latin typeface="Times New Roman" pitchFamily="18" charset="0"/>
                <a:cs typeface="Times New Roman" pitchFamily="18" charset="0"/>
              </a:rPr>
              <a:t>predicted_ages</a:t>
            </a:r>
            <a:r>
              <a:rPr lang="en-US" sz="2600" dirty="0" smtClean="0">
                <a:latin typeface="Times New Roman" pitchFamily="18" charset="0"/>
                <a:cs typeface="Times New Roman" pitchFamily="18" charset="0"/>
              </a:rPr>
              <a:t> = results[1].dot(ages).flatten()</a:t>
            </a:r>
          </a:p>
          <a:p>
            <a:pPr>
              <a:lnSpc>
                <a:spcPct val="150000"/>
              </a:lnSpc>
            </a:pPr>
            <a:endParaRPr lang="en-US" sz="20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The feature extraction part of the neural network uses the </a:t>
            </a:r>
            <a:r>
              <a:rPr lang="en-US" sz="2600" dirty="0" err="1" smtClean="0">
                <a:latin typeface="Times New Roman" pitchFamily="18" charset="0"/>
                <a:cs typeface="Times New Roman" pitchFamily="18" charset="0"/>
              </a:rPr>
              <a:t>WideResNet</a:t>
            </a:r>
            <a:r>
              <a:rPr lang="en-US" sz="2600" dirty="0" smtClean="0">
                <a:latin typeface="Times New Roman" pitchFamily="18" charset="0"/>
                <a:cs typeface="Times New Roman" pitchFamily="18" charset="0"/>
              </a:rPr>
              <a:t> architecture, short for Wide Residual Networks. It leverages the power of </a:t>
            </a:r>
            <a:r>
              <a:rPr lang="en-US" sz="2600" dirty="0" err="1" smtClean="0">
                <a:latin typeface="Times New Roman" pitchFamily="18" charset="0"/>
                <a:cs typeface="Times New Roman" pitchFamily="18" charset="0"/>
              </a:rPr>
              <a:t>Convolutional</a:t>
            </a:r>
            <a:r>
              <a:rPr lang="en-US" sz="2600" dirty="0" smtClean="0">
                <a:latin typeface="Times New Roman" pitchFamily="18" charset="0"/>
                <a:cs typeface="Times New Roman" pitchFamily="18" charset="0"/>
              </a:rPr>
              <a:t> Neural Networks to learn the features of the face. From less abstract features like edges and corners to more abstract features like eyes and mouth.</a:t>
            </a:r>
          </a:p>
          <a:p>
            <a:pPr>
              <a:lnSpc>
                <a:spcPct val="150000"/>
              </a:lnSpc>
            </a:pPr>
            <a:endParaRPr lang="en-US" sz="2600" dirty="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42852"/>
            <a:ext cx="8501122" cy="7048083"/>
          </a:xfrm>
          <a:prstGeom prst="rect">
            <a:avLst/>
          </a:prstGeom>
          <a:noFill/>
        </p:spPr>
        <p:txBody>
          <a:bodyPr wrap="square" rtlCol="0">
            <a:spAutoFit/>
          </a:bodyPr>
          <a:lstStyle/>
          <a:p>
            <a:pPr algn="ctr"/>
            <a:r>
              <a:rPr lang="en-IN" sz="2800" b="1" dirty="0" smtClean="0">
                <a:solidFill>
                  <a:srgbClr val="00B0F0"/>
                </a:solidFill>
                <a:latin typeface="Times New Roman" pitchFamily="18" charset="0"/>
                <a:cs typeface="Times New Roman" pitchFamily="18" charset="0"/>
              </a:rPr>
              <a:t>WIDE RESNET NETWORK</a:t>
            </a:r>
          </a:p>
          <a:p>
            <a:pPr algn="ctr"/>
            <a:endParaRPr lang="en-IN" sz="1000" b="1" dirty="0" smtClean="0">
              <a:solidFill>
                <a:srgbClr val="00B0F0"/>
              </a:solidFill>
              <a:latin typeface="Times New Roman" pitchFamily="18" charset="0"/>
              <a:cs typeface="Times New Roman" pitchFamily="18" charset="0"/>
            </a:endParaRPr>
          </a:p>
          <a:p>
            <a:pPr algn="ctr"/>
            <a:endParaRPr lang="en-IN" sz="1200" b="1" dirty="0" smtClean="0">
              <a:solidFill>
                <a:srgbClr val="00B0F0"/>
              </a:solidFill>
              <a:latin typeface="Times New Roman" pitchFamily="18" charset="0"/>
              <a:cs typeface="Times New Roman" pitchFamily="18" charset="0"/>
            </a:endParaRPr>
          </a:p>
          <a:p>
            <a:pPr algn="just">
              <a:buFont typeface="Wingdings" pitchFamily="2" charset="2"/>
              <a:buChar char="Ø"/>
            </a:pPr>
            <a:r>
              <a:rPr lang="en-IN" sz="2600" dirty="0" smtClean="0">
                <a:latin typeface="Times New Roman" pitchFamily="18" charset="0"/>
                <a:cs typeface="Times New Roman" pitchFamily="18" charset="0"/>
              </a:rPr>
              <a:t>What is WRNs(Wide </a:t>
            </a:r>
            <a:r>
              <a:rPr lang="en-IN" sz="2600" dirty="0" err="1" smtClean="0">
                <a:latin typeface="Times New Roman" pitchFamily="18" charset="0"/>
                <a:cs typeface="Times New Roman" pitchFamily="18" charset="0"/>
              </a:rPr>
              <a:t>Resnet</a:t>
            </a:r>
            <a:r>
              <a:rPr lang="en-IN" sz="2600" dirty="0" smtClean="0">
                <a:latin typeface="Times New Roman" pitchFamily="18" charset="0"/>
                <a:cs typeface="Times New Roman" pitchFamily="18" charset="0"/>
              </a:rPr>
              <a:t>)?</a:t>
            </a:r>
          </a:p>
          <a:p>
            <a:pPr algn="just"/>
            <a:r>
              <a:rPr lang="en-IN"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The “depth” of a neural network is the number of layers, but “width” usually refers to the number of neurons per layer, or for </a:t>
            </a:r>
            <a:r>
              <a:rPr lang="en-US" sz="2600" dirty="0" err="1" smtClean="0">
                <a:latin typeface="Times New Roman" pitchFamily="18" charset="0"/>
                <a:cs typeface="Times New Roman" pitchFamily="18" charset="0"/>
              </a:rPr>
              <a:t>convolutional</a:t>
            </a:r>
            <a:r>
              <a:rPr lang="en-US" sz="2600" dirty="0" smtClean="0">
                <a:latin typeface="Times New Roman" pitchFamily="18" charset="0"/>
                <a:cs typeface="Times New Roman" pitchFamily="18" charset="0"/>
              </a:rPr>
              <a:t> layers, the number of feature maps per layer.</a:t>
            </a:r>
          </a:p>
          <a:p>
            <a:pPr algn="just"/>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Residual block with identity mapping can be represented by the following formula: </a:t>
            </a:r>
          </a:p>
          <a:p>
            <a:pPr algn="just"/>
            <a:endParaRPr lang="en-US" sz="2600" dirty="0" smtClean="0">
              <a:latin typeface="Times New Roman" pitchFamily="18" charset="0"/>
              <a:cs typeface="Times New Roman" pitchFamily="18" charset="0"/>
            </a:endParaRPr>
          </a:p>
          <a:p>
            <a:pPr algn="ctr"/>
            <a:r>
              <a:rPr lang="en-US" sz="2600" b="1" i="1" dirty="0" smtClean="0">
                <a:latin typeface="Times New Roman" pitchFamily="18" charset="0"/>
                <a:cs typeface="Times New Roman" pitchFamily="18" charset="0"/>
              </a:rPr>
              <a:t>xl+1 =xl +F(</a:t>
            </a:r>
            <a:r>
              <a:rPr lang="en-US" sz="2600" b="1" i="1" dirty="0" err="1" smtClean="0">
                <a:latin typeface="Times New Roman" pitchFamily="18" charset="0"/>
                <a:cs typeface="Times New Roman" pitchFamily="18" charset="0"/>
              </a:rPr>
              <a:t>xl,Wl</a:t>
            </a:r>
            <a:r>
              <a:rPr lang="en-US" sz="2600" b="1" i="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where</a:t>
            </a:r>
          </a:p>
          <a:p>
            <a:pPr algn="ct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                   xl+1 and xl are input and output of the l-</a:t>
            </a:r>
            <a:r>
              <a:rPr lang="en-US" sz="2600" dirty="0" err="1" smtClean="0">
                <a:latin typeface="Times New Roman" pitchFamily="18" charset="0"/>
                <a:cs typeface="Times New Roman" pitchFamily="18" charset="0"/>
              </a:rPr>
              <a:t>th</a:t>
            </a:r>
            <a:r>
              <a:rPr lang="en-US" sz="2600" dirty="0" smtClean="0">
                <a:latin typeface="Times New Roman" pitchFamily="18" charset="0"/>
                <a:cs typeface="Times New Roman" pitchFamily="18" charset="0"/>
              </a:rPr>
              <a:t> unit in the network,</a:t>
            </a:r>
          </a:p>
          <a:p>
            <a:pPr algn="just"/>
            <a:r>
              <a:rPr lang="en-US" sz="2600" dirty="0" smtClean="0">
                <a:latin typeface="Times New Roman" pitchFamily="18" charset="0"/>
                <a:cs typeface="Times New Roman" pitchFamily="18" charset="0"/>
              </a:rPr>
              <a:t>                   F is a residual function and </a:t>
            </a:r>
          </a:p>
          <a:p>
            <a:pPr algn="just"/>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Wl</a:t>
            </a:r>
            <a:r>
              <a:rPr lang="en-US" sz="2600" dirty="0" smtClean="0">
                <a:latin typeface="Times New Roman" pitchFamily="18" charset="0"/>
                <a:cs typeface="Times New Roman" pitchFamily="18" charset="0"/>
              </a:rPr>
              <a:t> are parameters of the block.</a:t>
            </a:r>
          </a:p>
          <a:p>
            <a:pPr algn="just"/>
            <a:r>
              <a:rPr lang="en-US" sz="2600" dirty="0" smtClean="0">
                <a:latin typeface="Times New Roman" pitchFamily="18" charset="0"/>
                <a:cs typeface="Times New Roman" pitchFamily="18" charset="0"/>
              </a:rPr>
              <a:t> </a:t>
            </a:r>
          </a:p>
          <a:p>
            <a:pPr algn="just"/>
            <a:endParaRPr lang="en-US" sz="1200" dirty="0" smtClean="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571480"/>
            <a:ext cx="8358246" cy="5324535"/>
          </a:xfrm>
          <a:prstGeom prst="rect">
            <a:avLst/>
          </a:prstGeom>
          <a:noFill/>
        </p:spPr>
        <p:txBody>
          <a:bodyPr wrap="square" rtlCol="0">
            <a:spAutoFit/>
          </a:bodyPr>
          <a:lstStyle/>
          <a:p>
            <a:pPr algn="just">
              <a:buClr>
                <a:schemeClr val="accent1"/>
              </a:buClr>
              <a:buFont typeface="Wingdings" pitchFamily="2" charset="2"/>
              <a:buChar char="Ø"/>
            </a:pPr>
            <a:r>
              <a:rPr lang="en-IN" sz="2600" dirty="0" smtClean="0">
                <a:latin typeface="Times New Roman" pitchFamily="18" charset="0"/>
                <a:cs typeface="Times New Roman" pitchFamily="18" charset="0"/>
              </a:rPr>
              <a:t>It is a type of signal processing in which input is an image and output may be image or characteristics/features associated with that image. </a:t>
            </a:r>
          </a:p>
          <a:p>
            <a:pPr algn="just">
              <a:buClr>
                <a:schemeClr val="accent1"/>
              </a:buClr>
              <a:buFont typeface="Wingdings" pitchFamily="2" charset="2"/>
              <a:buChar char="Ø"/>
            </a:pPr>
            <a:endParaRPr lang="en-IN" sz="1400" dirty="0" smtClean="0">
              <a:latin typeface="Times New Roman" pitchFamily="18" charset="0"/>
              <a:cs typeface="Times New Roman" pitchFamily="18" charset="0"/>
            </a:endParaRPr>
          </a:p>
          <a:p>
            <a:pPr algn="just">
              <a:buClr>
                <a:schemeClr val="accent1"/>
              </a:buClr>
              <a:buFont typeface="Wingdings" pitchFamily="2" charset="2"/>
              <a:buChar char="Ø"/>
            </a:pPr>
            <a:r>
              <a:rPr lang="en-IN" sz="2600" dirty="0" smtClean="0">
                <a:latin typeface="Times New Roman" pitchFamily="18" charset="0"/>
                <a:cs typeface="Times New Roman" pitchFamily="18" charset="0"/>
              </a:rPr>
              <a:t>Nowadays, image processing is among rapidly growing technologies. It forms core research area within engineering and computer science disciplines too.</a:t>
            </a:r>
          </a:p>
          <a:p>
            <a:pPr algn="just">
              <a:buClr>
                <a:schemeClr val="accent1"/>
              </a:buClr>
              <a:buFont typeface="Wingdings" pitchFamily="2" charset="2"/>
              <a:buChar char="Ø"/>
            </a:pPr>
            <a:endParaRPr lang="en-US" sz="1400" dirty="0" smtClean="0">
              <a:latin typeface="Times New Roman" pitchFamily="18" charset="0"/>
              <a:cs typeface="Times New Roman" pitchFamily="18" charset="0"/>
            </a:endParaRPr>
          </a:p>
          <a:p>
            <a:pPr algn="just">
              <a:buClr>
                <a:schemeClr val="accent1"/>
              </a:buClr>
              <a:buFont typeface="Wingdings" pitchFamily="2" charset="2"/>
              <a:buChar char="Ø"/>
            </a:pPr>
            <a:r>
              <a:rPr lang="en-IN" sz="2600" dirty="0" smtClean="0">
                <a:latin typeface="Times New Roman" pitchFamily="18" charset="0"/>
                <a:cs typeface="Times New Roman" pitchFamily="18" charset="0"/>
              </a:rPr>
              <a:t>Facial features are considered as high level personal trait in the field of security, law enforcement application and attendance system. Certain applications uses facial features to unlock and to detect the right person identification. Irrespective of age and position of an individual the gender of an individual has to be detected.</a:t>
            </a:r>
          </a:p>
        </p:txBody>
      </p:sp>
    </p:spTree>
  </p:cSld>
  <p:clrMapOvr>
    <a:masterClrMapping/>
  </p:clrMapOvr>
  <p:transition spd="slow">
    <p:wedg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20200522-WA0017.jpg"/>
          <p:cNvPicPr>
            <a:picLocks noChangeAspect="1"/>
          </p:cNvPicPr>
          <p:nvPr/>
        </p:nvPicPr>
        <p:blipFill>
          <a:blip r:embed="rId2">
            <a:lum bright="-30000"/>
          </a:blip>
          <a:stretch>
            <a:fillRect/>
          </a:stretch>
        </p:blipFill>
        <p:spPr>
          <a:xfrm>
            <a:off x="1071538" y="857232"/>
            <a:ext cx="6858048" cy="450059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TextBox 2"/>
          <p:cNvSpPr txBox="1"/>
          <p:nvPr/>
        </p:nvSpPr>
        <p:spPr>
          <a:xfrm>
            <a:off x="1500166" y="6000768"/>
            <a:ext cx="6429420" cy="461665"/>
          </a:xfrm>
          <a:prstGeom prst="rect">
            <a:avLst/>
          </a:prstGeom>
          <a:noFill/>
        </p:spPr>
        <p:txBody>
          <a:bodyPr wrap="square" rtlCol="0">
            <a:spAutoFit/>
          </a:bodyPr>
          <a:lstStyle/>
          <a:p>
            <a:pPr algn="ctr"/>
            <a:r>
              <a:rPr lang="en-IN" sz="2400" dirty="0" smtClean="0">
                <a:latin typeface="Times New Roman" pitchFamily="18" charset="0"/>
                <a:cs typeface="Times New Roman" pitchFamily="18" charset="0"/>
              </a:rPr>
              <a:t>Working Architecture of WRN</a:t>
            </a:r>
            <a:endParaRPr lang="en-US" sz="2400" dirty="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428604"/>
            <a:ext cx="8429684" cy="6678751"/>
          </a:xfrm>
          <a:prstGeom prst="rect">
            <a:avLst/>
          </a:prstGeom>
        </p:spPr>
        <p:txBody>
          <a:bodyPr wrap="square">
            <a:spAutoFit/>
          </a:bodyPr>
          <a:lstStyle/>
          <a:p>
            <a:pPr algn="just"/>
            <a:r>
              <a:rPr lang="en-US" sz="2600" dirty="0" smtClean="0">
                <a:latin typeface="Times New Roman" pitchFamily="18" charset="0"/>
                <a:cs typeface="Times New Roman" pitchFamily="18" charset="0"/>
              </a:rPr>
              <a:t>In residual networks consisted of two type of blocks: </a:t>
            </a:r>
          </a:p>
          <a:p>
            <a:pPr algn="just"/>
            <a:endParaRPr lang="en-US" sz="1200" dirty="0" smtClean="0">
              <a:latin typeface="Times New Roman" pitchFamily="18" charset="0"/>
              <a:cs typeface="Times New Roman" pitchFamily="18" charset="0"/>
            </a:endParaRPr>
          </a:p>
          <a:p>
            <a:pPr algn="just">
              <a:buFont typeface="Wingdings" pitchFamily="2" charset="2"/>
              <a:buChar char="§"/>
            </a:pPr>
            <a:r>
              <a:rPr lang="en-US" sz="2600" dirty="0" smtClean="0">
                <a:latin typeface="Times New Roman" pitchFamily="18" charset="0"/>
                <a:cs typeface="Times New Roman" pitchFamily="18" charset="0"/>
              </a:rPr>
              <a:t> basic - with two consecutive 3×3 convolutions with batch normalization and </a:t>
            </a:r>
            <a:r>
              <a:rPr lang="en-US" sz="2600" dirty="0" err="1" smtClean="0">
                <a:latin typeface="Times New Roman" pitchFamily="18" charset="0"/>
                <a:cs typeface="Times New Roman" pitchFamily="18" charset="0"/>
              </a:rPr>
              <a:t>ReLU</a:t>
            </a:r>
            <a:r>
              <a:rPr lang="en-US" sz="2600" dirty="0" smtClean="0">
                <a:latin typeface="Times New Roman" pitchFamily="18" charset="0"/>
                <a:cs typeface="Times New Roman" pitchFamily="18" charset="0"/>
              </a:rPr>
              <a:t> preceding convolution: conv3×3-conv3×3 </a:t>
            </a:r>
          </a:p>
          <a:p>
            <a:pPr algn="just"/>
            <a:endParaRPr lang="en-US" sz="1200" dirty="0" smtClean="0">
              <a:latin typeface="Times New Roman" pitchFamily="18" charset="0"/>
              <a:cs typeface="Times New Roman" pitchFamily="18" charset="0"/>
            </a:endParaRPr>
          </a:p>
          <a:p>
            <a:pPr algn="just">
              <a:buFont typeface="Wingdings" pitchFamily="2" charset="2"/>
              <a:buChar char="§"/>
            </a:pPr>
            <a:r>
              <a:rPr lang="en-US" sz="2600" dirty="0" smtClean="0">
                <a:latin typeface="Times New Roman" pitchFamily="18" charset="0"/>
                <a:cs typeface="Times New Roman" pitchFamily="18" charset="0"/>
              </a:rPr>
              <a:t> bottleneck - with one 3×3 convolution surrounded by dimensionality reducing and expanding 1×1 convolution layers: conv1×1-conv3×3-conv1×1.</a:t>
            </a:r>
          </a:p>
          <a:p>
            <a:pPr algn="just"/>
            <a:endParaRPr lang="en-IN"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Original architecture is equivalent to k=1. Groups of convolutions are shown in brackets where N is a number of blocks in group, down sampling performed by the </a:t>
            </a:r>
            <a:r>
              <a:rPr lang="en-US" sz="2600" dirty="0" err="1" smtClean="0">
                <a:latin typeface="Times New Roman" pitchFamily="18" charset="0"/>
                <a:cs typeface="Times New Roman" pitchFamily="18" charset="0"/>
              </a:rPr>
              <a:t>ﬁrst</a:t>
            </a:r>
            <a:r>
              <a:rPr lang="en-US" sz="2600" dirty="0" smtClean="0">
                <a:latin typeface="Times New Roman" pitchFamily="18" charset="0"/>
                <a:cs typeface="Times New Roman" pitchFamily="18" charset="0"/>
              </a:rPr>
              <a:t> layers in groups conv3 and conv4. Final </a:t>
            </a:r>
            <a:r>
              <a:rPr lang="en-US" sz="2600" dirty="0" err="1" smtClean="0">
                <a:latin typeface="Times New Roman" pitchFamily="18" charset="0"/>
                <a:cs typeface="Times New Roman" pitchFamily="18" charset="0"/>
              </a:rPr>
              <a:t>classiﬁcation</a:t>
            </a:r>
            <a:r>
              <a:rPr lang="en-US" sz="2600" dirty="0" smtClean="0">
                <a:latin typeface="Times New Roman" pitchFamily="18" charset="0"/>
                <a:cs typeface="Times New Roman" pitchFamily="18" charset="0"/>
              </a:rPr>
              <a:t> layer is omitted for clearance. In the particular example shown, the network uses a </a:t>
            </a:r>
            <a:r>
              <a:rPr lang="en-US" sz="2600" dirty="0" err="1" smtClean="0">
                <a:latin typeface="Times New Roman" pitchFamily="18" charset="0"/>
                <a:cs typeface="Times New Roman" pitchFamily="18" charset="0"/>
              </a:rPr>
              <a:t>ResNet</a:t>
            </a:r>
            <a:r>
              <a:rPr lang="en-US" sz="2600" dirty="0" smtClean="0">
                <a:latin typeface="Times New Roman" pitchFamily="18" charset="0"/>
                <a:cs typeface="Times New Roman" pitchFamily="18" charset="0"/>
              </a:rPr>
              <a:t> block of type B(3,3).</a:t>
            </a:r>
          </a:p>
          <a:p>
            <a:pPr algn="just"/>
            <a:endParaRPr lang="en-US" sz="2600" dirty="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0.PNG"/>
          <p:cNvPicPr>
            <a:picLocks noChangeAspect="1"/>
          </p:cNvPicPr>
          <p:nvPr/>
        </p:nvPicPr>
        <p:blipFill>
          <a:blip r:embed="rId2"/>
          <a:stretch>
            <a:fillRect/>
          </a:stretch>
        </p:blipFill>
        <p:spPr>
          <a:xfrm>
            <a:off x="714348" y="571480"/>
            <a:ext cx="7786742" cy="4929221"/>
          </a:xfrm>
          <a:prstGeom prst="rect">
            <a:avLst/>
          </a:prstGeom>
        </p:spPr>
      </p:pic>
      <p:sp>
        <p:nvSpPr>
          <p:cNvPr id="6" name="TextBox 5"/>
          <p:cNvSpPr txBox="1"/>
          <p:nvPr/>
        </p:nvSpPr>
        <p:spPr>
          <a:xfrm>
            <a:off x="1357290" y="5857892"/>
            <a:ext cx="6500858" cy="461665"/>
          </a:xfrm>
          <a:prstGeom prst="rect">
            <a:avLst/>
          </a:prstGeom>
          <a:noFill/>
        </p:spPr>
        <p:txBody>
          <a:bodyPr wrap="square" rtlCol="0">
            <a:spAutoFit/>
          </a:bodyPr>
          <a:lstStyle/>
          <a:p>
            <a:pPr algn="ctr"/>
            <a:r>
              <a:rPr lang="en-US" dirty="0" smtClean="0"/>
              <a:t> </a:t>
            </a:r>
            <a:r>
              <a:rPr lang="en-US" sz="2400" dirty="0" smtClean="0">
                <a:latin typeface="Times New Roman" pitchFamily="18" charset="0"/>
                <a:cs typeface="Times New Roman" pitchFamily="18" charset="0"/>
              </a:rPr>
              <a:t>Structure of wide residual networks</a:t>
            </a:r>
            <a:endParaRPr lang="en-US" sz="2400" dirty="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428604"/>
            <a:ext cx="8215370" cy="6093976"/>
          </a:xfrm>
          <a:prstGeom prst="rect">
            <a:avLst/>
          </a:prstGeom>
        </p:spPr>
        <p:txBody>
          <a:bodyPr wrap="square">
            <a:spAutoFit/>
          </a:bodyPr>
          <a:lstStyle/>
          <a:p>
            <a:pPr algn="just">
              <a:buFont typeface="Wingdings" pitchFamily="2" charset="2"/>
              <a:buChar char="Ø"/>
            </a:pPr>
            <a:r>
              <a:rPr lang="en-IN" sz="2600" dirty="0" smtClean="0">
                <a:latin typeface="Times New Roman" pitchFamily="18" charset="0"/>
                <a:cs typeface="Times New Roman" pitchFamily="18" charset="0"/>
              </a:rPr>
              <a:t>Why WRNs?</a:t>
            </a:r>
          </a:p>
          <a:p>
            <a:pPr algn="just"/>
            <a:endParaRPr lang="en-IN" sz="12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    Deep residual networks were shown to be able to scale up to thousands of layers and still have improving performance. However, each fraction of a percent of improved accuracy costs nearly doubling the number of layers, and so training very deep residual networks has a problem of diminishing feature reuse, which makes these networks very slow to train.</a:t>
            </a:r>
          </a:p>
          <a:p>
            <a:pPr algn="just"/>
            <a:r>
              <a:rPr lang="en-US" sz="2600" dirty="0" smtClean="0">
                <a:latin typeface="Times New Roman" pitchFamily="18" charset="0"/>
                <a:cs typeface="Times New Roman" pitchFamily="18" charset="0"/>
              </a:rPr>
              <a:t>	To tackle these problems, the architecture is used which decrease depth and increase width of residual networks. The resulting network structure is  wide residual networks (WRNs) </a:t>
            </a:r>
          </a:p>
          <a:p>
            <a:pPr algn="just"/>
            <a:endParaRPr lang="en-US" sz="2600" dirty="0" smtClean="0">
              <a:latin typeface="Times New Roman" pitchFamily="18" charset="0"/>
              <a:cs typeface="Times New Roman" pitchFamily="18" charset="0"/>
            </a:endParaRPr>
          </a:p>
          <a:p>
            <a:pPr algn="just"/>
            <a:endParaRPr lang="en-US" sz="2600" dirty="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361117"/>
            <a:ext cx="8429684" cy="5970865"/>
          </a:xfrm>
          <a:prstGeom prst="rect">
            <a:avLst/>
          </a:prstGeom>
          <a:noFill/>
        </p:spPr>
        <p:txBody>
          <a:bodyPr wrap="square" rtlCol="0">
            <a:spAutoFit/>
          </a:bodyPr>
          <a:lstStyle/>
          <a:p>
            <a:pPr marL="514350" indent="-514350">
              <a:buFont typeface="+mj-lt"/>
              <a:buAutoNum type="arabicParenR" startAt="5"/>
            </a:pPr>
            <a:r>
              <a:rPr lang="en-IN" sz="2600" dirty="0" smtClean="0">
                <a:solidFill>
                  <a:srgbClr val="00B0F0"/>
                </a:solidFill>
                <a:latin typeface="Times New Roman" pitchFamily="18" charset="0"/>
                <a:cs typeface="Times New Roman" pitchFamily="18" charset="0"/>
              </a:rPr>
              <a:t>Prediction</a:t>
            </a:r>
            <a:endParaRPr lang="en-US" sz="2600" dirty="0" smtClean="0">
              <a:solidFill>
                <a:srgbClr val="00B0F0"/>
              </a:solidFill>
              <a:latin typeface="Times New Roman" pitchFamily="18" charset="0"/>
              <a:cs typeface="Times New Roman" pitchFamily="18" charset="0"/>
            </a:endParaRPr>
          </a:p>
          <a:p>
            <a:endParaRPr lang="en-IN" b="1" dirty="0" smtClean="0"/>
          </a:p>
          <a:p>
            <a:pPr algn="just"/>
            <a:r>
              <a:rPr lang="en-US" sz="2600" dirty="0" smtClean="0">
                <a:latin typeface="Times New Roman" pitchFamily="18" charset="0"/>
                <a:cs typeface="Times New Roman" pitchFamily="18" charset="0"/>
              </a:rPr>
              <a:t>Last but not least we draw the result and render the image.</a:t>
            </a:r>
            <a:r>
              <a:rPr lang="en-US" sz="2600" b="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The output of wide </a:t>
            </a:r>
            <a:r>
              <a:rPr lang="en-US" sz="2600" dirty="0" err="1" smtClean="0">
                <a:latin typeface="Times New Roman" pitchFamily="18" charset="0"/>
                <a:cs typeface="Times New Roman" pitchFamily="18" charset="0"/>
              </a:rPr>
              <a:t>resnet</a:t>
            </a:r>
            <a:r>
              <a:rPr lang="en-US" sz="2600" dirty="0" smtClean="0">
                <a:latin typeface="Times New Roman" pitchFamily="18" charset="0"/>
                <a:cs typeface="Times New Roman" pitchFamily="18" charset="0"/>
              </a:rPr>
              <a:t> technique outputs the value of age  ranges and on applying binary classification on it the gender is recognized.</a:t>
            </a:r>
            <a:endParaRPr lang="en-US" b="1" dirty="0" smtClean="0"/>
          </a:p>
          <a:p>
            <a:pPr>
              <a:lnSpc>
                <a:spcPct val="150000"/>
              </a:lnSpc>
            </a:pPr>
            <a:r>
              <a:rPr lang="en-US" sz="2600" b="1" dirty="0" smtClean="0">
                <a:latin typeface="Times New Roman" pitchFamily="18" charset="0"/>
                <a:cs typeface="Times New Roman" pitchFamily="18" charset="0"/>
              </a:rPr>
              <a:t>for</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i</a:t>
            </a:r>
            <a:r>
              <a:rPr lang="en-US" sz="2600" dirty="0" smtClean="0">
                <a:latin typeface="Times New Roman" pitchFamily="18" charset="0"/>
                <a:cs typeface="Times New Roman" pitchFamily="18" charset="0"/>
              </a:rPr>
              <a:t>, face </a:t>
            </a:r>
            <a:r>
              <a:rPr lang="en-US" sz="2600" b="1" dirty="0" smtClean="0">
                <a:latin typeface="Times New Roman" pitchFamily="18" charset="0"/>
                <a:cs typeface="Times New Roman" pitchFamily="18" charset="0"/>
              </a:rPr>
              <a:t>in</a:t>
            </a:r>
            <a:r>
              <a:rPr lang="en-US" sz="2600" dirty="0" smtClean="0">
                <a:latin typeface="Times New Roman" pitchFamily="18" charset="0"/>
                <a:cs typeface="Times New Roman" pitchFamily="18" charset="0"/>
              </a:rPr>
              <a:t> enumerate(faces): </a:t>
            </a:r>
          </a:p>
          <a:p>
            <a:pPr>
              <a:lnSpc>
                <a:spcPct val="150000"/>
              </a:lnSpc>
            </a:pPr>
            <a:r>
              <a:rPr lang="en-US" sz="2600" dirty="0" smtClean="0">
                <a:latin typeface="Times New Roman" pitchFamily="18" charset="0"/>
                <a:cs typeface="Times New Roman" pitchFamily="18" charset="0"/>
              </a:rPr>
              <a:t>         label = "{}, {}".format(</a:t>
            </a:r>
            <a:r>
              <a:rPr lang="en-US" sz="2600" dirty="0" err="1" smtClean="0">
                <a:latin typeface="Times New Roman" pitchFamily="18" charset="0"/>
                <a:cs typeface="Times New Roman" pitchFamily="18" charset="0"/>
              </a:rPr>
              <a:t>int</a:t>
            </a:r>
            <a:r>
              <a:rPr lang="en-US" sz="2600" dirty="0" smtClean="0">
                <a:latin typeface="Times New Roman" pitchFamily="18" charset="0"/>
                <a:cs typeface="Times New Roman" pitchFamily="18" charset="0"/>
              </a:rPr>
              <a:t>(</a:t>
            </a:r>
            <a:r>
              <a:rPr lang="en-US" sz="2600" dirty="0" err="1" smtClean="0">
                <a:latin typeface="Times New Roman" pitchFamily="18" charset="0"/>
                <a:cs typeface="Times New Roman" pitchFamily="18" charset="0"/>
              </a:rPr>
              <a:t>predicted_ages</a:t>
            </a:r>
            <a:r>
              <a:rPr lang="en-US" sz="2600" dirty="0" smtClean="0">
                <a:latin typeface="Times New Roman" pitchFamily="18" charset="0"/>
                <a:cs typeface="Times New Roman" pitchFamily="18" charset="0"/>
              </a:rPr>
              <a:t>[</a:t>
            </a:r>
            <a:r>
              <a:rPr lang="en-US" sz="2600" dirty="0" err="1" smtClean="0">
                <a:latin typeface="Times New Roman" pitchFamily="18" charset="0"/>
                <a:cs typeface="Times New Roman" pitchFamily="18" charset="0"/>
              </a:rPr>
              <a:t>i</a:t>
            </a:r>
            <a:r>
              <a:rPr lang="en-US" sz="2600" dirty="0" smtClean="0">
                <a:latin typeface="Times New Roman" pitchFamily="18" charset="0"/>
                <a:cs typeface="Times New Roman" pitchFamily="18" charset="0"/>
              </a:rPr>
              <a:t>]), </a:t>
            </a:r>
          </a:p>
          <a:p>
            <a:pPr>
              <a:lnSpc>
                <a:spcPct val="150000"/>
              </a:lnSpc>
            </a:pPr>
            <a:r>
              <a:rPr lang="en-US" sz="2600" dirty="0" smtClean="0">
                <a:latin typeface="Times New Roman" pitchFamily="18" charset="0"/>
                <a:cs typeface="Times New Roman" pitchFamily="18" charset="0"/>
              </a:rPr>
              <a:t>        "F" </a:t>
            </a:r>
            <a:r>
              <a:rPr lang="en-US" sz="2600" b="1" dirty="0" smtClean="0">
                <a:latin typeface="Times New Roman" pitchFamily="18" charset="0"/>
                <a:cs typeface="Times New Roman" pitchFamily="18" charset="0"/>
              </a:rPr>
              <a:t>if</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predicted_genders</a:t>
            </a:r>
            <a:r>
              <a:rPr lang="en-US" sz="2600" dirty="0" smtClean="0">
                <a:latin typeface="Times New Roman" pitchFamily="18" charset="0"/>
                <a:cs typeface="Times New Roman" pitchFamily="18" charset="0"/>
              </a:rPr>
              <a:t>[</a:t>
            </a:r>
            <a:r>
              <a:rPr lang="en-US" sz="2600" dirty="0" err="1" smtClean="0">
                <a:latin typeface="Times New Roman" pitchFamily="18" charset="0"/>
                <a:cs typeface="Times New Roman" pitchFamily="18" charset="0"/>
              </a:rPr>
              <a:t>i</a:t>
            </a:r>
            <a:r>
              <a:rPr lang="en-US" sz="2600" dirty="0" smtClean="0">
                <a:latin typeface="Times New Roman" pitchFamily="18" charset="0"/>
                <a:cs typeface="Times New Roman" pitchFamily="18" charset="0"/>
              </a:rPr>
              <a:t>][</a:t>
            </a:r>
            <a:r>
              <a:rPr lang="en-US" sz="2600" b="1" dirty="0" smtClean="0">
                <a:latin typeface="Times New Roman" pitchFamily="18" charset="0"/>
                <a:cs typeface="Times New Roman" pitchFamily="18" charset="0"/>
              </a:rPr>
              <a:t>0</a:t>
            </a:r>
            <a:r>
              <a:rPr lang="en-US" sz="2600" dirty="0" smtClean="0">
                <a:latin typeface="Times New Roman" pitchFamily="18" charset="0"/>
                <a:cs typeface="Times New Roman" pitchFamily="18" charset="0"/>
              </a:rPr>
              <a:t>] &gt; </a:t>
            </a:r>
            <a:r>
              <a:rPr lang="en-US" sz="2600" b="1" dirty="0" smtClean="0">
                <a:latin typeface="Times New Roman" pitchFamily="18" charset="0"/>
                <a:cs typeface="Times New Roman" pitchFamily="18" charset="0"/>
              </a:rPr>
              <a:t>0.5</a:t>
            </a:r>
            <a:r>
              <a:rPr lang="en-US" sz="2600" dirty="0" smtClean="0">
                <a:latin typeface="Times New Roman" pitchFamily="18" charset="0"/>
                <a:cs typeface="Times New Roman" pitchFamily="18" charset="0"/>
              </a:rPr>
              <a:t> </a:t>
            </a:r>
            <a:r>
              <a:rPr lang="en-US" sz="2600" b="1" dirty="0" smtClean="0">
                <a:latin typeface="Times New Roman" pitchFamily="18" charset="0"/>
                <a:cs typeface="Times New Roman" pitchFamily="18" charset="0"/>
              </a:rPr>
              <a:t>else</a:t>
            </a:r>
            <a:r>
              <a:rPr lang="en-US" sz="2600" dirty="0" smtClean="0">
                <a:latin typeface="Times New Roman" pitchFamily="18" charset="0"/>
                <a:cs typeface="Times New Roman" pitchFamily="18" charset="0"/>
              </a:rPr>
              <a:t> "M")          </a:t>
            </a:r>
            <a:r>
              <a:rPr lang="en-US" sz="2600" dirty="0" err="1" smtClean="0">
                <a:latin typeface="Times New Roman" pitchFamily="18" charset="0"/>
                <a:cs typeface="Times New Roman" pitchFamily="18" charset="0"/>
              </a:rPr>
              <a:t>self.draw_label</a:t>
            </a:r>
            <a:r>
              <a:rPr lang="en-US" sz="2600" dirty="0" smtClean="0">
                <a:latin typeface="Times New Roman" pitchFamily="18" charset="0"/>
                <a:cs typeface="Times New Roman" pitchFamily="18" charset="0"/>
              </a:rPr>
              <a:t>(frame, (face[</a:t>
            </a:r>
            <a:r>
              <a:rPr lang="en-US" sz="2600" b="1" dirty="0" smtClean="0">
                <a:latin typeface="Times New Roman" pitchFamily="18" charset="0"/>
                <a:cs typeface="Times New Roman" pitchFamily="18" charset="0"/>
              </a:rPr>
              <a:t>0</a:t>
            </a:r>
            <a:r>
              <a:rPr lang="en-US" sz="2600" dirty="0" smtClean="0">
                <a:latin typeface="Times New Roman" pitchFamily="18" charset="0"/>
                <a:cs typeface="Times New Roman" pitchFamily="18" charset="0"/>
              </a:rPr>
              <a:t>], face[</a:t>
            </a:r>
            <a:r>
              <a:rPr lang="en-US" sz="2600" b="1" dirty="0" smtClean="0">
                <a:latin typeface="Times New Roman" pitchFamily="18" charset="0"/>
                <a:cs typeface="Times New Roman" pitchFamily="18" charset="0"/>
              </a:rPr>
              <a:t>1</a:t>
            </a:r>
            <a:r>
              <a:rPr lang="en-US" sz="2600" dirty="0" smtClean="0">
                <a:latin typeface="Times New Roman" pitchFamily="18" charset="0"/>
                <a:cs typeface="Times New Roman" pitchFamily="18" charset="0"/>
              </a:rPr>
              <a:t>]), label) cv2.imshow('</a:t>
            </a:r>
            <a:r>
              <a:rPr lang="en-US" sz="2600" dirty="0" err="1" smtClean="0">
                <a:latin typeface="Times New Roman" pitchFamily="18" charset="0"/>
                <a:cs typeface="Times New Roman" pitchFamily="18" charset="0"/>
              </a:rPr>
              <a:t>Keras</a:t>
            </a:r>
            <a:r>
              <a:rPr lang="en-US" sz="2600" dirty="0" smtClean="0">
                <a:latin typeface="Times New Roman" pitchFamily="18" charset="0"/>
                <a:cs typeface="Times New Roman" pitchFamily="18" charset="0"/>
              </a:rPr>
              <a:t> Faces', frame) </a:t>
            </a:r>
            <a:r>
              <a:rPr lang="en-US" sz="2600" b="1" dirty="0" smtClean="0">
                <a:latin typeface="Times New Roman" pitchFamily="18" charset="0"/>
                <a:cs typeface="Times New Roman" pitchFamily="18" charset="0"/>
              </a:rPr>
              <a:t>if</a:t>
            </a:r>
            <a:r>
              <a:rPr lang="en-US" sz="2600" dirty="0" smtClean="0">
                <a:latin typeface="Times New Roman" pitchFamily="18" charset="0"/>
                <a:cs typeface="Times New Roman" pitchFamily="18" charset="0"/>
              </a:rPr>
              <a:t> cv2.waitKey(</a:t>
            </a:r>
            <a:r>
              <a:rPr lang="en-US" sz="2600" b="1" dirty="0" smtClean="0">
                <a:latin typeface="Times New Roman" pitchFamily="18" charset="0"/>
                <a:cs typeface="Times New Roman" pitchFamily="18" charset="0"/>
              </a:rPr>
              <a:t>5</a:t>
            </a:r>
            <a:r>
              <a:rPr lang="en-US" sz="2600" dirty="0" smtClean="0">
                <a:latin typeface="Times New Roman" pitchFamily="18" charset="0"/>
                <a:cs typeface="Times New Roman" pitchFamily="18" charset="0"/>
              </a:rPr>
              <a:t>) == </a:t>
            </a:r>
            <a:r>
              <a:rPr lang="en-US" sz="2600" b="1" dirty="0" smtClean="0">
                <a:latin typeface="Times New Roman" pitchFamily="18" charset="0"/>
                <a:cs typeface="Times New Roman" pitchFamily="18" charset="0"/>
              </a:rPr>
              <a:t>27</a:t>
            </a:r>
            <a:r>
              <a:rPr lang="en-US" sz="2600" dirty="0" smtClean="0">
                <a:latin typeface="Times New Roman" pitchFamily="18" charset="0"/>
                <a:cs typeface="Times New Roman" pitchFamily="18" charset="0"/>
              </a:rPr>
              <a:t>:</a:t>
            </a:r>
          </a:p>
          <a:p>
            <a:pPr>
              <a:lnSpc>
                <a:spcPct val="150000"/>
              </a:lnSpc>
            </a:pPr>
            <a:r>
              <a:rPr lang="en-US" sz="2600" dirty="0" smtClean="0">
                <a:latin typeface="Times New Roman" pitchFamily="18" charset="0"/>
                <a:cs typeface="Times New Roman" pitchFamily="18" charset="0"/>
              </a:rPr>
              <a:t> # ESC key press </a:t>
            </a:r>
            <a:r>
              <a:rPr lang="en-US" sz="2600" b="1" dirty="0" smtClean="0">
                <a:latin typeface="Times New Roman" pitchFamily="18" charset="0"/>
                <a:cs typeface="Times New Roman" pitchFamily="18" charset="0"/>
              </a:rPr>
              <a:t>break</a:t>
            </a:r>
            <a:endParaRPr lang="en-US" sz="2600" dirty="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14291"/>
            <a:ext cx="8358246" cy="4739759"/>
          </a:xfrm>
          <a:prstGeom prst="rect">
            <a:avLst/>
          </a:prstGeom>
          <a:noFill/>
        </p:spPr>
        <p:txBody>
          <a:bodyPr wrap="square" rtlCol="0">
            <a:spAutoFit/>
          </a:bodyPr>
          <a:lstStyle/>
          <a:p>
            <a:pPr algn="ctr"/>
            <a:r>
              <a:rPr lang="en-IN" sz="2800" b="1" dirty="0" smtClean="0">
                <a:solidFill>
                  <a:srgbClr val="00B0F0"/>
                </a:solidFill>
                <a:latin typeface="Times New Roman" pitchFamily="18" charset="0"/>
                <a:cs typeface="Times New Roman" pitchFamily="18" charset="0"/>
              </a:rPr>
              <a:t>BINARY CLASSIFICATION</a:t>
            </a:r>
            <a:endParaRPr lang="en-US" sz="2800" b="1" dirty="0" smtClean="0">
              <a:solidFill>
                <a:srgbClr val="00B0F0"/>
              </a:solidFill>
              <a:latin typeface="Times New Roman" pitchFamily="18" charset="0"/>
              <a:cs typeface="Times New Roman" pitchFamily="18" charset="0"/>
            </a:endParaRPr>
          </a:p>
          <a:p>
            <a:pPr algn="ctr"/>
            <a:endParaRPr lang="en-US" sz="800" dirty="0" smtClean="0"/>
          </a:p>
          <a:p>
            <a:pPr algn="just"/>
            <a:r>
              <a:rPr lang="en-US" sz="2600" dirty="0" smtClean="0">
                <a:latin typeface="Times New Roman" pitchFamily="18" charset="0"/>
                <a:cs typeface="Times New Roman" pitchFamily="18" charset="0"/>
              </a:rPr>
              <a:t>The goal of a binary classification problem is to make a prediction that can be one of just two possible </a:t>
            </a:r>
            <a:r>
              <a:rPr lang="en-US" sz="2600" dirty="0" err="1" smtClean="0">
                <a:latin typeface="Times New Roman" pitchFamily="18" charset="0"/>
                <a:cs typeface="Times New Roman" pitchFamily="18" charset="0"/>
              </a:rPr>
              <a:t>values.The</a:t>
            </a:r>
            <a:r>
              <a:rPr lang="en-US" sz="2600" dirty="0" smtClean="0">
                <a:latin typeface="Times New Roman" pitchFamily="18" charset="0"/>
                <a:cs typeface="Times New Roman" pitchFamily="18" charset="0"/>
              </a:rPr>
              <a:t> gender prediction is a binary classification task. The model outputs value between 0~1, where the higher the value, the more confidence the model think the face is a male.</a:t>
            </a:r>
            <a:r>
              <a:rPr lang="en-IN" sz="2600" dirty="0" smtClean="0">
                <a:latin typeface="Times New Roman" pitchFamily="18" charset="0"/>
                <a:cs typeface="Times New Roman" pitchFamily="18" charset="0"/>
              </a:rPr>
              <a:t>The output of wide </a:t>
            </a:r>
            <a:r>
              <a:rPr lang="en-IN" sz="2600" dirty="0" err="1" smtClean="0">
                <a:latin typeface="Times New Roman" pitchFamily="18" charset="0"/>
                <a:cs typeface="Times New Roman" pitchFamily="18" charset="0"/>
              </a:rPr>
              <a:t>resnet</a:t>
            </a:r>
            <a:r>
              <a:rPr lang="en-IN" sz="2600" dirty="0" smtClean="0">
                <a:latin typeface="Times New Roman" pitchFamily="18" charset="0"/>
                <a:cs typeface="Times New Roman" pitchFamily="18" charset="0"/>
              </a:rPr>
              <a:t> is used and using binary qualification gender is recognized from the image captured.</a:t>
            </a:r>
          </a:p>
          <a:p>
            <a:pPr algn="just">
              <a:buFont typeface="Wingdings" pitchFamily="2" charset="2"/>
              <a:buChar char="Ø"/>
            </a:pPr>
            <a:endParaRPr lang="en-IN" sz="2600" dirty="0" smtClean="0">
              <a:latin typeface="Times New Roman" pitchFamily="18" charset="0"/>
              <a:cs typeface="Times New Roman" pitchFamily="18" charset="0"/>
            </a:endParaRPr>
          </a:p>
          <a:p>
            <a:pPr algn="just"/>
            <a:endParaRPr lang="en-US" sz="2600" dirty="0" smtClean="0">
              <a:latin typeface="Times New Roman" pitchFamily="18" charset="0"/>
              <a:cs typeface="Times New Roman" pitchFamily="18" charset="0"/>
            </a:endParaRPr>
          </a:p>
          <a:p>
            <a:pPr algn="just"/>
            <a:endParaRPr lang="en-IN" sz="2600" dirty="0" smtClean="0">
              <a:latin typeface="Times New Roman" pitchFamily="18" charset="0"/>
              <a:cs typeface="Times New Roman" pitchFamily="18" charset="0"/>
            </a:endParaRPr>
          </a:p>
        </p:txBody>
      </p:sp>
      <p:pic>
        <p:nvPicPr>
          <p:cNvPr id="3" name="Picture 2" descr="a1.PNG"/>
          <p:cNvPicPr>
            <a:picLocks noChangeAspect="1"/>
          </p:cNvPicPr>
          <p:nvPr/>
        </p:nvPicPr>
        <p:blipFill>
          <a:blip r:embed="rId2"/>
          <a:stretch>
            <a:fillRect/>
          </a:stretch>
        </p:blipFill>
        <p:spPr>
          <a:xfrm>
            <a:off x="2123733" y="3786190"/>
            <a:ext cx="4896534" cy="2857520"/>
          </a:xfrm>
          <a:prstGeom prst="rect">
            <a:avLst/>
          </a:prstGeom>
        </p:spPr>
      </p:pic>
    </p:spTree>
  </p:cSld>
  <p:clrMapOvr>
    <a:masterClrMapping/>
  </p:clrMapOvr>
  <p:transition spd="slow">
    <p:wedg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FFFF00"/>
                </a:solidFill>
                <a:latin typeface="Times New Roman" pitchFamily="18" charset="0"/>
                <a:cs typeface="Times New Roman" pitchFamily="18" charset="0"/>
              </a:rPr>
              <a:t>RESULTS</a:t>
            </a:r>
            <a:endParaRPr lang="en-US" b="1" dirty="0">
              <a:solidFill>
                <a:srgbClr val="FFFF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10000"/>
          </a:bodyPr>
          <a:lstStyle/>
          <a:p>
            <a:pPr>
              <a:buClr>
                <a:schemeClr val="accent1"/>
              </a:buClr>
              <a:buFont typeface="Wingdings" pitchFamily="2" charset="2"/>
              <a:buChar char="Ø"/>
            </a:pPr>
            <a:r>
              <a:rPr lang="en-IN" sz="2800" dirty="0" smtClean="0">
                <a:latin typeface="Times New Roman" pitchFamily="18" charset="0"/>
                <a:cs typeface="Times New Roman" pitchFamily="18" charset="0"/>
              </a:rPr>
              <a:t>Output:  Age- Output age group ranges between 0-100 </a:t>
            </a:r>
          </a:p>
          <a:p>
            <a:pPr>
              <a:buClr>
                <a:schemeClr val="accent1"/>
              </a:buClr>
              <a:buNone/>
            </a:pPr>
            <a:r>
              <a:rPr lang="en-IN" sz="2800" dirty="0" smtClean="0">
                <a:latin typeface="Times New Roman" pitchFamily="18" charset="0"/>
                <a:cs typeface="Times New Roman" pitchFamily="18" charset="0"/>
              </a:rPr>
              <a:t>                           Ranges are : </a:t>
            </a:r>
          </a:p>
          <a:p>
            <a:pPr>
              <a:buClr>
                <a:schemeClr val="accent1"/>
              </a:buClr>
              <a:buNone/>
            </a:pPr>
            <a:r>
              <a:rPr lang="en-IN" sz="2800" dirty="0" smtClean="0">
                <a:latin typeface="Times New Roman" pitchFamily="18" charset="0"/>
                <a:cs typeface="Times New Roman" pitchFamily="18" charset="0"/>
              </a:rPr>
              <a:t>                                              0-18</a:t>
            </a:r>
          </a:p>
          <a:p>
            <a:pPr>
              <a:buNone/>
            </a:pPr>
            <a:r>
              <a:rPr lang="en-IN" sz="2800" dirty="0" smtClean="0">
                <a:latin typeface="Times New Roman" pitchFamily="18" charset="0"/>
                <a:cs typeface="Times New Roman" pitchFamily="18" charset="0"/>
              </a:rPr>
              <a:t>                                             19-35</a:t>
            </a:r>
          </a:p>
          <a:p>
            <a:pPr>
              <a:buClr>
                <a:schemeClr val="accent1"/>
              </a:buClr>
              <a:buNone/>
            </a:pPr>
            <a:r>
              <a:rPr lang="en-IN" sz="2800" dirty="0" smtClean="0">
                <a:latin typeface="Times New Roman" pitchFamily="18" charset="0"/>
                <a:cs typeface="Times New Roman" pitchFamily="18" charset="0"/>
              </a:rPr>
              <a:t>                                             36-55</a:t>
            </a:r>
          </a:p>
          <a:p>
            <a:pPr>
              <a:buClr>
                <a:schemeClr val="accent1"/>
              </a:buClr>
              <a:buNone/>
            </a:pPr>
            <a:r>
              <a:rPr lang="en-IN" sz="2800" dirty="0" smtClean="0">
                <a:latin typeface="Times New Roman" pitchFamily="18" charset="0"/>
                <a:cs typeface="Times New Roman" pitchFamily="18" charset="0"/>
              </a:rPr>
              <a:t>                                             56-75</a:t>
            </a:r>
          </a:p>
          <a:p>
            <a:pPr>
              <a:buClr>
                <a:schemeClr val="accent1"/>
              </a:buClr>
              <a:buNone/>
            </a:pPr>
            <a:r>
              <a:rPr lang="en-IN" sz="2800" dirty="0" smtClean="0">
                <a:latin typeface="Times New Roman" pitchFamily="18" charset="0"/>
                <a:cs typeface="Times New Roman" pitchFamily="18" charset="0"/>
              </a:rPr>
              <a:t>                                             76-100</a:t>
            </a:r>
          </a:p>
          <a:p>
            <a:pPr>
              <a:buClr>
                <a:schemeClr val="accent1"/>
              </a:buClr>
            </a:pPr>
            <a:endParaRPr lang="en-IN" sz="2800" dirty="0" smtClean="0">
              <a:latin typeface="Times New Roman" pitchFamily="18" charset="0"/>
              <a:cs typeface="Times New Roman" pitchFamily="18" charset="0"/>
            </a:endParaRPr>
          </a:p>
          <a:p>
            <a:pPr>
              <a:buClr>
                <a:schemeClr val="accent1"/>
              </a:buClr>
              <a:buNone/>
            </a:pPr>
            <a:r>
              <a:rPr lang="en-IN" sz="2800" dirty="0" smtClean="0">
                <a:latin typeface="Times New Roman" pitchFamily="18" charset="0"/>
                <a:cs typeface="Times New Roman" pitchFamily="18" charset="0"/>
              </a:rPr>
              <a:t>              Gender-  M for Male</a:t>
            </a:r>
          </a:p>
          <a:p>
            <a:pPr>
              <a:buClr>
                <a:schemeClr val="accent1"/>
              </a:buClr>
              <a:buNone/>
            </a:pPr>
            <a:r>
              <a:rPr lang="en-IN" sz="2800" dirty="0" smtClean="0">
                <a:latin typeface="Times New Roman" pitchFamily="18" charset="0"/>
                <a:cs typeface="Times New Roman" pitchFamily="18" charset="0"/>
              </a:rPr>
              <a:t>                             F for Female</a:t>
            </a:r>
            <a:endParaRPr lang="en-US" sz="2800" dirty="0" smtClean="0">
              <a:latin typeface="Times New Roman" pitchFamily="18" charset="0"/>
              <a:cs typeface="Times New Roman" pitchFamily="18" charset="0"/>
            </a:endParaRPr>
          </a:p>
          <a:p>
            <a:endParaRPr lang="en-US" dirty="0"/>
          </a:p>
        </p:txBody>
      </p:sp>
    </p:spTree>
  </p:cSld>
  <p:clrMapOvr>
    <a:masterClrMapping/>
  </p:clrMapOvr>
  <p:transition spd="slow">
    <p:wedg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1.PNG"/>
          <p:cNvPicPr>
            <a:picLocks noChangeAspect="1"/>
          </p:cNvPicPr>
          <p:nvPr/>
        </p:nvPicPr>
        <p:blipFill>
          <a:blip r:embed="rId2"/>
          <a:stretch>
            <a:fillRect/>
          </a:stretch>
        </p:blipFill>
        <p:spPr>
          <a:xfrm>
            <a:off x="1523574" y="1214422"/>
            <a:ext cx="6096851" cy="5286412"/>
          </a:xfrm>
          <a:prstGeom prst="rect">
            <a:avLst/>
          </a:prstGeom>
        </p:spPr>
      </p:pic>
      <p:sp>
        <p:nvSpPr>
          <p:cNvPr id="6" name="TextBox 5"/>
          <p:cNvSpPr txBox="1"/>
          <p:nvPr/>
        </p:nvSpPr>
        <p:spPr>
          <a:xfrm>
            <a:off x="357158" y="285728"/>
            <a:ext cx="8429684" cy="461665"/>
          </a:xfrm>
          <a:prstGeom prst="rect">
            <a:avLst/>
          </a:prstGeom>
          <a:noFill/>
        </p:spPr>
        <p:txBody>
          <a:bodyPr wrap="square" rtlCol="0">
            <a:spAutoFit/>
          </a:bodyPr>
          <a:lstStyle/>
          <a:p>
            <a:pPr>
              <a:buFont typeface="Wingdings" pitchFamily="2" charset="2"/>
              <a:buChar char="Ø"/>
            </a:pPr>
            <a:r>
              <a:rPr lang="en-IN" sz="2400" dirty="0" smtClean="0">
                <a:latin typeface="Times New Roman" pitchFamily="18" charset="0"/>
                <a:cs typeface="Times New Roman" pitchFamily="18" charset="0"/>
              </a:rPr>
              <a:t> O1: One face detection       Gender-&gt;F(female)         Age-&gt;19-35</a:t>
            </a:r>
            <a:endParaRPr lang="en-US" sz="2400" dirty="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20200522-WA0010.jpg"/>
          <p:cNvPicPr>
            <a:picLocks noChangeAspect="1"/>
          </p:cNvPicPr>
          <p:nvPr/>
        </p:nvPicPr>
        <p:blipFill>
          <a:blip r:embed="rId2"/>
          <a:stretch>
            <a:fillRect/>
          </a:stretch>
        </p:blipFill>
        <p:spPr>
          <a:xfrm>
            <a:off x="1857356" y="1638300"/>
            <a:ext cx="5572164" cy="4505344"/>
          </a:xfrm>
          <a:prstGeom prst="rect">
            <a:avLst/>
          </a:prstGeom>
        </p:spPr>
      </p:pic>
      <p:sp>
        <p:nvSpPr>
          <p:cNvPr id="4" name="Rectangle 3"/>
          <p:cNvSpPr/>
          <p:nvPr/>
        </p:nvSpPr>
        <p:spPr>
          <a:xfrm>
            <a:off x="500034" y="428604"/>
            <a:ext cx="8215370" cy="461665"/>
          </a:xfrm>
          <a:prstGeom prst="rect">
            <a:avLst/>
          </a:prstGeom>
        </p:spPr>
        <p:txBody>
          <a:bodyPr wrap="square">
            <a:spAutoFit/>
          </a:bodyPr>
          <a:lstStyle/>
          <a:p>
            <a:pPr>
              <a:buFont typeface="Wingdings" pitchFamily="2" charset="2"/>
              <a:buChar char="Ø"/>
            </a:pPr>
            <a:r>
              <a:rPr lang="en-IN" sz="2400" dirty="0" smtClean="0">
                <a:latin typeface="Times New Roman" pitchFamily="18" charset="0"/>
                <a:cs typeface="Times New Roman" pitchFamily="18" charset="0"/>
              </a:rPr>
              <a:t>O2: One face detection       Gender-&gt;M(Male)       Age-&gt;19-35</a:t>
            </a:r>
            <a:endParaRPr lang="en-US" sz="2400" dirty="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2.PNG"/>
          <p:cNvPicPr>
            <a:picLocks noChangeAspect="1"/>
          </p:cNvPicPr>
          <p:nvPr/>
        </p:nvPicPr>
        <p:blipFill>
          <a:blip r:embed="rId2"/>
          <a:stretch>
            <a:fillRect/>
          </a:stretch>
        </p:blipFill>
        <p:spPr>
          <a:xfrm>
            <a:off x="1514048" y="2000240"/>
            <a:ext cx="6115904" cy="4714908"/>
          </a:xfrm>
          <a:prstGeom prst="rect">
            <a:avLst/>
          </a:prstGeom>
        </p:spPr>
      </p:pic>
      <p:sp>
        <p:nvSpPr>
          <p:cNvPr id="3" name="TextBox 2"/>
          <p:cNvSpPr txBox="1"/>
          <p:nvPr/>
        </p:nvSpPr>
        <p:spPr>
          <a:xfrm>
            <a:off x="428596" y="500042"/>
            <a:ext cx="8286808" cy="1200329"/>
          </a:xfrm>
          <a:prstGeom prst="rect">
            <a:avLst/>
          </a:prstGeom>
          <a:noFill/>
        </p:spPr>
        <p:txBody>
          <a:bodyPr wrap="square" rtlCol="0">
            <a:spAutoFit/>
          </a:bodyPr>
          <a:lstStyle/>
          <a:p>
            <a:pPr>
              <a:buFont typeface="Wingdings" pitchFamily="2" charset="2"/>
              <a:buChar char="Ø"/>
            </a:pPr>
            <a:r>
              <a:rPr lang="en-IN" sz="2400" dirty="0" smtClean="0">
                <a:latin typeface="Times New Roman" pitchFamily="18" charset="0"/>
                <a:cs typeface="Times New Roman" pitchFamily="18" charset="0"/>
              </a:rPr>
              <a:t> O3: Two face detection</a:t>
            </a:r>
          </a:p>
          <a:p>
            <a:r>
              <a:rPr lang="en-IN" sz="2400" dirty="0" smtClean="0">
                <a:latin typeface="Times New Roman" pitchFamily="18" charset="0"/>
                <a:cs typeface="Times New Roman" pitchFamily="18" charset="0"/>
              </a:rPr>
              <a:t>           Face1: Gender-&gt;F         Age-&gt;19-35</a:t>
            </a:r>
          </a:p>
          <a:p>
            <a:r>
              <a:rPr lang="en-IN" sz="2400" dirty="0" smtClean="0">
                <a:latin typeface="Times New Roman" pitchFamily="18" charset="0"/>
                <a:cs typeface="Times New Roman" pitchFamily="18" charset="0"/>
              </a:rPr>
              <a:t>           Face2: Gender-&gt;M        Age-&gt;0-18</a:t>
            </a:r>
            <a:endParaRPr lang="en-US" sz="2400" dirty="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572560" cy="868346"/>
          </a:xfrm>
        </p:spPr>
        <p:txBody>
          <a:bodyPr>
            <a:normAutofit/>
          </a:bodyPr>
          <a:lstStyle/>
          <a:p>
            <a:pPr algn="just"/>
            <a:r>
              <a:rPr lang="en-IN" sz="4000" b="1" dirty="0" smtClean="0">
                <a:solidFill>
                  <a:srgbClr val="FFFF00"/>
                </a:solidFill>
                <a:latin typeface="Times New Roman" pitchFamily="18" charset="0"/>
                <a:cs typeface="Times New Roman" pitchFamily="18" charset="0"/>
              </a:rPr>
              <a:t>                 INTRODUCTION</a:t>
            </a:r>
            <a:endParaRPr lang="en-US" sz="4000" b="1" dirty="0">
              <a:solidFill>
                <a:srgbClr val="FFFF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28596" y="1214422"/>
            <a:ext cx="8258204" cy="4805378"/>
          </a:xfrm>
        </p:spPr>
        <p:txBody>
          <a:bodyPr>
            <a:noAutofit/>
          </a:bodyPr>
          <a:lstStyle/>
          <a:p>
            <a:pPr algn="just">
              <a:buFont typeface="Wingdings" pitchFamily="2" charset="2"/>
              <a:buChar char="Ø"/>
            </a:pPr>
            <a:r>
              <a:rPr lang="en-US" dirty="0" smtClean="0">
                <a:latin typeface="Times New Roman" pitchFamily="18" charset="0"/>
                <a:cs typeface="Times New Roman" pitchFamily="18" charset="0"/>
              </a:rPr>
              <a:t>The face is one of the most common biometric characteristics used by humans to make a personal recognition.</a:t>
            </a:r>
          </a:p>
          <a:p>
            <a:pPr algn="just">
              <a:buNone/>
            </a:pPr>
            <a:endParaRPr lang="en-US" sz="1200" dirty="0" smtClean="0">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People have a considerable ability to identify, extract and interpret information related to human face. Due to the nearly exponential growth of the rate of face images uploaded to the internet over the last decade.</a:t>
            </a:r>
          </a:p>
          <a:p>
            <a:pPr algn="just">
              <a:buNone/>
            </a:pPr>
            <a:endParaRPr lang="en-US" sz="1200" dirty="0" smtClean="0">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Age and gender are two demographic attributes that influence the morphology and appearance of a face. Facial age estimation refers to the automatic labeling of age groups or the specific ages of individuals based on features extracted from the face. </a:t>
            </a:r>
          </a:p>
          <a:p>
            <a:pPr algn="just">
              <a:buFont typeface="Wingdings" pitchFamily="2" charset="2"/>
              <a:buChar char="Ø"/>
            </a:pPr>
            <a:endParaRPr lang="en-US"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Font typeface="Wingdings" pitchFamily="2" charset="2"/>
              <a:buChar char="Ø"/>
            </a:pPr>
            <a:endParaRPr lang="en-IN" dirty="0" smtClean="0">
              <a:latin typeface="Times New Roman" pitchFamily="18" charset="0"/>
              <a:cs typeface="Times New Roman" pitchFamily="18" charset="0"/>
            </a:endParaRPr>
          </a:p>
          <a:p>
            <a:pPr>
              <a:buFont typeface="Wingdings" pitchFamily="2" charset="2"/>
              <a:buChar char="Ø"/>
            </a:pPr>
            <a:endParaRPr lang="en-US" dirty="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20200522-WA0011.jpg"/>
          <p:cNvPicPr>
            <a:picLocks noChangeAspect="1"/>
          </p:cNvPicPr>
          <p:nvPr/>
        </p:nvPicPr>
        <p:blipFill>
          <a:blip r:embed="rId2"/>
          <a:stretch>
            <a:fillRect/>
          </a:stretch>
        </p:blipFill>
        <p:spPr>
          <a:xfrm>
            <a:off x="2071670" y="2357430"/>
            <a:ext cx="5143536" cy="3643338"/>
          </a:xfrm>
          <a:prstGeom prst="rect">
            <a:avLst/>
          </a:prstGeom>
        </p:spPr>
      </p:pic>
      <p:sp>
        <p:nvSpPr>
          <p:cNvPr id="3" name="Rectangle 2"/>
          <p:cNvSpPr/>
          <p:nvPr/>
        </p:nvSpPr>
        <p:spPr>
          <a:xfrm>
            <a:off x="642910" y="428604"/>
            <a:ext cx="8001056" cy="1200329"/>
          </a:xfrm>
          <a:prstGeom prst="rect">
            <a:avLst/>
          </a:prstGeom>
        </p:spPr>
        <p:txBody>
          <a:bodyPr wrap="square">
            <a:spAutoFit/>
          </a:bodyPr>
          <a:lstStyle/>
          <a:p>
            <a:pPr>
              <a:buFont typeface="Wingdings" pitchFamily="2" charset="2"/>
              <a:buChar char="Ø"/>
            </a:pPr>
            <a:r>
              <a:rPr lang="en-IN" sz="2400" dirty="0" smtClean="0">
                <a:latin typeface="Times New Roman" pitchFamily="18" charset="0"/>
                <a:cs typeface="Times New Roman" pitchFamily="18" charset="0"/>
              </a:rPr>
              <a:t> O4: Two face detection</a:t>
            </a:r>
          </a:p>
          <a:p>
            <a:r>
              <a:rPr lang="en-IN" sz="2400" dirty="0" smtClean="0">
                <a:latin typeface="Times New Roman" pitchFamily="18" charset="0"/>
                <a:cs typeface="Times New Roman" pitchFamily="18" charset="0"/>
              </a:rPr>
              <a:t>           Face1: Gender-&gt;M         Age-&gt;19-35</a:t>
            </a:r>
          </a:p>
          <a:p>
            <a:r>
              <a:rPr lang="en-IN" sz="2400" dirty="0" smtClean="0">
                <a:latin typeface="Times New Roman" pitchFamily="18" charset="0"/>
                <a:cs typeface="Times New Roman" pitchFamily="18" charset="0"/>
              </a:rPr>
              <a:t>           Face2: Gender-&gt;M         Age-&gt;56-75</a:t>
            </a:r>
            <a:endParaRPr lang="en-US" sz="2400" dirty="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3.PNG"/>
          <p:cNvPicPr>
            <a:picLocks noChangeAspect="1"/>
          </p:cNvPicPr>
          <p:nvPr/>
        </p:nvPicPr>
        <p:blipFill>
          <a:blip r:embed="rId2"/>
          <a:stretch>
            <a:fillRect/>
          </a:stretch>
        </p:blipFill>
        <p:spPr>
          <a:xfrm>
            <a:off x="1504521" y="2000240"/>
            <a:ext cx="6134957" cy="4643470"/>
          </a:xfrm>
          <a:prstGeom prst="rect">
            <a:avLst/>
          </a:prstGeom>
        </p:spPr>
      </p:pic>
      <p:sp>
        <p:nvSpPr>
          <p:cNvPr id="3" name="TextBox 2"/>
          <p:cNvSpPr txBox="1"/>
          <p:nvPr/>
        </p:nvSpPr>
        <p:spPr>
          <a:xfrm>
            <a:off x="357158" y="285728"/>
            <a:ext cx="8286808" cy="2677656"/>
          </a:xfrm>
          <a:prstGeom prst="rect">
            <a:avLst/>
          </a:prstGeom>
          <a:noFill/>
        </p:spPr>
        <p:txBody>
          <a:bodyPr wrap="square" rtlCol="0">
            <a:spAutoFit/>
          </a:bodyPr>
          <a:lstStyle/>
          <a:p>
            <a:pPr>
              <a:buFont typeface="Wingdings" pitchFamily="2" charset="2"/>
              <a:buChar char="Ø"/>
            </a:pPr>
            <a:r>
              <a:rPr lang="en-IN" sz="2400" dirty="0" smtClean="0">
                <a:latin typeface="Times New Roman" pitchFamily="18" charset="0"/>
                <a:cs typeface="Times New Roman" pitchFamily="18" charset="0"/>
              </a:rPr>
              <a:t>O4: Three face detection(with 2 faces in photo)</a:t>
            </a:r>
          </a:p>
          <a:p>
            <a:r>
              <a:rPr lang="en-IN" sz="2400" dirty="0" smtClean="0">
                <a:latin typeface="Times New Roman" pitchFamily="18" charset="0"/>
                <a:cs typeface="Times New Roman" pitchFamily="18" charset="0"/>
              </a:rPr>
              <a:t>           Face1: Gender-&gt;F         Age-&gt;19-35</a:t>
            </a:r>
          </a:p>
          <a:p>
            <a:r>
              <a:rPr lang="en-IN" sz="2400" dirty="0" smtClean="0">
                <a:latin typeface="Times New Roman" pitchFamily="18" charset="0"/>
                <a:cs typeface="Times New Roman" pitchFamily="18" charset="0"/>
              </a:rPr>
              <a:t>           Photo Face2: Gender-&gt;F        Age-&gt;19-35</a:t>
            </a:r>
          </a:p>
          <a:p>
            <a:r>
              <a:rPr lang="en-IN" sz="2400" dirty="0" smtClean="0">
                <a:latin typeface="Times New Roman" pitchFamily="18" charset="0"/>
                <a:cs typeface="Times New Roman" pitchFamily="18" charset="0"/>
              </a:rPr>
              <a:t>           Photo Face3: Gender-&gt;F        Age-&gt;19-35</a:t>
            </a:r>
          </a:p>
          <a:p>
            <a:endParaRPr lang="en-IN"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FFFF00"/>
                </a:solidFill>
                <a:latin typeface="Times New Roman" pitchFamily="18" charset="0"/>
                <a:cs typeface="Times New Roman" pitchFamily="18" charset="0"/>
              </a:rPr>
              <a:t>APPLICATIONS</a:t>
            </a:r>
            <a:endParaRPr lang="en-US" b="1" dirty="0">
              <a:solidFill>
                <a:srgbClr val="FFFF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buFont typeface="Wingdings" pitchFamily="2" charset="2"/>
              <a:buChar char="Ø"/>
            </a:pPr>
            <a:r>
              <a:rPr lang="en-US" dirty="0" smtClean="0"/>
              <a:t>Access Control</a:t>
            </a:r>
          </a:p>
          <a:p>
            <a:pPr>
              <a:buFont typeface="Wingdings" pitchFamily="2" charset="2"/>
              <a:buChar char="Ø"/>
            </a:pPr>
            <a:r>
              <a:rPr lang="en-US" dirty="0" smtClean="0"/>
              <a:t>Mobile Applications</a:t>
            </a:r>
          </a:p>
          <a:p>
            <a:pPr>
              <a:buFont typeface="Wingdings" pitchFamily="2" charset="2"/>
              <a:buChar char="Ø"/>
            </a:pPr>
            <a:r>
              <a:rPr lang="en-US" dirty="0" smtClean="0"/>
              <a:t>Video Surveillance </a:t>
            </a:r>
          </a:p>
          <a:p>
            <a:pPr>
              <a:buFont typeface="Wingdings" pitchFamily="2" charset="2"/>
              <a:buChar char="Ø"/>
            </a:pPr>
            <a:r>
              <a:rPr lang="en-US" dirty="0" smtClean="0"/>
              <a:t>Government related applications</a:t>
            </a:r>
          </a:p>
          <a:p>
            <a:pPr>
              <a:buFont typeface="Wingdings" pitchFamily="2" charset="2"/>
              <a:buChar char="Ø"/>
            </a:pPr>
            <a:r>
              <a:rPr lang="en-US" dirty="0" smtClean="0"/>
              <a:t>Identity Cards</a:t>
            </a:r>
          </a:p>
          <a:p>
            <a:pPr>
              <a:buFont typeface="Wingdings" pitchFamily="2" charset="2"/>
              <a:buChar char="Ø"/>
            </a:pPr>
            <a:r>
              <a:rPr lang="en-US" dirty="0" smtClean="0"/>
              <a:t>Forensic applications</a:t>
            </a:r>
          </a:p>
          <a:p>
            <a:pPr>
              <a:buFont typeface="Wingdings" pitchFamily="2" charset="2"/>
              <a:buChar char="Ø"/>
            </a:pPr>
            <a:r>
              <a:rPr lang="en-US" dirty="0" smtClean="0"/>
              <a:t>Biometrics</a:t>
            </a:r>
          </a:p>
          <a:p>
            <a:pPr>
              <a:buFont typeface="Wingdings" pitchFamily="2" charset="2"/>
              <a:buChar char="Ø"/>
            </a:pPr>
            <a:r>
              <a:rPr lang="en-US" dirty="0" smtClean="0"/>
              <a:t>Intelligent marketing </a:t>
            </a:r>
          </a:p>
          <a:p>
            <a:pPr>
              <a:buFont typeface="Wingdings" pitchFamily="2" charset="2"/>
              <a:buChar char="Ø"/>
            </a:pPr>
            <a:r>
              <a:rPr lang="en-IN" dirty="0" smtClean="0"/>
              <a:t>Attendance system and many more</a:t>
            </a:r>
            <a:endParaRPr lang="en-US" dirty="0"/>
          </a:p>
        </p:txBody>
      </p:sp>
    </p:spTree>
  </p:cSld>
  <p:clrMapOvr>
    <a:masterClrMapping/>
  </p:clrMapOvr>
  <p:transition spd="slow">
    <p:wedg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smtClean="0">
                <a:solidFill>
                  <a:srgbClr val="FFFF00"/>
                </a:solidFill>
                <a:latin typeface="Times New Roman" pitchFamily="18" charset="0"/>
                <a:cs typeface="Times New Roman" pitchFamily="18" charset="0"/>
              </a:rPr>
              <a:t>CONCLUSION</a:t>
            </a:r>
            <a:endParaRPr lang="en-US" sz="4000" b="1" dirty="0">
              <a:solidFill>
                <a:srgbClr val="FFFF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500034" y="1447800"/>
            <a:ext cx="8186766" cy="4572000"/>
          </a:xfrm>
        </p:spPr>
        <p:txBody>
          <a:bodyPr>
            <a:normAutofit lnSpcReduction="10000"/>
          </a:bodyPr>
          <a:lstStyle/>
          <a:p>
            <a:pPr algn="just">
              <a:buFont typeface="Wingdings" pitchFamily="2" charset="2"/>
              <a:buChar char="Ø"/>
            </a:pPr>
            <a:r>
              <a:rPr lang="en-IN" dirty="0" smtClean="0">
                <a:latin typeface="Times New Roman" pitchFamily="18" charset="0"/>
                <a:cs typeface="Times New Roman" pitchFamily="18" charset="0"/>
              </a:rPr>
              <a:t>Gender recognition and age estimation plays a prominent role in many applications.</a:t>
            </a:r>
          </a:p>
          <a:p>
            <a:pPr algn="just">
              <a:buNone/>
            </a:pPr>
            <a:endParaRPr lang="en-IN" sz="1200" dirty="0" smtClean="0">
              <a:latin typeface="Times New Roman" pitchFamily="18" charset="0"/>
              <a:cs typeface="Times New Roman" pitchFamily="18" charset="0"/>
            </a:endParaRPr>
          </a:p>
          <a:p>
            <a:pPr algn="just">
              <a:buFont typeface="Wingdings" pitchFamily="2" charset="2"/>
              <a:buChar char="Ø"/>
            </a:pPr>
            <a:r>
              <a:rPr lang="en-IN" dirty="0" smtClean="0">
                <a:latin typeface="Times New Roman" pitchFamily="18" charset="0"/>
                <a:cs typeface="Times New Roman" pitchFamily="18" charset="0"/>
              </a:rPr>
              <a:t>The techniques which will be used gives good accuracy removing noise in images.</a:t>
            </a:r>
          </a:p>
          <a:p>
            <a:pPr algn="just">
              <a:buNone/>
            </a:pPr>
            <a:endParaRPr lang="en-IN" sz="1200" dirty="0" smtClean="0">
              <a:latin typeface="Times New Roman" pitchFamily="18" charset="0"/>
              <a:cs typeface="Times New Roman" pitchFamily="18" charset="0"/>
            </a:endParaRPr>
          </a:p>
          <a:p>
            <a:pPr algn="just">
              <a:buFont typeface="Wingdings" pitchFamily="2" charset="2"/>
              <a:buChar char="Ø"/>
            </a:pPr>
            <a:r>
              <a:rPr lang="en-IN" dirty="0" smtClean="0">
                <a:latin typeface="Times New Roman" pitchFamily="18" charset="0"/>
                <a:cs typeface="Times New Roman" pitchFamily="18" charset="0"/>
              </a:rPr>
              <a:t>Simple technique and user friendly and can easily be implemented in simple systems.</a:t>
            </a:r>
          </a:p>
          <a:p>
            <a:pPr algn="just">
              <a:buNone/>
            </a:pPr>
            <a:endParaRPr lang="en-IN" sz="1200" dirty="0" smtClean="0">
              <a:latin typeface="Times New Roman" pitchFamily="18" charset="0"/>
              <a:cs typeface="Times New Roman" pitchFamily="18" charset="0"/>
            </a:endParaRPr>
          </a:p>
          <a:p>
            <a:pPr algn="just">
              <a:buFont typeface="Wingdings" pitchFamily="2" charset="2"/>
              <a:buChar char="Ø"/>
            </a:pPr>
            <a:r>
              <a:rPr lang="en-IN" dirty="0" smtClean="0">
                <a:latin typeface="Times New Roman" pitchFamily="18" charset="0"/>
                <a:cs typeface="Times New Roman" pitchFamily="18" charset="0"/>
              </a:rPr>
              <a:t>Reduces the complexity of face detection is many fields.</a:t>
            </a:r>
          </a:p>
          <a:p>
            <a:pPr algn="just">
              <a:buNone/>
            </a:pPr>
            <a:endParaRPr lang="en-IN" sz="1200" dirty="0" smtClean="0">
              <a:latin typeface="Times New Roman" pitchFamily="18" charset="0"/>
              <a:cs typeface="Times New Roman" pitchFamily="18" charset="0"/>
            </a:endParaRPr>
          </a:p>
          <a:p>
            <a:pPr algn="just">
              <a:buFont typeface="Wingdings" pitchFamily="2" charset="2"/>
              <a:buChar char="Ø"/>
            </a:pPr>
            <a:r>
              <a:rPr lang="en-IN" dirty="0" smtClean="0">
                <a:latin typeface="Times New Roman" pitchFamily="18" charset="0"/>
                <a:cs typeface="Times New Roman" pitchFamily="18" charset="0"/>
              </a:rPr>
              <a:t>Easily accessible.</a:t>
            </a:r>
            <a:endParaRPr lang="en-US"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00042"/>
            <a:ext cx="7772400" cy="928694"/>
          </a:xfrm>
        </p:spPr>
        <p:txBody>
          <a:bodyPr>
            <a:normAutofit/>
          </a:bodyPr>
          <a:lstStyle/>
          <a:p>
            <a:pPr algn="ctr"/>
            <a:r>
              <a:rPr lang="en-IN" b="1" dirty="0" smtClean="0">
                <a:solidFill>
                  <a:srgbClr val="FFFF00"/>
                </a:solidFill>
                <a:latin typeface="Times New Roman" pitchFamily="18" charset="0"/>
                <a:cs typeface="Times New Roman" pitchFamily="18" charset="0"/>
              </a:rPr>
              <a:t>FUTURE ENHANCEMENT</a:t>
            </a:r>
            <a:endParaRPr lang="en-US" b="1" dirty="0">
              <a:solidFill>
                <a:srgbClr val="FFFF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lgn="just">
              <a:buFont typeface="Wingdings" pitchFamily="2" charset="2"/>
              <a:buChar char="Ø"/>
            </a:pPr>
            <a:r>
              <a:rPr lang="en-IN" dirty="0" smtClean="0">
                <a:latin typeface="Times New Roman" pitchFamily="18" charset="0"/>
                <a:cs typeface="Times New Roman" pitchFamily="18" charset="0"/>
              </a:rPr>
              <a:t>Our model can be modified to display information of previously read  or stored face data of a person as like used in </a:t>
            </a:r>
            <a:r>
              <a:rPr lang="en-IN" dirty="0" err="1" smtClean="0">
                <a:latin typeface="Times New Roman" pitchFamily="18" charset="0"/>
                <a:cs typeface="Times New Roman" pitchFamily="18" charset="0"/>
              </a:rPr>
              <a:t>google</a:t>
            </a:r>
            <a:r>
              <a:rPr lang="en-IN" dirty="0" smtClean="0">
                <a:latin typeface="Times New Roman" pitchFamily="18" charset="0"/>
                <a:cs typeface="Times New Roman" pitchFamily="18" charset="0"/>
              </a:rPr>
              <a:t> photos.</a:t>
            </a:r>
          </a:p>
          <a:p>
            <a:pPr algn="just">
              <a:buNone/>
            </a:pPr>
            <a:endParaRPr lang="en-IN" sz="1200" dirty="0" smtClean="0">
              <a:latin typeface="Times New Roman" pitchFamily="18" charset="0"/>
              <a:cs typeface="Times New Roman" pitchFamily="18" charset="0"/>
            </a:endParaRPr>
          </a:p>
          <a:p>
            <a:pPr algn="just">
              <a:buFont typeface="Wingdings" pitchFamily="2" charset="2"/>
              <a:buChar char="Ø"/>
            </a:pPr>
            <a:r>
              <a:rPr lang="en-IN" dirty="0" smtClean="0">
                <a:latin typeface="Times New Roman" pitchFamily="18" charset="0"/>
                <a:cs typeface="Times New Roman" pitchFamily="18" charset="0"/>
              </a:rPr>
              <a:t>Classifying the images of every individual to separate dataset and storing at one particular set for easy access of individual person’s images.</a:t>
            </a:r>
          </a:p>
          <a:p>
            <a:pPr algn="just">
              <a:buNone/>
            </a:pPr>
            <a:endParaRPr lang="en-IN" sz="1200" dirty="0" smtClean="0">
              <a:latin typeface="Times New Roman" pitchFamily="18" charset="0"/>
              <a:cs typeface="Times New Roman" pitchFamily="18" charset="0"/>
            </a:endParaRPr>
          </a:p>
          <a:p>
            <a:pPr algn="just">
              <a:buFont typeface="Wingdings" pitchFamily="2" charset="2"/>
              <a:buChar char="Ø"/>
            </a:pPr>
            <a:r>
              <a:rPr lang="en-IN" dirty="0" smtClean="0">
                <a:latin typeface="Times New Roman" pitchFamily="18" charset="0"/>
                <a:cs typeface="Times New Roman" pitchFamily="18" charset="0"/>
              </a:rPr>
              <a:t>More accuracy and less fluctuation with the better training dataset to get good performance rate to model. </a:t>
            </a:r>
            <a:endParaRPr lang="en-US" dirty="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smtClean="0">
                <a:solidFill>
                  <a:srgbClr val="FFFF00"/>
                </a:solidFill>
                <a:latin typeface="Times New Roman" pitchFamily="18" charset="0"/>
                <a:cs typeface="Times New Roman" pitchFamily="18" charset="0"/>
              </a:rPr>
              <a:t>REFERENCES</a:t>
            </a:r>
            <a:endParaRPr lang="en-US" sz="4000" b="1" dirty="0">
              <a:solidFill>
                <a:srgbClr val="FFFF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28596" y="1447800"/>
            <a:ext cx="8358246" cy="4572000"/>
          </a:xfrm>
        </p:spPr>
        <p:txBody>
          <a:bodyPr>
            <a:noAutofit/>
          </a:bodyPr>
          <a:lstStyle/>
          <a:p>
            <a:pPr algn="just">
              <a:buFont typeface="Wingdings" pitchFamily="2" charset="2"/>
              <a:buChar char="Ø"/>
            </a:pPr>
            <a:r>
              <a:rPr lang="en-IN" sz="2400" dirty="0" smtClean="0">
                <a:latin typeface="Times New Roman" pitchFamily="18" charset="0"/>
                <a:cs typeface="Times New Roman" pitchFamily="18" charset="0"/>
              </a:rPr>
              <a:t>Technical paper on analysis on gender </a:t>
            </a:r>
            <a:r>
              <a:rPr lang="en-IN" sz="2400" dirty="0" err="1" smtClean="0">
                <a:latin typeface="Times New Roman" pitchFamily="18" charset="0"/>
                <a:cs typeface="Times New Roman" pitchFamily="18" charset="0"/>
              </a:rPr>
              <a:t>classificationand</a:t>
            </a:r>
            <a:r>
              <a:rPr lang="en-IN" sz="2400" dirty="0" smtClean="0">
                <a:latin typeface="Times New Roman" pitchFamily="18" charset="0"/>
                <a:cs typeface="Times New Roman" pitchFamily="18" charset="0"/>
              </a:rPr>
              <a:t> age estimation approaches by </a:t>
            </a:r>
            <a:r>
              <a:rPr lang="en-IN" sz="2400" dirty="0" err="1" smtClean="0">
                <a:latin typeface="Times New Roman" pitchFamily="18" charset="0"/>
                <a:cs typeface="Times New Roman" pitchFamily="18" charset="0"/>
              </a:rPr>
              <a:t>Kanwal</a:t>
            </a:r>
            <a:r>
              <a:rPr lang="en-IN" sz="2400" dirty="0" smtClean="0">
                <a:latin typeface="Times New Roman" pitchFamily="18" charset="0"/>
                <a:cs typeface="Times New Roman" pitchFamily="18" charset="0"/>
              </a:rPr>
              <a:t> Deep </a:t>
            </a:r>
            <a:r>
              <a:rPr lang="en-IN" sz="2400" dirty="0" err="1" smtClean="0">
                <a:latin typeface="Times New Roman" pitchFamily="18" charset="0"/>
                <a:cs typeface="Times New Roman" pitchFamily="18" charset="0"/>
              </a:rPr>
              <a:t>Kaur</a:t>
            </a:r>
            <a:r>
              <a:rPr lang="en-IN" sz="2400" dirty="0" smtClean="0">
                <a:latin typeface="Times New Roman" pitchFamily="18" charset="0"/>
                <a:cs typeface="Times New Roman" pitchFamily="18" charset="0"/>
              </a:rPr>
              <a:t>.</a:t>
            </a:r>
            <a:endParaRPr lang="en-IN" sz="2400" dirty="0" smtClean="0">
              <a:latin typeface="Times New Roman" pitchFamily="18" charset="0"/>
              <a:cs typeface="Times New Roman" pitchFamily="18" charset="0"/>
            </a:endParaRPr>
          </a:p>
          <a:p>
            <a:pPr algn="just">
              <a:buFont typeface="Wingdings" pitchFamily="2" charset="2"/>
              <a:buChar char="Ø"/>
            </a:pPr>
            <a:r>
              <a:rPr lang="en-IN" sz="2400" dirty="0" smtClean="0">
                <a:latin typeface="Times New Roman" pitchFamily="18" charset="0"/>
                <a:cs typeface="Times New Roman" pitchFamily="18" charset="0"/>
              </a:rPr>
              <a:t>Gender classification techniques-From machine learning to deep learning by </a:t>
            </a:r>
            <a:r>
              <a:rPr lang="en-IN" sz="2400" dirty="0" err="1" smtClean="0">
                <a:latin typeface="Times New Roman" pitchFamily="18" charset="0"/>
                <a:cs typeface="Times New Roman" pitchFamily="18" charset="0"/>
              </a:rPr>
              <a:t>Ranjeet</a:t>
            </a:r>
            <a:r>
              <a:rPr lang="en-IN" sz="2400" dirty="0" smtClean="0">
                <a:latin typeface="Times New Roman" pitchFamily="18" charset="0"/>
                <a:cs typeface="Times New Roman" pitchFamily="18" charset="0"/>
              </a:rPr>
              <a:t> Singh and </a:t>
            </a:r>
            <a:r>
              <a:rPr lang="en-IN" sz="2400" dirty="0" err="1" smtClean="0">
                <a:latin typeface="Times New Roman" pitchFamily="18" charset="0"/>
                <a:cs typeface="Times New Roman" pitchFamily="18" charset="0"/>
              </a:rPr>
              <a:t>Mohit</a:t>
            </a:r>
            <a:r>
              <a:rPr lang="en-IN" sz="2400" dirty="0" smtClean="0">
                <a:latin typeface="Times New Roman" pitchFamily="18" charset="0"/>
                <a:cs typeface="Times New Roman" pitchFamily="18" charset="0"/>
              </a:rPr>
              <a:t> Kumar</a:t>
            </a:r>
            <a:r>
              <a:rPr lang="en-IN" sz="2400" dirty="0" smtClean="0">
                <a:latin typeface="Times New Roman" pitchFamily="18" charset="0"/>
                <a:cs typeface="Times New Roman" pitchFamily="18" charset="0"/>
              </a:rPr>
              <a:t>.</a:t>
            </a:r>
            <a:endParaRPr lang="en-IN" sz="2400" dirty="0" smtClean="0">
              <a:latin typeface="Times New Roman" pitchFamily="18" charset="0"/>
              <a:cs typeface="Times New Roman" pitchFamily="18" charset="0"/>
            </a:endParaRPr>
          </a:p>
          <a:p>
            <a:pPr algn="just">
              <a:buFont typeface="Wingdings" pitchFamily="2" charset="2"/>
              <a:buChar char="Ø"/>
            </a:pPr>
            <a:r>
              <a:rPr lang="en-IN" sz="2400" dirty="0" smtClean="0">
                <a:latin typeface="Times New Roman" pitchFamily="18" charset="0"/>
                <a:cs typeface="Times New Roman" pitchFamily="18" charset="0"/>
              </a:rPr>
              <a:t>Age and gender recognition in the wild with deep attention by Pau Rodriguez</a:t>
            </a:r>
            <a:r>
              <a:rPr lang="en-IN" sz="2400" dirty="0" smtClean="0">
                <a:latin typeface="Times New Roman" pitchFamily="18" charset="0"/>
                <a:cs typeface="Times New Roman" pitchFamily="18" charset="0"/>
              </a:rPr>
              <a:t>.</a:t>
            </a:r>
            <a:endParaRPr lang="en-IN" sz="2400" dirty="0" smtClean="0">
              <a:latin typeface="Times New Roman" pitchFamily="18" charset="0"/>
              <a:cs typeface="Times New Roman" pitchFamily="18" charset="0"/>
            </a:endParaRPr>
          </a:p>
          <a:p>
            <a:pPr algn="just">
              <a:buFont typeface="Wingdings" pitchFamily="2" charset="2"/>
              <a:buChar char="Ø"/>
            </a:pPr>
            <a:r>
              <a:rPr lang="en-IN" sz="2400" dirty="0" smtClean="0">
                <a:latin typeface="Times New Roman" pitchFamily="18" charset="0"/>
                <a:cs typeface="Times New Roman" pitchFamily="18" charset="0"/>
              </a:rPr>
              <a:t>Age group estimation and gender recognition using face features by </a:t>
            </a:r>
            <a:r>
              <a:rPr lang="en-IN" sz="2400" dirty="0" err="1" smtClean="0">
                <a:latin typeface="Times New Roman" pitchFamily="18" charset="0"/>
                <a:cs typeface="Times New Roman" pitchFamily="18" charset="0"/>
              </a:rPr>
              <a:t>Prajakta</a:t>
            </a:r>
            <a:r>
              <a:rPr lang="en-IN" sz="2400" dirty="0" smtClean="0">
                <a:latin typeface="Times New Roman" pitchFamily="18" charset="0"/>
                <a:cs typeface="Times New Roman" pitchFamily="18" charset="0"/>
              </a:rPr>
              <a:t> A. Melange. </a:t>
            </a:r>
            <a:endParaRPr lang="en-IN" sz="2400" dirty="0" smtClean="0">
              <a:latin typeface="Times New Roman" pitchFamily="18" charset="0"/>
              <a:cs typeface="Times New Roman" pitchFamily="18" charset="0"/>
            </a:endParaRPr>
          </a:p>
          <a:p>
            <a:pPr lvl="0" algn="just">
              <a:buFont typeface="Wingdings" pitchFamily="2" charset="2"/>
              <a:buChar char="Ø"/>
            </a:pPr>
            <a:r>
              <a:rPr lang="en-US" sz="2400" dirty="0" smtClean="0">
                <a:latin typeface="Times New Roman" pitchFamily="18" charset="0"/>
                <a:cs typeface="Times New Roman" pitchFamily="18" charset="0"/>
              </a:rPr>
              <a:t>IEEE  “</a:t>
            </a:r>
            <a:r>
              <a:rPr lang="en-IN" sz="2400" dirty="0" smtClean="0">
                <a:latin typeface="Times New Roman" pitchFamily="18" charset="0"/>
                <a:cs typeface="Times New Roman" pitchFamily="18" charset="0"/>
              </a:rPr>
              <a:t>Gender Identification Using Frontal Facial Images</a:t>
            </a:r>
            <a:r>
              <a:rPr lang="en-US" sz="2400" dirty="0" smtClean="0">
                <a:latin typeface="Times New Roman" pitchFamily="18" charset="0"/>
                <a:cs typeface="Times New Roman" pitchFamily="18" charset="0"/>
              </a:rPr>
              <a:t> ” by </a:t>
            </a:r>
            <a:r>
              <a:rPr lang="en-IN" sz="2400" dirty="0" err="1" smtClean="0">
                <a:latin typeface="Times New Roman" pitchFamily="18" charset="0"/>
                <a:cs typeface="Times New Roman" pitchFamily="18" charset="0"/>
              </a:rPr>
              <a:t>Amit</a:t>
            </a:r>
            <a:r>
              <a:rPr lang="en-IN" sz="2400" dirty="0" smtClean="0">
                <a:latin typeface="Times New Roman" pitchFamily="18" charset="0"/>
                <a:cs typeface="Times New Roman" pitchFamily="18" charset="0"/>
              </a:rPr>
              <a:t> Jain,  Jeffrey Huang and </a:t>
            </a:r>
            <a:r>
              <a:rPr lang="en-IN" sz="2400" dirty="0" err="1" smtClean="0">
                <a:latin typeface="Times New Roman" pitchFamily="18" charset="0"/>
                <a:cs typeface="Times New Roman" pitchFamily="18" charset="0"/>
              </a:rPr>
              <a:t>Shiaofen</a:t>
            </a:r>
            <a:r>
              <a:rPr lang="en-IN" sz="2400" dirty="0" smtClean="0">
                <a:latin typeface="Times New Roman" pitchFamily="18" charset="0"/>
                <a:cs typeface="Times New Roman" pitchFamily="18" charset="0"/>
              </a:rPr>
              <a:t> Fang, 2005.</a:t>
            </a:r>
            <a:endParaRPr lang="en-US" sz="2400" dirty="0" smtClean="0">
              <a:latin typeface="Times New Roman" pitchFamily="18" charset="0"/>
              <a:cs typeface="Times New Roman" pitchFamily="18" charset="0"/>
            </a:endParaRPr>
          </a:p>
          <a:p>
            <a:pPr lvl="0" algn="just">
              <a:buFont typeface="Wingdings" pitchFamily="2" charset="2"/>
              <a:buChar char="Ø"/>
            </a:pPr>
            <a:r>
              <a:rPr lang="en-IN" sz="2400" dirty="0" smtClean="0">
                <a:latin typeface="Times New Roman" pitchFamily="18" charset="0"/>
                <a:cs typeface="Times New Roman" pitchFamily="18" charset="0"/>
              </a:rPr>
              <a:t>IEEE “Robust Face Recognition via Sparse Representation” by John </a:t>
            </a:r>
            <a:r>
              <a:rPr lang="en-IN" sz="2400" dirty="0" err="1" smtClean="0">
                <a:latin typeface="Times New Roman" pitchFamily="18" charset="0"/>
                <a:cs typeface="Times New Roman" pitchFamily="18" charset="0"/>
              </a:rPr>
              <a:t>Wright,Allen</a:t>
            </a:r>
            <a:r>
              <a:rPr lang="en-IN" sz="2400" dirty="0" smtClean="0">
                <a:latin typeface="Times New Roman" pitchFamily="18" charset="0"/>
                <a:cs typeface="Times New Roman" pitchFamily="18" charset="0"/>
              </a:rPr>
              <a:t> Y. Yang,  </a:t>
            </a:r>
            <a:r>
              <a:rPr lang="en-IN" sz="2400" dirty="0" err="1" smtClean="0">
                <a:latin typeface="Times New Roman" pitchFamily="18" charset="0"/>
                <a:cs typeface="Times New Roman" pitchFamily="18" charset="0"/>
              </a:rPr>
              <a:t>Arvind</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Ganesh</a:t>
            </a:r>
            <a:r>
              <a:rPr lang="en-US" sz="2400" dirty="0" smtClean="0">
                <a:latin typeface="Times New Roman" pitchFamily="18" charset="0"/>
                <a:cs typeface="Times New Roman" pitchFamily="18" charset="0"/>
              </a:rPr>
              <a:t>, 2009.</a:t>
            </a:r>
          </a:p>
          <a:p>
            <a:pPr lvl="0">
              <a:buNone/>
            </a:pPr>
            <a:endParaRPr lang="en-US" sz="2200" dirty="0" smtClean="0">
              <a:latin typeface="Times New Roman" pitchFamily="18" charset="0"/>
              <a:cs typeface="Times New Roman" pitchFamily="18" charset="0"/>
            </a:endParaRPr>
          </a:p>
          <a:p>
            <a:pPr>
              <a:buFont typeface="Wingdings" pitchFamily="2" charset="2"/>
              <a:buChar char="Ø"/>
            </a:pPr>
            <a:endParaRPr lang="en-IN" sz="2200" dirty="0" smtClean="0"/>
          </a:p>
        </p:txBody>
      </p:sp>
    </p:spTree>
  </p:cSld>
  <p:clrMapOvr>
    <a:masterClrMapping/>
  </p:clrMapOvr>
  <p:transition spd="slow">
    <p:wedg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034" y="285728"/>
            <a:ext cx="8001056" cy="6001643"/>
          </a:xfrm>
          <a:prstGeom prst="rect">
            <a:avLst/>
          </a:prstGeom>
        </p:spPr>
        <p:txBody>
          <a:bodyPr wrap="square">
            <a:spAutoFit/>
          </a:bodyPr>
          <a:lstStyle/>
          <a:p>
            <a:pPr lvl="0" algn="just">
              <a:buClr>
                <a:schemeClr val="accent1"/>
              </a:buClr>
              <a:buFont typeface="Wingdings" pitchFamily="2" charset="2"/>
              <a:buChar char="Ø"/>
            </a:pPr>
            <a:r>
              <a:rPr lang="en-US" sz="2400" dirty="0" smtClean="0">
                <a:latin typeface="Times New Roman" pitchFamily="18" charset="0"/>
                <a:cs typeface="Times New Roman" pitchFamily="18" charset="0"/>
              </a:rPr>
              <a:t>IEEE “</a:t>
            </a:r>
            <a:r>
              <a:rPr lang="en-IN" sz="2400" dirty="0" smtClean="0">
                <a:latin typeface="Times New Roman" pitchFamily="18" charset="0"/>
                <a:cs typeface="Times New Roman" pitchFamily="18" charset="0"/>
              </a:rPr>
              <a:t>Facial Image Classification Based on Age and Gender</a:t>
            </a:r>
            <a:r>
              <a:rPr lang="en-US" sz="2400" dirty="0" smtClean="0">
                <a:latin typeface="Times New Roman" pitchFamily="18" charset="0"/>
                <a:cs typeface="Times New Roman" pitchFamily="18" charset="0"/>
              </a:rPr>
              <a:t> ” by </a:t>
            </a:r>
            <a:r>
              <a:rPr lang="en-IN" sz="2400" dirty="0" err="1" smtClean="0">
                <a:latin typeface="Times New Roman" pitchFamily="18" charset="0"/>
                <a:cs typeface="Times New Roman" pitchFamily="18" charset="0"/>
              </a:rPr>
              <a:t>Thakshila</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R.Kalansuriya</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Anuja</a:t>
            </a:r>
            <a:r>
              <a:rPr lang="en-IN" sz="2400" dirty="0" smtClean="0">
                <a:latin typeface="Times New Roman" pitchFamily="18" charset="0"/>
                <a:cs typeface="Times New Roman" pitchFamily="18" charset="0"/>
              </a:rPr>
              <a:t> T. </a:t>
            </a:r>
            <a:r>
              <a:rPr lang="en-IN" sz="2400" dirty="0" err="1" smtClean="0">
                <a:latin typeface="Times New Roman" pitchFamily="18" charset="0"/>
                <a:cs typeface="Times New Roman" pitchFamily="18" charset="0"/>
              </a:rPr>
              <a:t>Dharmaratne</a:t>
            </a:r>
            <a:r>
              <a:rPr lang="en-US" sz="2400" dirty="0" smtClean="0">
                <a:latin typeface="Times New Roman" pitchFamily="18" charset="0"/>
                <a:cs typeface="Times New Roman" pitchFamily="18" charset="0"/>
              </a:rPr>
              <a:t>,2013.</a:t>
            </a:r>
          </a:p>
          <a:p>
            <a:pPr lvl="0" algn="just">
              <a:buClr>
                <a:schemeClr val="accent1"/>
              </a:buClr>
              <a:buFont typeface="Wingdings" pitchFamily="2" charset="2"/>
              <a:buChar char="Ø"/>
            </a:pPr>
            <a:r>
              <a:rPr lang="en-US" sz="2400" dirty="0" smtClean="0">
                <a:latin typeface="Times New Roman" pitchFamily="18" charset="0"/>
                <a:cs typeface="Times New Roman" pitchFamily="18" charset="0"/>
              </a:rPr>
              <a:t>IEEE “</a:t>
            </a:r>
            <a:r>
              <a:rPr lang="en-IN" sz="2400" dirty="0" smtClean="0">
                <a:latin typeface="Times New Roman" pitchFamily="18" charset="0"/>
                <a:cs typeface="Times New Roman" pitchFamily="18" charset="0"/>
              </a:rPr>
              <a:t>Age Estimation and Gender Classification of facial images based on the local directional pattern</a:t>
            </a:r>
            <a:r>
              <a:rPr lang="en-US" sz="2400" dirty="0" smtClean="0">
                <a:latin typeface="Times New Roman" pitchFamily="18" charset="0"/>
                <a:cs typeface="Times New Roman" pitchFamily="18" charset="0"/>
              </a:rPr>
              <a:t>” by </a:t>
            </a:r>
            <a:r>
              <a:rPr lang="en-IN" sz="2400" dirty="0" smtClean="0">
                <a:latin typeface="Times New Roman" pitchFamily="18" charset="0"/>
                <a:cs typeface="Times New Roman" pitchFamily="18" charset="0"/>
              </a:rPr>
              <a:t>Min </a:t>
            </a:r>
            <a:r>
              <a:rPr lang="en-IN" sz="2400" dirty="0" err="1" smtClean="0">
                <a:latin typeface="Times New Roman" pitchFamily="18" charset="0"/>
                <a:cs typeface="Times New Roman" pitchFamily="18" charset="0"/>
              </a:rPr>
              <a:t>Hu,Yoana</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Zheng,Fuji</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Ren,He</a:t>
            </a:r>
            <a:r>
              <a:rPr lang="en-IN" sz="2400" dirty="0" smtClean="0">
                <a:latin typeface="Times New Roman" pitchFamily="18" charset="0"/>
                <a:cs typeface="Times New Roman" pitchFamily="18" charset="0"/>
              </a:rPr>
              <a:t> Jiang</a:t>
            </a:r>
            <a:r>
              <a:rPr lang="en-US" sz="2400" dirty="0" smtClean="0">
                <a:latin typeface="Times New Roman" pitchFamily="18" charset="0"/>
                <a:cs typeface="Times New Roman" pitchFamily="18" charset="0"/>
              </a:rPr>
              <a:t>, 2014.</a:t>
            </a:r>
          </a:p>
          <a:p>
            <a:pPr lvl="0" algn="just">
              <a:buClr>
                <a:schemeClr val="accent1"/>
              </a:buClr>
              <a:buFont typeface="Wingdings" pitchFamily="2" charset="2"/>
              <a:buChar char="Ø"/>
            </a:pPr>
            <a:r>
              <a:rPr lang="en-US" sz="2400" dirty="0" smtClean="0">
                <a:latin typeface="Times New Roman" pitchFamily="18" charset="0"/>
                <a:cs typeface="Times New Roman" pitchFamily="18" charset="0"/>
              </a:rPr>
              <a:t>IEEE “</a:t>
            </a:r>
            <a:r>
              <a:rPr lang="en-IN" sz="2400" dirty="0" smtClean="0">
                <a:latin typeface="Times New Roman" pitchFamily="18" charset="0"/>
                <a:cs typeface="Times New Roman" pitchFamily="18" charset="0"/>
              </a:rPr>
              <a:t>Age Group Classification and Gender Detection Based on Forced Expiratory </a:t>
            </a:r>
            <a:r>
              <a:rPr lang="en-IN" sz="2400" dirty="0" err="1" smtClean="0">
                <a:latin typeface="Times New Roman" pitchFamily="18" charset="0"/>
                <a:cs typeface="Times New Roman" pitchFamily="18" charset="0"/>
              </a:rPr>
              <a:t>Spirometry</a:t>
            </a:r>
            <a:r>
              <a:rPr lang="en-IN" sz="2400" dirty="0" smtClean="0">
                <a:latin typeface="Times New Roman" pitchFamily="18" charset="0"/>
                <a:cs typeface="Times New Roman" pitchFamily="18" charset="0"/>
              </a:rPr>
              <a:t>” by  </a:t>
            </a:r>
            <a:r>
              <a:rPr lang="en-IN" sz="2400" dirty="0" err="1" smtClean="0">
                <a:latin typeface="Times New Roman" pitchFamily="18" charset="0"/>
                <a:cs typeface="Times New Roman" pitchFamily="18" charset="0"/>
              </a:rPr>
              <a:t>Sema</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Cosgun</a:t>
            </a:r>
            <a:r>
              <a:rPr lang="en-IN" sz="2400" dirty="0" smtClean="0">
                <a:latin typeface="Times New Roman" pitchFamily="18" charset="0"/>
                <a:cs typeface="Times New Roman" pitchFamily="18" charset="0"/>
              </a:rPr>
              <a:t>, I. </a:t>
            </a:r>
            <a:r>
              <a:rPr lang="en-IN" sz="2400" dirty="0" err="1" smtClean="0">
                <a:latin typeface="Times New Roman" pitchFamily="18" charset="0"/>
                <a:cs typeface="Times New Roman" pitchFamily="18" charset="0"/>
              </a:rPr>
              <a:t>Yucel</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Ozbek</a:t>
            </a:r>
            <a:r>
              <a:rPr lang="en-US" sz="2400" dirty="0" smtClean="0">
                <a:latin typeface="Times New Roman" pitchFamily="18" charset="0"/>
                <a:cs typeface="Times New Roman" pitchFamily="18" charset="0"/>
              </a:rPr>
              <a:t>, 2015.</a:t>
            </a:r>
          </a:p>
          <a:p>
            <a:pPr lvl="0" algn="just">
              <a:buClr>
                <a:schemeClr val="accent1"/>
              </a:buClr>
              <a:buFont typeface="Wingdings" pitchFamily="2" charset="2"/>
              <a:buChar char="Ø"/>
            </a:pPr>
            <a:r>
              <a:rPr lang="en-US" sz="2400" dirty="0" smtClean="0">
                <a:latin typeface="Times New Roman" pitchFamily="18" charset="0"/>
                <a:cs typeface="Times New Roman" pitchFamily="18" charset="0"/>
              </a:rPr>
              <a:t>ELSEVIER “</a:t>
            </a:r>
            <a:r>
              <a:rPr lang="en-IN" sz="2400" dirty="0" smtClean="0">
                <a:latin typeface="Times New Roman" pitchFamily="18" charset="0"/>
                <a:cs typeface="Times New Roman" pitchFamily="18" charset="0"/>
              </a:rPr>
              <a:t>Facial expression recognition: A survey” by </a:t>
            </a:r>
            <a:r>
              <a:rPr lang="en-IN" sz="2400" dirty="0" err="1" smtClean="0">
                <a:latin typeface="Times New Roman" pitchFamily="18" charset="0"/>
                <a:cs typeface="Times New Roman" pitchFamily="18" charset="0"/>
              </a:rPr>
              <a:t>Jyoti</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Kumari</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R.Rajesh</a:t>
            </a:r>
            <a:r>
              <a:rPr lang="en-IN" sz="2400" dirty="0" smtClean="0">
                <a:latin typeface="Times New Roman" pitchFamily="18" charset="0"/>
                <a:cs typeface="Times New Roman" pitchFamily="18" charset="0"/>
              </a:rPr>
              <a:t>, K.M </a:t>
            </a:r>
            <a:r>
              <a:rPr lang="en-IN" sz="2400" dirty="0" err="1" smtClean="0">
                <a:latin typeface="Times New Roman" pitchFamily="18" charset="0"/>
                <a:cs typeface="Times New Roman" pitchFamily="18" charset="0"/>
              </a:rPr>
              <a:t>Pooja</a:t>
            </a:r>
            <a:r>
              <a:rPr lang="en-US" sz="2400" dirty="0" smtClean="0">
                <a:latin typeface="Times New Roman" pitchFamily="18" charset="0"/>
                <a:cs typeface="Times New Roman" pitchFamily="18" charset="0"/>
              </a:rPr>
              <a:t>, 2015.</a:t>
            </a:r>
          </a:p>
          <a:p>
            <a:pPr lvl="0" algn="just">
              <a:buClr>
                <a:schemeClr val="accent1"/>
              </a:buClr>
              <a:buFont typeface="Wingdings" pitchFamily="2" charset="2"/>
              <a:buChar char="Ø"/>
            </a:pPr>
            <a:r>
              <a:rPr lang="en-US" sz="2400" dirty="0" smtClean="0">
                <a:latin typeface="Times New Roman" pitchFamily="18" charset="0"/>
                <a:cs typeface="Times New Roman" pitchFamily="18" charset="0"/>
              </a:rPr>
              <a:t>ELSEVIER “</a:t>
            </a:r>
            <a:r>
              <a:rPr lang="en-IN" sz="2400" dirty="0" smtClean="0">
                <a:latin typeface="Times New Roman" pitchFamily="18" charset="0"/>
                <a:cs typeface="Times New Roman" pitchFamily="18" charset="0"/>
              </a:rPr>
              <a:t>Texture-based estimation of age and gender from wild conditions”, by </a:t>
            </a:r>
            <a:r>
              <a:rPr lang="en-IN" sz="2400" dirty="0" err="1" smtClean="0">
                <a:latin typeface="Times New Roman" pitchFamily="18" charset="0"/>
                <a:cs typeface="Times New Roman" pitchFamily="18" charset="0"/>
              </a:rPr>
              <a:t>Aswathy</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Unnikrishnan</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Ajesh</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F,Dr</a:t>
            </a:r>
            <a:r>
              <a:rPr lang="en-IN" sz="2400" dirty="0" smtClean="0">
                <a:latin typeface="Times New Roman" pitchFamily="18" charset="0"/>
                <a:cs typeface="Times New Roman" pitchFamily="18" charset="0"/>
              </a:rPr>
              <a:t>. Jubilant J </a:t>
            </a:r>
            <a:r>
              <a:rPr lang="en-IN" sz="2400" dirty="0" err="1" smtClean="0">
                <a:latin typeface="Times New Roman" pitchFamily="18" charset="0"/>
                <a:cs typeface="Times New Roman" pitchFamily="18" charset="0"/>
              </a:rPr>
              <a:t>Kizhaketotam</a:t>
            </a:r>
            <a:r>
              <a:rPr lang="en-US" sz="2400" dirty="0" smtClean="0">
                <a:latin typeface="Times New Roman" pitchFamily="18" charset="0"/>
                <a:cs typeface="Times New Roman" pitchFamily="18" charset="0"/>
              </a:rPr>
              <a:t>, 2015.</a:t>
            </a:r>
          </a:p>
          <a:p>
            <a:pPr lvl="0" algn="just">
              <a:buClr>
                <a:schemeClr val="accent1"/>
              </a:buClr>
              <a:buFont typeface="Wingdings" pitchFamily="2" charset="2"/>
              <a:buChar char="Ø"/>
            </a:pPr>
            <a:r>
              <a:rPr lang="en-US" sz="2400" dirty="0" smtClean="0">
                <a:latin typeface="Times New Roman" pitchFamily="18" charset="0"/>
                <a:cs typeface="Times New Roman" pitchFamily="18" charset="0"/>
              </a:rPr>
              <a:t>ELSEVIER “</a:t>
            </a:r>
            <a:r>
              <a:rPr lang="en-IN" sz="2400" dirty="0" smtClean="0">
                <a:latin typeface="Times New Roman" pitchFamily="18" charset="0"/>
                <a:cs typeface="Times New Roman" pitchFamily="18" charset="0"/>
              </a:rPr>
              <a:t>Face Recognition System Using Genetic Algorithm” by </a:t>
            </a:r>
            <a:r>
              <a:rPr lang="en-IN" sz="2400" dirty="0" err="1" smtClean="0">
                <a:latin typeface="Times New Roman" pitchFamily="18" charset="0"/>
                <a:cs typeface="Times New Roman" pitchFamily="18" charset="0"/>
              </a:rPr>
              <a:t>Prathibha</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Sukhija</a:t>
            </a:r>
            <a:r>
              <a:rPr lang="en-IN" sz="2400" dirty="0" smtClean="0">
                <a:latin typeface="Times New Roman" pitchFamily="18" charset="0"/>
                <a:cs typeface="Times New Roman" pitchFamily="18" charset="0"/>
              </a:rPr>
              <a:t>, Sunny </a:t>
            </a:r>
            <a:r>
              <a:rPr lang="en-IN" sz="2400" dirty="0" err="1" smtClean="0">
                <a:latin typeface="Times New Roman" pitchFamily="18" charset="0"/>
                <a:cs typeface="Times New Roman" pitchFamily="18" charset="0"/>
              </a:rPr>
              <a:t>Behal,Pritpal</a:t>
            </a:r>
            <a:r>
              <a:rPr lang="en-IN" sz="2400" dirty="0" smtClean="0">
                <a:latin typeface="Times New Roman" pitchFamily="18" charset="0"/>
                <a:cs typeface="Times New Roman" pitchFamily="18" charset="0"/>
              </a:rPr>
              <a:t> Singh</a:t>
            </a:r>
            <a:r>
              <a:rPr lang="en-US" sz="2400" dirty="0" smtClean="0">
                <a:latin typeface="Times New Roman" pitchFamily="18" charset="0"/>
                <a:cs typeface="Times New Roman" pitchFamily="18" charset="0"/>
              </a:rPr>
              <a:t>, 2016.</a:t>
            </a:r>
            <a:endParaRPr lang="en-US" sz="2400" dirty="0" smtClean="0">
              <a:latin typeface="Times New Roman" pitchFamily="18" charset="0"/>
              <a:cs typeface="Times New Roman" pitchFamily="18" charset="0"/>
            </a:endParaRPr>
          </a:p>
        </p:txBody>
      </p:sp>
    </p:spTree>
  </p:cSld>
  <p:clrMapOvr>
    <a:masterClrMapping/>
  </p:clrMapOvr>
  <p:transition spd="slow">
    <p:wedg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1571612"/>
            <a:ext cx="7572428" cy="1938992"/>
          </a:xfrm>
          <a:prstGeom prst="rect">
            <a:avLst/>
          </a:prstGeom>
          <a:noFill/>
        </p:spPr>
        <p:txBody>
          <a:bodyPr wrap="square" rtlCol="0">
            <a:spAutoFit/>
          </a:bodyPr>
          <a:lstStyle/>
          <a:p>
            <a:endParaRPr lang="en-IN" b="1" dirty="0" smtClean="0">
              <a:effectLst>
                <a:outerShdw blurRad="38100" dist="38100" dir="2700000" algn="tl">
                  <a:srgbClr val="000000">
                    <a:alpha val="43137"/>
                  </a:srgbClr>
                </a:outerShdw>
              </a:effectLst>
            </a:endParaRPr>
          </a:p>
          <a:p>
            <a:endParaRPr lang="en-IN" b="1" dirty="0" smtClean="0">
              <a:effectLst>
                <a:outerShdw blurRad="38100" dist="38100" dir="2700000" algn="tl">
                  <a:srgbClr val="000000">
                    <a:alpha val="43137"/>
                  </a:srgbClr>
                </a:outerShdw>
              </a:effectLst>
            </a:endParaRPr>
          </a:p>
          <a:p>
            <a:endParaRPr lang="en-IN" b="1" dirty="0" smtClean="0">
              <a:effectLst>
                <a:outerShdw blurRad="38100" dist="38100" dir="2700000" algn="tl">
                  <a:srgbClr val="000000">
                    <a:alpha val="43137"/>
                  </a:srgbClr>
                </a:outerShdw>
              </a:effectLst>
            </a:endParaRPr>
          </a:p>
          <a:p>
            <a:endParaRPr lang="en-IN" b="1" dirty="0" smtClean="0">
              <a:effectLst>
                <a:outerShdw blurRad="38100" dist="38100" dir="2700000" algn="tl">
                  <a:srgbClr val="000000">
                    <a:alpha val="43137"/>
                  </a:srgbClr>
                </a:outerShdw>
              </a:effectLst>
            </a:endParaRPr>
          </a:p>
          <a:p>
            <a:pPr algn="ctr"/>
            <a:r>
              <a:rPr lang="en-IN" b="1" dirty="0" smtClean="0">
                <a:effectLst>
                  <a:outerShdw blurRad="38100" dist="38100" dir="2700000" algn="tl">
                    <a:srgbClr val="000000">
                      <a:alpha val="43137"/>
                    </a:srgbClr>
                  </a:outerShdw>
                </a:effectLst>
              </a:rPr>
              <a:t>      </a:t>
            </a:r>
            <a:r>
              <a:rPr lang="en-IN" sz="4800" b="1" dirty="0" smtClean="0">
                <a:solidFill>
                  <a:srgbClr val="FFFF00"/>
                </a:solidFill>
                <a:latin typeface="Times New Roman" pitchFamily="18" charset="0"/>
                <a:cs typeface="Times New Roman" pitchFamily="18" charset="0"/>
              </a:rPr>
              <a:t>THANK</a:t>
            </a:r>
            <a:r>
              <a:rPr lang="en-IN" sz="4800" b="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 YOU</a:t>
            </a:r>
          </a:p>
        </p:txBody>
      </p:sp>
    </p:spTree>
  </p:cSld>
  <p:clrMapOvr>
    <a:masterClrMapping/>
  </p:clrMapOvr>
  <p:transition spd="slow">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642918"/>
            <a:ext cx="8358246" cy="6093976"/>
          </a:xfrm>
          <a:prstGeom prst="rect">
            <a:avLst/>
          </a:prstGeom>
          <a:noFill/>
        </p:spPr>
        <p:txBody>
          <a:bodyPr wrap="square" rtlCol="0">
            <a:spAutoFit/>
          </a:bodyPr>
          <a:lstStyle/>
          <a:p>
            <a:pPr algn="just">
              <a:buClr>
                <a:schemeClr val="accent1"/>
              </a:buClr>
              <a:buFont typeface="Wingdings" pitchFamily="2" charset="2"/>
              <a:buChar char="Ø"/>
            </a:pPr>
            <a:r>
              <a:rPr lang="en-US" sz="2600" dirty="0" smtClean="0">
                <a:latin typeface="Times New Roman" pitchFamily="18" charset="0"/>
                <a:cs typeface="Times New Roman" pitchFamily="18" charset="0"/>
              </a:rPr>
              <a:t>With the progress of age, the appearance of human faces exhibits remarkable changes related to its contour, the shape of facial features (eyes, nose, mouth, etc.) and its distribution, the skin pigmentation and the emergence of wrinkles, among others. </a:t>
            </a:r>
          </a:p>
          <a:p>
            <a:pPr algn="just">
              <a:buClr>
                <a:schemeClr val="accent1"/>
              </a:buClr>
            </a:pPr>
            <a:endParaRPr lang="en-US" sz="1200" dirty="0" smtClean="0">
              <a:latin typeface="Times New Roman" pitchFamily="18" charset="0"/>
              <a:cs typeface="Times New Roman" pitchFamily="18" charset="0"/>
            </a:endParaRPr>
          </a:p>
          <a:p>
            <a:pPr algn="just">
              <a:buClr>
                <a:schemeClr val="accent1"/>
              </a:buClr>
              <a:buFont typeface="Wingdings" pitchFamily="2" charset="2"/>
              <a:buChar char="Ø"/>
            </a:pPr>
            <a:r>
              <a:rPr lang="en-US" sz="2600" dirty="0" smtClean="0">
                <a:latin typeface="Times New Roman" pitchFamily="18" charset="0"/>
                <a:cs typeface="Times New Roman" pitchFamily="18" charset="0"/>
              </a:rPr>
              <a:t>Gender classification, on the other hand, is the process of automatically assigning one of the two sex labels (male/female) to a facial image. Studies have shown that human observers can easily differentiate between a male and female, achieving an accuracy above 95% based on looking at the face. However, the accuracy rate reduces to just above chance when considering child faces once again, what represents a challenge to some extent for humans, becomes a much greater challenge for computer vision systems. </a:t>
            </a:r>
            <a:endParaRPr lang="en-US" sz="2600" dirty="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NIP4.png"/>
          <p:cNvPicPr>
            <a:picLocks noChangeAspect="1"/>
          </p:cNvPicPr>
          <p:nvPr/>
        </p:nvPicPr>
        <p:blipFill>
          <a:blip r:embed="rId2"/>
          <a:stretch>
            <a:fillRect/>
          </a:stretch>
        </p:blipFill>
        <p:spPr>
          <a:xfrm>
            <a:off x="961351" y="357166"/>
            <a:ext cx="7396863" cy="6072230"/>
          </a:xfrm>
          <a:prstGeom prst="rect">
            <a:avLst/>
          </a:prstGeom>
        </p:spPr>
      </p:pic>
      <p:sp>
        <p:nvSpPr>
          <p:cNvPr id="5" name="TextBox 4"/>
          <p:cNvSpPr txBox="1"/>
          <p:nvPr/>
        </p:nvSpPr>
        <p:spPr>
          <a:xfrm>
            <a:off x="1000100" y="571480"/>
            <a:ext cx="428628" cy="369332"/>
          </a:xfrm>
          <a:prstGeom prst="rect">
            <a:avLst/>
          </a:prstGeom>
          <a:solidFill>
            <a:schemeClr val="bg2">
              <a:lumMod val="50000"/>
            </a:schemeClr>
          </a:solidFill>
        </p:spPr>
        <p:txBody>
          <a:bodyPr wrap="square" rtlCol="0">
            <a:spAutoFit/>
          </a:bodyPr>
          <a:lstStyle/>
          <a:p>
            <a:endParaRPr lang="en-US" dirty="0"/>
          </a:p>
        </p:txBody>
      </p:sp>
    </p:spTree>
  </p:cSld>
  <p:clrMapOvr>
    <a:masterClrMapping/>
  </p:clrMapOvr>
  <p:transition spd="slow">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4638"/>
            <a:ext cx="8258204" cy="1143000"/>
          </a:xfrm>
        </p:spPr>
        <p:txBody>
          <a:bodyPr>
            <a:normAutofit/>
          </a:bodyPr>
          <a:lstStyle/>
          <a:p>
            <a:pPr algn="just"/>
            <a:r>
              <a:rPr lang="en-IN" sz="4000" b="1" dirty="0" smtClean="0">
                <a:solidFill>
                  <a:srgbClr val="FFFF00"/>
                </a:solidFill>
                <a:latin typeface="Times New Roman" pitchFamily="18" charset="0"/>
                <a:cs typeface="Times New Roman" pitchFamily="18" charset="0"/>
              </a:rPr>
              <a:t>         LITERATURE REVIEW</a:t>
            </a:r>
            <a:endParaRPr lang="en-US" sz="4000" b="1" dirty="0">
              <a:solidFill>
                <a:srgbClr val="FFFF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500034" y="1447800"/>
            <a:ext cx="8186766" cy="4572000"/>
          </a:xfrm>
        </p:spPr>
        <p:txBody>
          <a:bodyPr/>
          <a:lstStyle/>
          <a:p>
            <a:pPr algn="just">
              <a:buFont typeface="Wingdings" pitchFamily="2" charset="2"/>
              <a:buChar char="Ø"/>
            </a:pPr>
            <a:r>
              <a:rPr lang="en-IN" sz="2400" dirty="0" smtClean="0">
                <a:latin typeface="Times New Roman" pitchFamily="18" charset="0"/>
                <a:cs typeface="Times New Roman" pitchFamily="18" charset="0"/>
              </a:rPr>
              <a:t>An extensive review of the research undertaken in the domain related to face recognition along with the gender classification and facial age estimation from the face image.</a:t>
            </a:r>
          </a:p>
          <a:p>
            <a:pPr>
              <a:buNone/>
            </a:pPr>
            <a:endParaRPr lang="en-IN" sz="1200" dirty="0" smtClean="0">
              <a:latin typeface="Times New Roman" pitchFamily="18" charset="0"/>
              <a:cs typeface="Times New Roman" pitchFamily="18" charset="0"/>
            </a:endParaRPr>
          </a:p>
          <a:p>
            <a:pPr algn="just">
              <a:buFont typeface="Wingdings" pitchFamily="2" charset="2"/>
              <a:buChar char="Ø"/>
            </a:pPr>
            <a:r>
              <a:rPr lang="en-IN" sz="2400" dirty="0" smtClean="0">
                <a:latin typeface="Times New Roman" pitchFamily="18" charset="0"/>
                <a:cs typeface="Times New Roman" pitchFamily="18" charset="0"/>
              </a:rPr>
              <a:t>Every technical and IEEE papers have their own features which elaborate about particular technique with certain methodology. It contains both advantages and drawbacks.</a:t>
            </a:r>
          </a:p>
          <a:p>
            <a:pPr algn="just">
              <a:buNone/>
            </a:pPr>
            <a:endParaRPr lang="en-IN" sz="1200" dirty="0" smtClean="0">
              <a:latin typeface="Times New Roman" pitchFamily="18" charset="0"/>
              <a:cs typeface="Times New Roman" pitchFamily="18" charset="0"/>
            </a:endParaRPr>
          </a:p>
          <a:p>
            <a:pPr>
              <a:buFont typeface="Wingdings" pitchFamily="2" charset="2"/>
              <a:buChar char="Ø"/>
            </a:pPr>
            <a:r>
              <a:rPr lang="en-IN" sz="2400" dirty="0" smtClean="0">
                <a:latin typeface="Times New Roman" pitchFamily="18" charset="0"/>
                <a:cs typeface="Times New Roman" pitchFamily="18" charset="0"/>
              </a:rPr>
              <a:t>IEEE papers : </a:t>
            </a:r>
          </a:p>
          <a:p>
            <a:pPr marL="514350" indent="-514350">
              <a:buNone/>
            </a:pPr>
            <a:endParaRPr lang="en-IN" dirty="0" smtClean="0"/>
          </a:p>
          <a:p>
            <a:pPr>
              <a:buFont typeface="Wingdings" pitchFamily="2" charset="2"/>
              <a:buChar char="Ø"/>
            </a:pPr>
            <a:endParaRPr lang="en-IN" dirty="0" smtClean="0"/>
          </a:p>
          <a:p>
            <a:pPr>
              <a:buFont typeface="Wingdings" pitchFamily="2" charset="2"/>
              <a:buChar char="Ø"/>
            </a:pPr>
            <a:endParaRPr lang="en-IN" dirty="0" smtClean="0"/>
          </a:p>
          <a:p>
            <a:pPr>
              <a:buFont typeface="Wingdings" pitchFamily="2" charset="2"/>
              <a:buChar char="Ø"/>
            </a:pPr>
            <a:endParaRPr lang="en-US" dirty="0"/>
          </a:p>
        </p:txBody>
      </p:sp>
    </p:spTree>
  </p:cSld>
  <p:clrMapOvr>
    <a:masterClrMapping/>
  </p:clrMapOvr>
  <p:transition spd="slow">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571480"/>
          <a:ext cx="7929620" cy="2786082"/>
        </p:xfrm>
        <a:graphic>
          <a:graphicData uri="http://schemas.openxmlformats.org/drawingml/2006/table">
            <a:tbl>
              <a:tblPr firstRow="1" bandRow="1">
                <a:tableStyleId>{5C22544A-7EE6-4342-B048-85BDC9FD1C3A}</a:tableStyleId>
              </a:tblPr>
              <a:tblGrid>
                <a:gridCol w="1000132"/>
                <a:gridCol w="2171716"/>
                <a:gridCol w="1585924"/>
                <a:gridCol w="1585924"/>
                <a:gridCol w="1585924"/>
              </a:tblGrid>
              <a:tr h="568641">
                <a:tc>
                  <a:txBody>
                    <a:bodyPr/>
                    <a:lstStyle/>
                    <a:p>
                      <a:r>
                        <a:rPr lang="en-IN" sz="1800" dirty="0" err="1" smtClean="0">
                          <a:latin typeface="Times New Roman" pitchFamily="18" charset="0"/>
                          <a:cs typeface="Times New Roman" pitchFamily="18" charset="0"/>
                        </a:rPr>
                        <a:t>Sl</a:t>
                      </a:r>
                      <a:r>
                        <a:rPr lang="en-IN" sz="1800" dirty="0" smtClean="0">
                          <a:latin typeface="Times New Roman" pitchFamily="18" charset="0"/>
                          <a:cs typeface="Times New Roman" pitchFamily="18" charset="0"/>
                        </a:rPr>
                        <a:t> no</a:t>
                      </a:r>
                      <a:endParaRPr lang="en-US" sz="1800" dirty="0">
                        <a:latin typeface="Times New Roman" pitchFamily="18" charset="0"/>
                        <a:cs typeface="Times New Roman" pitchFamily="18" charset="0"/>
                      </a:endParaRPr>
                    </a:p>
                  </a:txBody>
                  <a:tcPr/>
                </a:tc>
                <a:tc>
                  <a:txBody>
                    <a:bodyPr/>
                    <a:lstStyle/>
                    <a:p>
                      <a:r>
                        <a:rPr lang="en-IN" sz="1800" dirty="0" smtClean="0">
                          <a:latin typeface="Times New Roman" pitchFamily="18" charset="0"/>
                          <a:cs typeface="Times New Roman" pitchFamily="18" charset="0"/>
                        </a:rPr>
                        <a:t>Title</a:t>
                      </a:r>
                      <a:r>
                        <a:rPr lang="en-IN" sz="1800" baseline="0" dirty="0" smtClean="0">
                          <a:latin typeface="Times New Roman" pitchFamily="18" charset="0"/>
                          <a:cs typeface="Times New Roman" pitchFamily="18" charset="0"/>
                        </a:rPr>
                        <a:t> of paper</a:t>
                      </a:r>
                      <a:endParaRPr lang="en-US" sz="1800" dirty="0">
                        <a:latin typeface="Times New Roman" pitchFamily="18" charset="0"/>
                        <a:cs typeface="Times New Roman" pitchFamily="18" charset="0"/>
                      </a:endParaRPr>
                    </a:p>
                  </a:txBody>
                  <a:tcPr/>
                </a:tc>
                <a:tc>
                  <a:txBody>
                    <a:bodyPr/>
                    <a:lstStyle/>
                    <a:p>
                      <a:r>
                        <a:rPr lang="en-IN" sz="1800" dirty="0" smtClean="0">
                          <a:latin typeface="Times New Roman" pitchFamily="18" charset="0"/>
                          <a:cs typeface="Times New Roman" pitchFamily="18" charset="0"/>
                        </a:rPr>
                        <a:t>Author</a:t>
                      </a:r>
                      <a:endParaRPr lang="en-US" sz="1800" dirty="0">
                        <a:latin typeface="Times New Roman" pitchFamily="18" charset="0"/>
                        <a:cs typeface="Times New Roman" pitchFamily="18" charset="0"/>
                      </a:endParaRPr>
                    </a:p>
                  </a:txBody>
                  <a:tcPr/>
                </a:tc>
                <a:tc>
                  <a:txBody>
                    <a:bodyPr/>
                    <a:lstStyle/>
                    <a:p>
                      <a:r>
                        <a:rPr lang="en-IN" sz="1800" dirty="0" smtClean="0">
                          <a:latin typeface="Times New Roman" pitchFamily="18" charset="0"/>
                          <a:cs typeface="Times New Roman" pitchFamily="18" charset="0"/>
                        </a:rPr>
                        <a:t>Publication</a:t>
                      </a:r>
                      <a:endParaRPr lang="en-US" sz="1800" dirty="0">
                        <a:latin typeface="Times New Roman" pitchFamily="18" charset="0"/>
                        <a:cs typeface="Times New Roman" pitchFamily="18" charset="0"/>
                      </a:endParaRPr>
                    </a:p>
                  </a:txBody>
                  <a:tcPr/>
                </a:tc>
                <a:tc>
                  <a:txBody>
                    <a:bodyPr/>
                    <a:lstStyle/>
                    <a:p>
                      <a:r>
                        <a:rPr lang="en-IN" sz="1800" dirty="0" smtClean="0">
                          <a:latin typeface="Times New Roman" pitchFamily="18" charset="0"/>
                          <a:cs typeface="Times New Roman" pitchFamily="18" charset="0"/>
                        </a:rPr>
                        <a:t>Techniques used</a:t>
                      </a:r>
                      <a:endParaRPr lang="en-US" sz="1800" dirty="0">
                        <a:latin typeface="Times New Roman" pitchFamily="18" charset="0"/>
                        <a:cs typeface="Times New Roman" pitchFamily="18" charset="0"/>
                      </a:endParaRPr>
                    </a:p>
                  </a:txBody>
                  <a:tcPr/>
                </a:tc>
              </a:tr>
              <a:tr h="2146002">
                <a:tc>
                  <a:txBody>
                    <a:bodyPr/>
                    <a:lstStyle/>
                    <a:p>
                      <a:r>
                        <a:rPr lang="en-IN" sz="1800" dirty="0" smtClean="0">
                          <a:latin typeface="Times New Roman" pitchFamily="18" charset="0"/>
                          <a:cs typeface="Times New Roman" pitchFamily="18" charset="0"/>
                        </a:rPr>
                        <a:t>01</a:t>
                      </a:r>
                      <a:endParaRPr lang="en-US" sz="1800" dirty="0">
                        <a:latin typeface="Times New Roman" pitchFamily="18" charset="0"/>
                        <a:cs typeface="Times New Roman" pitchFamily="18" charset="0"/>
                      </a:endParaRPr>
                    </a:p>
                  </a:txBody>
                  <a:tcPr/>
                </a:tc>
                <a:tc>
                  <a:txBody>
                    <a:bodyPr/>
                    <a:lstStyle/>
                    <a:p>
                      <a:r>
                        <a:rPr lang="en-IN" sz="1800" dirty="0" smtClean="0">
                          <a:latin typeface="Times New Roman" pitchFamily="18" charset="0"/>
                          <a:cs typeface="Times New Roman" pitchFamily="18" charset="0"/>
                        </a:rPr>
                        <a:t>Gender Identification Using</a:t>
                      </a:r>
                      <a:r>
                        <a:rPr lang="en-IN" sz="1800" baseline="0" dirty="0" smtClean="0">
                          <a:latin typeface="Times New Roman" pitchFamily="18" charset="0"/>
                          <a:cs typeface="Times New Roman" pitchFamily="18" charset="0"/>
                        </a:rPr>
                        <a:t> Frontal Facial Images</a:t>
                      </a:r>
                      <a:endParaRPr lang="en-US" sz="1800" dirty="0">
                        <a:latin typeface="Times New Roman" pitchFamily="18" charset="0"/>
                        <a:cs typeface="Times New Roman" pitchFamily="18" charset="0"/>
                      </a:endParaRPr>
                    </a:p>
                  </a:txBody>
                  <a:tcPr/>
                </a:tc>
                <a:tc>
                  <a:txBody>
                    <a:bodyPr/>
                    <a:lstStyle/>
                    <a:p>
                      <a:r>
                        <a:rPr lang="en-IN" sz="1800" dirty="0" err="1" smtClean="0">
                          <a:latin typeface="Times New Roman" pitchFamily="18" charset="0"/>
                          <a:cs typeface="Times New Roman" pitchFamily="18" charset="0"/>
                        </a:rPr>
                        <a:t>Amit</a:t>
                      </a:r>
                      <a:r>
                        <a:rPr lang="en-IN" sz="1800" baseline="0" dirty="0" smtClean="0">
                          <a:latin typeface="Times New Roman" pitchFamily="18" charset="0"/>
                          <a:cs typeface="Times New Roman" pitchFamily="18" charset="0"/>
                        </a:rPr>
                        <a:t> Jain, Jeffrey Huang and </a:t>
                      </a:r>
                      <a:r>
                        <a:rPr lang="en-IN" sz="1800" baseline="0" dirty="0" err="1" smtClean="0">
                          <a:latin typeface="Times New Roman" pitchFamily="18" charset="0"/>
                          <a:cs typeface="Times New Roman" pitchFamily="18" charset="0"/>
                        </a:rPr>
                        <a:t>Shiaofen</a:t>
                      </a:r>
                      <a:r>
                        <a:rPr lang="en-IN" sz="1800" baseline="0" dirty="0" smtClean="0">
                          <a:latin typeface="Times New Roman" pitchFamily="18" charset="0"/>
                          <a:cs typeface="Times New Roman" pitchFamily="18" charset="0"/>
                        </a:rPr>
                        <a:t> Fang</a:t>
                      </a:r>
                      <a:endParaRPr lang="en-US" sz="1800" dirty="0">
                        <a:latin typeface="Times New Roman" pitchFamily="18" charset="0"/>
                        <a:cs typeface="Times New Roman" pitchFamily="18" charset="0"/>
                      </a:endParaRPr>
                    </a:p>
                  </a:txBody>
                  <a:tcPr/>
                </a:tc>
                <a:tc>
                  <a:txBody>
                    <a:bodyPr/>
                    <a:lstStyle/>
                    <a:p>
                      <a:r>
                        <a:rPr lang="en-IN" sz="1800" dirty="0" smtClean="0">
                          <a:latin typeface="Times New Roman" pitchFamily="18" charset="0"/>
                          <a:cs typeface="Times New Roman" pitchFamily="18" charset="0"/>
                        </a:rPr>
                        <a:t>IEEE 2005</a:t>
                      </a:r>
                      <a:endParaRPr lang="en-US" sz="1800" dirty="0">
                        <a:latin typeface="Times New Roman" pitchFamily="18" charset="0"/>
                        <a:cs typeface="Times New Roman" pitchFamily="18" charset="0"/>
                      </a:endParaRPr>
                    </a:p>
                  </a:txBody>
                  <a:tcPr/>
                </a:tc>
                <a:tc>
                  <a:txBody>
                    <a:bodyPr/>
                    <a:lstStyle/>
                    <a:p>
                      <a:r>
                        <a:rPr lang="en-IN" sz="1800" dirty="0" smtClean="0">
                          <a:latin typeface="Times New Roman" pitchFamily="18" charset="0"/>
                          <a:cs typeface="Times New Roman" pitchFamily="18" charset="0"/>
                        </a:rPr>
                        <a:t>Cosine</a:t>
                      </a:r>
                      <a:r>
                        <a:rPr lang="en-IN" sz="1800" baseline="0" dirty="0" smtClean="0">
                          <a:latin typeface="Times New Roman" pitchFamily="18" charset="0"/>
                          <a:cs typeface="Times New Roman" pitchFamily="18" charset="0"/>
                        </a:rPr>
                        <a:t> classifier, (LDA)Linear </a:t>
                      </a:r>
                      <a:r>
                        <a:rPr lang="en-IN" sz="1800" baseline="0" dirty="0" err="1" smtClean="0">
                          <a:latin typeface="Times New Roman" pitchFamily="18" charset="0"/>
                          <a:cs typeface="Times New Roman" pitchFamily="18" charset="0"/>
                        </a:rPr>
                        <a:t>Discriminant</a:t>
                      </a:r>
                      <a:r>
                        <a:rPr lang="en-IN" sz="1800" baseline="0" dirty="0" smtClean="0">
                          <a:latin typeface="Times New Roman" pitchFamily="18" charset="0"/>
                          <a:cs typeface="Times New Roman" pitchFamily="18" charset="0"/>
                        </a:rPr>
                        <a:t> classifier,</a:t>
                      </a:r>
                    </a:p>
                    <a:p>
                      <a:r>
                        <a:rPr lang="en-IN" sz="1800" baseline="0" dirty="0" smtClean="0">
                          <a:latin typeface="Times New Roman" pitchFamily="18" charset="0"/>
                          <a:cs typeface="Times New Roman" pitchFamily="18" charset="0"/>
                        </a:rPr>
                        <a:t>Support Vector Machine-SVM</a:t>
                      </a:r>
                      <a:endParaRPr lang="en-US" sz="1800" dirty="0">
                        <a:latin typeface="Times New Roman" pitchFamily="18" charset="0"/>
                        <a:cs typeface="Times New Roman" pitchFamily="18" charset="0"/>
                      </a:endParaRPr>
                    </a:p>
                  </a:txBody>
                  <a:tcPr/>
                </a:tc>
              </a:tr>
            </a:tbl>
          </a:graphicData>
        </a:graphic>
      </p:graphicFrame>
      <p:sp>
        <p:nvSpPr>
          <p:cNvPr id="3" name="TextBox 2"/>
          <p:cNvSpPr txBox="1"/>
          <p:nvPr/>
        </p:nvSpPr>
        <p:spPr>
          <a:xfrm>
            <a:off x="642910" y="3929066"/>
            <a:ext cx="7929618" cy="2554545"/>
          </a:xfrm>
          <a:prstGeom prst="rect">
            <a:avLst/>
          </a:prstGeom>
          <a:noFill/>
        </p:spPr>
        <p:txBody>
          <a:bodyPr wrap="square" rtlCol="0">
            <a:spAutoFit/>
          </a:bodyPr>
          <a:lstStyle/>
          <a:p>
            <a:pPr algn="just"/>
            <a:r>
              <a:rPr lang="en-IN" sz="2000" dirty="0" smtClean="0">
                <a:latin typeface="Times New Roman" pitchFamily="18" charset="0"/>
                <a:cs typeface="Times New Roman" pitchFamily="18" charset="0"/>
              </a:rPr>
              <a:t>Advantages:</a:t>
            </a:r>
          </a:p>
          <a:p>
            <a:pPr algn="just">
              <a:buFont typeface="Arial" pitchFamily="34" charset="0"/>
              <a:buChar char="•"/>
            </a:pPr>
            <a:r>
              <a:rPr lang="en-IN" sz="2000" dirty="0" smtClean="0">
                <a:latin typeface="Times New Roman" pitchFamily="18" charset="0"/>
                <a:cs typeface="Times New Roman" pitchFamily="18" charset="0"/>
              </a:rPr>
              <a:t>  It uses ICA(Independent Component Analysis) which reduces the dimensions of the data.</a:t>
            </a:r>
          </a:p>
          <a:p>
            <a:pPr algn="just">
              <a:buFont typeface="Arial" pitchFamily="34" charset="0"/>
              <a:buChar char="•"/>
            </a:pPr>
            <a:r>
              <a:rPr lang="en-IN" sz="2000" dirty="0" smtClean="0">
                <a:latin typeface="Times New Roman" pitchFamily="18" charset="0"/>
                <a:cs typeface="Times New Roman" pitchFamily="18" charset="0"/>
              </a:rPr>
              <a:t>  This paper deals with use of 2D-facial images for gender classification .</a:t>
            </a:r>
          </a:p>
          <a:p>
            <a:pPr algn="just">
              <a:buFont typeface="Arial" pitchFamily="34" charset="0"/>
              <a:buChar char="•"/>
            </a:pPr>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Disadvantages:</a:t>
            </a:r>
          </a:p>
          <a:p>
            <a:pPr algn="just">
              <a:buFont typeface="Arial" pitchFamily="34" charset="0"/>
              <a:buChar char="•"/>
            </a:pPr>
            <a:r>
              <a:rPr lang="en-IN" sz="2000" dirty="0" smtClean="0">
                <a:latin typeface="Times New Roman" pitchFamily="18" charset="0"/>
                <a:cs typeface="Times New Roman" pitchFamily="18" charset="0"/>
              </a:rPr>
              <a:t>   Not applicable for 3D-facial images.</a:t>
            </a:r>
          </a:p>
          <a:p>
            <a:pPr algn="just">
              <a:buFont typeface="Arial" pitchFamily="34" charset="0"/>
              <a:buChar char="•"/>
            </a:pPr>
            <a:r>
              <a:rPr lang="en-IN" sz="2000" dirty="0" smtClean="0">
                <a:latin typeface="Times New Roman" pitchFamily="18" charset="0"/>
                <a:cs typeface="Times New Roman" pitchFamily="18" charset="0"/>
              </a:rPr>
              <a:t>  Computational cost is high for 3D configuration.</a:t>
            </a:r>
            <a:endParaRPr lang="en-US" sz="2000" dirty="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1811</TotalTime>
  <Words>3448</Words>
  <Application>Microsoft Office PowerPoint</Application>
  <PresentationFormat>On-screen Show (4:3)</PresentationFormat>
  <Paragraphs>555</Paragraphs>
  <Slides>57</Slides>
  <Notes>2</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Equity</vt:lpstr>
      <vt:lpstr> AGE GROUP ESTIMATION AND GENDER RECOGNITION USING FACIAL FEATURES </vt:lpstr>
      <vt:lpstr>AGENDA</vt:lpstr>
      <vt:lpstr>ABSTRACT</vt:lpstr>
      <vt:lpstr>Slide 4</vt:lpstr>
      <vt:lpstr>                 INTRODUCTION</vt:lpstr>
      <vt:lpstr>Slide 6</vt:lpstr>
      <vt:lpstr>Slide 7</vt:lpstr>
      <vt:lpstr>         LITERATURE REVIEW</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SYSTEM REQUIREMENTS</vt:lpstr>
      <vt:lpstr>OBJECTIVES </vt:lpstr>
      <vt:lpstr>CNN(Convolutional Neural Network)</vt:lpstr>
      <vt:lpstr>Slide 25</vt:lpstr>
      <vt:lpstr>Slide 26</vt:lpstr>
      <vt:lpstr>Max pooling</vt:lpstr>
      <vt:lpstr>Slide 28</vt:lpstr>
      <vt:lpstr>SYSTEM DESIGN</vt:lpstr>
      <vt:lpstr>Slide 30</vt:lpstr>
      <vt:lpstr>IMPLEMENTATION</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RESULTS</vt:lpstr>
      <vt:lpstr>Slide 47</vt:lpstr>
      <vt:lpstr>Slide 48</vt:lpstr>
      <vt:lpstr>Slide 49</vt:lpstr>
      <vt:lpstr>Slide 50</vt:lpstr>
      <vt:lpstr>Slide 51</vt:lpstr>
      <vt:lpstr>APPLICATIONS</vt:lpstr>
      <vt:lpstr>CONCLUSION</vt:lpstr>
      <vt:lpstr>FUTURE ENHANCEMENT</vt:lpstr>
      <vt:lpstr>REFERENCES</vt:lpstr>
      <vt:lpstr>Slide 56</vt:lpstr>
      <vt:lpstr>Slide 57</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 ESTIMATION AND GENDER RECOGNISATION USING FACIAL FEATURES</dc:title>
  <dc:creator>MADHURI G RAO</dc:creator>
  <cp:lastModifiedBy>MADHURI G RAO</cp:lastModifiedBy>
  <cp:revision>202</cp:revision>
  <dcterms:created xsi:type="dcterms:W3CDTF">2019-10-21T07:02:25Z</dcterms:created>
  <dcterms:modified xsi:type="dcterms:W3CDTF">2020-05-23T06:29:45Z</dcterms:modified>
</cp:coreProperties>
</file>