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9" r:id="rId1"/>
  </p:sldMasterIdLst>
  <p:notesMasterIdLst>
    <p:notesMasterId r:id="rId7"/>
  </p:notesMasterIdLst>
  <p:sldIdLst>
    <p:sldId id="1060" r:id="rId2"/>
    <p:sldId id="1061" r:id="rId3"/>
    <p:sldId id="1062" r:id="rId4"/>
    <p:sldId id="1064" r:id="rId5"/>
    <p:sldId id="1063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9pPr>
  </p:defaultTextStyle>
  <p:extLst>
    <p:ext uri="{521415D9-36F7-43E2-AB2F-B90AF26B5E84}">
      <p14:sectionLst xmlns:p14="http://schemas.microsoft.com/office/powerpoint/2010/main">
        <p14:section name="Title Slide" id="{4AF3CA2F-5F17-A046-A74B-D0D1759C94C7}">
          <p14:sldIdLst>
            <p14:sldId id="1060"/>
            <p14:sldId id="1061"/>
            <p14:sldId id="1062"/>
            <p14:sldId id="1064"/>
            <p14:sldId id="10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6436"/>
    <a:srgbClr val="EFF7FE"/>
    <a:srgbClr val="5F1007"/>
    <a:srgbClr val="FF0000"/>
    <a:srgbClr val="32A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83"/>
    <p:restoredTop sz="50000"/>
  </p:normalViewPr>
  <p:slideViewPr>
    <p:cSldViewPr>
      <p:cViewPr varScale="1">
        <p:scale>
          <a:sx n="92" d="100"/>
          <a:sy n="92" d="100"/>
        </p:scale>
        <p:origin x="13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181826-9109-7443-AAE9-BA5426934A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92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56F05-0B4F-544B-A825-8527533E0513}" type="slidenum">
              <a:rPr lang="en-US"/>
              <a:pPr/>
              <a:t>0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681038"/>
            <a:ext cx="4538663" cy="3403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2650" y="4357688"/>
            <a:ext cx="5080000" cy="408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4408" tIns="42204" rIns="84408" bIns="42204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3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304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" y="3886200"/>
            <a:ext cx="4724400" cy="1752600"/>
          </a:xfrm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228600"/>
            <a:ext cx="20764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0" y="228600"/>
            <a:ext cx="60769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305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600200"/>
            <a:ext cx="40767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767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19100" y="39624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305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9100" y="16002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767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767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28600"/>
            <a:ext cx="8305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600200"/>
            <a:ext cx="40767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767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3962400"/>
            <a:ext cx="40767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62400"/>
            <a:ext cx="40767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305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9100" y="1600200"/>
            <a:ext cx="8305800" cy="4572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305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9100" y="16002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6002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600200"/>
            <a:ext cx="8305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2pPr>
      <a:lvl3pPr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3pPr>
      <a:lvl4pPr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4pPr>
      <a:lvl5pPr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9pPr>
    </p:titleStyle>
    <p:bodyStyle>
      <a:lvl1pPr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004880"/>
        </a:buClr>
        <a:buFont typeface="Wingdings" pitchFamily="-110" charset="2"/>
        <a:buChar char="§"/>
        <a:defRPr sz="30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03225" indent="-288925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rgbClr val="004880"/>
        </a:buClr>
        <a:buChar char="•"/>
        <a:defRPr sz="2600">
          <a:solidFill>
            <a:schemeClr val="tx1"/>
          </a:solidFill>
          <a:latin typeface="Times New Roman"/>
          <a:ea typeface="ＭＳ Ｐゴシック" pitchFamily="-110" charset="-128"/>
          <a:cs typeface="Times New Roman"/>
        </a:defRPr>
      </a:lvl2pPr>
      <a:lvl3pPr marL="857250" indent="-277813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2400">
          <a:solidFill>
            <a:schemeClr val="tx1"/>
          </a:solidFill>
          <a:latin typeface="Times New Roman"/>
          <a:ea typeface="ＭＳ Ｐゴシック" pitchFamily="-110" charset="-128"/>
          <a:cs typeface="Times New Roman"/>
        </a:defRPr>
      </a:lvl3pPr>
      <a:lvl4pPr marL="1255713" indent="-284163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rgbClr val="004880"/>
        </a:buClr>
        <a:buFont typeface="Times" pitchFamily="-110" charset="0"/>
        <a:buChar char="•"/>
        <a:defRPr sz="2400">
          <a:solidFill>
            <a:schemeClr val="tx1"/>
          </a:solidFill>
          <a:latin typeface="Times New Roman"/>
          <a:ea typeface="ＭＳ Ｐゴシック" pitchFamily="-110" charset="-128"/>
          <a:cs typeface="Times New Roman"/>
        </a:defRPr>
      </a:lvl4pPr>
      <a:lvl5pPr marL="1658938" indent="-288925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rgbClr val="004880"/>
        </a:buClr>
        <a:buFont typeface="Wingdings" pitchFamily="-110" charset="2"/>
        <a:buChar char="ù"/>
        <a:defRPr sz="2400">
          <a:solidFill>
            <a:schemeClr val="tx1"/>
          </a:solidFill>
          <a:latin typeface="Times New Roman"/>
          <a:ea typeface="ＭＳ Ｐゴシック" pitchFamily="-110" charset="-128"/>
          <a:cs typeface="Times New Roman"/>
        </a:defRPr>
      </a:lvl5pPr>
      <a:lvl6pPr marL="2116138" indent="-288925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rgbClr val="004880"/>
        </a:buClr>
        <a:buFont typeface="Wingdings" pitchFamily="-110" charset="2"/>
        <a:buChar char="ù"/>
        <a:defRPr sz="2400">
          <a:solidFill>
            <a:schemeClr val="tx1"/>
          </a:solidFill>
          <a:latin typeface="+mn-lt"/>
          <a:ea typeface="ＭＳ Ｐゴシック" pitchFamily="-110" charset="-128"/>
        </a:defRPr>
      </a:lvl6pPr>
      <a:lvl7pPr marL="2573338" indent="-288925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rgbClr val="004880"/>
        </a:buClr>
        <a:buFont typeface="Wingdings" pitchFamily="-110" charset="2"/>
        <a:buChar char="ù"/>
        <a:defRPr sz="2400">
          <a:solidFill>
            <a:schemeClr val="tx1"/>
          </a:solidFill>
          <a:latin typeface="+mn-lt"/>
          <a:ea typeface="ＭＳ Ｐゴシック" pitchFamily="-110" charset="-128"/>
        </a:defRPr>
      </a:lvl7pPr>
      <a:lvl8pPr marL="3030538" indent="-288925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rgbClr val="004880"/>
        </a:buClr>
        <a:buFont typeface="Wingdings" pitchFamily="-110" charset="2"/>
        <a:buChar char="ù"/>
        <a:defRPr sz="2400">
          <a:solidFill>
            <a:schemeClr val="tx1"/>
          </a:solidFill>
          <a:latin typeface="+mn-lt"/>
          <a:ea typeface="ＭＳ Ｐゴシック" pitchFamily="-110" charset="-128"/>
        </a:defRPr>
      </a:lvl8pPr>
      <a:lvl9pPr marL="3487738" indent="-288925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rgbClr val="004880"/>
        </a:buClr>
        <a:buFont typeface="Wingdings" pitchFamily="-110" charset="2"/>
        <a:buChar char="ù"/>
        <a:defRPr sz="24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cist/CatSim.git" TargetMode="External"/><Relationship Id="rId2" Type="http://schemas.openxmlformats.org/officeDocument/2006/relationships/hyperlink" Target="https://github.com/xcist/documentation/wik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cist/code.gi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atSim/catsim/cfg/Phantom_Default.cfg" TargetMode="External"/><Relationship Id="rId2" Type="http://schemas.openxmlformats.org/officeDocument/2006/relationships/hyperlink" Target="CatSim/catsim/cfg/Scanner_Default.cf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CatSim/catsim/cfg/Recon_Default.cfg" TargetMode="External"/><Relationship Id="rId5" Type="http://schemas.openxmlformats.org/officeDocument/2006/relationships/hyperlink" Target="CatSim/catsim/cfg/Physics_Default.cfg" TargetMode="External"/><Relationship Id="rId4" Type="http://schemas.openxmlformats.org/officeDocument/2006/relationships/hyperlink" Target="CatSim/catsim/cfg/Protocol_Default.cf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0" y="1371600"/>
            <a:ext cx="9144000" cy="1981200"/>
          </a:xfrm>
        </p:spPr>
        <p:txBody>
          <a:bodyPr/>
          <a:lstStyle/>
          <a:p>
            <a:pPr algn="ctr"/>
            <a:r>
              <a:rPr lang="en-US" sz="4800" i="1" dirty="0" err="1"/>
              <a:t>CatSim</a:t>
            </a:r>
            <a:r>
              <a:rPr lang="en-US" sz="4800" i="1" dirty="0"/>
              <a:t> 0.1.0 Demo</a:t>
            </a:r>
          </a:p>
        </p:txBody>
      </p:sp>
      <p:sp>
        <p:nvSpPr>
          <p:cNvPr id="52941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28700" y="3411085"/>
            <a:ext cx="7086600" cy="1178829"/>
          </a:xfrm>
        </p:spPr>
        <p:txBody>
          <a:bodyPr/>
          <a:lstStyle/>
          <a:p>
            <a:pPr algn="ctr">
              <a:buFont typeface="Wingdings" pitchFamily="-110" charset="2"/>
              <a:buNone/>
            </a:pPr>
            <a:r>
              <a:rPr lang="en-US" altLang="zh-CN" sz="1600" i="1" dirty="0"/>
              <a:t>Madhuri </a:t>
            </a:r>
            <a:r>
              <a:rPr lang="en-US" altLang="zh-CN" sz="1600" i="1" dirty="0" err="1"/>
              <a:t>Nagare</a:t>
            </a:r>
            <a:endParaRPr lang="en-US" altLang="zh-CN" sz="1600" i="1" dirty="0"/>
          </a:p>
          <a:p>
            <a:pPr algn="ctr">
              <a:buFont typeface="Wingdings" pitchFamily="-110" charset="2"/>
              <a:buNone/>
            </a:pPr>
            <a:r>
              <a:rPr lang="en-US" altLang="zh-CN" sz="1600" dirty="0"/>
              <a:t>My Department</a:t>
            </a:r>
          </a:p>
          <a:p>
            <a:pPr algn="ctr">
              <a:buFont typeface="Wingdings" pitchFamily="-110" charset="2"/>
              <a:buNone/>
            </a:pPr>
            <a:r>
              <a:rPr lang="en-US" altLang="zh-CN" sz="1600" dirty="0"/>
              <a:t>Purdue University</a:t>
            </a:r>
          </a:p>
          <a:p>
            <a:pPr algn="ctr">
              <a:buFont typeface="Wingdings" pitchFamily="-110" charset="2"/>
              <a:buNone/>
            </a:pPr>
            <a:r>
              <a:rPr lang="en-US" altLang="zh-CN" sz="1600" dirty="0"/>
              <a:t>18</a:t>
            </a:r>
            <a:r>
              <a:rPr lang="en-US" altLang="zh-CN" sz="1600" baseline="30000" dirty="0"/>
              <a:t>th</a:t>
            </a:r>
            <a:r>
              <a:rPr lang="en-US" altLang="zh-CN" sz="1600" dirty="0"/>
              <a:t> Sept. 2020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87228"/>
            <a:ext cx="25908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3918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D460-1464-8741-A29A-0F23E72A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CatSim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59B5-2A6D-D649-8B14-05FDD75A2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838200"/>
            <a:ext cx="8305800" cy="533400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CatSim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“computer assisted tomography simulator”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Simulates x-ray projections including CT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developed in MATLAB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XCIST:  X-ray-based cancer imaging simulation toolkit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python version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Simulates of the X-ray and CT imaging process, including reconstruction algorithms, phantoms with and without realistic tumors, and a dose estimation tool.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XCIST v 0.1.0 includes generic third-generation CT simulation capability with 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oversampling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noise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noise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beam hardening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voxelized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phantoms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B491DE-637D-564B-8150-89633B93732E}"/>
              </a:ext>
            </a:extLst>
          </p:cNvPr>
          <p:cNvSpPr/>
          <p:nvPr/>
        </p:nvSpPr>
        <p:spPr>
          <a:xfrm>
            <a:off x="76200" y="6273225"/>
            <a:ext cx="906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supported by the National Cancer Institute of the National Institutes of Health under Award Number U01CA231860 (ITCR grant)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04BD-9757-E340-8BBA-D46CD54A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7BF6E-9FDF-3645-A4A2-0D88DC393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838200"/>
            <a:ext cx="8686800" cy="5334000"/>
          </a:xfrm>
        </p:spPr>
        <p:txBody>
          <a:bodyPr/>
          <a:lstStyle/>
          <a:p>
            <a:r>
              <a:rPr lang="en-US" sz="2000" dirty="0"/>
              <a:t>OS requirements: Windows/ Linux</a:t>
            </a:r>
          </a:p>
          <a:p>
            <a:r>
              <a:rPr lang="en-US" sz="2000" dirty="0"/>
              <a:t>Instructions on the documentation </a:t>
            </a:r>
            <a:r>
              <a:rPr lang="en-US" sz="2000" dirty="0">
                <a:hlinkClick r:id="rId2"/>
              </a:rPr>
              <a:t>page</a:t>
            </a:r>
            <a:r>
              <a:rPr lang="en-US" sz="2000" dirty="0"/>
              <a:t> are relevant to windows and complicated</a:t>
            </a:r>
          </a:p>
          <a:p>
            <a:r>
              <a:rPr lang="en-US" sz="2000" dirty="0"/>
              <a:t>Installation instructions for Linux system with Anaconda and git installed </a:t>
            </a:r>
          </a:p>
          <a:p>
            <a:pPr marL="457200" indent="-457200">
              <a:buAutoNum type="arabicPeriod"/>
            </a:pPr>
            <a:r>
              <a:rPr lang="en-US" sz="2000" dirty="0"/>
              <a:t>Open terminal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936AE-FD4A-ED4E-BD47-5DFB703F94B3}"/>
              </a:ext>
            </a:extLst>
          </p:cNvPr>
          <p:cNvSpPr txBox="1"/>
          <p:nvPr/>
        </p:nvSpPr>
        <p:spPr>
          <a:xfrm>
            <a:off x="533400" y="2534073"/>
            <a:ext cx="7391400" cy="40934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&gt;&gt; git clone 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  <a:hlinkClick r:id="rId3"/>
              </a:rPr>
              <a:t>https://github.com/xcist/CatSim.git</a:t>
            </a:r>
            <a:endParaRPr lang="en-US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&gt;&gt; 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conda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create -n 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catsimenv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python=3.7 </a:t>
            </a:r>
          </a:p>
          <a:p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&gt;&gt; 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conda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activate 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catsimenv</a:t>
            </a:r>
            <a:endParaRPr lang="en-US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catsimenv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) &gt;&gt; pip install 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numpy</a:t>
            </a:r>
            <a:endParaRPr lang="en-US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catsimenv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) &gt;&gt; cd ~/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CatSim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catsimenv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) &gt;&gt; pip install .</a:t>
            </a:r>
          </a:p>
          <a:p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catsimenv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) &gt;&gt; cd examples </a:t>
            </a:r>
          </a:p>
          <a:p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catsimenv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) &gt;&gt;python 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Sim_Sample.py</a:t>
            </a:r>
            <a:endParaRPr lang="en-US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....</a:t>
            </a:r>
          </a:p>
          <a:p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....</a:t>
            </a:r>
          </a:p>
          <a:p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Simulation is done</a:t>
            </a:r>
          </a:p>
          <a:p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catsimenv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) &gt;&gt; 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conda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deactivate</a:t>
            </a:r>
          </a:p>
          <a:p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&gt;&gt;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E69E79AE-028C-6F4A-81CE-52089DFEAD09}"/>
              </a:ext>
            </a:extLst>
          </p:cNvPr>
          <p:cNvSpPr/>
          <p:nvPr/>
        </p:nvSpPr>
        <p:spPr bwMode="auto">
          <a:xfrm>
            <a:off x="6248400" y="2170854"/>
            <a:ext cx="2857500" cy="800946"/>
          </a:xfrm>
          <a:prstGeom prst="wedgeRectCallout">
            <a:avLst>
              <a:gd name="adj1" fmla="val -62574"/>
              <a:gd name="adj2" fmla="val 2635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documentation mentions</a:t>
            </a:r>
          </a:p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https://github.com/xcist/code.git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However, it doesn’t work.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170CF-1ECA-314C-82D8-F85A11193A8D}"/>
              </a:ext>
            </a:extLst>
          </p:cNvPr>
          <p:cNvSpPr txBox="1"/>
          <p:nvPr/>
        </p:nvSpPr>
        <p:spPr>
          <a:xfrm>
            <a:off x="5105400" y="292536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(Required !) 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B0B0690-7B12-1A4F-A7FC-BC3D975F7400}"/>
              </a:ext>
            </a:extLst>
          </p:cNvPr>
          <p:cNvSpPr/>
          <p:nvPr/>
        </p:nvSpPr>
        <p:spPr bwMode="auto">
          <a:xfrm>
            <a:off x="5638800" y="4273409"/>
            <a:ext cx="1981200" cy="800946"/>
          </a:xfrm>
          <a:prstGeom prst="wedgeRectCallout">
            <a:avLst>
              <a:gd name="adj1" fmla="val -91674"/>
              <a:gd name="adj2" fmla="val 3673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generate a line plot if installation was successful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55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C462-C871-C340-B57C-F5AD15DE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Simulation Experiment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64AAA8-16F5-764C-9196-AECD0FC8B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914400"/>
            <a:ext cx="83058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 err="1"/>
              <a:t>Sim_example.py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Open terminal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F9A225-A8AD-FC4E-82E0-9DA061A5E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" y="1364636"/>
            <a:ext cx="8305800" cy="275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CE494-9761-F541-AB16-5241B072EFFA}"/>
              </a:ext>
            </a:extLst>
          </p:cNvPr>
          <p:cNvSpPr txBox="1"/>
          <p:nvPr/>
        </p:nvSpPr>
        <p:spPr>
          <a:xfrm>
            <a:off x="2971800" y="4569642"/>
            <a:ext cx="5600700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&gt;&gt; 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conda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activate 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catsimenv</a:t>
            </a:r>
            <a:endParaRPr lang="en-US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catsimenv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) &gt;&gt;python 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Sim_example.py</a:t>
            </a:r>
            <a:endParaRPr lang="en-US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....</a:t>
            </a:r>
          </a:p>
          <a:p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Simulation is done</a:t>
            </a:r>
          </a:p>
          <a:p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catsimenv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) &gt;&gt; 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conda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deactivate</a:t>
            </a:r>
          </a:p>
          <a:p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&gt;&gt;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9C9AEE8C-3EA2-0948-B43A-1150D08818EF}"/>
              </a:ext>
            </a:extLst>
          </p:cNvPr>
          <p:cNvSpPr/>
          <p:nvPr/>
        </p:nvSpPr>
        <p:spPr bwMode="auto">
          <a:xfrm>
            <a:off x="4724400" y="678836"/>
            <a:ext cx="2971800" cy="540364"/>
          </a:xfrm>
          <a:prstGeom prst="wedgeRectCallout">
            <a:avLst>
              <a:gd name="adj1" fmla="val -89697"/>
              <a:gd name="adj2" fmla="val 5119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Recommended file name format: Sim_&lt;name&gt;.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1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5CD1-B200-2443-A4DA-263EBD0E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EA3D-B4E8-5F44-AFA7-4D97F9C8B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914400"/>
            <a:ext cx="8305800" cy="5257800"/>
          </a:xfrm>
        </p:spPr>
        <p:txBody>
          <a:bodyPr/>
          <a:lstStyle/>
          <a:p>
            <a:r>
              <a:rPr lang="en-US" sz="2000" dirty="0"/>
              <a:t>All simulation experiments are defined by five configuration files (located at 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~/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CatSim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catsim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cfg</a:t>
            </a: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F0CE01-B529-E442-AD85-C4B345B98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47301"/>
              </p:ext>
            </p:extLst>
          </p:nvPr>
        </p:nvGraphicFramePr>
        <p:xfrm>
          <a:off x="152400" y="1897380"/>
          <a:ext cx="876300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819685299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3472592197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891454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0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Scanner_&lt;name&gt;.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cfg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scanner parameters including scanner geometry, x-ray tube, detector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Scanner_Default.cfg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47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Phantom_&lt;name&gt;.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cfg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 that defines the phantom to be ‘scanned’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Phantom_Default.cfg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9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Protocol_&lt;name&gt;.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cfg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scan protocol, including scan technique, spectrum, filtration, etc.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Protocol_Default.cfg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1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Physics_&lt;name&gt;.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cfg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simulation-level parameters that determine the accuracy at which the simulation is performed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Physics_Default.cfg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3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Recon_&lt;name&gt;.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cfg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reconstruction parameters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Recon_Default.cfg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859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279592"/>
      </p:ext>
    </p:extLst>
  </p:cSld>
  <p:clrMapOvr>
    <a:masterClrMapping/>
  </p:clrMapOvr>
</p:sld>
</file>

<file path=ppt/theme/theme1.xml><?xml version="1.0" encoding="utf-8"?>
<a:theme xmlns:a="http://schemas.openxmlformats.org/drawingml/2006/main" name="GE Healthcare">
  <a:themeElements>
    <a:clrScheme name="GE Healthcare 15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GE 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GE Healthca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13">
        <a:dk1>
          <a:srgbClr val="000000"/>
        </a:dk1>
        <a:lt1>
          <a:srgbClr val="FFFFFF"/>
        </a:lt1>
        <a:dk2>
          <a:srgbClr val="004880"/>
        </a:dk2>
        <a:lt2>
          <a:srgbClr val="808080"/>
        </a:lt2>
        <a:accent1>
          <a:srgbClr val="008BF6"/>
        </a:accent1>
        <a:accent2>
          <a:srgbClr val="0074CC"/>
        </a:accent2>
        <a:accent3>
          <a:srgbClr val="FFFFFF"/>
        </a:accent3>
        <a:accent4>
          <a:srgbClr val="000000"/>
        </a:accent4>
        <a:accent5>
          <a:srgbClr val="AAC4FA"/>
        </a:accent5>
        <a:accent6>
          <a:srgbClr val="0068B9"/>
        </a:accent6>
        <a:hlink>
          <a:srgbClr val="004880"/>
        </a:hlink>
        <a:folHlink>
          <a:srgbClr val="4CB2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14">
        <a:dk1>
          <a:srgbClr val="000000"/>
        </a:dk1>
        <a:lt1>
          <a:srgbClr val="FFFFFF"/>
        </a:lt1>
        <a:dk2>
          <a:srgbClr val="094CAD"/>
        </a:dk2>
        <a:lt2>
          <a:srgbClr val="CECECE"/>
        </a:lt2>
        <a:accent1>
          <a:srgbClr val="094CAD"/>
        </a:accent1>
        <a:accent2>
          <a:srgbClr val="B3D7E8"/>
        </a:accent2>
        <a:accent3>
          <a:srgbClr val="FFFFFF"/>
        </a:accent3>
        <a:accent4>
          <a:srgbClr val="000000"/>
        </a:accent4>
        <a:accent5>
          <a:srgbClr val="AAB2D3"/>
        </a:accent5>
        <a:accent6>
          <a:srgbClr val="A2C3D2"/>
        </a:accent6>
        <a:hlink>
          <a:srgbClr val="053061"/>
        </a:hlink>
        <a:folHlink>
          <a:srgbClr val="439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15">
        <a:dk1>
          <a:srgbClr val="000000"/>
        </a:dk1>
        <a:lt1>
          <a:srgbClr val="FFFFFF"/>
        </a:lt1>
        <a:dk2>
          <a:srgbClr val="004880"/>
        </a:dk2>
        <a:lt2>
          <a:srgbClr val="CECECE"/>
        </a:lt2>
        <a:accent1>
          <a:srgbClr val="004880"/>
        </a:accent1>
        <a:accent2>
          <a:srgbClr val="B3D7E8"/>
        </a:accent2>
        <a:accent3>
          <a:srgbClr val="FFFFFF"/>
        </a:accent3>
        <a:accent4>
          <a:srgbClr val="000000"/>
        </a:accent4>
        <a:accent5>
          <a:srgbClr val="AAB1C0"/>
        </a:accent5>
        <a:accent6>
          <a:srgbClr val="A2C3D2"/>
        </a:accent6>
        <a:hlink>
          <a:srgbClr val="094CAD"/>
        </a:hlink>
        <a:folHlink>
          <a:srgbClr val="4393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4019</TotalTime>
  <Words>423</Words>
  <Application>Microsoft Macintosh PowerPoint</Application>
  <PresentationFormat>On-screen Show (4:3)</PresentationFormat>
  <Paragraphs>83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Cambria</vt:lpstr>
      <vt:lpstr>Times</vt:lpstr>
      <vt:lpstr>Times New Roman</vt:lpstr>
      <vt:lpstr>Wingdings</vt:lpstr>
      <vt:lpstr>GE Healthcare</vt:lpstr>
      <vt:lpstr>CatSim 0.1.0 Demo</vt:lpstr>
      <vt:lpstr>What is CatSim</vt:lpstr>
      <vt:lpstr>Installation</vt:lpstr>
      <vt:lpstr>Defining a Simulation Experiment</vt:lpstr>
      <vt:lpstr>Configuration Files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Image Reconstruction: The Challenges and Potential</dc:title>
  <cp:lastModifiedBy>Madhuri Mahendra Nagare</cp:lastModifiedBy>
  <cp:revision>1661</cp:revision>
  <dcterms:created xsi:type="dcterms:W3CDTF">2010-12-13T09:46:28Z</dcterms:created>
  <dcterms:modified xsi:type="dcterms:W3CDTF">2020-09-18T16:34:32Z</dcterms:modified>
</cp:coreProperties>
</file>