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44" r:id="rId3"/>
    <p:sldId id="44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C8F4-9298-4A94-88A3-ADDD0F39A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0CBE5-E1F4-4114-8C66-43B1699BA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ABF6-D5BF-4DE4-8DCE-BB14A923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B7F3D-832C-4F03-8258-B6BEA437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E4DB2-854F-42C2-8D31-7EE6C5E1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0319-93C4-40F9-A1F5-AAAB61C8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ACE67-3920-4DA3-9769-8913788E1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53EBD-2EB3-4531-B963-4498F7EA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FE36A-C5B0-4DD5-822F-11F74690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0C274-6301-4BE2-B4BB-E5CFACE6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93227-FBEA-41BA-B085-42D1ED149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F2169-5388-47A7-A2FD-3ECB90F74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CE929-F4BC-4DC4-96EF-F3B6EAD8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CA48-AD58-45C4-88DD-B2C719A2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7256-814E-4039-9FB8-71BD8041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172E-8534-438C-A42B-5A624533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653B-9920-4F3C-B51D-2AD4B218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FC61-25F1-47F3-8558-9993875B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DF49-5E6C-47CB-995D-4EDADC44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E3A8-0ED3-4B2A-910C-3E192EC6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2D78-3667-42CA-9431-AA5A2952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525F3-C434-4EFD-B38B-A91E1FFB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D510-3B6C-4C92-87AA-4AED07BC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DF92-4FBB-4605-8090-60C13D97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5B5D-B323-4DA0-9106-632A4D85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DA68-4FA0-48BB-AD66-7913C8CB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77DC-C7DA-49F3-8B20-11D29EED5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EA454-2815-4290-8CDE-C8DC0BCC0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96E75-9CBA-4411-AAF3-2ED2F6CB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0081C-41A6-43AE-B7ED-2D759A3E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C2D1C-1EA3-4577-B5E9-B315E3D9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C6C5-8299-4FC8-BA2A-C0CD606E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A0E8F-8704-4A2F-8C0B-36002E62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FA482-2CB7-431E-ACBE-CEBDEF865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28C81-8B2C-4C67-BD28-61DE91256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C18B-037A-474D-89EA-8F191223E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AC5E0-6FFE-4DE6-92D4-3316C7CE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CC58E-AF3D-4E7D-AF16-840C5776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964E2-26C5-4758-9CDF-C04A171E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5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9A61-4242-44A0-B5BD-33EA4BD4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5B7B-BF28-4FE9-AF7B-23B3B8B0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89618-9C2B-47D4-B5D1-E6800581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B92F4-D14F-4A96-A329-79A70D0E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9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E4F4-7137-4EF0-AE81-E9EA5577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93053-B6AB-450B-8E4C-D7DCB8E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86C80-F077-4683-88BE-5DE3CE06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7978-4EA5-4E9F-B97E-101E29B4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6100-1F2E-4DBC-9491-A7A681E9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F9B6-7474-478F-BDFD-F1BC76522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6A922-6EDE-40D2-8DA7-755537DF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1F885-36BA-44F1-8612-E9336EA5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45EB8-5B7C-41C3-B153-222AA60D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135E-CB93-4065-804D-8CD32A68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0CA29-290E-43A8-9275-8E8C1CD97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31A4D-94D2-4005-9D11-B23B9A7D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7236-C850-4894-9095-26F392D8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2FE7-8183-444D-8A15-26645071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C8677-263B-4945-B57A-F40F36DA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9A39D-0DC2-4578-8447-B13DDF3C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D214B-035C-45C3-AD3A-2BBFC4F3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3A34A-8BCD-4454-AA28-779DFD1BB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792E-C3EC-4860-83EE-A5848E617C85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94CE-2F96-4635-99F3-4E0B4276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C98F0-BD65-44F3-87C9-11BBCA114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01D3-3AC4-4394-A386-E778F231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30C2611-31D1-46CF-A35A-E152B7F6001F}"/>
              </a:ext>
            </a:extLst>
          </p:cNvPr>
          <p:cNvGrpSpPr/>
          <p:nvPr/>
        </p:nvGrpSpPr>
        <p:grpSpPr>
          <a:xfrm>
            <a:off x="1166488" y="125178"/>
            <a:ext cx="10309836" cy="6378126"/>
            <a:chOff x="1166488" y="167381"/>
            <a:chExt cx="10309836" cy="637812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0FEA60C-BF11-4B67-88FD-FB0FB83C9303}"/>
                </a:ext>
              </a:extLst>
            </p:cNvPr>
            <p:cNvCxnSpPr>
              <a:cxnSpLocks/>
            </p:cNvCxnSpPr>
            <p:nvPr/>
          </p:nvCxnSpPr>
          <p:spPr>
            <a:xfrm>
              <a:off x="2535271" y="1012850"/>
              <a:ext cx="0" cy="34085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29D6351-B48C-4B43-9FD7-01E09708832C}"/>
                </a:ext>
              </a:extLst>
            </p:cNvPr>
            <p:cNvCxnSpPr>
              <a:cxnSpLocks/>
            </p:cNvCxnSpPr>
            <p:nvPr/>
          </p:nvCxnSpPr>
          <p:spPr>
            <a:xfrm>
              <a:off x="2522917" y="1761378"/>
              <a:ext cx="0" cy="53748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161F5CC-E1FC-4C74-978C-4E62C13B6009}"/>
                </a:ext>
              </a:extLst>
            </p:cNvPr>
            <p:cNvCxnSpPr>
              <a:cxnSpLocks/>
            </p:cNvCxnSpPr>
            <p:nvPr/>
          </p:nvCxnSpPr>
          <p:spPr>
            <a:xfrm>
              <a:off x="7160546" y="5567025"/>
              <a:ext cx="933045" cy="23543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4" name="Rounded Rectangle 13">
              <a:extLst>
                <a:ext uri="{FF2B5EF4-FFF2-40B4-BE49-F238E27FC236}">
                  <a16:creationId xmlns:a16="http://schemas.microsoft.com/office/drawing/2014/main" id="{613EFD3C-F677-4650-884C-B1A1652B8C8A}"/>
                </a:ext>
              </a:extLst>
            </p:cNvPr>
            <p:cNvSpPr/>
            <p:nvPr/>
          </p:nvSpPr>
          <p:spPr>
            <a:xfrm>
              <a:off x="1305616" y="2052233"/>
              <a:ext cx="2605150" cy="2873675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prstClr val="white"/>
                  </a:solidFill>
                </a:rPr>
                <a:t> 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228A27-DC5A-40D1-9AA1-D67C903809D7}"/>
                </a:ext>
              </a:extLst>
            </p:cNvPr>
            <p:cNvSpPr txBox="1"/>
            <p:nvPr/>
          </p:nvSpPr>
          <p:spPr>
            <a:xfrm>
              <a:off x="1247111" y="5203139"/>
              <a:ext cx="3097804" cy="369298"/>
            </a:xfrm>
            <a:prstGeom prst="rect">
              <a:avLst/>
            </a:prstGeom>
            <a:noFill/>
          </p:spPr>
          <p:txBody>
            <a:bodyPr wrap="square" lIns="121887" tIns="60943" rIns="121887" bIns="60943" rtlCol="0">
              <a:spAutoFit/>
            </a:bodyPr>
            <a:lstStyle>
              <a:defPPr>
                <a:defRPr lang="en-US"/>
              </a:defPPr>
              <a:lvl1pPr>
                <a:defRPr sz="825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algn="ctr"/>
              <a:r>
                <a:rPr lang="en-US" sz="1600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Azure DevOps Build Pipeline</a:t>
              </a:r>
              <a:endParaRPr lang="en-US" sz="1600" dirty="0">
                <a:solidFill>
                  <a:srgbClr val="6D6E71"/>
                </a:solidFill>
                <a:latin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E894ED-C96E-4E69-BFE5-0009248FE3EF}"/>
                </a:ext>
              </a:extLst>
            </p:cNvPr>
            <p:cNvSpPr txBox="1"/>
            <p:nvPr/>
          </p:nvSpPr>
          <p:spPr>
            <a:xfrm>
              <a:off x="5550158" y="2778783"/>
              <a:ext cx="1038447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800" b="1"/>
              </a:lvl1pPr>
            </a:lstStyle>
            <a:p>
              <a:r>
                <a:rPr lang="en-US" sz="1067" dirty="0">
                  <a:solidFill>
                    <a:schemeClr val="accent1">
                      <a:lumMod val="50000"/>
                    </a:schemeClr>
                  </a:solidFill>
                </a:rPr>
                <a:t>Auto Trigger Release</a:t>
              </a:r>
            </a:p>
          </p:txBody>
        </p:sp>
        <p:sp>
          <p:nvSpPr>
            <p:cNvPr id="70" name="Flowchart: Alternate Process 69">
              <a:extLst>
                <a:ext uri="{FF2B5EF4-FFF2-40B4-BE49-F238E27FC236}">
                  <a16:creationId xmlns:a16="http://schemas.microsoft.com/office/drawing/2014/main" id="{66B11957-25A3-4037-BB86-6564E748EC44}"/>
                </a:ext>
              </a:extLst>
            </p:cNvPr>
            <p:cNvSpPr/>
            <p:nvPr/>
          </p:nvSpPr>
          <p:spPr>
            <a:xfrm>
              <a:off x="1982311" y="2261861"/>
              <a:ext cx="1087706" cy="533400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400" dirty="0">
                  <a:solidFill>
                    <a:srgbClr val="002663"/>
                  </a:solidFill>
                  <a:ea typeface="Segoe UI" pitchFamily="34" charset="0"/>
                  <a:cs typeface="Segoe UI" pitchFamily="34" charset="0"/>
                </a:rPr>
                <a:t>Pull the code</a:t>
              </a:r>
            </a:p>
          </p:txBody>
        </p:sp>
        <p:sp>
          <p:nvSpPr>
            <p:cNvPr id="71" name="Flowchart: Alternate Process 70">
              <a:extLst>
                <a:ext uri="{FF2B5EF4-FFF2-40B4-BE49-F238E27FC236}">
                  <a16:creationId xmlns:a16="http://schemas.microsoft.com/office/drawing/2014/main" id="{4F54B2C3-4B75-4B26-912F-54C395480F89}"/>
                </a:ext>
              </a:extLst>
            </p:cNvPr>
            <p:cNvSpPr/>
            <p:nvPr/>
          </p:nvSpPr>
          <p:spPr>
            <a:xfrm>
              <a:off x="1982311" y="3174196"/>
              <a:ext cx="1111338" cy="533400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400" dirty="0">
                  <a:solidFill>
                    <a:srgbClr val="002663"/>
                  </a:solidFill>
                  <a:ea typeface="Segoe UI" pitchFamily="34" charset="0"/>
                  <a:cs typeface="Segoe UI" pitchFamily="34" charset="0"/>
                </a:rPr>
                <a:t>Build/Package</a:t>
              </a:r>
            </a:p>
          </p:txBody>
        </p:sp>
        <p:sp>
          <p:nvSpPr>
            <p:cNvPr id="72" name="Flowchart: Alternate Process 71">
              <a:extLst>
                <a:ext uri="{FF2B5EF4-FFF2-40B4-BE49-F238E27FC236}">
                  <a16:creationId xmlns:a16="http://schemas.microsoft.com/office/drawing/2014/main" id="{1B406395-382F-42C6-8FEE-398DB276822A}"/>
                </a:ext>
              </a:extLst>
            </p:cNvPr>
            <p:cNvSpPr/>
            <p:nvPr/>
          </p:nvSpPr>
          <p:spPr>
            <a:xfrm>
              <a:off x="1999850" y="4109357"/>
              <a:ext cx="1087706" cy="595634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400" dirty="0">
                  <a:solidFill>
                    <a:srgbClr val="002663"/>
                  </a:solidFill>
                  <a:ea typeface="Segoe UI" pitchFamily="34" charset="0"/>
                  <a:cs typeface="Segoe UI" pitchFamily="34" charset="0"/>
                </a:rPr>
                <a:t>Upload Package to Artifactory</a:t>
              </a:r>
            </a:p>
          </p:txBody>
        </p:sp>
        <p:sp>
          <p:nvSpPr>
            <p:cNvPr id="76" name="Rounded Rectangle 13">
              <a:extLst>
                <a:ext uri="{FF2B5EF4-FFF2-40B4-BE49-F238E27FC236}">
                  <a16:creationId xmlns:a16="http://schemas.microsoft.com/office/drawing/2014/main" id="{951DB176-F962-4CA3-9F4A-8095DD8CE203}"/>
                </a:ext>
              </a:extLst>
            </p:cNvPr>
            <p:cNvSpPr/>
            <p:nvPr/>
          </p:nvSpPr>
          <p:spPr>
            <a:xfrm>
              <a:off x="8554021" y="2576156"/>
              <a:ext cx="2691235" cy="287367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prstClr val="white"/>
                  </a:solidFill>
                </a:rPr>
                <a:t> 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F5E109-27CE-4992-9296-23B2A4AE2BEE}"/>
                </a:ext>
              </a:extLst>
            </p:cNvPr>
            <p:cNvSpPr txBox="1"/>
            <p:nvPr/>
          </p:nvSpPr>
          <p:spPr>
            <a:xfrm>
              <a:off x="8361559" y="2144149"/>
              <a:ext cx="3114765" cy="369298"/>
            </a:xfrm>
            <a:prstGeom prst="rect">
              <a:avLst/>
            </a:prstGeom>
            <a:noFill/>
          </p:spPr>
          <p:txBody>
            <a:bodyPr wrap="square" lIns="121887" tIns="60943" rIns="121887" bIns="60943" rtlCol="0">
              <a:spAutoFit/>
            </a:bodyPr>
            <a:lstStyle>
              <a:defPPr>
                <a:defRPr lang="en-US"/>
              </a:defPPr>
              <a:lvl1pPr>
                <a:defRPr sz="825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algn="ctr"/>
              <a:r>
                <a:rPr lang="en-US" sz="1600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Azure Release Pipeline</a:t>
              </a:r>
              <a:endParaRPr lang="en-US" sz="1600" dirty="0">
                <a:solidFill>
                  <a:srgbClr val="6D6E71"/>
                </a:solidFill>
                <a:latin typeface="Calibri"/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4F7A20B-212C-4C03-B31E-976FA03E7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5284" b="-25315"/>
            <a:stretch/>
          </p:blipFill>
          <p:spPr>
            <a:xfrm>
              <a:off x="8554018" y="2180015"/>
              <a:ext cx="490630" cy="454118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372C5C9D-14A4-45D9-8707-2B729E81B768}"/>
                </a:ext>
              </a:extLst>
            </p:cNvPr>
            <p:cNvSpPr/>
            <p:nvPr/>
          </p:nvSpPr>
          <p:spPr>
            <a:xfrm>
              <a:off x="9280562" y="3397814"/>
              <a:ext cx="1087706" cy="633303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400" dirty="0">
                  <a:solidFill>
                    <a:srgbClr val="002663"/>
                  </a:solidFill>
                  <a:ea typeface="Segoe UI" pitchFamily="34" charset="0"/>
                  <a:cs typeface="Segoe UI" pitchFamily="34" charset="0"/>
                </a:rPr>
                <a:t>Download Package</a:t>
              </a:r>
            </a:p>
          </p:txBody>
        </p:sp>
        <p:sp>
          <p:nvSpPr>
            <p:cNvPr id="82" name="Right Arrow 86">
              <a:extLst>
                <a:ext uri="{FF2B5EF4-FFF2-40B4-BE49-F238E27FC236}">
                  <a16:creationId xmlns:a16="http://schemas.microsoft.com/office/drawing/2014/main" id="{373A7D6E-EBBD-4186-ACD6-9130053E8137}"/>
                </a:ext>
              </a:extLst>
            </p:cNvPr>
            <p:cNvSpPr/>
            <p:nvPr/>
          </p:nvSpPr>
          <p:spPr>
            <a:xfrm>
              <a:off x="3971376" y="3094752"/>
              <a:ext cx="4582642" cy="328245"/>
            </a:xfrm>
            <a:prstGeom prst="rightArrow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9" name="Title 1">
              <a:extLst>
                <a:ext uri="{FF2B5EF4-FFF2-40B4-BE49-F238E27FC236}">
                  <a16:creationId xmlns:a16="http://schemas.microsoft.com/office/drawing/2014/main" id="{7102C03C-CA46-4438-BB66-E9CB1DF20FA2}"/>
                </a:ext>
              </a:extLst>
            </p:cNvPr>
            <p:cNvSpPr txBox="1">
              <a:spLocks/>
            </p:cNvSpPr>
            <p:nvPr/>
          </p:nvSpPr>
          <p:spPr>
            <a:xfrm>
              <a:off x="1530464" y="167381"/>
              <a:ext cx="8723050" cy="4529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rgbClr val="007CC3"/>
                  </a:solidFill>
                  <a:latin typeface="+mn-lt"/>
                  <a:cs typeface="Arial" panose="020B0604020202020204" pitchFamily="34" charset="0"/>
                </a:rPr>
                <a:t>CI-CD Pipeline for Dev Environment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0042EE7-A799-4227-9124-DB6EA4DDDECC}"/>
                </a:ext>
              </a:extLst>
            </p:cNvPr>
            <p:cNvSpPr txBox="1"/>
            <p:nvPr/>
          </p:nvSpPr>
          <p:spPr>
            <a:xfrm>
              <a:off x="2709391" y="1666684"/>
              <a:ext cx="1521243" cy="451500"/>
            </a:xfrm>
            <a:prstGeom prst="rect">
              <a:avLst/>
            </a:prstGeom>
            <a:noFill/>
          </p:spPr>
          <p:txBody>
            <a:bodyPr wrap="square" lIns="121887" tIns="60943" rIns="121887" bIns="60943" rtlCol="0">
              <a:spAutoFit/>
            </a:bodyPr>
            <a:lstStyle>
              <a:defPPr>
                <a:defRPr lang="en-US"/>
              </a:defPPr>
              <a:lvl1pPr>
                <a:defRPr sz="825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algn="ctr"/>
              <a:r>
                <a:rPr lang="en-US" sz="1067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Code Check-in</a:t>
              </a:r>
            </a:p>
            <a:p>
              <a:pPr algn="ctr"/>
              <a:r>
                <a:rPr lang="en-US" sz="1067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Auto trigger pipeline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AC3178-AE60-420A-84C7-DFC527A201C3}"/>
                </a:ext>
              </a:extLst>
            </p:cNvPr>
            <p:cNvSpPr txBox="1"/>
            <p:nvPr/>
          </p:nvSpPr>
          <p:spPr>
            <a:xfrm>
              <a:off x="4937760" y="4304714"/>
              <a:ext cx="3074592" cy="369298"/>
            </a:xfrm>
            <a:prstGeom prst="rect">
              <a:avLst/>
            </a:prstGeom>
            <a:noFill/>
          </p:spPr>
          <p:txBody>
            <a:bodyPr wrap="square" lIns="121887" tIns="60943" rIns="121887" bIns="60943" rtlCol="0">
              <a:spAutoFit/>
            </a:bodyPr>
            <a:lstStyle>
              <a:defPPr>
                <a:defRPr lang="en-US"/>
              </a:defPPr>
              <a:lvl1pPr>
                <a:defRPr sz="825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algn="ctr"/>
              <a:r>
                <a:rPr lang="en-US" sz="1600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Azure DevOps Artifactory</a:t>
              </a:r>
              <a:endParaRPr lang="en-US" sz="1600" dirty="0">
                <a:solidFill>
                  <a:srgbClr val="6D6E71"/>
                </a:solidFill>
                <a:latin typeface="Calibri"/>
              </a:endParaRP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379DB298-2631-486B-B9C9-9F4B5FE5DA50}"/>
                </a:ext>
              </a:extLst>
            </p:cNvPr>
            <p:cNvSpPr/>
            <p:nvPr/>
          </p:nvSpPr>
          <p:spPr>
            <a:xfrm>
              <a:off x="5297367" y="4635629"/>
              <a:ext cx="1843772" cy="1909878"/>
            </a:xfrm>
            <a:prstGeom prst="can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663"/>
                  </a:solidFill>
                  <a:cs typeface="Segoe UI" pitchFamily="34" charset="0"/>
                </a:rPr>
                <a:t>Information-platform-dev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42D7C34-180A-4DB6-A9ED-F2EA314BC8B4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>
              <a:off x="2543703" y="4704991"/>
              <a:ext cx="0" cy="921574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8A401A-BDE1-4B51-A6BC-6CDBF235405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543703" y="5590568"/>
              <a:ext cx="2753664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3E7F319-2E48-47FF-85E8-195B852A6E99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>
              <a:off x="2526164" y="2795261"/>
              <a:ext cx="11816" cy="37893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BF87274-C773-4520-8CB8-5E5812626A34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>
              <a:off x="2537980" y="3707596"/>
              <a:ext cx="5723" cy="401761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7AFEC57-2D4A-4EEB-A477-D0DDB4EAE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5284" b="-25315"/>
            <a:stretch/>
          </p:blipFill>
          <p:spPr>
            <a:xfrm>
              <a:off x="1166488" y="5203139"/>
              <a:ext cx="490630" cy="454118"/>
            </a:xfrm>
            <a:prstGeom prst="rect">
              <a:avLst/>
            </a:prstGeom>
          </p:spPr>
        </p:pic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4F6C744B-A35F-4DA6-A411-9507CA7D9A04}"/>
                </a:ext>
              </a:extLst>
            </p:cNvPr>
            <p:cNvSpPr/>
            <p:nvPr/>
          </p:nvSpPr>
          <p:spPr>
            <a:xfrm>
              <a:off x="5419229" y="5305736"/>
              <a:ext cx="1619455" cy="799629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endParaRPr lang="en-US" sz="1400" dirty="0">
                <a:solidFill>
                  <a:srgbClr val="002663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Flowchart: Alternate Process 82">
              <a:extLst>
                <a:ext uri="{FF2B5EF4-FFF2-40B4-BE49-F238E27FC236}">
                  <a16:creationId xmlns:a16="http://schemas.microsoft.com/office/drawing/2014/main" id="{BDDCB9EB-55E5-48E5-AE8D-77471C392845}"/>
                </a:ext>
              </a:extLst>
            </p:cNvPr>
            <p:cNvSpPr/>
            <p:nvPr/>
          </p:nvSpPr>
          <p:spPr>
            <a:xfrm>
              <a:off x="9280562" y="4384246"/>
              <a:ext cx="1087706" cy="633303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400" dirty="0">
                  <a:solidFill>
                    <a:srgbClr val="002663"/>
                  </a:solidFill>
                  <a:ea typeface="Segoe UI" pitchFamily="34" charset="0"/>
                  <a:cs typeface="Segoe UI" pitchFamily="34" charset="0"/>
                </a:rPr>
                <a:t>Deploy Package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62FFF5D5-AD70-4F43-8F2E-A8DBA089C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5284" b="-25315"/>
            <a:stretch/>
          </p:blipFill>
          <p:spPr>
            <a:xfrm>
              <a:off x="5011433" y="4325485"/>
              <a:ext cx="490630" cy="454118"/>
            </a:xfrm>
            <a:prstGeom prst="rect">
              <a:avLst/>
            </a:prstGeom>
          </p:spPr>
        </p:pic>
        <p:sp>
          <p:nvSpPr>
            <p:cNvPr id="94" name="Flowchart: Alternate Process 93">
              <a:extLst>
                <a:ext uri="{FF2B5EF4-FFF2-40B4-BE49-F238E27FC236}">
                  <a16:creationId xmlns:a16="http://schemas.microsoft.com/office/drawing/2014/main" id="{A6ACC19C-4340-4C7D-9A1F-0E32B71985BF}"/>
                </a:ext>
              </a:extLst>
            </p:cNvPr>
            <p:cNvSpPr/>
            <p:nvPr/>
          </p:nvSpPr>
          <p:spPr>
            <a:xfrm>
              <a:off x="1997326" y="1353700"/>
              <a:ext cx="1099522" cy="385549"/>
            </a:xfrm>
            <a:prstGeom prst="flowChartAlternateProcess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400" dirty="0">
                  <a:solidFill>
                    <a:srgbClr val="002663"/>
                  </a:solidFill>
                  <a:ea typeface="Segoe UI" pitchFamily="34" charset="0"/>
                  <a:cs typeface="Segoe UI" pitchFamily="34" charset="0"/>
                </a:rPr>
                <a:t>DEV Branch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F98119D-AA38-4C70-8A1D-1CE60390D91C}"/>
                </a:ext>
              </a:extLst>
            </p:cNvPr>
            <p:cNvSpPr txBox="1"/>
            <p:nvPr/>
          </p:nvSpPr>
          <p:spPr>
            <a:xfrm>
              <a:off x="8342255" y="2675387"/>
              <a:ext cx="3114765" cy="369298"/>
            </a:xfrm>
            <a:prstGeom prst="rect">
              <a:avLst/>
            </a:prstGeom>
            <a:noFill/>
          </p:spPr>
          <p:txBody>
            <a:bodyPr wrap="square" lIns="121887" tIns="60943" rIns="121887" bIns="60943" rtlCol="0">
              <a:spAutoFit/>
            </a:bodyPr>
            <a:lstStyle>
              <a:defPPr>
                <a:defRPr lang="en-US"/>
              </a:defPPr>
              <a:lvl1pPr>
                <a:defRPr sz="825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algn="ctr"/>
              <a:r>
                <a:rPr lang="en-US" sz="1600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On-Prem Dev Server</a:t>
              </a:r>
              <a:endParaRPr lang="en-US" sz="1600" dirty="0">
                <a:solidFill>
                  <a:srgbClr val="6D6E71"/>
                </a:solidFill>
                <a:latin typeface="Calibri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BDBAAB7-B40D-4D1D-B57E-5F47E75B8DB8}"/>
                </a:ext>
              </a:extLst>
            </p:cNvPr>
            <p:cNvCxnSpPr>
              <a:cxnSpLocks/>
              <a:stCxn id="79" idx="2"/>
              <a:endCxn id="83" idx="0"/>
            </p:cNvCxnSpPr>
            <p:nvPr/>
          </p:nvCxnSpPr>
          <p:spPr>
            <a:xfrm>
              <a:off x="9824415" y="4031117"/>
              <a:ext cx="0" cy="353129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199599-56F1-42F1-BD38-D7F359A2F12A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91" y="3731882"/>
              <a:ext cx="1243527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343979A-4ACB-4464-83AF-D4367DBE84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7497" y="3714465"/>
              <a:ext cx="0" cy="185256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1282E34-B4D7-4094-973E-B2BED34EF299}"/>
                </a:ext>
              </a:extLst>
            </p:cNvPr>
            <p:cNvSpPr txBox="1"/>
            <p:nvPr/>
          </p:nvSpPr>
          <p:spPr>
            <a:xfrm>
              <a:off x="1530464" y="784967"/>
              <a:ext cx="1944256" cy="307742"/>
            </a:xfrm>
            <a:prstGeom prst="rect">
              <a:avLst/>
            </a:prstGeom>
            <a:noFill/>
          </p:spPr>
          <p:txBody>
            <a:bodyPr wrap="square" lIns="121887" tIns="60943" rIns="121887" bIns="60943" rtlCol="0">
              <a:spAutoFit/>
            </a:bodyPr>
            <a:lstStyle>
              <a:defPPr>
                <a:defRPr lang="en-US"/>
              </a:defPPr>
              <a:lvl1pPr>
                <a:defRPr sz="825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Developer Commits code</a:t>
              </a:r>
              <a:endParaRPr lang="en-US" sz="1200" dirty="0">
                <a:solidFill>
                  <a:srgbClr val="6D6E71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33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0F98ABE-576C-4518-AA31-1FE5D0B071E8}"/>
              </a:ext>
            </a:extLst>
          </p:cNvPr>
          <p:cNvGrpSpPr/>
          <p:nvPr/>
        </p:nvGrpSpPr>
        <p:grpSpPr>
          <a:xfrm>
            <a:off x="517112" y="209321"/>
            <a:ext cx="10455638" cy="6528830"/>
            <a:chOff x="517112" y="209321"/>
            <a:chExt cx="10455638" cy="652883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E894ED-C96E-4E69-BFE5-0009248FE3EF}"/>
                </a:ext>
              </a:extLst>
            </p:cNvPr>
            <p:cNvSpPr txBox="1"/>
            <p:nvPr/>
          </p:nvSpPr>
          <p:spPr>
            <a:xfrm>
              <a:off x="3710762" y="2890873"/>
              <a:ext cx="1038447" cy="420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800" b="1"/>
              </a:lvl1pPr>
            </a:lstStyle>
            <a:p>
              <a:r>
                <a:rPr lang="en-US" sz="1067" dirty="0">
                  <a:solidFill>
                    <a:schemeClr val="accent1">
                      <a:lumMod val="50000"/>
                    </a:schemeClr>
                  </a:solidFill>
                </a:rPr>
                <a:t>Manual Trigger Release</a:t>
              </a:r>
            </a:p>
          </p:txBody>
        </p:sp>
        <p:sp>
          <p:nvSpPr>
            <p:cNvPr id="82" name="Right Arrow 86">
              <a:extLst>
                <a:ext uri="{FF2B5EF4-FFF2-40B4-BE49-F238E27FC236}">
                  <a16:creationId xmlns:a16="http://schemas.microsoft.com/office/drawing/2014/main" id="{373A7D6E-EBBD-4186-ACD6-9130053E8137}"/>
                </a:ext>
              </a:extLst>
            </p:cNvPr>
            <p:cNvSpPr/>
            <p:nvPr/>
          </p:nvSpPr>
          <p:spPr>
            <a:xfrm>
              <a:off x="3142310" y="3187426"/>
              <a:ext cx="2300137" cy="310480"/>
            </a:xfrm>
            <a:prstGeom prst="rightArrow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603D1B-A9D1-420C-8B73-E5CC6348F170}"/>
                </a:ext>
              </a:extLst>
            </p:cNvPr>
            <p:cNvGrpSpPr/>
            <p:nvPr/>
          </p:nvGrpSpPr>
          <p:grpSpPr>
            <a:xfrm>
              <a:off x="5840422" y="1209820"/>
              <a:ext cx="2614260" cy="3070265"/>
              <a:chOff x="6340296" y="3377873"/>
              <a:chExt cx="7877140" cy="4045212"/>
            </a:xfrm>
          </p:grpSpPr>
          <p:sp>
            <p:nvSpPr>
              <p:cNvPr id="86" name="Rounded Rectangle 13">
                <a:extLst>
                  <a:ext uri="{FF2B5EF4-FFF2-40B4-BE49-F238E27FC236}">
                    <a16:creationId xmlns:a16="http://schemas.microsoft.com/office/drawing/2014/main" id="{9F37D316-81C6-4473-B3AC-C14F30AF12CB}"/>
                  </a:ext>
                </a:extLst>
              </p:cNvPr>
              <p:cNvSpPr/>
              <p:nvPr/>
            </p:nvSpPr>
            <p:spPr>
              <a:xfrm>
                <a:off x="6340296" y="3377873"/>
                <a:ext cx="6384340" cy="212128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prstClr val="white"/>
                    </a:solidFill>
                  </a:rPr>
                  <a:t>  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8B3068D-66CC-4925-A2F6-BE947517F143}"/>
                  </a:ext>
                </a:extLst>
              </p:cNvPr>
              <p:cNvSpPr txBox="1"/>
              <p:nvPr/>
            </p:nvSpPr>
            <p:spPr>
              <a:xfrm>
                <a:off x="7951550" y="5628775"/>
                <a:ext cx="3161829" cy="56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800" b="1"/>
                </a:lvl1pPr>
              </a:lstStyle>
              <a:p>
                <a:r>
                  <a:rPr lang="en-US" sz="1067" dirty="0">
                    <a:solidFill>
                      <a:schemeClr val="accent1">
                        <a:lumMod val="50000"/>
                      </a:schemeClr>
                    </a:solidFill>
                  </a:rPr>
                  <a:t>On-prem DEV Server</a:t>
                </a:r>
              </a:p>
            </p:txBody>
          </p:sp>
          <p:sp>
            <p:nvSpPr>
              <p:cNvPr id="88" name="Flowchart: Alternate Process 87">
                <a:extLst>
                  <a:ext uri="{FF2B5EF4-FFF2-40B4-BE49-F238E27FC236}">
                    <a16:creationId xmlns:a16="http://schemas.microsoft.com/office/drawing/2014/main" id="{986E9D0C-0436-4980-80E0-D6C658E956BF}"/>
                  </a:ext>
                </a:extLst>
              </p:cNvPr>
              <p:cNvSpPr/>
              <p:nvPr/>
            </p:nvSpPr>
            <p:spPr>
              <a:xfrm>
                <a:off x="7064791" y="4577709"/>
                <a:ext cx="4752944" cy="619109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Deploy package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4E89EE1-238B-4DA4-955C-CFF394E47E0C}"/>
                  </a:ext>
                </a:extLst>
              </p:cNvPr>
              <p:cNvCxnSpPr>
                <a:cxnSpLocks/>
                <a:stCxn id="98" idx="2"/>
                <a:endCxn id="88" idx="0"/>
              </p:cNvCxnSpPr>
              <p:nvPr/>
            </p:nvCxnSpPr>
            <p:spPr>
              <a:xfrm>
                <a:off x="9397059" y="4185607"/>
                <a:ext cx="44205" cy="392103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CE4C816-1493-46A7-8051-78B5AADAEBBF}"/>
                  </a:ext>
                </a:extLst>
              </p:cNvPr>
              <p:cNvCxnSpPr>
                <a:cxnSpLocks/>
                <a:stCxn id="103" idx="3"/>
                <a:endCxn id="114" idx="1"/>
              </p:cNvCxnSpPr>
              <p:nvPr/>
            </p:nvCxnSpPr>
            <p:spPr>
              <a:xfrm flipV="1">
                <a:off x="12657179" y="7400563"/>
                <a:ext cx="1560257" cy="22522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1474CB6B-5D8B-435F-BDA0-6C246E58CF19}"/>
                  </a:ext>
                </a:extLst>
              </p:cNvPr>
              <p:cNvSpPr/>
              <p:nvPr/>
            </p:nvSpPr>
            <p:spPr>
              <a:xfrm>
                <a:off x="7020586" y="3584448"/>
                <a:ext cx="4752944" cy="601159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Download Package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119611-05B3-4BF0-875F-9554BFC974D4}"/>
                </a:ext>
              </a:extLst>
            </p:cNvPr>
            <p:cNvCxnSpPr>
              <a:cxnSpLocks/>
              <a:stCxn id="86" idx="3"/>
              <a:endCxn id="62" idx="1"/>
            </p:cNvCxnSpPr>
            <p:nvPr/>
          </p:nvCxnSpPr>
          <p:spPr>
            <a:xfrm flipV="1">
              <a:off x="7959255" y="2006939"/>
              <a:ext cx="478380" cy="7897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1B4BB594-B675-44CB-A0D9-E886B37FD7D5}"/>
                </a:ext>
              </a:extLst>
            </p:cNvPr>
            <p:cNvSpPr txBox="1">
              <a:spLocks/>
            </p:cNvSpPr>
            <p:nvPr/>
          </p:nvSpPr>
          <p:spPr>
            <a:xfrm>
              <a:off x="1779746" y="209321"/>
              <a:ext cx="8723050" cy="4529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rgbClr val="007CC3"/>
                  </a:solidFill>
                  <a:latin typeface="+mn-lt"/>
                  <a:cs typeface="Arial" panose="020B0604020202020204" pitchFamily="34" charset="0"/>
                </a:rPr>
                <a:t>CI-CD Pipeline for Demo SIT &amp; QA Environment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143D6B-062D-4FB2-AD5A-6A7282B82997}"/>
                </a:ext>
              </a:extLst>
            </p:cNvPr>
            <p:cNvGrpSpPr/>
            <p:nvPr/>
          </p:nvGrpSpPr>
          <p:grpSpPr>
            <a:xfrm>
              <a:off x="517112" y="738534"/>
              <a:ext cx="2734008" cy="4536166"/>
              <a:chOff x="851222" y="772238"/>
              <a:chExt cx="3625017" cy="50214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1DE294-C075-49C1-A774-AD20D69F1DF4}"/>
                  </a:ext>
                </a:extLst>
              </p:cNvPr>
              <p:cNvSpPr/>
              <p:nvPr/>
            </p:nvSpPr>
            <p:spPr>
              <a:xfrm>
                <a:off x="1651196" y="1572244"/>
                <a:ext cx="1612503" cy="50121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$Branch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8063997-11D1-45B7-BDBA-62235ADBE70A}"/>
                  </a:ext>
                </a:extLst>
              </p:cNvPr>
              <p:cNvSpPr txBox="1"/>
              <p:nvPr/>
            </p:nvSpPr>
            <p:spPr>
              <a:xfrm>
                <a:off x="1581431" y="772238"/>
                <a:ext cx="1853248" cy="246195"/>
              </a:xfrm>
              <a:prstGeom prst="rect">
                <a:avLst/>
              </a:prstGeom>
              <a:noFill/>
            </p:spPr>
            <p:txBody>
              <a:bodyPr wrap="square" lIns="91415" tIns="45707" rIns="91415" bIns="45707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r>
                  <a:rPr lang="en-US" sz="1000" b="0" dirty="0">
                    <a:solidFill>
                      <a:srgbClr val="002060"/>
                    </a:solidFill>
                    <a:latin typeface="Calibri"/>
                  </a:rPr>
                  <a:t>Developer Merge Changes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0FEA60C-BF11-4B67-88FD-FB0FB83C93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7447" y="1206353"/>
                <a:ext cx="3" cy="372982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29D6351-B48C-4B43-9FD7-01E09708832C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2457448" y="2073461"/>
                <a:ext cx="13221" cy="608753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EC9D12C-1D90-47CE-B355-8B704C1FBE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056" y="3224093"/>
                <a:ext cx="9291" cy="36156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161F5CC-E1FC-4C74-978C-4E62C13B6009}"/>
                  </a:ext>
                </a:extLst>
              </p:cNvPr>
              <p:cNvCxnSpPr>
                <a:cxnSpLocks/>
                <a:stCxn id="71" idx="2"/>
                <a:endCxn id="72" idx="0"/>
              </p:cNvCxnSpPr>
              <p:nvPr/>
            </p:nvCxnSpPr>
            <p:spPr>
              <a:xfrm>
                <a:off x="2555876" y="4016791"/>
                <a:ext cx="0" cy="337661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4" name="Rounded Rectangle 13">
                <a:extLst>
                  <a:ext uri="{FF2B5EF4-FFF2-40B4-BE49-F238E27FC236}">
                    <a16:creationId xmlns:a16="http://schemas.microsoft.com/office/drawing/2014/main" id="{613EFD3C-F677-4650-884C-B1A1652B8C8A}"/>
                  </a:ext>
                </a:extLst>
              </p:cNvPr>
              <p:cNvSpPr/>
              <p:nvPr/>
            </p:nvSpPr>
            <p:spPr>
              <a:xfrm>
                <a:off x="851222" y="2669094"/>
                <a:ext cx="3462189" cy="249086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prstClr val="white"/>
                    </a:solidFill>
                  </a:rPr>
                  <a:t>  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A228A27-DC5A-40D1-9AA1-D67C903809D7}"/>
                  </a:ext>
                </a:extLst>
              </p:cNvPr>
              <p:cNvSpPr txBox="1"/>
              <p:nvPr/>
            </p:nvSpPr>
            <p:spPr>
              <a:xfrm>
                <a:off x="1205540" y="5367105"/>
                <a:ext cx="3079310" cy="340661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Azure DevOps Build Pipeline</a:t>
                </a:r>
                <a:endParaRPr lang="en-US" sz="1200" dirty="0">
                  <a:solidFill>
                    <a:srgbClr val="6D6E71"/>
                  </a:solidFill>
                  <a:latin typeface="Calibri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AF96509E-A6A0-45AE-AC41-2CDEC291E0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75284" b="-25315"/>
              <a:stretch/>
            </p:blipFill>
            <p:spPr>
              <a:xfrm>
                <a:off x="1130285" y="5339522"/>
                <a:ext cx="490630" cy="454118"/>
              </a:xfrm>
              <a:prstGeom prst="rect">
                <a:avLst/>
              </a:prstGeom>
            </p:spPr>
          </p:pic>
          <p:sp>
            <p:nvSpPr>
              <p:cNvPr id="70" name="Flowchart: Alternate Process 69">
                <a:extLst>
                  <a:ext uri="{FF2B5EF4-FFF2-40B4-BE49-F238E27FC236}">
                    <a16:creationId xmlns:a16="http://schemas.microsoft.com/office/drawing/2014/main" id="{66B11957-25A3-4037-BB86-6564E748EC44}"/>
                  </a:ext>
                </a:extLst>
              </p:cNvPr>
              <p:cNvSpPr/>
              <p:nvPr/>
            </p:nvSpPr>
            <p:spPr>
              <a:xfrm>
                <a:off x="1476091" y="2849863"/>
                <a:ext cx="2159566" cy="383201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Pull the code</a:t>
                </a:r>
              </a:p>
            </p:txBody>
          </p:sp>
          <p:sp>
            <p:nvSpPr>
              <p:cNvPr id="71" name="Flowchart: Alternate Process 70">
                <a:extLst>
                  <a:ext uri="{FF2B5EF4-FFF2-40B4-BE49-F238E27FC236}">
                    <a16:creationId xmlns:a16="http://schemas.microsoft.com/office/drawing/2014/main" id="{4F54B2C3-4B75-4B26-912F-54C395480F89}"/>
                  </a:ext>
                </a:extLst>
              </p:cNvPr>
              <p:cNvSpPr/>
              <p:nvPr/>
            </p:nvSpPr>
            <p:spPr>
              <a:xfrm>
                <a:off x="1476093" y="3556105"/>
                <a:ext cx="2159566" cy="460686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Build/Package</a:t>
                </a:r>
              </a:p>
            </p:txBody>
          </p:sp>
          <p:sp>
            <p:nvSpPr>
              <p:cNvPr id="72" name="Flowchart: Alternate Process 71">
                <a:extLst>
                  <a:ext uri="{FF2B5EF4-FFF2-40B4-BE49-F238E27FC236}">
                    <a16:creationId xmlns:a16="http://schemas.microsoft.com/office/drawing/2014/main" id="{1B406395-382F-42C6-8FEE-398DB276822A}"/>
                  </a:ext>
                </a:extLst>
              </p:cNvPr>
              <p:cNvSpPr/>
              <p:nvPr/>
            </p:nvSpPr>
            <p:spPr>
              <a:xfrm>
                <a:off x="1449320" y="4354452"/>
                <a:ext cx="2213113" cy="595634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Upload Package to Artifactory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BBD1A0-1FF1-4935-AC53-8DF984A5948E}"/>
                  </a:ext>
                </a:extLst>
              </p:cNvPr>
              <p:cNvSpPr txBox="1"/>
              <p:nvPr/>
            </p:nvSpPr>
            <p:spPr>
              <a:xfrm>
                <a:off x="2756420" y="2147230"/>
                <a:ext cx="1719819" cy="499797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067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Manual trigger by providing branch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D7DD485-D116-4A76-9F76-88FEEF6DFFE1}"/>
                </a:ext>
              </a:extLst>
            </p:cNvPr>
            <p:cNvGrpSpPr/>
            <p:nvPr/>
          </p:nvGrpSpPr>
          <p:grpSpPr>
            <a:xfrm>
              <a:off x="3422596" y="1209820"/>
              <a:ext cx="7069609" cy="5528331"/>
              <a:chOff x="-1904979" y="830485"/>
              <a:chExt cx="13355790" cy="7226332"/>
            </a:xfrm>
          </p:grpSpPr>
          <p:sp>
            <p:nvSpPr>
              <p:cNvPr id="62" name="Rounded Rectangle 13">
                <a:extLst>
                  <a:ext uri="{FF2B5EF4-FFF2-40B4-BE49-F238E27FC236}">
                    <a16:creationId xmlns:a16="http://schemas.microsoft.com/office/drawing/2014/main" id="{C9F98F5B-2D96-4AFA-B90E-A4DD32B7EC7E}"/>
                  </a:ext>
                </a:extLst>
              </p:cNvPr>
              <p:cNvSpPr/>
              <p:nvPr/>
            </p:nvSpPr>
            <p:spPr>
              <a:xfrm>
                <a:off x="7569347" y="830485"/>
                <a:ext cx="3881464" cy="20838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prstClr val="white"/>
                    </a:solidFill>
                  </a:rPr>
                  <a:t>  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E3B67A2-410E-4F48-BF4B-8486377463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75284" b="-25315"/>
              <a:stretch/>
            </p:blipFill>
            <p:spPr>
              <a:xfrm>
                <a:off x="-1904979" y="7602699"/>
                <a:ext cx="490630" cy="454118"/>
              </a:xfrm>
              <a:prstGeom prst="rect">
                <a:avLst/>
              </a:prstGeom>
            </p:spPr>
          </p:pic>
          <p:sp>
            <p:nvSpPr>
              <p:cNvPr id="66" name="Flowchart: Alternate Process 65">
                <a:extLst>
                  <a:ext uri="{FF2B5EF4-FFF2-40B4-BE49-F238E27FC236}">
                    <a16:creationId xmlns:a16="http://schemas.microsoft.com/office/drawing/2014/main" id="{3516D447-6EE2-44A0-AD9D-96AC0E65478B}"/>
                  </a:ext>
                </a:extLst>
              </p:cNvPr>
              <p:cNvSpPr/>
              <p:nvPr/>
            </p:nvSpPr>
            <p:spPr>
              <a:xfrm>
                <a:off x="8029852" y="1938130"/>
                <a:ext cx="2940675" cy="636629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Deploy Package</a:t>
                </a:r>
              </a:p>
            </p:txBody>
          </p:sp>
          <p:sp>
            <p:nvSpPr>
              <p:cNvPr id="67" name="Flowchart: Alternate Process 66">
                <a:extLst>
                  <a:ext uri="{FF2B5EF4-FFF2-40B4-BE49-F238E27FC236}">
                    <a16:creationId xmlns:a16="http://schemas.microsoft.com/office/drawing/2014/main" id="{A2B3B478-D28C-4F74-A8DD-6D3982AFFA53}"/>
                  </a:ext>
                </a:extLst>
              </p:cNvPr>
              <p:cNvSpPr/>
              <p:nvPr/>
            </p:nvSpPr>
            <p:spPr>
              <a:xfrm>
                <a:off x="8075414" y="981171"/>
                <a:ext cx="2849556" cy="636629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Download Package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DE9951C-CDF5-4166-8EBF-E61D6739B5FD}"/>
                  </a:ext>
                </a:extLst>
              </p:cNvPr>
              <p:cNvCxnSpPr>
                <a:cxnSpLocks/>
                <a:stCxn id="67" idx="2"/>
                <a:endCxn id="66" idx="0"/>
              </p:cNvCxnSpPr>
              <p:nvPr/>
            </p:nvCxnSpPr>
            <p:spPr>
              <a:xfrm flipH="1">
                <a:off x="9500191" y="1617800"/>
                <a:ext cx="2" cy="32033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09BD83D-B055-40FC-8FFE-1E2515680CB9}"/>
                </a:ext>
              </a:extLst>
            </p:cNvPr>
            <p:cNvGrpSpPr/>
            <p:nvPr/>
          </p:nvGrpSpPr>
          <p:grpSpPr>
            <a:xfrm>
              <a:off x="5871701" y="3405343"/>
              <a:ext cx="3066355" cy="2727435"/>
              <a:chOff x="6480130" y="721888"/>
              <a:chExt cx="7922091" cy="3565154"/>
            </a:xfrm>
          </p:grpSpPr>
          <p:sp>
            <p:nvSpPr>
              <p:cNvPr id="103" name="Rounded Rectangle 13">
                <a:extLst>
                  <a:ext uri="{FF2B5EF4-FFF2-40B4-BE49-F238E27FC236}">
                    <a16:creationId xmlns:a16="http://schemas.microsoft.com/office/drawing/2014/main" id="{8A68EB9A-346D-48E5-AB18-7FD46EB5B37B}"/>
                  </a:ext>
                </a:extLst>
              </p:cNvPr>
              <p:cNvSpPr/>
              <p:nvPr/>
            </p:nvSpPr>
            <p:spPr>
              <a:xfrm>
                <a:off x="6480130" y="721888"/>
                <a:ext cx="5335461" cy="228682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prstClr val="white"/>
                    </a:solidFill>
                  </a:rPr>
                  <a:t>  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2A16318-31AB-4E0F-8A41-BFE6435F9138}"/>
                  </a:ext>
                </a:extLst>
              </p:cNvPr>
              <p:cNvSpPr txBox="1"/>
              <p:nvPr/>
            </p:nvSpPr>
            <p:spPr>
              <a:xfrm>
                <a:off x="8338609" y="3794179"/>
                <a:ext cx="6063612" cy="402263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Azure Release Prod Pipeline</a:t>
                </a:r>
                <a:endParaRPr lang="en-US" sz="1200" dirty="0">
                  <a:solidFill>
                    <a:srgbClr val="6D6E71"/>
                  </a:solidFill>
                  <a:latin typeface="Calibri"/>
                </a:endParaRP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CE08931E-7326-4B7E-8F04-9794503665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75284" b="-25315"/>
              <a:stretch/>
            </p:blipFill>
            <p:spPr>
              <a:xfrm>
                <a:off x="8049210" y="3818966"/>
                <a:ext cx="1143372" cy="468076"/>
              </a:xfrm>
              <a:prstGeom prst="rect">
                <a:avLst/>
              </a:prstGeom>
            </p:spPr>
          </p:pic>
          <p:sp>
            <p:nvSpPr>
              <p:cNvPr id="106" name="Flowchart: Alternate Process 105">
                <a:extLst>
                  <a:ext uri="{FF2B5EF4-FFF2-40B4-BE49-F238E27FC236}">
                    <a16:creationId xmlns:a16="http://schemas.microsoft.com/office/drawing/2014/main" id="{B99A8536-0ED5-4AAA-999F-23F82AE9A2A8}"/>
                  </a:ext>
                </a:extLst>
              </p:cNvPr>
              <p:cNvSpPr/>
              <p:nvPr/>
            </p:nvSpPr>
            <p:spPr>
              <a:xfrm>
                <a:off x="7059618" y="2037212"/>
                <a:ext cx="3971637" cy="636629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Deploy Package</a:t>
                </a:r>
              </a:p>
            </p:txBody>
          </p:sp>
          <p:sp>
            <p:nvSpPr>
              <p:cNvPr id="108" name="Flowchart: Alternate Process 107">
                <a:extLst>
                  <a:ext uri="{FF2B5EF4-FFF2-40B4-BE49-F238E27FC236}">
                    <a16:creationId xmlns:a16="http://schemas.microsoft.com/office/drawing/2014/main" id="{DC3B976C-DF61-4B8D-A37C-484DAF96D95E}"/>
                  </a:ext>
                </a:extLst>
              </p:cNvPr>
              <p:cNvSpPr/>
              <p:nvPr/>
            </p:nvSpPr>
            <p:spPr>
              <a:xfrm>
                <a:off x="7059618" y="1092197"/>
                <a:ext cx="3971637" cy="636629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Download Package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44DE78B-463D-46A0-B884-0424FC0F4A5C}"/>
                  </a:ext>
                </a:extLst>
              </p:cNvPr>
              <p:cNvCxnSpPr>
                <a:cxnSpLocks/>
                <a:stCxn id="108" idx="2"/>
                <a:endCxn id="106" idx="0"/>
              </p:cNvCxnSpPr>
              <p:nvPr/>
            </p:nvCxnSpPr>
            <p:spPr>
              <a:xfrm>
                <a:off x="9045438" y="1728826"/>
                <a:ext cx="0" cy="308386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68B136E8-5025-49A3-A04B-A2908ED4D883}"/>
                </a:ext>
              </a:extLst>
            </p:cNvPr>
            <p:cNvSpPr/>
            <p:nvPr/>
          </p:nvSpPr>
          <p:spPr>
            <a:xfrm>
              <a:off x="3541412" y="4545848"/>
              <a:ext cx="1776547" cy="189309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workbench-angular-demo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F9FF305-13DE-4BA3-A4A5-5574C33C3C63}"/>
                </a:ext>
              </a:extLst>
            </p:cNvPr>
            <p:cNvSpPr txBox="1"/>
            <p:nvPr/>
          </p:nvSpPr>
          <p:spPr>
            <a:xfrm>
              <a:off x="3295259" y="6382207"/>
              <a:ext cx="2328201" cy="307742"/>
            </a:xfrm>
            <a:prstGeom prst="rect">
              <a:avLst/>
            </a:prstGeom>
            <a:noFill/>
          </p:spPr>
          <p:txBody>
            <a:bodyPr wrap="square" lIns="121887" tIns="60943" rIns="121887" bIns="60943" rtlCol="0">
              <a:spAutoFit/>
            </a:bodyPr>
            <a:lstStyle>
              <a:defPPr>
                <a:defRPr lang="en-US"/>
              </a:defPPr>
              <a:lvl1pPr>
                <a:defRPr sz="825" b="1">
                  <a:latin typeface="Segoe UI" pitchFamily="34" charset="0"/>
                  <a:ea typeface="Segoe UI" pitchFamily="34" charset="0"/>
                  <a:cs typeface="Segoe UI" pitchFamily="34" charset="0"/>
                </a:defRPr>
              </a:lvl1pPr>
            </a:lstStyle>
            <a:p>
              <a:pPr algn="ctr"/>
              <a:r>
                <a:rPr lang="en-US" sz="1200" dirty="0">
                  <a:solidFill>
                    <a:srgbClr val="FAA41A">
                      <a:lumMod val="75000"/>
                    </a:srgbClr>
                  </a:solidFill>
                  <a:latin typeface="Calibri"/>
                </a:rPr>
                <a:t>Azure DevOps Artifactory</a:t>
              </a:r>
              <a:endParaRPr lang="en-US" sz="1200" dirty="0">
                <a:solidFill>
                  <a:srgbClr val="6D6E71"/>
                </a:solidFill>
                <a:latin typeface="Calibri"/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AE8A67A-1D57-4B47-A1C6-A132DC7AAB84}"/>
                </a:ext>
              </a:extLst>
            </p:cNvPr>
            <p:cNvGrpSpPr/>
            <p:nvPr/>
          </p:nvGrpSpPr>
          <p:grpSpPr>
            <a:xfrm>
              <a:off x="8454682" y="2930881"/>
              <a:ext cx="2048113" cy="2189758"/>
              <a:chOff x="7170146" y="2574018"/>
              <a:chExt cx="4364426" cy="2936574"/>
            </a:xfrm>
          </p:grpSpPr>
          <p:sp>
            <p:nvSpPr>
              <p:cNvPr id="114" name="Rounded Rectangle 13">
                <a:extLst>
                  <a:ext uri="{FF2B5EF4-FFF2-40B4-BE49-F238E27FC236}">
                    <a16:creationId xmlns:a16="http://schemas.microsoft.com/office/drawing/2014/main" id="{9B04A33E-BADA-4462-A246-F589A98A366A}"/>
                  </a:ext>
                </a:extLst>
              </p:cNvPr>
              <p:cNvSpPr/>
              <p:nvPr/>
            </p:nvSpPr>
            <p:spPr>
              <a:xfrm>
                <a:off x="7170146" y="3210294"/>
                <a:ext cx="4364426" cy="23002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prstClr val="white"/>
                    </a:solidFill>
                  </a:rPr>
                  <a:t>  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FD22C07-2936-46A1-A965-C538925C7DE5}"/>
                  </a:ext>
                </a:extLst>
              </p:cNvPr>
              <p:cNvSpPr txBox="1"/>
              <p:nvPr/>
            </p:nvSpPr>
            <p:spPr>
              <a:xfrm>
                <a:off x="8146822" y="2574018"/>
                <a:ext cx="2140567" cy="34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>
                  <a:defRPr sz="800" b="1"/>
                </a:lvl1pPr>
              </a:lstStyle>
              <a:p>
                <a:r>
                  <a:rPr lang="en-US" sz="1067" dirty="0">
                    <a:solidFill>
                      <a:schemeClr val="accent1">
                        <a:lumMod val="50000"/>
                      </a:schemeClr>
                    </a:solidFill>
                  </a:rPr>
                  <a:t>On-prem QA Server</a:t>
                </a:r>
              </a:p>
            </p:txBody>
          </p:sp>
          <p:sp>
            <p:nvSpPr>
              <p:cNvPr id="116" name="Flowchart: Alternate Process 115">
                <a:extLst>
                  <a:ext uri="{FF2B5EF4-FFF2-40B4-BE49-F238E27FC236}">
                    <a16:creationId xmlns:a16="http://schemas.microsoft.com/office/drawing/2014/main" id="{E4222E43-993C-409A-961F-3BAB6893566A}"/>
                  </a:ext>
                </a:extLst>
              </p:cNvPr>
              <p:cNvSpPr/>
              <p:nvPr/>
            </p:nvSpPr>
            <p:spPr>
              <a:xfrm>
                <a:off x="7609981" y="4498244"/>
                <a:ext cx="3370501" cy="619109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Deploy package</a:t>
                </a:r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D635DC89-D1E4-4883-93F2-B52FD70A2145}"/>
                  </a:ext>
                </a:extLst>
              </p:cNvPr>
              <p:cNvCxnSpPr>
                <a:cxnSpLocks/>
                <a:stCxn id="119" idx="2"/>
                <a:endCxn id="116" idx="0"/>
              </p:cNvCxnSpPr>
              <p:nvPr/>
            </p:nvCxnSpPr>
            <p:spPr>
              <a:xfrm flipH="1">
                <a:off x="9295233" y="4120896"/>
                <a:ext cx="33053" cy="377348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9" name="Flowchart: Alternate Process 118">
                <a:extLst>
                  <a:ext uri="{FF2B5EF4-FFF2-40B4-BE49-F238E27FC236}">
                    <a16:creationId xmlns:a16="http://schemas.microsoft.com/office/drawing/2014/main" id="{807C8F82-44B5-450A-BA7F-4437147FBB8D}"/>
                  </a:ext>
                </a:extLst>
              </p:cNvPr>
              <p:cNvSpPr/>
              <p:nvPr/>
            </p:nvSpPr>
            <p:spPr>
              <a:xfrm>
                <a:off x="7643034" y="3519737"/>
                <a:ext cx="3370501" cy="601159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Download Package</a:t>
                </a:r>
              </a:p>
            </p:txBody>
          </p:sp>
        </p:grpSp>
        <p:sp>
          <p:nvSpPr>
            <p:cNvPr id="143" name="Rounded Rectangle 13">
              <a:extLst>
                <a:ext uri="{FF2B5EF4-FFF2-40B4-BE49-F238E27FC236}">
                  <a16:creationId xmlns:a16="http://schemas.microsoft.com/office/drawing/2014/main" id="{C4CC9A5E-15E5-44A7-BC8E-702DAC349FB6}"/>
                </a:ext>
              </a:extLst>
            </p:cNvPr>
            <p:cNvSpPr/>
            <p:nvPr/>
          </p:nvSpPr>
          <p:spPr>
            <a:xfrm>
              <a:off x="5453172" y="713913"/>
              <a:ext cx="5519578" cy="501734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prstClr val="white"/>
                  </a:solidFill>
                </a:rPr>
                <a:t>  </a:t>
              </a:r>
            </a:p>
          </p:txBody>
        </p:sp>
        <p:sp>
          <p:nvSpPr>
            <p:cNvPr id="168" name="Rounded Rectangle 13">
              <a:extLst>
                <a:ext uri="{FF2B5EF4-FFF2-40B4-BE49-F238E27FC236}">
                  <a16:creationId xmlns:a16="http://schemas.microsoft.com/office/drawing/2014/main" id="{884805A0-2D4F-48F8-8C08-438424288F60}"/>
                </a:ext>
              </a:extLst>
            </p:cNvPr>
            <p:cNvSpPr/>
            <p:nvPr/>
          </p:nvSpPr>
          <p:spPr>
            <a:xfrm>
              <a:off x="8294788" y="1034709"/>
              <a:ext cx="2458554" cy="446555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prstClr val="white"/>
                  </a:solidFill>
                </a:rPr>
                <a:t>  </a:t>
              </a:r>
            </a:p>
          </p:txBody>
        </p:sp>
        <p:sp>
          <p:nvSpPr>
            <p:cNvPr id="169" name="Rounded Rectangle 13">
              <a:extLst>
                <a:ext uri="{FF2B5EF4-FFF2-40B4-BE49-F238E27FC236}">
                  <a16:creationId xmlns:a16="http://schemas.microsoft.com/office/drawing/2014/main" id="{CAE3D46A-8492-4841-B050-B33DCC4E6713}"/>
                </a:ext>
              </a:extLst>
            </p:cNvPr>
            <p:cNvSpPr/>
            <p:nvPr/>
          </p:nvSpPr>
          <p:spPr>
            <a:xfrm>
              <a:off x="5693091" y="1068764"/>
              <a:ext cx="2435382" cy="442262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prstClr val="white"/>
                  </a:solidFill>
                </a:rPr>
                <a:t>  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786F642-D646-4AFD-9EF0-080343835F98}"/>
                </a:ext>
              </a:extLst>
            </p:cNvPr>
            <p:cNvSpPr txBox="1"/>
            <p:nvPr/>
          </p:nvSpPr>
          <p:spPr>
            <a:xfrm>
              <a:off x="7162334" y="2563129"/>
              <a:ext cx="104934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800" b="1"/>
              </a:lvl1pPr>
            </a:lstStyle>
            <a:p>
              <a:r>
                <a:rPr lang="en-US" sz="1067" dirty="0">
                  <a:solidFill>
                    <a:schemeClr val="accent1">
                      <a:lumMod val="50000"/>
                    </a:schemeClr>
                  </a:solidFill>
                </a:rPr>
                <a:t>SIT1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DB83036-2AFE-4B03-9341-8E4B5C4A6A57}"/>
                </a:ext>
              </a:extLst>
            </p:cNvPr>
            <p:cNvSpPr txBox="1"/>
            <p:nvPr/>
          </p:nvSpPr>
          <p:spPr>
            <a:xfrm>
              <a:off x="7188782" y="4898103"/>
              <a:ext cx="104934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800" b="1"/>
              </a:lvl1pPr>
            </a:lstStyle>
            <a:p>
              <a:r>
                <a:rPr lang="en-US" sz="1067" dirty="0">
                  <a:solidFill>
                    <a:schemeClr val="accent1">
                      <a:lumMod val="50000"/>
                    </a:schemeClr>
                  </a:solidFill>
                </a:rPr>
                <a:t>SIT2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21683EB-328B-4F6C-99D1-EE3E30C3D6CA}"/>
                </a:ext>
              </a:extLst>
            </p:cNvPr>
            <p:cNvSpPr txBox="1"/>
            <p:nvPr/>
          </p:nvSpPr>
          <p:spPr>
            <a:xfrm>
              <a:off x="9870507" y="4864465"/>
              <a:ext cx="104934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800" b="1"/>
              </a:lvl1pPr>
            </a:lstStyle>
            <a:p>
              <a:r>
                <a:rPr lang="en-US" sz="1067" dirty="0">
                  <a:solidFill>
                    <a:schemeClr val="accent1">
                      <a:lumMod val="50000"/>
                    </a:schemeClr>
                  </a:solidFill>
                </a:rPr>
                <a:t>UAT2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134C152-E512-4ADF-AA7F-B3B018971D77}"/>
                </a:ext>
              </a:extLst>
            </p:cNvPr>
            <p:cNvSpPr txBox="1"/>
            <p:nvPr/>
          </p:nvSpPr>
          <p:spPr>
            <a:xfrm>
              <a:off x="9854763" y="2558962"/>
              <a:ext cx="104934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800" b="1"/>
              </a:lvl1pPr>
            </a:lstStyle>
            <a:p>
              <a:r>
                <a:rPr lang="en-US" sz="1067" dirty="0">
                  <a:solidFill>
                    <a:schemeClr val="accent1">
                      <a:lumMod val="50000"/>
                    </a:schemeClr>
                  </a:solidFill>
                </a:rPr>
                <a:t>UAT1</a:t>
              </a: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C837F56-F947-4FB6-ACF7-D9BFBBBFDE6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083233" y="4072070"/>
              <a:ext cx="719928" cy="567397"/>
            </a:xfrm>
            <a:prstGeom prst="bentConnector3">
              <a:avLst>
                <a:gd name="adj1" fmla="val -2759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A67FCBE8-30D9-4839-BCB7-B5CD5A004ACF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rot="5400000" flipH="1" flipV="1">
              <a:off x="3772390" y="2252042"/>
              <a:ext cx="2951102" cy="1636511"/>
            </a:xfrm>
            <a:prstGeom prst="bentConnector3">
              <a:avLst>
                <a:gd name="adj1" fmla="val 99576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3E5A4BA3-A846-4E1C-A87A-DBB042F6E3AC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V="1">
              <a:off x="5198758" y="1568618"/>
              <a:ext cx="5015104" cy="4745510"/>
            </a:xfrm>
            <a:prstGeom prst="bentConnector3">
              <a:avLst>
                <a:gd name="adj1" fmla="val 126157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77889985-9937-439A-A0AF-A6FC675DEC8A}"/>
                </a:ext>
              </a:extLst>
            </p:cNvPr>
            <p:cNvCxnSpPr>
              <a:cxnSpLocks/>
              <a:endCxn id="119" idx="3"/>
            </p:cNvCxnSpPr>
            <p:nvPr/>
          </p:nvCxnSpPr>
          <p:spPr>
            <a:xfrm flipV="1">
              <a:off x="5286857" y="3860227"/>
              <a:ext cx="4971428" cy="2300378"/>
            </a:xfrm>
            <a:prstGeom prst="bentConnector3">
              <a:avLst>
                <a:gd name="adj1" fmla="val 117898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B450C65C-815F-49A0-8609-940E7F6DDBD6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 flipV="1">
              <a:off x="4978539" y="3932158"/>
              <a:ext cx="1117461" cy="722962"/>
            </a:xfrm>
            <a:prstGeom prst="bentConnector3">
              <a:avLst>
                <a:gd name="adj1" fmla="val 13492"/>
              </a:avLst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218" name="Picture 217" descr="A picture containing tool&#10;&#10;Description automatically generated">
              <a:extLst>
                <a:ext uri="{FF2B5EF4-FFF2-40B4-BE49-F238E27FC236}">
                  <a16:creationId xmlns:a16="http://schemas.microsoft.com/office/drawing/2014/main" id="{3A393F52-F739-454E-99BB-F4D28608B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991" y="1702682"/>
              <a:ext cx="295977" cy="441660"/>
            </a:xfrm>
            <a:prstGeom prst="rect">
              <a:avLst/>
            </a:prstGeom>
          </p:spPr>
        </p:pic>
        <p:pic>
          <p:nvPicPr>
            <p:cNvPr id="220" name="Picture 219" descr="A picture containing tool&#10;&#10;Description automatically generated">
              <a:extLst>
                <a:ext uri="{FF2B5EF4-FFF2-40B4-BE49-F238E27FC236}">
                  <a16:creationId xmlns:a16="http://schemas.microsoft.com/office/drawing/2014/main" id="{DDBB13CD-9B2B-45FA-9464-EDC09B48B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026" y="4022794"/>
              <a:ext cx="295977" cy="441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94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71AA03-B9F4-497F-B84B-56CE6D6A8FA2}"/>
              </a:ext>
            </a:extLst>
          </p:cNvPr>
          <p:cNvGrpSpPr/>
          <p:nvPr/>
        </p:nvGrpSpPr>
        <p:grpSpPr>
          <a:xfrm>
            <a:off x="-603202" y="167381"/>
            <a:ext cx="12639378" cy="6581073"/>
            <a:chOff x="-603202" y="167381"/>
            <a:chExt cx="12639378" cy="658107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594F258-2F07-4E86-AC40-FF6DCBC324B3}"/>
                </a:ext>
              </a:extLst>
            </p:cNvPr>
            <p:cNvGrpSpPr/>
            <p:nvPr/>
          </p:nvGrpSpPr>
          <p:grpSpPr>
            <a:xfrm>
              <a:off x="-603202" y="167381"/>
              <a:ext cx="12639378" cy="6581073"/>
              <a:chOff x="-603202" y="167381"/>
              <a:chExt cx="12639378" cy="65810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0FEA60C-BF11-4B67-88FD-FB0FB83C9303}"/>
                  </a:ext>
                </a:extLst>
              </p:cNvPr>
              <p:cNvCxnSpPr>
                <a:cxnSpLocks/>
                <a:endCxn id="94" idx="0"/>
              </p:cNvCxnSpPr>
              <p:nvPr/>
            </p:nvCxnSpPr>
            <p:spPr>
              <a:xfrm>
                <a:off x="1419508" y="965039"/>
                <a:ext cx="0" cy="350172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29D6351-B48C-4B43-9FD7-01E09708832C}"/>
                  </a:ext>
                </a:extLst>
              </p:cNvPr>
              <p:cNvCxnSpPr>
                <a:cxnSpLocks/>
                <a:stCxn id="94" idx="2"/>
              </p:cNvCxnSpPr>
              <p:nvPr/>
            </p:nvCxnSpPr>
            <p:spPr>
              <a:xfrm>
                <a:off x="1419508" y="1700760"/>
                <a:ext cx="0" cy="646348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161F5CC-E1FC-4C74-978C-4E62C13B60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1886" y="5475261"/>
                <a:ext cx="584347" cy="564302"/>
              </a:xfrm>
              <a:prstGeom prst="bentConnector3">
                <a:avLst>
                  <a:gd name="adj1" fmla="val 36393"/>
                </a:avLst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4" name="Rounded Rectangle 13">
                <a:extLst>
                  <a:ext uri="{FF2B5EF4-FFF2-40B4-BE49-F238E27FC236}">
                    <a16:creationId xmlns:a16="http://schemas.microsoft.com/office/drawing/2014/main" id="{613EFD3C-F677-4650-884C-B1A1652B8C8A}"/>
                  </a:ext>
                </a:extLst>
              </p:cNvPr>
              <p:cNvSpPr/>
              <p:nvPr/>
            </p:nvSpPr>
            <p:spPr>
              <a:xfrm>
                <a:off x="869747" y="2063820"/>
                <a:ext cx="4790376" cy="120804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prstClr val="white"/>
                    </a:solidFill>
                  </a:rPr>
                  <a:t>  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A228A27-DC5A-40D1-9AA1-D67C903809D7}"/>
                  </a:ext>
                </a:extLst>
              </p:cNvPr>
              <p:cNvSpPr txBox="1"/>
              <p:nvPr/>
            </p:nvSpPr>
            <p:spPr>
              <a:xfrm>
                <a:off x="2858110" y="1559922"/>
                <a:ext cx="3097804" cy="369298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Azure DevOps Build Pipeline</a:t>
                </a:r>
                <a:endParaRPr lang="en-US" sz="1600" dirty="0">
                  <a:solidFill>
                    <a:srgbClr val="6D6E71"/>
                  </a:solidFill>
                  <a:latin typeface="Calibri"/>
                </a:endParaRPr>
              </a:p>
            </p:txBody>
          </p:sp>
          <p:sp>
            <p:nvSpPr>
              <p:cNvPr id="70" name="Flowchart: Alternate Process 69">
                <a:extLst>
                  <a:ext uri="{FF2B5EF4-FFF2-40B4-BE49-F238E27FC236}">
                    <a16:creationId xmlns:a16="http://schemas.microsoft.com/office/drawing/2014/main" id="{66B11957-25A3-4037-BB86-6564E748EC44}"/>
                  </a:ext>
                </a:extLst>
              </p:cNvPr>
              <p:cNvSpPr/>
              <p:nvPr/>
            </p:nvSpPr>
            <p:spPr>
              <a:xfrm>
                <a:off x="1011723" y="2347108"/>
                <a:ext cx="1087706" cy="533400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Pull the code</a:t>
                </a:r>
              </a:p>
            </p:txBody>
          </p:sp>
          <p:sp>
            <p:nvSpPr>
              <p:cNvPr id="71" name="Flowchart: Alternate Process 70">
                <a:extLst>
                  <a:ext uri="{FF2B5EF4-FFF2-40B4-BE49-F238E27FC236}">
                    <a16:creationId xmlns:a16="http://schemas.microsoft.com/office/drawing/2014/main" id="{4F54B2C3-4B75-4B26-912F-54C395480F89}"/>
                  </a:ext>
                </a:extLst>
              </p:cNvPr>
              <p:cNvSpPr/>
              <p:nvPr/>
            </p:nvSpPr>
            <p:spPr>
              <a:xfrm>
                <a:off x="2511563" y="2344681"/>
                <a:ext cx="1111338" cy="533400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Build/Package</a:t>
                </a:r>
              </a:p>
            </p:txBody>
          </p:sp>
          <p:sp>
            <p:nvSpPr>
              <p:cNvPr id="72" name="Flowchart: Alternate Process 71">
                <a:extLst>
                  <a:ext uri="{FF2B5EF4-FFF2-40B4-BE49-F238E27FC236}">
                    <a16:creationId xmlns:a16="http://schemas.microsoft.com/office/drawing/2014/main" id="{1B406395-382F-42C6-8FEE-398DB276822A}"/>
                  </a:ext>
                </a:extLst>
              </p:cNvPr>
              <p:cNvSpPr/>
              <p:nvPr/>
            </p:nvSpPr>
            <p:spPr>
              <a:xfrm>
                <a:off x="4160283" y="2347988"/>
                <a:ext cx="1216268" cy="595634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Upload Package to Artifactory</a:t>
                </a:r>
              </a:p>
            </p:txBody>
          </p:sp>
          <p:sp>
            <p:nvSpPr>
              <p:cNvPr id="76" name="Rounded Rectangle 13">
                <a:extLst>
                  <a:ext uri="{FF2B5EF4-FFF2-40B4-BE49-F238E27FC236}">
                    <a16:creationId xmlns:a16="http://schemas.microsoft.com/office/drawing/2014/main" id="{951DB176-F962-4CA3-9F4A-8095DD8CE203}"/>
                  </a:ext>
                </a:extLst>
              </p:cNvPr>
              <p:cNvSpPr/>
              <p:nvPr/>
            </p:nvSpPr>
            <p:spPr>
              <a:xfrm>
                <a:off x="1956876" y="4745002"/>
                <a:ext cx="3026888" cy="103858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prstClr val="white"/>
                    </a:solidFill>
                  </a:rPr>
                  <a:t>  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2F5E109-27CE-4992-9296-23B2A4AE2BEE}"/>
                  </a:ext>
                </a:extLst>
              </p:cNvPr>
              <p:cNvSpPr txBox="1"/>
              <p:nvPr/>
            </p:nvSpPr>
            <p:spPr>
              <a:xfrm>
                <a:off x="3327395" y="3479654"/>
                <a:ext cx="3114765" cy="369298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Azure DevOps Release Pipeline</a:t>
                </a:r>
                <a:endParaRPr lang="en-US" sz="1600" dirty="0">
                  <a:solidFill>
                    <a:srgbClr val="6D6E71"/>
                  </a:solidFill>
                  <a:latin typeface="Calibri"/>
                </a:endParaRP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E4F7A20B-212C-4C03-B31E-976FA03E7F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75284" b="-25315"/>
              <a:stretch/>
            </p:blipFill>
            <p:spPr>
              <a:xfrm>
                <a:off x="8255683" y="1151931"/>
                <a:ext cx="456873" cy="454118"/>
              </a:xfrm>
              <a:prstGeom prst="rect">
                <a:avLst/>
              </a:prstGeom>
            </p:spPr>
          </p:pic>
          <p:sp>
            <p:nvSpPr>
              <p:cNvPr id="79" name="Flowchart: Alternate Process 78">
                <a:extLst>
                  <a:ext uri="{FF2B5EF4-FFF2-40B4-BE49-F238E27FC236}">
                    <a16:creationId xmlns:a16="http://schemas.microsoft.com/office/drawing/2014/main" id="{372C5C9D-14A4-45D9-8707-2B729E81B768}"/>
                  </a:ext>
                </a:extLst>
              </p:cNvPr>
              <p:cNvSpPr/>
              <p:nvPr/>
            </p:nvSpPr>
            <p:spPr>
              <a:xfrm>
                <a:off x="2064871" y="4935389"/>
                <a:ext cx="1087706" cy="633303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Download Package</a:t>
                </a:r>
              </a:p>
            </p:txBody>
          </p:sp>
          <p:sp>
            <p:nvSpPr>
              <p:cNvPr id="109" name="Title 1">
                <a:extLst>
                  <a:ext uri="{FF2B5EF4-FFF2-40B4-BE49-F238E27FC236}">
                    <a16:creationId xmlns:a16="http://schemas.microsoft.com/office/drawing/2014/main" id="{7102C03C-CA46-4438-BB66-E9CB1DF20F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0464" y="167381"/>
                <a:ext cx="8723050" cy="452986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solidFill>
                      <a:srgbClr val="007CC3"/>
                    </a:solidFill>
                    <a:latin typeface="+mn-lt"/>
                    <a:cs typeface="Arial" panose="020B0604020202020204" pitchFamily="34" charset="0"/>
                  </a:rPr>
                  <a:t>CI-CD Pipeline for QA/Training/Prod/Staging Environment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0042EE7-A799-4227-9124-DB6EA4DDDECC}"/>
                  </a:ext>
                </a:extLst>
              </p:cNvPr>
              <p:cNvSpPr txBox="1"/>
              <p:nvPr/>
            </p:nvSpPr>
            <p:spPr>
              <a:xfrm>
                <a:off x="1306642" y="1676634"/>
                <a:ext cx="1703843" cy="451500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067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Code Check-in</a:t>
                </a:r>
              </a:p>
              <a:p>
                <a:pPr algn="ctr"/>
                <a:r>
                  <a:rPr lang="en-US" sz="1067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Manual trigger pipeline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AC3178-AE60-420A-84C7-DFC527A201C3}"/>
                  </a:ext>
                </a:extLst>
              </p:cNvPr>
              <p:cNvSpPr txBox="1"/>
              <p:nvPr/>
            </p:nvSpPr>
            <p:spPr>
              <a:xfrm>
                <a:off x="8390017" y="1134264"/>
                <a:ext cx="2753665" cy="369298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Azure DevOps Artifactory</a:t>
                </a:r>
                <a:endParaRPr lang="en-US" sz="1600" dirty="0">
                  <a:solidFill>
                    <a:srgbClr val="6D6E71"/>
                  </a:solidFill>
                  <a:latin typeface="Calibri"/>
                </a:endParaRPr>
              </a:p>
            </p:txBody>
          </p:sp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id="{379DB298-2631-486B-B9C9-9F4B5FE5DA50}"/>
                  </a:ext>
                </a:extLst>
              </p:cNvPr>
              <p:cNvSpPr/>
              <p:nvPr/>
            </p:nvSpPr>
            <p:spPr>
              <a:xfrm>
                <a:off x="9028775" y="1520425"/>
                <a:ext cx="1856583" cy="2197045"/>
              </a:xfrm>
              <a:prstGeom prst="can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cs typeface="Segoe UI" pitchFamily="34" charset="0"/>
                  </a:rPr>
                  <a:t>Information-platform-release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42D7C34-180A-4DB6-A9ED-F2EA314BC8B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582221" y="3339825"/>
                <a:ext cx="6451569" cy="1622068"/>
              </a:xfrm>
              <a:prstGeom prst="bentConnector2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F8A401A-BDE1-4B51-A6BC-6CDBF2354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6620" y="2600243"/>
                <a:ext cx="3400291" cy="18705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3E7F319-2E48-47FF-85E8-195B852A6E99}"/>
                  </a:ext>
                </a:extLst>
              </p:cNvPr>
              <p:cNvCxnSpPr>
                <a:cxnSpLocks/>
                <a:stCxn id="79" idx="3"/>
                <a:endCxn id="83" idx="1"/>
              </p:cNvCxnSpPr>
              <p:nvPr/>
            </p:nvCxnSpPr>
            <p:spPr>
              <a:xfrm>
                <a:off x="3152577" y="5252041"/>
                <a:ext cx="471118" cy="1525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BF87274-C773-4520-8CB8-5E5812626A3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90964" y="3498625"/>
                <a:ext cx="2437811" cy="727157"/>
              </a:xfrm>
              <a:prstGeom prst="bentConnector3">
                <a:avLst>
                  <a:gd name="adj1" fmla="val 100204"/>
                </a:avLst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A7AFEC57-2D4A-4EEB-A477-D0DDB4EAE5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75284" b="-25315"/>
              <a:stretch/>
            </p:blipFill>
            <p:spPr>
              <a:xfrm>
                <a:off x="2700381" y="1544314"/>
                <a:ext cx="480739" cy="454118"/>
              </a:xfrm>
              <a:prstGeom prst="rect">
                <a:avLst/>
              </a:prstGeom>
            </p:spPr>
          </p:pic>
          <p:sp>
            <p:nvSpPr>
              <p:cNvPr id="83" name="Flowchart: Alternate Process 82">
                <a:extLst>
                  <a:ext uri="{FF2B5EF4-FFF2-40B4-BE49-F238E27FC236}">
                    <a16:creationId xmlns:a16="http://schemas.microsoft.com/office/drawing/2014/main" id="{BDDCB9EB-55E5-48E5-AE8D-77471C392845}"/>
                  </a:ext>
                </a:extLst>
              </p:cNvPr>
              <p:cNvSpPr/>
              <p:nvPr/>
            </p:nvSpPr>
            <p:spPr>
              <a:xfrm>
                <a:off x="3623695" y="4950639"/>
                <a:ext cx="1087706" cy="633303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Deploy Package</a:t>
                </a: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62FFF5D5-AD70-4F43-8F2E-A8DBA089C7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75284" b="-25315"/>
              <a:stretch/>
            </p:blipFill>
            <p:spPr>
              <a:xfrm>
                <a:off x="3139261" y="3437244"/>
                <a:ext cx="490630" cy="454118"/>
              </a:xfrm>
              <a:prstGeom prst="rect">
                <a:avLst/>
              </a:prstGeom>
            </p:spPr>
          </p:pic>
          <p:sp>
            <p:nvSpPr>
              <p:cNvPr id="94" name="Flowchart: Alternate Process 93">
                <a:extLst>
                  <a:ext uri="{FF2B5EF4-FFF2-40B4-BE49-F238E27FC236}">
                    <a16:creationId xmlns:a16="http://schemas.microsoft.com/office/drawing/2014/main" id="{A6ACC19C-4340-4C7D-9A1F-0E32B71985BF}"/>
                  </a:ext>
                </a:extLst>
              </p:cNvPr>
              <p:cNvSpPr/>
              <p:nvPr/>
            </p:nvSpPr>
            <p:spPr>
              <a:xfrm>
                <a:off x="869747" y="1315211"/>
                <a:ext cx="1099522" cy="385549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QA Branch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98119D-AA38-4C70-8A1D-1CE60390D91C}"/>
                  </a:ext>
                </a:extLst>
              </p:cNvPr>
              <p:cNvSpPr txBox="1"/>
              <p:nvPr/>
            </p:nvSpPr>
            <p:spPr>
              <a:xfrm>
                <a:off x="1761978" y="5843218"/>
                <a:ext cx="3114765" cy="369298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On-Prem QA Servers</a:t>
                </a:r>
                <a:endParaRPr lang="en-US" sz="1600" dirty="0">
                  <a:solidFill>
                    <a:srgbClr val="6D6E71"/>
                  </a:solidFill>
                  <a:latin typeface="Calibri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BDBAAB7-B40D-4D1D-B57E-5F47E75B8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4699" y="4443441"/>
                <a:ext cx="742645" cy="740095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1282E34-B4D7-4094-973E-B2BED34EF299}"/>
                  </a:ext>
                </a:extLst>
              </p:cNvPr>
              <p:cNvSpPr txBox="1"/>
              <p:nvPr/>
            </p:nvSpPr>
            <p:spPr>
              <a:xfrm>
                <a:off x="415061" y="657152"/>
                <a:ext cx="1944256" cy="307742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Developer Commits code</a:t>
                </a:r>
                <a:endParaRPr lang="en-US" sz="1200" dirty="0">
                  <a:solidFill>
                    <a:srgbClr val="6D6E71"/>
                  </a:solidFill>
                  <a:latin typeface="Calibri"/>
                </a:endParaRPr>
              </a:p>
            </p:txBody>
          </p:sp>
          <p:sp>
            <p:nvSpPr>
              <p:cNvPr id="36" name="Rounded Rectangle 13">
                <a:extLst>
                  <a:ext uri="{FF2B5EF4-FFF2-40B4-BE49-F238E27FC236}">
                    <a16:creationId xmlns:a16="http://schemas.microsoft.com/office/drawing/2014/main" id="{5E40CECB-5B8F-4B32-AED0-15F0442B2869}"/>
                  </a:ext>
                </a:extLst>
              </p:cNvPr>
              <p:cNvSpPr/>
              <p:nvPr/>
            </p:nvSpPr>
            <p:spPr>
              <a:xfrm>
                <a:off x="1764338" y="3803935"/>
                <a:ext cx="10271838" cy="29030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prstClr val="white"/>
                    </a:solidFill>
                  </a:rPr>
                  <a:t>  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C2482B9-C1DF-42A7-957E-B88B5A2EE5DC}"/>
                  </a:ext>
                </a:extLst>
              </p:cNvPr>
              <p:cNvCxnSpPr>
                <a:cxnSpLocks/>
                <a:stCxn id="70" idx="3"/>
                <a:endCxn id="71" idx="1"/>
              </p:cNvCxnSpPr>
              <p:nvPr/>
            </p:nvCxnSpPr>
            <p:spPr>
              <a:xfrm flipV="1">
                <a:off x="2099429" y="2611381"/>
                <a:ext cx="412134" cy="2427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5BB76C-7AFC-4A06-A7F9-9A09B14AB31D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>
                <a:off x="3630984" y="2640595"/>
                <a:ext cx="529299" cy="521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8" name="Rounded Rectangle 13">
                <a:extLst>
                  <a:ext uri="{FF2B5EF4-FFF2-40B4-BE49-F238E27FC236}">
                    <a16:creationId xmlns:a16="http://schemas.microsoft.com/office/drawing/2014/main" id="{3F89C76D-B6B5-4CD7-9F2E-D3E0460CA8E1}"/>
                  </a:ext>
                </a:extLst>
              </p:cNvPr>
              <p:cNvSpPr/>
              <p:nvPr/>
            </p:nvSpPr>
            <p:spPr>
              <a:xfrm>
                <a:off x="5753349" y="3909096"/>
                <a:ext cx="3026888" cy="1041543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prstClr val="white"/>
                    </a:solidFill>
                  </a:rPr>
                  <a:t>  </a:t>
                </a:r>
              </a:p>
            </p:txBody>
          </p:sp>
          <p:sp>
            <p:nvSpPr>
              <p:cNvPr id="73" name="Rounded Rectangle 13">
                <a:extLst>
                  <a:ext uri="{FF2B5EF4-FFF2-40B4-BE49-F238E27FC236}">
                    <a16:creationId xmlns:a16="http://schemas.microsoft.com/office/drawing/2014/main" id="{64CF1281-55C6-4D3B-9055-8AEE59F44A35}"/>
                  </a:ext>
                </a:extLst>
              </p:cNvPr>
              <p:cNvSpPr/>
              <p:nvPr/>
            </p:nvSpPr>
            <p:spPr>
              <a:xfrm>
                <a:off x="5800175" y="5533724"/>
                <a:ext cx="3026888" cy="90955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399" dirty="0">
                    <a:solidFill>
                      <a:prstClr val="white"/>
                    </a:solidFill>
                  </a:rPr>
                  <a:t>  </a:t>
                </a:r>
              </a:p>
            </p:txBody>
          </p:sp>
          <p:sp>
            <p:nvSpPr>
              <p:cNvPr id="81" name="Flowchart: Alternate Process 80">
                <a:extLst>
                  <a:ext uri="{FF2B5EF4-FFF2-40B4-BE49-F238E27FC236}">
                    <a16:creationId xmlns:a16="http://schemas.microsoft.com/office/drawing/2014/main" id="{3C2BA6FE-7ADB-4DBF-B550-7A09543CB558}"/>
                  </a:ext>
                </a:extLst>
              </p:cNvPr>
              <p:cNvSpPr/>
              <p:nvPr/>
            </p:nvSpPr>
            <p:spPr>
              <a:xfrm>
                <a:off x="5991528" y="4229163"/>
                <a:ext cx="1087706" cy="633303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Download Package</a:t>
                </a:r>
              </a:p>
            </p:txBody>
          </p:sp>
          <p:sp>
            <p:nvSpPr>
              <p:cNvPr id="85" name="Flowchart: Alternate Process 84">
                <a:extLst>
                  <a:ext uri="{FF2B5EF4-FFF2-40B4-BE49-F238E27FC236}">
                    <a16:creationId xmlns:a16="http://schemas.microsoft.com/office/drawing/2014/main" id="{A17AE455-5AD6-4911-990F-621F8E75FE34}"/>
                  </a:ext>
                </a:extLst>
              </p:cNvPr>
              <p:cNvSpPr/>
              <p:nvPr/>
            </p:nvSpPr>
            <p:spPr>
              <a:xfrm>
                <a:off x="6060790" y="5668433"/>
                <a:ext cx="1087706" cy="633303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Download Package</a:t>
                </a:r>
              </a:p>
            </p:txBody>
          </p:sp>
          <p:sp>
            <p:nvSpPr>
              <p:cNvPr id="86" name="Flowchart: Alternate Process 85">
                <a:extLst>
                  <a:ext uri="{FF2B5EF4-FFF2-40B4-BE49-F238E27FC236}">
                    <a16:creationId xmlns:a16="http://schemas.microsoft.com/office/drawing/2014/main" id="{60591180-08C6-4379-BF77-4591A0BAC45E}"/>
                  </a:ext>
                </a:extLst>
              </p:cNvPr>
              <p:cNvSpPr/>
              <p:nvPr/>
            </p:nvSpPr>
            <p:spPr>
              <a:xfrm>
                <a:off x="7578295" y="5658431"/>
                <a:ext cx="1087706" cy="633303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Deploy Package</a:t>
                </a:r>
              </a:p>
            </p:txBody>
          </p:sp>
          <p:sp>
            <p:nvSpPr>
              <p:cNvPr id="87" name="Flowchart: Alternate Process 86">
                <a:extLst>
                  <a:ext uri="{FF2B5EF4-FFF2-40B4-BE49-F238E27FC236}">
                    <a16:creationId xmlns:a16="http://schemas.microsoft.com/office/drawing/2014/main" id="{E04B95FE-3DE2-424C-AC42-2C5D419251E7}"/>
                  </a:ext>
                </a:extLst>
              </p:cNvPr>
              <p:cNvSpPr/>
              <p:nvPr/>
            </p:nvSpPr>
            <p:spPr>
              <a:xfrm>
                <a:off x="7538996" y="4203645"/>
                <a:ext cx="1087706" cy="633303"/>
              </a:xfrm>
              <a:prstGeom prst="flowChartAlternateProcess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18288" rtlCol="0" anchor="ctr"/>
              <a:lstStyle/>
              <a:p>
                <a:pPr algn="ctr"/>
                <a:r>
                  <a:rPr lang="en-US" sz="1400" dirty="0">
                    <a:solidFill>
                      <a:srgbClr val="002663"/>
                    </a:solidFill>
                    <a:ea typeface="Segoe UI" pitchFamily="34" charset="0"/>
                    <a:cs typeface="Segoe UI" pitchFamily="34" charset="0"/>
                  </a:rPr>
                  <a:t>Deploy Package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7F333CC-5395-4911-84DA-0E4E27B96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493" y="4490915"/>
                <a:ext cx="487243" cy="11771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9F90CE-043A-433C-8A87-BAEB13E63B3C}"/>
                  </a:ext>
                </a:extLst>
              </p:cNvPr>
              <p:cNvSpPr txBox="1"/>
              <p:nvPr/>
            </p:nvSpPr>
            <p:spPr>
              <a:xfrm>
                <a:off x="5962108" y="4936066"/>
                <a:ext cx="3114765" cy="369298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On-Prem Training Servers</a:t>
                </a:r>
                <a:endParaRPr lang="en-US" sz="1600" dirty="0">
                  <a:solidFill>
                    <a:srgbClr val="6D6E71"/>
                  </a:solidFill>
                  <a:latin typeface="Calibri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7BB0311-23A0-4E02-BD8F-184882402910}"/>
                  </a:ext>
                </a:extLst>
              </p:cNvPr>
              <p:cNvSpPr txBox="1"/>
              <p:nvPr/>
            </p:nvSpPr>
            <p:spPr>
              <a:xfrm>
                <a:off x="5955914" y="6379156"/>
                <a:ext cx="3114765" cy="369298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On-Prem Prod Servers</a:t>
                </a:r>
                <a:endParaRPr lang="en-US" sz="1600" dirty="0">
                  <a:solidFill>
                    <a:srgbClr val="6D6E71"/>
                  </a:solidFill>
                  <a:latin typeface="Calibri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A675DE7-24E5-4E33-9EC6-DB1168337089}"/>
                  </a:ext>
                </a:extLst>
              </p:cNvPr>
              <p:cNvSpPr txBox="1"/>
              <p:nvPr/>
            </p:nvSpPr>
            <p:spPr>
              <a:xfrm>
                <a:off x="-603202" y="4346956"/>
                <a:ext cx="3114765" cy="369298"/>
              </a:xfrm>
              <a:prstGeom prst="rect">
                <a:avLst/>
              </a:prstGeom>
              <a:noFill/>
            </p:spPr>
            <p:txBody>
              <a:bodyPr wrap="square" lIns="121887" tIns="60943" rIns="121887" bIns="60943" rtlCol="0">
                <a:spAutoFit/>
              </a:bodyPr>
              <a:lstStyle>
                <a:defPPr>
                  <a:defRPr lang="en-US"/>
                </a:defPPr>
                <a:lvl1pPr>
                  <a:defRPr sz="825" b="1"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ctr"/>
                <a:r>
                  <a:rPr lang="en-US" sz="1600" dirty="0">
                    <a:solidFill>
                      <a:srgbClr val="FAA41A">
                        <a:lumMod val="75000"/>
                      </a:srgbClr>
                    </a:solidFill>
                    <a:latin typeface="Calibri"/>
                  </a:rPr>
                  <a:t>Manually Trigger</a:t>
                </a:r>
                <a:endParaRPr lang="en-US" sz="1600" dirty="0">
                  <a:solidFill>
                    <a:srgbClr val="6D6E71"/>
                  </a:solidFill>
                  <a:latin typeface="Calibri"/>
                </a:endParaRPr>
              </a:p>
            </p:txBody>
          </p:sp>
          <p:sp>
            <p:nvSpPr>
              <p:cNvPr id="113" name="Arrow: Right 112">
                <a:extLst>
                  <a:ext uri="{FF2B5EF4-FFF2-40B4-BE49-F238E27FC236}">
                    <a16:creationId xmlns:a16="http://schemas.microsoft.com/office/drawing/2014/main" id="{54508882-9855-411C-8E23-6C8E03F1F2E4}"/>
                  </a:ext>
                </a:extLst>
              </p:cNvPr>
              <p:cNvSpPr/>
              <p:nvPr/>
            </p:nvSpPr>
            <p:spPr>
              <a:xfrm>
                <a:off x="405748" y="4731317"/>
                <a:ext cx="1327074" cy="96080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7" name="Picture 46" descr="A picture containing tool&#10;&#10;Description automatically generated">
              <a:extLst>
                <a:ext uri="{FF2B5EF4-FFF2-40B4-BE49-F238E27FC236}">
                  <a16:creationId xmlns:a16="http://schemas.microsoft.com/office/drawing/2014/main" id="{1038800B-0A6D-4FF1-8F1D-3B5371C30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4639" y="4990888"/>
              <a:ext cx="295977" cy="441660"/>
            </a:xfrm>
            <a:prstGeom prst="rect">
              <a:avLst/>
            </a:prstGeom>
          </p:spPr>
        </p:pic>
        <p:pic>
          <p:nvPicPr>
            <p:cNvPr id="50" name="Picture 49" descr="A picture containing tool&#10;&#10;Description automatically generated">
              <a:extLst>
                <a:ext uri="{FF2B5EF4-FFF2-40B4-BE49-F238E27FC236}">
                  <a16:creationId xmlns:a16="http://schemas.microsoft.com/office/drawing/2014/main" id="{610AB7E8-4F34-48BE-BD1C-7F89E0816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968" y="5065835"/>
              <a:ext cx="295977" cy="441660"/>
            </a:xfrm>
            <a:prstGeom prst="rect">
              <a:avLst/>
            </a:prstGeom>
          </p:spPr>
        </p:pic>
        <p:pic>
          <p:nvPicPr>
            <p:cNvPr id="51" name="Picture 50" descr="A picture containing tool&#10;&#10;Description automatically generated">
              <a:extLst>
                <a:ext uri="{FF2B5EF4-FFF2-40B4-BE49-F238E27FC236}">
                  <a16:creationId xmlns:a16="http://schemas.microsoft.com/office/drawing/2014/main" id="{0BDC9575-6842-4D50-8415-97C361DE8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306" y="4218922"/>
              <a:ext cx="295977" cy="441660"/>
            </a:xfrm>
            <a:prstGeom prst="rect">
              <a:avLst/>
            </a:prstGeom>
          </p:spPr>
        </p:pic>
      </p:grpSp>
      <p:sp>
        <p:nvSpPr>
          <p:cNvPr id="80" name="Rounded Rectangle 13">
            <a:extLst>
              <a:ext uri="{FF2B5EF4-FFF2-40B4-BE49-F238E27FC236}">
                <a16:creationId xmlns:a16="http://schemas.microsoft.com/office/drawing/2014/main" id="{5571E875-49A6-44EA-A66A-F37F650C9D8C}"/>
              </a:ext>
            </a:extLst>
          </p:cNvPr>
          <p:cNvSpPr/>
          <p:nvPr/>
        </p:nvSpPr>
        <p:spPr>
          <a:xfrm>
            <a:off x="9045001" y="4729933"/>
            <a:ext cx="2858724" cy="1041543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>
                <a:solidFill>
                  <a:prstClr val="white"/>
                </a:solidFill>
              </a:rPr>
              <a:t>  </a:t>
            </a:r>
          </a:p>
        </p:txBody>
      </p:sp>
      <p:cxnSp>
        <p:nvCxnSpPr>
          <p:cNvPr id="88" name="Straight Arrow Connector 45">
            <a:extLst>
              <a:ext uri="{FF2B5EF4-FFF2-40B4-BE49-F238E27FC236}">
                <a16:creationId xmlns:a16="http://schemas.microsoft.com/office/drawing/2014/main" id="{6F5BB5B4-BA35-4608-BA44-894BED79DB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9288" y="3672261"/>
            <a:ext cx="2646210" cy="1969668"/>
          </a:xfrm>
          <a:prstGeom prst="bentConnector2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421CBF7-0B4A-4A26-9149-AC456106B623}"/>
              </a:ext>
            </a:extLst>
          </p:cNvPr>
          <p:cNvSpPr txBox="1"/>
          <p:nvPr/>
        </p:nvSpPr>
        <p:spPr>
          <a:xfrm>
            <a:off x="8988345" y="5786518"/>
            <a:ext cx="3114765" cy="369298"/>
          </a:xfrm>
          <a:prstGeom prst="rect">
            <a:avLst/>
          </a:prstGeom>
          <a:noFill/>
        </p:spPr>
        <p:txBody>
          <a:bodyPr wrap="square" lIns="121887" tIns="60943" rIns="121887" bIns="60943" rtlCol="0">
            <a:spAutoFit/>
          </a:bodyPr>
          <a:lstStyle>
            <a:defPPr>
              <a:defRPr lang="en-US"/>
            </a:defPPr>
            <a:lvl1pPr>
              <a:defRPr sz="825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rgbClr val="FAA41A">
                    <a:lumMod val="75000"/>
                  </a:srgbClr>
                </a:solidFill>
                <a:latin typeface="Calibri"/>
              </a:rPr>
              <a:t>On-Prem Staging Servers</a:t>
            </a:r>
            <a:endParaRPr lang="en-US" sz="1600" dirty="0">
              <a:solidFill>
                <a:srgbClr val="6D6E71"/>
              </a:solidFill>
              <a:latin typeface="Calibri"/>
            </a:endParaRPr>
          </a:p>
        </p:txBody>
      </p:sp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CE1AFA99-74E1-4B42-A09C-1FD1BFE5269F}"/>
              </a:ext>
            </a:extLst>
          </p:cNvPr>
          <p:cNvSpPr/>
          <p:nvPr/>
        </p:nvSpPr>
        <p:spPr>
          <a:xfrm>
            <a:off x="9293936" y="4935388"/>
            <a:ext cx="1026825" cy="633303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400" dirty="0">
                <a:solidFill>
                  <a:srgbClr val="002663"/>
                </a:solidFill>
                <a:ea typeface="Segoe UI" pitchFamily="34" charset="0"/>
                <a:cs typeface="Segoe UI" pitchFamily="34" charset="0"/>
              </a:rPr>
              <a:t>Download Package</a:t>
            </a: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42BFB45E-EF24-4417-BCF8-D6969EAEF040}"/>
              </a:ext>
            </a:extLst>
          </p:cNvPr>
          <p:cNvSpPr/>
          <p:nvPr/>
        </p:nvSpPr>
        <p:spPr>
          <a:xfrm>
            <a:off x="10765024" y="4918677"/>
            <a:ext cx="1026825" cy="633303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rIns="18288" rtlCol="0" anchor="ctr"/>
          <a:lstStyle/>
          <a:p>
            <a:pPr algn="ctr"/>
            <a:r>
              <a:rPr lang="en-US" sz="1400" dirty="0">
                <a:solidFill>
                  <a:srgbClr val="002663"/>
                </a:solidFill>
                <a:ea typeface="Segoe UI" pitchFamily="34" charset="0"/>
                <a:cs typeface="Segoe UI" pitchFamily="34" charset="0"/>
              </a:rPr>
              <a:t>Deploy Package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534628C-B008-4E38-BE79-FB1C463E423E}"/>
              </a:ext>
            </a:extLst>
          </p:cNvPr>
          <p:cNvCxnSpPr>
            <a:cxnSpLocks/>
          </p:cNvCxnSpPr>
          <p:nvPr/>
        </p:nvCxnSpPr>
        <p:spPr>
          <a:xfrm>
            <a:off x="7147232" y="5997415"/>
            <a:ext cx="487243" cy="1177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8F9791F-A1F0-4098-B6B9-7C91DBBB2FAD}"/>
              </a:ext>
            </a:extLst>
          </p:cNvPr>
          <p:cNvCxnSpPr>
            <a:cxnSpLocks/>
          </p:cNvCxnSpPr>
          <p:nvPr/>
        </p:nvCxnSpPr>
        <p:spPr>
          <a:xfrm>
            <a:off x="5094694" y="5324245"/>
            <a:ext cx="3933939" cy="331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5" name="Picture 134" descr="A picture containing tool&#10;&#10;Description automatically generated">
            <a:extLst>
              <a:ext uri="{FF2B5EF4-FFF2-40B4-BE49-F238E27FC236}">
                <a16:creationId xmlns:a16="http://schemas.microsoft.com/office/drawing/2014/main" id="{C1DB655B-E98A-4D48-B673-C301E1C20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03" y="5763679"/>
            <a:ext cx="295977" cy="441660"/>
          </a:xfrm>
          <a:prstGeom prst="rect">
            <a:avLst/>
          </a:prstGeom>
        </p:spPr>
      </p:pic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745EE5E-AE4F-4467-B4CF-2E3079B213C2}"/>
              </a:ext>
            </a:extLst>
          </p:cNvPr>
          <p:cNvCxnSpPr>
            <a:cxnSpLocks/>
          </p:cNvCxnSpPr>
          <p:nvPr/>
        </p:nvCxnSpPr>
        <p:spPr>
          <a:xfrm>
            <a:off x="10337382" y="5265437"/>
            <a:ext cx="487243" cy="1177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38" name="Picture 137" descr="A picture containing tool&#10;&#10;Description automatically generated">
            <a:extLst>
              <a:ext uri="{FF2B5EF4-FFF2-40B4-BE49-F238E27FC236}">
                <a16:creationId xmlns:a16="http://schemas.microsoft.com/office/drawing/2014/main" id="{EEF5C485-C1A0-4441-A137-7BF368034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10" y="5055369"/>
            <a:ext cx="295977" cy="441660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0C25FF4-375D-490B-AF8A-DBC7A93CA4EC}"/>
              </a:ext>
            </a:extLst>
          </p:cNvPr>
          <p:cNvCxnSpPr/>
          <p:nvPr/>
        </p:nvCxnSpPr>
        <p:spPr>
          <a:xfrm>
            <a:off x="9766850" y="3717470"/>
            <a:ext cx="0" cy="1201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7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204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Shravankumar Gurram01</dc:creator>
  <cp:lastModifiedBy>Madhuri Inturi</cp:lastModifiedBy>
  <cp:revision>66</cp:revision>
  <dcterms:created xsi:type="dcterms:W3CDTF">2020-06-25T06:07:42Z</dcterms:created>
  <dcterms:modified xsi:type="dcterms:W3CDTF">2020-08-28T09:27:02Z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Shravankumar.G01@ad.infosys.com</vt:lpwstr>
  </property>
  <property fmtid="{D5CDD505-2E9C-101B-9397-08002B2CF9AE}" pid="5" name="MSIP_Label_be4b3411-284d-4d31-bd4f-bc13ef7f1fd6_SetDate">
    <vt:lpwstr>2020-06-25T06:18:53.1966868Z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3f21ac99-cae6-40c4-8437-0df2787cbfb6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Shravankumar.G01@ad.infosys.com</vt:lpwstr>
  </property>
  <property fmtid="{D5CDD505-2E9C-101B-9397-08002B2CF9AE}" pid="13" name="MSIP_Label_a0819fa7-4367-4500-ba88-dd630d977609_SetDate">
    <vt:lpwstr>2020-06-25T06:18:53.1966868Z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3f21ac99-cae6-40c4-8437-0df2787cbfb6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