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F046-6BE8-4623-8142-92B3C5D32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05F89-7BB7-4E24-9B6E-2C0E3B078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76A08-B0FF-49B2-89D3-32962AB0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C0B0-782A-4FFE-869F-54EAC9CAAE7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A99F-2823-4FBC-AAC0-4ED0B115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FAF3-96A2-49D0-A337-C53C4B6A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40F5-5587-45A7-84C7-C759D9A8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84D5-43A5-4018-9992-2648CD30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F4DF8-70CE-4038-B955-ED202EC7C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22664-1878-42E8-93CE-C91825C2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C0B0-782A-4FFE-869F-54EAC9CAAE7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D6449-2697-41A9-872B-59F07A0A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827B-3333-4FA0-98DC-F7FBF500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40F5-5587-45A7-84C7-C759D9A8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1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55960-788C-4B3A-960A-12D069AA2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3FDD2-770A-4453-9BA5-4201CD945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266D5-1CE6-4E35-AF85-E1FE8BD0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C0B0-782A-4FFE-869F-54EAC9CAAE7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434B-4D70-4A09-9898-4D77E934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B329F-79E8-4A1D-B359-D8B69A70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40F5-5587-45A7-84C7-C759D9A8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B87B-7133-4D0C-B8B3-9151927D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94850-13E2-4DC5-AAB1-6A9634C85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7A79-0390-48A3-A2E0-0281C028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C0B0-782A-4FFE-869F-54EAC9CAAE7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43FB6-D2D0-4694-BD49-DE218587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ECAD0-9B48-431E-9E9F-01AB1E76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40F5-5587-45A7-84C7-C759D9A8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9FFE-B137-4761-A0C0-6A5C177F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40D76-EC54-4639-A4D9-A83D31C34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BF76-F6AA-4EC8-99F3-35001DBC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C0B0-782A-4FFE-869F-54EAC9CAAE7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D8151-3AE0-4038-9951-2DE67DFB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3D2AA-3C8D-47A7-B1C3-CBA930C5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40F5-5587-45A7-84C7-C759D9A8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1E2C-92DE-48BD-AEE5-DBE92DAE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F0543-A364-4BB6-95EB-3C4F38697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77145-9CB6-4977-88F7-48541D54F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D9681-5959-4EC6-88E9-AEFEB4FE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C0B0-782A-4FFE-869F-54EAC9CAAE7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52BB9-45D0-4505-8825-335CF3B1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636C9-4A94-469B-A68B-2B0A9753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40F5-5587-45A7-84C7-C759D9A8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8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EA2A-7645-4AA7-BF4E-2DAA7551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811D6-F013-40FA-889A-86C79F4D0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BD05D-EBD5-4979-BC2A-23060709E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3FFB8-17AD-4DAC-9547-C55816379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B09C9-4656-4E15-AABB-C3DBA206F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4E0AA-0356-4A0E-BDF2-C42A9494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C0B0-782A-4FFE-869F-54EAC9CAAE7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382AF-C9F6-4668-9863-A516076C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73B2D-BF89-4A5E-AA58-E91E0B42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40F5-5587-45A7-84C7-C759D9A8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3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5F34-D12C-4DB8-81B3-2DE22CF1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607A9-3916-4BD2-B740-3474F814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C0B0-782A-4FFE-869F-54EAC9CAAE7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577CE-D756-46A5-BF1E-DAC402CC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01367-524F-4CE6-A427-8B03576D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40F5-5587-45A7-84C7-C759D9A8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4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4D02F-CE57-4234-9864-9AEFDDE8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C0B0-782A-4FFE-869F-54EAC9CAAE7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5B294-1361-441D-80A8-EE65BFFA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A52A7-F3DA-44EE-9A97-55DDE05C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40F5-5587-45A7-84C7-C759D9A8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8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34B-E95F-4441-B268-86C0E518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23B1-548A-46F9-B159-5AA43C9F3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99C05-E4BA-4A24-9F8B-FBC425EC9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F252A-7A4D-4E27-BC0A-3EE4E200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C0B0-782A-4FFE-869F-54EAC9CAAE7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5051B-4D40-484C-A7A8-5579AD72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2F536-8D5A-47E7-9586-A1B6C270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40F5-5587-45A7-84C7-C759D9A8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6F04-7B0D-4275-BF60-9D47D627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44B97-7CD4-4D51-80EF-B340244EC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5580A-4DDF-4E8E-965A-B020F3EF7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5F8BC-61BD-4D1D-BF3B-EC33A657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C0B0-782A-4FFE-869F-54EAC9CAAE7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5AD0F-B86B-4863-9E7B-A0AD8D1B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32C5B-0434-4374-A686-98A9CD8E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740F5-5587-45A7-84C7-C759D9A8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B5919-4185-4FA3-BA07-35F00F8F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C1ABF-4619-47B9-92C6-1DBA8FC6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9DBEC-5555-4987-B1AE-0759A1E4B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7C0B0-782A-4FFE-869F-54EAC9CAAE7E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3AE6E-A9D4-4AFC-8FC7-7E862A423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A1931-D648-4B73-8266-92162FBEE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740F5-5587-45A7-84C7-C759D9A8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12AF06-2E40-4D70-83C0-6E1984479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3016" y="2129071"/>
            <a:ext cx="6668085" cy="203105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CICD flow implementation for UI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3DEAB-9E32-48DA-B1EA-63C900094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B03DF-EF54-457D-9E76-D5DAA7DDA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22" y="5991933"/>
            <a:ext cx="690558" cy="402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66842A-C04C-48C1-B983-AC9373345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077" y="6061318"/>
            <a:ext cx="914401" cy="46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9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12A1-5483-4AF9-9B9A-0EC94741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CI/CD flow for SIT/DEV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E817-F7C5-4E45-900F-7AA1E08C1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06" y="1825625"/>
            <a:ext cx="108291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F5314B-319D-424B-BC7D-A7F974682E39}"/>
              </a:ext>
            </a:extLst>
          </p:cNvPr>
          <p:cNvGrpSpPr/>
          <p:nvPr/>
        </p:nvGrpSpPr>
        <p:grpSpPr>
          <a:xfrm>
            <a:off x="896224" y="2413920"/>
            <a:ext cx="2011681" cy="2090742"/>
            <a:chOff x="524606" y="2417583"/>
            <a:chExt cx="2011681" cy="2090742"/>
          </a:xfrm>
        </p:grpSpPr>
        <p:sp>
          <p:nvSpPr>
            <p:cNvPr id="17" name="Flowchart: Magnetic Disk 16">
              <a:extLst>
                <a:ext uri="{FF2B5EF4-FFF2-40B4-BE49-F238E27FC236}">
                  <a16:creationId xmlns:a16="http://schemas.microsoft.com/office/drawing/2014/main" id="{D8BB8314-79A6-4DC2-9CF0-A58B245F87AE}"/>
                </a:ext>
              </a:extLst>
            </p:cNvPr>
            <p:cNvSpPr/>
            <p:nvPr/>
          </p:nvSpPr>
          <p:spPr>
            <a:xfrm>
              <a:off x="838200" y="2417583"/>
              <a:ext cx="1075006" cy="156008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480C1C7-741E-46DC-AAB6-6C2CC407D1D6}"/>
                </a:ext>
              </a:extLst>
            </p:cNvPr>
            <p:cNvGrpSpPr/>
            <p:nvPr/>
          </p:nvGrpSpPr>
          <p:grpSpPr>
            <a:xfrm>
              <a:off x="524606" y="2968283"/>
              <a:ext cx="2011681" cy="1540042"/>
              <a:chOff x="524606" y="2968283"/>
              <a:chExt cx="2011681" cy="154004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8AD8AC-EC0C-4BC8-9FA5-AD92C506CF70}"/>
                  </a:ext>
                </a:extLst>
              </p:cNvPr>
              <p:cNvSpPr txBox="1"/>
              <p:nvPr/>
            </p:nvSpPr>
            <p:spPr>
              <a:xfrm flipH="1">
                <a:off x="524606" y="3954327"/>
                <a:ext cx="201168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TFVC Repository</a:t>
                </a:r>
              </a:p>
              <a:p>
                <a:r>
                  <a:rPr lang="en-US" sz="1200" dirty="0"/>
                  <a:t>(Developer commit changes)</a:t>
                </a:r>
              </a:p>
            </p:txBody>
          </p:sp>
          <p:sp>
            <p:nvSpPr>
              <p:cNvPr id="18" name="Flowchart: Magnetic Disk 17">
                <a:extLst>
                  <a:ext uri="{FF2B5EF4-FFF2-40B4-BE49-F238E27FC236}">
                    <a16:creationId xmlns:a16="http://schemas.microsoft.com/office/drawing/2014/main" id="{7A1E6935-4960-41C4-A521-6C3ACAC385E2}"/>
                  </a:ext>
                </a:extLst>
              </p:cNvPr>
              <p:cNvSpPr/>
              <p:nvPr/>
            </p:nvSpPr>
            <p:spPr>
              <a:xfrm>
                <a:off x="1017858" y="2968283"/>
                <a:ext cx="754671" cy="681121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B050"/>
                    </a:solidFill>
                  </a:rPr>
                  <a:t>Develop Branch</a:t>
                </a:r>
              </a:p>
            </p:txBody>
          </p:sp>
        </p:grp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FED638D-F597-4332-AA0B-EF389FEB0131}"/>
              </a:ext>
            </a:extLst>
          </p:cNvPr>
          <p:cNvSpPr/>
          <p:nvPr/>
        </p:nvSpPr>
        <p:spPr>
          <a:xfrm>
            <a:off x="8535625" y="2904359"/>
            <a:ext cx="1716259" cy="59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SIT/DEV</a:t>
            </a:r>
          </a:p>
          <a:p>
            <a:pPr algn="ctr"/>
            <a:r>
              <a:rPr lang="en-US" dirty="0"/>
              <a:t>Environment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683D51-7652-4966-8509-A865D0F4AADB}"/>
              </a:ext>
            </a:extLst>
          </p:cNvPr>
          <p:cNvGrpSpPr/>
          <p:nvPr/>
        </p:nvGrpSpPr>
        <p:grpSpPr>
          <a:xfrm>
            <a:off x="6510240" y="2305111"/>
            <a:ext cx="1538068" cy="737279"/>
            <a:chOff x="6573863" y="2272797"/>
            <a:chExt cx="1538068" cy="73727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DF51E0-491C-4B9D-9AF6-F61F405C0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9534" y="2734462"/>
              <a:ext cx="182880" cy="2756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A8789B-7596-4031-AB78-9D9218472416}"/>
                </a:ext>
              </a:extLst>
            </p:cNvPr>
            <p:cNvSpPr txBox="1"/>
            <p:nvPr/>
          </p:nvSpPr>
          <p:spPr>
            <a:xfrm>
              <a:off x="6573863" y="2272797"/>
              <a:ext cx="769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Get packages 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D69D2DB-2F55-4AF6-9B8A-F4C3327C8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1521" y="2734462"/>
              <a:ext cx="182880" cy="2756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6CC9C5-2449-403C-8F98-A9D2A60CA925}"/>
                </a:ext>
              </a:extLst>
            </p:cNvPr>
            <p:cNvSpPr txBox="1"/>
            <p:nvPr/>
          </p:nvSpPr>
          <p:spPr>
            <a:xfrm>
              <a:off x="7342897" y="2299472"/>
              <a:ext cx="769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Deploy to DEV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14D22D43-37B7-47FA-9A27-2D8110FD4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6" y="6118543"/>
            <a:ext cx="690558" cy="402468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2F2DCB1B-FA21-4756-800F-0501A5F7C3C9}"/>
              </a:ext>
            </a:extLst>
          </p:cNvPr>
          <p:cNvSpPr/>
          <p:nvPr/>
        </p:nvSpPr>
        <p:spPr>
          <a:xfrm>
            <a:off x="2458310" y="2874821"/>
            <a:ext cx="2321169" cy="64074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 Pipeline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FE05964-4BEC-4A81-B171-77D15B0BD3E5}"/>
              </a:ext>
            </a:extLst>
          </p:cNvPr>
          <p:cNvSpPr/>
          <p:nvPr/>
        </p:nvSpPr>
        <p:spPr>
          <a:xfrm>
            <a:off x="6096000" y="2875753"/>
            <a:ext cx="2321169" cy="64074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CD Pipeline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357AA26-3998-40BF-9EC7-3B55E760379F}"/>
              </a:ext>
            </a:extLst>
          </p:cNvPr>
          <p:cNvSpPr/>
          <p:nvPr/>
        </p:nvSpPr>
        <p:spPr>
          <a:xfrm>
            <a:off x="6096056" y="2875529"/>
            <a:ext cx="2321169" cy="64074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CD Pipeline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454293CF-E49B-4907-8CE3-F265BFABA8DB}"/>
              </a:ext>
            </a:extLst>
          </p:cNvPr>
          <p:cNvSpPr/>
          <p:nvPr/>
        </p:nvSpPr>
        <p:spPr>
          <a:xfrm>
            <a:off x="6095944" y="2875529"/>
            <a:ext cx="2321169" cy="64074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CD Pipeline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B902087-1D08-428D-99E7-E6C9A38A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599" y="5943258"/>
            <a:ext cx="914401" cy="46741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7CAD3E2-2C54-4EB8-862E-DD047BB754B4}"/>
              </a:ext>
            </a:extLst>
          </p:cNvPr>
          <p:cNvGrpSpPr/>
          <p:nvPr/>
        </p:nvGrpSpPr>
        <p:grpSpPr>
          <a:xfrm>
            <a:off x="2861423" y="2331786"/>
            <a:ext cx="1584550" cy="710604"/>
            <a:chOff x="2861423" y="2331786"/>
            <a:chExt cx="1584550" cy="710604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14B591-473E-4B52-A5A9-FF7123414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3576" y="2766776"/>
              <a:ext cx="182880" cy="2756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D413441-9762-497A-912E-427F839B4D1E}"/>
                </a:ext>
              </a:extLst>
            </p:cNvPr>
            <p:cNvSpPr txBox="1"/>
            <p:nvPr/>
          </p:nvSpPr>
          <p:spPr>
            <a:xfrm>
              <a:off x="2861423" y="2432172"/>
              <a:ext cx="769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Run build 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F309B83-113A-4C38-8D64-F5934A804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563" y="2766776"/>
              <a:ext cx="182880" cy="2756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3A2B7D-4A75-45EE-A5F9-56817236A92C}"/>
                </a:ext>
              </a:extLst>
            </p:cNvPr>
            <p:cNvSpPr txBox="1"/>
            <p:nvPr/>
          </p:nvSpPr>
          <p:spPr>
            <a:xfrm>
              <a:off x="3676939" y="2331786"/>
              <a:ext cx="769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Publish packages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12C1C2-22D5-4651-892A-3025FF9C03BB}"/>
              </a:ext>
            </a:extLst>
          </p:cNvPr>
          <p:cNvGrpSpPr/>
          <p:nvPr/>
        </p:nvGrpSpPr>
        <p:grpSpPr>
          <a:xfrm>
            <a:off x="4850861" y="2442789"/>
            <a:ext cx="1280162" cy="2037567"/>
            <a:chOff x="4740914" y="2269031"/>
            <a:chExt cx="1280162" cy="203756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D0C3D3-506B-4F0B-B17D-EF948B478BA0}"/>
                </a:ext>
              </a:extLst>
            </p:cNvPr>
            <p:cNvSpPr txBox="1"/>
            <p:nvPr/>
          </p:nvSpPr>
          <p:spPr>
            <a:xfrm>
              <a:off x="4740914" y="3660267"/>
              <a:ext cx="128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Artifactory Repository</a:t>
              </a:r>
            </a:p>
          </p:txBody>
        </p:sp>
        <p:sp>
          <p:nvSpPr>
            <p:cNvPr id="41" name="Flowchart: Magnetic Disk 40">
              <a:extLst>
                <a:ext uri="{FF2B5EF4-FFF2-40B4-BE49-F238E27FC236}">
                  <a16:creationId xmlns:a16="http://schemas.microsoft.com/office/drawing/2014/main" id="{8BDC697C-4171-4B87-ABBC-4F553A66638C}"/>
                </a:ext>
              </a:extLst>
            </p:cNvPr>
            <p:cNvSpPr/>
            <p:nvPr/>
          </p:nvSpPr>
          <p:spPr>
            <a:xfrm>
              <a:off x="4766017" y="2269031"/>
              <a:ext cx="1075004" cy="1391236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</a:rPr>
                <a:t>Deployable component/Artifact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013F98-CCC6-4EFE-9B02-A07097F48466}"/>
              </a:ext>
            </a:extLst>
          </p:cNvPr>
          <p:cNvGrpSpPr/>
          <p:nvPr/>
        </p:nvGrpSpPr>
        <p:grpSpPr>
          <a:xfrm>
            <a:off x="2626787" y="3429000"/>
            <a:ext cx="1791977" cy="461639"/>
            <a:chOff x="2458310" y="1760886"/>
            <a:chExt cx="1791977" cy="461639"/>
          </a:xfrm>
        </p:grpSpPr>
        <p:pic>
          <p:nvPicPr>
            <p:cNvPr id="33" name="Picture 32" descr="A picture containing drawing, brick&#10;&#10;Description automatically generated">
              <a:extLst>
                <a:ext uri="{FF2B5EF4-FFF2-40B4-BE49-F238E27FC236}">
                  <a16:creationId xmlns:a16="http://schemas.microsoft.com/office/drawing/2014/main" id="{4C50D0BC-956D-4837-B617-6B3C7BE56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310" y="1784945"/>
              <a:ext cx="464504" cy="41352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E6DA92-8D58-493C-BC16-745D8EFBBB82}"/>
                </a:ext>
              </a:extLst>
            </p:cNvPr>
            <p:cNvSpPr txBox="1"/>
            <p:nvPr/>
          </p:nvSpPr>
          <p:spPr>
            <a:xfrm>
              <a:off x="2861423" y="1760886"/>
              <a:ext cx="1388864" cy="461639"/>
            </a:xfrm>
            <a:prstGeom prst="rect">
              <a:avLst/>
            </a:prstGeom>
            <a:noFill/>
          </p:spPr>
          <p:txBody>
            <a:bodyPr wrap="square" lIns="91415" tIns="45707" rIns="91415" bIns="45707" rtlCol="0">
              <a:spAutoFit/>
            </a:bodyPr>
            <a:lstStyle>
              <a:defPPr>
                <a:defRPr lang="en-US"/>
              </a:defPPr>
              <a:lvl1pPr>
                <a:defRPr sz="825" b="1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pPr algn="ctr"/>
              <a:r>
                <a:rPr lang="en-US" sz="1200" dirty="0">
                  <a:solidFill>
                    <a:srgbClr val="FAA41A">
                      <a:lumMod val="75000"/>
                    </a:srgbClr>
                  </a:solidFill>
                  <a:latin typeface="Calibri"/>
                </a:rPr>
                <a:t>Azure DevOps Build Pipeline</a:t>
              </a:r>
              <a:endParaRPr lang="en-US" sz="1200" dirty="0">
                <a:solidFill>
                  <a:srgbClr val="6D6E71"/>
                </a:solidFill>
                <a:latin typeface="Calibri"/>
              </a:endParaRPr>
            </a:p>
          </p:txBody>
        </p:sp>
      </p:grpSp>
      <p:pic>
        <p:nvPicPr>
          <p:cNvPr id="48" name="Picture 47" descr="A picture containing drawing, brick&#10;&#10;Description automatically generated">
            <a:extLst>
              <a:ext uri="{FF2B5EF4-FFF2-40B4-BE49-F238E27FC236}">
                <a16:creationId xmlns:a16="http://schemas.microsoft.com/office/drawing/2014/main" id="{88F60E8C-6E0C-452A-B197-6CBD3E588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68" y="3438980"/>
            <a:ext cx="464504" cy="41352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4F0DF24-61D2-4B09-ADBB-A46867154FDA}"/>
              </a:ext>
            </a:extLst>
          </p:cNvPr>
          <p:cNvSpPr txBox="1"/>
          <p:nvPr/>
        </p:nvSpPr>
        <p:spPr>
          <a:xfrm>
            <a:off x="6794906" y="3429000"/>
            <a:ext cx="1388863" cy="461639"/>
          </a:xfrm>
          <a:prstGeom prst="rect">
            <a:avLst/>
          </a:prstGeom>
          <a:noFill/>
        </p:spPr>
        <p:txBody>
          <a:bodyPr wrap="square" lIns="91415" tIns="45707" rIns="91415" bIns="45707" rtlCol="0">
            <a:spAutoFit/>
          </a:bodyPr>
          <a:lstStyle>
            <a:defPPr>
              <a:defRPr lang="en-US"/>
            </a:defPPr>
            <a:lvl1pPr>
              <a:defRPr sz="825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US" sz="1200" dirty="0">
                <a:solidFill>
                  <a:srgbClr val="FAA41A">
                    <a:lumMod val="75000"/>
                  </a:srgbClr>
                </a:solidFill>
                <a:latin typeface="Calibri"/>
              </a:rPr>
              <a:t>Azure DevOps Release Pipeline</a:t>
            </a:r>
            <a:endParaRPr lang="en-US" sz="1200" dirty="0">
              <a:solidFill>
                <a:srgbClr val="6D6E71"/>
              </a:solidFill>
              <a:latin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ACF28-EAF1-439A-9956-B0D4539107C4}"/>
              </a:ext>
            </a:extLst>
          </p:cNvPr>
          <p:cNvSpPr txBox="1"/>
          <p:nvPr/>
        </p:nvSpPr>
        <p:spPr>
          <a:xfrm>
            <a:off x="1653414" y="1919731"/>
            <a:ext cx="1280162" cy="400083"/>
          </a:xfrm>
          <a:prstGeom prst="rect">
            <a:avLst/>
          </a:prstGeom>
          <a:noFill/>
        </p:spPr>
        <p:txBody>
          <a:bodyPr wrap="square" lIns="91415" tIns="45707" rIns="91415" bIns="45707" rtlCol="0">
            <a:spAutoFit/>
          </a:bodyPr>
          <a:lstStyle>
            <a:defPPr>
              <a:defRPr lang="en-US"/>
            </a:defPPr>
            <a:lvl1pPr>
              <a:defRPr sz="825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US" sz="1000" dirty="0">
                <a:solidFill>
                  <a:srgbClr val="FAA41A">
                    <a:lumMod val="75000"/>
                  </a:srgbClr>
                </a:solidFill>
                <a:latin typeface="Calibri"/>
              </a:rPr>
              <a:t>Code Check-in</a:t>
            </a:r>
          </a:p>
          <a:p>
            <a:pPr algn="ctr"/>
            <a:r>
              <a:rPr lang="en-US" sz="1000" dirty="0">
                <a:solidFill>
                  <a:srgbClr val="FAA41A">
                    <a:lumMod val="75000"/>
                  </a:srgbClr>
                </a:solidFill>
                <a:latin typeface="Calibri"/>
              </a:rPr>
              <a:t>based build trigger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EBA51-1820-4609-835A-E2E56EA977E2}"/>
              </a:ext>
            </a:extLst>
          </p:cNvPr>
          <p:cNvSpPr txBox="1"/>
          <p:nvPr/>
        </p:nvSpPr>
        <p:spPr>
          <a:xfrm>
            <a:off x="971545" y="4906804"/>
            <a:ext cx="94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</a:t>
            </a:r>
            <a:r>
              <a:rPr lang="en-US"/>
              <a:t>: For .</a:t>
            </a:r>
            <a:r>
              <a:rPr lang="en-US" dirty="0" err="1"/>
              <a:t>Net</a:t>
            </a:r>
            <a:r>
              <a:rPr lang="en-US" dirty="0"/>
              <a:t> application we have single CI/CD pipeline flow for Non-Prod and Prod environments. </a:t>
            </a:r>
          </a:p>
        </p:txBody>
      </p:sp>
    </p:spTree>
    <p:extLst>
      <p:ext uri="{BB962C8B-B14F-4D97-AF65-F5344CB8AC3E}">
        <p14:creationId xmlns:p14="http://schemas.microsoft.com/office/powerpoint/2010/main" val="314497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43E2-F7C0-4F20-8F9A-08F943FE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CI/CD flow for QA/TRN/Prod environments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080F-D781-45E5-8941-1C4AE65C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0B96684-F548-44DC-87A5-C21DBD6DD673}"/>
              </a:ext>
            </a:extLst>
          </p:cNvPr>
          <p:cNvGrpSpPr/>
          <p:nvPr/>
        </p:nvGrpSpPr>
        <p:grpSpPr>
          <a:xfrm>
            <a:off x="2361619" y="2454868"/>
            <a:ext cx="2343451" cy="1244703"/>
            <a:chOff x="2361619" y="2454868"/>
            <a:chExt cx="2343451" cy="1244703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A17419B0-C27E-4DD6-80A9-E218540E1B61}"/>
                </a:ext>
              </a:extLst>
            </p:cNvPr>
            <p:cNvSpPr/>
            <p:nvPr/>
          </p:nvSpPr>
          <p:spPr>
            <a:xfrm>
              <a:off x="2361619" y="3058824"/>
              <a:ext cx="2321169" cy="640747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CI Pipeline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0124A6-BB91-48E2-91C1-31FD59EA7E8F}"/>
                </a:ext>
              </a:extLst>
            </p:cNvPr>
            <p:cNvSpPr txBox="1"/>
            <p:nvPr/>
          </p:nvSpPr>
          <p:spPr>
            <a:xfrm>
              <a:off x="2759181" y="2454868"/>
              <a:ext cx="8638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Run build task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CA31A9C-7065-40A4-A8EC-69746E730832}"/>
                </a:ext>
              </a:extLst>
            </p:cNvPr>
            <p:cNvGrpSpPr/>
            <p:nvPr/>
          </p:nvGrpSpPr>
          <p:grpSpPr>
            <a:xfrm>
              <a:off x="3856149" y="2454868"/>
              <a:ext cx="848921" cy="736041"/>
              <a:chOff x="3465440" y="2449016"/>
              <a:chExt cx="848921" cy="736041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5579B49-34B8-4A48-A8E4-2AD553C0DA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6609" y="2901927"/>
                <a:ext cx="258606" cy="28313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7F4637-7B56-4F07-BD90-F7D3E5A8C4F2}"/>
                  </a:ext>
                </a:extLst>
              </p:cNvPr>
              <p:cNvSpPr txBox="1"/>
              <p:nvPr/>
            </p:nvSpPr>
            <p:spPr>
              <a:xfrm>
                <a:off x="3465440" y="2449016"/>
                <a:ext cx="848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Publishingpackage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2668B8-3120-4D7E-8289-C72F46F63283}"/>
              </a:ext>
            </a:extLst>
          </p:cNvPr>
          <p:cNvGrpSpPr/>
          <p:nvPr/>
        </p:nvGrpSpPr>
        <p:grpSpPr>
          <a:xfrm>
            <a:off x="795206" y="2383629"/>
            <a:ext cx="2011681" cy="2090742"/>
            <a:chOff x="524606" y="2417583"/>
            <a:chExt cx="2011681" cy="2090742"/>
          </a:xfrm>
        </p:grpSpPr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05459F23-3AD2-4B14-861B-3DA0B2062DC7}"/>
                </a:ext>
              </a:extLst>
            </p:cNvPr>
            <p:cNvSpPr/>
            <p:nvPr/>
          </p:nvSpPr>
          <p:spPr>
            <a:xfrm>
              <a:off x="830165" y="2417583"/>
              <a:ext cx="1083041" cy="156008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22E8018-54C4-47D2-AD49-3C5F52FDDBF7}"/>
                </a:ext>
              </a:extLst>
            </p:cNvPr>
            <p:cNvGrpSpPr/>
            <p:nvPr/>
          </p:nvGrpSpPr>
          <p:grpSpPr>
            <a:xfrm>
              <a:off x="524606" y="2988960"/>
              <a:ext cx="2011681" cy="1519365"/>
              <a:chOff x="524606" y="2988960"/>
              <a:chExt cx="2011681" cy="151936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3E2573-C838-4FAB-B9E5-83DB2FCB873B}"/>
                  </a:ext>
                </a:extLst>
              </p:cNvPr>
              <p:cNvSpPr txBox="1"/>
              <p:nvPr/>
            </p:nvSpPr>
            <p:spPr>
              <a:xfrm flipH="1">
                <a:off x="524606" y="3954327"/>
                <a:ext cx="201168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TFVC Repository</a:t>
                </a:r>
              </a:p>
              <a:p>
                <a:r>
                  <a:rPr lang="en-US" sz="1200" dirty="0"/>
                  <a:t>(Developer commit changes)</a:t>
                </a:r>
              </a:p>
            </p:txBody>
          </p:sp>
          <p:sp>
            <p:nvSpPr>
              <p:cNvPr id="15" name="Flowchart: Magnetic Disk 14">
                <a:extLst>
                  <a:ext uri="{FF2B5EF4-FFF2-40B4-BE49-F238E27FC236}">
                    <a16:creationId xmlns:a16="http://schemas.microsoft.com/office/drawing/2014/main" id="{37471D48-27E1-41F2-9AFC-CA086F90693A}"/>
                  </a:ext>
                </a:extLst>
              </p:cNvPr>
              <p:cNvSpPr/>
              <p:nvPr/>
            </p:nvSpPr>
            <p:spPr>
              <a:xfrm>
                <a:off x="921528" y="2988960"/>
                <a:ext cx="924801" cy="681121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B050"/>
                    </a:solidFill>
                  </a:rPr>
                  <a:t>Release/QA Branch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9E28FFA-7814-47C5-9391-31F71875F4C5}"/>
              </a:ext>
            </a:extLst>
          </p:cNvPr>
          <p:cNvGrpSpPr/>
          <p:nvPr/>
        </p:nvGrpSpPr>
        <p:grpSpPr>
          <a:xfrm>
            <a:off x="6161865" y="2454868"/>
            <a:ext cx="4163822" cy="1243846"/>
            <a:chOff x="6137696" y="2294340"/>
            <a:chExt cx="2365786" cy="1243846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D4F9D252-56BC-4837-BA0E-00532FED091E}"/>
                </a:ext>
              </a:extLst>
            </p:cNvPr>
            <p:cNvSpPr/>
            <p:nvPr/>
          </p:nvSpPr>
          <p:spPr>
            <a:xfrm>
              <a:off x="6182313" y="2857066"/>
              <a:ext cx="2321169" cy="681120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CD Pipeline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5D239E6-DBA5-4CBF-879A-05DAC0D38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1656" y="2749368"/>
              <a:ext cx="182880" cy="2756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B628A0-7DDF-4E05-9E37-D708A095CA07}"/>
                </a:ext>
              </a:extLst>
            </p:cNvPr>
            <p:cNvSpPr txBox="1"/>
            <p:nvPr/>
          </p:nvSpPr>
          <p:spPr>
            <a:xfrm>
              <a:off x="6137696" y="2294340"/>
              <a:ext cx="522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Get packages 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6BDC3B7-FFEB-4959-AC0D-EA59A83B41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3730" y="2757921"/>
              <a:ext cx="182880" cy="2756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4DF03C-D105-458D-B7E0-1A1751164C61}"/>
                </a:ext>
              </a:extLst>
            </p:cNvPr>
            <p:cNvSpPr txBox="1"/>
            <p:nvPr/>
          </p:nvSpPr>
          <p:spPr>
            <a:xfrm>
              <a:off x="6537063" y="2298205"/>
              <a:ext cx="362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Deploy to QA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7E23DF-B77A-483B-8C1E-A0C698723183}"/>
              </a:ext>
            </a:extLst>
          </p:cNvPr>
          <p:cNvCxnSpPr>
            <a:cxnSpLocks/>
          </p:cNvCxnSpPr>
          <p:nvPr/>
        </p:nvCxnSpPr>
        <p:spPr>
          <a:xfrm flipV="1">
            <a:off x="7697108" y="2916533"/>
            <a:ext cx="321872" cy="275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DE3C997-863B-4DBE-A63C-4F1E65AD11A5}"/>
              </a:ext>
            </a:extLst>
          </p:cNvPr>
          <p:cNvSpPr txBox="1"/>
          <p:nvPr/>
        </p:nvSpPr>
        <p:spPr>
          <a:xfrm>
            <a:off x="7441737" y="2467358"/>
            <a:ext cx="109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Run test cases(Manual)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B16B713-0FC0-4D4F-8FB1-A6CB75457DF8}"/>
              </a:ext>
            </a:extLst>
          </p:cNvPr>
          <p:cNvSpPr/>
          <p:nvPr/>
        </p:nvSpPr>
        <p:spPr>
          <a:xfrm>
            <a:off x="6339547" y="4506395"/>
            <a:ext cx="106914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QA/UAT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694B4F-0AC5-4D85-A41D-A443CB959063}"/>
              </a:ext>
            </a:extLst>
          </p:cNvPr>
          <p:cNvCxnSpPr>
            <a:cxnSpLocks/>
          </p:cNvCxnSpPr>
          <p:nvPr/>
        </p:nvCxnSpPr>
        <p:spPr>
          <a:xfrm flipV="1">
            <a:off x="9677924" y="2916533"/>
            <a:ext cx="321872" cy="275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11FC550-7B96-4A0A-880C-85C74CADAE98}"/>
              </a:ext>
            </a:extLst>
          </p:cNvPr>
          <p:cNvSpPr txBox="1"/>
          <p:nvPr/>
        </p:nvSpPr>
        <p:spPr>
          <a:xfrm>
            <a:off x="9546104" y="2494908"/>
            <a:ext cx="80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Deploy to Prod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45B776C-6636-4309-8CF1-CB3DDF51DED4}"/>
              </a:ext>
            </a:extLst>
          </p:cNvPr>
          <p:cNvCxnSpPr/>
          <p:nvPr/>
        </p:nvCxnSpPr>
        <p:spPr>
          <a:xfrm>
            <a:off x="6831915" y="3180540"/>
            <a:ext cx="0" cy="3474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99794-414F-41ED-9396-4780CFF8C10B}"/>
              </a:ext>
            </a:extLst>
          </p:cNvPr>
          <p:cNvCxnSpPr>
            <a:cxnSpLocks/>
          </p:cNvCxnSpPr>
          <p:nvPr/>
        </p:nvCxnSpPr>
        <p:spPr>
          <a:xfrm flipV="1">
            <a:off x="8623775" y="2918766"/>
            <a:ext cx="321872" cy="275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81F35A-3AEB-4452-87FF-9015B1D7E2E2}"/>
              </a:ext>
            </a:extLst>
          </p:cNvPr>
          <p:cNvSpPr txBox="1"/>
          <p:nvPr/>
        </p:nvSpPr>
        <p:spPr>
          <a:xfrm>
            <a:off x="8575759" y="2480547"/>
            <a:ext cx="76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Need</a:t>
            </a:r>
          </a:p>
          <a:p>
            <a:pPr algn="ctr"/>
            <a:r>
              <a:rPr lang="en-US" sz="1200" dirty="0"/>
              <a:t>Approval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4679CA1-3712-4290-A228-0F44AD62D4E3}"/>
              </a:ext>
            </a:extLst>
          </p:cNvPr>
          <p:cNvGrpSpPr/>
          <p:nvPr/>
        </p:nvGrpSpPr>
        <p:grpSpPr>
          <a:xfrm>
            <a:off x="6699809" y="3662768"/>
            <a:ext cx="3181028" cy="831290"/>
            <a:chOff x="6699809" y="3662768"/>
            <a:chExt cx="3181028" cy="831290"/>
          </a:xfrm>
        </p:grpSpPr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4861FFA6-F85B-4F18-B95F-D8D8876B63D0}"/>
                </a:ext>
              </a:extLst>
            </p:cNvPr>
            <p:cNvSpPr/>
            <p:nvPr/>
          </p:nvSpPr>
          <p:spPr>
            <a:xfrm>
              <a:off x="6699809" y="3662768"/>
              <a:ext cx="348620" cy="83128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D5EA30EE-D40B-4E18-920E-4E0935A25C0B}"/>
                </a:ext>
              </a:extLst>
            </p:cNvPr>
            <p:cNvSpPr/>
            <p:nvPr/>
          </p:nvSpPr>
          <p:spPr>
            <a:xfrm>
              <a:off x="9532217" y="3662769"/>
              <a:ext cx="348620" cy="831289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1C3276A-0A90-4A0D-B767-5E2117AA1633}"/>
                </a:ext>
              </a:extLst>
            </p:cNvPr>
            <p:cNvCxnSpPr/>
            <p:nvPr/>
          </p:nvCxnSpPr>
          <p:spPr>
            <a:xfrm>
              <a:off x="6963187" y="4015362"/>
              <a:ext cx="763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7BCBBC5-C932-4EA4-89BE-965DFA00E739}"/>
                </a:ext>
              </a:extLst>
            </p:cNvPr>
            <p:cNvCxnSpPr>
              <a:cxnSpLocks/>
              <a:endCxn id="51" idx="6"/>
            </p:cNvCxnSpPr>
            <p:nvPr/>
          </p:nvCxnSpPr>
          <p:spPr>
            <a:xfrm flipH="1" flipV="1">
              <a:off x="8871419" y="4016266"/>
              <a:ext cx="738610" cy="13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CF0CBD5-B7C4-46B5-8D52-9555303DD03D}"/>
                </a:ext>
              </a:extLst>
            </p:cNvPr>
            <p:cNvSpPr/>
            <p:nvPr/>
          </p:nvSpPr>
          <p:spPr>
            <a:xfrm>
              <a:off x="7714042" y="3840479"/>
              <a:ext cx="1157377" cy="35157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Approval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B36216F-0085-49B8-BE5E-0A33970EFCE1}"/>
              </a:ext>
            </a:extLst>
          </p:cNvPr>
          <p:cNvCxnSpPr>
            <a:cxnSpLocks/>
          </p:cNvCxnSpPr>
          <p:nvPr/>
        </p:nvCxnSpPr>
        <p:spPr>
          <a:xfrm flipV="1">
            <a:off x="2858738" y="2917613"/>
            <a:ext cx="258606" cy="28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12CEF7-C9CD-4E05-A3E9-41A2DF4EABD6}"/>
              </a:ext>
            </a:extLst>
          </p:cNvPr>
          <p:cNvCxnSpPr/>
          <p:nvPr/>
        </p:nvCxnSpPr>
        <p:spPr>
          <a:xfrm>
            <a:off x="9677924" y="3191884"/>
            <a:ext cx="0" cy="3474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949015D3-109D-4CB5-96C8-DE434967F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2" y="6090407"/>
            <a:ext cx="690558" cy="40246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7C9323E-DD68-4CD7-8F81-29208AEAB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857" y="6078195"/>
            <a:ext cx="914401" cy="467410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FDA6A08-8AA1-4DED-86C8-85F2DD8986F5}"/>
              </a:ext>
            </a:extLst>
          </p:cNvPr>
          <p:cNvSpPr/>
          <p:nvPr/>
        </p:nvSpPr>
        <p:spPr>
          <a:xfrm>
            <a:off x="8807915" y="4506395"/>
            <a:ext cx="1760005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Training/PROD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6C4F47-87F0-41C2-800C-66883FBF06A6}"/>
              </a:ext>
            </a:extLst>
          </p:cNvPr>
          <p:cNvSpPr txBox="1"/>
          <p:nvPr/>
        </p:nvSpPr>
        <p:spPr>
          <a:xfrm rot="5400000">
            <a:off x="6423719" y="4098068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DEPLOY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92DD13-237C-405D-8391-26A98F69826A}"/>
              </a:ext>
            </a:extLst>
          </p:cNvPr>
          <p:cNvSpPr txBox="1"/>
          <p:nvPr/>
        </p:nvSpPr>
        <p:spPr>
          <a:xfrm rot="5400000">
            <a:off x="9249326" y="4099426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DEPLOY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91B3F49-C923-4A73-9C9A-01C51C3CE0FE}"/>
              </a:ext>
            </a:extLst>
          </p:cNvPr>
          <p:cNvGrpSpPr/>
          <p:nvPr/>
        </p:nvGrpSpPr>
        <p:grpSpPr>
          <a:xfrm>
            <a:off x="4892000" y="2617343"/>
            <a:ext cx="1280162" cy="2037567"/>
            <a:chOff x="4740914" y="2269031"/>
            <a:chExt cx="1280162" cy="203756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F963E5-1F4F-457D-BA70-F7D8352D19DE}"/>
                </a:ext>
              </a:extLst>
            </p:cNvPr>
            <p:cNvSpPr txBox="1"/>
            <p:nvPr/>
          </p:nvSpPr>
          <p:spPr>
            <a:xfrm>
              <a:off x="4740914" y="3660267"/>
              <a:ext cx="128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Artifactory Repository</a:t>
              </a:r>
            </a:p>
          </p:txBody>
        </p:sp>
        <p:sp>
          <p:nvSpPr>
            <p:cNvPr id="66" name="Flowchart: Magnetic Disk 65">
              <a:extLst>
                <a:ext uri="{FF2B5EF4-FFF2-40B4-BE49-F238E27FC236}">
                  <a16:creationId xmlns:a16="http://schemas.microsoft.com/office/drawing/2014/main" id="{4FDF657D-FA48-4F7B-BAE7-DE4805E7C23E}"/>
                </a:ext>
              </a:extLst>
            </p:cNvPr>
            <p:cNvSpPr/>
            <p:nvPr/>
          </p:nvSpPr>
          <p:spPr>
            <a:xfrm>
              <a:off x="4766017" y="2269031"/>
              <a:ext cx="1075004" cy="1391236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</a:rPr>
                <a:t>Deployable component/Artifact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C877DDC-1940-4B1C-A1FF-1F504D93BECC}"/>
              </a:ext>
            </a:extLst>
          </p:cNvPr>
          <p:cNvGrpSpPr/>
          <p:nvPr/>
        </p:nvGrpSpPr>
        <p:grpSpPr>
          <a:xfrm>
            <a:off x="2510633" y="3618529"/>
            <a:ext cx="1791977" cy="461639"/>
            <a:chOff x="2458310" y="1760886"/>
            <a:chExt cx="1791977" cy="461639"/>
          </a:xfrm>
        </p:grpSpPr>
        <p:pic>
          <p:nvPicPr>
            <p:cNvPr id="54" name="Picture 53" descr="A picture containing drawing, brick&#10;&#10;Description automatically generated">
              <a:extLst>
                <a:ext uri="{FF2B5EF4-FFF2-40B4-BE49-F238E27FC236}">
                  <a16:creationId xmlns:a16="http://schemas.microsoft.com/office/drawing/2014/main" id="{CD6648A6-F75B-417A-BE59-CD1C9B6F0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310" y="1784945"/>
              <a:ext cx="464504" cy="41352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3D5B662-0D49-4D5F-8FC3-8AE763087538}"/>
                </a:ext>
              </a:extLst>
            </p:cNvPr>
            <p:cNvSpPr txBox="1"/>
            <p:nvPr/>
          </p:nvSpPr>
          <p:spPr>
            <a:xfrm>
              <a:off x="2861423" y="1760886"/>
              <a:ext cx="1388864" cy="461639"/>
            </a:xfrm>
            <a:prstGeom prst="rect">
              <a:avLst/>
            </a:prstGeom>
            <a:noFill/>
          </p:spPr>
          <p:txBody>
            <a:bodyPr wrap="square" lIns="91415" tIns="45707" rIns="91415" bIns="45707" rtlCol="0">
              <a:spAutoFit/>
            </a:bodyPr>
            <a:lstStyle>
              <a:defPPr>
                <a:defRPr lang="en-US"/>
              </a:defPPr>
              <a:lvl1pPr>
                <a:defRPr sz="825" b="1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pPr algn="ctr"/>
              <a:r>
                <a:rPr lang="en-US" sz="1200" dirty="0">
                  <a:solidFill>
                    <a:srgbClr val="FAA41A">
                      <a:lumMod val="75000"/>
                    </a:srgbClr>
                  </a:solidFill>
                  <a:latin typeface="Calibri"/>
                </a:rPr>
                <a:t>Azure DevOps Build Pipeline</a:t>
              </a:r>
              <a:endParaRPr lang="en-US" sz="1200" dirty="0">
                <a:solidFill>
                  <a:srgbClr val="6D6E71"/>
                </a:solidFill>
                <a:latin typeface="Calibri"/>
              </a:endParaRPr>
            </a:p>
          </p:txBody>
        </p:sp>
      </p:grpSp>
      <p:pic>
        <p:nvPicPr>
          <p:cNvPr id="68" name="Picture 67" descr="A picture containing drawing, brick&#10;&#10;Description automatically generated">
            <a:extLst>
              <a:ext uri="{FF2B5EF4-FFF2-40B4-BE49-F238E27FC236}">
                <a16:creationId xmlns:a16="http://schemas.microsoft.com/office/drawing/2014/main" id="{0B64CF72-1396-4609-9987-893A53648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52" y="3555802"/>
            <a:ext cx="377738" cy="33627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713FFB77-A04D-4C3D-9711-1A7399074C0B}"/>
              </a:ext>
            </a:extLst>
          </p:cNvPr>
          <p:cNvSpPr txBox="1"/>
          <p:nvPr/>
        </p:nvSpPr>
        <p:spPr>
          <a:xfrm>
            <a:off x="7298867" y="3532858"/>
            <a:ext cx="2410474" cy="276973"/>
          </a:xfrm>
          <a:prstGeom prst="rect">
            <a:avLst/>
          </a:prstGeom>
          <a:noFill/>
        </p:spPr>
        <p:txBody>
          <a:bodyPr wrap="square" lIns="91415" tIns="45707" rIns="91415" bIns="45707" rtlCol="0">
            <a:spAutoFit/>
          </a:bodyPr>
          <a:lstStyle>
            <a:defPPr>
              <a:defRPr lang="en-US"/>
            </a:defPPr>
            <a:lvl1pPr>
              <a:defRPr sz="825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US" sz="1200" dirty="0">
                <a:solidFill>
                  <a:srgbClr val="FAA41A">
                    <a:lumMod val="75000"/>
                  </a:srgbClr>
                </a:solidFill>
                <a:latin typeface="Calibri"/>
              </a:rPr>
              <a:t>Azure DevOps Release Pipeline</a:t>
            </a:r>
            <a:endParaRPr lang="en-US" sz="1200" dirty="0">
              <a:solidFill>
                <a:srgbClr val="6D6E71"/>
              </a:solidFill>
              <a:latin typeface="Calibr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6F98E4-4088-4C5E-A41B-95E38818C5D0}"/>
              </a:ext>
            </a:extLst>
          </p:cNvPr>
          <p:cNvSpPr txBox="1"/>
          <p:nvPr/>
        </p:nvSpPr>
        <p:spPr>
          <a:xfrm>
            <a:off x="1775400" y="2013023"/>
            <a:ext cx="1280162" cy="400083"/>
          </a:xfrm>
          <a:prstGeom prst="rect">
            <a:avLst/>
          </a:prstGeom>
          <a:noFill/>
        </p:spPr>
        <p:txBody>
          <a:bodyPr wrap="square" lIns="91415" tIns="45707" rIns="91415" bIns="45707" rtlCol="0">
            <a:spAutoFit/>
          </a:bodyPr>
          <a:lstStyle>
            <a:defPPr>
              <a:defRPr lang="en-US"/>
            </a:defPPr>
            <a:lvl1pPr>
              <a:defRPr sz="825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US" sz="1000" dirty="0">
                <a:solidFill>
                  <a:srgbClr val="FAA41A">
                    <a:lumMod val="75000"/>
                  </a:srgbClr>
                </a:solidFill>
                <a:latin typeface="Calibri"/>
              </a:rPr>
              <a:t>Code Check-in</a:t>
            </a:r>
          </a:p>
          <a:p>
            <a:pPr algn="ctr"/>
            <a:r>
              <a:rPr lang="en-US" sz="1000" dirty="0">
                <a:solidFill>
                  <a:srgbClr val="FAA41A">
                    <a:lumMod val="75000"/>
                  </a:srgbClr>
                </a:solidFill>
                <a:latin typeface="Calibri"/>
              </a:rPr>
              <a:t>based build trigger</a:t>
            </a:r>
          </a:p>
        </p:txBody>
      </p:sp>
    </p:spTree>
    <p:extLst>
      <p:ext uri="{BB962C8B-B14F-4D97-AF65-F5344CB8AC3E}">
        <p14:creationId xmlns:p14="http://schemas.microsoft.com/office/powerpoint/2010/main" val="144792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F06F-A46C-4679-9625-EC6D8C52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379731"/>
            <a:ext cx="11558954" cy="1301136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CI/CD flow for Demo SIT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FF6A-28E3-4D39-91A2-6028820A4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24" y="15773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61EC98-A8BC-4E6F-969E-B8EAFA658668}"/>
              </a:ext>
            </a:extLst>
          </p:cNvPr>
          <p:cNvGrpSpPr/>
          <p:nvPr/>
        </p:nvGrpSpPr>
        <p:grpSpPr>
          <a:xfrm>
            <a:off x="833574" y="2331786"/>
            <a:ext cx="2011681" cy="2090742"/>
            <a:chOff x="524606" y="2417583"/>
            <a:chExt cx="2011681" cy="2090742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B1FD9DF4-689B-4FD0-A212-F4BCC5881FFC}"/>
                </a:ext>
              </a:extLst>
            </p:cNvPr>
            <p:cNvSpPr/>
            <p:nvPr/>
          </p:nvSpPr>
          <p:spPr>
            <a:xfrm>
              <a:off x="838200" y="2417583"/>
              <a:ext cx="1075006" cy="156008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2700B9D-9F61-4890-844D-EECB419C00B2}"/>
                </a:ext>
              </a:extLst>
            </p:cNvPr>
            <p:cNvGrpSpPr/>
            <p:nvPr/>
          </p:nvGrpSpPr>
          <p:grpSpPr>
            <a:xfrm>
              <a:off x="524606" y="2968283"/>
              <a:ext cx="2011681" cy="1540042"/>
              <a:chOff x="524606" y="2968283"/>
              <a:chExt cx="2011681" cy="154004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FCD06D-EB02-4163-A1A4-B2799ED98104}"/>
                  </a:ext>
                </a:extLst>
              </p:cNvPr>
              <p:cNvSpPr txBox="1"/>
              <p:nvPr/>
            </p:nvSpPr>
            <p:spPr>
              <a:xfrm flipH="1">
                <a:off x="524606" y="3954327"/>
                <a:ext cx="201168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TFVC Repository</a:t>
                </a:r>
              </a:p>
              <a:p>
                <a:r>
                  <a:rPr lang="en-US" sz="1200" dirty="0"/>
                  <a:t>(Developer commit changes)</a:t>
                </a:r>
              </a:p>
            </p:txBody>
          </p:sp>
          <p:sp>
            <p:nvSpPr>
              <p:cNvPr id="8" name="Flowchart: Magnetic Disk 7">
                <a:extLst>
                  <a:ext uri="{FF2B5EF4-FFF2-40B4-BE49-F238E27FC236}">
                    <a16:creationId xmlns:a16="http://schemas.microsoft.com/office/drawing/2014/main" id="{9B2A61CB-99CE-420E-B5AE-DE57F335D0FA}"/>
                  </a:ext>
                </a:extLst>
              </p:cNvPr>
              <p:cNvSpPr/>
              <p:nvPr/>
            </p:nvSpPr>
            <p:spPr>
              <a:xfrm>
                <a:off x="933082" y="2968283"/>
                <a:ext cx="891108" cy="681121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B050"/>
                    </a:solidFill>
                  </a:rPr>
                  <a:t>${{Branch}}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CF77FF5-B461-4EC2-8070-C55617775F5B}"/>
              </a:ext>
            </a:extLst>
          </p:cNvPr>
          <p:cNvGrpSpPr/>
          <p:nvPr/>
        </p:nvGrpSpPr>
        <p:grpSpPr>
          <a:xfrm>
            <a:off x="6308897" y="2210245"/>
            <a:ext cx="1776357" cy="490168"/>
            <a:chOff x="6241420" y="2807292"/>
            <a:chExt cx="1776357" cy="58306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82FD67-8ED9-453B-A010-B56A2517666E}"/>
                </a:ext>
              </a:extLst>
            </p:cNvPr>
            <p:cNvSpPr txBox="1"/>
            <p:nvPr/>
          </p:nvSpPr>
          <p:spPr>
            <a:xfrm>
              <a:off x="6241420" y="2807292"/>
              <a:ext cx="769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Get packages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8B9C3F-C905-46F2-8508-8BFA030286C0}"/>
                </a:ext>
              </a:extLst>
            </p:cNvPr>
            <p:cNvSpPr txBox="1"/>
            <p:nvPr/>
          </p:nvSpPr>
          <p:spPr>
            <a:xfrm>
              <a:off x="7167347" y="2841197"/>
              <a:ext cx="850430" cy="549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Deploy to Demo SIT</a:t>
              </a:r>
            </a:p>
          </p:txBody>
        </p: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5F8996B-C16F-4549-B5C9-83463247726A}"/>
              </a:ext>
            </a:extLst>
          </p:cNvPr>
          <p:cNvSpPr/>
          <p:nvPr/>
        </p:nvSpPr>
        <p:spPr>
          <a:xfrm>
            <a:off x="8430462" y="2878477"/>
            <a:ext cx="1576149" cy="485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Demo SIT</a:t>
            </a:r>
          </a:p>
          <a:p>
            <a:pPr algn="ctr"/>
            <a:r>
              <a:rPr lang="en-US" sz="1400" dirty="0"/>
              <a:t>Environment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39FDC51-5DF7-40E0-83CA-CFA7AAA65AA8}"/>
              </a:ext>
            </a:extLst>
          </p:cNvPr>
          <p:cNvCxnSpPr>
            <a:cxnSpLocks/>
          </p:cNvCxnSpPr>
          <p:nvPr/>
        </p:nvCxnSpPr>
        <p:spPr>
          <a:xfrm flipV="1">
            <a:off x="6347469" y="2678263"/>
            <a:ext cx="258606" cy="28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2627FEC-2D4F-497C-9816-CC98D996A348}"/>
              </a:ext>
            </a:extLst>
          </p:cNvPr>
          <p:cNvCxnSpPr>
            <a:cxnSpLocks/>
          </p:cNvCxnSpPr>
          <p:nvPr/>
        </p:nvCxnSpPr>
        <p:spPr>
          <a:xfrm flipV="1">
            <a:off x="7308703" y="2671171"/>
            <a:ext cx="258606" cy="28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924C770F-2047-4DCB-AE8D-91773546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3" y="6176963"/>
            <a:ext cx="690558" cy="40246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F4C4CC0-0D44-46A9-AE28-0A28AAD7E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916" y="6132690"/>
            <a:ext cx="914401" cy="46741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3D36584A-8992-40C5-AF9C-0307873C2153}"/>
              </a:ext>
            </a:extLst>
          </p:cNvPr>
          <p:cNvGrpSpPr/>
          <p:nvPr/>
        </p:nvGrpSpPr>
        <p:grpSpPr>
          <a:xfrm>
            <a:off x="2767472" y="2272824"/>
            <a:ext cx="1677050" cy="465596"/>
            <a:chOff x="2767472" y="2272824"/>
            <a:chExt cx="1677050" cy="46559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7CA0E08-CACA-4845-A506-1EA0110372B2}"/>
                </a:ext>
              </a:extLst>
            </p:cNvPr>
            <p:cNvSpPr txBox="1"/>
            <p:nvPr/>
          </p:nvSpPr>
          <p:spPr>
            <a:xfrm>
              <a:off x="2767472" y="2276755"/>
              <a:ext cx="8379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Run build task 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0F7D80A-BA13-4BF9-A8FA-13F59FB1C8AC}"/>
                </a:ext>
              </a:extLst>
            </p:cNvPr>
            <p:cNvSpPr txBox="1"/>
            <p:nvPr/>
          </p:nvSpPr>
          <p:spPr>
            <a:xfrm>
              <a:off x="3675488" y="2272824"/>
              <a:ext cx="769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Publish packages</a:t>
              </a:r>
            </a:p>
          </p:txBody>
        </p:sp>
      </p:grp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287B5C84-3A2F-4DC8-B052-3E6EE369B9B4}"/>
              </a:ext>
            </a:extLst>
          </p:cNvPr>
          <p:cNvSpPr/>
          <p:nvPr/>
        </p:nvSpPr>
        <p:spPr>
          <a:xfrm>
            <a:off x="2321210" y="2846159"/>
            <a:ext cx="2321169" cy="64074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 Pipeline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C340BB17-A401-40D7-B2CB-E197654962D9}"/>
              </a:ext>
            </a:extLst>
          </p:cNvPr>
          <p:cNvSpPr/>
          <p:nvPr/>
        </p:nvSpPr>
        <p:spPr>
          <a:xfrm>
            <a:off x="5952400" y="2819828"/>
            <a:ext cx="2321169" cy="64074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CD Pipeline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7294FDD-9B8E-4E86-954A-F2E66858250F}"/>
              </a:ext>
            </a:extLst>
          </p:cNvPr>
          <p:cNvGrpSpPr/>
          <p:nvPr/>
        </p:nvGrpSpPr>
        <p:grpSpPr>
          <a:xfrm>
            <a:off x="4695400" y="2414813"/>
            <a:ext cx="1280162" cy="2037567"/>
            <a:chOff x="4740914" y="2269031"/>
            <a:chExt cx="1280162" cy="203756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E0C00D2-B24D-4275-841C-4556CE88A27A}"/>
                </a:ext>
              </a:extLst>
            </p:cNvPr>
            <p:cNvSpPr txBox="1"/>
            <p:nvPr/>
          </p:nvSpPr>
          <p:spPr>
            <a:xfrm>
              <a:off x="4740914" y="3660267"/>
              <a:ext cx="128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Artifactory Repository</a:t>
              </a:r>
            </a:p>
          </p:txBody>
        </p:sp>
        <p:sp>
          <p:nvSpPr>
            <p:cNvPr id="85" name="Flowchart: Magnetic Disk 84">
              <a:extLst>
                <a:ext uri="{FF2B5EF4-FFF2-40B4-BE49-F238E27FC236}">
                  <a16:creationId xmlns:a16="http://schemas.microsoft.com/office/drawing/2014/main" id="{55A2EDFA-B5A0-4ECB-8F09-B274E84B13EE}"/>
                </a:ext>
              </a:extLst>
            </p:cNvPr>
            <p:cNvSpPr/>
            <p:nvPr/>
          </p:nvSpPr>
          <p:spPr>
            <a:xfrm>
              <a:off x="4766017" y="2269031"/>
              <a:ext cx="1075004" cy="1391236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</a:rPr>
                <a:t>Deployable component/Artifact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DF2D172-CC80-4DA9-94CA-FB90AEFCD714}"/>
              </a:ext>
            </a:extLst>
          </p:cNvPr>
          <p:cNvCxnSpPr>
            <a:cxnSpLocks/>
          </p:cNvCxnSpPr>
          <p:nvPr/>
        </p:nvCxnSpPr>
        <p:spPr>
          <a:xfrm flipV="1">
            <a:off x="3603485" y="2706437"/>
            <a:ext cx="258606" cy="28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DF9BE76-E7BE-4CFC-9A50-071AC08CE2B6}"/>
              </a:ext>
            </a:extLst>
          </p:cNvPr>
          <p:cNvCxnSpPr>
            <a:cxnSpLocks/>
          </p:cNvCxnSpPr>
          <p:nvPr/>
        </p:nvCxnSpPr>
        <p:spPr>
          <a:xfrm flipV="1">
            <a:off x="2676121" y="2715201"/>
            <a:ext cx="258606" cy="28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694A4B-582E-44BD-AB34-99CB0668DB21}"/>
              </a:ext>
            </a:extLst>
          </p:cNvPr>
          <p:cNvGrpSpPr/>
          <p:nvPr/>
        </p:nvGrpSpPr>
        <p:grpSpPr>
          <a:xfrm>
            <a:off x="2535768" y="3371191"/>
            <a:ext cx="1791977" cy="461639"/>
            <a:chOff x="2458310" y="1760886"/>
            <a:chExt cx="1791977" cy="461639"/>
          </a:xfrm>
        </p:grpSpPr>
        <p:pic>
          <p:nvPicPr>
            <p:cNvPr id="30" name="Picture 29" descr="A picture containing drawing, brick&#10;&#10;Description automatically generated">
              <a:extLst>
                <a:ext uri="{FF2B5EF4-FFF2-40B4-BE49-F238E27FC236}">
                  <a16:creationId xmlns:a16="http://schemas.microsoft.com/office/drawing/2014/main" id="{D6E43039-A2AF-49FA-8898-F09156278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310" y="1784945"/>
              <a:ext cx="464504" cy="41352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1B5967-C9CA-4A30-97ED-36BBC4AF4DE2}"/>
                </a:ext>
              </a:extLst>
            </p:cNvPr>
            <p:cNvSpPr txBox="1"/>
            <p:nvPr/>
          </p:nvSpPr>
          <p:spPr>
            <a:xfrm>
              <a:off x="2861423" y="1760886"/>
              <a:ext cx="1388864" cy="461639"/>
            </a:xfrm>
            <a:prstGeom prst="rect">
              <a:avLst/>
            </a:prstGeom>
            <a:noFill/>
          </p:spPr>
          <p:txBody>
            <a:bodyPr wrap="square" lIns="91415" tIns="45707" rIns="91415" bIns="45707" rtlCol="0">
              <a:spAutoFit/>
            </a:bodyPr>
            <a:lstStyle>
              <a:defPPr>
                <a:defRPr lang="en-US"/>
              </a:defPPr>
              <a:lvl1pPr>
                <a:defRPr sz="825" b="1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pPr algn="ctr"/>
              <a:r>
                <a:rPr lang="en-US" sz="1200" dirty="0">
                  <a:solidFill>
                    <a:srgbClr val="FAA41A">
                      <a:lumMod val="75000"/>
                    </a:srgbClr>
                  </a:solidFill>
                  <a:latin typeface="Calibri"/>
                </a:rPr>
                <a:t>Azure DevOps Build Pipeline</a:t>
              </a:r>
              <a:endParaRPr lang="en-US" sz="1200" dirty="0">
                <a:solidFill>
                  <a:srgbClr val="6D6E71"/>
                </a:solidFill>
                <a:latin typeface="Calibri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02F25B3-50C7-419B-8E4D-9F4B9062F092}"/>
              </a:ext>
            </a:extLst>
          </p:cNvPr>
          <p:cNvSpPr txBox="1"/>
          <p:nvPr/>
        </p:nvSpPr>
        <p:spPr>
          <a:xfrm>
            <a:off x="6683217" y="3330055"/>
            <a:ext cx="1388863" cy="461639"/>
          </a:xfrm>
          <a:prstGeom prst="rect">
            <a:avLst/>
          </a:prstGeom>
          <a:noFill/>
        </p:spPr>
        <p:txBody>
          <a:bodyPr wrap="square" lIns="91415" tIns="45707" rIns="91415" bIns="45707" rtlCol="0">
            <a:spAutoFit/>
          </a:bodyPr>
          <a:lstStyle>
            <a:defPPr>
              <a:defRPr lang="en-US"/>
            </a:defPPr>
            <a:lvl1pPr>
              <a:defRPr sz="825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US" sz="1200" dirty="0">
                <a:solidFill>
                  <a:srgbClr val="FAA41A">
                    <a:lumMod val="75000"/>
                  </a:srgbClr>
                </a:solidFill>
                <a:latin typeface="Calibri"/>
              </a:rPr>
              <a:t>Azure DevOps Release Pipeline</a:t>
            </a:r>
            <a:endParaRPr lang="en-US" sz="1200" dirty="0">
              <a:solidFill>
                <a:srgbClr val="6D6E71"/>
              </a:solidFill>
              <a:latin typeface="Calibri"/>
            </a:endParaRPr>
          </a:p>
        </p:txBody>
      </p:sp>
      <p:pic>
        <p:nvPicPr>
          <p:cNvPr id="33" name="Picture 32" descr="A picture containing drawing, brick&#10;&#10;Description automatically generated">
            <a:extLst>
              <a:ext uri="{FF2B5EF4-FFF2-40B4-BE49-F238E27FC236}">
                <a16:creationId xmlns:a16="http://schemas.microsoft.com/office/drawing/2014/main" id="{264276C1-CE2D-47AE-9F86-51F388818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238" y="3357691"/>
            <a:ext cx="464504" cy="41352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AF99C0B-FBA9-4433-A147-A4A2FC8C1C9C}"/>
              </a:ext>
            </a:extLst>
          </p:cNvPr>
          <p:cNvSpPr txBox="1"/>
          <p:nvPr/>
        </p:nvSpPr>
        <p:spPr>
          <a:xfrm>
            <a:off x="1895687" y="1852561"/>
            <a:ext cx="1280162" cy="400083"/>
          </a:xfrm>
          <a:prstGeom prst="rect">
            <a:avLst/>
          </a:prstGeom>
          <a:noFill/>
        </p:spPr>
        <p:txBody>
          <a:bodyPr wrap="square" lIns="91415" tIns="45707" rIns="91415" bIns="45707" rtlCol="0">
            <a:spAutoFit/>
          </a:bodyPr>
          <a:lstStyle>
            <a:defPPr>
              <a:defRPr lang="en-US"/>
            </a:defPPr>
            <a:lvl1pPr>
              <a:defRPr sz="825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US" sz="1000" dirty="0">
                <a:solidFill>
                  <a:srgbClr val="FAA41A">
                    <a:lumMod val="75000"/>
                  </a:srgbClr>
                </a:solidFill>
                <a:latin typeface="Calibri"/>
              </a:rPr>
              <a:t>Code Check-in</a:t>
            </a:r>
          </a:p>
          <a:p>
            <a:pPr algn="ctr"/>
            <a:r>
              <a:rPr lang="en-US" sz="1000" dirty="0">
                <a:solidFill>
                  <a:srgbClr val="FAA41A">
                    <a:lumMod val="75000"/>
                  </a:srgbClr>
                </a:solidFill>
                <a:latin typeface="Calibri"/>
              </a:rPr>
              <a:t>based build trigger</a:t>
            </a:r>
          </a:p>
        </p:txBody>
      </p:sp>
    </p:spTree>
    <p:extLst>
      <p:ext uri="{BB962C8B-B14F-4D97-AF65-F5344CB8AC3E}">
        <p14:creationId xmlns:p14="http://schemas.microsoft.com/office/powerpoint/2010/main" val="104740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943F-FB85-4F7E-B886-825447AB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CI/CD flow for Demo UAT environments</a:t>
            </a: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452427-AD64-40EF-827B-64B0EDE8D222}"/>
              </a:ext>
            </a:extLst>
          </p:cNvPr>
          <p:cNvGrpSpPr/>
          <p:nvPr/>
        </p:nvGrpSpPr>
        <p:grpSpPr>
          <a:xfrm>
            <a:off x="833574" y="2331786"/>
            <a:ext cx="2011681" cy="2090742"/>
            <a:chOff x="524606" y="2417583"/>
            <a:chExt cx="2011681" cy="2090742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1597C137-BB05-4F90-9401-F0B72822150D}"/>
                </a:ext>
              </a:extLst>
            </p:cNvPr>
            <p:cNvSpPr/>
            <p:nvPr/>
          </p:nvSpPr>
          <p:spPr>
            <a:xfrm>
              <a:off x="838200" y="2417583"/>
              <a:ext cx="1075006" cy="156008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D88A25-35F7-4028-8337-CB203E2CE11D}"/>
                </a:ext>
              </a:extLst>
            </p:cNvPr>
            <p:cNvGrpSpPr/>
            <p:nvPr/>
          </p:nvGrpSpPr>
          <p:grpSpPr>
            <a:xfrm>
              <a:off x="524606" y="2968283"/>
              <a:ext cx="2011681" cy="1540042"/>
              <a:chOff x="524606" y="2968283"/>
              <a:chExt cx="2011681" cy="154004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4219E-26EB-4EEE-9224-16E69DD683BC}"/>
                  </a:ext>
                </a:extLst>
              </p:cNvPr>
              <p:cNvSpPr txBox="1"/>
              <p:nvPr/>
            </p:nvSpPr>
            <p:spPr>
              <a:xfrm flipH="1">
                <a:off x="524606" y="3954327"/>
                <a:ext cx="201168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TFVC Repository</a:t>
                </a:r>
              </a:p>
              <a:p>
                <a:r>
                  <a:rPr lang="en-US" sz="1200" dirty="0"/>
                  <a:t>(Developer commit changes)</a:t>
                </a:r>
              </a:p>
            </p:txBody>
          </p:sp>
          <p:sp>
            <p:nvSpPr>
              <p:cNvPr id="8" name="Flowchart: Magnetic Disk 7">
                <a:extLst>
                  <a:ext uri="{FF2B5EF4-FFF2-40B4-BE49-F238E27FC236}">
                    <a16:creationId xmlns:a16="http://schemas.microsoft.com/office/drawing/2014/main" id="{093559A9-4574-4DEA-8CAB-85EDAB9CB037}"/>
                  </a:ext>
                </a:extLst>
              </p:cNvPr>
              <p:cNvSpPr/>
              <p:nvPr/>
            </p:nvSpPr>
            <p:spPr>
              <a:xfrm>
                <a:off x="933082" y="2968283"/>
                <a:ext cx="891108" cy="681121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B050"/>
                    </a:solidFill>
                  </a:rPr>
                  <a:t>${{Branch}}</a:t>
                </a:r>
              </a:p>
            </p:txBody>
          </p:sp>
        </p:grp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48ABA1CC-B558-48C0-B218-0ABB367397DC}"/>
              </a:ext>
            </a:extLst>
          </p:cNvPr>
          <p:cNvSpPr/>
          <p:nvPr/>
        </p:nvSpPr>
        <p:spPr>
          <a:xfrm>
            <a:off x="2317056" y="2839941"/>
            <a:ext cx="2321169" cy="64074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 Pipeline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53233B-DD1E-4FE4-AB55-673D094DCFAC}"/>
              </a:ext>
            </a:extLst>
          </p:cNvPr>
          <p:cNvGrpSpPr/>
          <p:nvPr/>
        </p:nvGrpSpPr>
        <p:grpSpPr>
          <a:xfrm>
            <a:off x="4733107" y="2475914"/>
            <a:ext cx="1280162" cy="1931783"/>
            <a:chOff x="4740914" y="2374815"/>
            <a:chExt cx="1280162" cy="193178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25532F-11AC-4AA4-BC6B-66C41E641A14}"/>
                </a:ext>
              </a:extLst>
            </p:cNvPr>
            <p:cNvSpPr txBox="1"/>
            <p:nvPr/>
          </p:nvSpPr>
          <p:spPr>
            <a:xfrm>
              <a:off x="4740914" y="3660267"/>
              <a:ext cx="128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Artifactory Repository</a:t>
              </a:r>
            </a:p>
          </p:txBody>
        </p:sp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9EE6A14D-68CA-4A7C-B006-83EEB09A0469}"/>
                </a:ext>
              </a:extLst>
            </p:cNvPr>
            <p:cNvSpPr/>
            <p:nvPr/>
          </p:nvSpPr>
          <p:spPr>
            <a:xfrm>
              <a:off x="4766017" y="2374815"/>
              <a:ext cx="1075004" cy="1285452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</a:rPr>
                <a:t>Deployable component/Artifact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82CE2-2C43-4439-BD49-C39A587EE501}"/>
              </a:ext>
            </a:extLst>
          </p:cNvPr>
          <p:cNvGrpSpPr/>
          <p:nvPr/>
        </p:nvGrpSpPr>
        <p:grpSpPr>
          <a:xfrm>
            <a:off x="2767472" y="2272824"/>
            <a:ext cx="1677050" cy="465596"/>
            <a:chOff x="2767472" y="2272824"/>
            <a:chExt cx="1677050" cy="4655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E9F7F9-1AA5-4F60-AA6C-AA0CC183D460}"/>
                </a:ext>
              </a:extLst>
            </p:cNvPr>
            <p:cNvSpPr txBox="1"/>
            <p:nvPr/>
          </p:nvSpPr>
          <p:spPr>
            <a:xfrm>
              <a:off x="2767472" y="2276755"/>
              <a:ext cx="8379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Run build task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4F4E57-7E1C-4BC2-BC60-D0A634B1ACA6}"/>
                </a:ext>
              </a:extLst>
            </p:cNvPr>
            <p:cNvSpPr txBox="1"/>
            <p:nvPr/>
          </p:nvSpPr>
          <p:spPr>
            <a:xfrm>
              <a:off x="3675488" y="2272824"/>
              <a:ext cx="769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Publish packages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DD6407-C8E5-4844-9183-47B08AC536A3}"/>
              </a:ext>
            </a:extLst>
          </p:cNvPr>
          <p:cNvCxnSpPr>
            <a:cxnSpLocks/>
          </p:cNvCxnSpPr>
          <p:nvPr/>
        </p:nvCxnSpPr>
        <p:spPr>
          <a:xfrm flipV="1">
            <a:off x="3603485" y="2706437"/>
            <a:ext cx="258606" cy="28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A4A06A-329F-4AA4-BBD9-B866E79F1DF2}"/>
              </a:ext>
            </a:extLst>
          </p:cNvPr>
          <p:cNvCxnSpPr>
            <a:cxnSpLocks/>
          </p:cNvCxnSpPr>
          <p:nvPr/>
        </p:nvCxnSpPr>
        <p:spPr>
          <a:xfrm flipV="1">
            <a:off x="2676121" y="2715201"/>
            <a:ext cx="258606" cy="28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006A188-2479-4281-AF3E-BD83E232E9C5}"/>
              </a:ext>
            </a:extLst>
          </p:cNvPr>
          <p:cNvSpPr/>
          <p:nvPr/>
        </p:nvSpPr>
        <p:spPr>
          <a:xfrm>
            <a:off x="5953199" y="2791455"/>
            <a:ext cx="2782838" cy="64074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CD Pipeline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83F46B-C9E8-412F-B0AD-6B657440A405}"/>
              </a:ext>
            </a:extLst>
          </p:cNvPr>
          <p:cNvCxnSpPr>
            <a:cxnSpLocks/>
          </p:cNvCxnSpPr>
          <p:nvPr/>
        </p:nvCxnSpPr>
        <p:spPr>
          <a:xfrm flipV="1">
            <a:off x="6347469" y="2678263"/>
            <a:ext cx="258606" cy="28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C8FA71-DB7E-4349-BA94-7F472047FC22}"/>
              </a:ext>
            </a:extLst>
          </p:cNvPr>
          <p:cNvCxnSpPr>
            <a:cxnSpLocks/>
          </p:cNvCxnSpPr>
          <p:nvPr/>
        </p:nvCxnSpPr>
        <p:spPr>
          <a:xfrm flipV="1">
            <a:off x="8013146" y="2656518"/>
            <a:ext cx="258606" cy="28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9268C9-75AA-4B2A-A5EB-262B033332D1}"/>
              </a:ext>
            </a:extLst>
          </p:cNvPr>
          <p:cNvGrpSpPr/>
          <p:nvPr/>
        </p:nvGrpSpPr>
        <p:grpSpPr>
          <a:xfrm>
            <a:off x="6308897" y="2210247"/>
            <a:ext cx="2388070" cy="504956"/>
            <a:chOff x="6241420" y="2807292"/>
            <a:chExt cx="2388070" cy="6006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056DD1-E5E1-491F-A5FD-2419E88F57F3}"/>
                </a:ext>
              </a:extLst>
            </p:cNvPr>
            <p:cNvSpPr txBox="1"/>
            <p:nvPr/>
          </p:nvSpPr>
          <p:spPr>
            <a:xfrm>
              <a:off x="6241420" y="2807292"/>
              <a:ext cx="769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Get packages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FBEFEF-FB1D-4E82-BF76-F3F8F4A42896}"/>
                </a:ext>
              </a:extLst>
            </p:cNvPr>
            <p:cNvSpPr txBox="1"/>
            <p:nvPr/>
          </p:nvSpPr>
          <p:spPr>
            <a:xfrm>
              <a:off x="7779060" y="2858787"/>
              <a:ext cx="850430" cy="549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Deploy to Demo UAT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4391F8D-316E-49D4-AFD1-711D5A12C9DA}"/>
              </a:ext>
            </a:extLst>
          </p:cNvPr>
          <p:cNvSpPr/>
          <p:nvPr/>
        </p:nvSpPr>
        <p:spPr>
          <a:xfrm>
            <a:off x="9086869" y="2851366"/>
            <a:ext cx="1576149" cy="485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Demo UAT1/UAT2</a:t>
            </a:r>
          </a:p>
          <a:p>
            <a:pPr algn="ctr"/>
            <a:r>
              <a:rPr lang="en-US" sz="1400" dirty="0"/>
              <a:t>Environment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B0D746-95B4-420E-9D63-DBC9B7B519E4}"/>
              </a:ext>
            </a:extLst>
          </p:cNvPr>
          <p:cNvCxnSpPr>
            <a:cxnSpLocks/>
          </p:cNvCxnSpPr>
          <p:nvPr/>
        </p:nvCxnSpPr>
        <p:spPr>
          <a:xfrm flipV="1">
            <a:off x="7118705" y="2656518"/>
            <a:ext cx="258606" cy="28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A0873CF-8842-4A53-B7FB-E95D9CA94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FB158F2-FDB8-4B25-ABD1-47753CAF4048}"/>
              </a:ext>
            </a:extLst>
          </p:cNvPr>
          <p:cNvGrpSpPr/>
          <p:nvPr/>
        </p:nvGrpSpPr>
        <p:grpSpPr>
          <a:xfrm>
            <a:off x="2535768" y="3371191"/>
            <a:ext cx="1791977" cy="461639"/>
            <a:chOff x="2458310" y="1760886"/>
            <a:chExt cx="1791977" cy="461639"/>
          </a:xfrm>
        </p:grpSpPr>
        <p:pic>
          <p:nvPicPr>
            <p:cNvPr id="36" name="Picture 35" descr="A picture containing drawing, brick&#10;&#10;Description automatically generated">
              <a:extLst>
                <a:ext uri="{FF2B5EF4-FFF2-40B4-BE49-F238E27FC236}">
                  <a16:creationId xmlns:a16="http://schemas.microsoft.com/office/drawing/2014/main" id="{1953998B-1D62-4720-AC23-5AB02AB46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310" y="1784945"/>
              <a:ext cx="464504" cy="413522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16B2B0-2E4C-46F5-850D-F88BF4A87C5A}"/>
                </a:ext>
              </a:extLst>
            </p:cNvPr>
            <p:cNvSpPr txBox="1"/>
            <p:nvPr/>
          </p:nvSpPr>
          <p:spPr>
            <a:xfrm>
              <a:off x="2861423" y="1760886"/>
              <a:ext cx="1388864" cy="461639"/>
            </a:xfrm>
            <a:prstGeom prst="rect">
              <a:avLst/>
            </a:prstGeom>
            <a:noFill/>
          </p:spPr>
          <p:txBody>
            <a:bodyPr wrap="square" lIns="91415" tIns="45707" rIns="91415" bIns="45707" rtlCol="0">
              <a:spAutoFit/>
            </a:bodyPr>
            <a:lstStyle>
              <a:defPPr>
                <a:defRPr lang="en-US"/>
              </a:defPPr>
              <a:lvl1pPr>
                <a:defRPr sz="825" b="1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pPr algn="ctr"/>
              <a:r>
                <a:rPr lang="en-US" sz="1200" dirty="0">
                  <a:solidFill>
                    <a:srgbClr val="FAA41A">
                      <a:lumMod val="75000"/>
                    </a:srgbClr>
                  </a:solidFill>
                  <a:latin typeface="Calibri"/>
                </a:rPr>
                <a:t>Azure DevOps Build Pipeline</a:t>
              </a:r>
              <a:endParaRPr lang="en-US" sz="1200" dirty="0">
                <a:solidFill>
                  <a:srgbClr val="6D6E71"/>
                </a:solidFill>
                <a:latin typeface="Calibri"/>
              </a:endParaRPr>
            </a:p>
          </p:txBody>
        </p:sp>
      </p:grpSp>
      <p:pic>
        <p:nvPicPr>
          <p:cNvPr id="38" name="Picture 37" descr="A picture containing drawing, brick&#10;&#10;Description automatically generated">
            <a:extLst>
              <a:ext uri="{FF2B5EF4-FFF2-40B4-BE49-F238E27FC236}">
                <a16:creationId xmlns:a16="http://schemas.microsoft.com/office/drawing/2014/main" id="{535068C1-FB8D-47A7-8161-97125E601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238" y="3357691"/>
            <a:ext cx="464504" cy="41352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B85154-1084-45CE-8F6A-C5ACA7BAC939}"/>
              </a:ext>
            </a:extLst>
          </p:cNvPr>
          <p:cNvSpPr txBox="1"/>
          <p:nvPr/>
        </p:nvSpPr>
        <p:spPr>
          <a:xfrm>
            <a:off x="6683217" y="3330055"/>
            <a:ext cx="1388863" cy="461639"/>
          </a:xfrm>
          <a:prstGeom prst="rect">
            <a:avLst/>
          </a:prstGeom>
          <a:noFill/>
        </p:spPr>
        <p:txBody>
          <a:bodyPr wrap="square" lIns="91415" tIns="45707" rIns="91415" bIns="45707" rtlCol="0">
            <a:spAutoFit/>
          </a:bodyPr>
          <a:lstStyle>
            <a:defPPr>
              <a:defRPr lang="en-US"/>
            </a:defPPr>
            <a:lvl1pPr>
              <a:defRPr sz="825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US" sz="1200" dirty="0">
                <a:solidFill>
                  <a:srgbClr val="FAA41A">
                    <a:lumMod val="75000"/>
                  </a:srgbClr>
                </a:solidFill>
                <a:latin typeface="Calibri"/>
              </a:rPr>
              <a:t>Azure DevOps Release Pipeline</a:t>
            </a:r>
            <a:endParaRPr lang="en-US" sz="1200" dirty="0">
              <a:solidFill>
                <a:srgbClr val="6D6E71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A2E9B-161B-4E4A-A45C-01C6B9E91318}"/>
              </a:ext>
            </a:extLst>
          </p:cNvPr>
          <p:cNvSpPr txBox="1"/>
          <p:nvPr/>
        </p:nvSpPr>
        <p:spPr>
          <a:xfrm>
            <a:off x="6953726" y="2253538"/>
            <a:ext cx="1118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Entering port 7777(Manual)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8184B8-13A3-4DF7-A4AB-82837A6D0208}"/>
              </a:ext>
            </a:extLst>
          </p:cNvPr>
          <p:cNvSpPr txBox="1"/>
          <p:nvPr/>
        </p:nvSpPr>
        <p:spPr>
          <a:xfrm>
            <a:off x="1723690" y="1837422"/>
            <a:ext cx="1280162" cy="400083"/>
          </a:xfrm>
          <a:prstGeom prst="rect">
            <a:avLst/>
          </a:prstGeom>
          <a:noFill/>
        </p:spPr>
        <p:txBody>
          <a:bodyPr wrap="square" lIns="91415" tIns="45707" rIns="91415" bIns="45707" rtlCol="0">
            <a:spAutoFit/>
          </a:bodyPr>
          <a:lstStyle>
            <a:defPPr>
              <a:defRPr lang="en-US"/>
            </a:defPPr>
            <a:lvl1pPr>
              <a:defRPr sz="825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US" sz="1000" dirty="0">
                <a:solidFill>
                  <a:srgbClr val="FAA41A">
                    <a:lumMod val="75000"/>
                  </a:srgbClr>
                </a:solidFill>
                <a:latin typeface="Calibri"/>
              </a:rPr>
              <a:t>Code Check-in</a:t>
            </a:r>
          </a:p>
          <a:p>
            <a:pPr algn="ctr"/>
            <a:r>
              <a:rPr lang="en-US" sz="1000" dirty="0">
                <a:solidFill>
                  <a:srgbClr val="FAA41A">
                    <a:lumMod val="75000"/>
                  </a:srgbClr>
                </a:solidFill>
                <a:latin typeface="Calibri"/>
              </a:rPr>
              <a:t>based build trigger</a:t>
            </a:r>
          </a:p>
        </p:txBody>
      </p:sp>
    </p:spTree>
    <p:extLst>
      <p:ext uri="{BB962C8B-B14F-4D97-AF65-F5344CB8AC3E}">
        <p14:creationId xmlns:p14="http://schemas.microsoft.com/office/powerpoint/2010/main" val="93552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281</Words>
  <Application>Microsoft Office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CICD flow implementation for UI application</vt:lpstr>
      <vt:lpstr>CI/CD flow for SIT/DEV environment</vt:lpstr>
      <vt:lpstr>CI/CD flow for QA/TRN/Prod environments</vt:lpstr>
      <vt:lpstr>CI/CD flow for Demo SIT environment</vt:lpstr>
      <vt:lpstr>CI/CD flow for Demo UAT environments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Madhuri Inturi</dc:creator>
  <cp:lastModifiedBy>Madhuri Inturi</cp:lastModifiedBy>
  <cp:revision>52</cp:revision>
  <dcterms:created xsi:type="dcterms:W3CDTF">2020-06-25T07:38:14Z</dcterms:created>
  <dcterms:modified xsi:type="dcterms:W3CDTF">2020-06-26T07:13:10Z</dcterms:modified>
</cp:coreProperties>
</file>