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44"/>
  </p:notesMasterIdLst>
  <p:sldIdLst>
    <p:sldId id="257" r:id="rId5"/>
    <p:sldId id="260" r:id="rId6"/>
    <p:sldId id="261" r:id="rId7"/>
    <p:sldId id="262" r:id="rId8"/>
    <p:sldId id="263" r:id="rId9"/>
    <p:sldId id="264" r:id="rId10"/>
    <p:sldId id="269"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4B7B8-6CCB-4DD6-865A-96A95FC4B829}"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4A5D0-8B3C-4BD7-837F-EF8AD3C86337}" type="slidenum">
              <a:rPr lang="en-US" smtClean="0"/>
              <a:t>‹#›</a:t>
            </a:fld>
            <a:endParaRPr lang="en-US"/>
          </a:p>
        </p:txBody>
      </p:sp>
    </p:spTree>
    <p:extLst>
      <p:ext uri="{BB962C8B-B14F-4D97-AF65-F5344CB8AC3E}">
        <p14:creationId xmlns:p14="http://schemas.microsoft.com/office/powerpoint/2010/main" val="379377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407965"/>
            <a:ext cx="6253317" cy="3917148"/>
          </a:xfrm>
        </p:spPr>
        <p:txBody>
          <a:bodyPr>
            <a:normAutofit/>
          </a:bodyPr>
          <a:lstStyle/>
          <a:p>
            <a:r>
              <a:rPr lang="en-US" sz="4800" dirty="0">
                <a:latin typeface="Calibri" panose="020F0502020204030204" pitchFamily="34" charset="0"/>
                <a:cs typeface="Calibri" panose="020F0502020204030204" pitchFamily="34" charset="0"/>
              </a:rPr>
              <a:t>Rossman Pharmaceutical sales prediction across multiple stores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5416063"/>
            <a:ext cx="6269347" cy="1033968"/>
          </a:xfrm>
        </p:spPr>
        <p:txBody>
          <a:bodyPr>
            <a:normAutofit lnSpcReduction="10000"/>
          </a:bodyPr>
          <a:lstStyle/>
          <a:p>
            <a:endParaRPr lang="en-US" dirty="0">
              <a:solidFill>
                <a:schemeClr val="tx1">
                  <a:lumMod val="85000"/>
                  <a:lumOff val="15000"/>
                </a:schemeClr>
              </a:solidFill>
              <a:latin typeface="Calibri" panose="020F0502020204030204" pitchFamily="34" charset="0"/>
              <a:cs typeface="Calibri" panose="020F0502020204030204" pitchFamily="34" charset="0"/>
            </a:endParaRPr>
          </a:p>
          <a:p>
            <a:r>
              <a:rPr lang="en-US" dirty="0">
                <a:solidFill>
                  <a:schemeClr val="tx1">
                    <a:lumMod val="85000"/>
                    <a:lumOff val="15000"/>
                  </a:schemeClr>
                </a:solidFill>
                <a:latin typeface="Calibri" panose="020F0502020204030204" pitchFamily="34" charset="0"/>
                <a:cs typeface="Calibri" panose="020F0502020204030204" pitchFamily="34" charset="0"/>
              </a:rPr>
              <a:t>Submitted by: Madhuri siddhapura</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0194214-FAB8-6C15-931F-812ADA967C10}"/>
              </a:ext>
            </a:extLst>
          </p:cNvPr>
          <p:cNvSpPr/>
          <p:nvPr/>
        </p:nvSpPr>
        <p:spPr>
          <a:xfrm>
            <a:off x="422031" y="407965"/>
            <a:ext cx="329183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NextHikes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0737A1-2B8F-954D-A4EA-2292759B721D}"/>
              </a:ext>
            </a:extLst>
          </p:cNvPr>
          <p:cNvPicPr>
            <a:picLocks noChangeAspect="1"/>
          </p:cNvPicPr>
          <p:nvPr/>
        </p:nvPicPr>
        <p:blipFill>
          <a:blip r:embed="rId2"/>
          <a:stretch>
            <a:fillRect/>
          </a:stretch>
        </p:blipFill>
        <p:spPr>
          <a:xfrm>
            <a:off x="145142" y="43703"/>
            <a:ext cx="11858171" cy="5518898"/>
          </a:xfrm>
          <a:prstGeom prst="rect">
            <a:avLst/>
          </a:prstGeom>
        </p:spPr>
      </p:pic>
      <p:sp>
        <p:nvSpPr>
          <p:cNvPr id="6" name="TextBox 5">
            <a:extLst>
              <a:ext uri="{FF2B5EF4-FFF2-40B4-BE49-F238E27FC236}">
                <a16:creationId xmlns:a16="http://schemas.microsoft.com/office/drawing/2014/main" id="{1F5E0637-453E-E78F-6D26-85634CF2D5E8}"/>
              </a:ext>
            </a:extLst>
          </p:cNvPr>
          <p:cNvSpPr txBox="1"/>
          <p:nvPr/>
        </p:nvSpPr>
        <p:spPr>
          <a:xfrm>
            <a:off x="393895" y="5669279"/>
            <a:ext cx="11652963" cy="707886"/>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The most selling and crowded StoreType A doesn't appear to be the one the most exposed to competitors. Instead it's a StoreType B, which also has the longest running period of promotion</a:t>
            </a:r>
            <a:r>
              <a:rPr lang="en-US" b="0" i="0" dirty="0">
                <a:solidFill>
                  <a:srgbClr val="000000"/>
                </a:solidFill>
                <a:effectLst/>
                <a:latin typeface="Helvetica Neue"/>
              </a:rPr>
              <a:t>.</a:t>
            </a:r>
            <a:endParaRPr lang="en-US" dirty="0"/>
          </a:p>
        </p:txBody>
      </p:sp>
    </p:spTree>
    <p:extLst>
      <p:ext uri="{BB962C8B-B14F-4D97-AF65-F5344CB8AC3E}">
        <p14:creationId xmlns:p14="http://schemas.microsoft.com/office/powerpoint/2010/main" val="365560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794B392-FFBA-490D-767C-9D511538B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248" y="295422"/>
            <a:ext cx="6794697" cy="62073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3EBBDD-F14E-32D9-6426-AD8930CEA53B}"/>
              </a:ext>
            </a:extLst>
          </p:cNvPr>
          <p:cNvSpPr txBox="1"/>
          <p:nvPr/>
        </p:nvSpPr>
        <p:spPr>
          <a:xfrm>
            <a:off x="150056" y="295423"/>
            <a:ext cx="2972972" cy="461665"/>
          </a:xfrm>
          <a:prstGeom prst="rect">
            <a:avLst/>
          </a:prstGeom>
          <a:noFill/>
        </p:spPr>
        <p:txBody>
          <a:bodyPr wrap="square" rtlCol="0">
            <a:spAutoFit/>
          </a:bodyPr>
          <a:lstStyle/>
          <a:p>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Correlational Analysis</a:t>
            </a:r>
          </a:p>
        </p:txBody>
      </p:sp>
      <p:sp>
        <p:nvSpPr>
          <p:cNvPr id="5" name="TextBox 4">
            <a:extLst>
              <a:ext uri="{FF2B5EF4-FFF2-40B4-BE49-F238E27FC236}">
                <a16:creationId xmlns:a16="http://schemas.microsoft.com/office/drawing/2014/main" id="{5B8FFCD5-1DB2-B588-B3E5-04115136CB91}"/>
              </a:ext>
            </a:extLst>
          </p:cNvPr>
          <p:cNvSpPr txBox="1"/>
          <p:nvPr/>
        </p:nvSpPr>
        <p:spPr>
          <a:xfrm>
            <a:off x="150055" y="970671"/>
            <a:ext cx="5097193" cy="5601533"/>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As mentioned before, we have a strong positive correlation between the amount of Sales and Customers of a store. We can also observe a positive correlation between the fact that the store had a running promotion (Promo equal to 1) and amount of Customers.</a:t>
            </a:r>
          </a:p>
          <a:p>
            <a:pPr marL="285750" indent="-285750" algn="l">
              <a:buFont typeface="Wingdings" panose="05000000000000000000" pitchFamily="2" charset="2"/>
              <a:buChar char="Ø"/>
            </a:pPr>
            <a:endParaRPr lang="en-US" sz="2000" b="0" i="0" dirty="0">
              <a:solidFill>
                <a:srgbClr val="000000"/>
              </a:solidFill>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However, as soon as the store continues a consecutive promotion (Promo2 equal to 1) the number of Customers and Sales seems to stay the same or even decrease, which is described by the pale negative correlation on the heatmap. The same negative correlation is observed between the presence of the promotion in the store and the day of a week.</a:t>
            </a:r>
          </a:p>
          <a:p>
            <a:endParaRPr lang="en-US" dirty="0"/>
          </a:p>
        </p:txBody>
      </p:sp>
    </p:spTree>
    <p:extLst>
      <p:ext uri="{BB962C8B-B14F-4D97-AF65-F5344CB8AC3E}">
        <p14:creationId xmlns:p14="http://schemas.microsoft.com/office/powerpoint/2010/main" val="370544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6E0EC65-54E6-2B04-20C8-11336619D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820" y="98475"/>
            <a:ext cx="6330192" cy="63023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37E9899-B053-A68D-8AEF-2E243EEFB5AA}"/>
              </a:ext>
            </a:extLst>
          </p:cNvPr>
          <p:cNvSpPr txBox="1"/>
          <p:nvPr/>
        </p:nvSpPr>
        <p:spPr>
          <a:xfrm>
            <a:off x="309489" y="98475"/>
            <a:ext cx="5416331" cy="6524863"/>
          </a:xfrm>
          <a:prstGeom prst="rect">
            <a:avLst/>
          </a:prstGeom>
          <a:noFill/>
        </p:spPr>
        <p:txBody>
          <a:bodyPr wrap="square" rtlCol="0">
            <a:spAutoFit/>
          </a:bodyPr>
          <a:lstStyle/>
          <a:p>
            <a:pPr algn="l"/>
            <a:r>
              <a:rPr lang="en-US" sz="2000" b="0" i="0" dirty="0">
                <a:solidFill>
                  <a:srgbClr val="000000"/>
                </a:solidFill>
                <a:effectLst/>
                <a:latin typeface="Calibri" panose="020F0502020204030204" pitchFamily="34" charset="0"/>
                <a:cs typeface="Calibri" panose="020F0502020204030204" pitchFamily="34" charset="0"/>
              </a:rPr>
              <a:t>There are several things here:</a:t>
            </a:r>
          </a:p>
          <a:p>
            <a:pPr marL="342900" indent="-342900" algn="l">
              <a:buFont typeface="Wingdings" panose="05000000000000000000" pitchFamily="2" charset="2"/>
              <a:buChar char="Ø"/>
            </a:pPr>
            <a:endParaRPr lang="en-US" sz="2000" b="0" i="0" dirty="0">
              <a:solidFill>
                <a:srgbClr val="000000"/>
              </a:solidFill>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In case of no promotion, both Promo and Promo2 are equal to 0, Sales tend to peak on Sunday (!). Though we should note that StoreType C doesn't work on Sundays. So it is mainly data from StoreType A, B and D.</a:t>
            </a:r>
          </a:p>
          <a:p>
            <a:pPr marL="342900" indent="-342900" algn="l">
              <a:buFont typeface="Wingdings" panose="05000000000000000000" pitchFamily="2" charset="2"/>
              <a:buChar char="Ø"/>
            </a:pPr>
            <a:endParaRPr lang="en-US" sz="2000" b="0" i="0" dirty="0">
              <a:solidFill>
                <a:srgbClr val="000000"/>
              </a:solidFill>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On the contrary, stores that run the promotion tend to make most of the Sales on Monday. This fact could be a good indicator for Rossmann marketing campaigns. The same trend follow the stores which have both promotion at the same time (Promo and Promo2 are equal to 1).</a:t>
            </a:r>
          </a:p>
          <a:p>
            <a:pPr marL="342900" indent="-342900" algn="l">
              <a:buFont typeface="Wingdings" panose="05000000000000000000" pitchFamily="2" charset="2"/>
              <a:buChar char="Ø"/>
            </a:pPr>
            <a:endParaRPr lang="en-US" sz="2000" b="0" i="0" dirty="0">
              <a:solidFill>
                <a:srgbClr val="000000"/>
              </a:solidFill>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Promo2 alone doesn't seem to be correlated to any significant change in the Sales amount. This can be also </a:t>
            </a:r>
            <a:r>
              <a:rPr lang="en-US" sz="2000" b="0" i="0" dirty="0" err="1">
                <a:solidFill>
                  <a:srgbClr val="000000"/>
                </a:solidFill>
                <a:effectLst/>
                <a:latin typeface="Calibri" panose="020F0502020204030204" pitchFamily="34" charset="0"/>
                <a:cs typeface="Calibri" panose="020F0502020204030204" pitchFamily="34" charset="0"/>
              </a:rPr>
              <a:t>prooved</a:t>
            </a:r>
            <a:r>
              <a:rPr lang="en-US" sz="2000" b="0" i="0" dirty="0">
                <a:solidFill>
                  <a:srgbClr val="000000"/>
                </a:solidFill>
                <a:effectLst/>
                <a:latin typeface="Calibri" panose="020F0502020204030204" pitchFamily="34" charset="0"/>
                <a:cs typeface="Calibri" panose="020F0502020204030204" pitchFamily="34" charset="0"/>
              </a:rPr>
              <a:t> by the blue pale area on the heatmap above.</a:t>
            </a:r>
          </a:p>
          <a:p>
            <a:endParaRPr lang="en-US" dirty="0"/>
          </a:p>
        </p:txBody>
      </p:sp>
    </p:spTree>
    <p:extLst>
      <p:ext uri="{BB962C8B-B14F-4D97-AF65-F5344CB8AC3E}">
        <p14:creationId xmlns:p14="http://schemas.microsoft.com/office/powerpoint/2010/main" val="82011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4D59E60-768C-DABD-D350-B58BA1CFB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 y="928468"/>
            <a:ext cx="11830929" cy="45297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DA1341-FE10-2789-E765-584A4C14AD03}"/>
              </a:ext>
            </a:extLst>
          </p:cNvPr>
          <p:cNvSpPr txBox="1"/>
          <p:nvPr/>
        </p:nvSpPr>
        <p:spPr>
          <a:xfrm>
            <a:off x="279009" y="200621"/>
            <a:ext cx="11633982" cy="984885"/>
          </a:xfrm>
          <a:prstGeom prst="rect">
            <a:avLst/>
          </a:prstGeom>
          <a:noFill/>
        </p:spPr>
        <p:txBody>
          <a:bodyPr wrap="square" rtlCol="0">
            <a:spAutoFit/>
          </a:bodyPr>
          <a:lstStyle/>
          <a:p>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Check for distribution in both training and test sets - are the promotions distributed similarly between these two groups?</a:t>
            </a:r>
          </a:p>
          <a:p>
            <a:endParaRPr lang="en-US" dirty="0"/>
          </a:p>
        </p:txBody>
      </p:sp>
      <p:sp>
        <p:nvSpPr>
          <p:cNvPr id="4" name="TextBox 3">
            <a:extLst>
              <a:ext uri="{FF2B5EF4-FFF2-40B4-BE49-F238E27FC236}">
                <a16:creationId xmlns:a16="http://schemas.microsoft.com/office/drawing/2014/main" id="{06A6DC78-A61C-321C-CE87-875496E15100}"/>
              </a:ext>
            </a:extLst>
          </p:cNvPr>
          <p:cNvSpPr txBox="1"/>
          <p:nvPr/>
        </p:nvSpPr>
        <p:spPr>
          <a:xfrm>
            <a:off x="1" y="5753683"/>
            <a:ext cx="11912990"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Observation: The distributiuon of promo over ontraining stet is greater than the promo distribution over test set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219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5146677-F342-EF2E-C58F-262412A6F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4062"/>
            <a:ext cx="12192000" cy="48533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52BDFA-1D76-9D23-ABD6-81E2984F9291}"/>
              </a:ext>
            </a:extLst>
          </p:cNvPr>
          <p:cNvSpPr txBox="1"/>
          <p:nvPr/>
        </p:nvSpPr>
        <p:spPr>
          <a:xfrm>
            <a:off x="126610" y="112542"/>
            <a:ext cx="11901268" cy="461665"/>
          </a:xfrm>
          <a:prstGeom prst="rect">
            <a:avLst/>
          </a:prstGeom>
          <a:noFill/>
        </p:spPr>
        <p:txBody>
          <a:bodyPr wrap="square" rtlCol="0">
            <a:spAutoFit/>
          </a:bodyPr>
          <a:lstStyle/>
          <a:p>
            <a:pPr algn="l"/>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Check &amp; compare sales behavior before, during and after holidays</a:t>
            </a:r>
          </a:p>
        </p:txBody>
      </p:sp>
      <p:sp>
        <p:nvSpPr>
          <p:cNvPr id="5" name="TextBox 4">
            <a:extLst>
              <a:ext uri="{FF2B5EF4-FFF2-40B4-BE49-F238E27FC236}">
                <a16:creationId xmlns:a16="http://schemas.microsoft.com/office/drawing/2014/main" id="{38B803EA-872B-7190-49BD-12A16B39C5FC}"/>
              </a:ext>
            </a:extLst>
          </p:cNvPr>
          <p:cNvSpPr txBox="1"/>
          <p:nvPr/>
        </p:nvSpPr>
        <p:spPr>
          <a:xfrm>
            <a:off x="506437" y="5809957"/>
            <a:ext cx="11521441"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Observation: There are more sales before and after the Holidays when it compared to holidays sales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97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AD433-6222-AFC2-EDD0-32EBFDA297B3}"/>
              </a:ext>
            </a:extLst>
          </p:cNvPr>
          <p:cNvPicPr>
            <a:picLocks noChangeAspect="1"/>
          </p:cNvPicPr>
          <p:nvPr/>
        </p:nvPicPr>
        <p:blipFill>
          <a:blip r:embed="rId2"/>
          <a:stretch>
            <a:fillRect/>
          </a:stretch>
        </p:blipFill>
        <p:spPr>
          <a:xfrm>
            <a:off x="4342228" y="140677"/>
            <a:ext cx="7488702" cy="6119445"/>
          </a:xfrm>
          <a:prstGeom prst="rect">
            <a:avLst/>
          </a:prstGeom>
        </p:spPr>
      </p:pic>
      <p:sp>
        <p:nvSpPr>
          <p:cNvPr id="4" name="TextBox 3">
            <a:extLst>
              <a:ext uri="{FF2B5EF4-FFF2-40B4-BE49-F238E27FC236}">
                <a16:creationId xmlns:a16="http://schemas.microsoft.com/office/drawing/2014/main" id="{7E6BFBC1-156D-6E68-EB2A-80B5CE4ECEE6}"/>
              </a:ext>
            </a:extLst>
          </p:cNvPr>
          <p:cNvSpPr txBox="1"/>
          <p:nvPr/>
        </p:nvSpPr>
        <p:spPr>
          <a:xfrm>
            <a:off x="464234" y="548641"/>
            <a:ext cx="3713871" cy="1323439"/>
          </a:xfrm>
          <a:prstGeom prst="rect">
            <a:avLst/>
          </a:prstGeom>
          <a:noFill/>
        </p:spPr>
        <p:txBody>
          <a:bodyPr wrap="square" rtlCol="0">
            <a:spAutoFit/>
          </a:bodyPr>
          <a:lstStyle/>
          <a:p>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Observation: The more customers the more sales. because there is a high correlation between Sales and Customers</a:t>
            </a:r>
            <a:endParaRPr lang="en-US" sz="200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489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587891-E1C0-F9FC-4514-0EAA238AD9F5}"/>
              </a:ext>
            </a:extLst>
          </p:cNvPr>
          <p:cNvSpPr txBox="1"/>
          <p:nvPr/>
        </p:nvSpPr>
        <p:spPr>
          <a:xfrm>
            <a:off x="239151" y="74586"/>
            <a:ext cx="11704320" cy="707886"/>
          </a:xfrm>
          <a:prstGeom prst="rect">
            <a:avLst/>
          </a:prstGeom>
          <a:noFill/>
        </p:spPr>
        <p:txBody>
          <a:bodyPr wrap="square" rtlCol="0">
            <a:spAutoFit/>
          </a:bodyPr>
          <a:lstStyle/>
          <a:p>
            <a:pPr algn="l"/>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How does promo affect sales? Are the promos attracting more customers? How does it affect already existing customers?</a:t>
            </a:r>
          </a:p>
        </p:txBody>
      </p:sp>
      <p:pic>
        <p:nvPicPr>
          <p:cNvPr id="1026" name="Picture 2">
            <a:extLst>
              <a:ext uri="{FF2B5EF4-FFF2-40B4-BE49-F238E27FC236}">
                <a16:creationId xmlns:a16="http://schemas.microsoft.com/office/drawing/2014/main" id="{0AC30B57-CC49-7000-736F-E85531CBA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51" y="889739"/>
            <a:ext cx="5216843" cy="4824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6FE1579-29E7-E115-E0C0-D67393AAB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311" y="836104"/>
            <a:ext cx="5200650" cy="48243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E6D589-5B7D-3378-75F8-82E50E65D282}"/>
              </a:ext>
            </a:extLst>
          </p:cNvPr>
          <p:cNvSpPr txBox="1"/>
          <p:nvPr/>
        </p:nvSpPr>
        <p:spPr>
          <a:xfrm>
            <a:off x="154745" y="5767754"/>
            <a:ext cx="11873132" cy="369332"/>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cs typeface="Calibri" panose="020F0502020204030204" pitchFamily="34" charset="0"/>
              </a:rPr>
              <a:t>Observation: Working on promotion increase the customers base and Increase Sales.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251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DC3DF-7E68-668A-29DB-613973E4BFC2}"/>
              </a:ext>
            </a:extLst>
          </p:cNvPr>
          <p:cNvSpPr txBox="1"/>
          <p:nvPr/>
        </p:nvSpPr>
        <p:spPr>
          <a:xfrm>
            <a:off x="98474" y="140676"/>
            <a:ext cx="12093526" cy="677108"/>
          </a:xfrm>
          <a:prstGeom prst="rect">
            <a:avLst/>
          </a:prstGeom>
          <a:noFill/>
        </p:spPr>
        <p:txBody>
          <a:bodyPr wrap="square" rtlCol="0">
            <a:spAutoFit/>
          </a:bodyPr>
          <a:lstStyle/>
          <a:p>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Could the promos be deployed in more effective ways? Which stores should promos be deployed in?</a:t>
            </a:r>
          </a:p>
          <a:p>
            <a:endParaRPr lang="en-US" dirty="0"/>
          </a:p>
        </p:txBody>
      </p:sp>
      <p:pic>
        <p:nvPicPr>
          <p:cNvPr id="2050" name="Picture 2">
            <a:extLst>
              <a:ext uri="{FF2B5EF4-FFF2-40B4-BE49-F238E27FC236}">
                <a16:creationId xmlns:a16="http://schemas.microsoft.com/office/drawing/2014/main" id="{5CE32E46-F8A7-D836-134B-80D1E0FB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 y="675249"/>
            <a:ext cx="11015003" cy="575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10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3C381-0E33-5C18-6329-8AC2433B5E29}"/>
              </a:ext>
            </a:extLst>
          </p:cNvPr>
          <p:cNvSpPr txBox="1"/>
          <p:nvPr/>
        </p:nvSpPr>
        <p:spPr>
          <a:xfrm>
            <a:off x="140677" y="225083"/>
            <a:ext cx="11774658" cy="738664"/>
          </a:xfrm>
          <a:prstGeom prst="rect">
            <a:avLst/>
          </a:prstGeom>
          <a:noFill/>
        </p:spPr>
        <p:txBody>
          <a:bodyPr wrap="square" rtlCol="0">
            <a:spAutoFit/>
          </a:bodyPr>
          <a:lstStyle/>
          <a:p>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Trends of customer behavior during store open and closing times</a:t>
            </a:r>
          </a:p>
          <a:p>
            <a:endParaRPr lang="en-US" dirty="0">
              <a:solidFill>
                <a:schemeClr val="tx1">
                  <a:lumMod val="75000"/>
                  <a:lumOff val="25000"/>
                </a:schemeClr>
              </a:solidFill>
            </a:endParaRPr>
          </a:p>
        </p:txBody>
      </p:sp>
      <p:pic>
        <p:nvPicPr>
          <p:cNvPr id="3074" name="Picture 2">
            <a:extLst>
              <a:ext uri="{FF2B5EF4-FFF2-40B4-BE49-F238E27FC236}">
                <a16:creationId xmlns:a16="http://schemas.microsoft.com/office/drawing/2014/main" id="{00A86F28-D625-CCDB-DF25-4B09C0FA3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829994"/>
            <a:ext cx="7568418" cy="46704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24612C-6E09-3C3B-A393-11B600C17774}"/>
              </a:ext>
            </a:extLst>
          </p:cNvPr>
          <p:cNvSpPr txBox="1"/>
          <p:nvPr/>
        </p:nvSpPr>
        <p:spPr>
          <a:xfrm>
            <a:off x="534571" y="5838091"/>
            <a:ext cx="11380763" cy="369332"/>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cs typeface="Calibri" panose="020F0502020204030204" pitchFamily="34" charset="0"/>
              </a:rPr>
              <a:t>Observation: Number of customers increase when the store is closed.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653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6C9E4-8B7E-B3DB-CFC2-DD9802AC0FB7}"/>
              </a:ext>
            </a:extLst>
          </p:cNvPr>
          <p:cNvSpPr txBox="1"/>
          <p:nvPr/>
        </p:nvSpPr>
        <p:spPr>
          <a:xfrm>
            <a:off x="112542" y="253218"/>
            <a:ext cx="11957538" cy="461665"/>
          </a:xfrm>
          <a:prstGeom prst="rect">
            <a:avLst/>
          </a:prstGeom>
          <a:noFill/>
        </p:spPr>
        <p:txBody>
          <a:bodyPr wrap="square" rtlCol="0">
            <a:spAutoFit/>
          </a:bodyPr>
          <a:lstStyle/>
          <a:p>
            <a:pPr algn="l"/>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Which stores are opened on all weekdays? How does that affect their sales on weekends?</a:t>
            </a:r>
          </a:p>
        </p:txBody>
      </p:sp>
      <p:pic>
        <p:nvPicPr>
          <p:cNvPr id="4098" name="Picture 2">
            <a:extLst>
              <a:ext uri="{FF2B5EF4-FFF2-40B4-BE49-F238E27FC236}">
                <a16:creationId xmlns:a16="http://schemas.microsoft.com/office/drawing/2014/main" id="{8C4639A0-12F1-2C7C-2C2F-68E06FB97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914" y="714883"/>
            <a:ext cx="5925136" cy="49772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906ABC-B097-BC90-3358-310452D5245C}"/>
              </a:ext>
            </a:extLst>
          </p:cNvPr>
          <p:cNvSpPr txBox="1"/>
          <p:nvPr/>
        </p:nvSpPr>
        <p:spPr>
          <a:xfrm>
            <a:off x="731520" y="5908430"/>
            <a:ext cx="11338559"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Observation: About 33 stores are opened on all weekdays and the sales escalate on weekends.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75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E4DE-1D5E-65A5-2C4B-C152D29BFD28}"/>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24A5C5BB-BAD4-5416-433D-BD6026A02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77" y="2180492"/>
            <a:ext cx="5806826" cy="3967089"/>
          </a:xfrm>
        </p:spPr>
      </p:pic>
      <p:sp>
        <p:nvSpPr>
          <p:cNvPr id="6" name="TextBox 5">
            <a:extLst>
              <a:ext uri="{FF2B5EF4-FFF2-40B4-BE49-F238E27FC236}">
                <a16:creationId xmlns:a16="http://schemas.microsoft.com/office/drawing/2014/main" id="{12C2EB02-F29C-60C9-4CDD-6F55FA365C98}"/>
              </a:ext>
            </a:extLst>
          </p:cNvPr>
          <p:cNvSpPr txBox="1"/>
          <p:nvPr/>
        </p:nvSpPr>
        <p:spPr>
          <a:xfrm>
            <a:off x="6330462" y="3429000"/>
            <a:ext cx="5148775"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4A05C82A-19F5-2694-E49C-13E87CEC58CC}"/>
              </a:ext>
            </a:extLst>
          </p:cNvPr>
          <p:cNvSpPr txBox="1"/>
          <p:nvPr/>
        </p:nvSpPr>
        <p:spPr>
          <a:xfrm>
            <a:off x="6330462" y="2180492"/>
            <a:ext cx="4825218"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ptos" panose="020B0004020202020204" pitchFamily="34" charset="0"/>
              </a:rPr>
              <a:t>Predicting sales performance is one of the key challenges every business face. </a:t>
            </a:r>
          </a:p>
          <a:p>
            <a:pPr marL="285750" indent="-285750">
              <a:buFont typeface="Arial" panose="020B0604020202020204" pitchFamily="34" charset="0"/>
              <a:buChar char="•"/>
            </a:pPr>
            <a:endParaRPr lang="en-IN" sz="2000" dirty="0">
              <a:latin typeface="Aptos" panose="020B0004020202020204" pitchFamily="34" charset="0"/>
            </a:endParaRPr>
          </a:p>
          <a:p>
            <a:pPr marL="285750" indent="-285750">
              <a:buFont typeface="Arial" panose="020B0604020202020204" pitchFamily="34" charset="0"/>
              <a:buChar char="•"/>
            </a:pPr>
            <a:r>
              <a:rPr lang="en-IN" sz="2000" dirty="0">
                <a:latin typeface="Aptos" panose="020B0004020202020204" pitchFamily="34" charset="0"/>
              </a:rPr>
              <a:t>It is important for firms to predict customer demands to offer the right product at the right time and at the right place.</a:t>
            </a:r>
          </a:p>
          <a:p>
            <a:pPr marL="285750" indent="-285750">
              <a:buFont typeface="Arial" panose="020B0604020202020204" pitchFamily="34" charset="0"/>
              <a:buChar char="•"/>
            </a:pPr>
            <a:endParaRPr lang="en-IN" sz="2000" dirty="0">
              <a:latin typeface="Aptos" panose="020B0004020202020204" pitchFamily="34" charset="0"/>
            </a:endParaRPr>
          </a:p>
          <a:p>
            <a:pPr marL="285750" indent="-285750">
              <a:buFont typeface="Arial" panose="020B0604020202020204" pitchFamily="34" charset="0"/>
              <a:buChar char="•"/>
            </a:pPr>
            <a:r>
              <a:rPr lang="en-IN" sz="2000" dirty="0">
                <a:latin typeface="Aptos" panose="020B0004020202020204" pitchFamily="34" charset="0"/>
              </a:rPr>
              <a:t>The importance of this issue is underlined by the fact that figuratively a bazillion consulting firms are on the market trying to offer sales forecasting services to businesses of all sizes.</a:t>
            </a:r>
          </a:p>
          <a:p>
            <a:endParaRPr lang="en-US" dirty="0"/>
          </a:p>
        </p:txBody>
      </p:sp>
    </p:spTree>
    <p:extLst>
      <p:ext uri="{BB962C8B-B14F-4D97-AF65-F5344CB8AC3E}">
        <p14:creationId xmlns:p14="http://schemas.microsoft.com/office/powerpoint/2010/main" val="1285174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92CBB-AA49-153B-4C0C-73DFA7954E5E}"/>
              </a:ext>
            </a:extLst>
          </p:cNvPr>
          <p:cNvSpPr txBox="1"/>
          <p:nvPr/>
        </p:nvSpPr>
        <p:spPr>
          <a:xfrm>
            <a:off x="154745" y="182880"/>
            <a:ext cx="11633981" cy="738664"/>
          </a:xfrm>
          <a:prstGeom prst="rect">
            <a:avLst/>
          </a:prstGeom>
          <a:noFill/>
        </p:spPr>
        <p:txBody>
          <a:bodyPr wrap="square" rtlCol="0">
            <a:spAutoFit/>
          </a:bodyPr>
          <a:lstStyle/>
          <a:p>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Check how the assortment type affects sales</a:t>
            </a:r>
          </a:p>
          <a:p>
            <a:endParaRPr lang="en-US" dirty="0"/>
          </a:p>
        </p:txBody>
      </p:sp>
      <p:pic>
        <p:nvPicPr>
          <p:cNvPr id="1026" name="Picture 2">
            <a:extLst>
              <a:ext uri="{FF2B5EF4-FFF2-40B4-BE49-F238E27FC236}">
                <a16:creationId xmlns:a16="http://schemas.microsoft.com/office/drawing/2014/main" id="{43DDA78D-89DE-66B9-E19F-7410D6A5C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74" y="604911"/>
            <a:ext cx="11277600" cy="607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545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3FA9C-AC4B-DED9-8388-AD2756C7BE9D}"/>
              </a:ext>
            </a:extLst>
          </p:cNvPr>
          <p:cNvSpPr txBox="1"/>
          <p:nvPr/>
        </p:nvSpPr>
        <p:spPr>
          <a:xfrm>
            <a:off x="281354" y="309489"/>
            <a:ext cx="11380763" cy="461665"/>
          </a:xfrm>
          <a:prstGeom prst="rect">
            <a:avLst/>
          </a:prstGeom>
          <a:noFill/>
        </p:spPr>
        <p:txBody>
          <a:bodyPr wrap="square" rtlCol="0">
            <a:spAutoFit/>
          </a:bodyPr>
          <a:lstStyle/>
          <a:p>
            <a:pPr algn="l"/>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Check how the assortment type affects sales</a:t>
            </a:r>
          </a:p>
        </p:txBody>
      </p:sp>
      <p:pic>
        <p:nvPicPr>
          <p:cNvPr id="5" name="Picture 4">
            <a:extLst>
              <a:ext uri="{FF2B5EF4-FFF2-40B4-BE49-F238E27FC236}">
                <a16:creationId xmlns:a16="http://schemas.microsoft.com/office/drawing/2014/main" id="{7A4E2D99-338E-BA29-56DD-9758B147FF2A}"/>
              </a:ext>
            </a:extLst>
          </p:cNvPr>
          <p:cNvPicPr>
            <a:picLocks noChangeAspect="1"/>
          </p:cNvPicPr>
          <p:nvPr/>
        </p:nvPicPr>
        <p:blipFill>
          <a:blip r:embed="rId2"/>
          <a:stretch>
            <a:fillRect/>
          </a:stretch>
        </p:blipFill>
        <p:spPr>
          <a:xfrm>
            <a:off x="956603" y="1265853"/>
            <a:ext cx="10156873" cy="3446823"/>
          </a:xfrm>
          <a:prstGeom prst="rect">
            <a:avLst/>
          </a:prstGeom>
        </p:spPr>
      </p:pic>
      <p:sp>
        <p:nvSpPr>
          <p:cNvPr id="6" name="TextBox 5">
            <a:extLst>
              <a:ext uri="{FF2B5EF4-FFF2-40B4-BE49-F238E27FC236}">
                <a16:creationId xmlns:a16="http://schemas.microsoft.com/office/drawing/2014/main" id="{FB28470C-439D-BDDE-4824-50F616525C6F}"/>
              </a:ext>
            </a:extLst>
          </p:cNvPr>
          <p:cNvSpPr txBox="1"/>
          <p:nvPr/>
        </p:nvSpPr>
        <p:spPr>
          <a:xfrm>
            <a:off x="393895" y="5359791"/>
            <a:ext cx="11268222"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Observation: The stores with extra assortment type have high mean sales and lowest customer numbers.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157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B6326-E6DA-6EFB-2154-4B153C5E6D67}"/>
              </a:ext>
            </a:extLst>
          </p:cNvPr>
          <p:cNvSpPr txBox="1"/>
          <p:nvPr/>
        </p:nvSpPr>
        <p:spPr>
          <a:xfrm>
            <a:off x="0" y="42349"/>
            <a:ext cx="11465169" cy="984885"/>
          </a:xfrm>
          <a:prstGeom prst="rect">
            <a:avLst/>
          </a:prstGeom>
          <a:noFill/>
        </p:spPr>
        <p:txBody>
          <a:bodyPr wrap="square" rtlCol="0">
            <a:spAutoFit/>
          </a:bodyPr>
          <a:lstStyle/>
          <a:p>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How does the distance to the next competitor affect sales? What if the store and its competitors all happen to be in city centers, does the distance matter in that case?</a:t>
            </a:r>
          </a:p>
          <a:p>
            <a:endParaRPr lang="en-US" dirty="0"/>
          </a:p>
        </p:txBody>
      </p:sp>
      <p:pic>
        <p:nvPicPr>
          <p:cNvPr id="2050" name="Picture 2">
            <a:extLst>
              <a:ext uri="{FF2B5EF4-FFF2-40B4-BE49-F238E27FC236}">
                <a16:creationId xmlns:a16="http://schemas.microsoft.com/office/drawing/2014/main" id="{44186854-D79F-B0F3-AF32-6D668D61F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805" y="968435"/>
            <a:ext cx="7181558" cy="49211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ED7CB0-2327-418E-99F9-36EAE32CCF1E}"/>
              </a:ext>
            </a:extLst>
          </p:cNvPr>
          <p:cNvSpPr txBox="1"/>
          <p:nvPr/>
        </p:nvSpPr>
        <p:spPr>
          <a:xfrm>
            <a:off x="112542" y="6006905"/>
            <a:ext cx="11820436"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Observation: The more the closer the stores the higher the sales, and the more the distant the lower the sales</a:t>
            </a:r>
            <a:r>
              <a:rPr lang="en-US" b="0" i="0" dirty="0">
                <a:solidFill>
                  <a:srgbClr val="000000"/>
                </a:solidFill>
                <a:effectLst/>
                <a:latin typeface="Helvetica Neue"/>
              </a:rPr>
              <a:t>.</a:t>
            </a:r>
            <a:endParaRPr lang="en-US" dirty="0"/>
          </a:p>
        </p:txBody>
      </p:sp>
    </p:spTree>
    <p:extLst>
      <p:ext uri="{BB962C8B-B14F-4D97-AF65-F5344CB8AC3E}">
        <p14:creationId xmlns:p14="http://schemas.microsoft.com/office/powerpoint/2010/main" val="377277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266B77-9769-43DF-1869-B533252B5261}"/>
              </a:ext>
            </a:extLst>
          </p:cNvPr>
          <p:cNvSpPr txBox="1"/>
          <p:nvPr/>
        </p:nvSpPr>
        <p:spPr>
          <a:xfrm>
            <a:off x="168812" y="0"/>
            <a:ext cx="11394831" cy="707886"/>
          </a:xfrm>
          <a:prstGeom prst="rect">
            <a:avLst/>
          </a:prstGeom>
          <a:noFill/>
        </p:spPr>
        <p:txBody>
          <a:bodyPr wrap="square" rtlCol="0">
            <a:spAutoFit/>
          </a:bodyPr>
          <a:lstStyle/>
          <a:p>
            <a:pPr algn="l"/>
            <a:r>
              <a:rPr lang="en-US" sz="2000" b="1" i="0" dirty="0">
                <a:solidFill>
                  <a:srgbClr val="000000"/>
                </a:solidFill>
                <a:effectLst/>
                <a:latin typeface="Calibri" panose="020F0502020204030204" pitchFamily="34" charset="0"/>
                <a:cs typeface="Calibri" panose="020F0502020204030204" pitchFamily="34" charset="0"/>
              </a:rPr>
              <a:t>How does the opening or reopening of new competitors affect stores? Check for stores with NA as competitor distance but later on has values for competitor distance?</a:t>
            </a:r>
          </a:p>
        </p:txBody>
      </p:sp>
      <p:pic>
        <p:nvPicPr>
          <p:cNvPr id="3074" name="Picture 2">
            <a:extLst>
              <a:ext uri="{FF2B5EF4-FFF2-40B4-BE49-F238E27FC236}">
                <a16:creationId xmlns:a16="http://schemas.microsoft.com/office/drawing/2014/main" id="{9C54B7B4-FEE4-0424-FB63-445452B15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3" y="858128"/>
            <a:ext cx="10719582" cy="4628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71717-0FF7-3537-8A40-1BF0F5655D63}"/>
              </a:ext>
            </a:extLst>
          </p:cNvPr>
          <p:cNvSpPr txBox="1"/>
          <p:nvPr/>
        </p:nvSpPr>
        <p:spPr>
          <a:xfrm>
            <a:off x="1477107" y="5795889"/>
            <a:ext cx="10381957"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Observations: Number of sales increase when the competitors are opened.</a:t>
            </a:r>
          </a:p>
        </p:txBody>
      </p:sp>
    </p:spTree>
    <p:extLst>
      <p:ext uri="{BB962C8B-B14F-4D97-AF65-F5344CB8AC3E}">
        <p14:creationId xmlns:p14="http://schemas.microsoft.com/office/powerpoint/2010/main" val="330516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424E2-7097-2BB8-7D01-43F0FC762B5E}"/>
              </a:ext>
            </a:extLst>
          </p:cNvPr>
          <p:cNvSpPr txBox="1"/>
          <p:nvPr/>
        </p:nvSpPr>
        <p:spPr>
          <a:xfrm>
            <a:off x="337625" y="253219"/>
            <a:ext cx="11437033" cy="6247864"/>
          </a:xfrm>
          <a:prstGeom prst="rect">
            <a:avLst/>
          </a:prstGeom>
          <a:noFill/>
        </p:spPr>
        <p:txBody>
          <a:bodyPr wrap="square">
            <a:spAutoFit/>
          </a:bodyPr>
          <a:lstStyle/>
          <a:p>
            <a:pPr algn="l" rtl="0"/>
            <a:r>
              <a:rPr lang="en-US" sz="3600" b="1" i="0" dirty="0">
                <a:solidFill>
                  <a:schemeClr val="tx1">
                    <a:lumMod val="75000"/>
                    <a:lumOff val="25000"/>
                  </a:schemeClr>
                </a:solidFill>
                <a:effectLst/>
                <a:latin typeface="Calibri" panose="020F0502020204030204" pitchFamily="34" charset="0"/>
                <a:cs typeface="Calibri" panose="020F0502020204030204" pitchFamily="34" charset="0"/>
              </a:rPr>
              <a:t>Conclusion of EDA</a:t>
            </a:r>
          </a:p>
          <a:p>
            <a:pPr marL="285750" indent="-285750" algn="l" rtl="0">
              <a:buFont typeface="Wingdings" panose="05000000000000000000" pitchFamily="2" charset="2"/>
              <a:buChar char="Ø"/>
            </a:pPr>
            <a:r>
              <a:rPr lang="en-US" sz="2800" b="0" i="0" dirty="0">
                <a:solidFill>
                  <a:schemeClr val="tx1">
                    <a:lumMod val="75000"/>
                    <a:lumOff val="25000"/>
                  </a:schemeClr>
                </a:solidFill>
                <a:effectLst/>
                <a:latin typeface="Calibri" panose="020F0502020204030204" pitchFamily="34" charset="0"/>
                <a:cs typeface="Calibri" panose="020F0502020204030204" pitchFamily="34" charset="0"/>
              </a:rPr>
              <a:t>The most selling and crowded StoreType is A.</a:t>
            </a:r>
          </a:p>
          <a:p>
            <a:pPr marL="285750" indent="-285750" algn="l" rtl="0">
              <a:buFont typeface="Wingdings" panose="05000000000000000000" pitchFamily="2" charset="2"/>
              <a:buChar char="Ø"/>
            </a:pPr>
            <a:r>
              <a:rPr lang="en-US" sz="2800" b="0" i="0" dirty="0">
                <a:solidFill>
                  <a:schemeClr val="tx1">
                    <a:lumMod val="75000"/>
                    <a:lumOff val="25000"/>
                  </a:schemeClr>
                </a:solidFill>
                <a:effectLst/>
                <a:latin typeface="Calibri" panose="020F0502020204030204" pitchFamily="34" charset="0"/>
                <a:cs typeface="Calibri" panose="020F0502020204030204" pitchFamily="34" charset="0"/>
              </a:rPr>
              <a:t>The best "Sale per Customer" StoreType D indicates to the higher Buyer Cart. To benefit from this fact, Rossmann can consider proposing bigger variety of its products.</a:t>
            </a:r>
          </a:p>
          <a:p>
            <a:pPr marL="285750" indent="-285750" algn="l" rtl="0">
              <a:buFont typeface="Wingdings" panose="05000000000000000000" pitchFamily="2" charset="2"/>
              <a:buChar char="Ø"/>
            </a:pPr>
            <a:r>
              <a:rPr lang="en-US" sz="2800" b="0" i="0" dirty="0">
                <a:solidFill>
                  <a:schemeClr val="tx1">
                    <a:lumMod val="75000"/>
                    <a:lumOff val="25000"/>
                  </a:schemeClr>
                </a:solidFill>
                <a:effectLst/>
                <a:latin typeface="Calibri" panose="020F0502020204030204" pitchFamily="34" charset="0"/>
                <a:cs typeface="Calibri" panose="020F0502020204030204" pitchFamily="34" charset="0"/>
              </a:rPr>
              <a:t>Low SalePerCustomer amount for StoreType B indicates to the possible fact that people shop there essentially for "small" things. Even though this StoreType generated the least amount of sales and customers over the whole period, it shows a great potential.</a:t>
            </a:r>
          </a:p>
          <a:p>
            <a:pPr marL="285750" indent="-285750" algn="l" rtl="0">
              <a:buFont typeface="Wingdings" panose="05000000000000000000" pitchFamily="2" charset="2"/>
              <a:buChar char="Ø"/>
            </a:pPr>
            <a:r>
              <a:rPr lang="en-US" sz="2800" b="0" i="0" dirty="0">
                <a:solidFill>
                  <a:schemeClr val="tx1">
                    <a:lumMod val="75000"/>
                    <a:lumOff val="25000"/>
                  </a:schemeClr>
                </a:solidFill>
                <a:effectLst/>
                <a:latin typeface="Calibri" panose="020F0502020204030204" pitchFamily="34" charset="0"/>
                <a:cs typeface="Calibri" panose="020F0502020204030204" pitchFamily="34" charset="0"/>
              </a:rPr>
              <a:t>Customers tends to buy more on Mondays when there's one promotion (Promo) and on Sundays when there's no promotion at all (both Promo and Promo1 are equal to 0).</a:t>
            </a:r>
          </a:p>
          <a:p>
            <a:pPr marL="285750" indent="-285750" algn="l" rtl="0">
              <a:buFont typeface="Wingdings" panose="05000000000000000000" pitchFamily="2" charset="2"/>
              <a:buChar char="Ø"/>
            </a:pPr>
            <a:r>
              <a:rPr lang="en-US" sz="2800" b="0" i="0" dirty="0">
                <a:solidFill>
                  <a:schemeClr val="tx1">
                    <a:lumMod val="75000"/>
                    <a:lumOff val="25000"/>
                  </a:schemeClr>
                </a:solidFill>
                <a:effectLst/>
                <a:latin typeface="Calibri" panose="020F0502020204030204" pitchFamily="34" charset="0"/>
                <a:cs typeface="Calibri" panose="020F0502020204030204" pitchFamily="34" charset="0"/>
              </a:rPr>
              <a:t>Promo2 alone doesn't seem to be correlated to any significant change in the Sales amount.</a:t>
            </a:r>
          </a:p>
        </p:txBody>
      </p:sp>
    </p:spTree>
    <p:extLst>
      <p:ext uri="{BB962C8B-B14F-4D97-AF65-F5344CB8AC3E}">
        <p14:creationId xmlns:p14="http://schemas.microsoft.com/office/powerpoint/2010/main" val="452933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D183-EAE9-042E-A000-A50A20A250EE}"/>
              </a:ext>
            </a:extLst>
          </p:cNvPr>
          <p:cNvSpPr>
            <a:spLocks noGrp="1"/>
          </p:cNvSpPr>
          <p:nvPr>
            <p:ph type="title"/>
          </p:nvPr>
        </p:nvSpPr>
        <p:spPr/>
        <p:txBody>
          <a:bodyPr>
            <a:normAutofit/>
          </a:bodyPr>
          <a:lstStyle/>
          <a:p>
            <a:r>
              <a:rPr lang="en-US" sz="5400" dirty="0">
                <a:latin typeface="Calibri" panose="020F0502020204030204" pitchFamily="34" charset="0"/>
                <a:cs typeface="Calibri" panose="020F0502020204030204" pitchFamily="34" charset="0"/>
              </a:rPr>
              <a:t>Prediction of store sales</a:t>
            </a:r>
          </a:p>
        </p:txBody>
      </p:sp>
      <p:pic>
        <p:nvPicPr>
          <p:cNvPr id="4" name="Picture 3">
            <a:extLst>
              <a:ext uri="{FF2B5EF4-FFF2-40B4-BE49-F238E27FC236}">
                <a16:creationId xmlns:a16="http://schemas.microsoft.com/office/drawing/2014/main" id="{A6CCED2C-2E67-0D97-6640-C25A3EADB418}"/>
              </a:ext>
            </a:extLst>
          </p:cNvPr>
          <p:cNvPicPr>
            <a:picLocks noChangeAspect="1"/>
          </p:cNvPicPr>
          <p:nvPr/>
        </p:nvPicPr>
        <p:blipFill>
          <a:blip r:embed="rId2"/>
          <a:stretch>
            <a:fillRect/>
          </a:stretch>
        </p:blipFill>
        <p:spPr>
          <a:xfrm>
            <a:off x="461889" y="3629679"/>
            <a:ext cx="11268222" cy="1941127"/>
          </a:xfrm>
          <a:prstGeom prst="rect">
            <a:avLst/>
          </a:prstGeom>
        </p:spPr>
      </p:pic>
      <p:sp>
        <p:nvSpPr>
          <p:cNvPr id="7" name="TextBox 6">
            <a:extLst>
              <a:ext uri="{FF2B5EF4-FFF2-40B4-BE49-F238E27FC236}">
                <a16:creationId xmlns:a16="http://schemas.microsoft.com/office/drawing/2014/main" id="{F2EFE33B-B7F8-26A0-C3F0-6F5FC08B218B}"/>
              </a:ext>
            </a:extLst>
          </p:cNvPr>
          <p:cNvSpPr txBox="1"/>
          <p:nvPr/>
        </p:nvSpPr>
        <p:spPr>
          <a:xfrm>
            <a:off x="1463039" y="2222695"/>
            <a:ext cx="707604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For PreProcessing here using LabelEncoder, MinMaxScaler, and RandomForestRegressor model.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Prediction score of the model is 70.47%</a:t>
            </a:r>
          </a:p>
        </p:txBody>
      </p:sp>
    </p:spTree>
    <p:extLst>
      <p:ext uri="{BB962C8B-B14F-4D97-AF65-F5344CB8AC3E}">
        <p14:creationId xmlns:p14="http://schemas.microsoft.com/office/powerpoint/2010/main" val="2620381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AA4EA-3BEF-0265-8719-4FE7E4FA48A9}"/>
              </a:ext>
            </a:extLst>
          </p:cNvPr>
          <p:cNvSpPr txBox="1"/>
          <p:nvPr/>
        </p:nvSpPr>
        <p:spPr>
          <a:xfrm>
            <a:off x="633046" y="590843"/>
            <a:ext cx="10635176" cy="769441"/>
          </a:xfrm>
          <a:prstGeom prst="rect">
            <a:avLst/>
          </a:prstGeom>
          <a:noFill/>
        </p:spPr>
        <p:txBody>
          <a:bodyPr wrap="square" rtlCol="0">
            <a:spAutoFit/>
          </a:bodyPr>
          <a:lstStyle/>
          <a:p>
            <a:r>
              <a:rPr lang="en-US" sz="4400" b="1" i="0" dirty="0">
                <a:solidFill>
                  <a:schemeClr val="tx1">
                    <a:lumMod val="75000"/>
                    <a:lumOff val="25000"/>
                  </a:schemeClr>
                </a:solidFill>
                <a:effectLst/>
                <a:latin typeface="Calibri" panose="020F0502020204030204" pitchFamily="34" charset="0"/>
                <a:cs typeface="Calibri" panose="020F0502020204030204" pitchFamily="34" charset="0"/>
              </a:rPr>
              <a:t>Building models with sklearn pipelines</a:t>
            </a:r>
          </a:p>
        </p:txBody>
      </p:sp>
      <p:sp>
        <p:nvSpPr>
          <p:cNvPr id="6" name="Rectangle 3">
            <a:extLst>
              <a:ext uri="{FF2B5EF4-FFF2-40B4-BE49-F238E27FC236}">
                <a16:creationId xmlns:a16="http://schemas.microsoft.com/office/drawing/2014/main" id="{AD8CC179-6DAE-9D31-75EF-6631AEE79A5E}"/>
              </a:ext>
            </a:extLst>
          </p:cNvPr>
          <p:cNvSpPr>
            <a:spLocks noChangeArrowheads="1"/>
          </p:cNvSpPr>
          <p:nvPr/>
        </p:nvSpPr>
        <p:spPr bwMode="auto">
          <a:xfrm rot="10800000" flipV="1">
            <a:off x="633046" y="1556457"/>
            <a:ext cx="10384641" cy="1292662"/>
          </a:xfrm>
          <a:prstGeom prst="rect">
            <a:avLst/>
          </a:prstGeom>
          <a:solidFill>
            <a:srgbClr val="ECF3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Prediction Score of the </a:t>
            </a:r>
            <a:r>
              <a:rPr kumimoji="0" lang="en-US" altLang="en-US" sz="28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RandomForestRegretion</a:t>
            </a:r>
            <a:r>
              <a:rPr kumimoji="0" lang="en-US" altLang="en-US" sz="2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is 63.47%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Prediction Score of the </a:t>
            </a:r>
            <a:r>
              <a:rPr kumimoji="0" lang="en-US" altLang="en-US" sz="28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LinearRegretion</a:t>
            </a:r>
            <a:r>
              <a:rPr kumimoji="0" lang="en-US" altLang="en-US" sz="2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is 57.65%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Prediction Score of the DecisionTree is 50.02%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AE91C7EE-5303-FA00-0C72-116F179E0CAC}"/>
              </a:ext>
            </a:extLst>
          </p:cNvPr>
          <p:cNvSpPr txBox="1"/>
          <p:nvPr/>
        </p:nvSpPr>
        <p:spPr>
          <a:xfrm>
            <a:off x="633046" y="3215288"/>
            <a:ext cx="10635176" cy="707886"/>
          </a:xfrm>
          <a:prstGeom prst="rect">
            <a:avLst/>
          </a:prstGeom>
          <a:noFill/>
        </p:spPr>
        <p:txBody>
          <a:bodyPr wrap="square" rtlCol="0">
            <a:spAutoFit/>
          </a:bodyPr>
          <a:lstStyle/>
          <a:p>
            <a:r>
              <a:rPr lang="en-US" sz="4000" b="1" i="0" dirty="0">
                <a:solidFill>
                  <a:schemeClr val="tx1">
                    <a:lumMod val="75000"/>
                    <a:lumOff val="25000"/>
                  </a:schemeClr>
                </a:solidFill>
                <a:effectLst/>
                <a:latin typeface="Calibri" panose="020F0502020204030204" pitchFamily="34" charset="0"/>
                <a:cs typeface="Calibri" panose="020F0502020204030204" pitchFamily="34" charset="0"/>
              </a:rPr>
              <a:t>Choose a loss function</a:t>
            </a:r>
          </a:p>
        </p:txBody>
      </p:sp>
      <p:sp>
        <p:nvSpPr>
          <p:cNvPr id="8" name="Rectangle 4">
            <a:extLst>
              <a:ext uri="{FF2B5EF4-FFF2-40B4-BE49-F238E27FC236}">
                <a16:creationId xmlns:a16="http://schemas.microsoft.com/office/drawing/2014/main" id="{6B32A8CD-7848-D5AA-7A03-7A35B001D345}"/>
              </a:ext>
            </a:extLst>
          </p:cNvPr>
          <p:cNvSpPr>
            <a:spLocks noChangeArrowheads="1"/>
          </p:cNvSpPr>
          <p:nvPr/>
        </p:nvSpPr>
        <p:spPr bwMode="auto">
          <a:xfrm rot="10800000" flipV="1">
            <a:off x="444471" y="4086875"/>
            <a:ext cx="10635177" cy="1292662"/>
          </a:xfrm>
          <a:prstGeom prst="rect">
            <a:avLst/>
          </a:prstGeom>
          <a:solidFill>
            <a:srgbClr val="ECF3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RandomForest Root Mean Square Error: 2058.9773134579336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Linear Root Mean Square Error: 2217.142471012501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DecisionTree Root Mean Square Error: 2408.6399513003184 </a:t>
            </a:r>
          </a:p>
        </p:txBody>
      </p:sp>
    </p:spTree>
    <p:extLst>
      <p:ext uri="{BB962C8B-B14F-4D97-AF65-F5344CB8AC3E}">
        <p14:creationId xmlns:p14="http://schemas.microsoft.com/office/powerpoint/2010/main" val="2714958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0EDECD-34D0-CBAB-4051-63A27354836F}"/>
              </a:ext>
            </a:extLst>
          </p:cNvPr>
          <p:cNvSpPr txBox="1"/>
          <p:nvPr/>
        </p:nvSpPr>
        <p:spPr>
          <a:xfrm>
            <a:off x="140677" y="126610"/>
            <a:ext cx="9006839" cy="461665"/>
          </a:xfrm>
          <a:prstGeom prst="rect">
            <a:avLst/>
          </a:prstGeom>
          <a:noFill/>
        </p:spPr>
        <p:txBody>
          <a:bodyPr wrap="square">
            <a:spAutoFit/>
          </a:bodyPr>
          <a:lstStyle/>
          <a:p>
            <a:pPr algn="l"/>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Post Prediction Analysis      :   Feature Importance</a:t>
            </a:r>
          </a:p>
        </p:txBody>
      </p:sp>
      <p:pic>
        <p:nvPicPr>
          <p:cNvPr id="6146" name="Picture 2">
            <a:extLst>
              <a:ext uri="{FF2B5EF4-FFF2-40B4-BE49-F238E27FC236}">
                <a16:creationId xmlns:a16="http://schemas.microsoft.com/office/drawing/2014/main" id="{2FD06F1A-6F1C-63E6-C622-D3E39E80B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9124"/>
            <a:ext cx="5838093" cy="611226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95823241-9DBE-6C04-3F5E-5F192984F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702" y="619125"/>
            <a:ext cx="6227298" cy="611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704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DF24996-1A47-F7CC-0868-1D8F8766A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2" y="126609"/>
            <a:ext cx="11830930" cy="652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69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ABC98F-004F-9827-0E81-47B445F71D20}"/>
              </a:ext>
            </a:extLst>
          </p:cNvPr>
          <p:cNvSpPr txBox="1"/>
          <p:nvPr/>
        </p:nvSpPr>
        <p:spPr>
          <a:xfrm>
            <a:off x="351692" y="196948"/>
            <a:ext cx="8795824" cy="707886"/>
          </a:xfrm>
          <a:prstGeom prst="rect">
            <a:avLst/>
          </a:prstGeom>
          <a:noFill/>
        </p:spPr>
        <p:txBody>
          <a:bodyPr wrap="square">
            <a:spAutoFit/>
          </a:bodyPr>
          <a:lstStyle/>
          <a:p>
            <a:pPr algn="l"/>
            <a:r>
              <a:rPr lang="en-US" sz="4000" b="1" i="0" dirty="0">
                <a:solidFill>
                  <a:schemeClr val="tx1">
                    <a:lumMod val="75000"/>
                    <a:lumOff val="25000"/>
                  </a:schemeClr>
                </a:solidFill>
                <a:effectLst/>
                <a:latin typeface="Calibri" panose="020F0502020204030204" pitchFamily="34" charset="0"/>
                <a:cs typeface="Calibri" panose="020F0502020204030204" pitchFamily="34" charset="0"/>
              </a:rPr>
              <a:t>Serialize models</a:t>
            </a:r>
          </a:p>
        </p:txBody>
      </p:sp>
      <p:sp>
        <p:nvSpPr>
          <p:cNvPr id="4" name="TextBox 3">
            <a:extLst>
              <a:ext uri="{FF2B5EF4-FFF2-40B4-BE49-F238E27FC236}">
                <a16:creationId xmlns:a16="http://schemas.microsoft.com/office/drawing/2014/main" id="{D4D239EA-FA70-03F4-8BC5-89E3C094DD75}"/>
              </a:ext>
            </a:extLst>
          </p:cNvPr>
          <p:cNvSpPr txBox="1"/>
          <p:nvPr/>
        </p:nvSpPr>
        <p:spPr>
          <a:xfrm>
            <a:off x="351692" y="904834"/>
            <a:ext cx="10832123"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Read and save model -- serialization using pickle to dump mode</a:t>
            </a:r>
          </a:p>
        </p:txBody>
      </p:sp>
      <p:pic>
        <p:nvPicPr>
          <p:cNvPr id="8" name="Picture 7">
            <a:extLst>
              <a:ext uri="{FF2B5EF4-FFF2-40B4-BE49-F238E27FC236}">
                <a16:creationId xmlns:a16="http://schemas.microsoft.com/office/drawing/2014/main" id="{D52E6437-783E-B937-1F89-955D72125236}"/>
              </a:ext>
            </a:extLst>
          </p:cNvPr>
          <p:cNvPicPr>
            <a:picLocks noChangeAspect="1"/>
          </p:cNvPicPr>
          <p:nvPr/>
        </p:nvPicPr>
        <p:blipFill>
          <a:blip r:embed="rId2"/>
          <a:stretch>
            <a:fillRect/>
          </a:stretch>
        </p:blipFill>
        <p:spPr>
          <a:xfrm>
            <a:off x="3052688" y="1515396"/>
            <a:ext cx="8696529" cy="1454101"/>
          </a:xfrm>
          <a:prstGeom prst="rect">
            <a:avLst/>
          </a:prstGeom>
        </p:spPr>
      </p:pic>
      <p:pic>
        <p:nvPicPr>
          <p:cNvPr id="10" name="Picture 9">
            <a:extLst>
              <a:ext uri="{FF2B5EF4-FFF2-40B4-BE49-F238E27FC236}">
                <a16:creationId xmlns:a16="http://schemas.microsoft.com/office/drawing/2014/main" id="{15E2C72A-FF2C-09F5-DC73-EAA454F16BD2}"/>
              </a:ext>
            </a:extLst>
          </p:cNvPr>
          <p:cNvPicPr>
            <a:picLocks noChangeAspect="1"/>
          </p:cNvPicPr>
          <p:nvPr/>
        </p:nvPicPr>
        <p:blipFill>
          <a:blip r:embed="rId3"/>
          <a:stretch>
            <a:fillRect/>
          </a:stretch>
        </p:blipFill>
        <p:spPr>
          <a:xfrm>
            <a:off x="3052688" y="2969497"/>
            <a:ext cx="8696529" cy="1454101"/>
          </a:xfrm>
          <a:prstGeom prst="rect">
            <a:avLst/>
          </a:prstGeom>
        </p:spPr>
      </p:pic>
      <p:pic>
        <p:nvPicPr>
          <p:cNvPr id="12" name="Picture 11">
            <a:extLst>
              <a:ext uri="{FF2B5EF4-FFF2-40B4-BE49-F238E27FC236}">
                <a16:creationId xmlns:a16="http://schemas.microsoft.com/office/drawing/2014/main" id="{18F1AB5C-D58A-D64E-BF7A-1ACD3FA46C92}"/>
              </a:ext>
            </a:extLst>
          </p:cNvPr>
          <p:cNvPicPr>
            <a:picLocks noChangeAspect="1"/>
          </p:cNvPicPr>
          <p:nvPr/>
        </p:nvPicPr>
        <p:blipFill>
          <a:blip r:embed="rId4"/>
          <a:stretch>
            <a:fillRect/>
          </a:stretch>
        </p:blipFill>
        <p:spPr>
          <a:xfrm>
            <a:off x="3109925" y="4594421"/>
            <a:ext cx="8753562" cy="1294227"/>
          </a:xfrm>
          <a:prstGeom prst="rect">
            <a:avLst/>
          </a:prstGeom>
        </p:spPr>
      </p:pic>
      <p:sp>
        <p:nvSpPr>
          <p:cNvPr id="13" name="TextBox 12">
            <a:extLst>
              <a:ext uri="{FF2B5EF4-FFF2-40B4-BE49-F238E27FC236}">
                <a16:creationId xmlns:a16="http://schemas.microsoft.com/office/drawing/2014/main" id="{9D5CBC5B-EC9F-829E-58D0-A91AC523FF62}"/>
              </a:ext>
            </a:extLst>
          </p:cNvPr>
          <p:cNvSpPr txBox="1"/>
          <p:nvPr/>
        </p:nvSpPr>
        <p:spPr>
          <a:xfrm>
            <a:off x="731520" y="1758462"/>
            <a:ext cx="2038122" cy="400110"/>
          </a:xfrm>
          <a:prstGeom prst="rect">
            <a:avLst/>
          </a:prstGeom>
          <a:noFill/>
        </p:spPr>
        <p:txBody>
          <a:bodyPr wrap="none" rtlCol="0">
            <a:spAutoFit/>
          </a:bodyPr>
          <a:lstStyle/>
          <a:p>
            <a:r>
              <a:rPr lang="en-US" sz="2000" b="1" dirty="0">
                <a:solidFill>
                  <a:schemeClr val="tx1">
                    <a:lumMod val="75000"/>
                    <a:lumOff val="25000"/>
                  </a:schemeClr>
                </a:solidFill>
                <a:latin typeface="Calibri" panose="020F0502020204030204" pitchFamily="34" charset="0"/>
                <a:cs typeface="Calibri" panose="020F0502020204030204" pitchFamily="34" charset="0"/>
              </a:rPr>
              <a:t>Regression Score</a:t>
            </a:r>
            <a:r>
              <a:rPr lang="en-US" sz="2000" b="1" dirty="0">
                <a:latin typeface="Calibri" panose="020F0502020204030204" pitchFamily="34" charset="0"/>
                <a:cs typeface="Calibri" panose="020F0502020204030204" pitchFamily="34" charset="0"/>
              </a:rPr>
              <a:t>:</a:t>
            </a:r>
          </a:p>
        </p:txBody>
      </p:sp>
      <p:sp>
        <p:nvSpPr>
          <p:cNvPr id="16" name="TextBox 15">
            <a:extLst>
              <a:ext uri="{FF2B5EF4-FFF2-40B4-BE49-F238E27FC236}">
                <a16:creationId xmlns:a16="http://schemas.microsoft.com/office/drawing/2014/main" id="{A4FA633A-6A93-4D65-AA09-159CDEA843B0}"/>
              </a:ext>
            </a:extLst>
          </p:cNvPr>
          <p:cNvSpPr txBox="1"/>
          <p:nvPr/>
        </p:nvSpPr>
        <p:spPr>
          <a:xfrm>
            <a:off x="442783" y="3137095"/>
            <a:ext cx="2340927" cy="400110"/>
          </a:xfrm>
          <a:prstGeom prst="rect">
            <a:avLst/>
          </a:prstGeom>
          <a:noFill/>
        </p:spPr>
        <p:txBody>
          <a:bodyPr wrap="square" rtlCol="0">
            <a:spAutoFit/>
          </a:bodyPr>
          <a:lstStyle/>
          <a:p>
            <a:r>
              <a:rPr lang="en-US" sz="2000" b="1" dirty="0">
                <a:solidFill>
                  <a:schemeClr val="tx1">
                    <a:lumMod val="75000"/>
                    <a:lumOff val="25000"/>
                  </a:schemeClr>
                </a:solidFill>
                <a:latin typeface="Calibri" panose="020F0502020204030204" pitchFamily="34" charset="0"/>
                <a:cs typeface="Calibri" panose="020F0502020204030204" pitchFamily="34" charset="0"/>
              </a:rPr>
              <a:t>Decision Tree Score</a:t>
            </a:r>
            <a:r>
              <a:rPr lang="en-US" b="1" dirty="0">
                <a:solidFill>
                  <a:schemeClr val="tx1">
                    <a:lumMod val="75000"/>
                    <a:lumOff val="25000"/>
                  </a:schemeClr>
                </a:solidFill>
              </a:rPr>
              <a:t>:</a:t>
            </a:r>
          </a:p>
        </p:txBody>
      </p:sp>
      <p:sp>
        <p:nvSpPr>
          <p:cNvPr id="17" name="TextBox 16">
            <a:extLst>
              <a:ext uri="{FF2B5EF4-FFF2-40B4-BE49-F238E27FC236}">
                <a16:creationId xmlns:a16="http://schemas.microsoft.com/office/drawing/2014/main" id="{CC652DA4-DAC4-3BC1-0060-DDF6D1918502}"/>
              </a:ext>
            </a:extLst>
          </p:cNvPr>
          <p:cNvSpPr txBox="1"/>
          <p:nvPr/>
        </p:nvSpPr>
        <p:spPr>
          <a:xfrm>
            <a:off x="225083" y="4752948"/>
            <a:ext cx="2804462" cy="400110"/>
          </a:xfrm>
          <a:prstGeom prst="rect">
            <a:avLst/>
          </a:prstGeom>
          <a:noFill/>
        </p:spPr>
        <p:txBody>
          <a:bodyPr wrap="square" rtlCol="0">
            <a:spAutoFit/>
          </a:bodyPr>
          <a:lstStyle/>
          <a:p>
            <a:r>
              <a:rPr lang="en-US" sz="2000" b="1" dirty="0">
                <a:solidFill>
                  <a:schemeClr val="tx1">
                    <a:lumMod val="75000"/>
                    <a:lumOff val="25000"/>
                  </a:schemeClr>
                </a:solidFill>
                <a:latin typeface="Calibri" panose="020F0502020204030204" pitchFamily="34" charset="0"/>
                <a:cs typeface="Calibri" panose="020F0502020204030204" pitchFamily="34" charset="0"/>
              </a:rPr>
              <a:t>Linear Regression Score:</a:t>
            </a:r>
          </a:p>
        </p:txBody>
      </p:sp>
    </p:spTree>
    <p:extLst>
      <p:ext uri="{BB962C8B-B14F-4D97-AF65-F5344CB8AC3E}">
        <p14:creationId xmlns:p14="http://schemas.microsoft.com/office/powerpoint/2010/main" val="342034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D54E-A070-0A2E-FE05-8C3A8C9F0EDE}"/>
              </a:ext>
            </a:extLst>
          </p:cNvPr>
          <p:cNvSpPr>
            <a:spLocks noGrp="1"/>
          </p:cNvSpPr>
          <p:nvPr>
            <p:ph type="title"/>
          </p:nvPr>
        </p:nvSpPr>
        <p:spPr/>
        <p:txBody>
          <a:bodyPr>
            <a:normAutofit/>
          </a:bodyPr>
          <a:lstStyle/>
          <a:p>
            <a:pPr rtl="0">
              <a:spcBef>
                <a:spcPts val="1800"/>
              </a:spcBef>
              <a:spcAft>
                <a:spcPts val="600"/>
              </a:spcAft>
            </a:pPr>
            <a:r>
              <a:rPr lang="en-US" sz="4800" dirty="0">
                <a:solidFill>
                  <a:schemeClr val="tx1">
                    <a:lumMod val="65000"/>
                    <a:lumOff val="35000"/>
                  </a:schemeClr>
                </a:solidFill>
                <a:latin typeface="Calibri" panose="020F0502020204030204" pitchFamily="34" charset="0"/>
                <a:cs typeface="Calibri" panose="020F0502020204030204" pitchFamily="34" charset="0"/>
              </a:rPr>
              <a:t>Project </a:t>
            </a:r>
            <a:r>
              <a:rPr lang="en-US" sz="48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Need</a:t>
            </a:r>
            <a:endParaRPr lang="en-US" sz="4800" b="1" dirty="0">
              <a:solidFill>
                <a:schemeClr val="tx1">
                  <a:lumMod val="65000"/>
                  <a:lumOff val="35000"/>
                </a:schemeClr>
              </a:solidFill>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79B2814-86E0-A185-7FE2-E31AF681EB25}"/>
              </a:ext>
            </a:extLst>
          </p:cNvPr>
          <p:cNvSpPr>
            <a:spLocks noGrp="1"/>
          </p:cNvSpPr>
          <p:nvPr>
            <p:ph idx="1"/>
          </p:nvPr>
        </p:nvSpPr>
        <p:spPr/>
        <p:txBody>
          <a:bodyPr/>
          <a:lstStyle/>
          <a:p>
            <a:pPr>
              <a:buFont typeface="Wingdings" panose="05000000000000000000" pitchFamily="2" charset="2"/>
              <a:buChar char="Ø"/>
            </a:pPr>
            <a:r>
              <a:rPr lang="en-IN" sz="2400" dirty="0">
                <a:latin typeface="Aptos" panose="020B0004020202020204" pitchFamily="34" charset="0"/>
              </a:rPr>
              <a:t> </a:t>
            </a:r>
            <a:r>
              <a:rPr lang="en-IN" sz="2400" dirty="0" err="1">
                <a:solidFill>
                  <a:schemeClr val="tx1"/>
                </a:solidFill>
                <a:latin typeface="Aptos" panose="020B0004020202020204" pitchFamily="34" charset="0"/>
              </a:rPr>
              <a:t>Rossmann</a:t>
            </a:r>
            <a:r>
              <a:rPr lang="en-IN" sz="2400" dirty="0">
                <a:solidFill>
                  <a:schemeClr val="tx1"/>
                </a:solidFill>
                <a:latin typeface="Aptos" panose="020B0004020202020204" pitchFamily="34" charset="0"/>
              </a:rPr>
              <a:t> operates over 3,000 drug stores in 7 European countries. </a:t>
            </a:r>
          </a:p>
          <a:p>
            <a:pPr>
              <a:buFont typeface="Wingdings" panose="05000000000000000000" pitchFamily="2" charset="2"/>
              <a:buChar char="Ø"/>
            </a:pPr>
            <a:r>
              <a:rPr lang="en-IN" sz="2400" dirty="0">
                <a:solidFill>
                  <a:schemeClr val="tx1"/>
                </a:solidFill>
                <a:latin typeface="Aptos" panose="020B0004020202020204" pitchFamily="34" charset="0"/>
              </a:rPr>
              <a:t> Currently, </a:t>
            </a:r>
            <a:r>
              <a:rPr lang="en-IN" sz="2400" dirty="0" err="1">
                <a:solidFill>
                  <a:schemeClr val="tx1"/>
                </a:solidFill>
                <a:latin typeface="Aptos" panose="020B0004020202020204" pitchFamily="34" charset="0"/>
              </a:rPr>
              <a:t>Rossmann</a:t>
            </a:r>
            <a:r>
              <a:rPr lang="en-IN" sz="2400" dirty="0">
                <a:solidFill>
                  <a:schemeClr val="tx1"/>
                </a:solidFill>
                <a:latin typeface="Aptos" panose="020B0004020202020204" pitchFamily="34" charset="0"/>
              </a:rPr>
              <a:t> store managers are tasked with predicting their daily         sales for up to six weeks in advance. </a:t>
            </a:r>
          </a:p>
          <a:p>
            <a:pPr>
              <a:buFont typeface="Wingdings" panose="05000000000000000000" pitchFamily="2" charset="2"/>
              <a:buChar char="Ø"/>
            </a:pPr>
            <a:r>
              <a:rPr lang="en-IN" sz="2400" dirty="0">
                <a:solidFill>
                  <a:schemeClr val="tx1"/>
                </a:solidFill>
                <a:latin typeface="Aptos" panose="020B0004020202020204" pitchFamily="34" charset="0"/>
              </a:rPr>
              <a:t> Store sales are influenced by many factors, including promotions, competition, school and state holidays, seasonality, and locality. </a:t>
            </a:r>
          </a:p>
          <a:p>
            <a:pPr>
              <a:buFont typeface="Wingdings" panose="05000000000000000000" pitchFamily="2" charset="2"/>
              <a:buChar char="Ø"/>
            </a:pPr>
            <a:r>
              <a:rPr lang="en-IN" sz="2400" dirty="0">
                <a:solidFill>
                  <a:schemeClr val="tx1"/>
                </a:solidFill>
                <a:latin typeface="Aptos" panose="020B0004020202020204" pitchFamily="34" charset="0"/>
              </a:rPr>
              <a:t> With thousands of individual managers predicting sales based on their unique circumstances, the accuracy of results can be quite varied.</a:t>
            </a:r>
          </a:p>
          <a:p>
            <a:endParaRPr lang="en-US" dirty="0"/>
          </a:p>
        </p:txBody>
      </p:sp>
    </p:spTree>
    <p:extLst>
      <p:ext uri="{BB962C8B-B14F-4D97-AF65-F5344CB8AC3E}">
        <p14:creationId xmlns:p14="http://schemas.microsoft.com/office/powerpoint/2010/main" val="280831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0277-AF2C-DB9F-4954-53E10424D158}"/>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Time Series Analysis</a:t>
            </a:r>
          </a:p>
        </p:txBody>
      </p:sp>
      <p:sp>
        <p:nvSpPr>
          <p:cNvPr id="3" name="TextBox 2">
            <a:extLst>
              <a:ext uri="{FF2B5EF4-FFF2-40B4-BE49-F238E27FC236}">
                <a16:creationId xmlns:a16="http://schemas.microsoft.com/office/drawing/2014/main" id="{F25CC2A6-CFF5-14C8-697D-B15C618EAC02}"/>
              </a:ext>
            </a:extLst>
          </p:cNvPr>
          <p:cNvSpPr txBox="1"/>
          <p:nvPr/>
        </p:nvSpPr>
        <p:spPr>
          <a:xfrm flipH="1">
            <a:off x="6555544" y="1350498"/>
            <a:ext cx="4740811" cy="461665"/>
          </a:xfrm>
          <a:prstGeom prst="rect">
            <a:avLst/>
          </a:prstGeom>
          <a:noFill/>
        </p:spPr>
        <p:txBody>
          <a:bodyPr wrap="square" rtlCol="0">
            <a:spAutoFit/>
          </a:bodyPr>
          <a:lstStyle/>
          <a:p>
            <a:pPr algn="l"/>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Time-Series Analysis per Store Type</a:t>
            </a:r>
          </a:p>
        </p:txBody>
      </p:sp>
      <p:sp>
        <p:nvSpPr>
          <p:cNvPr id="4" name="TextBox 3">
            <a:extLst>
              <a:ext uri="{FF2B5EF4-FFF2-40B4-BE49-F238E27FC236}">
                <a16:creationId xmlns:a16="http://schemas.microsoft.com/office/drawing/2014/main" id="{C65EA309-A0D4-8610-6ABB-63F006E25098}"/>
              </a:ext>
            </a:extLst>
          </p:cNvPr>
          <p:cNvSpPr txBox="1"/>
          <p:nvPr/>
        </p:nvSpPr>
        <p:spPr>
          <a:xfrm>
            <a:off x="379828" y="2032893"/>
            <a:ext cx="11648049" cy="646331"/>
          </a:xfrm>
          <a:prstGeom prst="rect">
            <a:avLst/>
          </a:prstGeom>
          <a:noFill/>
        </p:spPr>
        <p:txBody>
          <a:bodyPr wrap="square" rtlCol="0">
            <a:spAutoFit/>
          </a:bodyPr>
          <a:lstStyle/>
          <a:p>
            <a:r>
              <a:rPr lang="en-US" b="0" i="0" dirty="0">
                <a:solidFill>
                  <a:srgbClr val="000000"/>
                </a:solidFill>
                <a:effectLst/>
                <a:latin typeface="Helvetica Neue"/>
              </a:rPr>
              <a:t>We build a time series analysis on store types instead of individual stores. The main advantage of this approach is its simplicity of presentation and overall account for different trends and seasonalities in the dataset.</a:t>
            </a:r>
            <a:endParaRPr lang="en-US" dirty="0"/>
          </a:p>
        </p:txBody>
      </p:sp>
      <p:sp>
        <p:nvSpPr>
          <p:cNvPr id="6" name="TextBox 5">
            <a:extLst>
              <a:ext uri="{FF2B5EF4-FFF2-40B4-BE49-F238E27FC236}">
                <a16:creationId xmlns:a16="http://schemas.microsoft.com/office/drawing/2014/main" id="{92659680-F438-4D3B-F464-8466D4E6F40B}"/>
              </a:ext>
            </a:extLst>
          </p:cNvPr>
          <p:cNvSpPr txBox="1"/>
          <p:nvPr/>
        </p:nvSpPr>
        <p:spPr>
          <a:xfrm>
            <a:off x="182880" y="2897945"/>
            <a:ext cx="5359791" cy="400110"/>
          </a:xfrm>
          <a:prstGeom prst="rect">
            <a:avLst/>
          </a:prstGeom>
          <a:noFill/>
        </p:spPr>
        <p:txBody>
          <a:bodyPr wrap="square" rtlCol="0">
            <a:spAutoFit/>
          </a:bodyPr>
          <a:lstStyle/>
          <a:p>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Seasonality and Yearly Trend</a:t>
            </a:r>
          </a:p>
        </p:txBody>
      </p:sp>
      <p:sp>
        <p:nvSpPr>
          <p:cNvPr id="8" name="TextBox 7">
            <a:extLst>
              <a:ext uri="{FF2B5EF4-FFF2-40B4-BE49-F238E27FC236}">
                <a16:creationId xmlns:a16="http://schemas.microsoft.com/office/drawing/2014/main" id="{2023256A-DFA1-5D7F-DF13-C0369AC5002A}"/>
              </a:ext>
            </a:extLst>
          </p:cNvPr>
          <p:cNvSpPr txBox="1"/>
          <p:nvPr/>
        </p:nvSpPr>
        <p:spPr>
          <a:xfrm>
            <a:off x="182879" y="3298056"/>
            <a:ext cx="11844997" cy="2862322"/>
          </a:xfrm>
          <a:prstGeom prst="rect">
            <a:avLst/>
          </a:prstGeom>
          <a:noFill/>
        </p:spPr>
        <p:txBody>
          <a:bodyPr wrap="square" rtlCol="0">
            <a:spAutoFit/>
          </a:bodyPr>
          <a:lstStyle/>
          <a:p>
            <a:pPr algn="l" rtl="0"/>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We take four stores from store types to represent their group:</a:t>
            </a:r>
          </a:p>
          <a:p>
            <a:pPr algn="l" rtl="0">
              <a:buFont typeface="+mj-lt"/>
              <a:buAutoNum type="arabicPeriod"/>
            </a:pP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Store number 2 for StoreType A</a:t>
            </a:r>
          </a:p>
          <a:p>
            <a:pPr algn="l" rtl="0">
              <a:buFont typeface="+mj-lt"/>
              <a:buAutoNum type="arabicPeriod"/>
            </a:pP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Store number 85 for StoreType B</a:t>
            </a:r>
          </a:p>
          <a:p>
            <a:pPr algn="l" rtl="0">
              <a:buFont typeface="+mj-lt"/>
              <a:buAutoNum type="arabicPeriod"/>
            </a:pP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Store number 1 for StoreType C</a:t>
            </a:r>
          </a:p>
          <a:p>
            <a:pPr algn="l" rtl="0">
              <a:buFont typeface="+mj-lt"/>
              <a:buAutoNum type="arabicPeriod"/>
            </a:pPr>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Store number 13 for StoreType D.</a:t>
            </a:r>
          </a:p>
          <a:p>
            <a:pPr algn="l" rtl="0"/>
            <a:endParaRPr lang="en-US" sz="2000" b="0" i="0" dirty="0">
              <a:solidFill>
                <a:schemeClr val="tx1">
                  <a:lumMod val="75000"/>
                  <a:lumOff val="25000"/>
                </a:schemeClr>
              </a:solidFill>
              <a:effectLst/>
              <a:latin typeface="Calibri" panose="020F0502020204030204" pitchFamily="34" charset="0"/>
              <a:cs typeface="Calibri" panose="020F0502020204030204" pitchFamily="34" charset="0"/>
            </a:endParaRPr>
          </a:p>
          <a:p>
            <a:pPr algn="l" rtl="0"/>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We take four stores from store types to represent their group: Store number 2 for StoreType A Store number 85 for StoreType B, Store number 1 for StoreType C Store number 13 for StoreType D. It also makes sense to down sample the data from days to weeks using the resample method to see the present trends more clearly.</a:t>
            </a:r>
          </a:p>
        </p:txBody>
      </p:sp>
    </p:spTree>
    <p:extLst>
      <p:ext uri="{BB962C8B-B14F-4D97-AF65-F5344CB8AC3E}">
        <p14:creationId xmlns:p14="http://schemas.microsoft.com/office/powerpoint/2010/main" val="1866169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3CED2DC-BAED-9342-C19B-65DBCB265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6130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64AF230-6CA6-9932-4A84-B6B113DEA126}"/>
              </a:ext>
            </a:extLst>
          </p:cNvPr>
          <p:cNvSpPr txBox="1"/>
          <p:nvPr/>
        </p:nvSpPr>
        <p:spPr>
          <a:xfrm>
            <a:off x="0" y="5613009"/>
            <a:ext cx="12192000" cy="646331"/>
          </a:xfrm>
          <a:prstGeom prst="rect">
            <a:avLst/>
          </a:prstGeom>
          <a:noFill/>
        </p:spPr>
        <p:txBody>
          <a:bodyPr wrap="square" rtlCol="0">
            <a:spAutoFit/>
          </a:bodyPr>
          <a:lstStyle/>
          <a:p>
            <a:r>
              <a:rPr lang="en-US" b="1" i="0" dirty="0">
                <a:solidFill>
                  <a:srgbClr val="000000"/>
                </a:solidFill>
                <a:effectLst/>
                <a:latin typeface="Calibri" panose="020F0502020204030204" pitchFamily="34" charset="0"/>
                <a:cs typeface="Calibri" panose="020F0502020204030204" pitchFamily="34" charset="0"/>
              </a:rPr>
              <a:t>Observation</a:t>
            </a:r>
            <a:r>
              <a:rPr lang="en-US" b="0" i="0" dirty="0">
                <a:solidFill>
                  <a:srgbClr val="000000"/>
                </a:solidFill>
                <a:effectLst/>
                <a:latin typeface="Calibri" panose="020F0502020204030204" pitchFamily="34" charset="0"/>
                <a:cs typeface="Calibri" panose="020F0502020204030204" pitchFamily="34" charset="0"/>
              </a:rPr>
              <a:t>: Overall sales seems to increase, however not for the StoreType C (a third from the top). Eventhough the StoreType A is the most selling store type in the dataset, it seems that it can follow the same decresing trajectory as StoreType C did</a:t>
            </a:r>
            <a:r>
              <a:rPr lang="en-US" b="0" i="0" dirty="0">
                <a:solidFill>
                  <a:srgbClr val="000000"/>
                </a:solidFill>
                <a:effectLst/>
                <a:latin typeface="Helvetica Neue"/>
              </a:rPr>
              <a:t>.</a:t>
            </a:r>
            <a:endParaRPr lang="en-US" dirty="0"/>
          </a:p>
        </p:txBody>
      </p:sp>
    </p:spTree>
    <p:extLst>
      <p:ext uri="{BB962C8B-B14F-4D97-AF65-F5344CB8AC3E}">
        <p14:creationId xmlns:p14="http://schemas.microsoft.com/office/powerpoint/2010/main" val="2545727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2207B0-57BC-1819-2369-D63E3F9DD5D5}"/>
              </a:ext>
            </a:extLst>
          </p:cNvPr>
          <p:cNvSpPr txBox="1"/>
          <p:nvPr/>
        </p:nvSpPr>
        <p:spPr>
          <a:xfrm>
            <a:off x="243839" y="196949"/>
            <a:ext cx="5514536" cy="523220"/>
          </a:xfrm>
          <a:prstGeom prst="rect">
            <a:avLst/>
          </a:prstGeom>
          <a:noFill/>
        </p:spPr>
        <p:txBody>
          <a:bodyPr wrap="square" rtlCol="0">
            <a:spAutoFit/>
          </a:bodyPr>
          <a:lstStyle/>
          <a:p>
            <a:r>
              <a:rPr lang="en-US" sz="2800" b="1" i="0" dirty="0">
                <a:solidFill>
                  <a:schemeClr val="tx1">
                    <a:lumMod val="75000"/>
                    <a:lumOff val="25000"/>
                  </a:schemeClr>
                </a:solidFill>
                <a:effectLst/>
                <a:latin typeface="Calibri" panose="020F0502020204030204" pitchFamily="34" charset="0"/>
                <a:cs typeface="Calibri" panose="020F0502020204030204" pitchFamily="34" charset="0"/>
              </a:rPr>
              <a:t>Autocorrelation</a:t>
            </a:r>
          </a:p>
        </p:txBody>
      </p:sp>
      <p:pic>
        <p:nvPicPr>
          <p:cNvPr id="9218" name="Picture 2">
            <a:extLst>
              <a:ext uri="{FF2B5EF4-FFF2-40B4-BE49-F238E27FC236}">
                <a16:creationId xmlns:a16="http://schemas.microsoft.com/office/drawing/2014/main" id="{210A1DA6-31E2-4F06-A9CA-19CC20469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9" y="720169"/>
            <a:ext cx="11699630" cy="47802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BA255E-3A60-D994-D200-CA46A42BDF0B}"/>
              </a:ext>
            </a:extLst>
          </p:cNvPr>
          <p:cNvSpPr txBox="1"/>
          <p:nvPr/>
        </p:nvSpPr>
        <p:spPr>
          <a:xfrm>
            <a:off x="0" y="5373858"/>
            <a:ext cx="12191999" cy="1015663"/>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We can read these plots horizontally. Each horizontal pair is for one 'StoreType', from A to D. In general, those plots are showing the correlation of the series with itself, lagged by x time units correlation of the series with itself, lagged by x time units.</a:t>
            </a:r>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BD52C1E-1A54-ABCE-27E6-E6E888635281}"/>
              </a:ext>
            </a:extLst>
          </p:cNvPr>
          <p:cNvSpPr txBox="1"/>
          <p:nvPr/>
        </p:nvSpPr>
        <p:spPr>
          <a:xfrm>
            <a:off x="243839" y="1069145"/>
            <a:ext cx="417343" cy="4093428"/>
          </a:xfrm>
          <a:prstGeom prst="rect">
            <a:avLst/>
          </a:prstGeom>
          <a:noFill/>
        </p:spPr>
        <p:txBody>
          <a:bodyPr wrap="square" rtlCol="0">
            <a:spAutoFit/>
          </a:bodyPr>
          <a:lstStyle/>
          <a:p>
            <a:r>
              <a:rPr lang="en-US" sz="2000" b="1" dirty="0">
                <a:solidFill>
                  <a:schemeClr val="tx1">
                    <a:lumMod val="75000"/>
                    <a:lumOff val="25000"/>
                  </a:schemeClr>
                </a:solidFill>
                <a:latin typeface="Calibri" panose="020F0502020204030204" pitchFamily="34" charset="0"/>
                <a:cs typeface="Calibri" panose="020F0502020204030204" pitchFamily="34" charset="0"/>
              </a:rPr>
              <a:t>A</a:t>
            </a:r>
          </a:p>
          <a:p>
            <a:endParaRPr lang="en-US" sz="2000" b="1" dirty="0">
              <a:solidFill>
                <a:schemeClr val="tx1">
                  <a:lumMod val="75000"/>
                  <a:lumOff val="25000"/>
                </a:schemeClr>
              </a:solidFill>
              <a:latin typeface="Calibri" panose="020F0502020204030204" pitchFamily="34" charset="0"/>
              <a:cs typeface="Calibri" panose="020F0502020204030204" pitchFamily="34" charset="0"/>
            </a:endParaRPr>
          </a:p>
          <a:p>
            <a:endParaRPr lang="en-US" sz="2000" b="1" dirty="0">
              <a:solidFill>
                <a:schemeClr val="tx1">
                  <a:lumMod val="75000"/>
                  <a:lumOff val="25000"/>
                </a:schemeClr>
              </a:solidFill>
              <a:latin typeface="Calibri" panose="020F0502020204030204" pitchFamily="34" charset="0"/>
              <a:cs typeface="Calibri" panose="020F0502020204030204" pitchFamily="34" charset="0"/>
            </a:endParaRPr>
          </a:p>
          <a:p>
            <a:endParaRPr lang="en-US" sz="2000" b="1" dirty="0">
              <a:solidFill>
                <a:schemeClr val="tx1">
                  <a:lumMod val="75000"/>
                  <a:lumOff val="25000"/>
                </a:schemeClr>
              </a:solidFill>
              <a:latin typeface="Calibri" panose="020F0502020204030204" pitchFamily="34" charset="0"/>
              <a:cs typeface="Calibri" panose="020F0502020204030204" pitchFamily="34" charset="0"/>
            </a:endParaRPr>
          </a:p>
          <a:p>
            <a:r>
              <a:rPr lang="en-US" sz="2000" b="1" dirty="0">
                <a:solidFill>
                  <a:schemeClr val="tx1">
                    <a:lumMod val="75000"/>
                    <a:lumOff val="25000"/>
                  </a:schemeClr>
                </a:solidFill>
                <a:latin typeface="Calibri" panose="020F0502020204030204" pitchFamily="34" charset="0"/>
                <a:cs typeface="Calibri" panose="020F0502020204030204" pitchFamily="34" charset="0"/>
              </a:rPr>
              <a:t>B</a:t>
            </a:r>
          </a:p>
          <a:p>
            <a:endParaRPr lang="en-US" sz="2000" b="1" dirty="0">
              <a:solidFill>
                <a:schemeClr val="tx1">
                  <a:lumMod val="75000"/>
                  <a:lumOff val="25000"/>
                </a:schemeClr>
              </a:solidFill>
              <a:latin typeface="Calibri" panose="020F0502020204030204" pitchFamily="34" charset="0"/>
              <a:cs typeface="Calibri" panose="020F0502020204030204" pitchFamily="34" charset="0"/>
            </a:endParaRPr>
          </a:p>
          <a:p>
            <a:endParaRPr lang="en-US" sz="2000" b="1" dirty="0">
              <a:solidFill>
                <a:schemeClr val="tx1">
                  <a:lumMod val="75000"/>
                  <a:lumOff val="25000"/>
                </a:schemeClr>
              </a:solidFill>
              <a:latin typeface="Calibri" panose="020F0502020204030204" pitchFamily="34" charset="0"/>
              <a:cs typeface="Calibri" panose="020F0502020204030204" pitchFamily="34" charset="0"/>
            </a:endParaRPr>
          </a:p>
          <a:p>
            <a:endParaRPr lang="en-US" sz="2000" b="1" dirty="0">
              <a:solidFill>
                <a:schemeClr val="tx1">
                  <a:lumMod val="75000"/>
                  <a:lumOff val="25000"/>
                </a:schemeClr>
              </a:solidFill>
              <a:latin typeface="Calibri" panose="020F0502020204030204" pitchFamily="34" charset="0"/>
              <a:cs typeface="Calibri" panose="020F0502020204030204" pitchFamily="34" charset="0"/>
            </a:endParaRPr>
          </a:p>
          <a:p>
            <a:r>
              <a:rPr lang="en-US" sz="2000" b="1" dirty="0">
                <a:solidFill>
                  <a:schemeClr val="tx1">
                    <a:lumMod val="75000"/>
                    <a:lumOff val="25000"/>
                  </a:schemeClr>
                </a:solidFill>
                <a:latin typeface="Calibri" panose="020F0502020204030204" pitchFamily="34" charset="0"/>
                <a:cs typeface="Calibri" panose="020F0502020204030204" pitchFamily="34" charset="0"/>
              </a:rPr>
              <a:t>C</a:t>
            </a:r>
          </a:p>
          <a:p>
            <a:endParaRPr lang="en-US" sz="2000" b="1" dirty="0">
              <a:solidFill>
                <a:schemeClr val="tx1">
                  <a:lumMod val="75000"/>
                  <a:lumOff val="25000"/>
                </a:schemeClr>
              </a:solidFill>
              <a:latin typeface="Calibri" panose="020F0502020204030204" pitchFamily="34" charset="0"/>
              <a:cs typeface="Calibri" panose="020F0502020204030204" pitchFamily="34" charset="0"/>
            </a:endParaRPr>
          </a:p>
          <a:p>
            <a:endParaRPr lang="en-US" sz="2000" b="1" dirty="0">
              <a:solidFill>
                <a:schemeClr val="tx1">
                  <a:lumMod val="75000"/>
                  <a:lumOff val="25000"/>
                </a:schemeClr>
              </a:solidFill>
              <a:latin typeface="Calibri" panose="020F0502020204030204" pitchFamily="34" charset="0"/>
              <a:cs typeface="Calibri" panose="020F0502020204030204" pitchFamily="34" charset="0"/>
            </a:endParaRPr>
          </a:p>
          <a:p>
            <a:endParaRPr lang="en-US" sz="2000" b="1" dirty="0">
              <a:solidFill>
                <a:schemeClr val="tx1">
                  <a:lumMod val="75000"/>
                  <a:lumOff val="25000"/>
                </a:schemeClr>
              </a:solidFill>
              <a:latin typeface="Calibri" panose="020F0502020204030204" pitchFamily="34" charset="0"/>
              <a:cs typeface="Calibri" panose="020F0502020204030204" pitchFamily="34" charset="0"/>
            </a:endParaRPr>
          </a:p>
          <a:p>
            <a:r>
              <a:rPr lang="en-US" sz="2000" b="1" dirty="0">
                <a:solidFill>
                  <a:schemeClr val="tx1">
                    <a:lumMod val="75000"/>
                    <a:lumOff val="25000"/>
                  </a:schemeClr>
                </a:solidFill>
                <a:latin typeface="Calibri" panose="020F0502020204030204" pitchFamily="34" charset="0"/>
                <a:cs typeface="Calibri" panose="020F0502020204030204" pitchFamily="34" charset="0"/>
              </a:rPr>
              <a:t>D</a:t>
            </a:r>
          </a:p>
        </p:txBody>
      </p:sp>
    </p:spTree>
    <p:extLst>
      <p:ext uri="{BB962C8B-B14F-4D97-AF65-F5344CB8AC3E}">
        <p14:creationId xmlns:p14="http://schemas.microsoft.com/office/powerpoint/2010/main" val="2279703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A6151F-B387-5A48-4750-0E32E9381D72}"/>
              </a:ext>
            </a:extLst>
          </p:cNvPr>
          <p:cNvSpPr txBox="1"/>
          <p:nvPr/>
        </p:nvSpPr>
        <p:spPr>
          <a:xfrm>
            <a:off x="365760" y="239151"/>
            <a:ext cx="7723163" cy="461665"/>
          </a:xfrm>
          <a:prstGeom prst="rect">
            <a:avLst/>
          </a:prstGeom>
          <a:noFill/>
        </p:spPr>
        <p:txBody>
          <a:bodyPr wrap="square" rtlCol="0">
            <a:spAutoFit/>
          </a:bodyPr>
          <a:lstStyle/>
          <a:p>
            <a:pPr algn="l"/>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Forecasting with Prophet</a:t>
            </a:r>
          </a:p>
        </p:txBody>
      </p:sp>
      <p:pic>
        <p:nvPicPr>
          <p:cNvPr id="10242" name="Picture 2">
            <a:extLst>
              <a:ext uri="{FF2B5EF4-FFF2-40B4-BE49-F238E27FC236}">
                <a16:creationId xmlns:a16="http://schemas.microsoft.com/office/drawing/2014/main" id="{98D471A7-2CAE-1E52-E792-C6AFEF096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08" y="1258578"/>
            <a:ext cx="12065391" cy="494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57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5C2C5-CDA5-0C3B-14CA-3FF28FA56AA9}"/>
              </a:ext>
            </a:extLst>
          </p:cNvPr>
          <p:cNvSpPr txBox="1"/>
          <p:nvPr/>
        </p:nvSpPr>
        <p:spPr>
          <a:xfrm>
            <a:off x="107852" y="0"/>
            <a:ext cx="11971606" cy="1815882"/>
          </a:xfrm>
          <a:prstGeom prst="rect">
            <a:avLst/>
          </a:prstGeom>
          <a:noFill/>
        </p:spPr>
        <p:txBody>
          <a:bodyPr wrap="square" rtlCol="0">
            <a:spAutoFit/>
          </a:bodyPr>
          <a:lstStyle/>
          <a:p>
            <a:pPr algn="l"/>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Modeling Holidays</a:t>
            </a:r>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  </a:t>
            </a:r>
            <a:r>
              <a:rPr lang="en-US" sz="2000" b="0" i="0" dirty="0">
                <a:solidFill>
                  <a:srgbClr val="000000"/>
                </a:solidFill>
                <a:effectLst/>
                <a:latin typeface="Calibri" panose="020F0502020204030204" pitchFamily="34" charset="0"/>
                <a:cs typeface="Calibri" panose="020F0502020204030204" pitchFamily="34" charset="0"/>
              </a:rPr>
              <a:t>Prophet also allows to model for holidays, and that's what we do here.</a:t>
            </a:r>
          </a:p>
          <a:p>
            <a:pPr algn="l"/>
            <a:r>
              <a:rPr lang="en-US" sz="2000" b="0" i="0" dirty="0">
                <a:solidFill>
                  <a:srgbClr val="000000"/>
                </a:solidFill>
                <a:effectLst/>
                <a:latin typeface="Calibri" panose="020F0502020204030204" pitchFamily="34" charset="0"/>
                <a:cs typeface="Calibri" panose="020F0502020204030204" pitchFamily="34" charset="0"/>
              </a:rPr>
              <a:t>The StateHoliday variable in the dataset indicates a state holiday, at which all stores are normally closed. There are also school holidays in the dataset at which certain stores are also closing their doors.</a:t>
            </a:r>
          </a:p>
          <a:p>
            <a:endParaRPr lang="en-US" sz="2400" dirty="0">
              <a:latin typeface="Calibri" panose="020F0502020204030204" pitchFamily="34" charset="0"/>
              <a:cs typeface="Calibri" panose="020F0502020204030204" pitchFamily="34" charset="0"/>
            </a:endParaRPr>
          </a:p>
          <a:p>
            <a:endParaRPr lang="en-US" sz="2400" b="1" i="0" dirty="0">
              <a:solidFill>
                <a:schemeClr val="tx1">
                  <a:lumMod val="75000"/>
                  <a:lumOff val="25000"/>
                </a:schemeClr>
              </a:solidFill>
              <a:effectLst/>
              <a:latin typeface="Calibri" panose="020F0502020204030204" pitchFamily="34" charset="0"/>
              <a:cs typeface="Calibri" panose="020F0502020204030204" pitchFamily="34" charset="0"/>
            </a:endParaRPr>
          </a:p>
        </p:txBody>
      </p:sp>
      <p:pic>
        <p:nvPicPr>
          <p:cNvPr id="11266" name="Picture 2">
            <a:extLst>
              <a:ext uri="{FF2B5EF4-FFF2-40B4-BE49-F238E27FC236}">
                <a16:creationId xmlns:a16="http://schemas.microsoft.com/office/drawing/2014/main" id="{2FAA134F-0359-12FA-D77F-6BA49D1A7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1097281"/>
            <a:ext cx="11971606" cy="4473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78C4EE-0687-72AF-DA34-445D22A43757}"/>
              </a:ext>
            </a:extLst>
          </p:cNvPr>
          <p:cNvSpPr txBox="1"/>
          <p:nvPr/>
        </p:nvSpPr>
        <p:spPr>
          <a:xfrm>
            <a:off x="107852" y="5570806"/>
            <a:ext cx="11512062" cy="707886"/>
          </a:xfrm>
          <a:prstGeom prst="rect">
            <a:avLst/>
          </a:prstGeom>
          <a:noFill/>
        </p:spPr>
        <p:txBody>
          <a:bodyPr wrap="square" rtlCol="0">
            <a:spAutoFit/>
          </a:bodyPr>
          <a:lstStyle/>
          <a:p>
            <a:r>
              <a:rPr lang="en-US" sz="2000" b="1" i="0" dirty="0">
                <a:solidFill>
                  <a:srgbClr val="000000"/>
                </a:solidFill>
                <a:effectLst/>
                <a:latin typeface="Calibri" panose="020F0502020204030204" pitchFamily="34" charset="0"/>
                <a:cs typeface="Calibri" panose="020F0502020204030204" pitchFamily="34" charset="0"/>
              </a:rPr>
              <a:t>Observation:</a:t>
            </a:r>
            <a:r>
              <a:rPr lang="en-US" sz="2000" b="0" i="0" dirty="0">
                <a:solidFill>
                  <a:srgbClr val="000000"/>
                </a:solidFill>
                <a:effectLst/>
                <a:latin typeface="Calibri" panose="020F0502020204030204" pitchFamily="34" charset="0"/>
                <a:cs typeface="Calibri" panose="020F0502020204030204" pitchFamily="34" charset="0"/>
              </a:rPr>
              <a:t> Prophet plots the observed values of our time series (the black dots), the forecasted values (blue line) and the uncertainty intervals of our forecasts (the blue shaded regions).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401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F354D151-52A8-809F-B56B-B295981F9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506" y="0"/>
            <a:ext cx="7099496" cy="66680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B4CFE0-A791-1A04-9C74-923B5AE911AB}"/>
              </a:ext>
            </a:extLst>
          </p:cNvPr>
          <p:cNvSpPr txBox="1"/>
          <p:nvPr/>
        </p:nvSpPr>
        <p:spPr>
          <a:xfrm>
            <a:off x="126609" y="253218"/>
            <a:ext cx="5106573" cy="1938992"/>
          </a:xfrm>
          <a:prstGeom prst="rect">
            <a:avLst/>
          </a:prstGeom>
          <a:noFill/>
        </p:spPr>
        <p:txBody>
          <a:bodyPr wrap="square" rtlCol="0">
            <a:spAutoFit/>
          </a:bodyPr>
          <a:lstStyle/>
          <a:p>
            <a:r>
              <a:rPr lang="en-US" sz="2000" b="0" i="0" dirty="0">
                <a:solidFill>
                  <a:schemeClr val="tx1">
                    <a:lumMod val="75000"/>
                    <a:lumOff val="25000"/>
                  </a:schemeClr>
                </a:solidFill>
                <a:effectLst/>
                <a:latin typeface="Calibri" panose="020F0502020204030204" pitchFamily="34" charset="0"/>
                <a:cs typeface="Calibri" panose="020F0502020204030204" pitchFamily="34" charset="0"/>
              </a:rPr>
              <a:t>One other particularly strong feature of Prophet is its ability to return the components of our forecasts. This can help reveal how daily, weekly and yearly patterns of the time series plus manually included holidays contribute to the overall forecasted values:</a:t>
            </a:r>
            <a:endParaRPr lang="en-US"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A89828D-744C-D48B-941C-57DA4D94C1A4}"/>
              </a:ext>
            </a:extLst>
          </p:cNvPr>
          <p:cNvSpPr txBox="1"/>
          <p:nvPr/>
        </p:nvSpPr>
        <p:spPr>
          <a:xfrm>
            <a:off x="126609" y="2445428"/>
            <a:ext cx="5106574" cy="3847207"/>
          </a:xfrm>
          <a:prstGeom prst="rect">
            <a:avLst/>
          </a:prstGeom>
          <a:noFill/>
        </p:spPr>
        <p:txBody>
          <a:bodyPr wrap="square" rtlCol="0">
            <a:spAutoFit/>
          </a:bodyPr>
          <a:lstStyle/>
          <a:p>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Observation:</a:t>
            </a:r>
            <a:r>
              <a:rPr lang="en-US" sz="2400" b="0" i="0" dirty="0">
                <a:solidFill>
                  <a:schemeClr val="tx1">
                    <a:lumMod val="75000"/>
                    <a:lumOff val="25000"/>
                  </a:schemeClr>
                </a:solidFill>
                <a:effectLst/>
                <a:latin typeface="Calibri" panose="020F0502020204030204" pitchFamily="34" charset="0"/>
                <a:cs typeface="Calibri" panose="020F0502020204030204" pitchFamily="34" charset="0"/>
              </a:rPr>
              <a:t> </a:t>
            </a:r>
            <a:endParaRPr lang="en-US" b="0" i="0" dirty="0">
              <a:solidFill>
                <a:srgbClr val="000000"/>
              </a:solidFill>
              <a:effectLst/>
              <a:latin typeface="Helvetica Neue"/>
            </a:endParaRPr>
          </a:p>
          <a:p>
            <a:pPr marL="285750" indent="-285750">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first plot shows that the monthly sales of store number 1 has been linearly decreasing over time. </a:t>
            </a:r>
          </a:p>
          <a:p>
            <a:pPr marL="285750" indent="-285750">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second shows the holidays gaps included in the model. </a:t>
            </a:r>
          </a:p>
          <a:p>
            <a:pPr marL="285750" indent="-285750">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third plot highlights the fact that the weekly volume of last week sales peaks towards the Monday of the next week.</a:t>
            </a:r>
          </a:p>
          <a:p>
            <a:pPr marL="285750" indent="-285750">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while the forth plot shows that the most buzy season occurs during the Christmas holidays.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503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CD7A5-322F-90BF-99B2-A003B857EA91}"/>
              </a:ext>
            </a:extLst>
          </p:cNvPr>
          <p:cNvSpPr txBox="1"/>
          <p:nvPr/>
        </p:nvSpPr>
        <p:spPr>
          <a:xfrm>
            <a:off x="126609" y="126609"/>
            <a:ext cx="11394831" cy="400110"/>
          </a:xfrm>
          <a:prstGeom prst="rect">
            <a:avLst/>
          </a:prstGeom>
          <a:noFill/>
        </p:spPr>
        <p:txBody>
          <a:bodyPr wrap="square" rtlCol="0">
            <a:spAutoFit/>
          </a:bodyPr>
          <a:lstStyle/>
          <a:p>
            <a:pPr algn="l"/>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Isolate the Rossmann Store Sales dataset into time series data</a:t>
            </a:r>
          </a:p>
        </p:txBody>
      </p:sp>
      <p:pic>
        <p:nvPicPr>
          <p:cNvPr id="13314" name="Picture 2">
            <a:extLst>
              <a:ext uri="{FF2B5EF4-FFF2-40B4-BE49-F238E27FC236}">
                <a16:creationId xmlns:a16="http://schemas.microsoft.com/office/drawing/2014/main" id="{F151433B-03FA-4429-BB43-A0448B00D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6718"/>
            <a:ext cx="12192000" cy="620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7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E877E580-7FD4-C478-CF22-7838F7204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268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4568A-C663-952B-E089-2D37FF523FB0}"/>
              </a:ext>
            </a:extLst>
          </p:cNvPr>
          <p:cNvSpPr txBox="1"/>
          <p:nvPr/>
        </p:nvSpPr>
        <p:spPr>
          <a:xfrm>
            <a:off x="773725" y="1788934"/>
            <a:ext cx="9650435" cy="400110"/>
          </a:xfrm>
          <a:prstGeom prst="rect">
            <a:avLst/>
          </a:prstGeom>
          <a:noFill/>
        </p:spPr>
        <p:txBody>
          <a:bodyPr wrap="square" rtlCol="0">
            <a:spAutoFit/>
          </a:bodyPr>
          <a:lstStyle/>
          <a:p>
            <a:r>
              <a:rPr lang="en-US" sz="2000" b="1" i="0" dirty="0">
                <a:solidFill>
                  <a:schemeClr val="tx1">
                    <a:lumMod val="75000"/>
                    <a:lumOff val="25000"/>
                  </a:schemeClr>
                </a:solidFill>
                <a:effectLst/>
                <a:latin typeface="Calibri" panose="020F0502020204030204" pitchFamily="34" charset="0"/>
                <a:cs typeface="Calibri" panose="020F0502020204030204" pitchFamily="34" charset="0"/>
              </a:rPr>
              <a:t>Check whether your time Series Data is Stationary or non-stationary</a:t>
            </a:r>
          </a:p>
        </p:txBody>
      </p:sp>
      <p:sp>
        <p:nvSpPr>
          <p:cNvPr id="4" name="Rectangle 2">
            <a:extLst>
              <a:ext uri="{FF2B5EF4-FFF2-40B4-BE49-F238E27FC236}">
                <a16:creationId xmlns:a16="http://schemas.microsoft.com/office/drawing/2014/main" id="{4722ADC7-D42F-FFEA-4913-323FF8763318}"/>
              </a:ext>
            </a:extLst>
          </p:cNvPr>
          <p:cNvSpPr>
            <a:spLocks noChangeArrowheads="1"/>
          </p:cNvSpPr>
          <p:nvPr/>
        </p:nvSpPr>
        <p:spPr bwMode="auto">
          <a:xfrm>
            <a:off x="942535" y="2397948"/>
            <a:ext cx="7765367" cy="2462213"/>
          </a:xfrm>
          <a:prstGeom prst="rect">
            <a:avLst/>
          </a:prstGeom>
          <a:solidFill>
            <a:srgbClr val="ECF3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KPSS Statistic: 0.7011624739400044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p-value: 0.013439775096363234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Number of lags used: 553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Critical Values: 10%: 0.347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5%: 0.463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2.5%: 0.574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1%: 0.739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KPSS test result: Non-stationary (reject null hypothesis)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465E8A57-D4DD-86A6-2CBF-1D4D02CDCEA5}"/>
              </a:ext>
            </a:extLst>
          </p:cNvPr>
          <p:cNvSpPr txBox="1"/>
          <p:nvPr/>
        </p:nvSpPr>
        <p:spPr>
          <a:xfrm>
            <a:off x="773725" y="647114"/>
            <a:ext cx="4515727" cy="707886"/>
          </a:xfrm>
          <a:prstGeom prst="rect">
            <a:avLst/>
          </a:prstGeom>
          <a:noFill/>
        </p:spPr>
        <p:txBody>
          <a:bodyPr wrap="square" rtlCol="0">
            <a:spAutoFit/>
          </a:bodyPr>
          <a:lstStyle/>
          <a:p>
            <a:r>
              <a:rPr lang="en-US" sz="4000" dirty="0">
                <a:solidFill>
                  <a:schemeClr val="tx1">
                    <a:lumMod val="75000"/>
                    <a:lumOff val="25000"/>
                  </a:schemeClr>
                </a:solidFill>
                <a:latin typeface="Calibri" panose="020F0502020204030204" pitchFamily="34" charset="0"/>
                <a:cs typeface="Calibri" panose="020F0502020204030204" pitchFamily="34" charset="0"/>
              </a:rPr>
              <a:t>Deep Learning</a:t>
            </a:r>
          </a:p>
        </p:txBody>
      </p:sp>
    </p:spTree>
    <p:extLst>
      <p:ext uri="{BB962C8B-B14F-4D97-AF65-F5344CB8AC3E}">
        <p14:creationId xmlns:p14="http://schemas.microsoft.com/office/powerpoint/2010/main" val="2624855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D0D1FCE-BE0D-8412-CFEC-453BA844A449}"/>
              </a:ext>
            </a:extLst>
          </p:cNvPr>
          <p:cNvSpPr>
            <a:spLocks noGrp="1"/>
          </p:cNvSpPr>
          <p:nvPr>
            <p:ph type="pic" idx="1"/>
          </p:nvPr>
        </p:nvSpPr>
        <p:spPr/>
        <p:txBody>
          <a:bodyPr>
            <a:normAutofit/>
          </a:bodyPr>
          <a:lstStyle/>
          <a:p>
            <a:r>
              <a:rPr lang="en-US" sz="5400" dirty="0">
                <a:latin typeface="Calibri" panose="020F0502020204030204" pitchFamily="34" charset="0"/>
                <a:cs typeface="Calibri" panose="020F0502020204030204" pitchFamily="34" charset="0"/>
              </a:rPr>
              <a:t>                        </a:t>
            </a:r>
          </a:p>
          <a:p>
            <a:r>
              <a:rPr lang="en-US" sz="5400" dirty="0">
                <a:latin typeface="Calibri" panose="020F0502020204030204" pitchFamily="34" charset="0"/>
                <a:cs typeface="Calibri" panose="020F0502020204030204" pitchFamily="34" charset="0"/>
              </a:rPr>
              <a:t>                   </a:t>
            </a:r>
            <a:r>
              <a:rPr lang="en-US" sz="8800" dirty="0">
                <a:latin typeface="Calibri" panose="020F0502020204030204" pitchFamily="34" charset="0"/>
                <a:cs typeface="Calibri" panose="020F0502020204030204" pitchFamily="34" charset="0"/>
              </a:rPr>
              <a:t>Thank you</a:t>
            </a:r>
          </a:p>
        </p:txBody>
      </p:sp>
      <p:sp>
        <p:nvSpPr>
          <p:cNvPr id="5" name="TextBox 4">
            <a:extLst>
              <a:ext uri="{FF2B5EF4-FFF2-40B4-BE49-F238E27FC236}">
                <a16:creationId xmlns:a16="http://schemas.microsoft.com/office/drawing/2014/main" id="{423A6419-71D7-51C8-4577-94EB31AA44FA}"/>
              </a:ext>
            </a:extLst>
          </p:cNvPr>
          <p:cNvSpPr txBox="1"/>
          <p:nvPr/>
        </p:nvSpPr>
        <p:spPr>
          <a:xfrm>
            <a:off x="6780628" y="5641145"/>
            <a:ext cx="4712677" cy="954107"/>
          </a:xfrm>
          <a:prstGeom prst="rect">
            <a:avLst/>
          </a:prstGeom>
          <a:noFill/>
        </p:spPr>
        <p:txBody>
          <a:bodyPr wrap="square" rtlCol="0">
            <a:spAutoFit/>
          </a:bodyPr>
          <a:lstStyle/>
          <a:p>
            <a:r>
              <a:rPr lang="en-US" sz="2800" dirty="0">
                <a:solidFill>
                  <a:schemeClr val="bg1"/>
                </a:solidFill>
                <a:latin typeface="Calibri" panose="020F0502020204030204" pitchFamily="34" charset="0"/>
                <a:cs typeface="Calibri" panose="020F0502020204030204" pitchFamily="34" charset="0"/>
              </a:rPr>
              <a:t>Guided By : Desmond Onam Sir</a:t>
            </a:r>
          </a:p>
          <a:p>
            <a:pPr algn="r"/>
            <a:r>
              <a:rPr lang="en-US" sz="2800" dirty="0">
                <a:solidFill>
                  <a:schemeClr val="bg1"/>
                </a:solidFill>
                <a:latin typeface="Calibri" panose="020F0502020204030204" pitchFamily="34" charset="0"/>
                <a:cs typeface="Calibri" panose="020F0502020204030204" pitchFamily="34" charset="0"/>
              </a:rPr>
              <a:t>                     Shweta Sutar Mam</a:t>
            </a:r>
          </a:p>
        </p:txBody>
      </p:sp>
    </p:spTree>
    <p:extLst>
      <p:ext uri="{BB962C8B-B14F-4D97-AF65-F5344CB8AC3E}">
        <p14:creationId xmlns:p14="http://schemas.microsoft.com/office/powerpoint/2010/main" val="25026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A5E9-84FE-16F6-1621-AABB9970BA39}"/>
              </a:ext>
            </a:extLst>
          </p:cNvPr>
          <p:cNvSpPr>
            <a:spLocks noGrp="1"/>
          </p:cNvSpPr>
          <p:nvPr>
            <p:ph type="title"/>
          </p:nvPr>
        </p:nvSpPr>
        <p:spPr/>
        <p:txBody>
          <a:bodyPr>
            <a:normAutofit/>
          </a:bodyPr>
          <a:lstStyle/>
          <a:p>
            <a:r>
              <a:rPr lang="en-US" sz="4400" dirty="0">
                <a:latin typeface="Calibri" panose="020F0502020204030204" pitchFamily="34" charset="0"/>
                <a:cs typeface="Calibri" panose="020F0502020204030204" pitchFamily="34" charset="0"/>
              </a:rPr>
              <a:t>Datasets and features</a:t>
            </a:r>
          </a:p>
        </p:txBody>
      </p:sp>
      <p:sp>
        <p:nvSpPr>
          <p:cNvPr id="3" name="Content Placeholder 2">
            <a:extLst>
              <a:ext uri="{FF2B5EF4-FFF2-40B4-BE49-F238E27FC236}">
                <a16:creationId xmlns:a16="http://schemas.microsoft.com/office/drawing/2014/main" id="{D03B030D-F5B5-E7FE-7AAF-DBBEA684A689}"/>
              </a:ext>
            </a:extLst>
          </p:cNvPr>
          <p:cNvSpPr>
            <a:spLocks noGrp="1"/>
          </p:cNvSpPr>
          <p:nvPr>
            <p:ph idx="1"/>
          </p:nvPr>
        </p:nvSpPr>
        <p:spPr>
          <a:xfrm>
            <a:off x="393896" y="2108201"/>
            <a:ext cx="11437034" cy="4081584"/>
          </a:xfrm>
        </p:spPr>
        <p:txBody>
          <a:bodyPr>
            <a:normAutofit fontScale="32500" lnSpcReduction="20000"/>
          </a:bodyPr>
          <a:lstStyle/>
          <a:p>
            <a:pPr marL="1223010" indent="-857250" rtl="0">
              <a:spcBef>
                <a:spcPts val="0"/>
              </a:spcBef>
              <a:spcAft>
                <a:spcPts val="0"/>
              </a:spcAft>
              <a:buFont typeface="Wingdings" panose="05000000000000000000" pitchFamily="2" charset="2"/>
              <a:buChar char="Ø"/>
            </a:pPr>
            <a:r>
              <a:rPr lang="en-US" sz="6200" b="1" i="0" u="none" strike="noStrike" dirty="0">
                <a:solidFill>
                  <a:srgbClr val="000000"/>
                </a:solidFill>
                <a:effectLst/>
                <a:latin typeface="Calibri" panose="020F0502020204030204" pitchFamily="34" charset="0"/>
                <a:cs typeface="Calibri" panose="020F0502020204030204" pitchFamily="34" charset="0"/>
              </a:rPr>
              <a:t>Id</a:t>
            </a:r>
            <a:r>
              <a:rPr lang="en-US" sz="6200" b="0" i="0" u="none" strike="noStrike" dirty="0">
                <a:solidFill>
                  <a:srgbClr val="000000"/>
                </a:solidFill>
                <a:effectLst/>
                <a:latin typeface="Calibri" panose="020F0502020204030204" pitchFamily="34" charset="0"/>
                <a:cs typeface="Calibri" panose="020F0502020204030204" pitchFamily="34" charset="0"/>
              </a:rPr>
              <a:t> - an Id that represents a (Store, Date) duple within the test set</a:t>
            </a:r>
            <a:endParaRPr lang="en-US" sz="62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endParaRPr lang="en-US" sz="6200" b="1" i="0" u="none" strike="noStrike" dirty="0">
              <a:solidFill>
                <a:srgbClr val="000000"/>
              </a:solidFill>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6200" b="1" i="0" u="none" strike="noStrike" dirty="0">
                <a:solidFill>
                  <a:srgbClr val="000000"/>
                </a:solidFill>
                <a:effectLst/>
                <a:latin typeface="Calibri" panose="020F0502020204030204" pitchFamily="34" charset="0"/>
                <a:cs typeface="Calibri" panose="020F0502020204030204" pitchFamily="34" charset="0"/>
              </a:rPr>
              <a:t>Store</a:t>
            </a:r>
            <a:r>
              <a:rPr lang="en-US" sz="6200" b="0" i="0" u="none" strike="noStrike" dirty="0">
                <a:solidFill>
                  <a:srgbClr val="000000"/>
                </a:solidFill>
                <a:effectLst/>
                <a:latin typeface="Calibri" panose="020F0502020204030204" pitchFamily="34" charset="0"/>
                <a:cs typeface="Calibri" panose="020F0502020204030204" pitchFamily="34" charset="0"/>
              </a:rPr>
              <a:t> - a unique Id for each store</a:t>
            </a:r>
            <a:endParaRPr lang="en-US" sz="62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6200" b="1" i="0" u="none" strike="noStrike" dirty="0">
                <a:solidFill>
                  <a:srgbClr val="000000"/>
                </a:solidFill>
                <a:effectLst/>
                <a:latin typeface="Calibri" panose="020F0502020204030204" pitchFamily="34" charset="0"/>
                <a:cs typeface="Calibri" panose="020F0502020204030204" pitchFamily="34" charset="0"/>
              </a:rPr>
              <a:t>Sales</a:t>
            </a:r>
            <a:r>
              <a:rPr lang="en-US" sz="6200" b="0" i="0" u="none" strike="noStrike" dirty="0">
                <a:solidFill>
                  <a:srgbClr val="000000"/>
                </a:solidFill>
                <a:effectLst/>
                <a:latin typeface="Calibri" panose="020F0502020204030204" pitchFamily="34" charset="0"/>
                <a:cs typeface="Calibri" panose="020F0502020204030204" pitchFamily="34" charset="0"/>
              </a:rPr>
              <a:t> - the turnover for any given day (this is what you are predicting)</a:t>
            </a:r>
            <a:endParaRPr lang="en-US" sz="62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6200" b="1" i="0" u="none" strike="noStrike" dirty="0">
                <a:solidFill>
                  <a:srgbClr val="000000"/>
                </a:solidFill>
                <a:effectLst/>
                <a:latin typeface="Calibri" panose="020F0502020204030204" pitchFamily="34" charset="0"/>
                <a:cs typeface="Calibri" panose="020F0502020204030204" pitchFamily="34" charset="0"/>
              </a:rPr>
              <a:t>Customers</a:t>
            </a:r>
            <a:r>
              <a:rPr lang="en-US" sz="6200" b="0" i="0" u="none" strike="noStrike" dirty="0">
                <a:solidFill>
                  <a:srgbClr val="000000"/>
                </a:solidFill>
                <a:effectLst/>
                <a:latin typeface="Calibri" panose="020F0502020204030204" pitchFamily="34" charset="0"/>
                <a:cs typeface="Calibri" panose="020F0502020204030204" pitchFamily="34" charset="0"/>
              </a:rPr>
              <a:t> - the number of customers on a given day</a:t>
            </a:r>
            <a:endParaRPr lang="en-US" sz="62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endParaRPr lang="en-US" sz="6200" b="1" i="0" u="none" strike="noStrike" dirty="0">
              <a:solidFill>
                <a:srgbClr val="000000"/>
              </a:solidFill>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6200" b="1" i="0" u="none" strike="noStrike" dirty="0">
                <a:solidFill>
                  <a:srgbClr val="000000"/>
                </a:solidFill>
                <a:effectLst/>
                <a:latin typeface="Calibri" panose="020F0502020204030204" pitchFamily="34" charset="0"/>
                <a:cs typeface="Calibri" panose="020F0502020204030204" pitchFamily="34" charset="0"/>
              </a:rPr>
              <a:t>Open</a:t>
            </a:r>
            <a:r>
              <a:rPr lang="en-US" sz="6200" b="0" i="0" u="none" strike="noStrike" dirty="0">
                <a:solidFill>
                  <a:srgbClr val="000000"/>
                </a:solidFill>
                <a:effectLst/>
                <a:latin typeface="Calibri" panose="020F0502020204030204" pitchFamily="34" charset="0"/>
                <a:cs typeface="Calibri" panose="020F0502020204030204" pitchFamily="34" charset="0"/>
              </a:rPr>
              <a:t> - an indicator for whether the store was open: 0 = closed, 1 = open</a:t>
            </a:r>
            <a:endParaRPr lang="en-US" sz="62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6200" b="1" i="0" u="none" strike="noStrike" dirty="0">
                <a:solidFill>
                  <a:srgbClr val="000000"/>
                </a:solidFill>
                <a:effectLst/>
                <a:latin typeface="Calibri" panose="020F0502020204030204" pitchFamily="34" charset="0"/>
                <a:cs typeface="Calibri" panose="020F0502020204030204" pitchFamily="34" charset="0"/>
              </a:rPr>
              <a:t>StateHoliday</a:t>
            </a:r>
            <a:r>
              <a:rPr lang="en-US" sz="6200" b="0" i="0" u="none" strike="noStrike" dirty="0">
                <a:solidFill>
                  <a:srgbClr val="000000"/>
                </a:solidFill>
                <a:effectLst/>
                <a:latin typeface="Calibri" panose="020F0502020204030204" pitchFamily="34" charset="0"/>
                <a:cs typeface="Calibri" panose="020F0502020204030204" pitchFamily="34" charset="0"/>
              </a:rPr>
              <a:t> - indicates a state holiday. Normally all stores, with few exceptions, are closed on state holidays. Note that all schools are closed on public holidays and weekends. a = public holiday, b = Easter holiday, c = Christmas, 0 = None</a:t>
            </a:r>
            <a:endParaRPr lang="en-US" sz="62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6200" b="1" i="0" u="none" strike="noStrike" dirty="0" err="1">
                <a:solidFill>
                  <a:srgbClr val="000000"/>
                </a:solidFill>
                <a:effectLst/>
                <a:latin typeface="Calibri" panose="020F0502020204030204" pitchFamily="34" charset="0"/>
                <a:cs typeface="Calibri" panose="020F0502020204030204" pitchFamily="34" charset="0"/>
              </a:rPr>
              <a:t>SchoolHoliday</a:t>
            </a:r>
            <a:r>
              <a:rPr lang="en-US" sz="6200" b="0" i="0" u="none" strike="noStrike" dirty="0">
                <a:solidFill>
                  <a:srgbClr val="000000"/>
                </a:solidFill>
                <a:effectLst/>
                <a:latin typeface="Calibri" panose="020F0502020204030204" pitchFamily="34" charset="0"/>
                <a:cs typeface="Calibri" panose="020F0502020204030204" pitchFamily="34" charset="0"/>
              </a:rPr>
              <a:t> - indicates if the (Store, Date) was affected by the closure of public schools</a:t>
            </a:r>
            <a:endParaRPr lang="en-US" sz="62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endParaRPr lang="en-US" sz="6200" b="1" i="0" u="none" strike="noStrike" dirty="0">
              <a:solidFill>
                <a:srgbClr val="000000"/>
              </a:solidFill>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6200" b="1" i="0" u="none" strike="noStrike" dirty="0">
                <a:solidFill>
                  <a:srgbClr val="000000"/>
                </a:solidFill>
                <a:effectLst/>
                <a:latin typeface="Calibri" panose="020F0502020204030204" pitchFamily="34" charset="0"/>
                <a:cs typeface="Calibri" panose="020F0502020204030204" pitchFamily="34" charset="0"/>
              </a:rPr>
              <a:t>StoreType</a:t>
            </a:r>
            <a:r>
              <a:rPr lang="en-US" sz="6200" b="0" i="0" u="none" strike="noStrike" dirty="0">
                <a:solidFill>
                  <a:srgbClr val="000000"/>
                </a:solidFill>
                <a:effectLst/>
                <a:latin typeface="Calibri" panose="020F0502020204030204" pitchFamily="34" charset="0"/>
                <a:cs typeface="Calibri" panose="020F0502020204030204" pitchFamily="34" charset="0"/>
              </a:rPr>
              <a:t> - differentiates between 4 different store models: a, b, c, d</a:t>
            </a:r>
            <a:endParaRPr lang="en-US" sz="6200" b="0" dirty="0">
              <a:effectLst/>
              <a:latin typeface="Calibri" panose="020F0502020204030204" pitchFamily="34" charset="0"/>
              <a:cs typeface="Calibri" panose="020F0502020204030204" pitchFamily="34" charset="0"/>
            </a:endParaRPr>
          </a:p>
          <a:p>
            <a:pPr marL="1223010" indent="-857250" rtl="0">
              <a:spcBef>
                <a:spcPts val="0"/>
              </a:spcBef>
              <a:spcAft>
                <a:spcPts val="0"/>
              </a:spcAft>
              <a:buFont typeface="Wingdings" panose="05000000000000000000" pitchFamily="2" charset="2"/>
              <a:buChar char="Ø"/>
            </a:pPr>
            <a:r>
              <a:rPr lang="en-US" sz="6200" b="1" i="0" u="none" strike="noStrike" dirty="0">
                <a:solidFill>
                  <a:srgbClr val="000000"/>
                </a:solidFill>
                <a:effectLst/>
                <a:latin typeface="Calibri" panose="020F0502020204030204" pitchFamily="34" charset="0"/>
                <a:cs typeface="Calibri" panose="020F0502020204030204" pitchFamily="34" charset="0"/>
              </a:rPr>
              <a:t>Assortment</a:t>
            </a:r>
            <a:r>
              <a:rPr lang="en-US" sz="6200" b="0" i="0" u="none" strike="noStrike" dirty="0">
                <a:solidFill>
                  <a:srgbClr val="000000"/>
                </a:solidFill>
                <a:effectLst/>
                <a:latin typeface="Calibri" panose="020F0502020204030204" pitchFamily="34" charset="0"/>
                <a:cs typeface="Calibri" panose="020F0502020204030204" pitchFamily="34" charset="0"/>
              </a:rPr>
              <a:t> - describes an assortment level: a = basic, b = extra, c = extended. </a:t>
            </a:r>
            <a:endParaRPr lang="en-US" dirty="0"/>
          </a:p>
        </p:txBody>
      </p:sp>
    </p:spTree>
    <p:extLst>
      <p:ext uri="{BB962C8B-B14F-4D97-AF65-F5344CB8AC3E}">
        <p14:creationId xmlns:p14="http://schemas.microsoft.com/office/powerpoint/2010/main" val="165399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6937-C530-3729-2A3D-5946626F29BB}"/>
              </a:ext>
            </a:extLst>
          </p:cNvPr>
          <p:cNvSpPr>
            <a:spLocks noGrp="1"/>
          </p:cNvSpPr>
          <p:nvPr>
            <p:ph type="title"/>
          </p:nvPr>
        </p:nvSpPr>
        <p:spPr>
          <a:xfrm>
            <a:off x="1223889" y="314738"/>
            <a:ext cx="10578905" cy="1443724"/>
          </a:xfrm>
        </p:spPr>
        <p:txBody>
          <a:bodyPr>
            <a:normAutofit/>
          </a:bodyPr>
          <a:lstStyle/>
          <a:p>
            <a:r>
              <a:rPr lang="en-US" sz="4400" dirty="0">
                <a:latin typeface="Calibri" panose="020F0502020204030204" pitchFamily="34" charset="0"/>
                <a:cs typeface="Calibri" panose="020F0502020204030204" pitchFamily="34" charset="0"/>
              </a:rPr>
              <a:t>Datasets and features</a:t>
            </a:r>
          </a:p>
        </p:txBody>
      </p:sp>
      <p:sp>
        <p:nvSpPr>
          <p:cNvPr id="3" name="Content Placeholder 2">
            <a:extLst>
              <a:ext uri="{FF2B5EF4-FFF2-40B4-BE49-F238E27FC236}">
                <a16:creationId xmlns:a16="http://schemas.microsoft.com/office/drawing/2014/main" id="{501B76BB-0480-4773-5922-68864AE29461}"/>
              </a:ext>
            </a:extLst>
          </p:cNvPr>
          <p:cNvSpPr>
            <a:spLocks noGrp="1"/>
          </p:cNvSpPr>
          <p:nvPr>
            <p:ph idx="1"/>
          </p:nvPr>
        </p:nvSpPr>
        <p:spPr>
          <a:xfrm>
            <a:off x="0" y="1941341"/>
            <a:ext cx="11802794" cy="4332849"/>
          </a:xfrm>
        </p:spPr>
        <p:txBody>
          <a:bodyPr>
            <a:noAutofit/>
          </a:bodyPr>
          <a:lstStyle/>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CompetitionDistance</a:t>
            </a:r>
            <a:r>
              <a:rPr lang="en-US" sz="2000" b="0" i="0" u="none" strike="noStrike" dirty="0">
                <a:solidFill>
                  <a:srgbClr val="000000"/>
                </a:solidFill>
                <a:effectLst/>
                <a:latin typeface="Calibri" panose="020F0502020204030204" pitchFamily="34" charset="0"/>
                <a:cs typeface="Calibri" panose="020F0502020204030204" pitchFamily="34" charset="0"/>
              </a:rPr>
              <a:t> - distance in meters to the nearest competitor store</a:t>
            </a:r>
          </a:p>
          <a:p>
            <a:pPr marL="708660" indent="-342900" rtl="0">
              <a:spcBef>
                <a:spcPts val="0"/>
              </a:spcBef>
              <a:spcAft>
                <a:spcPts val="0"/>
              </a:spcAft>
              <a:buFont typeface="Wingdings" panose="05000000000000000000" pitchFamily="2" charset="2"/>
              <a:buChar char="Ø"/>
            </a:pP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CompetitionOpenSince[Month/Year]</a:t>
            </a:r>
            <a:r>
              <a:rPr lang="en-US" sz="2000" b="0" i="0" u="none" strike="noStrike" dirty="0">
                <a:solidFill>
                  <a:srgbClr val="000000"/>
                </a:solidFill>
                <a:effectLst/>
                <a:latin typeface="Calibri" panose="020F0502020204030204" pitchFamily="34" charset="0"/>
                <a:cs typeface="Calibri" panose="020F0502020204030204" pitchFamily="34" charset="0"/>
              </a:rPr>
              <a:t> - gives the approximate year and month of the time the nearest competitor was opened</a:t>
            </a:r>
          </a:p>
          <a:p>
            <a:pPr marL="708660" indent="-342900" rtl="0">
              <a:spcBef>
                <a:spcPts val="0"/>
              </a:spcBef>
              <a:spcAft>
                <a:spcPts val="0"/>
              </a:spcAft>
              <a:buFont typeface="Wingdings" panose="05000000000000000000" pitchFamily="2" charset="2"/>
              <a:buChar char="Ø"/>
            </a:pP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Promo</a:t>
            </a:r>
            <a:r>
              <a:rPr lang="en-US" sz="2000" b="0" i="0" u="none" strike="noStrike" dirty="0">
                <a:solidFill>
                  <a:srgbClr val="000000"/>
                </a:solidFill>
                <a:effectLst/>
                <a:latin typeface="Calibri" panose="020F0502020204030204" pitchFamily="34" charset="0"/>
                <a:cs typeface="Calibri" panose="020F0502020204030204" pitchFamily="34" charset="0"/>
              </a:rPr>
              <a:t> - indicates whether a store is running a promo on that day</a:t>
            </a: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Promo2</a:t>
            </a:r>
            <a:r>
              <a:rPr lang="en-US" sz="2000" b="0" i="0" u="none" strike="noStrike" dirty="0">
                <a:solidFill>
                  <a:srgbClr val="000000"/>
                </a:solidFill>
                <a:effectLst/>
                <a:latin typeface="Calibri" panose="020F0502020204030204" pitchFamily="34" charset="0"/>
                <a:cs typeface="Calibri" panose="020F0502020204030204" pitchFamily="34" charset="0"/>
              </a:rPr>
              <a:t> - Promo2 is a continuing and consecutive promotion for some stores: 0 = store is not participating, 1 = store is participating</a:t>
            </a: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Promo2Since[Year/Week] </a:t>
            </a:r>
            <a:r>
              <a:rPr lang="en-US" sz="2000" b="0" i="0" u="none" strike="noStrike" dirty="0">
                <a:solidFill>
                  <a:srgbClr val="000000"/>
                </a:solidFill>
                <a:effectLst/>
                <a:latin typeface="Calibri" panose="020F0502020204030204" pitchFamily="34" charset="0"/>
                <a:cs typeface="Calibri" panose="020F0502020204030204" pitchFamily="34" charset="0"/>
              </a:rPr>
              <a:t>- describes the year and calendar week when the store started participating in Promo2</a:t>
            </a:r>
            <a:endParaRPr lang="en-US" sz="2000" b="0" dirty="0">
              <a:effectLst/>
              <a:latin typeface="Calibri" panose="020F0502020204030204" pitchFamily="34" charset="0"/>
              <a:cs typeface="Calibri" panose="020F0502020204030204" pitchFamily="34" charset="0"/>
            </a:endParaRPr>
          </a:p>
          <a:p>
            <a:pPr marL="708660" indent="-342900" rtl="0">
              <a:spcBef>
                <a:spcPts val="0"/>
              </a:spcBef>
              <a:spcAft>
                <a:spcPts val="0"/>
              </a:spcAft>
              <a:buFont typeface="Wingdings" panose="05000000000000000000" pitchFamily="2" charset="2"/>
              <a:buChar char="Ø"/>
            </a:pPr>
            <a:r>
              <a:rPr lang="en-US" sz="2000" b="1" i="0" u="none" strike="noStrike" dirty="0">
                <a:solidFill>
                  <a:srgbClr val="000000"/>
                </a:solidFill>
                <a:effectLst/>
                <a:latin typeface="Calibri" panose="020F0502020204030204" pitchFamily="34" charset="0"/>
                <a:cs typeface="Calibri" panose="020F0502020204030204" pitchFamily="34" charset="0"/>
              </a:rPr>
              <a:t>PromoInterval</a:t>
            </a:r>
            <a:r>
              <a:rPr lang="en-US" sz="2000" b="0" i="0" u="none" strike="noStrike" dirty="0">
                <a:solidFill>
                  <a:srgbClr val="000000"/>
                </a:solidFill>
                <a:effectLst/>
                <a:latin typeface="Calibri" panose="020F0502020204030204" pitchFamily="34" charset="0"/>
                <a:cs typeface="Calibri" panose="020F0502020204030204" pitchFamily="34" charset="0"/>
              </a:rPr>
              <a:t> - describes the consecutive intervals Promo2 is started, naming the months the promotion is started anew. E.g. "</a:t>
            </a:r>
            <a:r>
              <a:rPr lang="en-US" sz="2000" b="0" i="0" u="none" strike="noStrike" dirty="0" err="1">
                <a:solidFill>
                  <a:srgbClr val="000000"/>
                </a:solidFill>
                <a:effectLst/>
                <a:latin typeface="Calibri" panose="020F0502020204030204" pitchFamily="34" charset="0"/>
                <a:cs typeface="Calibri" panose="020F0502020204030204" pitchFamily="34" charset="0"/>
              </a:rPr>
              <a:t>Feb,May,Aug,Nov</a:t>
            </a:r>
            <a:r>
              <a:rPr lang="en-US" sz="2000" b="0" i="0" u="none" strike="noStrike" dirty="0">
                <a:solidFill>
                  <a:srgbClr val="000000"/>
                </a:solidFill>
                <a:effectLst/>
                <a:latin typeface="Calibri" panose="020F0502020204030204" pitchFamily="34" charset="0"/>
                <a:cs typeface="Calibri" panose="020F0502020204030204" pitchFamily="34" charset="0"/>
              </a:rPr>
              <a:t>" means each round starts in February, May, August, November of any given year for that store</a:t>
            </a:r>
            <a:endParaRPr lang="en-US" sz="2000" b="0" dirty="0">
              <a:effectLst/>
              <a:latin typeface="Calibri" panose="020F0502020204030204" pitchFamily="34" charset="0"/>
              <a:cs typeface="Calibri" panose="020F0502020204030204" pitchFamily="34" charset="0"/>
            </a:endParaRPr>
          </a:p>
          <a:p>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520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D8201E-92A8-6EBE-8A29-30759227B8F4}"/>
              </a:ext>
            </a:extLst>
          </p:cNvPr>
          <p:cNvSpPr txBox="1"/>
          <p:nvPr/>
        </p:nvSpPr>
        <p:spPr>
          <a:xfrm>
            <a:off x="633046" y="196947"/>
            <a:ext cx="10818056" cy="1077218"/>
          </a:xfrm>
          <a:prstGeom prst="rect">
            <a:avLst/>
          </a:prstGeom>
          <a:noFill/>
        </p:spPr>
        <p:txBody>
          <a:bodyPr wrap="square" rtlCol="0">
            <a:spAutoFit/>
          </a:bodyPr>
          <a:lstStyle/>
          <a:p>
            <a:r>
              <a:rPr lang="en-US" sz="3200" b="0" i="0" u="none" strike="noStrike" dirty="0">
                <a:solidFill>
                  <a:schemeClr val="tx1">
                    <a:lumMod val="75000"/>
                    <a:lumOff val="25000"/>
                  </a:schemeClr>
                </a:solidFill>
                <a:effectLst/>
                <a:latin typeface="Calibri" panose="020F0502020204030204" pitchFamily="34" charset="0"/>
                <a:cs typeface="Calibri" panose="020F0502020204030204" pitchFamily="34" charset="0"/>
              </a:rPr>
              <a:t>Exploration of customer purchasing </a:t>
            </a:r>
            <a:r>
              <a:rPr lang="en-US" sz="3200" b="0" i="0" u="none" strike="noStrike" dirty="0" err="1">
                <a:solidFill>
                  <a:schemeClr val="tx1">
                    <a:lumMod val="75000"/>
                    <a:lumOff val="25000"/>
                  </a:schemeClr>
                </a:solidFill>
                <a:effectLst/>
                <a:latin typeface="Calibri" panose="020F0502020204030204" pitchFamily="34" charset="0"/>
                <a:cs typeface="Calibri" panose="020F0502020204030204" pitchFamily="34" charset="0"/>
              </a:rPr>
              <a:t>behaviour</a:t>
            </a:r>
            <a:endParaRPr lang="en-US" sz="3200" b="1" dirty="0">
              <a:solidFill>
                <a:schemeClr val="tx1">
                  <a:lumMod val="75000"/>
                  <a:lumOff val="25000"/>
                </a:schemeClr>
              </a:solidFill>
              <a:effectLst/>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1AC62A3-AC85-952E-22A0-C71ACF3A36A7}"/>
              </a:ext>
            </a:extLst>
          </p:cNvPr>
          <p:cNvSpPr txBox="1"/>
          <p:nvPr/>
        </p:nvSpPr>
        <p:spPr>
          <a:xfrm>
            <a:off x="740898" y="872197"/>
            <a:ext cx="8185725" cy="400110"/>
          </a:xfrm>
          <a:prstGeom prst="rect">
            <a:avLst/>
          </a:prstGeom>
          <a:noFill/>
        </p:spPr>
        <p:txBody>
          <a:bodyPr wrap="square" rtlCol="0">
            <a:spAutoFit/>
          </a:bodyPr>
          <a:lstStyle/>
          <a:p>
            <a:r>
              <a:rPr lang="en-US" sz="2000" b="1" i="0" dirty="0">
                <a:effectLst/>
                <a:latin typeface="Calibri" panose="020F0502020204030204" pitchFamily="34" charset="0"/>
                <a:cs typeface="Calibri" panose="020F0502020204030204" pitchFamily="34" charset="0"/>
              </a:rPr>
              <a:t>Distibution of two emprical variables: Sales and Customers are checked</a:t>
            </a:r>
            <a:endParaRPr lang="en-US" sz="2000" b="1"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5262DBA-6E25-FF15-18A7-AC2D623FF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72" y="1499028"/>
            <a:ext cx="9572625" cy="40155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286B77-9558-73A0-E2D8-9DE64D2B1629}"/>
              </a:ext>
            </a:extLst>
          </p:cNvPr>
          <p:cNvSpPr txBox="1"/>
          <p:nvPr/>
        </p:nvSpPr>
        <p:spPr>
          <a:xfrm>
            <a:off x="229772" y="5631543"/>
            <a:ext cx="15976690" cy="646331"/>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cs typeface="Calibri" panose="020F0502020204030204" pitchFamily="34" charset="0"/>
              </a:rPr>
              <a:t>About 20% of data has zero amount of sales / customers that we need to deal with and </a:t>
            </a:r>
          </a:p>
          <a:p>
            <a:r>
              <a:rPr lang="en-US" b="0" i="0" dirty="0">
                <a:solidFill>
                  <a:srgbClr val="000000"/>
                </a:solidFill>
                <a:effectLst/>
                <a:latin typeface="Calibri" panose="020F0502020204030204" pitchFamily="34" charset="0"/>
                <a:cs typeface="Calibri" panose="020F0502020204030204" pitchFamily="34" charset="0"/>
              </a:rPr>
              <a:t>almost 80% of time daily amount of sales was less than 1000.</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6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ABBC03-03B5-3170-7C32-39BECE71514B}"/>
              </a:ext>
            </a:extLst>
          </p:cNvPr>
          <p:cNvPicPr>
            <a:picLocks noChangeAspect="1"/>
          </p:cNvPicPr>
          <p:nvPr/>
        </p:nvPicPr>
        <p:blipFill>
          <a:blip r:embed="rId2"/>
          <a:stretch>
            <a:fillRect/>
          </a:stretch>
        </p:blipFill>
        <p:spPr>
          <a:xfrm>
            <a:off x="406400" y="689317"/>
            <a:ext cx="11508935" cy="5655211"/>
          </a:xfrm>
          <a:prstGeom prst="rect">
            <a:avLst/>
          </a:prstGeom>
        </p:spPr>
      </p:pic>
      <p:sp>
        <p:nvSpPr>
          <p:cNvPr id="6" name="TextBox 5">
            <a:extLst>
              <a:ext uri="{FF2B5EF4-FFF2-40B4-BE49-F238E27FC236}">
                <a16:creationId xmlns:a16="http://schemas.microsoft.com/office/drawing/2014/main" id="{11C87D68-DD7E-304A-8874-0ACF7A706C2F}"/>
              </a:ext>
            </a:extLst>
          </p:cNvPr>
          <p:cNvSpPr txBox="1"/>
          <p:nvPr/>
        </p:nvSpPr>
        <p:spPr>
          <a:xfrm>
            <a:off x="406400" y="168812"/>
            <a:ext cx="11171310" cy="738664"/>
          </a:xfrm>
          <a:prstGeom prst="rect">
            <a:avLst/>
          </a:prstGeom>
          <a:noFill/>
        </p:spPr>
        <p:txBody>
          <a:bodyPr wrap="square" rtlCol="0">
            <a:spAutoFit/>
          </a:bodyPr>
          <a:lstStyle/>
          <a:p>
            <a:r>
              <a:rPr lang="en-US" sz="2400" b="1" i="0" dirty="0">
                <a:solidFill>
                  <a:schemeClr val="tx1">
                    <a:lumMod val="75000"/>
                    <a:lumOff val="25000"/>
                  </a:schemeClr>
                </a:solidFill>
                <a:effectLst/>
                <a:latin typeface="Calibri" panose="020F0502020204030204" pitchFamily="34" charset="0"/>
                <a:cs typeface="Calibri" panose="020F0502020204030204" pitchFamily="34" charset="0"/>
              </a:rPr>
              <a:t>Checking the distribution of sales among Store types</a:t>
            </a:r>
          </a:p>
          <a:p>
            <a:endParaRPr lang="en-US" dirty="0"/>
          </a:p>
        </p:txBody>
      </p:sp>
    </p:spTree>
    <p:extLst>
      <p:ext uri="{BB962C8B-B14F-4D97-AF65-F5344CB8AC3E}">
        <p14:creationId xmlns:p14="http://schemas.microsoft.com/office/powerpoint/2010/main" val="84185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6CFC1A8-AD18-08AE-08B0-A9690BD34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3073"/>
            <a:ext cx="12192000" cy="5362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8CC373-062B-23B9-570E-95FFD9287B2C}"/>
              </a:ext>
            </a:extLst>
          </p:cNvPr>
          <p:cNvSpPr txBox="1"/>
          <p:nvPr/>
        </p:nvSpPr>
        <p:spPr>
          <a:xfrm>
            <a:off x="653143" y="246743"/>
            <a:ext cx="2903260" cy="646331"/>
          </a:xfrm>
          <a:prstGeom prst="rect">
            <a:avLst/>
          </a:prstGeom>
          <a:noFill/>
        </p:spPr>
        <p:txBody>
          <a:bodyPr wrap="square" rtlCol="0">
            <a:spAutoFit/>
          </a:bodyPr>
          <a:lstStyle/>
          <a:p>
            <a:r>
              <a:rPr lang="en-US" sz="3600" dirty="0">
                <a:solidFill>
                  <a:schemeClr val="tx1">
                    <a:lumMod val="75000"/>
                    <a:lumOff val="25000"/>
                  </a:schemeClr>
                </a:solidFill>
                <a:latin typeface="Calibri" panose="020F0502020204030204" pitchFamily="34" charset="0"/>
                <a:cs typeface="Calibri" panose="020F0502020204030204" pitchFamily="34" charset="0"/>
              </a:rPr>
              <a:t>Sales Trends</a:t>
            </a:r>
          </a:p>
        </p:txBody>
      </p:sp>
    </p:spTree>
    <p:extLst>
      <p:ext uri="{BB962C8B-B14F-4D97-AF65-F5344CB8AC3E}">
        <p14:creationId xmlns:p14="http://schemas.microsoft.com/office/powerpoint/2010/main" val="291160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113B20C-5EB5-7350-6F2C-DBD845D1C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9860"/>
            <a:ext cx="12192000" cy="46484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BAAAF-FE7F-FC11-C828-4BA72FB916C5}"/>
              </a:ext>
            </a:extLst>
          </p:cNvPr>
          <p:cNvSpPr txBox="1"/>
          <p:nvPr/>
        </p:nvSpPr>
        <p:spPr>
          <a:xfrm>
            <a:off x="464234" y="225084"/>
            <a:ext cx="5852160" cy="584775"/>
          </a:xfrm>
          <a:prstGeom prst="rect">
            <a:avLst/>
          </a:prstGeom>
          <a:noFill/>
        </p:spPr>
        <p:txBody>
          <a:bodyPr wrap="square" rtlCol="0">
            <a:spAutoFit/>
          </a:bodyPr>
          <a:lstStyle/>
          <a:p>
            <a:r>
              <a:rPr lang="en-US" sz="3200" dirty="0">
                <a:solidFill>
                  <a:schemeClr val="tx1">
                    <a:lumMod val="75000"/>
                    <a:lumOff val="25000"/>
                  </a:schemeClr>
                </a:solidFill>
                <a:latin typeface="Calibri" panose="020F0502020204030204" pitchFamily="34" charset="0"/>
                <a:cs typeface="Calibri" panose="020F0502020204030204" pitchFamily="34" charset="0"/>
              </a:rPr>
              <a:t>Customer Trends</a:t>
            </a:r>
          </a:p>
        </p:txBody>
      </p:sp>
      <p:sp>
        <p:nvSpPr>
          <p:cNvPr id="5" name="TextBox 4">
            <a:extLst>
              <a:ext uri="{FF2B5EF4-FFF2-40B4-BE49-F238E27FC236}">
                <a16:creationId xmlns:a16="http://schemas.microsoft.com/office/drawing/2014/main" id="{74405EE4-2F48-6553-528A-244BEC65FF68}"/>
              </a:ext>
            </a:extLst>
          </p:cNvPr>
          <p:cNvSpPr txBox="1"/>
          <p:nvPr/>
        </p:nvSpPr>
        <p:spPr>
          <a:xfrm>
            <a:off x="464234" y="5598942"/>
            <a:ext cx="11605846" cy="830997"/>
          </a:xfrm>
          <a:prstGeom prst="rect">
            <a:avLst/>
          </a:prstGeom>
          <a:noFill/>
        </p:spPr>
        <p:txBody>
          <a:bodyPr wrap="square" rtlCol="0">
            <a:spAutoFit/>
          </a:bodyPr>
          <a:lstStyle/>
          <a:p>
            <a:r>
              <a:rPr lang="en-US" sz="2400" b="0" i="0" dirty="0">
                <a:solidFill>
                  <a:srgbClr val="000000"/>
                </a:solidFill>
                <a:effectLst/>
                <a:latin typeface="Calibri" panose="020F0502020204030204" pitchFamily="34" charset="0"/>
                <a:cs typeface="Calibri" panose="020F0502020204030204" pitchFamily="34" charset="0"/>
              </a:rPr>
              <a:t>All store types follow the same trend but at different scales depending on the presence of the (first) promotion Promo and StoreType itself (case for B).</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087924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{72C790BE-537D-41FC-9208-8B9F3AE18A08}tf56160789_win32</Template>
  <TotalTime>497</TotalTime>
  <Words>1975</Words>
  <Application>Microsoft Office PowerPoint</Application>
  <PresentationFormat>Widescreen</PresentationFormat>
  <Paragraphs>153</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Aptos</vt:lpstr>
      <vt:lpstr>Arial</vt:lpstr>
      <vt:lpstr>Bookman Old Style</vt:lpstr>
      <vt:lpstr>Calibri</vt:lpstr>
      <vt:lpstr>Franklin Gothic Book</vt:lpstr>
      <vt:lpstr>Helvetica Neue</vt:lpstr>
      <vt:lpstr>Wingdings</vt:lpstr>
      <vt:lpstr>Custom</vt:lpstr>
      <vt:lpstr>Rossman Pharmaceutical sales prediction across multiple stores</vt:lpstr>
      <vt:lpstr>Introduction</vt:lpstr>
      <vt:lpstr>Project Need</vt:lpstr>
      <vt:lpstr>Datasets and features</vt:lpstr>
      <vt:lpstr>Datasets and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Prediction of store sales</vt:lpstr>
      <vt:lpstr>PowerPoint Presentation</vt:lpstr>
      <vt:lpstr>PowerPoint Presentation</vt:lpstr>
      <vt:lpstr>PowerPoint Presentation</vt:lpstr>
      <vt:lpstr>PowerPoint Presentation</vt:lpstr>
      <vt:lpstr>Time Series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Rossman Pharmaceutical sales prediction across multiple stores</dc:title>
  <dc:creator>madhurisiddhapura118@gmail.com</dc:creator>
  <cp:lastModifiedBy>madhurisiddhapura118@gmail.com</cp:lastModifiedBy>
  <cp:revision>65</cp:revision>
  <dcterms:created xsi:type="dcterms:W3CDTF">2023-09-09T11:03:42Z</dcterms:created>
  <dcterms:modified xsi:type="dcterms:W3CDTF">2023-09-10T13:11:57Z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