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5" r:id="rId2"/>
    <p:sldId id="256" r:id="rId3"/>
    <p:sldId id="257" r:id="rId4"/>
    <p:sldId id="258" r:id="rId5"/>
    <p:sldId id="264" r:id="rId6"/>
    <p:sldId id="265" r:id="rId7"/>
    <p:sldId id="260"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4660"/>
  </p:normalViewPr>
  <p:slideViewPr>
    <p:cSldViewPr snapToGrid="0">
      <p:cViewPr varScale="1">
        <p:scale>
          <a:sx n="82" d="100"/>
          <a:sy n="82" d="100"/>
        </p:scale>
        <p:origin x="6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360A6-8F0C-4C79-8A74-9CF17D9E7F45}" type="datetimeFigureOut">
              <a:rPr lang="mr-IN" smtClean="0"/>
              <a:t>06-05-2021</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r-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r-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D20E7-1944-4714-B143-C4D5D21776C0}" type="slidenum">
              <a:rPr lang="mr-IN" smtClean="0"/>
              <a:t>‹#›</a:t>
            </a:fld>
            <a:endParaRPr lang="mr-IN"/>
          </a:p>
        </p:txBody>
      </p:sp>
    </p:spTree>
    <p:extLst>
      <p:ext uri="{BB962C8B-B14F-4D97-AF65-F5344CB8AC3E}">
        <p14:creationId xmlns:p14="http://schemas.microsoft.com/office/powerpoint/2010/main" val="426926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AEF422-7865-49CE-8306-B3C1234AA399}" type="slidenum">
              <a:rPr lang="en-US"/>
              <a:pPr eaLnBrk="1" hangingPunct="1"/>
              <a:t>5</a:t>
            </a:fld>
            <a:endParaRPr lang="en-US"/>
          </a:p>
        </p:txBody>
      </p:sp>
      <p:sp>
        <p:nvSpPr>
          <p:cNvPr id="49155" name="Rectangle 2"/>
          <p:cNvSpPr>
            <a:spLocks noGrp="1" noRot="1" noChangeAspect="1" noChangeArrowheads="1" noTextEdit="1"/>
          </p:cNvSpPr>
          <p:nvPr>
            <p:ph type="sldImg"/>
          </p:nvPr>
        </p:nvSpPr>
        <p:spPr>
          <a:xfrm>
            <a:off x="382588" y="685800"/>
            <a:ext cx="6096000" cy="3429000"/>
          </a:xfrm>
          <a:ln/>
        </p:spPr>
      </p:sp>
      <p:sp>
        <p:nvSpPr>
          <p:cNvPr id="49156" name="Rectangle 3"/>
          <p:cNvSpPr>
            <a:spLocks noGrp="1" noChangeArrowheads="1"/>
          </p:cNvSpPr>
          <p:nvPr>
            <p:ph type="body" idx="1"/>
          </p:nvPr>
        </p:nvSpPr>
        <p:spPr>
          <a:xfrm>
            <a:off x="915988" y="4344988"/>
            <a:ext cx="50260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ts val="500"/>
              </a:spcBef>
              <a:spcAft>
                <a:spcPts val="500"/>
              </a:spcAft>
            </a:pPr>
            <a:r>
              <a:rPr lang="en-US" smtClean="0">
                <a:latin typeface="Arial" panose="020B0604020202020204" pitchFamily="34" charset="0"/>
              </a:rPr>
              <a:t>A </a:t>
            </a:r>
            <a:r>
              <a:rPr lang="en-US" b="1" i="1" smtClean="0">
                <a:latin typeface="Arial" panose="020B0604020202020204" pitchFamily="34" charset="0"/>
              </a:rPr>
              <a:t>variable</a:t>
            </a:r>
            <a:r>
              <a:rPr lang="en-US" smtClean="0">
                <a:latin typeface="Arial" panose="020B0604020202020204" pitchFamily="34" charset="0"/>
              </a:rPr>
              <a:t> is an item of data named by an identifier. </a:t>
            </a:r>
          </a:p>
          <a:p>
            <a:pPr eaLnBrk="1" hangingPunct="1">
              <a:spcBef>
                <a:spcPts val="500"/>
              </a:spcBef>
              <a:spcAft>
                <a:spcPts val="500"/>
              </a:spcAft>
            </a:pPr>
            <a:r>
              <a:rPr lang="en-US" smtClean="0">
                <a:latin typeface="Arial" panose="020B0604020202020204" pitchFamily="34" charset="0"/>
              </a:rPr>
              <a:t>You must explicitly provide a name and a type for each variable you want to use in your program. The variable's name must be a legal </a:t>
            </a:r>
            <a:r>
              <a:rPr lang="en-US" b="1" i="1" smtClean="0">
                <a:latin typeface="Arial" panose="020B0604020202020204" pitchFamily="34" charset="0"/>
              </a:rPr>
              <a:t>identifier</a:t>
            </a:r>
            <a:r>
              <a:rPr lang="en-US" smtClean="0">
                <a:latin typeface="Arial" panose="020B0604020202020204" pitchFamily="34" charset="0"/>
              </a:rPr>
              <a:t> --an unlimited series of Unicode characters that begins with a letter. You use the variable name to refer to the data that the variable contains. The variable's type determines what values it can hold and what operations can be performed on it. To give a variable a type and a name, you write a variable </a:t>
            </a:r>
            <a:r>
              <a:rPr lang="en-US" b="1" i="1" smtClean="0">
                <a:latin typeface="Arial" panose="020B0604020202020204" pitchFamily="34" charset="0"/>
              </a:rPr>
              <a:t>declaration</a:t>
            </a:r>
            <a:r>
              <a:rPr lang="en-US" smtClean="0">
                <a:latin typeface="Arial" panose="020B0604020202020204" pitchFamily="34" charset="0"/>
              </a:rPr>
              <a:t>, which generally looks like this: </a:t>
            </a:r>
          </a:p>
          <a:p>
            <a:pPr lvl="2" eaLnBrk="1" hangingPunct="1">
              <a:spcBef>
                <a:spcPct val="0"/>
              </a:spcBef>
            </a:pPr>
            <a:r>
              <a:rPr lang="en-US" i="1" smtClean="0">
                <a:latin typeface="Courier New" panose="02070309020205020404" pitchFamily="49" charset="0"/>
              </a:rPr>
              <a:t>type name</a:t>
            </a:r>
            <a:endParaRPr lang="en-US" smtClean="0">
              <a:latin typeface="Courier New" panose="02070309020205020404" pitchFamily="49" charset="0"/>
            </a:endParaRPr>
          </a:p>
          <a:p>
            <a:pPr eaLnBrk="1" hangingPunct="1">
              <a:spcBef>
                <a:spcPts val="500"/>
              </a:spcBef>
              <a:spcAft>
                <a:spcPts val="500"/>
              </a:spcAft>
            </a:pPr>
            <a:r>
              <a:rPr lang="en-US" smtClean="0">
                <a:latin typeface="Arial" panose="020B0604020202020204" pitchFamily="34" charset="0"/>
              </a:rPr>
              <a:t>In addition to the name and type that you explicitly give a variable, a variable has </a:t>
            </a:r>
            <a:r>
              <a:rPr lang="en-US" b="1" i="1" smtClean="0">
                <a:latin typeface="Arial" panose="020B0604020202020204" pitchFamily="34" charset="0"/>
              </a:rPr>
              <a:t>scope</a:t>
            </a:r>
            <a:r>
              <a:rPr lang="en-US" smtClean="0">
                <a:latin typeface="Arial" panose="020B0604020202020204" pitchFamily="34" charset="0"/>
              </a:rPr>
              <a:t>. The section of code where the variable's simple name can be used is the variable's scope. The variable's scope is determined implicitly by the location of the variable declaration, that is, where the declaration appears in relation to other code elements. </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36647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CD8C08-2FAC-46D5-929A-486EAF917197}" type="slidenum">
              <a:rPr lang="en-US"/>
              <a:pPr eaLnBrk="1" hangingPunct="1"/>
              <a:t>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1794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45FE90-6B65-49A4-A350-62A2DA5A0131}" type="slidenum">
              <a:rPr lang="en-US"/>
              <a:pPr eaLnBrk="1" hangingPunct="1"/>
              <a:t>8</a:t>
            </a:fld>
            <a:endParaRPr lang="en-US"/>
          </a:p>
        </p:txBody>
      </p:sp>
      <p:sp>
        <p:nvSpPr>
          <p:cNvPr id="52227" name="Rectangle 2"/>
          <p:cNvSpPr>
            <a:spLocks noGrp="1" noRot="1" noChangeAspect="1" noChangeArrowheads="1" noTextEdit="1"/>
          </p:cNvSpPr>
          <p:nvPr>
            <p:ph type="sldImg"/>
          </p:nvPr>
        </p:nvSpPr>
        <p:spPr>
          <a:xfrm>
            <a:off x="382588" y="685800"/>
            <a:ext cx="6096000" cy="3429000"/>
          </a:xfrm>
          <a:ln/>
        </p:spPr>
      </p:sp>
      <p:sp>
        <p:nvSpPr>
          <p:cNvPr id="52228" name="Rectangle 3"/>
          <p:cNvSpPr>
            <a:spLocks noGrp="1" noChangeArrowheads="1"/>
          </p:cNvSpPr>
          <p:nvPr>
            <p:ph type="body" idx="1"/>
          </p:nvPr>
        </p:nvSpPr>
        <p:spPr>
          <a:xfrm>
            <a:off x="915988" y="4344988"/>
            <a:ext cx="50260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ts val="500"/>
              </a:spcBef>
              <a:spcAft>
                <a:spcPts val="500"/>
              </a:spcAft>
            </a:pPr>
            <a:r>
              <a:rPr lang="en-US" smtClean="0">
                <a:latin typeface="Arial" panose="020B0604020202020204" pitchFamily="34" charset="0"/>
              </a:rPr>
              <a:t>When you declare a variable, you explicitly set the variable's name and data type. The Java programming language has two categories of data types: primitive and reference. A variable of primitive type contains a value.  </a:t>
            </a:r>
          </a:p>
          <a:p>
            <a:pPr eaLnBrk="1" hangingPunct="1">
              <a:spcBef>
                <a:spcPts val="500"/>
              </a:spcBef>
              <a:spcAft>
                <a:spcPts val="500"/>
              </a:spcAft>
            </a:pPr>
            <a:r>
              <a:rPr lang="en-US" smtClean="0">
                <a:latin typeface="Arial" panose="020B0604020202020204" pitchFamily="34" charset="0"/>
              </a:rPr>
              <a:t>The location of a variable declaration implicitly sets the variable's scope, which determines what section of code may refer to the variable by its simple name. There are four categories of scope: member variable scope, local variable scope, parameter scope, and exception-handler parameter scope. </a:t>
            </a:r>
          </a:p>
          <a:p>
            <a:pPr eaLnBrk="1" hangingPunct="1"/>
            <a:endParaRPr lang="en-US" smtClean="0">
              <a:latin typeface="Arial" panose="020B0604020202020204" pitchFamily="34" charset="0"/>
            </a:endParaRP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97695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F5B1CD-58FA-4B17-9597-EB688812422B}" type="slidenum">
              <a:rPr lang="en-US"/>
              <a:pPr eaLnBrk="1" hangingPunct="1"/>
              <a:t>9</a:t>
            </a:fld>
            <a:endParaRPr lang="en-US"/>
          </a:p>
        </p:txBody>
      </p:sp>
      <p:sp>
        <p:nvSpPr>
          <p:cNvPr id="53251" name="Rectangle 2"/>
          <p:cNvSpPr>
            <a:spLocks noGrp="1" noRot="1" noChangeAspect="1" noChangeArrowheads="1" noTextEdit="1"/>
          </p:cNvSpPr>
          <p:nvPr>
            <p:ph type="sldImg"/>
          </p:nvPr>
        </p:nvSpPr>
        <p:spPr>
          <a:xfrm>
            <a:off x="382588" y="685800"/>
            <a:ext cx="6096000" cy="3429000"/>
          </a:xfrm>
          <a:ln/>
        </p:spPr>
      </p:sp>
      <p:sp>
        <p:nvSpPr>
          <p:cNvPr id="53252" name="Rectangle 3"/>
          <p:cNvSpPr>
            <a:spLocks noGrp="1" noChangeArrowheads="1"/>
          </p:cNvSpPr>
          <p:nvPr>
            <p:ph type="body" idx="1"/>
          </p:nvPr>
        </p:nvSpPr>
        <p:spPr>
          <a:xfrm>
            <a:off x="915988" y="4344988"/>
            <a:ext cx="50260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ts val="500"/>
              </a:spcBef>
              <a:spcAft>
                <a:spcPts val="500"/>
              </a:spcAft>
            </a:pPr>
            <a:r>
              <a:rPr lang="en-US" smtClean="0">
                <a:latin typeface="Arial" panose="020B0604020202020204" pitchFamily="34" charset="0"/>
              </a:rPr>
              <a:t>You can provide an initial value for a variable within its declaration by using the assignment operator (=). </a:t>
            </a:r>
          </a:p>
          <a:p>
            <a:pPr eaLnBrk="1" hangingPunct="1">
              <a:spcBef>
                <a:spcPts val="500"/>
              </a:spcBef>
              <a:spcAft>
                <a:spcPts val="500"/>
              </a:spcAft>
            </a:pPr>
            <a:r>
              <a:rPr lang="en-US" smtClean="0">
                <a:latin typeface="Arial" panose="020B0604020202020204" pitchFamily="34" charset="0"/>
              </a:rPr>
              <a:t>You can declare a variable as final. The value of a final variable cannot change after it's been initialized. </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09242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78DE5C-4B4B-4412-8555-AA1026025648}" type="slidenum">
              <a:rPr lang="en-US"/>
              <a:pPr eaLnBrk="1" hangingPunct="1"/>
              <a:t>10</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362091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7CA96E-1F26-4299-85D3-39FD9A6AF739}" type="slidenum">
              <a:rPr lang="en-US"/>
              <a:pPr eaLnBrk="1" hangingPunct="1"/>
              <a:t>11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1894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cs typeface="Times New Roman" panose="02020603050405020304" pitchFamily="18" charset="0"/>
              </a:defRPr>
            </a:lvl1pPr>
            <a:lvl2pPr marL="742950" indent="-285750">
              <a:defRPr sz="1400">
                <a:solidFill>
                  <a:schemeClr val="tx1"/>
                </a:solidFill>
                <a:latin typeface="Times New Roman" panose="02020603050405020304" pitchFamily="18" charset="0"/>
                <a:cs typeface="Times New Roman" panose="02020603050405020304" pitchFamily="18" charset="0"/>
              </a:defRPr>
            </a:lvl2pPr>
            <a:lvl3pPr marL="1143000" indent="-228600">
              <a:defRPr sz="1400">
                <a:solidFill>
                  <a:schemeClr val="tx1"/>
                </a:solidFill>
                <a:latin typeface="Times New Roman" panose="02020603050405020304" pitchFamily="18" charset="0"/>
                <a:cs typeface="Times New Roman" panose="02020603050405020304" pitchFamily="18" charset="0"/>
              </a:defRPr>
            </a:lvl3pPr>
            <a:lvl4pPr marL="1600200" indent="-228600">
              <a:defRPr sz="1400">
                <a:solidFill>
                  <a:schemeClr val="tx1"/>
                </a:solidFill>
                <a:latin typeface="Times New Roman" panose="02020603050405020304" pitchFamily="18" charset="0"/>
                <a:cs typeface="Times New Roman" panose="02020603050405020304" pitchFamily="18" charset="0"/>
              </a:defRPr>
            </a:lvl4pPr>
            <a:lvl5pPr marL="2057400" indent="-228600">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fld id="{A17887DB-8254-4519-8C3B-D507A8E45CBC}" type="slidenum">
              <a:rPr lang="en-US" altLang="en-US" sz="1200" smtClean="0"/>
              <a:pPr/>
              <a:t>29</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altLang="en-US" smtClean="0"/>
              <a:t>altered</a:t>
            </a:r>
          </a:p>
        </p:txBody>
      </p:sp>
    </p:spTree>
    <p:extLst>
      <p:ext uri="{BB962C8B-B14F-4D97-AF65-F5344CB8AC3E}">
        <p14:creationId xmlns:p14="http://schemas.microsoft.com/office/powerpoint/2010/main" val="190507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cs typeface="Times New Roman" panose="02020603050405020304" pitchFamily="18" charset="0"/>
              </a:defRPr>
            </a:lvl1pPr>
            <a:lvl2pPr marL="742950" indent="-285750">
              <a:defRPr sz="1400">
                <a:solidFill>
                  <a:schemeClr val="tx1"/>
                </a:solidFill>
                <a:latin typeface="Times New Roman" panose="02020603050405020304" pitchFamily="18" charset="0"/>
                <a:cs typeface="Times New Roman" panose="02020603050405020304" pitchFamily="18" charset="0"/>
              </a:defRPr>
            </a:lvl2pPr>
            <a:lvl3pPr marL="1143000" indent="-228600">
              <a:defRPr sz="1400">
                <a:solidFill>
                  <a:schemeClr val="tx1"/>
                </a:solidFill>
                <a:latin typeface="Times New Roman" panose="02020603050405020304" pitchFamily="18" charset="0"/>
                <a:cs typeface="Times New Roman" panose="02020603050405020304" pitchFamily="18" charset="0"/>
              </a:defRPr>
            </a:lvl3pPr>
            <a:lvl4pPr marL="1600200" indent="-228600">
              <a:defRPr sz="1400">
                <a:solidFill>
                  <a:schemeClr val="tx1"/>
                </a:solidFill>
                <a:latin typeface="Times New Roman" panose="02020603050405020304" pitchFamily="18" charset="0"/>
                <a:cs typeface="Times New Roman" panose="02020603050405020304" pitchFamily="18" charset="0"/>
              </a:defRPr>
            </a:lvl4pPr>
            <a:lvl5pPr marL="2057400" indent="-228600">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Times New Roman" panose="02020603050405020304" pitchFamily="18" charset="0"/>
              </a:defRPr>
            </a:lvl9pPr>
          </a:lstStyle>
          <a:p>
            <a:fld id="{D9D34316-E071-49A2-BDD0-B1D3045B24F8}" type="slidenum">
              <a:rPr lang="en-US" altLang="en-US" sz="1200" smtClean="0"/>
              <a:pPr/>
              <a:t>30</a:t>
            </a:fld>
            <a:endParaRPr lang="en-US" altLang="en-US" sz="1200" smtClean="0"/>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r>
              <a:rPr lang="en-US" altLang="en-US" smtClean="0"/>
              <a:t>altered</a:t>
            </a:r>
          </a:p>
        </p:txBody>
      </p:sp>
    </p:spTree>
    <p:extLst>
      <p:ext uri="{BB962C8B-B14F-4D97-AF65-F5344CB8AC3E}">
        <p14:creationId xmlns:p14="http://schemas.microsoft.com/office/powerpoint/2010/main" val="74921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mr-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06-05-2021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98428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06-05-2021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332918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mr-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06-05-2021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03436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1" y="2362201"/>
            <a:ext cx="5027084"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47884" y="2362201"/>
            <a:ext cx="502708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271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236AC3D8-C31A-4302-94F6-6673D2652593}" type="datetimeFigureOut">
              <a:rPr lang="mr-IN" smtClean="0"/>
              <a:t>06-05-2021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328532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mr-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AC3D8-C31A-4302-94F6-6673D2652593}" type="datetimeFigureOut">
              <a:rPr lang="mr-IN" smtClean="0"/>
              <a:t>06-05-2021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4903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Date Placeholder 4"/>
          <p:cNvSpPr>
            <a:spLocks noGrp="1"/>
          </p:cNvSpPr>
          <p:nvPr>
            <p:ph type="dt" sz="half" idx="10"/>
          </p:nvPr>
        </p:nvSpPr>
        <p:spPr/>
        <p:txBody>
          <a:bodyPr/>
          <a:lstStyle/>
          <a:p>
            <a:fld id="{236AC3D8-C31A-4302-94F6-6673D2652593}" type="datetimeFigureOut">
              <a:rPr lang="mr-IN" smtClean="0"/>
              <a:t>06-05-2021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16847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mr-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7" name="Date Placeholder 6"/>
          <p:cNvSpPr>
            <a:spLocks noGrp="1"/>
          </p:cNvSpPr>
          <p:nvPr>
            <p:ph type="dt" sz="half" idx="10"/>
          </p:nvPr>
        </p:nvSpPr>
        <p:spPr/>
        <p:txBody>
          <a:bodyPr/>
          <a:lstStyle/>
          <a:p>
            <a:fld id="{236AC3D8-C31A-4302-94F6-6673D2652593}" type="datetimeFigureOut">
              <a:rPr lang="mr-IN" smtClean="0"/>
              <a:t>06-05-2021</a:t>
            </a:fld>
            <a:endParaRPr lang="mr-IN"/>
          </a:p>
        </p:txBody>
      </p:sp>
      <p:sp>
        <p:nvSpPr>
          <p:cNvPr id="8" name="Footer Placeholder 7"/>
          <p:cNvSpPr>
            <a:spLocks noGrp="1"/>
          </p:cNvSpPr>
          <p:nvPr>
            <p:ph type="ftr" sz="quarter" idx="11"/>
          </p:nvPr>
        </p:nvSpPr>
        <p:spPr/>
        <p:txBody>
          <a:bodyPr/>
          <a:lstStyle/>
          <a:p>
            <a:endParaRPr lang="mr-IN"/>
          </a:p>
        </p:txBody>
      </p:sp>
      <p:sp>
        <p:nvSpPr>
          <p:cNvPr id="9" name="Slide Number Placeholder 8"/>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361849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Date Placeholder 2"/>
          <p:cNvSpPr>
            <a:spLocks noGrp="1"/>
          </p:cNvSpPr>
          <p:nvPr>
            <p:ph type="dt" sz="half" idx="10"/>
          </p:nvPr>
        </p:nvSpPr>
        <p:spPr/>
        <p:txBody>
          <a:bodyPr/>
          <a:lstStyle/>
          <a:p>
            <a:fld id="{236AC3D8-C31A-4302-94F6-6673D2652593}" type="datetimeFigureOut">
              <a:rPr lang="mr-IN" smtClean="0"/>
              <a:t>06-05-2021</a:t>
            </a:fld>
            <a:endParaRPr lang="mr-IN"/>
          </a:p>
        </p:txBody>
      </p:sp>
      <p:sp>
        <p:nvSpPr>
          <p:cNvPr id="4" name="Footer Placeholder 3"/>
          <p:cNvSpPr>
            <a:spLocks noGrp="1"/>
          </p:cNvSpPr>
          <p:nvPr>
            <p:ph type="ftr" sz="quarter" idx="11"/>
          </p:nvPr>
        </p:nvSpPr>
        <p:spPr/>
        <p:txBody>
          <a:bodyPr/>
          <a:lstStyle/>
          <a:p>
            <a:endParaRPr lang="mr-IN"/>
          </a:p>
        </p:txBody>
      </p:sp>
      <p:sp>
        <p:nvSpPr>
          <p:cNvPr id="5" name="Slide Number Placeholder 4"/>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204101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AC3D8-C31A-4302-94F6-6673D2652593}" type="datetimeFigureOut">
              <a:rPr lang="mr-IN" smtClean="0"/>
              <a:t>06-05-2021</a:t>
            </a:fld>
            <a:endParaRPr lang="mr-IN"/>
          </a:p>
        </p:txBody>
      </p:sp>
      <p:sp>
        <p:nvSpPr>
          <p:cNvPr id="3" name="Footer Placeholder 2"/>
          <p:cNvSpPr>
            <a:spLocks noGrp="1"/>
          </p:cNvSpPr>
          <p:nvPr>
            <p:ph type="ftr" sz="quarter" idx="11"/>
          </p:nvPr>
        </p:nvSpPr>
        <p:spPr/>
        <p:txBody>
          <a:bodyPr/>
          <a:lstStyle/>
          <a:p>
            <a:endParaRPr lang="mr-IN"/>
          </a:p>
        </p:txBody>
      </p:sp>
      <p:sp>
        <p:nvSpPr>
          <p:cNvPr id="4" name="Slide Number Placeholder 3"/>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405576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AC3D8-C31A-4302-94F6-6673D2652593}" type="datetimeFigureOut">
              <a:rPr lang="mr-IN" smtClean="0"/>
              <a:t>06-05-2021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8506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AC3D8-C31A-4302-94F6-6673D2652593}" type="datetimeFigureOut">
              <a:rPr lang="mr-IN" smtClean="0"/>
              <a:t>06-05-2021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ED34FB8D-0981-4019-9909-84725FDB6607}" type="slidenum">
              <a:rPr lang="mr-IN" smtClean="0"/>
              <a:t>‹#›</a:t>
            </a:fld>
            <a:endParaRPr lang="mr-IN"/>
          </a:p>
        </p:txBody>
      </p:sp>
    </p:spTree>
    <p:extLst>
      <p:ext uri="{BB962C8B-B14F-4D97-AF65-F5344CB8AC3E}">
        <p14:creationId xmlns:p14="http://schemas.microsoft.com/office/powerpoint/2010/main" val="17846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mr-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AC3D8-C31A-4302-94F6-6673D2652593}" type="datetimeFigureOut">
              <a:rPr lang="mr-IN" smtClean="0"/>
              <a:t>06-05-2021</a:t>
            </a:fld>
            <a:endParaRPr lang="mr-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r-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4FB8D-0981-4019-9909-84725FDB6607}" type="slidenum">
              <a:rPr lang="mr-IN" smtClean="0"/>
              <a:t>‹#›</a:t>
            </a:fld>
            <a:endParaRPr lang="mr-IN"/>
          </a:p>
        </p:txBody>
      </p:sp>
    </p:spTree>
    <p:extLst>
      <p:ext uri="{BB962C8B-B14F-4D97-AF65-F5344CB8AC3E}">
        <p14:creationId xmlns:p14="http://schemas.microsoft.com/office/powerpoint/2010/main" val="165469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Concept Of Programming </a:t>
            </a:r>
            <a:endParaRPr lang="mr-IN" dirty="0"/>
          </a:p>
        </p:txBody>
      </p:sp>
      <p:sp>
        <p:nvSpPr>
          <p:cNvPr id="3" name="Subtitle 2"/>
          <p:cNvSpPr>
            <a:spLocks noGrp="1"/>
          </p:cNvSpPr>
          <p:nvPr>
            <p:ph type="subTitle" idx="1"/>
          </p:nvPr>
        </p:nvSpPr>
        <p:spPr/>
        <p:txBody>
          <a:bodyPr/>
          <a:lstStyle/>
          <a:p>
            <a:endParaRPr lang="mr-IN" dirty="0"/>
          </a:p>
        </p:txBody>
      </p:sp>
    </p:spTree>
    <p:extLst>
      <p:ext uri="{BB962C8B-B14F-4D97-AF65-F5344CB8AC3E}">
        <p14:creationId xmlns:p14="http://schemas.microsoft.com/office/powerpoint/2010/main" val="177665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r>
              <a:rPr lang="en-US" smtClean="0"/>
              <a:t>Variables</a:t>
            </a:r>
          </a:p>
        </p:txBody>
      </p:sp>
      <p:sp>
        <p:nvSpPr>
          <p:cNvPr id="25603" name="Rectangle 3"/>
          <p:cNvSpPr>
            <a:spLocks noGrp="1" noChangeArrowheads="1"/>
          </p:cNvSpPr>
          <p:nvPr>
            <p:ph idx="1"/>
          </p:nvPr>
        </p:nvSpPr>
        <p:spPr>
          <a:xfrm>
            <a:off x="926940" y="1922361"/>
            <a:ext cx="7693025" cy="4223795"/>
          </a:xfrm>
        </p:spPr>
        <p:txBody>
          <a:bodyPr>
            <a:noAutofit/>
          </a:bodyPr>
          <a:lstStyle/>
          <a:p>
            <a:pPr eaLnBrk="1" hangingPunct="1"/>
            <a:r>
              <a:rPr lang="en-US" sz="2400" dirty="0"/>
              <a:t>A </a:t>
            </a:r>
            <a:r>
              <a:rPr lang="en-US" sz="2400" b="1" dirty="0"/>
              <a:t>variable</a:t>
            </a:r>
            <a:r>
              <a:rPr lang="en-US" sz="2400" dirty="0"/>
              <a:t> is a name given memory location. That memory is associated to a data type and can be assigned a value.</a:t>
            </a:r>
          </a:p>
          <a:p>
            <a:pPr eaLnBrk="1" hangingPunct="1"/>
            <a:endParaRPr lang="en-US" sz="2400" dirty="0"/>
          </a:p>
          <a:p>
            <a:pPr eaLnBrk="1" hangingPunct="1"/>
            <a:r>
              <a:rPr lang="en-US" sz="2400" dirty="0"/>
              <a:t> </a:t>
            </a:r>
            <a:r>
              <a:rPr lang="en-US" sz="2400" dirty="0" err="1"/>
              <a:t>int</a:t>
            </a:r>
            <a:r>
              <a:rPr lang="en-US" sz="2400" dirty="0"/>
              <a:t> </a:t>
            </a:r>
            <a:r>
              <a:rPr lang="en-US" sz="2400" dirty="0" smtClean="0"/>
              <a:t>n=90;</a:t>
            </a:r>
            <a:endParaRPr lang="en-US" sz="2400" dirty="0"/>
          </a:p>
          <a:p>
            <a:pPr eaLnBrk="1" hangingPunct="1"/>
            <a:r>
              <a:rPr lang="en-US" sz="2400" dirty="0"/>
              <a:t> float f1;</a:t>
            </a:r>
          </a:p>
          <a:p>
            <a:pPr eaLnBrk="1" hangingPunct="1"/>
            <a:r>
              <a:rPr lang="en-US" sz="2400" dirty="0"/>
              <a:t> char </a:t>
            </a:r>
            <a:r>
              <a:rPr lang="en-US" sz="2400" dirty="0" err="1"/>
              <a:t>ch</a:t>
            </a:r>
            <a:r>
              <a:rPr lang="en-US" sz="2400" dirty="0"/>
              <a:t>;</a:t>
            </a:r>
          </a:p>
          <a:p>
            <a:pPr eaLnBrk="1" hangingPunct="1"/>
            <a:r>
              <a:rPr lang="en-US" sz="2400" dirty="0"/>
              <a:t> double d;</a:t>
            </a:r>
          </a:p>
        </p:txBody>
      </p:sp>
    </p:spTree>
    <p:extLst>
      <p:ext uri="{BB962C8B-B14F-4D97-AF65-F5344CB8AC3E}">
        <p14:creationId xmlns:p14="http://schemas.microsoft.com/office/powerpoint/2010/main" val="2260748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hangingPunct="1"/>
            <a:r>
              <a:rPr lang="en-US" smtClean="0"/>
              <a:t>Variables conti…</a:t>
            </a:r>
          </a:p>
        </p:txBody>
      </p:sp>
      <p:sp>
        <p:nvSpPr>
          <p:cNvPr id="26627" name="Rectangle 3"/>
          <p:cNvSpPr>
            <a:spLocks noGrp="1" noChangeArrowheads="1"/>
          </p:cNvSpPr>
          <p:nvPr>
            <p:ph idx="1"/>
          </p:nvPr>
        </p:nvSpPr>
        <p:spPr>
          <a:xfrm>
            <a:off x="2057400" y="2438400"/>
            <a:ext cx="8305800" cy="3352800"/>
          </a:xfrm>
        </p:spPr>
        <p:txBody>
          <a:bodyPr>
            <a:normAutofit lnSpcReduction="10000"/>
          </a:bodyPr>
          <a:lstStyle/>
          <a:p>
            <a:pPr eaLnBrk="1" hangingPunct="1">
              <a:lnSpc>
                <a:spcPct val="80000"/>
              </a:lnSpc>
            </a:pPr>
            <a:r>
              <a:rPr lang="en-US" sz="1800"/>
              <a:t>Assigning a value to a variable</a:t>
            </a:r>
          </a:p>
          <a:p>
            <a:pPr eaLnBrk="1" hangingPunct="1">
              <a:lnSpc>
                <a:spcPct val="80000"/>
              </a:lnSpc>
              <a:buFont typeface="Wingdings" panose="05000000000000000000" pitchFamily="2" charset="2"/>
              <a:buNone/>
            </a:pPr>
            <a:endParaRPr lang="en-US" sz="1800"/>
          </a:p>
          <a:p>
            <a:pPr eaLnBrk="1" hangingPunct="1">
              <a:lnSpc>
                <a:spcPct val="80000"/>
              </a:lnSpc>
            </a:pPr>
            <a:r>
              <a:rPr lang="en-US" sz="1800"/>
              <a:t>Initialization of a variable with a primary value</a:t>
            </a:r>
          </a:p>
          <a:p>
            <a:pPr eaLnBrk="1" hangingPunct="1">
              <a:lnSpc>
                <a:spcPct val="80000"/>
              </a:lnSpc>
              <a:buFont typeface="Wingdings" panose="05000000000000000000" pitchFamily="2" charset="2"/>
              <a:buAutoNum type="arabicPeriod"/>
            </a:pPr>
            <a:r>
              <a:rPr lang="en-US" sz="1800" b="1">
                <a:latin typeface="Courier New" panose="02070309020205020404" pitchFamily="49" charset="0"/>
                <a:cs typeface="Courier New" panose="02070309020205020404" pitchFamily="49" charset="0"/>
              </a:rPr>
              <a:t>int	n1;</a:t>
            </a:r>
          </a:p>
          <a:p>
            <a:pPr eaLnBrk="1" hangingPunct="1">
              <a:lnSpc>
                <a:spcPct val="80000"/>
              </a:lnSpc>
              <a:buFont typeface="Wingdings" panose="05000000000000000000" pitchFamily="2" charset="2"/>
              <a:buAutoNum type="arabicPeriod"/>
            </a:pPr>
            <a:r>
              <a:rPr lang="en-US" sz="1800" b="1">
                <a:latin typeface="Courier New" panose="02070309020205020404" pitchFamily="49" charset="0"/>
                <a:cs typeface="Courier New" panose="02070309020205020404" pitchFamily="49" charset="0"/>
              </a:rPr>
              <a:t>n1 =21 ;  		// assignment</a:t>
            </a:r>
          </a:p>
          <a:p>
            <a:pPr eaLnBrk="1" hangingPunct="1">
              <a:lnSpc>
                <a:spcPct val="80000"/>
              </a:lnSpc>
              <a:buFont typeface="Wingdings" panose="05000000000000000000" pitchFamily="2" charset="2"/>
              <a:buAutoNum type="arabicPeriod"/>
            </a:pPr>
            <a:r>
              <a:rPr lang="en-US" sz="1800" b="1">
                <a:latin typeface="Courier New" panose="02070309020205020404" pitchFamily="49" charset="0"/>
                <a:cs typeface="Courier New" panose="02070309020205020404" pitchFamily="49" charset="0"/>
              </a:rPr>
              <a:t>int   i2 = 18; 	// initialization</a:t>
            </a:r>
          </a:p>
          <a:p>
            <a:pPr eaLnBrk="1" hangingPunct="1">
              <a:lnSpc>
                <a:spcPct val="80000"/>
              </a:lnSpc>
              <a:buFont typeface="Wingdings" panose="05000000000000000000" pitchFamily="2" charset="2"/>
              <a:buAutoNum type="arabicPeriod"/>
            </a:pPr>
            <a:r>
              <a:rPr lang="en-US" sz="1800" b="1">
                <a:latin typeface="Courier New" panose="02070309020205020404" pitchFamily="49" charset="0"/>
                <a:cs typeface="Courier New" panose="02070309020205020404" pitchFamily="49" charset="0"/>
              </a:rPr>
              <a:t>char  ch = ‘S’;	// initialization</a:t>
            </a:r>
          </a:p>
          <a:p>
            <a:pPr eaLnBrk="1" hangingPunct="1">
              <a:lnSpc>
                <a:spcPct val="80000"/>
              </a:lnSpc>
              <a:buFont typeface="Wingdings" panose="05000000000000000000" pitchFamily="2" charset="2"/>
              <a:buAutoNum type="arabicPeriod"/>
            </a:pPr>
            <a:r>
              <a:rPr lang="en-US" sz="1800" b="1">
                <a:latin typeface="Courier New" panose="02070309020205020404" pitchFamily="49" charset="0"/>
                <a:cs typeface="Courier New" panose="02070309020205020404" pitchFamily="49" charset="0"/>
              </a:rPr>
              <a:t>double d = 21.8;	// initialization</a:t>
            </a:r>
          </a:p>
          <a:p>
            <a:pPr eaLnBrk="1" hangingPunct="1">
              <a:lnSpc>
                <a:spcPct val="80000"/>
              </a:lnSpc>
              <a:buFont typeface="Wingdings" panose="05000000000000000000" pitchFamily="2" charset="2"/>
              <a:buAutoNum type="arabicPeriod"/>
            </a:pPr>
            <a:r>
              <a:rPr lang="en-US" sz="1800" b="1">
                <a:latin typeface="Courier New" panose="02070309020205020404" pitchFamily="49" charset="0"/>
                <a:cs typeface="Courier New" panose="02070309020205020404" pitchFamily="49" charset="0"/>
              </a:rPr>
              <a:t>d = n1; 			// assignment</a:t>
            </a:r>
          </a:p>
          <a:p>
            <a:pPr eaLnBrk="1" hangingPunct="1">
              <a:lnSpc>
                <a:spcPct val="80000"/>
              </a:lnSpc>
              <a:buFont typeface="Wingdings" panose="05000000000000000000" pitchFamily="2" charset="2"/>
              <a:buAutoNum type="arabicPeriod"/>
            </a:pPr>
            <a:r>
              <a:rPr lang="en-US" sz="1800" b="1">
                <a:latin typeface="Courier New" panose="02070309020205020404" pitchFamily="49" charset="0"/>
                <a:cs typeface="Courier New" panose="02070309020205020404" pitchFamily="49" charset="0"/>
              </a:rPr>
              <a:t>float f1 = 16.13F;</a:t>
            </a:r>
          </a:p>
          <a:p>
            <a:pPr eaLnBrk="1" hangingPunct="1">
              <a:lnSpc>
                <a:spcPct val="80000"/>
              </a:lnSpc>
              <a:buFont typeface="Wingdings" panose="05000000000000000000" pitchFamily="2" charset="2"/>
              <a:buNone/>
            </a:pPr>
            <a:endParaRPr lang="en-US" sz="1800" b="1">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AutoNum type="arabicPeriod"/>
            </a:pPr>
            <a:endParaRPr lang="en-US" sz="1800" b="1">
              <a:latin typeface="Courier New" panose="02070309020205020404" pitchFamily="49" charset="0"/>
              <a:cs typeface="Courier New" panose="02070309020205020404" pitchFamily="49" charset="0"/>
            </a:endParaRPr>
          </a:p>
          <a:p>
            <a:pPr eaLnBrk="1" hangingPunct="1">
              <a:lnSpc>
                <a:spcPct val="80000"/>
              </a:lnSpc>
            </a:pPr>
            <a:endParaRPr lang="en-US" sz="1800"/>
          </a:p>
        </p:txBody>
      </p:sp>
    </p:spTree>
    <p:extLst>
      <p:ext uri="{BB962C8B-B14F-4D97-AF65-F5344CB8AC3E}">
        <p14:creationId xmlns:p14="http://schemas.microsoft.com/office/powerpoint/2010/main" val="2578203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 </a:t>
            </a:r>
            <a:br>
              <a:rPr lang="en-US" dirty="0" smtClean="0"/>
            </a:br>
            <a:endParaRPr lang="en-US" dirty="0"/>
          </a:p>
        </p:txBody>
      </p:sp>
      <p:sp>
        <p:nvSpPr>
          <p:cNvPr id="3" name="Content Placeholder 2"/>
          <p:cNvSpPr>
            <a:spLocks noGrp="1"/>
          </p:cNvSpPr>
          <p:nvPr>
            <p:ph idx="1"/>
          </p:nvPr>
        </p:nvSpPr>
        <p:spPr/>
        <p:txBody>
          <a:bodyPr>
            <a:noAutofit/>
          </a:bodyPr>
          <a:lstStyle/>
          <a:p>
            <a:r>
              <a:rPr lang="en-US" sz="2400" dirty="0" smtClean="0"/>
              <a:t>class , interfaces , </a:t>
            </a:r>
            <a:r>
              <a:rPr lang="en-US" sz="2400" dirty="0" err="1" smtClean="0"/>
              <a:t>enum</a:t>
            </a:r>
            <a:r>
              <a:rPr lang="en-US" sz="2400" dirty="0" smtClean="0"/>
              <a:t> names-  1st letter of 1st word must start with upper case &amp; then follow camel case notation.</a:t>
            </a:r>
          </a:p>
          <a:p>
            <a:pPr marL="0" indent="0">
              <a:buNone/>
            </a:pPr>
            <a:r>
              <a:rPr lang="en-US" sz="2400" dirty="0" smtClean="0"/>
              <a:t>	</a:t>
            </a:r>
            <a:r>
              <a:rPr lang="en-US" sz="2400" dirty="0" err="1" smtClean="0"/>
              <a:t>eg</a:t>
            </a:r>
            <a:r>
              <a:rPr lang="en-US" sz="2400" dirty="0" smtClean="0"/>
              <a:t> : </a:t>
            </a:r>
            <a:r>
              <a:rPr lang="en-US" sz="2400" dirty="0" err="1" smtClean="0"/>
              <a:t>HelloWorld</a:t>
            </a:r>
            <a:endParaRPr lang="en-US" sz="2400" dirty="0" smtClean="0"/>
          </a:p>
          <a:p>
            <a:r>
              <a:rPr lang="en-US" sz="2400" dirty="0" smtClean="0"/>
              <a:t>data members/methods(functions) --  1st must start with lower case &amp; then follow camel case notation</a:t>
            </a:r>
          </a:p>
          <a:p>
            <a:pPr marL="0" indent="0">
              <a:buNone/>
            </a:pPr>
            <a:r>
              <a:rPr lang="en-US" sz="2400" dirty="0" smtClean="0"/>
              <a:t>	</a:t>
            </a:r>
            <a:r>
              <a:rPr lang="en-US" sz="2400" dirty="0" err="1" smtClean="0"/>
              <a:t>eg</a:t>
            </a:r>
            <a:r>
              <a:rPr lang="en-US" sz="2400" dirty="0" smtClean="0"/>
              <a:t> : </a:t>
            </a:r>
            <a:r>
              <a:rPr lang="en-US" sz="2400" dirty="0" err="1" smtClean="0"/>
              <a:t>performanceIndex</a:t>
            </a:r>
            <a:endParaRPr lang="en-US" sz="2400" dirty="0" smtClean="0"/>
          </a:p>
          <a:p>
            <a:pPr marL="0" indent="0">
              <a:buNone/>
            </a:pPr>
            <a:r>
              <a:rPr lang="en-US" sz="2400" dirty="0" smtClean="0"/>
              <a:t>	public double </a:t>
            </a:r>
            <a:r>
              <a:rPr lang="en-US" sz="2400" dirty="0" err="1" smtClean="0"/>
              <a:t>calculateSalary</a:t>
            </a:r>
            <a:r>
              <a:rPr lang="en-US" sz="2400" dirty="0" smtClean="0"/>
              <a:t>(....) {...}</a:t>
            </a:r>
          </a:p>
          <a:p>
            <a:pPr marL="457200" indent="-457200">
              <a:buFont typeface="+mj-lt"/>
              <a:buAutoNum type="arabicPeriod"/>
            </a:pPr>
            <a:endParaRPr lang="en-US" sz="2400" dirty="0" smtClean="0"/>
          </a:p>
          <a:p>
            <a:r>
              <a:rPr lang="en-US" sz="2400" dirty="0" smtClean="0"/>
              <a:t>constants -- all uppercase.</a:t>
            </a:r>
          </a:p>
          <a:p>
            <a:pPr marL="0" indent="0">
              <a:buNone/>
            </a:pPr>
            <a:r>
              <a:rPr lang="en-US" sz="2400" dirty="0" smtClean="0"/>
              <a:t>	</a:t>
            </a:r>
            <a:r>
              <a:rPr lang="en-US" sz="2400" dirty="0" err="1" smtClean="0"/>
              <a:t>eg</a:t>
            </a:r>
            <a:r>
              <a:rPr lang="en-US" sz="2400" dirty="0" smtClean="0"/>
              <a:t> : PI</a:t>
            </a:r>
          </a:p>
          <a:p>
            <a:pPr marL="457200" indent="-457200">
              <a:buFont typeface="+mj-lt"/>
              <a:buAutoNum type="arabicPeriod"/>
            </a:pPr>
            <a:endParaRPr lang="en-US" sz="2400" dirty="0"/>
          </a:p>
        </p:txBody>
      </p:sp>
    </p:spTree>
    <p:extLst>
      <p:ext uri="{BB962C8B-B14F-4D97-AF65-F5344CB8AC3E}">
        <p14:creationId xmlns:p14="http://schemas.microsoft.com/office/powerpoint/2010/main" val="312681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Identifiers</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1. Identifiers must start with a letter, a currency character ($), or a connecting character such as the underscore ( _ ),  cannot start with a number!</a:t>
            </a:r>
          </a:p>
          <a:p>
            <a:r>
              <a:rPr lang="en-US" dirty="0" smtClean="0"/>
              <a:t>2. Can't use a Java keyword as an identifier. </a:t>
            </a:r>
          </a:p>
          <a:p>
            <a:r>
              <a:rPr lang="en-US" dirty="0" smtClean="0"/>
              <a:t>3. Are Case sensitive </a:t>
            </a:r>
            <a:endParaRPr lang="en-US" dirty="0"/>
          </a:p>
        </p:txBody>
      </p:sp>
    </p:spTree>
    <p:extLst>
      <p:ext uri="{BB962C8B-B14F-4D97-AF65-F5344CB8AC3E}">
        <p14:creationId xmlns:p14="http://schemas.microsoft.com/office/powerpoint/2010/main" val="127630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private</a:t>
            </a:r>
          </a:p>
          <a:p>
            <a:r>
              <a:rPr lang="en-US" dirty="0" smtClean="0"/>
              <a:t>default(package private) --no access modifier</a:t>
            </a:r>
          </a:p>
          <a:p>
            <a:r>
              <a:rPr lang="en-US" dirty="0" smtClean="0"/>
              <a:t>protected</a:t>
            </a:r>
          </a:p>
          <a:p>
            <a:r>
              <a:rPr lang="en-US" dirty="0" smtClean="0"/>
              <a:t>public</a:t>
            </a:r>
          </a:p>
          <a:p>
            <a:endParaRPr lang="en-US" dirty="0" smtClean="0"/>
          </a:p>
          <a:p>
            <a:endParaRPr lang="en-US" dirty="0" smtClean="0"/>
          </a:p>
          <a:p>
            <a:endParaRPr lang="en-US" dirty="0" smtClean="0"/>
          </a:p>
          <a:p>
            <a:r>
              <a:rPr lang="en-US" dirty="0" smtClean="0"/>
              <a:t>Legal class level access </a:t>
            </a:r>
            <a:r>
              <a:rPr lang="en-US" dirty="0" err="1" smtClean="0"/>
              <a:t>specifiers</a:t>
            </a:r>
            <a:r>
              <a:rPr lang="en-US" dirty="0" smtClean="0"/>
              <a:t> - </a:t>
            </a:r>
          </a:p>
          <a:p>
            <a:r>
              <a:rPr lang="en-US" dirty="0" smtClean="0"/>
              <a:t>1. default(scope=current package only)</a:t>
            </a:r>
          </a:p>
          <a:p>
            <a:r>
              <a:rPr lang="en-US" dirty="0" smtClean="0"/>
              <a:t>2. public (scope=accessible from any where)</a:t>
            </a:r>
            <a:endParaRPr lang="en-US" dirty="0"/>
          </a:p>
        </p:txBody>
      </p:sp>
    </p:spTree>
    <p:extLst>
      <p:ext uri="{BB962C8B-B14F-4D97-AF65-F5344CB8AC3E}">
        <p14:creationId xmlns:p14="http://schemas.microsoft.com/office/powerpoint/2010/main" val="313405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rules </a:t>
            </a:r>
            <a:br>
              <a:rPr lang="en-US" dirty="0" smtClean="0"/>
            </a:b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 Java compiler doesn't allow accessing of un initialized data members.</a:t>
            </a:r>
          </a:p>
          <a:p>
            <a:pPr marL="514350" indent="-514350">
              <a:buFont typeface="+mj-lt"/>
              <a:buAutoNum type="arabicPeriod"/>
            </a:pPr>
            <a:r>
              <a:rPr lang="en-US" dirty="0" smtClean="0"/>
              <a:t>A file can have more than one non public class.</a:t>
            </a:r>
          </a:p>
          <a:p>
            <a:pPr marL="514350" indent="-514350">
              <a:buFont typeface="+mj-lt"/>
              <a:buAutoNum type="arabicPeriod"/>
            </a:pPr>
            <a:r>
              <a:rPr lang="en-US" dirty="0" smtClean="0"/>
              <a:t>There can be only one public class per source code file.</a:t>
            </a:r>
          </a:p>
          <a:p>
            <a:pPr marL="514350" indent="-514350">
              <a:buFont typeface="+mj-lt"/>
              <a:buAutoNum type="arabicPeriod"/>
            </a:pPr>
            <a:r>
              <a:rPr lang="en-US" dirty="0" smtClean="0"/>
              <a:t> If there is a public class in a file, the name of the file must match the </a:t>
            </a:r>
            <a:r>
              <a:rPr lang="en-US" dirty="0" err="1" smtClean="0"/>
              <a:t>nameof</a:t>
            </a:r>
            <a:r>
              <a:rPr lang="en-US" dirty="0" smtClean="0"/>
              <a:t> the public class. For example, a class declared as public class Example {....}must be in a source code file named Example.java.</a:t>
            </a:r>
          </a:p>
          <a:p>
            <a:pPr marL="514350" indent="-514350">
              <a:buFont typeface="+mj-lt"/>
              <a:buAutoNum type="arabicPeriod"/>
            </a:pPr>
            <a:r>
              <a:rPr lang="en-US" dirty="0" smtClean="0"/>
              <a:t> Java compiler doesn't allow accessing of un-initiated vars.</a:t>
            </a:r>
          </a:p>
          <a:p>
            <a:pPr marL="0" indent="0">
              <a:buNone/>
            </a:pPr>
            <a:r>
              <a:rPr lang="en-US" dirty="0" smtClean="0"/>
              <a:t>   </a:t>
            </a:r>
            <a:r>
              <a:rPr lang="en-US" dirty="0" err="1" smtClean="0"/>
              <a:t>eg</a:t>
            </a:r>
            <a:r>
              <a:rPr lang="en-US" dirty="0" smtClean="0"/>
              <a:t> : int n;</a:t>
            </a:r>
          </a:p>
          <a:p>
            <a:pPr marL="0" indent="0">
              <a:buNone/>
            </a:pPr>
            <a:r>
              <a:rPr lang="en-US" dirty="0" smtClean="0"/>
              <a:t>sop(n);//error</a:t>
            </a:r>
            <a:endParaRPr lang="en-US" dirty="0"/>
          </a:p>
        </p:txBody>
      </p:sp>
    </p:spTree>
    <p:extLst>
      <p:ext uri="{BB962C8B-B14F-4D97-AF65-F5344CB8AC3E}">
        <p14:creationId xmlns:p14="http://schemas.microsoft.com/office/powerpoint/2010/main" val="387416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Conversions regarding primitive types</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smtClean="0"/>
              <a:t>Automatic conversions(widening ) ---Automatic promotions</a:t>
            </a:r>
          </a:p>
          <a:p>
            <a:pPr marL="0" indent="0">
              <a:buNone/>
            </a:pPr>
            <a:r>
              <a:rPr lang="en-US" dirty="0" smtClean="0"/>
              <a:t>byte---&gt;short---&gt;int---&gt; long---&gt;float---&gt;double</a:t>
            </a:r>
          </a:p>
          <a:p>
            <a:pPr marL="0" indent="0">
              <a:buNone/>
            </a:pPr>
            <a:r>
              <a:rPr lang="en-US" dirty="0" smtClean="0"/>
              <a:t>char ---&gt; int</a:t>
            </a:r>
          </a:p>
          <a:p>
            <a:pPr marL="0" indent="0">
              <a:buNone/>
            </a:pPr>
            <a:r>
              <a:rPr lang="en-US" dirty="0" err="1" smtClean="0"/>
              <a:t>eg</a:t>
            </a:r>
            <a:r>
              <a:rPr lang="en-US" dirty="0" smtClean="0"/>
              <a:t> : char </a:t>
            </a:r>
            <a:r>
              <a:rPr lang="en-US" dirty="0" err="1" smtClean="0"/>
              <a:t>ch</a:t>
            </a:r>
            <a:r>
              <a:rPr lang="en-US" dirty="0" smtClean="0"/>
              <a:t>='a';</a:t>
            </a:r>
          </a:p>
          <a:p>
            <a:pPr marL="0" indent="0">
              <a:buNone/>
            </a:pPr>
            <a:endParaRPr lang="en-US" dirty="0" smtClean="0"/>
          </a:p>
          <a:p>
            <a:pPr marL="0" indent="0">
              <a:buNone/>
            </a:pPr>
            <a:r>
              <a:rPr lang="en-US" dirty="0" smtClean="0"/>
              <a:t>long ---&gt;float ---is considered automatic type of conversion(since float data type can hold larger range of values than long data type)</a:t>
            </a:r>
          </a:p>
          <a:p>
            <a:endParaRPr lang="en-US" dirty="0" smtClean="0"/>
          </a:p>
          <a:p>
            <a:endParaRPr lang="en-US" dirty="0"/>
          </a:p>
        </p:txBody>
      </p:sp>
    </p:spTree>
    <p:extLst>
      <p:ext uri="{BB962C8B-B14F-4D97-AF65-F5344CB8AC3E}">
        <p14:creationId xmlns:p14="http://schemas.microsoft.com/office/powerpoint/2010/main" val="2757866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err="1" smtClean="0"/>
              <a:t>src</a:t>
            </a:r>
            <a:r>
              <a:rPr lang="en-US" dirty="0" smtClean="0"/>
              <a:t> &amp; </a:t>
            </a:r>
            <a:r>
              <a:rPr lang="en-US" dirty="0" err="1" smtClean="0"/>
              <a:t>dest</a:t>
            </a:r>
            <a:r>
              <a:rPr lang="en-US" dirty="0" smtClean="0"/>
              <a:t> - must be compatible, typically </a:t>
            </a:r>
            <a:r>
              <a:rPr lang="en-US" dirty="0" err="1" smtClean="0"/>
              <a:t>dest</a:t>
            </a:r>
            <a:r>
              <a:rPr lang="en-US" dirty="0" smtClean="0"/>
              <a:t> data type must be able to store larger magnitude of values than  that of </a:t>
            </a:r>
            <a:r>
              <a:rPr lang="en-US" dirty="0" err="1" smtClean="0"/>
              <a:t>src</a:t>
            </a:r>
            <a:r>
              <a:rPr lang="en-US" dirty="0" smtClean="0"/>
              <a:t> data type.</a:t>
            </a:r>
          </a:p>
          <a:p>
            <a:endParaRPr lang="en-US" dirty="0" smtClean="0"/>
          </a:p>
          <a:p>
            <a:r>
              <a:rPr lang="en-US" dirty="0" smtClean="0"/>
              <a:t>1. Any arithmetic operation involving </a:t>
            </a:r>
            <a:r>
              <a:rPr lang="en-US" dirty="0" err="1" smtClean="0"/>
              <a:t>byte,short</a:t>
            </a:r>
            <a:r>
              <a:rPr lang="en-US" dirty="0" smtClean="0"/>
              <a:t>  --- automatically promoted to --int</a:t>
            </a:r>
          </a:p>
          <a:p>
            <a:r>
              <a:rPr lang="en-US" dirty="0" smtClean="0"/>
              <a:t>2. int &amp; long ---&gt; long</a:t>
            </a:r>
          </a:p>
          <a:p>
            <a:r>
              <a:rPr lang="en-US" dirty="0" smtClean="0"/>
              <a:t>3. long &amp; float ---&gt; float</a:t>
            </a:r>
          </a:p>
          <a:p>
            <a:r>
              <a:rPr lang="en-US" dirty="0" smtClean="0"/>
              <a:t>4. </a:t>
            </a:r>
            <a:r>
              <a:rPr lang="en-US" dirty="0" err="1" smtClean="0"/>
              <a:t>byte,short</a:t>
            </a:r>
            <a:r>
              <a:rPr lang="en-US" dirty="0" smtClean="0"/>
              <a:t>......&amp; float &amp; double----&gt; double</a:t>
            </a:r>
          </a:p>
          <a:p>
            <a:endParaRPr lang="en-US" dirty="0"/>
          </a:p>
        </p:txBody>
      </p:sp>
    </p:spTree>
    <p:extLst>
      <p:ext uri="{BB962C8B-B14F-4D97-AF65-F5344CB8AC3E}">
        <p14:creationId xmlns:p14="http://schemas.microsoft.com/office/powerpoint/2010/main" val="353942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Narrowing conversion --- forced conversion(type-casting)</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err="1" smtClean="0"/>
              <a:t>eg</a:t>
            </a:r>
            <a:r>
              <a:rPr lang="en-US" dirty="0" smtClean="0"/>
              <a:t> --- </a:t>
            </a:r>
          </a:p>
          <a:p>
            <a:pPr marL="0" indent="0">
              <a:buNone/>
            </a:pPr>
            <a:r>
              <a:rPr lang="en-US" dirty="0" smtClean="0"/>
              <a:t>double ---&gt; int </a:t>
            </a:r>
          </a:p>
          <a:p>
            <a:pPr marL="0" indent="0">
              <a:buNone/>
            </a:pPr>
            <a:r>
              <a:rPr lang="en-US" dirty="0" smtClean="0"/>
              <a:t>float --&gt; long</a:t>
            </a:r>
          </a:p>
          <a:p>
            <a:pPr marL="0" indent="0">
              <a:buNone/>
            </a:pPr>
            <a:r>
              <a:rPr lang="en-US" dirty="0" smtClean="0"/>
              <a:t>double ---&gt; float </a:t>
            </a:r>
            <a:endParaRPr lang="en-US" dirty="0"/>
          </a:p>
        </p:txBody>
      </p:sp>
    </p:spTree>
    <p:extLst>
      <p:ext uri="{BB962C8B-B14F-4D97-AF65-F5344CB8AC3E}">
        <p14:creationId xmlns:p14="http://schemas.microsoft.com/office/powerpoint/2010/main" val="214988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234484" y="2690947"/>
            <a:ext cx="7772400" cy="823912"/>
          </a:xfrm>
        </p:spPr>
        <p:txBody>
          <a:bodyPr>
            <a:normAutofit fontScale="90000"/>
          </a:bodyPr>
          <a:lstStyle/>
          <a:p>
            <a:pPr eaLnBrk="1" hangingPunct="1"/>
            <a:r>
              <a:rPr lang="en-GB" sz="4800" dirty="0"/>
              <a:t>Basic Java </a:t>
            </a:r>
            <a:r>
              <a:rPr lang="en-GB" sz="4800" dirty="0" smtClean="0"/>
              <a:t>Syntax</a:t>
            </a:r>
            <a:br>
              <a:rPr lang="en-GB" sz="4800" dirty="0" smtClean="0"/>
            </a:br>
            <a:r>
              <a:rPr lang="en-GB" sz="4800" dirty="0" smtClean="0"/>
              <a:t>Operators</a:t>
            </a:r>
            <a:br>
              <a:rPr lang="en-GB" sz="4800" dirty="0" smtClean="0"/>
            </a:br>
            <a:r>
              <a:rPr lang="en-GB" sz="4800" dirty="0" smtClean="0"/>
              <a:t>Control Statements</a:t>
            </a:r>
            <a:endParaRPr lang="en-GB" sz="4800" dirty="0"/>
          </a:p>
        </p:txBody>
      </p:sp>
    </p:spTree>
    <p:extLst>
      <p:ext uri="{BB962C8B-B14F-4D97-AF65-F5344CB8AC3E}">
        <p14:creationId xmlns:p14="http://schemas.microsoft.com/office/powerpoint/2010/main" val="2514212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036" y="115747"/>
            <a:ext cx="9144000" cy="963532"/>
          </a:xfrm>
        </p:spPr>
        <p:txBody>
          <a:bodyPr/>
          <a:lstStyle/>
          <a:p>
            <a:r>
              <a:rPr lang="en-US" dirty="0" smtClean="0"/>
              <a:t>Java</a:t>
            </a:r>
            <a:endParaRPr lang="mr-IN" dirty="0"/>
          </a:p>
        </p:txBody>
      </p:sp>
      <p:sp>
        <p:nvSpPr>
          <p:cNvPr id="3" name="Subtitle 2"/>
          <p:cNvSpPr>
            <a:spLocks noGrp="1"/>
          </p:cNvSpPr>
          <p:nvPr>
            <p:ph type="subTitle" idx="1"/>
          </p:nvPr>
        </p:nvSpPr>
        <p:spPr>
          <a:xfrm>
            <a:off x="979990" y="893562"/>
            <a:ext cx="9144000" cy="6155420"/>
          </a:xfrm>
        </p:spPr>
        <p:txBody>
          <a:bodyPr/>
          <a:lstStyle/>
          <a:p>
            <a:pPr algn="l"/>
            <a:r>
              <a:rPr lang="en-US" b="1" dirty="0" smtClean="0"/>
              <a:t>What Is JAVA</a:t>
            </a:r>
            <a:r>
              <a:rPr lang="en-US" dirty="0" smtClean="0"/>
              <a:t>?</a:t>
            </a:r>
          </a:p>
          <a:p>
            <a:pPr algn="l"/>
            <a:r>
              <a:rPr lang="en-US" b="1" dirty="0"/>
              <a:t>Java</a:t>
            </a:r>
            <a:r>
              <a:rPr lang="en-US" dirty="0"/>
              <a:t> is a general-purpose, class-based, object-oriented programming language designed for having lesser implementation dependencies. It is a computing platform for application development. </a:t>
            </a:r>
            <a:endParaRPr lang="en-US" dirty="0" smtClean="0"/>
          </a:p>
          <a:p>
            <a:pPr algn="l"/>
            <a:r>
              <a:rPr lang="en-US" b="1" dirty="0"/>
              <a:t>History of Java Programming Language</a:t>
            </a:r>
          </a:p>
          <a:p>
            <a:pPr algn="l"/>
            <a:r>
              <a:rPr lang="en-US" dirty="0"/>
              <a:t>Here are important landmarks from the history of the Java </a:t>
            </a:r>
            <a:r>
              <a:rPr lang="en-US" dirty="0" smtClean="0"/>
              <a:t>language:</a:t>
            </a:r>
          </a:p>
          <a:p>
            <a:pPr marL="342900" indent="-342900" algn="l">
              <a:buFont typeface="Arial" panose="020B0604020202020204" pitchFamily="34" charset="0"/>
              <a:buChar char="•"/>
            </a:pPr>
            <a:r>
              <a:rPr lang="en-US" dirty="0" smtClean="0"/>
              <a:t>The </a:t>
            </a:r>
            <a:r>
              <a:rPr lang="en-US" dirty="0"/>
              <a:t>Java language was initially called OAK.</a:t>
            </a:r>
          </a:p>
          <a:p>
            <a:pPr marL="342900" indent="-342900" algn="l">
              <a:buFont typeface="Arial" panose="020B0604020202020204" pitchFamily="34" charset="0"/>
              <a:buChar char="•"/>
            </a:pPr>
            <a:r>
              <a:rPr lang="en-US" dirty="0"/>
              <a:t>Originally, it was developed for handling portable devices and set-top boxes. Oak was a massive failure.</a:t>
            </a:r>
          </a:p>
          <a:p>
            <a:pPr marL="342900" indent="-342900" algn="l">
              <a:buFont typeface="Arial" panose="020B0604020202020204" pitchFamily="34" charset="0"/>
              <a:buChar char="•"/>
            </a:pPr>
            <a:r>
              <a:rPr lang="en-US" dirty="0"/>
              <a:t>In 1995, Sun changed the name to "Java" and modified the language to take advantage of the burgeoning www (World Wide Web) development business.</a:t>
            </a:r>
          </a:p>
          <a:p>
            <a:pPr marL="342900" indent="-342900" algn="l">
              <a:buFont typeface="Arial" panose="020B0604020202020204" pitchFamily="34" charset="0"/>
              <a:buChar char="•"/>
            </a:pPr>
            <a:r>
              <a:rPr lang="en-US" dirty="0"/>
              <a:t>Later, in 2009, Oracle Corporation acquired Sun Microsystems and took ownership of three key Sun software assets: Java, MySQL, and Solaris.</a:t>
            </a:r>
          </a:p>
          <a:p>
            <a:pPr marL="342900" indent="-342900" algn="l">
              <a:buFont typeface="Arial" panose="020B0604020202020204" pitchFamily="34" charset="0"/>
              <a:buChar char="•"/>
            </a:pPr>
            <a:endParaRPr lang="mr-IN" dirty="0"/>
          </a:p>
        </p:txBody>
      </p:sp>
    </p:spTree>
    <p:extLst>
      <p:ext uri="{BB962C8B-B14F-4D97-AF65-F5344CB8AC3E}">
        <p14:creationId xmlns:p14="http://schemas.microsoft.com/office/powerpoint/2010/main" val="3427323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Primitive Types and Variables</a:t>
            </a:r>
          </a:p>
        </p:txBody>
      </p:sp>
      <p:sp>
        <p:nvSpPr>
          <p:cNvPr id="12291" name="Rectangle 3"/>
          <p:cNvSpPr>
            <a:spLocks noGrp="1" noChangeArrowheads="1"/>
          </p:cNvSpPr>
          <p:nvPr>
            <p:ph type="body" idx="1"/>
          </p:nvPr>
        </p:nvSpPr>
        <p:spPr>
          <a:xfrm>
            <a:off x="2209800" y="1981200"/>
            <a:ext cx="7772400" cy="4419600"/>
          </a:xfrm>
        </p:spPr>
        <p:txBody>
          <a:bodyPr/>
          <a:lstStyle/>
          <a:p>
            <a:pPr eaLnBrk="1" hangingPunct="1"/>
            <a:r>
              <a:rPr lang="en-GB" sz="2400" dirty="0" err="1"/>
              <a:t>boolean</a:t>
            </a:r>
            <a:r>
              <a:rPr lang="en-GB" sz="2400" dirty="0"/>
              <a:t>, char, byte, short, int, long, float, double etc.</a:t>
            </a:r>
          </a:p>
          <a:p>
            <a:pPr eaLnBrk="1" hangingPunct="1"/>
            <a:r>
              <a:rPr lang="en-GB" sz="2400" dirty="0"/>
              <a:t>These basic (or primitive) types are the only types that are not objects (due to performance issues).</a:t>
            </a:r>
          </a:p>
          <a:p>
            <a:pPr eaLnBrk="1" hangingPunct="1"/>
            <a:r>
              <a:rPr lang="en-GB" sz="2400" dirty="0"/>
              <a:t>This means that you don’t use the new operator to create a primitive variable.</a:t>
            </a:r>
          </a:p>
          <a:p>
            <a:pPr eaLnBrk="1" hangingPunct="1"/>
            <a:r>
              <a:rPr lang="en-GB" sz="2400" dirty="0"/>
              <a:t>Declaring primitive variables:</a:t>
            </a:r>
          </a:p>
          <a:p>
            <a:pPr lvl="2" eaLnBrk="1" hangingPunct="1">
              <a:buFontTx/>
              <a:buNone/>
            </a:pPr>
            <a:r>
              <a:rPr lang="en-GB" dirty="0"/>
              <a:t>float </a:t>
            </a:r>
            <a:r>
              <a:rPr lang="en-GB" dirty="0" err="1"/>
              <a:t>initVal</a:t>
            </a:r>
            <a:r>
              <a:rPr lang="en-GB" dirty="0"/>
              <a:t>;</a:t>
            </a:r>
          </a:p>
          <a:p>
            <a:pPr lvl="2" eaLnBrk="1" hangingPunct="1">
              <a:buFontTx/>
              <a:buNone/>
            </a:pPr>
            <a:r>
              <a:rPr lang="en-GB" dirty="0"/>
              <a:t>int </a:t>
            </a:r>
            <a:r>
              <a:rPr lang="en-GB" dirty="0" err="1"/>
              <a:t>retVal</a:t>
            </a:r>
            <a:r>
              <a:rPr lang="en-GB" dirty="0"/>
              <a:t>, index = 2;</a:t>
            </a:r>
          </a:p>
          <a:p>
            <a:pPr lvl="2" eaLnBrk="1" hangingPunct="1">
              <a:buFontTx/>
              <a:buNone/>
            </a:pPr>
            <a:r>
              <a:rPr lang="en-GB" dirty="0"/>
              <a:t>double gamma = 1.2, brightness;</a:t>
            </a:r>
          </a:p>
          <a:p>
            <a:pPr lvl="2" eaLnBrk="1" hangingPunct="1">
              <a:buFontTx/>
              <a:buNone/>
            </a:pPr>
            <a:r>
              <a:rPr lang="en-GB" dirty="0" err="1"/>
              <a:t>boolean</a:t>
            </a:r>
            <a:r>
              <a:rPr lang="en-GB" dirty="0"/>
              <a:t> </a:t>
            </a:r>
            <a:r>
              <a:rPr lang="en-GB" dirty="0" err="1"/>
              <a:t>valueOk</a:t>
            </a:r>
            <a:r>
              <a:rPr lang="en-GB" dirty="0"/>
              <a:t> = false;</a:t>
            </a:r>
            <a:endParaRPr lang="en-GB" sz="1800" dirty="0"/>
          </a:p>
        </p:txBody>
      </p:sp>
    </p:spTree>
    <p:extLst>
      <p:ext uri="{BB962C8B-B14F-4D97-AF65-F5344CB8AC3E}">
        <p14:creationId xmlns:p14="http://schemas.microsoft.com/office/powerpoint/2010/main" val="2451616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Declarations</a:t>
            </a:r>
          </a:p>
        </p:txBody>
      </p:sp>
      <p:sp>
        <p:nvSpPr>
          <p:cNvPr id="14339" name="Rectangle 3"/>
          <p:cNvSpPr>
            <a:spLocks noGrp="1" noChangeArrowheads="1"/>
          </p:cNvSpPr>
          <p:nvPr>
            <p:ph type="body" idx="1"/>
          </p:nvPr>
        </p:nvSpPr>
        <p:spPr/>
        <p:txBody>
          <a:bodyPr/>
          <a:lstStyle/>
          <a:p>
            <a:pPr lvl="2" eaLnBrk="1" hangingPunct="1">
              <a:buFontTx/>
              <a:buNone/>
            </a:pPr>
            <a:r>
              <a:rPr lang="en-GB" dirty="0" smtClean="0"/>
              <a:t>int data= 1.2; 		// compiler error</a:t>
            </a:r>
          </a:p>
          <a:p>
            <a:pPr lvl="2" eaLnBrk="1" hangingPunct="1">
              <a:buFontTx/>
              <a:buNone/>
            </a:pPr>
            <a:r>
              <a:rPr lang="en-GB" dirty="0" err="1" smtClean="0"/>
              <a:t>boolean</a:t>
            </a:r>
            <a:r>
              <a:rPr lang="en-GB" dirty="0" smtClean="0"/>
              <a:t> flag= 1;		// compiler error</a:t>
            </a:r>
          </a:p>
          <a:p>
            <a:pPr lvl="2" eaLnBrk="1" hangingPunct="1">
              <a:buFontTx/>
              <a:buNone/>
            </a:pPr>
            <a:r>
              <a:rPr lang="en-GB" dirty="0" smtClean="0"/>
              <a:t>double </a:t>
            </a:r>
            <a:r>
              <a:rPr lang="en-GB" dirty="0" err="1" smtClean="0"/>
              <a:t>fract</a:t>
            </a:r>
            <a:r>
              <a:rPr lang="en-GB" dirty="0" smtClean="0"/>
              <a:t>= 5 / 4;   // no error!</a:t>
            </a:r>
          </a:p>
          <a:p>
            <a:pPr lvl="2" eaLnBrk="1" hangingPunct="1">
              <a:buFontTx/>
              <a:buNone/>
            </a:pPr>
            <a:r>
              <a:rPr lang="en-GB" dirty="0" smtClean="0"/>
              <a:t>float ratio = 5.8f;		// correct</a:t>
            </a:r>
          </a:p>
          <a:p>
            <a:pPr lvl="2" eaLnBrk="1" hangingPunct="1">
              <a:buFontTx/>
              <a:buNone/>
            </a:pPr>
            <a:r>
              <a:rPr lang="en-GB" dirty="0" smtClean="0"/>
              <a:t>double </a:t>
            </a:r>
            <a:r>
              <a:rPr lang="en-GB" dirty="0" err="1" smtClean="0"/>
              <a:t>fracto</a:t>
            </a:r>
            <a:r>
              <a:rPr lang="en-GB" dirty="0" smtClean="0"/>
              <a:t>= 5.0 / 4.0;	// correct</a:t>
            </a:r>
          </a:p>
          <a:p>
            <a:pPr lvl="1" eaLnBrk="1" hangingPunct="1"/>
            <a:endParaRPr lang="en-GB" sz="1000" dirty="0"/>
          </a:p>
          <a:p>
            <a:pPr eaLnBrk="1" hangingPunct="1"/>
            <a:r>
              <a:rPr lang="en-GB" sz="2400" dirty="0"/>
              <a:t>1.2f is a float value accurate to 7 decimal places.</a:t>
            </a:r>
          </a:p>
          <a:p>
            <a:pPr eaLnBrk="1" hangingPunct="1"/>
            <a:r>
              <a:rPr lang="en-GB" sz="2400" dirty="0"/>
              <a:t>1.2 is a double value accurate to 15 decimal places.</a:t>
            </a:r>
          </a:p>
        </p:txBody>
      </p:sp>
    </p:spTree>
    <p:extLst>
      <p:ext uri="{BB962C8B-B14F-4D97-AF65-F5344CB8AC3E}">
        <p14:creationId xmlns:p14="http://schemas.microsoft.com/office/powerpoint/2010/main" val="2574703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2819400" y="1676400"/>
            <a:ext cx="7239000" cy="3962400"/>
          </a:xfrm>
        </p:spPr>
        <p:txBody>
          <a:bodyPr/>
          <a:lstStyle/>
          <a:p>
            <a:pPr eaLnBrk="1" hangingPunct="1"/>
            <a:r>
              <a:rPr lang="en-GB" sz="2000" dirty="0"/>
              <a:t>All Java assignments are right associative</a:t>
            </a:r>
          </a:p>
          <a:p>
            <a:pPr eaLnBrk="1" hangingPunct="1">
              <a:buFont typeface="Wingdings" panose="05000000000000000000" pitchFamily="2" charset="2"/>
              <a:buNone/>
            </a:pPr>
            <a:r>
              <a:rPr lang="en-GB" sz="2400" dirty="0"/>
              <a:t>	int a = 1, b = 2, c = 5;</a:t>
            </a:r>
          </a:p>
          <a:p>
            <a:pPr eaLnBrk="1" hangingPunct="1">
              <a:buFont typeface="Wingdings" panose="05000000000000000000" pitchFamily="2" charset="2"/>
              <a:buNone/>
            </a:pPr>
            <a:r>
              <a:rPr lang="en-GB" sz="2400" dirty="0"/>
              <a:t>	a = b = c;</a:t>
            </a:r>
          </a:p>
          <a:p>
            <a:pPr eaLnBrk="1" hangingPunct="1">
              <a:buFont typeface="Wingdings" panose="05000000000000000000" pitchFamily="2" charset="2"/>
              <a:buNone/>
            </a:pPr>
            <a:r>
              <a:rPr lang="en-GB" sz="2400" dirty="0"/>
              <a:t>   </a:t>
            </a:r>
            <a:r>
              <a:rPr lang="en-GB" sz="2400" dirty="0" err="1"/>
              <a:t>System.out.print</a:t>
            </a:r>
            <a:r>
              <a:rPr lang="en-GB" sz="2400" dirty="0" smtClean="0"/>
              <a:t>(“</a:t>
            </a:r>
            <a:r>
              <a:rPr lang="en-GB" sz="2400" dirty="0"/>
              <a:t>a= “ + a + “b= “ + b + “c= “ + c);</a:t>
            </a:r>
          </a:p>
          <a:p>
            <a:pPr eaLnBrk="1" hangingPunct="1"/>
            <a:endParaRPr lang="en-GB" sz="1800" dirty="0"/>
          </a:p>
          <a:p>
            <a:pPr eaLnBrk="1" hangingPunct="1"/>
            <a:r>
              <a:rPr lang="en-GB" sz="2000" dirty="0"/>
              <a:t>What is the value of a, b &amp; c</a:t>
            </a:r>
          </a:p>
          <a:p>
            <a:pPr eaLnBrk="1" hangingPunct="1"/>
            <a:r>
              <a:rPr lang="en-GB" sz="2000" dirty="0"/>
              <a:t>Done right to left: a = (b = c);</a:t>
            </a:r>
          </a:p>
        </p:txBody>
      </p:sp>
      <p:sp>
        <p:nvSpPr>
          <p:cNvPr id="15363" name="Rectangle 3"/>
          <p:cNvSpPr>
            <a:spLocks noGrp="1" noChangeArrowheads="1"/>
          </p:cNvSpPr>
          <p:nvPr>
            <p:ph type="title"/>
          </p:nvPr>
        </p:nvSpPr>
        <p:spPr/>
        <p:txBody>
          <a:bodyPr/>
          <a:lstStyle/>
          <a:p>
            <a:pPr eaLnBrk="1" hangingPunct="1"/>
            <a:r>
              <a:rPr lang="en-GB" smtClean="0"/>
              <a:t>Assignment</a:t>
            </a:r>
          </a:p>
        </p:txBody>
      </p:sp>
    </p:spTree>
    <p:extLst>
      <p:ext uri="{BB962C8B-B14F-4D97-AF65-F5344CB8AC3E}">
        <p14:creationId xmlns:p14="http://schemas.microsoft.com/office/powerpoint/2010/main" val="4269706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Basic Mathematical Operators</a:t>
            </a:r>
          </a:p>
        </p:txBody>
      </p:sp>
      <p:sp>
        <p:nvSpPr>
          <p:cNvPr id="16387" name="Rectangle 3"/>
          <p:cNvSpPr>
            <a:spLocks noGrp="1" noChangeArrowheads="1"/>
          </p:cNvSpPr>
          <p:nvPr>
            <p:ph type="body" idx="1"/>
          </p:nvPr>
        </p:nvSpPr>
        <p:spPr>
          <a:xfrm>
            <a:off x="2743199" y="1981200"/>
            <a:ext cx="9195515" cy="4114800"/>
          </a:xfrm>
        </p:spPr>
        <p:txBody>
          <a:bodyPr/>
          <a:lstStyle/>
          <a:p>
            <a:pPr eaLnBrk="1" hangingPunct="1"/>
            <a:r>
              <a:rPr lang="en-GB" sz="2400" dirty="0">
                <a:latin typeface="Courier New" panose="02070309020205020404" pitchFamily="49" charset="0"/>
              </a:rPr>
              <a:t>* / % + -</a:t>
            </a:r>
            <a:r>
              <a:rPr lang="en-GB" sz="2400" dirty="0"/>
              <a:t> are the mathematical operators</a:t>
            </a:r>
          </a:p>
          <a:p>
            <a:pPr eaLnBrk="1" hangingPunct="1"/>
            <a:r>
              <a:rPr lang="en-GB" sz="2400" dirty="0">
                <a:latin typeface="Courier New" panose="02070309020205020404" pitchFamily="49" charset="0"/>
              </a:rPr>
              <a:t>* / %</a:t>
            </a:r>
            <a:r>
              <a:rPr lang="en-GB" sz="2400" dirty="0"/>
              <a:t> have a higher precedence than </a:t>
            </a:r>
            <a:r>
              <a:rPr lang="en-GB" sz="2400" dirty="0">
                <a:latin typeface="Courier New" panose="02070309020205020404" pitchFamily="49" charset="0"/>
              </a:rPr>
              <a:t>+</a:t>
            </a:r>
            <a:r>
              <a:rPr lang="en-GB" sz="2400" dirty="0"/>
              <a:t> or </a:t>
            </a:r>
            <a:r>
              <a:rPr lang="en-GB" sz="2400" dirty="0" smtClean="0">
                <a:latin typeface="Courier New" panose="02070309020205020404" pitchFamily="49" charset="0"/>
              </a:rPr>
              <a:t>–</a:t>
            </a:r>
          </a:p>
          <a:p>
            <a:pPr eaLnBrk="1" hangingPunct="1"/>
            <a:endParaRPr lang="en-GB" sz="2400" dirty="0">
              <a:latin typeface="Courier New" panose="02070309020205020404" pitchFamily="49" charset="0"/>
            </a:endParaRPr>
          </a:p>
          <a:p>
            <a:pPr eaLnBrk="1" hangingPunct="1">
              <a:buFont typeface="Wingdings" panose="05000000000000000000" pitchFamily="2" charset="2"/>
              <a:buNone/>
            </a:pPr>
            <a:r>
              <a:rPr lang="en-GB" sz="2000" dirty="0">
                <a:latin typeface="Courier New" panose="02070309020205020404" pitchFamily="49" charset="0"/>
              </a:rPr>
              <a:t>double </a:t>
            </a:r>
            <a:r>
              <a:rPr lang="en-GB" sz="2000" dirty="0" err="1">
                <a:latin typeface="Courier New" panose="02070309020205020404" pitchFamily="49" charset="0"/>
              </a:rPr>
              <a:t>myVal</a:t>
            </a:r>
            <a:r>
              <a:rPr lang="en-GB" sz="2000" dirty="0">
                <a:latin typeface="Courier New" panose="02070309020205020404" pitchFamily="49" charset="0"/>
              </a:rPr>
              <a:t> = a + b % d – c * d / b;</a:t>
            </a:r>
          </a:p>
          <a:p>
            <a:pPr eaLnBrk="1" hangingPunct="1"/>
            <a:r>
              <a:rPr lang="en-GB" sz="2400" dirty="0"/>
              <a:t>Is the same as:</a:t>
            </a:r>
          </a:p>
          <a:p>
            <a:pPr eaLnBrk="1" hangingPunct="1">
              <a:buFont typeface="Wingdings" panose="05000000000000000000" pitchFamily="2" charset="2"/>
              <a:buNone/>
            </a:pPr>
            <a:r>
              <a:rPr lang="en-GB" sz="2000" dirty="0">
                <a:latin typeface="Courier New" panose="02070309020205020404" pitchFamily="49" charset="0"/>
              </a:rPr>
              <a:t>double </a:t>
            </a:r>
            <a:r>
              <a:rPr lang="en-GB" sz="2000" dirty="0" err="1">
                <a:latin typeface="Courier New" panose="02070309020205020404" pitchFamily="49" charset="0"/>
              </a:rPr>
              <a:t>myVal</a:t>
            </a:r>
            <a:r>
              <a:rPr lang="en-GB" sz="2000" dirty="0">
                <a:latin typeface="Courier New" panose="02070309020205020404" pitchFamily="49" charset="0"/>
              </a:rPr>
              <a:t> = (a + (b % d)) – </a:t>
            </a:r>
            <a:r>
              <a:rPr lang="en-GB" sz="2000" dirty="0" smtClean="0">
                <a:latin typeface="Courier New" panose="02070309020205020404" pitchFamily="49" charset="0"/>
              </a:rPr>
              <a:t>((</a:t>
            </a:r>
            <a:r>
              <a:rPr lang="en-GB" sz="2000" dirty="0">
                <a:latin typeface="Courier New" panose="02070309020205020404" pitchFamily="49" charset="0"/>
              </a:rPr>
              <a:t>c * d) / b);</a:t>
            </a:r>
          </a:p>
        </p:txBody>
      </p:sp>
    </p:spTree>
    <p:extLst>
      <p:ext uri="{BB962C8B-B14F-4D97-AF65-F5344CB8AC3E}">
        <p14:creationId xmlns:p14="http://schemas.microsoft.com/office/powerpoint/2010/main" val="2052346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Relational Operators</a:t>
            </a:r>
          </a:p>
        </p:txBody>
      </p:sp>
      <p:sp>
        <p:nvSpPr>
          <p:cNvPr id="20483" name="Rectangle 3"/>
          <p:cNvSpPr>
            <a:spLocks noGrp="1" noChangeArrowheads="1"/>
          </p:cNvSpPr>
          <p:nvPr>
            <p:ph type="body" idx="1"/>
          </p:nvPr>
        </p:nvSpPr>
        <p:spPr>
          <a:xfrm>
            <a:off x="2697164" y="1981200"/>
            <a:ext cx="5532437" cy="4114800"/>
          </a:xfrm>
        </p:spPr>
        <p:txBody>
          <a:bodyPr/>
          <a:lstStyle/>
          <a:p>
            <a:pPr eaLnBrk="1" hangingPunct="1">
              <a:buFont typeface="Wingdings" panose="05000000000000000000" pitchFamily="2" charset="2"/>
              <a:buNone/>
            </a:pPr>
            <a:r>
              <a:rPr lang="en-GB" sz="2400"/>
              <a:t>==	Equal (careful)</a:t>
            </a:r>
          </a:p>
          <a:p>
            <a:pPr eaLnBrk="1" hangingPunct="1">
              <a:buFont typeface="Wingdings" panose="05000000000000000000" pitchFamily="2" charset="2"/>
              <a:buNone/>
            </a:pPr>
            <a:r>
              <a:rPr lang="en-GB" sz="2400"/>
              <a:t>!=		Not equal</a:t>
            </a:r>
          </a:p>
          <a:p>
            <a:pPr eaLnBrk="1" hangingPunct="1">
              <a:buFont typeface="Wingdings" panose="05000000000000000000" pitchFamily="2" charset="2"/>
              <a:buNone/>
            </a:pPr>
            <a:r>
              <a:rPr lang="en-GB" sz="2400"/>
              <a:t>&gt;=	Greater than or equal</a:t>
            </a:r>
          </a:p>
          <a:p>
            <a:pPr eaLnBrk="1" hangingPunct="1">
              <a:buFont typeface="Wingdings" panose="05000000000000000000" pitchFamily="2" charset="2"/>
              <a:buNone/>
            </a:pPr>
            <a:r>
              <a:rPr lang="en-GB" sz="2400"/>
              <a:t>&lt;=	Less than or equal</a:t>
            </a:r>
          </a:p>
          <a:p>
            <a:pPr eaLnBrk="1" hangingPunct="1">
              <a:buFont typeface="Wingdings" panose="05000000000000000000" pitchFamily="2" charset="2"/>
              <a:buNone/>
            </a:pPr>
            <a:r>
              <a:rPr lang="en-GB" sz="2400"/>
              <a:t>&gt;		Greater than</a:t>
            </a:r>
          </a:p>
          <a:p>
            <a:pPr eaLnBrk="1" hangingPunct="1">
              <a:buFont typeface="Wingdings" panose="05000000000000000000" pitchFamily="2" charset="2"/>
              <a:buNone/>
            </a:pPr>
            <a:r>
              <a:rPr lang="en-GB" sz="2400"/>
              <a:t>&lt;		Less than</a:t>
            </a:r>
          </a:p>
        </p:txBody>
      </p:sp>
    </p:spTree>
    <p:extLst>
      <p:ext uri="{BB962C8B-B14F-4D97-AF65-F5344CB8AC3E}">
        <p14:creationId xmlns:p14="http://schemas.microsoft.com/office/powerpoint/2010/main" val="60969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Statements &amp; Blocks</a:t>
            </a:r>
          </a:p>
        </p:txBody>
      </p:sp>
      <p:sp>
        <p:nvSpPr>
          <p:cNvPr id="17411" name="Rectangle 3"/>
          <p:cNvSpPr>
            <a:spLocks noGrp="1" noChangeArrowheads="1"/>
          </p:cNvSpPr>
          <p:nvPr>
            <p:ph type="body" idx="1"/>
          </p:nvPr>
        </p:nvSpPr>
        <p:spPr>
          <a:xfrm>
            <a:off x="2819400" y="1905000"/>
            <a:ext cx="7162800" cy="4114800"/>
          </a:xfrm>
        </p:spPr>
        <p:txBody>
          <a:bodyPr>
            <a:normAutofit lnSpcReduction="10000"/>
          </a:bodyPr>
          <a:lstStyle/>
          <a:p>
            <a:pPr eaLnBrk="1" hangingPunct="1"/>
            <a:r>
              <a:rPr lang="en-GB" sz="2400" dirty="0"/>
              <a:t>A simple statement is a command terminated by a semi-colon:</a:t>
            </a:r>
          </a:p>
          <a:p>
            <a:pPr eaLnBrk="1" hangingPunct="1">
              <a:buFont typeface="Wingdings" panose="05000000000000000000" pitchFamily="2" charset="2"/>
              <a:buNone/>
            </a:pPr>
            <a:r>
              <a:rPr lang="en-GB" sz="2400" dirty="0"/>
              <a:t>	name = </a:t>
            </a:r>
            <a:r>
              <a:rPr lang="en-GB" sz="2400" dirty="0" smtClean="0"/>
              <a:t>“IACSD”;</a:t>
            </a:r>
          </a:p>
          <a:p>
            <a:pPr eaLnBrk="1" hangingPunct="1">
              <a:buFont typeface="Wingdings" panose="05000000000000000000" pitchFamily="2" charset="2"/>
              <a:buNone/>
            </a:pPr>
            <a:endParaRPr lang="en-GB" sz="2400" dirty="0"/>
          </a:p>
          <a:p>
            <a:pPr eaLnBrk="1" hangingPunct="1"/>
            <a:r>
              <a:rPr lang="en-GB" sz="2400" dirty="0"/>
              <a:t>A block is a compound statement enclosed in curly brackets:</a:t>
            </a:r>
          </a:p>
          <a:p>
            <a:pPr eaLnBrk="1" hangingPunct="1">
              <a:buFont typeface="Wingdings" panose="05000000000000000000" pitchFamily="2" charset="2"/>
              <a:buNone/>
            </a:pPr>
            <a:r>
              <a:rPr lang="en-GB" sz="2400" dirty="0"/>
              <a:t>	{</a:t>
            </a:r>
          </a:p>
          <a:p>
            <a:pPr eaLnBrk="1" hangingPunct="1">
              <a:buFont typeface="Wingdings" panose="05000000000000000000" pitchFamily="2" charset="2"/>
              <a:buNone/>
            </a:pPr>
            <a:r>
              <a:rPr lang="en-GB" sz="2400" dirty="0"/>
              <a:t>		name1 = </a:t>
            </a:r>
            <a:r>
              <a:rPr lang="en-GB" sz="2400" dirty="0" smtClean="0"/>
              <a:t>“IACSD”; </a:t>
            </a:r>
            <a:r>
              <a:rPr lang="en-GB" sz="2400" dirty="0"/>
              <a:t>name2 = </a:t>
            </a:r>
            <a:r>
              <a:rPr lang="en-GB" sz="2400" dirty="0" smtClean="0"/>
              <a:t>“AKURDI”;</a:t>
            </a:r>
            <a:endParaRPr lang="en-GB" sz="2400" dirty="0"/>
          </a:p>
          <a:p>
            <a:pPr eaLnBrk="1" hangingPunct="1">
              <a:buFont typeface="Wingdings" panose="05000000000000000000" pitchFamily="2" charset="2"/>
              <a:buNone/>
            </a:pPr>
            <a:r>
              <a:rPr lang="en-GB" sz="2400" dirty="0"/>
              <a:t>	}</a:t>
            </a:r>
          </a:p>
          <a:p>
            <a:pPr eaLnBrk="1" hangingPunct="1"/>
            <a:r>
              <a:rPr lang="en-GB" sz="2400" dirty="0"/>
              <a:t>Blocks may contain other blocks</a:t>
            </a:r>
          </a:p>
        </p:txBody>
      </p:sp>
    </p:spTree>
    <p:extLst>
      <p:ext uri="{BB962C8B-B14F-4D97-AF65-F5344CB8AC3E}">
        <p14:creationId xmlns:p14="http://schemas.microsoft.com/office/powerpoint/2010/main" val="732400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Flow of Control</a:t>
            </a:r>
          </a:p>
        </p:txBody>
      </p:sp>
      <p:sp>
        <p:nvSpPr>
          <p:cNvPr id="18435" name="Rectangle 3"/>
          <p:cNvSpPr>
            <a:spLocks noGrp="1" noChangeArrowheads="1"/>
          </p:cNvSpPr>
          <p:nvPr>
            <p:ph type="body" idx="1"/>
          </p:nvPr>
        </p:nvSpPr>
        <p:spPr/>
        <p:txBody>
          <a:bodyPr/>
          <a:lstStyle/>
          <a:p>
            <a:pPr eaLnBrk="1" hangingPunct="1"/>
            <a:r>
              <a:rPr lang="en-GB" dirty="0"/>
              <a:t>Java executes one statement after the other in the order they are written</a:t>
            </a:r>
          </a:p>
          <a:p>
            <a:pPr eaLnBrk="1" hangingPunct="1"/>
            <a:r>
              <a:rPr lang="en-GB" dirty="0"/>
              <a:t>Many Java statements are flow control statements:</a:t>
            </a:r>
          </a:p>
          <a:p>
            <a:pPr eaLnBrk="1" hangingPunct="1">
              <a:buFont typeface="Wingdings" panose="05000000000000000000" pitchFamily="2" charset="2"/>
              <a:buNone/>
            </a:pPr>
            <a:r>
              <a:rPr lang="en-GB" dirty="0" smtClean="0"/>
              <a:t>Conditional </a:t>
            </a:r>
            <a:r>
              <a:rPr lang="en-GB" dirty="0" err="1" smtClean="0"/>
              <a:t>Stmt</a:t>
            </a:r>
            <a:r>
              <a:rPr lang="en-GB" dirty="0" smtClean="0"/>
              <a:t>: </a:t>
            </a:r>
            <a:r>
              <a:rPr lang="en-GB" dirty="0"/>
              <a:t>	if, if else, switch</a:t>
            </a:r>
          </a:p>
          <a:p>
            <a:pPr eaLnBrk="1" hangingPunct="1">
              <a:buFont typeface="Wingdings" panose="05000000000000000000" pitchFamily="2" charset="2"/>
              <a:buNone/>
            </a:pPr>
            <a:r>
              <a:rPr lang="en-GB" dirty="0"/>
              <a:t>Looping:		for, while, do while</a:t>
            </a:r>
          </a:p>
          <a:p>
            <a:pPr eaLnBrk="1" hangingPunct="1">
              <a:buFont typeface="Wingdings" panose="05000000000000000000" pitchFamily="2" charset="2"/>
              <a:buNone/>
            </a:pPr>
            <a:r>
              <a:rPr lang="en-GB" dirty="0"/>
              <a:t>Escapes:		break, continue, return</a:t>
            </a:r>
          </a:p>
          <a:p>
            <a:pPr eaLnBrk="1" hangingPunct="1"/>
            <a:endParaRPr lang="en-GB" dirty="0" smtClean="0"/>
          </a:p>
        </p:txBody>
      </p:sp>
    </p:spTree>
    <p:extLst>
      <p:ext uri="{BB962C8B-B14F-4D97-AF65-F5344CB8AC3E}">
        <p14:creationId xmlns:p14="http://schemas.microsoft.com/office/powerpoint/2010/main" val="2003499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1536" y="106538"/>
            <a:ext cx="10515600" cy="1325563"/>
          </a:xfrm>
        </p:spPr>
        <p:txBody>
          <a:bodyPr/>
          <a:lstStyle/>
          <a:p>
            <a:pPr eaLnBrk="1" hangingPunct="1"/>
            <a:r>
              <a:rPr lang="en-US" altLang="en-US" dirty="0" smtClean="0"/>
              <a:t>if Statement – different syntax options</a:t>
            </a:r>
          </a:p>
        </p:txBody>
      </p:sp>
      <p:grpSp>
        <p:nvGrpSpPr>
          <p:cNvPr id="10243" name="Group 21"/>
          <p:cNvGrpSpPr>
            <a:grpSpLocks/>
          </p:cNvGrpSpPr>
          <p:nvPr/>
        </p:nvGrpSpPr>
        <p:grpSpPr bwMode="auto">
          <a:xfrm>
            <a:off x="2466975" y="1246188"/>
            <a:ext cx="8001000" cy="5002212"/>
            <a:chOff x="839" y="672"/>
            <a:chExt cx="5017" cy="3448"/>
          </a:xfrm>
        </p:grpSpPr>
        <p:sp>
          <p:nvSpPr>
            <p:cNvPr id="10244" name="Rectangle 4"/>
            <p:cNvSpPr>
              <a:spLocks noChangeArrowheads="1"/>
            </p:cNvSpPr>
            <p:nvPr/>
          </p:nvSpPr>
          <p:spPr bwMode="auto">
            <a:xfrm>
              <a:off x="839" y="2132"/>
              <a:ext cx="1609" cy="71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a:latin typeface="Courier New" panose="02070309020205020404" pitchFamily="49" charset="0"/>
                </a:rPr>
                <a:t>if (expression)</a:t>
              </a:r>
            </a:p>
            <a:p>
              <a:pPr>
                <a:lnSpc>
                  <a:spcPct val="75000"/>
                </a:lnSpc>
                <a:spcBef>
                  <a:spcPct val="0"/>
                </a:spcBef>
                <a:buClrTx/>
                <a:buSzTx/>
                <a:buFontTx/>
                <a:buNone/>
              </a:pPr>
              <a:r>
                <a:rPr lang="en-US" altLang="en-US" sz="1800" b="1">
                  <a:latin typeface="Courier New" panose="02070309020205020404" pitchFamily="49" charset="0"/>
                </a:rPr>
                <a:t>	statement;</a:t>
              </a:r>
            </a:p>
            <a:p>
              <a:pPr>
                <a:lnSpc>
                  <a:spcPct val="75000"/>
                </a:lnSpc>
                <a:spcBef>
                  <a:spcPct val="0"/>
                </a:spcBef>
                <a:buClrTx/>
                <a:buSzTx/>
                <a:buFontTx/>
                <a:buNone/>
              </a:pPr>
              <a:r>
                <a:rPr lang="en-US" altLang="en-US" sz="1800" b="1">
                  <a:latin typeface="Courier New" panose="02070309020205020404" pitchFamily="49" charset="0"/>
                </a:rPr>
                <a:t>else</a:t>
              </a:r>
            </a:p>
            <a:p>
              <a:pPr>
                <a:lnSpc>
                  <a:spcPct val="75000"/>
                </a:lnSpc>
                <a:spcBef>
                  <a:spcPct val="0"/>
                </a:spcBef>
                <a:buClrTx/>
                <a:buSzTx/>
                <a:buFontTx/>
                <a:buNone/>
              </a:pPr>
              <a:r>
                <a:rPr lang="en-US" altLang="en-US" sz="1800" b="1">
                  <a:latin typeface="Courier New" panose="02070309020205020404" pitchFamily="49" charset="0"/>
                </a:rPr>
                <a:t>	statement;</a:t>
              </a:r>
              <a:r>
                <a:rPr lang="en-US" altLang="en-US" sz="1600" b="1">
                  <a:latin typeface="Courier New" panose="02070309020205020404" pitchFamily="49" charset="0"/>
                </a:rPr>
                <a:t>	</a:t>
              </a:r>
            </a:p>
          </p:txBody>
        </p:sp>
        <p:sp>
          <p:nvSpPr>
            <p:cNvPr id="10245" name="Rectangle 5"/>
            <p:cNvSpPr>
              <a:spLocks noChangeArrowheads="1"/>
            </p:cNvSpPr>
            <p:nvPr/>
          </p:nvSpPr>
          <p:spPr bwMode="auto">
            <a:xfrm>
              <a:off x="839" y="3015"/>
              <a:ext cx="1609" cy="110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84175">
                <a:spcBef>
                  <a:spcPct val="20000"/>
                </a:spcBef>
                <a:buClr>
                  <a:schemeClr val="accent1"/>
                </a:buClr>
                <a:buSzPct val="80000"/>
                <a:buFont typeface="Wingdings" panose="05000000000000000000" pitchFamily="2" charset="2"/>
                <a:buChar char="n"/>
                <a:tabLst>
                  <a:tab pos="757238" algn="l"/>
                </a:tabLst>
                <a:defRPr sz="2000">
                  <a:solidFill>
                    <a:schemeClr val="tx1"/>
                  </a:solidFill>
                  <a:latin typeface="Arial" panose="020B0604020202020204" pitchFamily="34" charset="0"/>
                  <a:cs typeface="Times New Roman" panose="02020603050405020304" pitchFamily="18" charset="0"/>
                </a:defRPr>
              </a:lvl1pPr>
              <a:lvl2pPr marL="576263" indent="-285750" defTabSz="384175">
                <a:spcBef>
                  <a:spcPct val="20000"/>
                </a:spcBef>
                <a:buSzPct val="85000"/>
                <a:buBlip>
                  <a:blip r:embed="rId2"/>
                </a:buBlip>
                <a:tabLst>
                  <a:tab pos="757238" algn="l"/>
                </a:tabLst>
                <a:defRPr sz="2000">
                  <a:solidFill>
                    <a:schemeClr val="tx1"/>
                  </a:solidFill>
                  <a:latin typeface="Arial" panose="020B0604020202020204" pitchFamily="34" charset="0"/>
                  <a:cs typeface="Times New Roman" panose="02020603050405020304" pitchFamily="18" charset="0"/>
                </a:defRPr>
              </a:lvl2pPr>
              <a:lvl3pPr marL="1143000" indent="-228600" defTabSz="384175">
                <a:spcBef>
                  <a:spcPct val="20000"/>
                </a:spcBef>
                <a:buClr>
                  <a:schemeClr val="accent2"/>
                </a:buClr>
                <a:buFont typeface="Wingdings" panose="05000000000000000000" pitchFamily="2" charset="2"/>
                <a:buChar char="§"/>
                <a:tabLst>
                  <a:tab pos="757238" algn="l"/>
                </a:tabLst>
                <a:defRPr sz="2000">
                  <a:solidFill>
                    <a:schemeClr val="tx1"/>
                  </a:solidFill>
                  <a:latin typeface="Arial" panose="020B0604020202020204" pitchFamily="34" charset="0"/>
                  <a:cs typeface="Times New Roman" panose="02020603050405020304" pitchFamily="18" charset="0"/>
                </a:defRPr>
              </a:lvl3pPr>
              <a:lvl4pPr marL="1714500" indent="-228600" defTabSz="384175">
                <a:spcBef>
                  <a:spcPct val="20000"/>
                </a:spcBef>
                <a:buClr>
                  <a:schemeClr val="bg2"/>
                </a:buClr>
                <a:buChar char="•"/>
                <a:tabLst>
                  <a:tab pos="757238" algn="l"/>
                </a:tabLst>
                <a:defRPr sz="2000">
                  <a:solidFill>
                    <a:schemeClr val="tx1"/>
                  </a:solidFill>
                  <a:latin typeface="Arial" panose="020B0604020202020204" pitchFamily="34" charset="0"/>
                  <a:cs typeface="Times New Roman" panose="02020603050405020304" pitchFamily="18" charset="0"/>
                </a:defRPr>
              </a:lvl4pPr>
              <a:lvl5pPr marL="2286000" indent="-228600" defTabSz="384175">
                <a:spcBef>
                  <a:spcPct val="20000"/>
                </a:spcBef>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5pPr>
              <a:lvl6pPr marL="27432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6pPr>
              <a:lvl7pPr marL="32004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7pPr>
              <a:lvl8pPr marL="36576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8pPr>
              <a:lvl9pPr marL="4114800" indent="-228600" defTabSz="384175" eaLnBrk="0" fontAlgn="base" hangingPunct="0">
                <a:spcBef>
                  <a:spcPct val="20000"/>
                </a:spcBef>
                <a:spcAft>
                  <a:spcPct val="0"/>
                </a:spcAft>
                <a:buClr>
                  <a:schemeClr val="accent2"/>
                </a:buClr>
                <a:buSzPct val="65000"/>
                <a:buFont typeface="Wingdings" panose="05000000000000000000" pitchFamily="2" charset="2"/>
                <a:buChar char="Ø"/>
                <a:tabLst>
                  <a:tab pos="757238" algn="l"/>
                </a:tabLst>
                <a:defRPr sz="2000">
                  <a:solidFill>
                    <a:schemeClr val="tx1"/>
                  </a:solidFill>
                  <a:latin typeface="Arial" panose="020B0604020202020204" pitchFamily="34" charset="0"/>
                  <a:cs typeface="Times New Roman" panose="02020603050405020304" pitchFamily="18" charset="0"/>
                </a:defRPr>
              </a:lvl9pPr>
            </a:lstStyle>
            <a:p>
              <a:pPr>
                <a:spcBef>
                  <a:spcPct val="0"/>
                </a:spcBef>
                <a:spcAft>
                  <a:spcPct val="35000"/>
                </a:spcAft>
                <a:buClrTx/>
                <a:buSzTx/>
                <a:buFontTx/>
                <a:buNone/>
              </a:pPr>
              <a:r>
                <a:rPr lang="en-US" altLang="en-US" sz="1800" b="1">
                  <a:latin typeface="Courier New" panose="02070309020205020404" pitchFamily="49" charset="0"/>
                </a:rPr>
                <a:t>if (expression)</a:t>
              </a:r>
            </a:p>
            <a:p>
              <a:pPr>
                <a:lnSpc>
                  <a:spcPct val="45000"/>
                </a:lnSpc>
                <a:spcBef>
                  <a:spcPct val="0"/>
                </a:spcBef>
                <a:buClrTx/>
                <a:buSzTx/>
                <a:buFontTx/>
                <a:buNone/>
              </a:pPr>
              <a:r>
                <a:rPr lang="en-US" altLang="en-US" sz="1800" b="1">
                  <a:latin typeface="Courier New" panose="02070309020205020404" pitchFamily="49" charset="0"/>
                </a:rPr>
                <a:t>		statement;</a:t>
              </a:r>
            </a:p>
            <a:p>
              <a:pPr>
                <a:spcBef>
                  <a:spcPct val="0"/>
                </a:spcBef>
                <a:spcAft>
                  <a:spcPct val="25000"/>
                </a:spcAft>
                <a:buClrTx/>
                <a:buSzTx/>
                <a:buFontTx/>
                <a:buNone/>
              </a:pPr>
              <a:r>
                <a:rPr lang="en-US" altLang="en-US" sz="1800" b="1">
                  <a:latin typeface="Courier New" panose="02070309020205020404" pitchFamily="49" charset="0"/>
                </a:rPr>
                <a:t>else</a:t>
              </a:r>
            </a:p>
            <a:p>
              <a:pPr>
                <a:lnSpc>
                  <a:spcPct val="45000"/>
                </a:lnSpc>
                <a:spcBef>
                  <a:spcPct val="0"/>
                </a:spcBef>
                <a:buClrTx/>
                <a:buSzTx/>
                <a:buFontTx/>
                <a:buNone/>
              </a:pPr>
              <a:r>
                <a:rPr lang="en-US" altLang="en-US" sz="1800" b="1">
                  <a:latin typeface="Courier New" panose="02070309020205020404" pitchFamily="49" charset="0"/>
                </a:rPr>
                <a:t>{</a:t>
              </a:r>
            </a:p>
            <a:p>
              <a:pPr>
                <a:lnSpc>
                  <a:spcPct val="45000"/>
                </a:lnSpc>
                <a:spcBef>
                  <a:spcPct val="0"/>
                </a:spcBef>
                <a:buClrTx/>
                <a:buSzTx/>
                <a:buFontTx/>
                <a:buNone/>
              </a:pPr>
              <a:r>
                <a:rPr lang="en-US" altLang="en-US" sz="1800" b="1">
                  <a:latin typeface="Courier New" panose="02070309020205020404" pitchFamily="49" charset="0"/>
                </a:rPr>
                <a:t>   statements;</a:t>
              </a:r>
            </a:p>
            <a:p>
              <a:pPr>
                <a:lnSpc>
                  <a:spcPct val="45000"/>
                </a:lnSpc>
                <a:spcBef>
                  <a:spcPct val="0"/>
                </a:spcBef>
                <a:buClrTx/>
                <a:buSzTx/>
                <a:buFontTx/>
                <a:buNone/>
              </a:pPr>
              <a:r>
                <a:rPr lang="en-US" altLang="en-US" sz="1800" b="1">
                  <a:latin typeface="Courier New" panose="02070309020205020404" pitchFamily="49" charset="0"/>
                </a:rPr>
                <a:t>}	</a:t>
              </a:r>
            </a:p>
          </p:txBody>
        </p:sp>
        <p:sp>
          <p:nvSpPr>
            <p:cNvPr id="10246" name="Rectangle 6"/>
            <p:cNvSpPr>
              <a:spLocks noChangeArrowheads="1"/>
            </p:cNvSpPr>
            <p:nvPr/>
          </p:nvSpPr>
          <p:spPr bwMode="auto">
            <a:xfrm>
              <a:off x="2855" y="856"/>
              <a:ext cx="226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single statement.</a:t>
              </a:r>
            </a:p>
          </p:txBody>
        </p:sp>
        <p:sp>
          <p:nvSpPr>
            <p:cNvPr id="10247" name="Rectangle 7"/>
            <p:cNvSpPr>
              <a:spLocks noChangeArrowheads="1"/>
            </p:cNvSpPr>
            <p:nvPr/>
          </p:nvSpPr>
          <p:spPr bwMode="auto">
            <a:xfrm>
              <a:off x="2865" y="1540"/>
              <a:ext cx="2212"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block of statements.</a:t>
              </a:r>
            </a:p>
          </p:txBody>
        </p:sp>
        <p:sp>
          <p:nvSpPr>
            <p:cNvPr id="10248" name="Rectangle 8"/>
            <p:cNvSpPr>
              <a:spLocks noChangeArrowheads="1"/>
            </p:cNvSpPr>
            <p:nvPr/>
          </p:nvSpPr>
          <p:spPr bwMode="auto">
            <a:xfrm>
              <a:off x="2857" y="2269"/>
              <a:ext cx="2611" cy="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Single statement in the if and a single statement in the else.</a:t>
              </a:r>
            </a:p>
          </p:txBody>
        </p:sp>
        <p:sp>
          <p:nvSpPr>
            <p:cNvPr id="10249" name="Rectangle 9"/>
            <p:cNvSpPr>
              <a:spLocks noChangeArrowheads="1"/>
            </p:cNvSpPr>
            <p:nvPr/>
          </p:nvSpPr>
          <p:spPr bwMode="auto">
            <a:xfrm>
              <a:off x="2852" y="3352"/>
              <a:ext cx="3004" cy="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1500" indent="-285750" defTabSz="76200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7620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7620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7620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7620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spcBef>
                  <a:spcPct val="0"/>
                </a:spcBef>
                <a:buClrTx/>
                <a:buSzTx/>
                <a:buFontTx/>
                <a:buNone/>
              </a:pPr>
              <a:r>
                <a:rPr lang="en-US" altLang="en-US"/>
                <a:t>A single statement in the if and a block</a:t>
              </a:r>
            </a:p>
            <a:p>
              <a:pPr>
                <a:spcBef>
                  <a:spcPct val="0"/>
                </a:spcBef>
                <a:buClrTx/>
                <a:buSzTx/>
                <a:buFontTx/>
                <a:buNone/>
              </a:pPr>
              <a:r>
                <a:rPr lang="en-US" altLang="en-US"/>
                <a:t>of statements in the else.</a:t>
              </a:r>
            </a:p>
          </p:txBody>
        </p:sp>
        <p:sp>
          <p:nvSpPr>
            <p:cNvPr id="10250" name="Line 10"/>
            <p:cNvSpPr>
              <a:spLocks noChangeShapeType="1"/>
            </p:cNvSpPr>
            <p:nvPr/>
          </p:nvSpPr>
          <p:spPr bwMode="auto">
            <a:xfrm>
              <a:off x="839" y="3114"/>
              <a:ext cx="1" cy="1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839" y="2166"/>
              <a:ext cx="1" cy="1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2"/>
            <p:cNvSpPr>
              <a:spLocks noChangeArrowheads="1"/>
            </p:cNvSpPr>
            <p:nvPr/>
          </p:nvSpPr>
          <p:spPr bwMode="auto">
            <a:xfrm>
              <a:off x="839" y="1315"/>
              <a:ext cx="1609" cy="6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a:latin typeface="Courier New" panose="02070309020205020404" pitchFamily="49" charset="0"/>
                </a:rPr>
                <a:t>if (expression)</a:t>
              </a:r>
            </a:p>
            <a:p>
              <a:pPr>
                <a:lnSpc>
                  <a:spcPct val="75000"/>
                </a:lnSpc>
                <a:spcBef>
                  <a:spcPct val="0"/>
                </a:spcBef>
                <a:buClrTx/>
                <a:buSzTx/>
                <a:buFontTx/>
                <a:buNone/>
              </a:pPr>
              <a:r>
                <a:rPr lang="en-US" altLang="en-US" sz="1800" b="1">
                  <a:latin typeface="Courier New" panose="02070309020205020404" pitchFamily="49" charset="0"/>
                </a:rPr>
                <a:t>{</a:t>
              </a:r>
            </a:p>
            <a:p>
              <a:pPr>
                <a:lnSpc>
                  <a:spcPct val="75000"/>
                </a:lnSpc>
                <a:spcBef>
                  <a:spcPct val="0"/>
                </a:spcBef>
                <a:buClrTx/>
                <a:buSzTx/>
                <a:buFontTx/>
                <a:buNone/>
              </a:pPr>
              <a:r>
                <a:rPr lang="en-US" altLang="en-US" sz="1800" b="1">
                  <a:latin typeface="Courier New" panose="02070309020205020404" pitchFamily="49" charset="0"/>
                </a:rPr>
                <a:t>	statements;</a:t>
              </a:r>
            </a:p>
            <a:p>
              <a:pPr>
                <a:lnSpc>
                  <a:spcPct val="75000"/>
                </a:lnSpc>
                <a:spcBef>
                  <a:spcPct val="0"/>
                </a:spcBef>
                <a:buClrTx/>
                <a:buSzTx/>
                <a:buFontTx/>
                <a:buNone/>
              </a:pPr>
              <a:r>
                <a:rPr lang="en-US" altLang="en-US" sz="1800" b="1">
                  <a:latin typeface="Courier New" panose="02070309020205020404" pitchFamily="49" charset="0"/>
                </a:rPr>
                <a:t>}	</a:t>
              </a:r>
            </a:p>
          </p:txBody>
        </p:sp>
        <p:sp>
          <p:nvSpPr>
            <p:cNvPr id="10253" name="Line 13"/>
            <p:cNvSpPr>
              <a:spLocks noChangeShapeType="1"/>
            </p:cNvSpPr>
            <p:nvPr/>
          </p:nvSpPr>
          <p:spPr bwMode="auto">
            <a:xfrm>
              <a:off x="839" y="1349"/>
              <a:ext cx="1" cy="1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AutoShape 14"/>
            <p:cNvSpPr>
              <a:spLocks noChangeArrowheads="1"/>
            </p:cNvSpPr>
            <p:nvPr/>
          </p:nvSpPr>
          <p:spPr bwMode="auto">
            <a:xfrm>
              <a:off x="2553" y="909"/>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5" name="AutoShape 15"/>
            <p:cNvSpPr>
              <a:spLocks noChangeArrowheads="1"/>
            </p:cNvSpPr>
            <p:nvPr/>
          </p:nvSpPr>
          <p:spPr bwMode="auto">
            <a:xfrm>
              <a:off x="2553" y="2426"/>
              <a:ext cx="222" cy="126"/>
            </a:xfrm>
            <a:prstGeom prst="rightArrow">
              <a:avLst>
                <a:gd name="adj1" fmla="val 50000"/>
                <a:gd name="adj2" fmla="val 62931"/>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6" name="AutoShape 16"/>
            <p:cNvSpPr>
              <a:spLocks noChangeArrowheads="1"/>
            </p:cNvSpPr>
            <p:nvPr/>
          </p:nvSpPr>
          <p:spPr bwMode="auto">
            <a:xfrm>
              <a:off x="2553" y="3505"/>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7" name="AutoShape 17"/>
            <p:cNvSpPr>
              <a:spLocks noChangeArrowheads="1"/>
            </p:cNvSpPr>
            <p:nvPr/>
          </p:nvSpPr>
          <p:spPr bwMode="auto">
            <a:xfrm>
              <a:off x="2564" y="1600"/>
              <a:ext cx="222" cy="125"/>
            </a:xfrm>
            <a:prstGeom prst="rightArrow">
              <a:avLst>
                <a:gd name="adj1" fmla="val 50000"/>
                <a:gd name="adj2" fmla="val 63434"/>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10258" name="Rectangle 18"/>
            <p:cNvSpPr>
              <a:spLocks noChangeArrowheads="1"/>
            </p:cNvSpPr>
            <p:nvPr/>
          </p:nvSpPr>
          <p:spPr bwMode="auto">
            <a:xfrm>
              <a:off x="839" y="672"/>
              <a:ext cx="1609" cy="4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folHlink"/>
                    </a:outerShdw>
                  </a:effectLst>
                </a14:hiddenEffects>
              </a:ext>
            </a:extLst>
          </p:spPr>
          <p:txBody>
            <a:bodyPr wrap="none" lIns="92075" tIns="46038" rIns="92075" bIns="46038" anchor="ctr"/>
            <a:lstStyle>
              <a:lvl1pPr indent="385763" defTabSz="371475">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576263" indent="-285750" defTabSz="371475">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defTabSz="371475">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714500" indent="-228600" defTabSz="371475">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286000" indent="-228600" defTabSz="371475">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7432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32004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6576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4114800" indent="-228600" defTabSz="371475"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nSpc>
                  <a:spcPct val="75000"/>
                </a:lnSpc>
                <a:spcBef>
                  <a:spcPct val="0"/>
                </a:spcBef>
                <a:buClrTx/>
                <a:buSzTx/>
                <a:buFontTx/>
                <a:buNone/>
              </a:pPr>
              <a:r>
                <a:rPr lang="en-US" altLang="en-US" sz="1800" b="1">
                  <a:latin typeface="Courier New" panose="02070309020205020404" pitchFamily="49" charset="0"/>
                </a:rPr>
                <a:t>if (expression)</a:t>
              </a:r>
            </a:p>
            <a:p>
              <a:pPr>
                <a:lnSpc>
                  <a:spcPct val="75000"/>
                </a:lnSpc>
                <a:spcBef>
                  <a:spcPct val="0"/>
                </a:spcBef>
                <a:buClrTx/>
                <a:buSzTx/>
                <a:buFontTx/>
                <a:buNone/>
              </a:pPr>
              <a:r>
                <a:rPr lang="en-US" altLang="en-US" sz="1800" b="1">
                  <a:latin typeface="Courier New" panose="02070309020205020404" pitchFamily="49" charset="0"/>
                </a:rPr>
                <a:t>	statement;</a:t>
              </a:r>
            </a:p>
          </p:txBody>
        </p:sp>
      </p:grpSp>
    </p:spTree>
    <p:extLst>
      <p:ext uri="{BB962C8B-B14F-4D97-AF65-F5344CB8AC3E}">
        <p14:creationId xmlns:p14="http://schemas.microsoft.com/office/powerpoint/2010/main" val="990828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5625" y="-83343"/>
            <a:ext cx="10515600" cy="1325563"/>
          </a:xfrm>
        </p:spPr>
        <p:txBody>
          <a:bodyPr/>
          <a:lstStyle/>
          <a:p>
            <a:pPr eaLnBrk="1" hangingPunct="1"/>
            <a:r>
              <a:rPr lang="en-US" altLang="en-US" dirty="0" smtClean="0"/>
              <a:t>Conditional Operator</a:t>
            </a:r>
          </a:p>
        </p:txBody>
      </p:sp>
      <p:sp>
        <p:nvSpPr>
          <p:cNvPr id="13315" name="Rectangle 1"/>
          <p:cNvSpPr>
            <a:spLocks noGrp="1" noChangeArrowheads="1"/>
          </p:cNvSpPr>
          <p:nvPr>
            <p:ph type="body" idx="1"/>
          </p:nvPr>
        </p:nvSpPr>
        <p:spPr>
          <a:xfrm>
            <a:off x="2697163" y="1319214"/>
            <a:ext cx="7772400" cy="2490787"/>
          </a:xfrm>
        </p:spPr>
        <p:txBody>
          <a:bodyPr>
            <a:normAutofit fontScale="77500" lnSpcReduction="20000"/>
          </a:bodyPr>
          <a:lstStyle/>
          <a:p>
            <a:pPr eaLnBrk="1" hangingPunct="1"/>
            <a:r>
              <a:rPr lang="en-US" altLang="en-US" smtClean="0"/>
              <a:t>The operator </a:t>
            </a:r>
            <a:r>
              <a:rPr lang="en-US" altLang="en-US" smtClean="0">
                <a:latin typeface="Times New Roman" panose="02020603050405020304" pitchFamily="18" charset="0"/>
              </a:rPr>
              <a:t>“</a:t>
            </a:r>
            <a:r>
              <a:rPr lang="en-US" altLang="en-US" smtClean="0"/>
              <a:t> ? : </a:t>
            </a:r>
            <a:r>
              <a:rPr lang="en-US" altLang="en-US" smtClean="0">
                <a:latin typeface="Times New Roman" panose="02020603050405020304" pitchFamily="18" charset="0"/>
              </a:rPr>
              <a:t>”</a:t>
            </a:r>
            <a:r>
              <a:rPr lang="en-US" altLang="en-US" smtClean="0"/>
              <a:t> is the only operator that takes three operands, each of which is an expression.</a:t>
            </a:r>
          </a:p>
          <a:p>
            <a:pPr eaLnBrk="1" hangingPunct="1">
              <a:buFont typeface="Wingdings" panose="05000000000000000000" pitchFamily="2" charset="2"/>
              <a:buNone/>
            </a:pPr>
            <a:endParaRPr lang="en-US" altLang="en-US" smtClean="0"/>
          </a:p>
          <a:p>
            <a:pPr eaLnBrk="1" hangingPunct="1"/>
            <a:r>
              <a:rPr lang="en-US" altLang="en-US" smtClean="0"/>
              <a:t>The value of the whole expression equals the value of expr2 if expr1 is true, or equals the value of expr3 if expr1 is false.</a:t>
            </a:r>
            <a:br>
              <a:rPr lang="en-US" altLang="en-US" smtClean="0"/>
            </a:br>
            <a:endParaRPr lang="en-US" altLang="en-US" smtClean="0"/>
          </a:p>
          <a:p>
            <a:pPr eaLnBrk="1" hangingPunct="1"/>
            <a:r>
              <a:rPr lang="en-US" altLang="en-US" smtClean="0"/>
              <a:t>Syntax:</a:t>
            </a:r>
          </a:p>
        </p:txBody>
      </p:sp>
      <p:sp>
        <p:nvSpPr>
          <p:cNvPr id="13316" name="Text Box 0"/>
          <p:cNvSpPr txBox="1">
            <a:spLocks noChangeArrowheads="1"/>
          </p:cNvSpPr>
          <p:nvPr/>
        </p:nvSpPr>
        <p:spPr bwMode="auto">
          <a:xfrm>
            <a:off x="4114801" y="3963988"/>
            <a:ext cx="4060281" cy="46384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3600" tIns="46800" rIns="93600" bIns="46800">
            <a:spAutoFit/>
          </a:bodyP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2400" b="1">
                <a:latin typeface="Courier New" panose="02070309020205020404" pitchFamily="49" charset="0"/>
                <a:cs typeface="Courier New" panose="02070309020205020404" pitchFamily="49" charset="0"/>
              </a:rPr>
              <a:t>expr1 ? expr2 : expr3</a:t>
            </a:r>
          </a:p>
        </p:txBody>
      </p:sp>
    </p:spTree>
    <p:extLst>
      <p:ext uri="{BB962C8B-B14F-4D97-AF65-F5344CB8AC3E}">
        <p14:creationId xmlns:p14="http://schemas.microsoft.com/office/powerpoint/2010/main" val="97956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5169" y="-6349"/>
            <a:ext cx="10515600" cy="1325563"/>
          </a:xfrm>
        </p:spPr>
        <p:txBody>
          <a:bodyPr/>
          <a:lstStyle/>
          <a:p>
            <a:pPr eaLnBrk="1" hangingPunct="1"/>
            <a:r>
              <a:rPr lang="en-US" altLang="en-US" dirty="0" smtClean="0"/>
              <a:t>switch Statement</a:t>
            </a:r>
          </a:p>
        </p:txBody>
      </p:sp>
      <p:sp>
        <p:nvSpPr>
          <p:cNvPr id="16387" name="Rectangle 3"/>
          <p:cNvSpPr>
            <a:spLocks noGrp="1" noChangeArrowheads="1"/>
          </p:cNvSpPr>
          <p:nvPr>
            <p:ph type="body" idx="1"/>
          </p:nvPr>
        </p:nvSpPr>
        <p:spPr>
          <a:xfrm>
            <a:off x="2697163" y="927280"/>
            <a:ext cx="8553606" cy="5549722"/>
          </a:xfrm>
        </p:spPr>
        <p:txBody>
          <a:bodyPr>
            <a:normAutofit fontScale="92500"/>
          </a:bodyPr>
          <a:lstStyle/>
          <a:p>
            <a:pPr eaLnBrk="1" hangingPunct="1">
              <a:lnSpc>
                <a:spcPct val="90000"/>
              </a:lnSpc>
            </a:pPr>
            <a:r>
              <a:rPr lang="en-US" altLang="en-US" dirty="0" smtClean="0"/>
              <a:t>The nested if can become complicated and unreadable.</a:t>
            </a:r>
          </a:p>
          <a:p>
            <a:pPr eaLnBrk="1" hangingPunct="1">
              <a:lnSpc>
                <a:spcPct val="90000"/>
              </a:lnSpc>
              <a:spcBef>
                <a:spcPct val="50000"/>
              </a:spcBef>
            </a:pPr>
            <a:r>
              <a:rPr lang="en-US" altLang="en-US" dirty="0" smtClean="0"/>
              <a:t>The switch statement is an alternative to the nested if.</a:t>
            </a:r>
          </a:p>
          <a:p>
            <a:pPr eaLnBrk="1" hangingPunct="1">
              <a:lnSpc>
                <a:spcPct val="90000"/>
              </a:lnSpc>
              <a:spcBef>
                <a:spcPct val="50000"/>
              </a:spcBef>
            </a:pPr>
            <a:r>
              <a:rPr lang="en-US" altLang="en-US" dirty="0" smtClean="0"/>
              <a:t>Syntax:	</a:t>
            </a:r>
            <a:r>
              <a:rPr lang="en-US" altLang="en-US" sz="1600" b="1" dirty="0">
                <a:latin typeface="Courier New" panose="02070309020205020404" pitchFamily="49" charset="0"/>
              </a:rPr>
              <a:t>switch(expression)</a:t>
            </a:r>
            <a:br>
              <a:rPr lang="en-US" altLang="en-US" sz="1600" b="1" dirty="0">
                <a:latin typeface="Courier New" panose="02070309020205020404" pitchFamily="49" charset="0"/>
              </a:rPr>
            </a:br>
            <a:r>
              <a:rPr lang="en-US" altLang="en-US" sz="1600" b="1" dirty="0">
                <a:latin typeface="Courier New" panose="02070309020205020404" pitchFamily="49" charset="0"/>
              </a:rPr>
              <a:t>		{</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case constant </a:t>
            </a:r>
            <a:r>
              <a:rPr lang="en-US" altLang="en-US" sz="1600" b="1" dirty="0" err="1">
                <a:latin typeface="Courier New" panose="02070309020205020404" pitchFamily="49" charset="0"/>
              </a:rPr>
              <a:t>expr</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default </a:t>
            </a:r>
            <a:r>
              <a:rPr lang="en-US" altLang="en-US" sz="1600" b="1" dirty="0" smtClean="0">
                <a:latin typeface="Courier New" panose="02070309020205020404" pitchFamily="49" charset="0"/>
              </a:rPr>
              <a:t>:</a:t>
            </a:r>
            <a:br>
              <a:rPr lang="en-US" altLang="en-US" sz="1600" b="1" dirty="0" smtClean="0">
                <a:latin typeface="Courier New" panose="02070309020205020404" pitchFamily="49" charset="0"/>
              </a:rPr>
            </a:br>
            <a:r>
              <a:rPr lang="en-US" altLang="en-US" sz="1600" b="1" dirty="0" smtClean="0">
                <a:latin typeface="Courier New" panose="02070309020205020404" pitchFamily="49" charset="0"/>
              </a:rPr>
              <a:t>					statement(s</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br>
              <a:rPr lang="en-US" altLang="en-US" sz="1600" b="1" dirty="0">
                <a:latin typeface="Courier New" panose="02070309020205020404" pitchFamily="49" charset="0"/>
              </a:rPr>
            </a:br>
            <a:r>
              <a:rPr lang="en-US" altLang="en-US" sz="1600" b="1" dirty="0">
                <a:latin typeface="Courier New" panose="02070309020205020404" pitchFamily="49" charset="0"/>
              </a:rPr>
              <a:t>		}</a:t>
            </a:r>
          </a:p>
          <a:p>
            <a:pPr eaLnBrk="1" hangingPunct="1">
              <a:lnSpc>
                <a:spcPct val="90000"/>
              </a:lnSpc>
              <a:spcBef>
                <a:spcPct val="50000"/>
              </a:spcBef>
            </a:pPr>
            <a:r>
              <a:rPr lang="en-US" altLang="en-US" dirty="0" smtClean="0"/>
              <a:t>Usually, but not always, the last statement of a case is break.</a:t>
            </a:r>
          </a:p>
          <a:p>
            <a:pPr eaLnBrk="1" hangingPunct="1">
              <a:lnSpc>
                <a:spcPct val="85000"/>
              </a:lnSpc>
            </a:pPr>
            <a:r>
              <a:rPr lang="en-US" altLang="en-US" dirty="0" smtClean="0"/>
              <a:t>default case is optional.</a:t>
            </a:r>
          </a:p>
        </p:txBody>
      </p:sp>
      <p:sp>
        <p:nvSpPr>
          <p:cNvPr id="16388" name="Rectangle 5"/>
          <p:cNvSpPr>
            <a:spLocks noChangeArrowheads="1"/>
          </p:cNvSpPr>
          <p:nvPr/>
        </p:nvSpPr>
        <p:spPr bwMode="auto">
          <a:xfrm>
            <a:off x="4343400" y="2200275"/>
            <a:ext cx="4953000" cy="3131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3"/>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Tree>
    <p:extLst>
      <p:ext uri="{BB962C8B-B14F-4D97-AF65-F5344CB8AC3E}">
        <p14:creationId xmlns:p14="http://schemas.microsoft.com/office/powerpoint/2010/main" val="3719675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539"/>
            <a:ext cx="10515600" cy="5783424"/>
          </a:xfrm>
        </p:spPr>
        <p:txBody>
          <a:bodyPr/>
          <a:lstStyle/>
          <a:p>
            <a:r>
              <a:rPr lang="en-IN" b="1" dirty="0"/>
              <a:t>Java Features</a:t>
            </a:r>
          </a:p>
          <a:p>
            <a:r>
              <a:rPr lang="en-US" dirty="0"/>
              <a:t>Here are some important Java features</a:t>
            </a:r>
            <a:r>
              <a:rPr lang="en-US" dirty="0" smtClean="0"/>
              <a:t>:</a:t>
            </a:r>
          </a:p>
          <a:p>
            <a:r>
              <a:rPr lang="en-US" dirty="0"/>
              <a:t>It is one of the easy-to-use programming languages to learn.</a:t>
            </a:r>
          </a:p>
          <a:p>
            <a:r>
              <a:rPr lang="en-US" dirty="0"/>
              <a:t>Write code once and run it on almost any computing platform.</a:t>
            </a:r>
          </a:p>
          <a:p>
            <a:r>
              <a:rPr lang="en-US" dirty="0"/>
              <a:t>Java is platform-independent. Some programs developed in one machine can be executed in another machine.</a:t>
            </a:r>
          </a:p>
          <a:p>
            <a:r>
              <a:rPr lang="en-US" dirty="0"/>
              <a:t>It is designed for building object-oriented applications.</a:t>
            </a:r>
          </a:p>
          <a:p>
            <a:r>
              <a:rPr lang="en-US" dirty="0"/>
              <a:t>It is a multithreaded language with automatic memory management.</a:t>
            </a:r>
          </a:p>
          <a:p>
            <a:r>
              <a:rPr lang="en-US" dirty="0"/>
              <a:t>It is created for the distributed environment of the Internet.</a:t>
            </a:r>
          </a:p>
          <a:p>
            <a:r>
              <a:rPr lang="en-US" dirty="0"/>
              <a:t>Facilitates distributed computing as its network-centric.</a:t>
            </a:r>
          </a:p>
          <a:p>
            <a:endParaRPr lang="mr-IN" dirty="0"/>
          </a:p>
        </p:txBody>
      </p:sp>
    </p:spTree>
    <p:extLst>
      <p:ext uri="{BB962C8B-B14F-4D97-AF65-F5344CB8AC3E}">
        <p14:creationId xmlns:p14="http://schemas.microsoft.com/office/powerpoint/2010/main" val="2472842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smtClean="0"/>
              <a:t>Loops</a:t>
            </a:r>
          </a:p>
        </p:txBody>
      </p:sp>
      <p:sp>
        <p:nvSpPr>
          <p:cNvPr id="18435" name="Rectangle 3"/>
          <p:cNvSpPr>
            <a:spLocks noGrp="1" noChangeArrowheads="1"/>
          </p:cNvSpPr>
          <p:nvPr>
            <p:ph type="body" idx="1"/>
          </p:nvPr>
        </p:nvSpPr>
        <p:spPr>
          <a:xfrm>
            <a:off x="838200" y="1339403"/>
            <a:ext cx="10515600" cy="4837560"/>
          </a:xfrm>
        </p:spPr>
        <p:txBody>
          <a:bodyPr>
            <a:noAutofit/>
          </a:bodyPr>
          <a:lstStyle/>
          <a:p>
            <a:pPr eaLnBrk="1" hangingPunct="1">
              <a:lnSpc>
                <a:spcPct val="90000"/>
              </a:lnSpc>
            </a:pPr>
            <a:r>
              <a:rPr lang="en-US" altLang="en-US" sz="2400" dirty="0" smtClean="0"/>
              <a:t>Loops break the serial execution of the program.</a:t>
            </a:r>
          </a:p>
          <a:p>
            <a:pPr eaLnBrk="1" hangingPunct="1">
              <a:lnSpc>
                <a:spcPct val="105000"/>
              </a:lnSpc>
            </a:pPr>
            <a:r>
              <a:rPr lang="en-US" altLang="en-US" sz="2400" dirty="0" smtClean="0"/>
              <a:t>A group of statements is executed a number of times.</a:t>
            </a:r>
            <a:br>
              <a:rPr lang="en-US" altLang="en-US" sz="2400" dirty="0" smtClean="0"/>
            </a:br>
            <a:endParaRPr lang="en-US" altLang="en-US" sz="2400" dirty="0" smtClean="0"/>
          </a:p>
          <a:p>
            <a:pPr eaLnBrk="1" hangingPunct="1">
              <a:lnSpc>
                <a:spcPct val="105000"/>
              </a:lnSpc>
              <a:buFont typeface="Wingdings" panose="05000000000000000000" pitchFamily="2" charset="2"/>
              <a:buNone/>
            </a:pPr>
            <a:r>
              <a:rPr lang="en-US" altLang="en-US" sz="2400" dirty="0" smtClean="0"/>
              <a:t/>
            </a:r>
            <a:br>
              <a:rPr lang="en-US" altLang="en-US" sz="2400" dirty="0" smtClean="0"/>
            </a:br>
            <a:r>
              <a:rPr lang="en-US" altLang="en-US" sz="2400" dirty="0" smtClean="0"/>
              <a:t/>
            </a:r>
            <a:br>
              <a:rPr lang="en-US" altLang="en-US" sz="2400" dirty="0" smtClean="0"/>
            </a:br>
            <a:r>
              <a:rPr lang="en-US" altLang="en-US" sz="2400" dirty="0" smtClean="0"/>
              <a:t>There are three kinds of loops :</a:t>
            </a:r>
            <a:br>
              <a:rPr lang="en-US" altLang="en-US" sz="2400" dirty="0" smtClean="0"/>
            </a:br>
            <a:endParaRPr lang="en-US" altLang="en-US" sz="2400" dirty="0" smtClean="0"/>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while</a:t>
            </a:r>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for</a:t>
            </a:r>
          </a:p>
          <a:p>
            <a:pPr lvl="1" eaLnBrk="1" hangingPunct="1">
              <a:lnSpc>
                <a:spcPct val="130000"/>
              </a:lnSpc>
            </a:pPr>
            <a:r>
              <a:rPr lang="en-US" altLang="en-US" sz="1800" b="1" dirty="0" smtClean="0">
                <a:latin typeface="Courier New" panose="02070309020205020404" pitchFamily="49" charset="0"/>
                <a:cs typeface="Courier New" panose="02070309020205020404" pitchFamily="49" charset="0"/>
              </a:rPr>
              <a:t>do … while</a:t>
            </a:r>
          </a:p>
        </p:txBody>
      </p:sp>
      <p:grpSp>
        <p:nvGrpSpPr>
          <p:cNvPr id="18436" name="Group 4"/>
          <p:cNvGrpSpPr>
            <a:grpSpLocks/>
          </p:cNvGrpSpPr>
          <p:nvPr/>
        </p:nvGrpSpPr>
        <p:grpSpPr bwMode="auto">
          <a:xfrm>
            <a:off x="4701862" y="2664966"/>
            <a:ext cx="2592388" cy="685800"/>
            <a:chOff x="1344" y="1728"/>
            <a:chExt cx="1633" cy="432"/>
          </a:xfrm>
        </p:grpSpPr>
        <p:sp>
          <p:nvSpPr>
            <p:cNvPr id="18437" name="Line 5"/>
            <p:cNvSpPr>
              <a:spLocks noChangeShapeType="1"/>
            </p:cNvSpPr>
            <p:nvPr/>
          </p:nvSpPr>
          <p:spPr bwMode="auto">
            <a:xfrm>
              <a:off x="1440" y="1728"/>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Line 6"/>
            <p:cNvSpPr>
              <a:spLocks noChangeShapeType="1"/>
            </p:cNvSpPr>
            <p:nvPr/>
          </p:nvSpPr>
          <p:spPr bwMode="auto">
            <a:xfrm>
              <a:off x="1440" y="1824"/>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Line 7"/>
            <p:cNvSpPr>
              <a:spLocks noChangeShapeType="1"/>
            </p:cNvSpPr>
            <p:nvPr/>
          </p:nvSpPr>
          <p:spPr bwMode="auto">
            <a:xfrm>
              <a:off x="1440" y="1920"/>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8"/>
            <p:cNvSpPr>
              <a:spLocks noChangeShapeType="1"/>
            </p:cNvSpPr>
            <p:nvPr/>
          </p:nvSpPr>
          <p:spPr bwMode="auto">
            <a:xfrm>
              <a:off x="1440" y="2016"/>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9"/>
            <p:cNvSpPr>
              <a:spLocks noChangeShapeType="1"/>
            </p:cNvSpPr>
            <p:nvPr/>
          </p:nvSpPr>
          <p:spPr bwMode="auto">
            <a:xfrm>
              <a:off x="1440" y="2112"/>
              <a:ext cx="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0"/>
            <p:cNvSpPr>
              <a:spLocks noChangeShapeType="1"/>
            </p:cNvSpPr>
            <p:nvPr/>
          </p:nvSpPr>
          <p:spPr bwMode="auto">
            <a:xfrm>
              <a:off x="1344" y="1728"/>
              <a:ext cx="0" cy="43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11"/>
            <p:cNvSpPr>
              <a:spLocks/>
            </p:cNvSpPr>
            <p:nvPr/>
          </p:nvSpPr>
          <p:spPr bwMode="auto">
            <a:xfrm>
              <a:off x="2688" y="1728"/>
              <a:ext cx="289" cy="385"/>
            </a:xfrm>
            <a:custGeom>
              <a:avLst/>
              <a:gdLst>
                <a:gd name="T0" fmla="*/ 0 w 289"/>
                <a:gd name="T1" fmla="*/ 384 h 385"/>
                <a:gd name="T2" fmla="*/ 288 w 289"/>
                <a:gd name="T3" fmla="*/ 384 h 385"/>
                <a:gd name="T4" fmla="*/ 288 w 289"/>
                <a:gd name="T5" fmla="*/ 0 h 385"/>
                <a:gd name="T6" fmla="*/ 0 w 289"/>
                <a:gd name="T7" fmla="*/ 0 h 3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9" h="385">
                  <a:moveTo>
                    <a:pt x="0" y="384"/>
                  </a:moveTo>
                  <a:lnTo>
                    <a:pt x="288" y="384"/>
                  </a:lnTo>
                  <a:lnTo>
                    <a:pt x="288" y="0"/>
                  </a:lnTo>
                  <a:lnTo>
                    <a:pt x="0" y="0"/>
                  </a:lnTo>
                </a:path>
              </a:pathLst>
            </a:custGeom>
            <a:noFill/>
            <a:ln w="254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46911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762000" y="159063"/>
            <a:ext cx="10515600" cy="1325563"/>
          </a:xfrm>
        </p:spPr>
        <p:txBody>
          <a:bodyPr/>
          <a:lstStyle/>
          <a:p>
            <a:pPr eaLnBrk="1" hangingPunct="1"/>
            <a:r>
              <a:rPr lang="en-US" altLang="en-US" smtClean="0"/>
              <a:t>While – Loop</a:t>
            </a:r>
          </a:p>
        </p:txBody>
      </p:sp>
      <p:sp>
        <p:nvSpPr>
          <p:cNvPr id="20483" name="Rectangle 2"/>
          <p:cNvSpPr>
            <a:spLocks noGrp="1" noChangeArrowheads="1"/>
          </p:cNvSpPr>
          <p:nvPr>
            <p:ph type="body" idx="1"/>
          </p:nvPr>
        </p:nvSpPr>
        <p:spPr>
          <a:xfrm>
            <a:off x="1676400" y="1524336"/>
            <a:ext cx="10515600" cy="4351338"/>
          </a:xfrm>
        </p:spPr>
        <p:txBody>
          <a:bodyPr>
            <a:normAutofit fontScale="85000" lnSpcReduction="20000"/>
          </a:bodyPr>
          <a:lstStyle/>
          <a:p>
            <a:pPr eaLnBrk="1" hangingPunct="1">
              <a:lnSpc>
                <a:spcPct val="90000"/>
              </a:lnSpc>
            </a:pPr>
            <a:r>
              <a:rPr lang="en-US" altLang="en-US" dirty="0" smtClean="0"/>
              <a:t>Syntax:</a:t>
            </a:r>
            <a:br>
              <a:rPr lang="en-US" altLang="en-US" dirty="0" smtClean="0"/>
            </a:br>
            <a:r>
              <a:rPr lang="en-US" altLang="en-US" dirty="0" smtClean="0"/>
              <a:t/>
            </a:r>
            <a:br>
              <a:rPr lang="en-US" altLang="en-US" dirty="0" smtClean="0"/>
            </a:br>
            <a:r>
              <a:rPr lang="en-US" altLang="en-US" dirty="0" smtClean="0"/>
              <a:t>		</a:t>
            </a:r>
            <a:r>
              <a:rPr lang="en-US" altLang="en-US" sz="2400" b="1" dirty="0" smtClean="0">
                <a:latin typeface="Courier New" panose="02070309020205020404" pitchFamily="49" charset="0"/>
              </a:rPr>
              <a:t>while (expression)      </a:t>
            </a:r>
            <a:r>
              <a:rPr lang="en-US" altLang="en-US" sz="2400" dirty="0" smtClean="0"/>
              <a:t>or     	    </a:t>
            </a:r>
            <a:r>
              <a:rPr lang="en-US" altLang="en-US" sz="2400" b="1" dirty="0" smtClean="0">
                <a:latin typeface="Courier New" panose="02070309020205020404" pitchFamily="49" charset="0"/>
              </a:rPr>
              <a:t>while (expression)</a:t>
            </a:r>
            <a:br>
              <a:rPr lang="en-US" altLang="en-US" sz="2400" b="1" dirty="0" smtClean="0">
                <a:latin typeface="Courier New" panose="02070309020205020404" pitchFamily="49" charset="0"/>
              </a:rPr>
            </a:br>
            <a:r>
              <a:rPr lang="en-US" altLang="en-US" sz="2400" b="1" dirty="0" smtClean="0">
                <a:latin typeface="Courier New" panose="02070309020205020404" pitchFamily="49" charset="0"/>
              </a:rPr>
              <a:t>	   	Statement;               	 {Statements;}</a:t>
            </a:r>
            <a:br>
              <a:rPr lang="en-US" altLang="en-US" sz="2400" b="1" dirty="0" smtClean="0">
                <a:latin typeface="Courier New" panose="02070309020205020404" pitchFamily="49" charset="0"/>
              </a:rPr>
            </a:br>
            <a:r>
              <a:rPr lang="en-US" altLang="en-US" b="1" dirty="0" smtClean="0">
                <a:latin typeface="Courier New" panose="02070309020205020404" pitchFamily="49" charset="0"/>
              </a:rPr>
              <a:t/>
            </a:r>
            <a:br>
              <a:rPr lang="en-US" altLang="en-US" b="1" dirty="0" smtClean="0">
                <a:latin typeface="Courier New" panose="02070309020205020404" pitchFamily="49" charset="0"/>
              </a:rPr>
            </a:br>
            <a:endParaRPr lang="en-US" altLang="en-US" b="1" dirty="0" smtClean="0">
              <a:latin typeface="Courier New" panose="02070309020205020404" pitchFamily="49" charset="0"/>
            </a:endParaRPr>
          </a:p>
          <a:p>
            <a:pPr eaLnBrk="1" hangingPunct="1">
              <a:lnSpc>
                <a:spcPct val="90000"/>
              </a:lnSpc>
            </a:pPr>
            <a:r>
              <a:rPr lang="en-US" altLang="en-US" dirty="0" smtClean="0"/>
              <a:t>The loop continues to iterate as long as the value of expression is true (expression differs from zero).</a:t>
            </a:r>
          </a:p>
          <a:p>
            <a:pPr eaLnBrk="1" hangingPunct="1">
              <a:lnSpc>
                <a:spcPct val="90000"/>
              </a:lnSpc>
              <a:buFont typeface="Wingdings" panose="05000000000000000000" pitchFamily="2" charset="2"/>
              <a:buNone/>
            </a:pPr>
            <a:endParaRPr lang="en-US" altLang="en-US" dirty="0" smtClean="0"/>
          </a:p>
          <a:p>
            <a:pPr eaLnBrk="1" hangingPunct="1">
              <a:lnSpc>
                <a:spcPct val="90000"/>
              </a:lnSpc>
            </a:pPr>
            <a:r>
              <a:rPr lang="en-US" altLang="en-US" dirty="0" smtClean="0"/>
              <a:t>Expression is evaluated each time before the loop body is executed.</a:t>
            </a:r>
          </a:p>
          <a:p>
            <a:pPr eaLnBrk="1" hangingPunct="1">
              <a:lnSpc>
                <a:spcPct val="90000"/>
              </a:lnSpc>
              <a:buFont typeface="Wingdings" panose="05000000000000000000" pitchFamily="2" charset="2"/>
              <a:buNone/>
            </a:pPr>
            <a:endParaRPr lang="en-US" altLang="en-US" dirty="0" smtClean="0"/>
          </a:p>
          <a:p>
            <a:pPr eaLnBrk="1" hangingPunct="1">
              <a:lnSpc>
                <a:spcPct val="90000"/>
              </a:lnSpc>
            </a:pPr>
            <a:r>
              <a:rPr lang="en-US" altLang="en-US" dirty="0" smtClean="0"/>
              <a:t>The braces { } are used to group declarations and statements together into a compound statement  or block, so they are syntactically equivalent to a single statement.</a:t>
            </a:r>
            <a:r>
              <a:rPr lang="en-US" altLang="en-US" b="1" dirty="0" smtClean="0">
                <a:latin typeface="Courier New" panose="02070309020205020404" pitchFamily="49" charset="0"/>
              </a:rPr>
              <a:t>	</a:t>
            </a:r>
            <a:endParaRPr lang="en-US" altLang="en-US" dirty="0" smtClean="0"/>
          </a:p>
        </p:txBody>
      </p:sp>
      <p:sp>
        <p:nvSpPr>
          <p:cNvPr id="20484" name="Rectangle 1"/>
          <p:cNvSpPr>
            <a:spLocks noChangeArrowheads="1"/>
          </p:cNvSpPr>
          <p:nvPr/>
        </p:nvSpPr>
        <p:spPr bwMode="auto">
          <a:xfrm>
            <a:off x="3327579" y="1765479"/>
            <a:ext cx="3048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
        <p:nvSpPr>
          <p:cNvPr id="20485" name="Rectangle 0"/>
          <p:cNvSpPr>
            <a:spLocks noChangeArrowheads="1"/>
          </p:cNvSpPr>
          <p:nvPr/>
        </p:nvSpPr>
        <p:spPr bwMode="auto">
          <a:xfrm>
            <a:off x="8026758" y="1764406"/>
            <a:ext cx="3048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algn="ctr" eaLnBrk="1" hangingPunct="1">
              <a:spcBef>
                <a:spcPct val="0"/>
              </a:spcBef>
              <a:buClrTx/>
              <a:buSzTx/>
              <a:buFontTx/>
              <a:buNone/>
            </a:pPr>
            <a:endParaRPr lang="en-IN" altLang="en-US" sz="1400">
              <a:latin typeface="Times New Roman" panose="02020603050405020304" pitchFamily="18" charset="0"/>
            </a:endParaRPr>
          </a:p>
        </p:txBody>
      </p:sp>
    </p:spTree>
    <p:extLst>
      <p:ext uri="{BB962C8B-B14F-4D97-AF65-F5344CB8AC3E}">
        <p14:creationId xmlns:p14="http://schemas.microsoft.com/office/powerpoint/2010/main" val="2000796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79868" y="84137"/>
            <a:ext cx="10515600" cy="1325563"/>
          </a:xfrm>
        </p:spPr>
        <p:txBody>
          <a:bodyPr/>
          <a:lstStyle/>
          <a:p>
            <a:pPr eaLnBrk="1" hangingPunct="1"/>
            <a:r>
              <a:rPr lang="en-US" altLang="en-US" dirty="0" smtClean="0"/>
              <a:t>for - Loop</a:t>
            </a:r>
          </a:p>
        </p:txBody>
      </p:sp>
      <p:sp>
        <p:nvSpPr>
          <p:cNvPr id="21507" name="Rectangle 3"/>
          <p:cNvSpPr>
            <a:spLocks noGrp="1" noChangeArrowheads="1"/>
          </p:cNvSpPr>
          <p:nvPr>
            <p:ph type="body" idx="1"/>
          </p:nvPr>
        </p:nvSpPr>
        <p:spPr>
          <a:xfrm>
            <a:off x="2903225" y="1226344"/>
            <a:ext cx="7772400" cy="3557588"/>
          </a:xfrm>
        </p:spPr>
        <p:txBody>
          <a:bodyPr>
            <a:normAutofit fontScale="92500" lnSpcReduction="20000"/>
          </a:bodyPr>
          <a:lstStyle/>
          <a:p>
            <a:pPr eaLnBrk="1" hangingPunct="1"/>
            <a:r>
              <a:rPr lang="en-US" altLang="en-US" smtClean="0"/>
              <a:t>Syntax:</a:t>
            </a:r>
            <a:br>
              <a:rPr lang="en-US" altLang="en-US" smtClean="0"/>
            </a:br>
            <a:r>
              <a:rPr lang="en-US" altLang="en-US" sz="1600"/>
              <a:t/>
            </a:r>
            <a:br>
              <a:rPr lang="en-US" altLang="en-US" sz="1600"/>
            </a:br>
            <a:endParaRPr lang="en-US" altLang="en-US" b="1" smtClean="0">
              <a:latin typeface="Courier New" panose="02070309020205020404" pitchFamily="49" charset="0"/>
              <a:cs typeface="Courier New" panose="02070309020205020404" pitchFamily="49" charset="0"/>
            </a:endParaRPr>
          </a:p>
          <a:p>
            <a:pPr eaLnBrk="1" hangingPunct="1"/>
            <a:endParaRPr lang="en-US" altLang="en-US" sz="1800" b="1">
              <a:latin typeface="Courier New" panose="02070309020205020404" pitchFamily="49" charset="0"/>
            </a:endParaRPr>
          </a:p>
          <a:p>
            <a:pPr eaLnBrk="1" hangingPunct="1"/>
            <a:endParaRPr lang="en-US" altLang="en-US" sz="800" b="1">
              <a:latin typeface="Courier New" panose="02070309020205020404" pitchFamily="49" charset="0"/>
            </a:endParaRPr>
          </a:p>
          <a:p>
            <a:pPr eaLnBrk="1" hangingPunct="1">
              <a:buFont typeface="Wingdings" panose="05000000000000000000" pitchFamily="2" charset="2"/>
              <a:buNone/>
            </a:pPr>
            <a:r>
              <a:rPr lang="en-US" altLang="en-US" sz="1800" b="1">
                <a:latin typeface="Courier New" panose="02070309020205020404" pitchFamily="49" charset="0"/>
              </a:rPr>
              <a:t>		</a:t>
            </a:r>
            <a:r>
              <a:rPr lang="en-US" altLang="en-US" b="1" smtClean="0">
                <a:cs typeface="Arial" panose="020B0604020202020204" pitchFamily="34" charset="0"/>
              </a:rPr>
              <a:t>or</a:t>
            </a:r>
            <a:r>
              <a:rPr lang="en-US" altLang="en-US" sz="1800" b="1">
                <a:cs typeface="Arial" panose="020B0604020202020204" pitchFamily="34" charset="0"/>
              </a:rPr>
              <a:t/>
            </a:r>
            <a:br>
              <a:rPr lang="en-US" altLang="en-US" sz="1800" b="1">
                <a:cs typeface="Arial" panose="020B0604020202020204" pitchFamily="34" charset="0"/>
              </a:rPr>
            </a:br>
            <a:r>
              <a:rPr lang="en-US" altLang="en-US" sz="1800" b="1">
                <a:cs typeface="Arial" panose="020B0604020202020204" pitchFamily="34" charset="0"/>
              </a:rPr>
              <a:t/>
            </a:r>
            <a:br>
              <a:rPr lang="en-US" altLang="en-US" sz="1800" b="1">
                <a:cs typeface="Arial" panose="020B0604020202020204" pitchFamily="34" charset="0"/>
              </a:rPr>
            </a:br>
            <a:r>
              <a:rPr lang="en-US" altLang="en-US" sz="1800" b="1">
                <a:cs typeface="Arial" panose="020B0604020202020204" pitchFamily="34" charset="0"/>
              </a:rPr>
              <a:t> </a:t>
            </a:r>
          </a:p>
          <a:p>
            <a:pPr eaLnBrk="1" hangingPunct="1"/>
            <a:endParaRPr lang="en-US" altLang="en-US" b="1" smtClean="0">
              <a:latin typeface="Courier New" panose="02070309020205020404" pitchFamily="49" charset="0"/>
              <a:cs typeface="Courier New" panose="02070309020205020404" pitchFamily="49" charset="0"/>
            </a:endParaRPr>
          </a:p>
          <a:p>
            <a:pPr eaLnBrk="1" hangingPunct="1"/>
            <a:endParaRPr lang="en-US" altLang="en-US" b="1" smtClean="0">
              <a:latin typeface="Courier New" panose="02070309020205020404" pitchFamily="49" charset="0"/>
              <a:cs typeface="Courier New" panose="02070309020205020404" pitchFamily="49" charset="0"/>
            </a:endParaRPr>
          </a:p>
          <a:p>
            <a:pPr eaLnBrk="1" hangingPunct="1"/>
            <a:r>
              <a:rPr lang="en-US" altLang="en-US" smtClean="0"/>
              <a:t>Is equivalent to:</a:t>
            </a:r>
            <a:r>
              <a:rPr lang="en-US" altLang="en-US" smtClean="0">
                <a:latin typeface="Times New Roman" panose="02020603050405020304" pitchFamily="18" charset="0"/>
              </a:rPr>
              <a:t>	</a:t>
            </a:r>
            <a:endParaRPr lang="en-US" altLang="en-US" b="1" smtClean="0">
              <a:latin typeface="Courier New" panose="02070309020205020404" pitchFamily="49" charset="0"/>
              <a:cs typeface="Courier New" panose="02070309020205020404" pitchFamily="49" charset="0"/>
            </a:endParaRPr>
          </a:p>
        </p:txBody>
      </p:sp>
      <p:sp>
        <p:nvSpPr>
          <p:cNvPr id="21508" name="Rectangle 4"/>
          <p:cNvSpPr>
            <a:spLocks noChangeArrowheads="1"/>
          </p:cNvSpPr>
          <p:nvPr/>
        </p:nvSpPr>
        <p:spPr bwMode="auto">
          <a:xfrm>
            <a:off x="3581400" y="1676400"/>
            <a:ext cx="4419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for (expr1 ; expr2 ; expr3)</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statement;</a:t>
            </a:r>
          </a:p>
        </p:txBody>
      </p:sp>
      <p:sp>
        <p:nvSpPr>
          <p:cNvPr id="21509" name="Rectangle 5"/>
          <p:cNvSpPr>
            <a:spLocks noChangeArrowheads="1"/>
          </p:cNvSpPr>
          <p:nvPr/>
        </p:nvSpPr>
        <p:spPr bwMode="auto">
          <a:xfrm>
            <a:off x="3581400" y="2957513"/>
            <a:ext cx="4419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sz="1800" b="1">
                <a:latin typeface="Courier New" panose="02070309020205020404" pitchFamily="49" charset="0"/>
                <a:cs typeface="Courier New" panose="02070309020205020404" pitchFamily="49" charset="0"/>
              </a:rPr>
              <a:t>for (expr1 ; expr2 ; expr3)</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statements;</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a:t>
            </a:r>
          </a:p>
        </p:txBody>
      </p:sp>
      <p:sp>
        <p:nvSpPr>
          <p:cNvPr id="21510" name="Rectangle 6"/>
          <p:cNvSpPr>
            <a:spLocks noChangeArrowheads="1"/>
          </p:cNvSpPr>
          <p:nvPr/>
        </p:nvSpPr>
        <p:spPr bwMode="auto">
          <a:xfrm>
            <a:off x="3581400" y="4600576"/>
            <a:ext cx="4419600" cy="1641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expr1;</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while (expr2)</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   {statements;}</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   expr3;</a:t>
            </a:r>
          </a:p>
          <a:p>
            <a:pPr eaLnBrk="1" hangingPunct="1">
              <a:lnSpc>
                <a:spcPct val="90000"/>
              </a:lnSpc>
              <a:spcBef>
                <a:spcPct val="0"/>
              </a:spcBef>
              <a:buClrTx/>
              <a:buSzTx/>
              <a:buFontTx/>
              <a:buNone/>
            </a:pPr>
            <a:r>
              <a:rPr lang="en-US" altLang="en-US" sz="1800" b="1">
                <a:latin typeface="Courier New" panose="02070309020205020404" pitchFamily="49" charset="0"/>
                <a:cs typeface="Courier New" panose="02070309020205020404" pitchFamily="49" charset="0"/>
              </a:rPr>
              <a:t>}</a:t>
            </a: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2598401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do while Loop</a:t>
            </a:r>
          </a:p>
        </p:txBody>
      </p:sp>
      <p:sp>
        <p:nvSpPr>
          <p:cNvPr id="23555" name="Rectangle 3"/>
          <p:cNvSpPr>
            <a:spLocks noGrp="1" noChangeArrowheads="1"/>
          </p:cNvSpPr>
          <p:nvPr>
            <p:ph type="body" idx="1"/>
          </p:nvPr>
        </p:nvSpPr>
        <p:spPr/>
        <p:txBody>
          <a:bodyPr>
            <a:normAutofit fontScale="85000" lnSpcReduction="20000"/>
          </a:bodyPr>
          <a:lstStyle/>
          <a:p>
            <a:pPr eaLnBrk="1" hangingPunct="1"/>
            <a:r>
              <a:rPr lang="en-US" altLang="en-US" smtClean="0"/>
              <a:t>Syntax:</a:t>
            </a:r>
            <a:br>
              <a:rPr lang="en-US" altLang="en-US" smtClean="0"/>
            </a:br>
            <a:r>
              <a:rPr lang="en-US" altLang="en-US" smtClean="0"/>
              <a:t/>
            </a:r>
            <a:br>
              <a:rPr lang="en-US" altLang="en-US" smtClean="0"/>
            </a:br>
            <a:r>
              <a:rPr lang="en-US" altLang="en-US" smtClean="0"/>
              <a:t>	</a:t>
            </a:r>
            <a:endParaRPr lang="en-US" altLang="en-US" b="1" smtClean="0">
              <a:latin typeface="Courier New" panose="02070309020205020404" pitchFamily="49" charset="0"/>
            </a:endParaRP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The condition expression for looping is evaluated only after the loop body had executed.</a:t>
            </a:r>
          </a:p>
        </p:txBody>
      </p:sp>
      <p:sp>
        <p:nvSpPr>
          <p:cNvPr id="23556" name="Rectangle 4"/>
          <p:cNvSpPr>
            <a:spLocks noChangeArrowheads="1"/>
          </p:cNvSpPr>
          <p:nvPr/>
        </p:nvSpPr>
        <p:spPr bwMode="auto">
          <a:xfrm>
            <a:off x="3200400" y="2057400"/>
            <a:ext cx="350520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000">
                <a:solidFill>
                  <a:schemeClr val="tx1"/>
                </a:solidFill>
                <a:latin typeface="Arial" panose="020B0604020202020204" pitchFamily="34" charset="0"/>
                <a:cs typeface="Times New Roman" panose="02020603050405020304" pitchFamily="18" charset="0"/>
              </a:defRPr>
            </a:lvl1pPr>
            <a:lvl2pPr marL="742950" indent="-285750">
              <a:spcBef>
                <a:spcPct val="20000"/>
              </a:spcBef>
              <a:buSzPct val="85000"/>
              <a:buBlip>
                <a:blip r:embed="rId2"/>
              </a:buBlip>
              <a:defRPr sz="2000">
                <a:solidFill>
                  <a:schemeClr val="tx1"/>
                </a:solidFill>
                <a:latin typeface="Arial" panose="020B0604020202020204" pitchFamily="34"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Times New Roman" panose="02020603050405020304" pitchFamily="18" charset="0"/>
              </a:defRPr>
            </a:lvl3pPr>
            <a:lvl4pPr marL="1600200" indent="-228600">
              <a:spcBef>
                <a:spcPct val="20000"/>
              </a:spcBef>
              <a:buClr>
                <a:schemeClr val="bg2"/>
              </a:buClr>
              <a:buChar char="•"/>
              <a:defRPr sz="20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2"/>
              </a:buClr>
              <a:buSzPct val="65000"/>
              <a:buFont typeface="Wingdings" panose="05000000000000000000" pitchFamily="2" charset="2"/>
              <a:buChar char="Ø"/>
              <a:defRPr sz="2000">
                <a:solidFill>
                  <a:schemeClr val="tx1"/>
                </a:solidFill>
                <a:latin typeface="Arial" panose="020B0604020202020204" pitchFamily="34" charset="0"/>
                <a:cs typeface="Times New Roman" panose="02020603050405020304" pitchFamily="18" charset="0"/>
              </a:defRPr>
            </a:lvl9pPr>
          </a:lstStyle>
          <a:p>
            <a:pPr eaLnBrk="1" hangingPunct="1">
              <a:spcBef>
                <a:spcPct val="0"/>
              </a:spcBef>
              <a:buClrTx/>
              <a:buSzTx/>
              <a:buFontTx/>
              <a:buNone/>
            </a:pPr>
            <a:r>
              <a:rPr lang="en-US" altLang="en-US" b="1">
                <a:latin typeface="Courier New" panose="02070309020205020404" pitchFamily="49" charset="0"/>
              </a:rPr>
              <a:t>do</a:t>
            </a:r>
            <a:br>
              <a:rPr lang="en-US" altLang="en-US" b="1">
                <a:latin typeface="Courier New" panose="02070309020205020404" pitchFamily="49" charset="0"/>
              </a:rPr>
            </a:br>
            <a:r>
              <a:rPr lang="en-US" altLang="en-US" b="1">
                <a:latin typeface="Courier New" panose="02070309020205020404" pitchFamily="49" charset="0"/>
              </a:rPr>
              <a:t>{</a:t>
            </a:r>
            <a:br>
              <a:rPr lang="en-US" altLang="en-US" b="1">
                <a:latin typeface="Courier New" panose="02070309020205020404" pitchFamily="49" charset="0"/>
              </a:rPr>
            </a:br>
            <a:r>
              <a:rPr lang="en-US" altLang="en-US" b="1">
                <a:latin typeface="Courier New" panose="02070309020205020404" pitchFamily="49" charset="0"/>
              </a:rPr>
              <a:t>	Statements;</a:t>
            </a:r>
            <a:br>
              <a:rPr lang="en-US" altLang="en-US" b="1">
                <a:latin typeface="Courier New" panose="02070309020205020404" pitchFamily="49" charset="0"/>
              </a:rPr>
            </a:br>
            <a:r>
              <a:rPr lang="en-US" altLang="en-US" b="1">
                <a:latin typeface="Courier New" panose="02070309020205020404" pitchFamily="49" charset="0"/>
              </a:rPr>
              <a:t>}while (expression);</a:t>
            </a:r>
          </a:p>
        </p:txBody>
      </p:sp>
    </p:spTree>
    <p:extLst>
      <p:ext uri="{BB962C8B-B14F-4D97-AF65-F5344CB8AC3E}">
        <p14:creationId xmlns:p14="http://schemas.microsoft.com/office/powerpoint/2010/main" val="287258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break Statement</a:t>
            </a:r>
          </a:p>
        </p:txBody>
      </p:sp>
      <p:sp>
        <p:nvSpPr>
          <p:cNvPr id="24579" name="Rectangle 3"/>
          <p:cNvSpPr>
            <a:spLocks noGrp="1" noChangeArrowheads="1"/>
          </p:cNvSpPr>
          <p:nvPr>
            <p:ph type="body" idx="1"/>
          </p:nvPr>
        </p:nvSpPr>
        <p:spPr/>
        <p:txBody>
          <a:bodyPr>
            <a:normAutofit/>
          </a:bodyPr>
          <a:lstStyle/>
          <a:p>
            <a:pPr eaLnBrk="1" hangingPunct="1"/>
            <a:r>
              <a:rPr lang="en-US" altLang="en-US" dirty="0" smtClean="0"/>
              <a:t>We have seen how to use the break statement within the switch statement.</a:t>
            </a:r>
          </a:p>
          <a:p>
            <a:pPr eaLnBrk="1" hangingPunct="1">
              <a:lnSpc>
                <a:spcPct val="110000"/>
              </a:lnSpc>
              <a:spcBef>
                <a:spcPct val="30000"/>
              </a:spcBef>
            </a:pPr>
            <a:endParaRPr lang="en-US" altLang="en-US" dirty="0" smtClean="0"/>
          </a:p>
          <a:p>
            <a:r>
              <a:rPr lang="en-GB" dirty="0" smtClean="0"/>
              <a:t>A break statement causes an  exit from the innermost containing while, do, for or switch statement.</a:t>
            </a:r>
            <a:endParaRPr lang="en-GB" dirty="0">
              <a:latin typeface="Times New Roman" panose="02020603050405020304" pitchFamily="18" charset="0"/>
            </a:endParaRPr>
          </a:p>
        </p:txBody>
      </p:sp>
    </p:spTree>
    <p:extLst>
      <p:ext uri="{BB962C8B-B14F-4D97-AF65-F5344CB8AC3E}">
        <p14:creationId xmlns:p14="http://schemas.microsoft.com/office/powerpoint/2010/main" val="2550486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continue Statement</a:t>
            </a:r>
          </a:p>
        </p:txBody>
      </p:sp>
      <p:sp>
        <p:nvSpPr>
          <p:cNvPr id="25603" name="Rectangle 3"/>
          <p:cNvSpPr>
            <a:spLocks noGrp="1" noChangeArrowheads="1"/>
          </p:cNvSpPr>
          <p:nvPr>
            <p:ph type="body" idx="1"/>
          </p:nvPr>
        </p:nvSpPr>
        <p:spPr/>
        <p:txBody>
          <a:bodyPr/>
          <a:lstStyle/>
          <a:p>
            <a:pPr eaLnBrk="1" hangingPunct="1">
              <a:lnSpc>
                <a:spcPct val="90000"/>
              </a:lnSpc>
            </a:pPr>
            <a:r>
              <a:rPr lang="en-US" altLang="en-US" smtClean="0"/>
              <a:t>In some situations, you might want to skip to the next iteration of a loop without finishing the current iteration.</a:t>
            </a:r>
          </a:p>
          <a:p>
            <a:pPr eaLnBrk="1" hangingPunct="1">
              <a:lnSpc>
                <a:spcPct val="90000"/>
              </a:lnSpc>
              <a:buFont typeface="Wingdings" panose="05000000000000000000" pitchFamily="2" charset="2"/>
              <a:buNone/>
            </a:pPr>
            <a:endParaRPr lang="en-US" altLang="en-US" smtClean="0"/>
          </a:p>
          <a:p>
            <a:pPr eaLnBrk="1" hangingPunct="1">
              <a:lnSpc>
                <a:spcPct val="90000"/>
              </a:lnSpc>
              <a:buSzPct val="85000"/>
            </a:pPr>
            <a:r>
              <a:rPr lang="en-US" altLang="en-US" smtClean="0"/>
              <a:t>The </a:t>
            </a:r>
            <a:r>
              <a:rPr lang="en-US" altLang="en-US" b="1" smtClean="0">
                <a:latin typeface="Courier New" panose="02070309020205020404" pitchFamily="49" charset="0"/>
                <a:cs typeface="Courier New" panose="02070309020205020404" pitchFamily="49" charset="0"/>
              </a:rPr>
              <a:t>continue</a:t>
            </a:r>
            <a:r>
              <a:rPr lang="en-US" altLang="en-US" smtClean="0"/>
              <a:t> statement allows you to do that.</a:t>
            </a:r>
          </a:p>
          <a:p>
            <a:pPr eaLnBrk="1" hangingPunct="1">
              <a:lnSpc>
                <a:spcPct val="90000"/>
              </a:lnSpc>
              <a:buFont typeface="Wingdings" panose="05000000000000000000" pitchFamily="2" charset="2"/>
              <a:buNone/>
            </a:pPr>
            <a:endParaRPr lang="en-US" altLang="en-US" smtClean="0"/>
          </a:p>
          <a:p>
            <a:pPr eaLnBrk="1" hangingPunct="1">
              <a:lnSpc>
                <a:spcPct val="90000"/>
              </a:lnSpc>
              <a:buSzPct val="85000"/>
            </a:pPr>
            <a:r>
              <a:rPr lang="en-US" altLang="en-US" smtClean="0"/>
              <a:t>When encountered, </a:t>
            </a:r>
            <a:r>
              <a:rPr lang="en-US" altLang="en-US" b="1" smtClean="0">
                <a:latin typeface="Courier New" panose="02070309020205020404" pitchFamily="49" charset="0"/>
                <a:cs typeface="Courier New" panose="02070309020205020404" pitchFamily="49" charset="0"/>
              </a:rPr>
              <a:t>continue</a:t>
            </a:r>
            <a:r>
              <a:rPr lang="en-US" altLang="en-US" smtClean="0">
                <a:latin typeface="Switzerland"/>
              </a:rPr>
              <a:t> </a:t>
            </a:r>
            <a:r>
              <a:rPr lang="en-US" altLang="en-US" smtClean="0"/>
              <a:t> skips over the remaining statements of the loop, but</a:t>
            </a:r>
            <a:r>
              <a:rPr lang="en-US" altLang="en-US" smtClean="0">
                <a:latin typeface="Switzerland"/>
              </a:rPr>
              <a:t> </a:t>
            </a:r>
            <a:r>
              <a:rPr lang="en-US" altLang="en-US" b="1" smtClean="0">
                <a:latin typeface="Courier New" panose="02070309020205020404" pitchFamily="49" charset="0"/>
                <a:cs typeface="Courier New" panose="02070309020205020404" pitchFamily="49" charset="0"/>
              </a:rPr>
              <a:t>continues</a:t>
            </a:r>
            <a:r>
              <a:rPr lang="en-US" altLang="en-US" smtClean="0">
                <a:latin typeface="Switzerland"/>
              </a:rPr>
              <a:t> to </a:t>
            </a:r>
            <a:r>
              <a:rPr lang="en-US" altLang="en-US" smtClean="0"/>
              <a:t>the next iteration of the loop.</a:t>
            </a:r>
            <a:br>
              <a:rPr lang="en-US" altLang="en-US" smtClean="0"/>
            </a:br>
            <a:r>
              <a:rPr lang="en-US" altLang="en-US" sz="1800"/>
              <a:t/>
            </a:r>
            <a:br>
              <a:rPr lang="en-US" altLang="en-US" sz="1800"/>
            </a:br>
            <a:r>
              <a:rPr lang="en-US" altLang="en-US" sz="1400" b="1">
                <a:latin typeface="Courier New" panose="02070309020205020404" pitchFamily="49" charset="0"/>
              </a:rPr>
              <a:t>	</a:t>
            </a:r>
            <a:endParaRPr lang="en-US" altLang="en-US" sz="1800"/>
          </a:p>
        </p:txBody>
      </p:sp>
    </p:spTree>
    <p:extLst>
      <p:ext uri="{BB962C8B-B14F-4D97-AF65-F5344CB8AC3E}">
        <p14:creationId xmlns:p14="http://schemas.microsoft.com/office/powerpoint/2010/main" val="735351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Scanner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 class (</a:t>
            </a:r>
            <a:r>
              <a:rPr lang="en-US" dirty="0" err="1" smtClean="0"/>
              <a:t>java.util.Scanner</a:t>
            </a:r>
            <a:r>
              <a:rPr lang="en-US" dirty="0" smtClean="0"/>
              <a:t>)  that represents text based parser(has inherent small ~ 1K buffer)</a:t>
            </a:r>
          </a:p>
          <a:p>
            <a:r>
              <a:rPr lang="en-US" dirty="0" smtClean="0"/>
              <a:t>It can parse text data from any source --Console </a:t>
            </a:r>
            <a:r>
              <a:rPr lang="en-US" dirty="0" err="1" smtClean="0"/>
              <a:t>input,Text</a:t>
            </a:r>
            <a:r>
              <a:rPr lang="en-US" dirty="0" smtClean="0"/>
              <a:t> file , socket, string</a:t>
            </a:r>
          </a:p>
          <a:p>
            <a:pPr marL="0" indent="0">
              <a:buNone/>
            </a:pPr>
            <a:r>
              <a:rPr lang="en-US" dirty="0"/>
              <a:t>e</a:t>
            </a:r>
            <a:r>
              <a:rPr lang="en-US" dirty="0" smtClean="0"/>
              <a:t>.g. 	Scanner input = new Scanner(System.in);</a:t>
            </a:r>
          </a:p>
          <a:p>
            <a:pPr marL="0" indent="0">
              <a:buNone/>
            </a:pPr>
            <a:r>
              <a:rPr lang="en-US" dirty="0" smtClean="0"/>
              <a:t>	</a:t>
            </a:r>
            <a:r>
              <a:rPr lang="en-US" dirty="0" err="1" smtClean="0"/>
              <a:t>System.out.print</a:t>
            </a:r>
            <a:r>
              <a:rPr lang="en-US" dirty="0" smtClean="0"/>
              <a:t>("Enter your name: ");</a:t>
            </a:r>
          </a:p>
          <a:p>
            <a:pPr marL="0" indent="0">
              <a:buNone/>
            </a:pPr>
            <a:r>
              <a:rPr lang="en-US" dirty="0" smtClean="0"/>
              <a:t>	String name = </a:t>
            </a:r>
            <a:r>
              <a:rPr lang="en-US" dirty="0" err="1" smtClean="0"/>
              <a:t>input.next</a:t>
            </a:r>
            <a:r>
              <a:rPr lang="en-US" dirty="0" smtClean="0"/>
              <a:t> ();</a:t>
            </a:r>
          </a:p>
          <a:p>
            <a:pPr marL="0" indent="0">
              <a:buNone/>
            </a:pPr>
            <a:r>
              <a:rPr lang="en-US" dirty="0" smtClean="0"/>
              <a:t>	</a:t>
            </a:r>
            <a:r>
              <a:rPr lang="en-US" dirty="0" err="1" smtClean="0"/>
              <a:t>System.out.println</a:t>
            </a:r>
            <a:r>
              <a:rPr lang="en-US" dirty="0" smtClean="0"/>
              <a:t>(“Your name is " + name);</a:t>
            </a:r>
          </a:p>
          <a:p>
            <a:pPr marL="0" indent="0">
              <a:buNone/>
            </a:pPr>
            <a:r>
              <a:rPr lang="en-US" dirty="0" smtClean="0"/>
              <a:t>	</a:t>
            </a:r>
            <a:r>
              <a:rPr lang="en-US" dirty="0" err="1" smtClean="0"/>
              <a:t>input.close</a:t>
            </a:r>
            <a:r>
              <a:rPr lang="en-US" dirty="0" smtClean="0"/>
              <a:t>();</a:t>
            </a:r>
          </a:p>
          <a:p>
            <a:endParaRPr lang="en-US" dirty="0"/>
          </a:p>
          <a:p>
            <a:endParaRPr lang="en-US" dirty="0" smtClean="0"/>
          </a:p>
          <a:p>
            <a:endParaRPr lang="en-US" dirty="0" smtClean="0"/>
          </a:p>
        </p:txBody>
      </p:sp>
    </p:spTree>
    <p:extLst>
      <p:ext uri="{BB962C8B-B14F-4D97-AF65-F5344CB8AC3E}">
        <p14:creationId xmlns:p14="http://schemas.microsoft.com/office/powerpoint/2010/main" val="416254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Virtual Machine (JVM), Difference JDK, JRE &amp; JVM - Core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6754" y="752355"/>
            <a:ext cx="6980861" cy="528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55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dirty="0" smtClean="0"/>
              <a:t>Language Basics</a:t>
            </a:r>
          </a:p>
        </p:txBody>
      </p:sp>
      <p:sp>
        <p:nvSpPr>
          <p:cNvPr id="19459" name="Rectangle 3"/>
          <p:cNvSpPr>
            <a:spLocks noGrp="1" noChangeArrowheads="1"/>
          </p:cNvSpPr>
          <p:nvPr>
            <p:ph idx="1"/>
          </p:nvPr>
        </p:nvSpPr>
        <p:spPr/>
        <p:txBody>
          <a:bodyPr/>
          <a:lstStyle/>
          <a:p>
            <a:pPr eaLnBrk="1" hangingPunct="1"/>
            <a:r>
              <a:rPr lang="en-US" dirty="0" smtClean="0"/>
              <a:t>Keywords</a:t>
            </a:r>
          </a:p>
          <a:p>
            <a:pPr eaLnBrk="1" hangingPunct="1"/>
            <a:r>
              <a:rPr lang="en-US" dirty="0" smtClean="0"/>
              <a:t>Variables</a:t>
            </a:r>
          </a:p>
          <a:p>
            <a:pPr eaLnBrk="1" hangingPunct="1"/>
            <a:r>
              <a:rPr lang="en-US" dirty="0" smtClean="0"/>
              <a:t>Conditional Statements</a:t>
            </a:r>
          </a:p>
          <a:p>
            <a:pPr eaLnBrk="1" hangingPunct="1"/>
            <a:r>
              <a:rPr lang="en-US" dirty="0" smtClean="0"/>
              <a:t>Loops</a:t>
            </a:r>
          </a:p>
          <a:p>
            <a:pPr eaLnBrk="1" hangingPunct="1"/>
            <a:r>
              <a:rPr lang="en-US" dirty="0" smtClean="0"/>
              <a:t>Data Types</a:t>
            </a:r>
          </a:p>
          <a:p>
            <a:pPr eaLnBrk="1" hangingPunct="1"/>
            <a:r>
              <a:rPr lang="en-US" dirty="0" smtClean="0"/>
              <a:t>Operators</a:t>
            </a:r>
          </a:p>
          <a:p>
            <a:pPr eaLnBrk="1" hangingPunct="1"/>
            <a:r>
              <a:rPr lang="en-US" dirty="0" smtClean="0"/>
              <a:t>Coding Conventions</a:t>
            </a:r>
          </a:p>
        </p:txBody>
      </p:sp>
    </p:spTree>
    <p:extLst>
      <p:ext uri="{BB962C8B-B14F-4D97-AF65-F5344CB8AC3E}">
        <p14:creationId xmlns:p14="http://schemas.microsoft.com/office/powerpoint/2010/main" val="319640543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a:xfrm>
            <a:off x="2019836" y="516228"/>
            <a:ext cx="7924800" cy="609600"/>
          </a:xfrm>
        </p:spPr>
        <p:txBody>
          <a:bodyPr/>
          <a:lstStyle/>
          <a:p>
            <a:pPr eaLnBrk="1" hangingPunct="1"/>
            <a:r>
              <a:rPr lang="en-US" sz="3200" dirty="0"/>
              <a:t>Java Keywords</a:t>
            </a:r>
            <a:endParaRPr lang="en-CA" sz="3200" dirty="0"/>
          </a:p>
        </p:txBody>
      </p:sp>
      <p:graphicFrame>
        <p:nvGraphicFramePr>
          <p:cNvPr id="72779" name="Group 75"/>
          <p:cNvGraphicFramePr>
            <a:graphicFrameLocks noGrp="1"/>
          </p:cNvGraphicFramePr>
          <p:nvPr>
            <p:ph sz="half" idx="2"/>
            <p:extLst/>
          </p:nvPr>
        </p:nvGraphicFramePr>
        <p:xfrm>
          <a:off x="1600200" y="1617373"/>
          <a:ext cx="8305800" cy="4481511"/>
        </p:xfrm>
        <a:graphic>
          <a:graphicData uri="http://schemas.openxmlformats.org/drawingml/2006/table">
            <a:tbl>
              <a:tblPr/>
              <a:tblGrid>
                <a:gridCol w="1384300"/>
                <a:gridCol w="1384300"/>
                <a:gridCol w="1117600"/>
                <a:gridCol w="1651000"/>
                <a:gridCol w="1384300"/>
                <a:gridCol w="1384300"/>
              </a:tblGrid>
              <a:tr h="5608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dirty="0" smtClean="0">
                          <a:ln>
                            <a:noFill/>
                          </a:ln>
                          <a:solidFill>
                            <a:srgbClr val="000099"/>
                          </a:solidFill>
                          <a:effectLst/>
                          <a:latin typeface="Arial" charset="0"/>
                        </a:rPr>
                        <a:t>abstract	</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boolean</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break</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byte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case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catch</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08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dirty="0" smtClean="0">
                          <a:ln>
                            <a:noFill/>
                          </a:ln>
                          <a:solidFill>
                            <a:srgbClr val="000099"/>
                          </a:solidFill>
                          <a:effectLst/>
                          <a:latin typeface="Arial" charset="0"/>
                        </a:rPr>
                        <a:t>char</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class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const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continue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default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do</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double</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dirty="0" smtClean="0">
                          <a:ln>
                            <a:noFill/>
                          </a:ln>
                          <a:solidFill>
                            <a:srgbClr val="000099"/>
                          </a:solidFill>
                          <a:effectLst/>
                          <a:latin typeface="Arial" charset="0"/>
                        </a:rPr>
                        <a:t>else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extends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final</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finally</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float</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51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for</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goto</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if</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implements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import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instanceof</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int</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interface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long</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native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new</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package</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private</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protected</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public</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return</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short</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static</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strictfp</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super</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switch</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synchronized</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this</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throw</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60864">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throws</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transient</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try</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void</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volatile</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while</a:t>
                      </a:r>
                    </a:p>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751">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true</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false</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r>
                        <a:rPr kumimoji="0" lang="en-US" sz="1400" b="1" i="0" u="none" strike="noStrike" cap="none" normalizeH="0" baseline="0" smtClean="0">
                          <a:ln>
                            <a:noFill/>
                          </a:ln>
                          <a:solidFill>
                            <a:srgbClr val="000099"/>
                          </a:solidFill>
                          <a:effectLst/>
                          <a:latin typeface="Arial" charset="0"/>
                        </a:rPr>
                        <a:t>null</a:t>
                      </a: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99"/>
                        </a:buClr>
                        <a:buSzTx/>
                        <a:buFont typeface="Wingdings" pitchFamily="2" charset="2"/>
                        <a:buNone/>
                        <a:tabLst/>
                      </a:pPr>
                      <a:endParaRPr kumimoji="0" lang="en-US" sz="1400" b="1" i="0" u="none" strike="noStrike" cap="none" normalizeH="0" baseline="0" dirty="0" smtClean="0">
                        <a:ln>
                          <a:noFill/>
                        </a:ln>
                        <a:solidFill>
                          <a:srgbClr val="000099"/>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974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Types, Input and Operators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134" y="514109"/>
            <a:ext cx="8221373" cy="599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0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a:xfrm>
            <a:off x="2133600" y="228600"/>
            <a:ext cx="7772400" cy="914400"/>
          </a:xfrm>
        </p:spPr>
        <p:txBody>
          <a:bodyPr/>
          <a:lstStyle/>
          <a:p>
            <a:pPr eaLnBrk="1" hangingPunct="1"/>
            <a:r>
              <a:rPr lang="en-US" dirty="0" smtClean="0"/>
              <a:t>Data Types</a:t>
            </a:r>
          </a:p>
        </p:txBody>
      </p:sp>
      <p:sp>
        <p:nvSpPr>
          <p:cNvPr id="14339" name="Rectangle 3"/>
          <p:cNvSpPr>
            <a:spLocks noGrp="1" noChangeArrowheads="1"/>
          </p:cNvSpPr>
          <p:nvPr>
            <p:ph idx="1"/>
          </p:nvPr>
        </p:nvSpPr>
        <p:spPr>
          <a:xfrm>
            <a:off x="2286000" y="1576589"/>
            <a:ext cx="7620000" cy="3219450"/>
          </a:xfrm>
        </p:spPr>
        <p:txBody>
          <a:bodyPr rtlCol="0">
            <a:normAutofit lnSpcReduction="10000"/>
          </a:bodyPr>
          <a:lstStyle/>
          <a:p>
            <a:pPr>
              <a:defRPr/>
            </a:pPr>
            <a:r>
              <a:rPr lang="en-US" sz="2400" dirty="0"/>
              <a:t>Integral Type</a:t>
            </a:r>
          </a:p>
          <a:p>
            <a:pPr lvl="1">
              <a:buFont typeface="Wingdings" pitchFamily="2" charset="2"/>
              <a:buChar char="§"/>
              <a:defRPr/>
            </a:pPr>
            <a:r>
              <a:rPr lang="en-US" sz="2000" dirty="0"/>
              <a:t>byte		8 bits</a:t>
            </a:r>
          </a:p>
          <a:p>
            <a:pPr lvl="1">
              <a:buFont typeface="Wingdings" pitchFamily="2" charset="2"/>
              <a:buChar char="§"/>
              <a:defRPr/>
            </a:pPr>
            <a:r>
              <a:rPr lang="en-US" sz="2000" dirty="0"/>
              <a:t>short		16 bits</a:t>
            </a:r>
          </a:p>
          <a:p>
            <a:pPr lvl="1">
              <a:buFont typeface="Wingdings" pitchFamily="2" charset="2"/>
              <a:buChar char="§"/>
              <a:defRPr/>
            </a:pPr>
            <a:r>
              <a:rPr lang="en-US" sz="2000" dirty="0"/>
              <a:t>int		32 bits</a:t>
            </a:r>
          </a:p>
          <a:p>
            <a:pPr lvl="1">
              <a:buFont typeface="Wingdings" pitchFamily="2" charset="2"/>
              <a:buChar char="§"/>
              <a:defRPr/>
            </a:pPr>
            <a:r>
              <a:rPr lang="en-US" sz="2000" dirty="0"/>
              <a:t>long		64 bits</a:t>
            </a:r>
          </a:p>
          <a:p>
            <a:pPr>
              <a:defRPr/>
            </a:pPr>
            <a:endParaRPr lang="en-US" sz="2400" dirty="0"/>
          </a:p>
          <a:p>
            <a:pPr>
              <a:defRPr/>
            </a:pPr>
            <a:r>
              <a:rPr lang="en-US" sz="2400" dirty="0"/>
              <a:t>Textual Type</a:t>
            </a:r>
          </a:p>
          <a:p>
            <a:pPr lvl="1">
              <a:buFont typeface="Wingdings" pitchFamily="2" charset="2"/>
              <a:buChar char="§"/>
              <a:defRPr/>
            </a:pPr>
            <a:r>
              <a:rPr lang="en-US" sz="2000" dirty="0"/>
              <a:t>char		16 bits, UNICODE Character</a:t>
            </a:r>
          </a:p>
          <a:p>
            <a:pPr lvl="1">
              <a:buFont typeface="Wingdings" pitchFamily="2" charset="2"/>
              <a:buChar char="§"/>
              <a:defRPr/>
            </a:pPr>
            <a:r>
              <a:rPr lang="en-US" sz="2000" dirty="0"/>
              <a:t>String</a:t>
            </a:r>
          </a:p>
        </p:txBody>
      </p:sp>
    </p:spTree>
    <p:extLst>
      <p:ext uri="{BB962C8B-B14F-4D97-AF65-F5344CB8AC3E}">
        <p14:creationId xmlns:p14="http://schemas.microsoft.com/office/powerpoint/2010/main" val="4517851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a:xfrm>
            <a:off x="1572296" y="184821"/>
            <a:ext cx="10515600" cy="1325563"/>
          </a:xfrm>
        </p:spPr>
        <p:txBody>
          <a:bodyPr/>
          <a:lstStyle/>
          <a:p>
            <a:pPr eaLnBrk="1" hangingPunct="1"/>
            <a:r>
              <a:rPr lang="en-US" dirty="0" smtClean="0"/>
              <a:t>Data Types</a:t>
            </a:r>
          </a:p>
        </p:txBody>
      </p:sp>
      <p:sp>
        <p:nvSpPr>
          <p:cNvPr id="23555" name="Rectangle 3"/>
          <p:cNvSpPr>
            <a:spLocks noGrp="1" noChangeArrowheads="1"/>
          </p:cNvSpPr>
          <p:nvPr>
            <p:ph idx="1"/>
          </p:nvPr>
        </p:nvSpPr>
        <p:spPr/>
        <p:txBody>
          <a:bodyPr>
            <a:normAutofit/>
          </a:bodyPr>
          <a:lstStyle/>
          <a:p>
            <a:pPr eaLnBrk="1" hangingPunct="1"/>
            <a:r>
              <a:rPr lang="en-US" sz="2400" dirty="0" smtClean="0"/>
              <a:t>Floating Point Type</a:t>
            </a:r>
          </a:p>
          <a:p>
            <a:pPr lvl="1" eaLnBrk="1" hangingPunct="1">
              <a:buFont typeface="Wingdings" panose="05000000000000000000" pitchFamily="2" charset="2"/>
              <a:buChar char="§"/>
            </a:pPr>
            <a:r>
              <a:rPr lang="en-US" sz="2000" dirty="0" smtClean="0"/>
              <a:t>float		32 bits</a:t>
            </a:r>
          </a:p>
          <a:p>
            <a:pPr lvl="1" eaLnBrk="1" hangingPunct="1">
              <a:buFont typeface="Wingdings" panose="05000000000000000000" pitchFamily="2" charset="2"/>
              <a:buChar char="§"/>
            </a:pPr>
            <a:r>
              <a:rPr lang="en-US" sz="2000" dirty="0" smtClean="0"/>
              <a:t>double		64 bits</a:t>
            </a:r>
          </a:p>
          <a:p>
            <a:pPr lvl="1" eaLnBrk="1" hangingPunct="1"/>
            <a:endParaRPr lang="en-US" sz="2000" dirty="0" smtClean="0"/>
          </a:p>
          <a:p>
            <a:pPr eaLnBrk="1" hangingPunct="1"/>
            <a:r>
              <a:rPr lang="en-US" sz="2400" dirty="0" smtClean="0"/>
              <a:t>Boolean Type  1 bit</a:t>
            </a:r>
          </a:p>
          <a:p>
            <a:pPr lvl="1" eaLnBrk="1" hangingPunct="1">
              <a:buFont typeface="Wingdings" panose="05000000000000000000" pitchFamily="2" charset="2"/>
              <a:buChar char="§"/>
            </a:pPr>
            <a:r>
              <a:rPr lang="en-US" sz="2000" dirty="0" smtClean="0"/>
              <a:t>true</a:t>
            </a:r>
          </a:p>
          <a:p>
            <a:pPr lvl="1" eaLnBrk="1" hangingPunct="1">
              <a:buFont typeface="Wingdings" panose="05000000000000000000" pitchFamily="2" charset="2"/>
              <a:buChar char="§"/>
            </a:pPr>
            <a:r>
              <a:rPr lang="en-US" sz="2000" dirty="0" smtClean="0"/>
              <a:t>false</a:t>
            </a:r>
          </a:p>
        </p:txBody>
      </p:sp>
    </p:spTree>
    <p:extLst>
      <p:ext uri="{BB962C8B-B14F-4D97-AF65-F5344CB8AC3E}">
        <p14:creationId xmlns:p14="http://schemas.microsoft.com/office/powerpoint/2010/main" val="3479081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1434</Words>
  <Application>Microsoft Office PowerPoint</Application>
  <PresentationFormat>Widescreen</PresentationFormat>
  <Paragraphs>337</Paragraphs>
  <Slides>36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Courier New</vt:lpstr>
      <vt:lpstr>Mangal</vt:lpstr>
      <vt:lpstr>Switzerland</vt:lpstr>
      <vt:lpstr>Times New Roman</vt:lpstr>
      <vt:lpstr>Wingdings</vt:lpstr>
      <vt:lpstr>Office Theme</vt:lpstr>
      <vt:lpstr>Welcome To Concept Of Programming </vt:lpstr>
      <vt:lpstr>Java</vt:lpstr>
      <vt:lpstr>PowerPoint Presentation</vt:lpstr>
      <vt:lpstr>PowerPoint Presentation</vt:lpstr>
      <vt:lpstr>Language Basics</vt:lpstr>
      <vt:lpstr>Java Keywords</vt:lpstr>
      <vt:lpstr>PowerPoint Presentation</vt:lpstr>
      <vt:lpstr>Data Types</vt:lpstr>
      <vt:lpstr>Data Types</vt:lpstr>
      <vt:lpstr>Variables</vt:lpstr>
      <vt:lpstr>Variables conti…</vt:lpstr>
      <vt:lpstr>Naming conventions  </vt:lpstr>
      <vt:lpstr>Rules on Identifiers </vt:lpstr>
      <vt:lpstr>Access specifiers  </vt:lpstr>
      <vt:lpstr>Basic rules  </vt:lpstr>
      <vt:lpstr>Conversions regarding primitive types </vt:lpstr>
      <vt:lpstr>Rules --- </vt:lpstr>
      <vt:lpstr>Narrowing conversion --- forced conversion(type-casting) </vt:lpstr>
      <vt:lpstr>Basic Java Syntax Operators Control Statements</vt:lpstr>
      <vt:lpstr>Primitive Types and Variables</vt:lpstr>
      <vt:lpstr>Declarations</vt:lpstr>
      <vt:lpstr>Assignment</vt:lpstr>
      <vt:lpstr>Basic Mathematical Operators</vt:lpstr>
      <vt:lpstr>Relational Operators</vt:lpstr>
      <vt:lpstr>Statements &amp; Blocks</vt:lpstr>
      <vt:lpstr>Flow of Control</vt:lpstr>
      <vt:lpstr>if Statement – different syntax options</vt:lpstr>
      <vt:lpstr>Conditional Operator</vt:lpstr>
      <vt:lpstr>switch Statement</vt:lpstr>
      <vt:lpstr>Loops</vt:lpstr>
      <vt:lpstr>While – Loop</vt:lpstr>
      <vt:lpstr>for - Loop</vt:lpstr>
      <vt:lpstr>do while Loop</vt:lpstr>
      <vt:lpstr>break Statement</vt:lpstr>
      <vt:lpstr>continue Statement</vt:lpstr>
      <vt:lpstr>What is Scanner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HP</dc:creator>
  <cp:lastModifiedBy>HP</cp:lastModifiedBy>
  <cp:revision>13</cp:revision>
  <dcterms:created xsi:type="dcterms:W3CDTF">2021-04-22T07:08:58Z</dcterms:created>
  <dcterms:modified xsi:type="dcterms:W3CDTF">2021-05-06T12:20:01Z</dcterms:modified>
</cp:coreProperties>
</file>