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72" r:id="rId11"/>
    <p:sldId id="264" r:id="rId12"/>
    <p:sldId id="270" r:id="rId13"/>
    <p:sldId id="271" r:id="rId14"/>
    <p:sldId id="265" r:id="rId15"/>
    <p:sldId id="266" r:id="rId16"/>
    <p:sldId id="269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r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D8CDC-D891-4AD4-BD0E-20531DC63E91}" type="datetimeFigureOut">
              <a:rPr lang="mr-IN" smtClean="0"/>
              <a:t>11-05-2021</a:t>
            </a:fld>
            <a:endParaRPr lang="mr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r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r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35F8-3107-4AC4-A899-13D8BCC110FC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182167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2BE55-4B7F-456E-8DDE-4022E78AF3FC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29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47586-8091-4388-8156-572B3813C50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601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7CD25-AE5B-4DDE-8770-E27C58B011E2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465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1E5C7-CDE9-41C6-98FD-D55A21243561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0400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9078-E80D-458E-B502-619AABDE33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99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9078-E80D-458E-B502-619AABDE33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8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mr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11-05-2021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20765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11-05-2021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12338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11-05-2021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42906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11-05-2021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169333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11-05-2021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132226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11-05-2021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05503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11-05-2021</a:t>
            </a:fld>
            <a:endParaRPr lang="mr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54155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11-05-2021</a:t>
            </a:fld>
            <a:endParaRPr lang="mr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6016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11-05-2021</a:t>
            </a:fld>
            <a:endParaRPr lang="mr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44614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11-05-2021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5237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r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11-05-2021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4296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E1FC-2026-4FC4-B443-8BCDB9308FB4}" type="datetimeFigureOut">
              <a:rPr lang="mr-IN" smtClean="0"/>
              <a:t>11-05-2021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191209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313" y="277793"/>
            <a:ext cx="9144000" cy="8593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 Oriented Concepts</a:t>
            </a:r>
            <a:endParaRPr lang="mr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1564" y="1507020"/>
            <a:ext cx="9144000" cy="4222448"/>
          </a:xfrm>
        </p:spPr>
        <p:txBody>
          <a:bodyPr/>
          <a:lstStyle/>
          <a:p>
            <a:pPr algn="l"/>
            <a:r>
              <a:rPr lang="en-US" dirty="0" smtClean="0"/>
              <a:t>• Class &amp; Object</a:t>
            </a:r>
          </a:p>
          <a:p>
            <a:pPr algn="l"/>
            <a:r>
              <a:rPr lang="en-US" dirty="0" smtClean="0"/>
              <a:t> • Access </a:t>
            </a:r>
            <a:r>
              <a:rPr lang="en-US" dirty="0" err="1" smtClean="0"/>
              <a:t>Specifier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• Java Data Types, Primitive</a:t>
            </a:r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278651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715963"/>
          </a:xfrm>
        </p:spPr>
        <p:txBody>
          <a:bodyPr/>
          <a:lstStyle/>
          <a:p>
            <a:pPr eaLnBrk="1" hangingPunct="1"/>
            <a:r>
              <a:rPr lang="en-US" dirty="0" smtClean="0"/>
              <a:t>Constructor</a:t>
            </a:r>
          </a:p>
        </p:txBody>
      </p:sp>
      <p:sp>
        <p:nvSpPr>
          <p:cNvPr id="24579" name="Content Placeholder 5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 constructor is used to initialize a newly created object.</a:t>
            </a:r>
          </a:p>
          <a:p>
            <a:r>
              <a:rPr lang="en-US" dirty="0" smtClean="0"/>
              <a:t>It is implicitly invoked just after the memory is allocated for the object using ‘new’ keyword.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dirty="0" smtClean="0"/>
              <a:t>It is a special method with same name as it’s class name.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dirty="0" smtClean="0"/>
              <a:t>No return type for constructor. Not even void.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dirty="0" smtClean="0"/>
              <a:t>A constructor without input parameter is default constructor.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dirty="0" smtClean="0"/>
              <a:t>Constructor can be overloaded. </a:t>
            </a:r>
          </a:p>
        </p:txBody>
      </p:sp>
    </p:spTree>
    <p:extLst>
      <p:ext uri="{BB962C8B-B14F-4D97-AF65-F5344CB8AC3E}">
        <p14:creationId xmlns:p14="http://schemas.microsoft.com/office/powerpoint/2010/main" val="184799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his keyword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1. To unhide , instance variables from method local variables.(to resolve the conflict)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: this.name=name;</a:t>
            </a:r>
          </a:p>
          <a:p>
            <a:endParaRPr lang="en-US" dirty="0" smtClean="0"/>
          </a:p>
          <a:p>
            <a:r>
              <a:rPr lang="en-US" dirty="0" smtClean="0"/>
              <a:t>2. To invoke the constructor ,  from another overloaded constructor in the same class.(constructor chaining , to avoid duplication)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5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 reference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Every class member gets a hidden parameter: the ‘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’ reference.</a:t>
            </a:r>
          </a:p>
          <a:p>
            <a:pPr algn="just"/>
            <a:r>
              <a:rPr lang="en-US" sz="2600" dirty="0">
                <a:latin typeface="Courier New" pitchFamily="49" charset="0"/>
                <a:cs typeface="Courier New" pitchFamily="49" charset="0"/>
              </a:rPr>
              <a:t>‘this’ </a:t>
            </a:r>
            <a:r>
              <a:rPr lang="en-US" dirty="0" smtClean="0"/>
              <a:t>is a keyword in Java.</a:t>
            </a:r>
          </a:p>
          <a:p>
            <a:pPr algn="just"/>
            <a:r>
              <a:rPr lang="en-US" sz="2600" dirty="0">
                <a:latin typeface="Courier New" pitchFamily="49" charset="0"/>
                <a:cs typeface="Courier New" pitchFamily="49" charset="0"/>
              </a:rPr>
              <a:t>‘this’</a:t>
            </a:r>
            <a:r>
              <a:rPr lang="en-US" dirty="0" smtClean="0"/>
              <a:t> points to the current object.</a:t>
            </a:r>
          </a:p>
          <a:p>
            <a:pPr algn="just"/>
            <a:r>
              <a:rPr lang="en-US" sz="2600" dirty="0">
                <a:latin typeface="Courier New" pitchFamily="49" charset="0"/>
                <a:cs typeface="Courier New" pitchFamily="49" charset="0"/>
              </a:rPr>
              <a:t>‘this’ </a:t>
            </a:r>
            <a:r>
              <a:rPr lang="en-US" dirty="0" smtClean="0"/>
              <a:t>always holds address of an object which  invokes the member  function.</a:t>
            </a:r>
          </a:p>
          <a:p>
            <a:pPr algn="just"/>
            <a:r>
              <a:rPr lang="en-US" dirty="0" smtClean="0"/>
              <a:t>Why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‘this’</a:t>
            </a:r>
            <a:r>
              <a:rPr lang="en-US" dirty="0" smtClean="0"/>
              <a:t>?</a:t>
            </a:r>
          </a:p>
          <a:p>
            <a:pPr lvl="1" algn="just"/>
            <a:r>
              <a:rPr lang="en-US" dirty="0" smtClean="0"/>
              <a:t>access current object.</a:t>
            </a:r>
          </a:p>
          <a:p>
            <a:pPr lvl="1" algn="just"/>
            <a:r>
              <a:rPr lang="en-US" dirty="0" smtClean="0"/>
              <a:t>call the constructor of the same class</a:t>
            </a:r>
            <a:r>
              <a:rPr lang="en-US" dirty="0" smtClean="0"/>
              <a:t>.//constructor chaining</a:t>
            </a:r>
            <a:endParaRPr lang="en-US" dirty="0" smtClean="0"/>
          </a:p>
          <a:p>
            <a:pPr lvl="1" algn="just"/>
            <a:r>
              <a:rPr lang="en-US" dirty="0" smtClean="0"/>
              <a:t>remove shadowing of instance fields.</a:t>
            </a:r>
          </a:p>
        </p:txBody>
      </p:sp>
    </p:spTree>
    <p:extLst>
      <p:ext uri="{BB962C8B-B14F-4D97-AF65-F5344CB8AC3E}">
        <p14:creationId xmlns:p14="http://schemas.microsoft.com/office/powerpoint/2010/main" val="1451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 bwMode="auto">
          <a:xfrm>
            <a:off x="4627808" y="1674254"/>
            <a:ext cx="1056068" cy="9144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 bwMode="auto">
          <a:xfrm rot="10800000" flipH="1">
            <a:off x="5683876" y="2112137"/>
            <a:ext cx="1081825" cy="1931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600" y="1751527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/>
              <a:t>call the constructor of the same class</a:t>
            </a:r>
          </a:p>
        </p:txBody>
      </p:sp>
      <p:sp>
        <p:nvSpPr>
          <p:cNvPr id="14" name="Left Brace 13"/>
          <p:cNvSpPr/>
          <p:nvPr/>
        </p:nvSpPr>
        <p:spPr bwMode="auto">
          <a:xfrm>
            <a:off x="5020077" y="4592391"/>
            <a:ext cx="475445" cy="103031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 bwMode="auto">
          <a:xfrm flipH="1" flipV="1">
            <a:off x="4200122" y="4973390"/>
            <a:ext cx="819955" cy="1341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91426" y="4419600"/>
            <a:ext cx="2884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/>
              <a:t>remove shadowing of instance fields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828800" y="1143000"/>
            <a:ext cx="2971800" cy="2590800"/>
          </a:xfrm>
          <a:prstGeom prst="roundRect">
            <a:avLst>
              <a:gd name="adj" fmla="val 0"/>
            </a:avLst>
          </a:prstGeom>
          <a:solidFill>
            <a:srgbClr val="EBECC6"/>
          </a:solidFill>
          <a:ln w="25400" cap="flat" cmpd="sng" algn="ctr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public MyDate()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this(20);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public MyDate(int dd)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this.dd=dd;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//In main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MyDate m=new MyDate();</a:t>
            </a:r>
          </a:p>
          <a:p>
            <a:pPr marL="290513" indent="-290513" defTabSz="457200" eaLnBrk="0" hangingPunct="0">
              <a:defRPr/>
            </a:pPr>
            <a:endParaRPr lang="cy-GB" altLang="ja-JP" sz="1600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57800" y="3962400"/>
            <a:ext cx="5105400" cy="2057400"/>
          </a:xfrm>
          <a:prstGeom prst="roundRect">
            <a:avLst>
              <a:gd name="adj" fmla="val 0"/>
            </a:avLst>
          </a:prstGeom>
          <a:solidFill>
            <a:srgbClr val="FAFAB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 defTabSz="457200" eaLnBrk="0" hangingPunct="0">
              <a:defRPr/>
            </a:pPr>
            <a:r>
              <a:rPr lang="cy-GB" altLang="ja-JP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public MyDate(int dd,int mm,int yy)</a:t>
            </a:r>
          </a:p>
          <a:p>
            <a:pPr marL="290513" indent="-290513" defTabSz="457200" eaLnBrk="0" hangingPunct="0">
              <a:defRPr/>
            </a:pPr>
            <a:r>
              <a:rPr lang="cy-GB" altLang="ja-JP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 marL="747713" lvl="1" indent="-290513" defTabSz="457200" eaLnBrk="0" hangingPunct="0">
              <a:defRPr/>
            </a:pPr>
            <a:r>
              <a:rPr lang="cy-GB" altLang="ja-JP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this.dd=dd;</a:t>
            </a:r>
          </a:p>
          <a:p>
            <a:pPr marL="747713" lvl="1" indent="-290513" defTabSz="457200" eaLnBrk="0" hangingPunct="0">
              <a:defRPr/>
            </a:pPr>
            <a:r>
              <a:rPr lang="cy-GB" altLang="ja-JP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this.mm=mm;</a:t>
            </a:r>
          </a:p>
          <a:p>
            <a:pPr marL="747713" lvl="1" indent="-290513" defTabSz="457200" eaLnBrk="0" hangingPunct="0">
              <a:defRPr/>
            </a:pPr>
            <a:r>
              <a:rPr lang="cy-GB" altLang="ja-JP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this.yy=yy;</a:t>
            </a:r>
          </a:p>
          <a:p>
            <a:pPr marL="290513" indent="-290513" defTabSz="457200" eaLnBrk="0" hangingPunct="0">
              <a:defRPr/>
            </a:pPr>
            <a:r>
              <a:rPr lang="cy-GB" altLang="ja-JP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marL="290513" indent="-290513" defTabSz="457200"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0513" indent="-290513" defTabSz="457200" eaLnBrk="0" hangingPunct="0">
              <a:defRPr/>
            </a:pPr>
            <a:r>
              <a:rPr lang="cy-GB" altLang="ja-JP" dirty="0">
                <a:latin typeface="Courier New" pitchFamily="49" charset="0"/>
              </a:rPr>
              <a:t>public MyDate(int dd,int mm,int yy)</a:t>
            </a:r>
          </a:p>
          <a:p>
            <a:pPr marL="290513" indent="-290513" defTabSz="457200" eaLnBrk="0" hangingPunct="0">
              <a:defRPr/>
            </a:pPr>
            <a:r>
              <a:rPr lang="cy-GB" altLang="ja-JP" dirty="0">
                <a:latin typeface="Courier New" pitchFamily="49" charset="0"/>
              </a:rPr>
              <a:t>{</a:t>
            </a:r>
          </a:p>
          <a:p>
            <a:pPr marL="747713" lvl="1" indent="-290513" defTabSz="457200" eaLnBrk="0" hangingPunct="0">
              <a:defRPr/>
            </a:pPr>
            <a:r>
              <a:rPr lang="cy-GB" altLang="ja-JP" dirty="0">
                <a:latin typeface="Courier New" pitchFamily="49" charset="0"/>
              </a:rPr>
              <a:t>this.dd=dd;</a:t>
            </a:r>
          </a:p>
          <a:p>
            <a:pPr marL="747713" lvl="1" indent="-290513" defTabSz="457200" eaLnBrk="0" hangingPunct="0">
              <a:defRPr/>
            </a:pPr>
            <a:r>
              <a:rPr lang="cy-GB" altLang="ja-JP" dirty="0">
                <a:latin typeface="Courier New" pitchFamily="49" charset="0"/>
              </a:rPr>
              <a:t>this.mm=mm;</a:t>
            </a:r>
          </a:p>
          <a:p>
            <a:pPr marL="747713" lvl="1" indent="-290513" defTabSz="457200" eaLnBrk="0" hangingPunct="0">
              <a:defRPr/>
            </a:pPr>
            <a:r>
              <a:rPr lang="cy-GB" altLang="ja-JP" dirty="0">
                <a:latin typeface="Courier New" pitchFamily="49" charset="0"/>
              </a:rPr>
              <a:t>this.yy=yy;</a:t>
            </a:r>
          </a:p>
          <a:p>
            <a:pPr marL="290513" indent="-290513" defTabSz="457200" eaLnBrk="0" hangingPunct="0">
              <a:defRPr/>
            </a:pPr>
            <a:r>
              <a:rPr lang="cy-GB" altLang="ja-JP" dirty="0">
                <a:latin typeface="Courier New" pitchFamily="49" charset="0"/>
              </a:rPr>
              <a:t>}</a:t>
            </a:r>
          </a:p>
          <a:p>
            <a:pPr marL="290513" indent="-290513" defTabSz="457200" eaLnBrk="0" hangingPunct="0">
              <a:defRPr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89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Java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Variables</a:t>
            </a:r>
          </a:p>
          <a:p>
            <a:pPr lvl="1"/>
            <a:r>
              <a:rPr lang="en-US" dirty="0" smtClean="0"/>
              <a:t>Copy created per class</a:t>
            </a:r>
          </a:p>
          <a:p>
            <a:pPr lvl="2"/>
            <a:r>
              <a:rPr lang="en-US" dirty="0" smtClean="0"/>
              <a:t>static variables</a:t>
            </a:r>
          </a:p>
          <a:p>
            <a:r>
              <a:rPr lang="en-US" dirty="0" smtClean="0"/>
              <a:t>Instance Variables</a:t>
            </a:r>
          </a:p>
          <a:p>
            <a:pPr lvl="1"/>
            <a:r>
              <a:rPr lang="en-US" dirty="0" smtClean="0"/>
              <a:t>Copy created per instance of the class.</a:t>
            </a:r>
          </a:p>
          <a:p>
            <a:r>
              <a:rPr lang="en-US" dirty="0" smtClean="0"/>
              <a:t>Local Variable</a:t>
            </a:r>
          </a:p>
          <a:p>
            <a:pPr lvl="1"/>
            <a:r>
              <a:rPr lang="en-US" dirty="0" smtClean="0"/>
              <a:t>Occur within a method and blocks</a:t>
            </a:r>
          </a:p>
          <a:p>
            <a:pPr lvl="1"/>
            <a:r>
              <a:rPr lang="en-US" dirty="0" smtClean="0"/>
              <a:t>Copy created per method call</a:t>
            </a:r>
          </a:p>
          <a:p>
            <a:pPr lvl="2"/>
            <a:r>
              <a:rPr lang="en-US" dirty="0" smtClean="0"/>
              <a:t>If used ,must be initialized or compiler complains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8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4114800" cy="2209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dirty="0" err="1" smtClean="0"/>
              <a:t>Accessor</a:t>
            </a:r>
            <a:r>
              <a:rPr dirty="0"/>
              <a:t> </a:t>
            </a:r>
            <a:r>
              <a:rPr dirty="0" smtClean="0"/>
              <a:t> methods </a:t>
            </a:r>
            <a:r>
              <a:rPr dirty="0"/>
              <a:t>merely access instance fields/variables.</a:t>
            </a:r>
          </a:p>
          <a:p>
            <a:pPr algn="just">
              <a:buFont typeface="Wingdings" pitchFamily="2" charset="2"/>
              <a:buChar char="§"/>
            </a:pPr>
            <a:r>
              <a:rPr dirty="0"/>
              <a:t>e.g</a:t>
            </a:r>
            <a:r>
              <a:rPr dirty="0" smtClean="0"/>
              <a:t>.   </a:t>
            </a:r>
            <a:r>
              <a:rPr dirty="0" err="1"/>
              <a:t>getXXX</a:t>
            </a:r>
            <a:r>
              <a:rPr dirty="0"/>
              <a:t>() methods 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019800" y="1600201"/>
            <a:ext cx="4191000" cy="2133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dirty="0" err="1"/>
              <a:t>Mutator</a:t>
            </a:r>
            <a:r>
              <a:rPr dirty="0"/>
              <a:t>  methods actually change contents of instance fields.</a:t>
            </a:r>
          </a:p>
          <a:p>
            <a:pPr algn="just">
              <a:buFont typeface="Wingdings" pitchFamily="2" charset="2"/>
              <a:buChar char="§"/>
            </a:pPr>
            <a:r>
              <a:rPr dirty="0"/>
              <a:t>e.g</a:t>
            </a:r>
            <a:r>
              <a:rPr dirty="0" smtClean="0"/>
              <a:t>. </a:t>
            </a:r>
            <a:r>
              <a:rPr dirty="0" err="1"/>
              <a:t>setXXX</a:t>
            </a:r>
            <a:r>
              <a:rPr dirty="0"/>
              <a:t>(…) </a:t>
            </a:r>
            <a:r>
              <a:rPr dirty="0" smtClean="0"/>
              <a:t>methods</a:t>
            </a:r>
            <a:endParaRPr dirty="0"/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428509" y="198438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 smtClean="0"/>
              <a:t>Accessor and Mutator Methods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86000" y="3581400"/>
            <a:ext cx="5715000" cy="2971800"/>
          </a:xfrm>
          <a:prstGeom prst="roundRect">
            <a:avLst>
              <a:gd name="adj" fmla="val 0"/>
            </a:avLst>
          </a:prstGeom>
          <a:solidFill>
            <a:srgbClr val="EBECC6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MyDate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private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day,month,year;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 void setDay (int d)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day=d;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 int getDay()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return day;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smtClean="0"/>
              <a:t>Variable</a:t>
            </a:r>
          </a:p>
        </p:txBody>
      </p:sp>
      <p:sp>
        <p:nvSpPr>
          <p:cNvPr id="17411" name="Rectangle 205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Some characteristics or behaviors belong to the class rather than a specific instance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interestRate</a:t>
            </a:r>
            <a:r>
              <a:rPr lang="en-US" dirty="0" err="1" smtClean="0"/>
              <a:t>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calculateInterest</a:t>
            </a:r>
            <a:r>
              <a:rPr lang="en-US" dirty="0" smtClean="0"/>
              <a:t> method for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savingsAccount</a:t>
            </a:r>
            <a:r>
              <a:rPr lang="en-US" dirty="0" smtClean="0"/>
              <a:t> class.</a:t>
            </a:r>
          </a:p>
          <a:p>
            <a:pPr lvl="1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 variable in Employee to count the number of objects.</a:t>
            </a:r>
          </a:p>
          <a:p>
            <a:pPr algn="just"/>
            <a:endParaRPr lang="en-US" sz="2400" dirty="0"/>
          </a:p>
          <a:p>
            <a:pPr algn="just"/>
            <a:r>
              <a:rPr lang="en-US" dirty="0" smtClean="0"/>
              <a:t>Such data members are static for all instances.</a:t>
            </a:r>
          </a:p>
          <a:p>
            <a:pPr lvl="1" algn="just"/>
            <a:r>
              <a:rPr lang="en-US" dirty="0" smtClean="0"/>
              <a:t>Change in static variable value affects all instances.</a:t>
            </a:r>
          </a:p>
        </p:txBody>
      </p:sp>
    </p:spTree>
    <p:extLst>
      <p:ext uri="{BB962C8B-B14F-4D97-AF65-F5344CB8AC3E}">
        <p14:creationId xmlns:p14="http://schemas.microsoft.com/office/powerpoint/2010/main" val="3291024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 smtClean="0"/>
              <a:t> Variables in Memory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4" name="Rectangle 2053"/>
          <p:cNvSpPr txBox="1">
            <a:spLocks noChangeArrowheads="1"/>
          </p:cNvSpPr>
          <p:nvPr/>
        </p:nvSpPr>
        <p:spPr>
          <a:xfrm>
            <a:off x="1981200" y="5303839"/>
            <a:ext cx="8229600" cy="46085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kern="0" dirty="0"/>
              <a:t>Only single copy exists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400" kern="0" dirty="0"/>
          </a:p>
        </p:txBody>
      </p:sp>
      <p:pic>
        <p:nvPicPr>
          <p:cNvPr id="16" name="Picture 15" descr="Diagram-Courseware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2200" y="1524001"/>
            <a:ext cx="74676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 smtClean="0"/>
              <a:t> Method</a:t>
            </a:r>
          </a:p>
        </p:txBody>
      </p:sp>
      <p:sp>
        <p:nvSpPr>
          <p:cNvPr id="19459" name="Rectangle 1031"/>
          <p:cNvSpPr>
            <a:spLocks noGrp="1" noChangeArrowheads="1"/>
          </p:cNvSpPr>
          <p:nvPr>
            <p:ph idx="1"/>
          </p:nvPr>
        </p:nvSpPr>
        <p:spPr>
          <a:xfrm>
            <a:off x="1947863" y="1354138"/>
            <a:ext cx="8229600" cy="497046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500" dirty="0">
                <a:latin typeface="Courier New" pitchFamily="49" charset="0"/>
              </a:rPr>
              <a:t>static</a:t>
            </a:r>
            <a:r>
              <a:rPr lang="en-US" dirty="0" smtClean="0"/>
              <a:t> method can access static data members only.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500" dirty="0">
                <a:latin typeface="Courier New" pitchFamily="49" charset="0"/>
              </a:rPr>
              <a:t>static</a:t>
            </a:r>
            <a:r>
              <a:rPr lang="en-US" dirty="0" smtClean="0"/>
              <a:t> method is invoked using class name.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2500" dirty="0">
                <a:latin typeface="Courier New" pitchFamily="49" charset="0"/>
              </a:rPr>
              <a:t>&lt;class name&gt;.&lt;method name&gt;()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Reference </a:t>
            </a:r>
            <a:r>
              <a:rPr lang="en-US" dirty="0" smtClean="0">
                <a:latin typeface="Courier New" pitchFamily="49" charset="0"/>
              </a:rPr>
              <a:t>‘</a:t>
            </a:r>
            <a:r>
              <a:rPr lang="en-US" sz="2500" dirty="0">
                <a:latin typeface="Courier New" pitchFamily="49" charset="0"/>
              </a:rPr>
              <a:t>this</a:t>
            </a:r>
            <a:r>
              <a:rPr lang="en-US" dirty="0" smtClean="0">
                <a:latin typeface="Courier New" pitchFamily="49" charset="0"/>
              </a:rPr>
              <a:t>’</a:t>
            </a:r>
            <a:r>
              <a:rPr lang="en-US" dirty="0" smtClean="0"/>
              <a:t> is never passed to a </a:t>
            </a:r>
            <a:r>
              <a:rPr lang="en-US" sz="2500" dirty="0">
                <a:latin typeface="Courier New" pitchFamily="49" charset="0"/>
              </a:rPr>
              <a:t>static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41071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</a:t>
            </a: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Object</a:t>
            </a:r>
            <a:r>
              <a:rPr lang="en-US" dirty="0"/>
              <a:t> means a real-world entity such as a pen, chair, table, computer, watch, etc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b="1" dirty="0"/>
              <a:t>Object-Oriented Programming</a:t>
            </a:r>
            <a:r>
              <a:rPr lang="en-US" dirty="0"/>
              <a:t> is a methodology or paradigm to design a program using classes and objects.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simplifies software development and maintenance by providing some concepts:</a:t>
            </a:r>
            <a:endParaRPr lang="en-US" dirty="0" smtClean="0"/>
          </a:p>
          <a:p>
            <a:r>
              <a:rPr lang="en-US" dirty="0" smtClean="0"/>
              <a:t>Key concepts of object-oriented programming are:</a:t>
            </a:r>
          </a:p>
          <a:p>
            <a:pPr lvl="1"/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Polymorphism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3421799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Content Placeholder 4"/>
          <p:cNvSpPr txBox="1">
            <a:spLocks noGrp="1"/>
          </p:cNvSpPr>
          <p:nvPr>
            <p:ph idx="1"/>
          </p:nvPr>
        </p:nvSpPr>
        <p:spPr>
          <a:xfrm>
            <a:off x="1905000" y="1219200"/>
            <a:ext cx="4495800" cy="4267200"/>
          </a:xfrm>
          <a:prstGeom prst="roundRect">
            <a:avLst>
              <a:gd name="adj" fmla="val 0"/>
            </a:avLst>
          </a:prstGeom>
          <a:solidFill>
            <a:srgbClr val="EBECC6"/>
          </a:solidFill>
          <a:ln w="25400" cap="flat" cmpd="sng" algn="ctr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</a:p>
          <a:p>
            <a:pPr marL="290513" indent="-290513" defTabSz="457200" eaLnBrk="0" hangingPunct="0">
              <a:buNone/>
            </a:pPr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buNone/>
            </a:pPr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buNone/>
            </a:pPr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buNone/>
            </a:pPr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public class Employee</a:t>
            </a:r>
          </a:p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 	private </a:t>
            </a:r>
            <a:r>
              <a:rPr lang="cy-GB" altLang="ja-JP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static int count</a:t>
            </a: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marL="290513" indent="-290513" defTabSz="457200" eaLnBrk="0" hangingPunct="0">
              <a:buNone/>
            </a:pPr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 	public </a:t>
            </a:r>
            <a:r>
              <a:rPr lang="cy-GB" altLang="ja-JP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static int showCount()</a:t>
            </a:r>
          </a:p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 	{ 	</a:t>
            </a:r>
          </a:p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			return </a:t>
            </a:r>
            <a:r>
              <a:rPr lang="cy-GB" altLang="ja-JP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count</a:t>
            </a: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 	}</a:t>
            </a:r>
          </a:p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marL="290513" indent="-290513" defTabSz="457200" eaLnBrk="0" hangingPunct="0">
              <a:buNone/>
            </a:pPr>
            <a:endParaRPr lang="cy-GB" altLang="ja-JP" sz="18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buNone/>
            </a:pPr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buNone/>
            </a:pPr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/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/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/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/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/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/>
            <a:endParaRPr lang="cy-GB" altLang="ja-JP" sz="1600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95800" y="2971800"/>
            <a:ext cx="5715000" cy="3276600"/>
          </a:xfrm>
          <a:prstGeom prst="roundRect">
            <a:avLst>
              <a:gd name="adj" fmla="val 0"/>
            </a:avLst>
          </a:prstGeom>
          <a:solidFill>
            <a:srgbClr val="FAFAB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 defTabSz="457200" eaLnBrk="0" hangingPunct="0">
              <a:defRPr/>
            </a:pPr>
            <a:endParaRPr lang="cy-GB" altLang="ja-JP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defRPr/>
            </a:pPr>
            <a:endParaRPr lang="cy-GB" altLang="ja-JP" sz="1600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defRPr/>
            </a:pPr>
            <a:endParaRPr lang="cy-GB" altLang="ja-JP" sz="1600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defRPr/>
            </a:pPr>
            <a:endParaRPr lang="cy-GB" altLang="ja-JP" sz="1600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public static void main(String args[])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int numberOfEmployees= </a:t>
            </a:r>
            <a:r>
              <a:rPr lang="cy-GB" altLang="ja-JP" sz="1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Employee.showCount();</a:t>
            </a:r>
          </a:p>
          <a:p>
            <a:pPr marL="290513" indent="-290513" defTabSz="457200" eaLnBrk="0" hangingPunct="0">
              <a:defRPr/>
            </a:pPr>
            <a:endParaRPr lang="cy-GB" altLang="ja-JP" sz="1600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System.out.println(numberOfEmployees);</a:t>
            </a:r>
          </a:p>
          <a:p>
            <a:pPr marL="290513" indent="-290513" defTabSz="457200" eaLnBrk="0" hangingPunct="0">
              <a:defRPr/>
            </a:pPr>
            <a:endParaRPr lang="cy-GB" altLang="ja-JP" sz="1600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marL="290513" indent="-290513" defTabSz="457200" eaLnBrk="0" hangingPunct="0">
              <a:defRPr/>
            </a:pPr>
            <a:endParaRPr lang="cy-GB" altLang="ja-JP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defRPr/>
            </a:pPr>
            <a:endParaRPr lang="cy-GB" altLang="ja-JP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1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public static void main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321" y="1535807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 smtClean="0"/>
              <a:t> is static method and called before instantiation of the class.</a:t>
            </a:r>
          </a:p>
          <a:p>
            <a:pPr algn="just"/>
            <a:r>
              <a:rPr lang="en-US" dirty="0" smtClean="0"/>
              <a:t>Since it is static, it is automatically invoked by the startup code.</a:t>
            </a:r>
          </a:p>
          <a:p>
            <a:pPr algn="just"/>
            <a:r>
              <a:rPr lang="en-US" dirty="0" smtClean="0"/>
              <a:t>It is the entry point of a class.</a:t>
            </a:r>
          </a:p>
          <a:p>
            <a:pPr algn="just"/>
            <a:r>
              <a:rPr lang="en-US" dirty="0" smtClean="0"/>
              <a:t>Loader will load the class and search for main method to enter into class, so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main()is </a:t>
            </a:r>
            <a:r>
              <a:rPr lang="en-US" dirty="0" smtClean="0"/>
              <a:t>declared as static.</a:t>
            </a:r>
          </a:p>
          <a:p>
            <a:pPr algn="just"/>
            <a:r>
              <a:rPr lang="en-US" dirty="0" smtClean="0"/>
              <a:t>So,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ClassName.main(…)</a:t>
            </a:r>
          </a:p>
        </p:txBody>
      </p:sp>
    </p:spTree>
    <p:extLst>
      <p:ext uri="{BB962C8B-B14F-4D97-AF65-F5344CB8AC3E}">
        <p14:creationId xmlns:p14="http://schemas.microsoft.com/office/powerpoint/2010/main" val="40207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smtClean="0"/>
              <a:t>initialization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/>
          <a:lstStyle/>
          <a:p>
            <a:pPr algn="just"/>
            <a:r>
              <a:rPr lang="en-US" dirty="0" smtClean="0"/>
              <a:t>Arbitrary blocks of code.</a:t>
            </a:r>
          </a:p>
          <a:p>
            <a:pPr algn="just"/>
            <a:r>
              <a:rPr lang="en-US" dirty="0" smtClean="0"/>
              <a:t>Executed before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 smtClean="0"/>
              <a:t> when class is loaded.</a:t>
            </a:r>
          </a:p>
          <a:p>
            <a:pPr algn="just"/>
            <a:r>
              <a:rPr lang="en-US" dirty="0" smtClean="0"/>
              <a:t>Used for initializing static variables.</a:t>
            </a:r>
          </a:p>
          <a:p>
            <a:pPr algn="just"/>
            <a:r>
              <a:rPr lang="en-US" dirty="0" smtClean="0"/>
              <a:t>A class can have more than one static blocks.</a:t>
            </a:r>
          </a:p>
          <a:p>
            <a:pPr algn="just"/>
            <a:r>
              <a:rPr lang="en-US" dirty="0" smtClean="0"/>
              <a:t>If more than one static blocks exists in a program then called in the order they appear in the source code.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52800" y="4724400"/>
            <a:ext cx="5791200" cy="1600200"/>
          </a:xfrm>
          <a:prstGeom prst="roundRect">
            <a:avLst>
              <a:gd name="adj" fmla="val 0"/>
            </a:avLst>
          </a:prstGeom>
          <a:solidFill>
            <a:srgbClr val="FAFAB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 defTabSz="457200" eaLnBrk="0" hangingPunct="0"/>
            <a:r>
              <a:rPr lang="cy-GB" altLang="ja-JP" b="1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static</a:t>
            </a:r>
          </a:p>
          <a:p>
            <a:pPr marL="290513" indent="-290513" defTabSz="457200" eaLnBrk="0" hangingPunct="0"/>
            <a:r>
              <a:rPr lang="cy-GB" altLang="ja-JP" b="1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 marL="290513" indent="-290513" defTabSz="457200" eaLnBrk="0" hangingPunct="0"/>
            <a:r>
              <a:rPr lang="cy-GB" altLang="ja-JP" b="1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	//manipulation of static variables</a:t>
            </a:r>
          </a:p>
          <a:p>
            <a:pPr marL="290513" indent="-290513" defTabSz="457200" eaLnBrk="0" hangingPunct="0"/>
            <a:r>
              <a:rPr lang="cy-GB" altLang="ja-JP" b="1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marL="290513" indent="-290513" defTabSz="457200"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7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30000"/>
              </a:spcBef>
            </a:pPr>
            <a:r>
              <a:rPr lang="en-US" dirty="0" smtClean="0"/>
              <a:t>Abstraction is the process of identifying the key aspects of an entity and ignoring the rest.</a:t>
            </a:r>
          </a:p>
          <a:p>
            <a:pPr algn="just">
              <a:spcBef>
                <a:spcPct val="30000"/>
              </a:spcBef>
            </a:pPr>
            <a:r>
              <a:rPr lang="en-US" dirty="0" smtClean="0"/>
              <a:t>Only those aspects are selected that are important to the current problem scenario.</a:t>
            </a:r>
          </a:p>
          <a:p>
            <a:pPr algn="just">
              <a:spcBef>
                <a:spcPct val="30000"/>
              </a:spcBef>
            </a:pPr>
            <a:r>
              <a:rPr lang="en-US" i="1" dirty="0"/>
              <a:t>Hiding internal details and showing functionality</a:t>
            </a:r>
            <a:r>
              <a:rPr lang="en-US" dirty="0"/>
              <a:t> is known as abstraction. For example phone call, we don't know the internal processing.</a:t>
            </a:r>
            <a:endParaRPr lang="en-US" dirty="0" smtClean="0"/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178316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Encapsulation is a mechanism used to hide the data, internal structure and implementation details of an object.</a:t>
            </a:r>
          </a:p>
          <a:p>
            <a:endParaRPr lang="en-US" sz="2600" dirty="0" smtClean="0"/>
          </a:p>
          <a:p>
            <a:r>
              <a:rPr lang="en-US" sz="2600" dirty="0" smtClean="0"/>
              <a:t>All interaction with the object is through public interface of operations.</a:t>
            </a:r>
          </a:p>
          <a:p>
            <a:endParaRPr lang="en-US" sz="2600" dirty="0" smtClean="0"/>
          </a:p>
          <a:p>
            <a:pPr marL="342900" lvl="1" indent="-342900" algn="just">
              <a:buSzTx/>
              <a:buFont typeface="Wingdings" pitchFamily="2" charset="2"/>
              <a:buChar char="§"/>
            </a:pPr>
            <a:r>
              <a:rPr lang="en-US" dirty="0" smtClean="0"/>
              <a:t>The user knows only about the interface; any changes to the implementation does not affect the user.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330702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class is a user defined blueprint or prototype from which objects are created.</a:t>
            </a:r>
          </a:p>
          <a:p>
            <a:r>
              <a:rPr lang="en-US" dirty="0" smtClean="0"/>
              <a:t>It represents the set of properties or methods that are common to all objects of one type. </a:t>
            </a:r>
          </a:p>
          <a:p>
            <a:r>
              <a:rPr lang="en-US" dirty="0" smtClean="0"/>
              <a:t>Class includes data members, methods, constructors etc…</a:t>
            </a:r>
          </a:p>
          <a:p>
            <a:endParaRPr lang="en-US" dirty="0"/>
          </a:p>
          <a:p>
            <a:r>
              <a:rPr lang="en-US" dirty="0" smtClean="0"/>
              <a:t>E.g. </a:t>
            </a:r>
            <a:r>
              <a:rPr lang="en-US" dirty="0" err="1" smtClean="0"/>
              <a:t>Student,Employee,Customer,Account</a:t>
            </a:r>
            <a:r>
              <a:rPr lang="en-US" dirty="0" smtClean="0"/>
              <a:t> 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7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501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It is a basic unit of Object Oriented Programming and represents the real life entities.  </a:t>
            </a:r>
          </a:p>
          <a:p>
            <a:r>
              <a:rPr lang="en-US" dirty="0" smtClean="0"/>
              <a:t>An object consists of :</a:t>
            </a:r>
          </a:p>
          <a:p>
            <a:endParaRPr lang="en-US" dirty="0" smtClean="0"/>
          </a:p>
          <a:p>
            <a:r>
              <a:rPr lang="en-US" dirty="0" smtClean="0"/>
              <a:t>State : It is represented by attributes of an object. (properties of an object) / instance variables(non static)</a:t>
            </a:r>
          </a:p>
          <a:p>
            <a:r>
              <a:rPr lang="en-US" dirty="0" smtClean="0"/>
              <a:t>Behavior : It is represented by methods of an object (actions upon data)</a:t>
            </a:r>
          </a:p>
          <a:p>
            <a:r>
              <a:rPr lang="en-US" dirty="0" smtClean="0"/>
              <a:t>Identity : It gives a unique identity to an object and enables one object to interact with other objects. </a:t>
            </a:r>
            <a:r>
              <a:rPr lang="en-US" dirty="0" err="1" smtClean="0"/>
              <a:t>eg</a:t>
            </a:r>
            <a:r>
              <a:rPr lang="en-US" dirty="0" smtClean="0"/>
              <a:t> : </a:t>
            </a:r>
            <a:r>
              <a:rPr lang="en-US" dirty="0" err="1" smtClean="0"/>
              <a:t>Emp</a:t>
            </a:r>
            <a:r>
              <a:rPr lang="en-US" dirty="0" smtClean="0"/>
              <a:t> id , Student PRN 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40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 operator instantiates a class by allocating memory for a new object and returning a reference to that memory. The new operator also invokes the class constructor.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.g. Employee </a:t>
            </a:r>
            <a:r>
              <a:rPr lang="en-US" dirty="0" err="1" smtClean="0"/>
              <a:t>emp</a:t>
            </a:r>
            <a:r>
              <a:rPr lang="en-US" dirty="0" smtClean="0"/>
              <a:t>=new Employee();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3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created from the </a:t>
            </a:r>
            <a:r>
              <a:rPr lang="en-US" b="1" dirty="0"/>
              <a:t>new</a:t>
            </a:r>
            <a:r>
              <a:rPr lang="en-US" dirty="0"/>
              <a:t> keyword in Java. Every time you do something </a:t>
            </a:r>
            <a:r>
              <a:rPr lang="en-US" dirty="0" smtClean="0"/>
              <a:t>like</a:t>
            </a:r>
          </a:p>
          <a:p>
            <a:r>
              <a:rPr lang="en-IN" dirty="0" err="1"/>
              <a:t>ClassName</a:t>
            </a:r>
            <a:r>
              <a:rPr lang="en-IN" dirty="0"/>
              <a:t> </a:t>
            </a:r>
            <a:r>
              <a:rPr lang="en-IN" dirty="0" err="1"/>
              <a:t>objectName</a:t>
            </a:r>
            <a:r>
              <a:rPr lang="en-IN" dirty="0"/>
              <a:t> = 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dirty="0" err="1"/>
              <a:t>ClassName</a:t>
            </a:r>
            <a:r>
              <a:rPr lang="en-IN" dirty="0" smtClean="0"/>
              <a:t>();</a:t>
            </a:r>
          </a:p>
          <a:p>
            <a:endParaRPr lang="en-US" dirty="0"/>
          </a:p>
          <a:p>
            <a:r>
              <a:rPr lang="en-US" dirty="0"/>
              <a:t>JVM allocates the necessary memory in the </a:t>
            </a:r>
            <a:r>
              <a:rPr lang="en-US" b="1" dirty="0"/>
              <a:t>Heap Area</a:t>
            </a:r>
            <a:r>
              <a:rPr lang="en-US" dirty="0"/>
              <a:t> to create this object, once this memory is allocated it holds the reference to this memory </a:t>
            </a:r>
            <a:r>
              <a:rPr lang="en-US" dirty="0" smtClean="0"/>
              <a:t>through </a:t>
            </a:r>
            <a:r>
              <a:rPr lang="en-US" dirty="0"/>
              <a:t>some variable which is </a:t>
            </a:r>
            <a:r>
              <a:rPr lang="en-US" b="1" dirty="0" err="1"/>
              <a:t>objectName</a:t>
            </a:r>
            <a:r>
              <a:rPr lang="en-US" dirty="0"/>
              <a:t> here</a:t>
            </a:r>
            <a:r>
              <a:rPr lang="en-US" dirty="0" smtClean="0"/>
              <a:t>.</a:t>
            </a:r>
          </a:p>
          <a:p>
            <a:r>
              <a:rPr lang="en-US" i="1" dirty="0"/>
              <a:t>All </a:t>
            </a:r>
            <a:r>
              <a:rPr lang="en-US" b="1" i="1" dirty="0"/>
              <a:t>object instances</a:t>
            </a:r>
            <a:r>
              <a:rPr lang="en-US" i="1" dirty="0"/>
              <a:t> and </a:t>
            </a:r>
            <a:r>
              <a:rPr lang="en-US" b="1" i="1" dirty="0"/>
              <a:t>arrays</a:t>
            </a:r>
            <a:r>
              <a:rPr lang="en-US" i="1" dirty="0"/>
              <a:t> are stored in a heap.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86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Constructor </a:t>
            </a:r>
          </a:p>
          <a:p>
            <a:pPr lvl="1"/>
            <a:r>
              <a:rPr lang="en-US" dirty="0" smtClean="0"/>
              <a:t>is a special method having</a:t>
            </a:r>
          </a:p>
          <a:p>
            <a:pPr lvl="1"/>
            <a:r>
              <a:rPr lang="en-US" dirty="0" smtClean="0"/>
              <a:t>same name as the class name</a:t>
            </a:r>
          </a:p>
          <a:p>
            <a:pPr lvl="1"/>
            <a:r>
              <a:rPr lang="en-US" dirty="0" smtClean="0"/>
              <a:t>no explicit return type </a:t>
            </a:r>
          </a:p>
          <a:p>
            <a:pPr lvl="1"/>
            <a:r>
              <a:rPr lang="en-US" dirty="0" smtClean="0"/>
              <a:t>may be parameterized or parameter less.</a:t>
            </a:r>
          </a:p>
          <a:p>
            <a:endParaRPr lang="en-US" dirty="0" smtClean="0"/>
          </a:p>
          <a:p>
            <a:r>
              <a:rPr lang="en-US" dirty="0" smtClean="0"/>
              <a:t>Parameterized constructor is used </a:t>
            </a:r>
            <a:r>
              <a:rPr lang="en-US" dirty="0" err="1" smtClean="0"/>
              <a:t>init</a:t>
            </a:r>
            <a:r>
              <a:rPr lang="en-US" dirty="0" smtClean="0"/>
              <a:t> state of the object.</a:t>
            </a:r>
          </a:p>
          <a:p>
            <a:endParaRPr lang="en-US" dirty="0" smtClean="0"/>
          </a:p>
          <a:p>
            <a:r>
              <a:rPr lang="en-US" dirty="0" smtClean="0"/>
              <a:t>If a class does not explicitly declare any </a:t>
            </a:r>
            <a:r>
              <a:rPr lang="en-US" dirty="0" err="1" smtClean="0"/>
              <a:t>constr</a:t>
            </a:r>
            <a:r>
              <a:rPr lang="en-US" dirty="0" smtClean="0"/>
              <a:t> , the Java compiler automatically provides a no-argument constructor, called the default constructor. </a:t>
            </a:r>
          </a:p>
          <a:p>
            <a:endParaRPr lang="en-US" dirty="0" smtClean="0"/>
          </a:p>
          <a:p>
            <a:r>
              <a:rPr lang="en-US" dirty="0" smtClean="0"/>
              <a:t>This default constructor implicitly calls the super class's  no-argument constructor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2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971</Words>
  <Application>Microsoft Office PowerPoint</Application>
  <PresentationFormat>Widescreen</PresentationFormat>
  <Paragraphs>204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Courier New</vt:lpstr>
      <vt:lpstr>Mangal</vt:lpstr>
      <vt:lpstr>Times New Roman</vt:lpstr>
      <vt:lpstr>Wingdings</vt:lpstr>
      <vt:lpstr>Office Theme</vt:lpstr>
      <vt:lpstr>Object Oriented Concepts</vt:lpstr>
      <vt:lpstr>OOPS</vt:lpstr>
      <vt:lpstr>Abstraction</vt:lpstr>
      <vt:lpstr>Encapsulation</vt:lpstr>
      <vt:lpstr>Class </vt:lpstr>
      <vt:lpstr>Object</vt:lpstr>
      <vt:lpstr>Object Creation</vt:lpstr>
      <vt:lpstr>PowerPoint Presentation</vt:lpstr>
      <vt:lpstr>Constructor</vt:lpstr>
      <vt:lpstr>Constructor</vt:lpstr>
      <vt:lpstr>this keyword </vt:lpstr>
      <vt:lpstr>this reference</vt:lpstr>
      <vt:lpstr>this reference</vt:lpstr>
      <vt:lpstr>PowerPoint Presentation</vt:lpstr>
      <vt:lpstr>Variables in Java</vt:lpstr>
      <vt:lpstr>Accessor and Mutator Methods</vt:lpstr>
      <vt:lpstr>static Variable</vt:lpstr>
      <vt:lpstr>static Variables in Memory</vt:lpstr>
      <vt:lpstr>static Method</vt:lpstr>
      <vt:lpstr>static Method</vt:lpstr>
      <vt:lpstr>public static void main</vt:lpstr>
      <vt:lpstr>static initialization blocks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12</cp:revision>
  <dcterms:created xsi:type="dcterms:W3CDTF">2021-04-24T07:34:57Z</dcterms:created>
  <dcterms:modified xsi:type="dcterms:W3CDTF">2021-05-11T08:39:28Z</dcterms:modified>
</cp:coreProperties>
</file>