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68" r:id="rId5"/>
    <p:sldId id="269" r:id="rId6"/>
    <p:sldId id="270" r:id="rId7"/>
    <p:sldId id="271" r:id="rId8"/>
    <p:sldId id="272" r:id="rId9"/>
    <p:sldId id="260" r:id="rId10"/>
    <p:sldId id="261" r:id="rId11"/>
    <p:sldId id="262" r:id="rId12"/>
    <p:sldId id="263" r:id="rId13"/>
    <p:sldId id="264" r:id="rId14"/>
    <p:sldId id="265" r:id="rId15"/>
    <p:sldId id="266" r:id="rId16"/>
    <p:sldId id="267" r:id="rId17"/>
    <p:sldId id="275"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mr-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F46D9-F7AC-4AE7-ADC8-B98D419EB814}" type="datetimeFigureOut">
              <a:rPr lang="mr-IN" smtClean="0"/>
              <a:t>07-05-2021</a:t>
            </a:fld>
            <a:endParaRPr lang="mr-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mr-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mr-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7D0C2-D2A0-4E2E-938F-DE9B681FAD89}" type="slidenum">
              <a:rPr lang="mr-IN" smtClean="0"/>
              <a:t>‹#›</a:t>
            </a:fld>
            <a:endParaRPr lang="mr-IN"/>
          </a:p>
        </p:txBody>
      </p:sp>
    </p:spTree>
    <p:extLst>
      <p:ext uri="{BB962C8B-B14F-4D97-AF65-F5344CB8AC3E}">
        <p14:creationId xmlns:p14="http://schemas.microsoft.com/office/powerpoint/2010/main" val="366688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cs typeface="Times New Roman" panose="02020603050405020304" pitchFamily="18" charset="0"/>
              </a:defRPr>
            </a:lvl1pPr>
            <a:lvl2pPr marL="742950" indent="-285750">
              <a:defRPr sz="1400">
                <a:solidFill>
                  <a:schemeClr val="tx1"/>
                </a:solidFill>
                <a:latin typeface="Times New Roman" panose="02020603050405020304" pitchFamily="18" charset="0"/>
                <a:cs typeface="Times New Roman" panose="02020603050405020304" pitchFamily="18" charset="0"/>
              </a:defRPr>
            </a:lvl2pPr>
            <a:lvl3pPr marL="1143000" indent="-228600">
              <a:defRPr sz="1400">
                <a:solidFill>
                  <a:schemeClr val="tx1"/>
                </a:solidFill>
                <a:latin typeface="Times New Roman" panose="02020603050405020304" pitchFamily="18" charset="0"/>
                <a:cs typeface="Times New Roman" panose="02020603050405020304" pitchFamily="18" charset="0"/>
              </a:defRPr>
            </a:lvl3pPr>
            <a:lvl4pPr marL="1600200" indent="-228600">
              <a:defRPr sz="1400">
                <a:solidFill>
                  <a:schemeClr val="tx1"/>
                </a:solidFill>
                <a:latin typeface="Times New Roman" panose="02020603050405020304" pitchFamily="18" charset="0"/>
                <a:cs typeface="Times New Roman" panose="02020603050405020304" pitchFamily="18" charset="0"/>
              </a:defRPr>
            </a:lvl4pPr>
            <a:lvl5pPr marL="2057400" indent="-228600">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fld id="{A17887DB-8254-4519-8C3B-D507A8E45CBC}" type="slidenum">
              <a:rPr lang="en-US" altLang="en-US" sz="1200" smtClean="0"/>
              <a:pPr/>
              <a:t>10</a:t>
            </a:fld>
            <a:endParaRPr lang="en-US" alt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en-US" altLang="en-US" smtClean="0"/>
              <a:t>altered</a:t>
            </a:r>
          </a:p>
        </p:txBody>
      </p:sp>
    </p:spTree>
    <p:extLst>
      <p:ext uri="{BB962C8B-B14F-4D97-AF65-F5344CB8AC3E}">
        <p14:creationId xmlns:p14="http://schemas.microsoft.com/office/powerpoint/2010/main" val="3144980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cs typeface="Times New Roman" panose="02020603050405020304" pitchFamily="18" charset="0"/>
              </a:defRPr>
            </a:lvl1pPr>
            <a:lvl2pPr marL="742950" indent="-285750">
              <a:defRPr sz="1400">
                <a:solidFill>
                  <a:schemeClr val="tx1"/>
                </a:solidFill>
                <a:latin typeface="Times New Roman" panose="02020603050405020304" pitchFamily="18" charset="0"/>
                <a:cs typeface="Times New Roman" panose="02020603050405020304" pitchFamily="18" charset="0"/>
              </a:defRPr>
            </a:lvl2pPr>
            <a:lvl3pPr marL="1143000" indent="-228600">
              <a:defRPr sz="1400">
                <a:solidFill>
                  <a:schemeClr val="tx1"/>
                </a:solidFill>
                <a:latin typeface="Times New Roman" panose="02020603050405020304" pitchFamily="18" charset="0"/>
                <a:cs typeface="Times New Roman" panose="02020603050405020304" pitchFamily="18" charset="0"/>
              </a:defRPr>
            </a:lvl3pPr>
            <a:lvl4pPr marL="1600200" indent="-228600">
              <a:defRPr sz="1400">
                <a:solidFill>
                  <a:schemeClr val="tx1"/>
                </a:solidFill>
                <a:latin typeface="Times New Roman" panose="02020603050405020304" pitchFamily="18" charset="0"/>
                <a:cs typeface="Times New Roman" panose="02020603050405020304" pitchFamily="18" charset="0"/>
              </a:defRPr>
            </a:lvl4pPr>
            <a:lvl5pPr marL="2057400" indent="-228600">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fld id="{D9D34316-E071-49A2-BDD0-B1D3045B24F8}" type="slidenum">
              <a:rPr lang="en-US" altLang="en-US" sz="1200" smtClean="0"/>
              <a:pPr/>
              <a:t>11</a:t>
            </a:fld>
            <a:endParaRPr lang="en-US" altLang="en-US" sz="1200" smtClean="0"/>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p:spPr>
        <p:txBody>
          <a:bodyPr/>
          <a:lstStyle/>
          <a:p>
            <a:pPr eaLnBrk="1" hangingPunct="1"/>
            <a:r>
              <a:rPr lang="en-US" altLang="en-US" smtClean="0"/>
              <a:t>altered</a:t>
            </a:r>
          </a:p>
        </p:txBody>
      </p:sp>
    </p:spTree>
    <p:extLst>
      <p:ext uri="{BB962C8B-B14F-4D97-AF65-F5344CB8AC3E}">
        <p14:creationId xmlns:p14="http://schemas.microsoft.com/office/powerpoint/2010/main" val="3491811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mr-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mr-IN"/>
          </a:p>
        </p:txBody>
      </p:sp>
      <p:sp>
        <p:nvSpPr>
          <p:cNvPr id="4" name="Date Placeholder 3"/>
          <p:cNvSpPr>
            <a:spLocks noGrp="1"/>
          </p:cNvSpPr>
          <p:nvPr>
            <p:ph type="dt" sz="half" idx="10"/>
          </p:nvPr>
        </p:nvSpPr>
        <p:spPr/>
        <p:txBody>
          <a:bodyPr/>
          <a:lstStyle/>
          <a:p>
            <a:fld id="{9B5F1082-8EDF-43A2-838F-875E04AB62F7}" type="datetimeFigureOut">
              <a:rPr lang="mr-IN" smtClean="0"/>
              <a:t>07-05-2021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BC12AC7E-E0F7-434A-A0A6-80F7F57E2ED5}" type="slidenum">
              <a:rPr lang="mr-IN" smtClean="0"/>
              <a:t>‹#›</a:t>
            </a:fld>
            <a:endParaRPr lang="mr-IN"/>
          </a:p>
        </p:txBody>
      </p:sp>
    </p:spTree>
    <p:extLst>
      <p:ext uri="{BB962C8B-B14F-4D97-AF65-F5344CB8AC3E}">
        <p14:creationId xmlns:p14="http://schemas.microsoft.com/office/powerpoint/2010/main" val="808961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9B5F1082-8EDF-43A2-838F-875E04AB62F7}" type="datetimeFigureOut">
              <a:rPr lang="mr-IN" smtClean="0"/>
              <a:t>07-05-2021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BC12AC7E-E0F7-434A-A0A6-80F7F57E2ED5}" type="slidenum">
              <a:rPr lang="mr-IN" smtClean="0"/>
              <a:t>‹#›</a:t>
            </a:fld>
            <a:endParaRPr lang="mr-IN"/>
          </a:p>
        </p:txBody>
      </p:sp>
    </p:spTree>
    <p:extLst>
      <p:ext uri="{BB962C8B-B14F-4D97-AF65-F5344CB8AC3E}">
        <p14:creationId xmlns:p14="http://schemas.microsoft.com/office/powerpoint/2010/main" val="60065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mr-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9B5F1082-8EDF-43A2-838F-875E04AB62F7}" type="datetimeFigureOut">
              <a:rPr lang="mr-IN" smtClean="0"/>
              <a:t>07-05-2021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BC12AC7E-E0F7-434A-A0A6-80F7F57E2ED5}" type="slidenum">
              <a:rPr lang="mr-IN" smtClean="0"/>
              <a:t>‹#›</a:t>
            </a:fld>
            <a:endParaRPr lang="mr-IN"/>
          </a:p>
        </p:txBody>
      </p:sp>
    </p:spTree>
    <p:extLst>
      <p:ext uri="{BB962C8B-B14F-4D97-AF65-F5344CB8AC3E}">
        <p14:creationId xmlns:p14="http://schemas.microsoft.com/office/powerpoint/2010/main" val="2115209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9B5F1082-8EDF-43A2-838F-875E04AB62F7}" type="datetimeFigureOut">
              <a:rPr lang="mr-IN" smtClean="0"/>
              <a:t>07-05-2021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BC12AC7E-E0F7-434A-A0A6-80F7F57E2ED5}" type="slidenum">
              <a:rPr lang="mr-IN" smtClean="0"/>
              <a:t>‹#›</a:t>
            </a:fld>
            <a:endParaRPr lang="mr-IN"/>
          </a:p>
        </p:txBody>
      </p:sp>
    </p:spTree>
    <p:extLst>
      <p:ext uri="{BB962C8B-B14F-4D97-AF65-F5344CB8AC3E}">
        <p14:creationId xmlns:p14="http://schemas.microsoft.com/office/powerpoint/2010/main" val="121229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mr-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5F1082-8EDF-43A2-838F-875E04AB62F7}" type="datetimeFigureOut">
              <a:rPr lang="mr-IN" smtClean="0"/>
              <a:t>07-05-2021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BC12AC7E-E0F7-434A-A0A6-80F7F57E2ED5}" type="slidenum">
              <a:rPr lang="mr-IN" smtClean="0"/>
              <a:t>‹#›</a:t>
            </a:fld>
            <a:endParaRPr lang="mr-IN"/>
          </a:p>
        </p:txBody>
      </p:sp>
    </p:spTree>
    <p:extLst>
      <p:ext uri="{BB962C8B-B14F-4D97-AF65-F5344CB8AC3E}">
        <p14:creationId xmlns:p14="http://schemas.microsoft.com/office/powerpoint/2010/main" val="2240191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5" name="Date Placeholder 4"/>
          <p:cNvSpPr>
            <a:spLocks noGrp="1"/>
          </p:cNvSpPr>
          <p:nvPr>
            <p:ph type="dt" sz="half" idx="10"/>
          </p:nvPr>
        </p:nvSpPr>
        <p:spPr/>
        <p:txBody>
          <a:bodyPr/>
          <a:lstStyle/>
          <a:p>
            <a:fld id="{9B5F1082-8EDF-43A2-838F-875E04AB62F7}" type="datetimeFigureOut">
              <a:rPr lang="mr-IN" smtClean="0"/>
              <a:t>07-05-2021</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BC12AC7E-E0F7-434A-A0A6-80F7F57E2ED5}" type="slidenum">
              <a:rPr lang="mr-IN" smtClean="0"/>
              <a:t>‹#›</a:t>
            </a:fld>
            <a:endParaRPr lang="mr-IN"/>
          </a:p>
        </p:txBody>
      </p:sp>
    </p:spTree>
    <p:extLst>
      <p:ext uri="{BB962C8B-B14F-4D97-AF65-F5344CB8AC3E}">
        <p14:creationId xmlns:p14="http://schemas.microsoft.com/office/powerpoint/2010/main" val="3933909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mr-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7" name="Date Placeholder 6"/>
          <p:cNvSpPr>
            <a:spLocks noGrp="1"/>
          </p:cNvSpPr>
          <p:nvPr>
            <p:ph type="dt" sz="half" idx="10"/>
          </p:nvPr>
        </p:nvSpPr>
        <p:spPr/>
        <p:txBody>
          <a:bodyPr/>
          <a:lstStyle/>
          <a:p>
            <a:fld id="{9B5F1082-8EDF-43A2-838F-875E04AB62F7}" type="datetimeFigureOut">
              <a:rPr lang="mr-IN" smtClean="0"/>
              <a:t>07-05-2021</a:t>
            </a:fld>
            <a:endParaRPr lang="mr-IN"/>
          </a:p>
        </p:txBody>
      </p:sp>
      <p:sp>
        <p:nvSpPr>
          <p:cNvPr id="8" name="Footer Placeholder 7"/>
          <p:cNvSpPr>
            <a:spLocks noGrp="1"/>
          </p:cNvSpPr>
          <p:nvPr>
            <p:ph type="ftr" sz="quarter" idx="11"/>
          </p:nvPr>
        </p:nvSpPr>
        <p:spPr/>
        <p:txBody>
          <a:bodyPr/>
          <a:lstStyle/>
          <a:p>
            <a:endParaRPr lang="mr-IN"/>
          </a:p>
        </p:txBody>
      </p:sp>
      <p:sp>
        <p:nvSpPr>
          <p:cNvPr id="9" name="Slide Number Placeholder 8"/>
          <p:cNvSpPr>
            <a:spLocks noGrp="1"/>
          </p:cNvSpPr>
          <p:nvPr>
            <p:ph type="sldNum" sz="quarter" idx="12"/>
          </p:nvPr>
        </p:nvSpPr>
        <p:spPr/>
        <p:txBody>
          <a:bodyPr/>
          <a:lstStyle/>
          <a:p>
            <a:fld id="{BC12AC7E-E0F7-434A-A0A6-80F7F57E2ED5}" type="slidenum">
              <a:rPr lang="mr-IN" smtClean="0"/>
              <a:t>‹#›</a:t>
            </a:fld>
            <a:endParaRPr lang="mr-IN"/>
          </a:p>
        </p:txBody>
      </p:sp>
    </p:spTree>
    <p:extLst>
      <p:ext uri="{BB962C8B-B14F-4D97-AF65-F5344CB8AC3E}">
        <p14:creationId xmlns:p14="http://schemas.microsoft.com/office/powerpoint/2010/main" val="322349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Date Placeholder 2"/>
          <p:cNvSpPr>
            <a:spLocks noGrp="1"/>
          </p:cNvSpPr>
          <p:nvPr>
            <p:ph type="dt" sz="half" idx="10"/>
          </p:nvPr>
        </p:nvSpPr>
        <p:spPr/>
        <p:txBody>
          <a:bodyPr/>
          <a:lstStyle/>
          <a:p>
            <a:fld id="{9B5F1082-8EDF-43A2-838F-875E04AB62F7}" type="datetimeFigureOut">
              <a:rPr lang="mr-IN" smtClean="0"/>
              <a:t>07-05-2021</a:t>
            </a:fld>
            <a:endParaRPr lang="mr-IN"/>
          </a:p>
        </p:txBody>
      </p:sp>
      <p:sp>
        <p:nvSpPr>
          <p:cNvPr id="4" name="Footer Placeholder 3"/>
          <p:cNvSpPr>
            <a:spLocks noGrp="1"/>
          </p:cNvSpPr>
          <p:nvPr>
            <p:ph type="ftr" sz="quarter" idx="11"/>
          </p:nvPr>
        </p:nvSpPr>
        <p:spPr/>
        <p:txBody>
          <a:bodyPr/>
          <a:lstStyle/>
          <a:p>
            <a:endParaRPr lang="mr-IN"/>
          </a:p>
        </p:txBody>
      </p:sp>
      <p:sp>
        <p:nvSpPr>
          <p:cNvPr id="5" name="Slide Number Placeholder 4"/>
          <p:cNvSpPr>
            <a:spLocks noGrp="1"/>
          </p:cNvSpPr>
          <p:nvPr>
            <p:ph type="sldNum" sz="quarter" idx="12"/>
          </p:nvPr>
        </p:nvSpPr>
        <p:spPr/>
        <p:txBody>
          <a:bodyPr/>
          <a:lstStyle/>
          <a:p>
            <a:fld id="{BC12AC7E-E0F7-434A-A0A6-80F7F57E2ED5}" type="slidenum">
              <a:rPr lang="mr-IN" smtClean="0"/>
              <a:t>‹#›</a:t>
            </a:fld>
            <a:endParaRPr lang="mr-IN"/>
          </a:p>
        </p:txBody>
      </p:sp>
    </p:spTree>
    <p:extLst>
      <p:ext uri="{BB962C8B-B14F-4D97-AF65-F5344CB8AC3E}">
        <p14:creationId xmlns:p14="http://schemas.microsoft.com/office/powerpoint/2010/main" val="332084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F1082-8EDF-43A2-838F-875E04AB62F7}" type="datetimeFigureOut">
              <a:rPr lang="mr-IN" smtClean="0"/>
              <a:t>07-05-2021</a:t>
            </a:fld>
            <a:endParaRPr lang="mr-IN"/>
          </a:p>
        </p:txBody>
      </p:sp>
      <p:sp>
        <p:nvSpPr>
          <p:cNvPr id="3" name="Footer Placeholder 2"/>
          <p:cNvSpPr>
            <a:spLocks noGrp="1"/>
          </p:cNvSpPr>
          <p:nvPr>
            <p:ph type="ftr" sz="quarter" idx="11"/>
          </p:nvPr>
        </p:nvSpPr>
        <p:spPr/>
        <p:txBody>
          <a:bodyPr/>
          <a:lstStyle/>
          <a:p>
            <a:endParaRPr lang="mr-IN"/>
          </a:p>
        </p:txBody>
      </p:sp>
      <p:sp>
        <p:nvSpPr>
          <p:cNvPr id="4" name="Slide Number Placeholder 3"/>
          <p:cNvSpPr>
            <a:spLocks noGrp="1"/>
          </p:cNvSpPr>
          <p:nvPr>
            <p:ph type="sldNum" sz="quarter" idx="12"/>
          </p:nvPr>
        </p:nvSpPr>
        <p:spPr/>
        <p:txBody>
          <a:bodyPr/>
          <a:lstStyle/>
          <a:p>
            <a:fld id="{BC12AC7E-E0F7-434A-A0A6-80F7F57E2ED5}" type="slidenum">
              <a:rPr lang="mr-IN" smtClean="0"/>
              <a:t>‹#›</a:t>
            </a:fld>
            <a:endParaRPr lang="mr-IN"/>
          </a:p>
        </p:txBody>
      </p:sp>
    </p:spTree>
    <p:extLst>
      <p:ext uri="{BB962C8B-B14F-4D97-AF65-F5344CB8AC3E}">
        <p14:creationId xmlns:p14="http://schemas.microsoft.com/office/powerpoint/2010/main" val="252959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mr-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5F1082-8EDF-43A2-838F-875E04AB62F7}" type="datetimeFigureOut">
              <a:rPr lang="mr-IN" smtClean="0"/>
              <a:t>07-05-2021</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BC12AC7E-E0F7-434A-A0A6-80F7F57E2ED5}" type="slidenum">
              <a:rPr lang="mr-IN" smtClean="0"/>
              <a:t>‹#›</a:t>
            </a:fld>
            <a:endParaRPr lang="mr-IN"/>
          </a:p>
        </p:txBody>
      </p:sp>
    </p:spTree>
    <p:extLst>
      <p:ext uri="{BB962C8B-B14F-4D97-AF65-F5344CB8AC3E}">
        <p14:creationId xmlns:p14="http://schemas.microsoft.com/office/powerpoint/2010/main" val="207201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mr-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mr-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5F1082-8EDF-43A2-838F-875E04AB62F7}" type="datetimeFigureOut">
              <a:rPr lang="mr-IN" smtClean="0"/>
              <a:t>07-05-2021</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BC12AC7E-E0F7-434A-A0A6-80F7F57E2ED5}" type="slidenum">
              <a:rPr lang="mr-IN" smtClean="0"/>
              <a:t>‹#›</a:t>
            </a:fld>
            <a:endParaRPr lang="mr-IN"/>
          </a:p>
        </p:txBody>
      </p:sp>
    </p:spTree>
    <p:extLst>
      <p:ext uri="{BB962C8B-B14F-4D97-AF65-F5344CB8AC3E}">
        <p14:creationId xmlns:p14="http://schemas.microsoft.com/office/powerpoint/2010/main" val="107630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mr-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F1082-8EDF-43A2-838F-875E04AB62F7}" type="datetimeFigureOut">
              <a:rPr lang="mr-IN" smtClean="0"/>
              <a:t>07-05-2021</a:t>
            </a:fld>
            <a:endParaRPr lang="mr-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mr-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2AC7E-E0F7-434A-A0A6-80F7F57E2ED5}" type="slidenum">
              <a:rPr lang="mr-IN" smtClean="0"/>
              <a:t>‹#›</a:t>
            </a:fld>
            <a:endParaRPr lang="mr-IN"/>
          </a:p>
        </p:txBody>
      </p:sp>
    </p:spTree>
    <p:extLst>
      <p:ext uri="{BB962C8B-B14F-4D97-AF65-F5344CB8AC3E}">
        <p14:creationId xmlns:p14="http://schemas.microsoft.com/office/powerpoint/2010/main" val="2242168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smtClean="0"/>
              <a:t>Relational Operators</a:t>
            </a:r>
          </a:p>
        </p:txBody>
      </p:sp>
      <p:sp>
        <p:nvSpPr>
          <p:cNvPr id="20483" name="Rectangle 3"/>
          <p:cNvSpPr>
            <a:spLocks noGrp="1" noChangeArrowheads="1"/>
          </p:cNvSpPr>
          <p:nvPr>
            <p:ph type="body" idx="1"/>
          </p:nvPr>
        </p:nvSpPr>
        <p:spPr>
          <a:xfrm>
            <a:off x="2697164" y="1981200"/>
            <a:ext cx="5532437" cy="4114800"/>
          </a:xfrm>
        </p:spPr>
        <p:txBody>
          <a:bodyPr/>
          <a:lstStyle/>
          <a:p>
            <a:pPr eaLnBrk="1" hangingPunct="1">
              <a:buFont typeface="Wingdings" panose="05000000000000000000" pitchFamily="2" charset="2"/>
              <a:buNone/>
            </a:pPr>
            <a:r>
              <a:rPr lang="en-GB" sz="2400"/>
              <a:t>==	Equal (careful)</a:t>
            </a:r>
          </a:p>
          <a:p>
            <a:pPr eaLnBrk="1" hangingPunct="1">
              <a:buFont typeface="Wingdings" panose="05000000000000000000" pitchFamily="2" charset="2"/>
              <a:buNone/>
            </a:pPr>
            <a:r>
              <a:rPr lang="en-GB" sz="2400"/>
              <a:t>!=		Not equal</a:t>
            </a:r>
          </a:p>
          <a:p>
            <a:pPr eaLnBrk="1" hangingPunct="1">
              <a:buFont typeface="Wingdings" panose="05000000000000000000" pitchFamily="2" charset="2"/>
              <a:buNone/>
            </a:pPr>
            <a:r>
              <a:rPr lang="en-GB" sz="2400"/>
              <a:t>&gt;=	Greater than or equal</a:t>
            </a:r>
          </a:p>
          <a:p>
            <a:pPr eaLnBrk="1" hangingPunct="1">
              <a:buFont typeface="Wingdings" panose="05000000000000000000" pitchFamily="2" charset="2"/>
              <a:buNone/>
            </a:pPr>
            <a:r>
              <a:rPr lang="en-GB" sz="2400"/>
              <a:t>&lt;=	Less than or equal</a:t>
            </a:r>
          </a:p>
          <a:p>
            <a:pPr eaLnBrk="1" hangingPunct="1">
              <a:buFont typeface="Wingdings" panose="05000000000000000000" pitchFamily="2" charset="2"/>
              <a:buNone/>
            </a:pPr>
            <a:r>
              <a:rPr lang="en-GB" sz="2400"/>
              <a:t>&gt;		Greater than</a:t>
            </a:r>
          </a:p>
          <a:p>
            <a:pPr eaLnBrk="1" hangingPunct="1">
              <a:buFont typeface="Wingdings" panose="05000000000000000000" pitchFamily="2" charset="2"/>
              <a:buNone/>
            </a:pPr>
            <a:r>
              <a:rPr lang="en-GB" sz="2400"/>
              <a:t>&lt;		Less than</a:t>
            </a:r>
          </a:p>
        </p:txBody>
      </p:sp>
    </p:spTree>
    <p:extLst>
      <p:ext uri="{BB962C8B-B14F-4D97-AF65-F5344CB8AC3E}">
        <p14:creationId xmlns:p14="http://schemas.microsoft.com/office/powerpoint/2010/main" val="66117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35169" y="-6349"/>
            <a:ext cx="10515600" cy="1325563"/>
          </a:xfrm>
        </p:spPr>
        <p:txBody>
          <a:bodyPr/>
          <a:lstStyle/>
          <a:p>
            <a:pPr eaLnBrk="1" hangingPunct="1"/>
            <a:r>
              <a:rPr lang="en-US" altLang="en-US" dirty="0" smtClean="0"/>
              <a:t>switch Statement</a:t>
            </a:r>
          </a:p>
        </p:txBody>
      </p:sp>
      <p:sp>
        <p:nvSpPr>
          <p:cNvPr id="16387" name="Rectangle 3"/>
          <p:cNvSpPr>
            <a:spLocks noGrp="1" noChangeArrowheads="1"/>
          </p:cNvSpPr>
          <p:nvPr>
            <p:ph type="body" idx="1"/>
          </p:nvPr>
        </p:nvSpPr>
        <p:spPr>
          <a:xfrm>
            <a:off x="2697163" y="927280"/>
            <a:ext cx="8553606" cy="5549722"/>
          </a:xfrm>
        </p:spPr>
        <p:txBody>
          <a:bodyPr>
            <a:normAutofit fontScale="92500"/>
          </a:bodyPr>
          <a:lstStyle/>
          <a:p>
            <a:pPr eaLnBrk="1" hangingPunct="1">
              <a:lnSpc>
                <a:spcPct val="90000"/>
              </a:lnSpc>
            </a:pPr>
            <a:r>
              <a:rPr lang="en-US" altLang="en-US" dirty="0" smtClean="0"/>
              <a:t>The nested if can become complicated and unreadable.</a:t>
            </a:r>
          </a:p>
          <a:p>
            <a:pPr eaLnBrk="1" hangingPunct="1">
              <a:lnSpc>
                <a:spcPct val="90000"/>
              </a:lnSpc>
              <a:spcBef>
                <a:spcPct val="50000"/>
              </a:spcBef>
            </a:pPr>
            <a:r>
              <a:rPr lang="en-US" altLang="en-US" dirty="0" smtClean="0"/>
              <a:t>The switch statement is an alternative to the nested if.</a:t>
            </a:r>
          </a:p>
          <a:p>
            <a:pPr eaLnBrk="1" hangingPunct="1">
              <a:lnSpc>
                <a:spcPct val="90000"/>
              </a:lnSpc>
              <a:spcBef>
                <a:spcPct val="50000"/>
              </a:spcBef>
            </a:pPr>
            <a:r>
              <a:rPr lang="en-US" altLang="en-US" dirty="0" smtClean="0"/>
              <a:t>Syntax:	</a:t>
            </a:r>
            <a:r>
              <a:rPr lang="en-US" altLang="en-US" sz="1600" b="1" dirty="0">
                <a:latin typeface="Courier New" panose="02070309020205020404" pitchFamily="49" charset="0"/>
              </a:rPr>
              <a:t>switch(expression)</a:t>
            </a:r>
            <a:br>
              <a:rPr lang="en-US" altLang="en-US" sz="1600" b="1" dirty="0">
                <a:latin typeface="Courier New" panose="02070309020205020404" pitchFamily="49" charset="0"/>
              </a:rPr>
            </a:br>
            <a:r>
              <a:rPr lang="en-US" altLang="en-US" sz="1600" b="1" dirty="0">
                <a:latin typeface="Courier New" panose="02070309020205020404" pitchFamily="49" charset="0"/>
              </a:rPr>
              <a:t>		{</a:t>
            </a:r>
            <a:br>
              <a:rPr lang="en-US" altLang="en-US" sz="1600" b="1" dirty="0">
                <a:latin typeface="Courier New" panose="02070309020205020404" pitchFamily="49" charset="0"/>
              </a:rPr>
            </a:br>
            <a:r>
              <a:rPr lang="en-US" altLang="en-US" sz="1600" b="1" dirty="0">
                <a:latin typeface="Courier New" panose="02070309020205020404" pitchFamily="49" charset="0"/>
              </a:rPr>
              <a:t>			case constant </a:t>
            </a:r>
            <a:r>
              <a:rPr lang="en-US" altLang="en-US" sz="1600" b="1" dirty="0" err="1">
                <a:latin typeface="Courier New" panose="02070309020205020404" pitchFamily="49" charset="0"/>
              </a:rPr>
              <a:t>expr</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statement(s);</a:t>
            </a:r>
            <a:br>
              <a:rPr lang="en-US" altLang="en-US" sz="1600" b="1" dirty="0">
                <a:latin typeface="Courier New" panose="02070309020205020404" pitchFamily="49" charset="0"/>
              </a:rPr>
            </a:br>
            <a:r>
              <a:rPr lang="en-US" altLang="en-US" sz="1600" b="1" dirty="0">
                <a:latin typeface="Courier New" panose="02070309020205020404" pitchFamily="49" charset="0"/>
              </a:rPr>
              <a:t>					[break;]</a:t>
            </a:r>
            <a:br>
              <a:rPr lang="en-US" altLang="en-US" sz="1600" b="1" dirty="0">
                <a:latin typeface="Courier New" panose="02070309020205020404" pitchFamily="49" charset="0"/>
              </a:rPr>
            </a:br>
            <a:r>
              <a:rPr lang="en-US" altLang="en-US" sz="1600" b="1" dirty="0">
                <a:latin typeface="Courier New" panose="02070309020205020404" pitchFamily="49" charset="0"/>
              </a:rPr>
              <a:t>			case constant </a:t>
            </a:r>
            <a:r>
              <a:rPr lang="en-US" altLang="en-US" sz="1600" b="1" dirty="0" err="1">
                <a:latin typeface="Courier New" panose="02070309020205020404" pitchFamily="49" charset="0"/>
              </a:rPr>
              <a:t>expr</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statement(s);</a:t>
            </a:r>
            <a:br>
              <a:rPr lang="en-US" altLang="en-US" sz="1600" b="1" dirty="0">
                <a:latin typeface="Courier New" panose="02070309020205020404" pitchFamily="49" charset="0"/>
              </a:rPr>
            </a:br>
            <a:r>
              <a:rPr lang="en-US" altLang="en-US" sz="1600" b="1" dirty="0">
                <a:latin typeface="Courier New" panose="02070309020205020404" pitchFamily="49" charset="0"/>
              </a:rPr>
              <a:t>					[break;]</a:t>
            </a:r>
            <a:br>
              <a:rPr lang="en-US" altLang="en-US" sz="1600" b="1" dirty="0">
                <a:latin typeface="Courier New" panose="02070309020205020404" pitchFamily="49" charset="0"/>
              </a:rPr>
            </a:br>
            <a:r>
              <a:rPr lang="en-US" altLang="en-US" sz="1600" b="1" dirty="0">
                <a:latin typeface="Courier New" panose="02070309020205020404" pitchFamily="49" charset="0"/>
              </a:rPr>
              <a:t>			case constant </a:t>
            </a:r>
            <a:r>
              <a:rPr lang="en-US" altLang="en-US" sz="1600" b="1" dirty="0" err="1">
                <a:latin typeface="Courier New" panose="02070309020205020404" pitchFamily="49" charset="0"/>
              </a:rPr>
              <a:t>expr</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statement(s);</a:t>
            </a:r>
            <a:br>
              <a:rPr lang="en-US" altLang="en-US" sz="1600" b="1" dirty="0">
                <a:latin typeface="Courier New" panose="02070309020205020404" pitchFamily="49" charset="0"/>
              </a:rPr>
            </a:br>
            <a:r>
              <a:rPr lang="en-US" altLang="en-US" sz="1600" b="1" dirty="0">
                <a:latin typeface="Courier New" panose="02070309020205020404" pitchFamily="49" charset="0"/>
              </a:rPr>
              <a:t>					[break;]</a:t>
            </a:r>
            <a:br>
              <a:rPr lang="en-US" altLang="en-US" sz="1600" b="1" dirty="0">
                <a:latin typeface="Courier New" panose="02070309020205020404" pitchFamily="49" charset="0"/>
              </a:rPr>
            </a:br>
            <a:r>
              <a:rPr lang="en-US" altLang="en-US" sz="1600" b="1" dirty="0">
                <a:latin typeface="Courier New" panose="02070309020205020404" pitchFamily="49" charset="0"/>
              </a:rPr>
              <a:t>			default </a:t>
            </a:r>
            <a:r>
              <a:rPr lang="en-US" altLang="en-US" sz="1600" b="1" dirty="0" smtClean="0">
                <a:latin typeface="Courier New" panose="02070309020205020404" pitchFamily="49" charset="0"/>
              </a:rPr>
              <a:t>:</a:t>
            </a:r>
            <a:br>
              <a:rPr lang="en-US" altLang="en-US" sz="1600" b="1" dirty="0" smtClean="0">
                <a:latin typeface="Courier New" panose="02070309020205020404" pitchFamily="49" charset="0"/>
              </a:rPr>
            </a:br>
            <a:r>
              <a:rPr lang="en-US" altLang="en-US" sz="1600" b="1" dirty="0" smtClean="0">
                <a:latin typeface="Courier New" panose="02070309020205020404" pitchFamily="49" charset="0"/>
              </a:rPr>
              <a:t>					statement(s</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[break;]</a:t>
            </a:r>
            <a:br>
              <a:rPr lang="en-US" altLang="en-US" sz="1600" b="1" dirty="0">
                <a:latin typeface="Courier New" panose="02070309020205020404" pitchFamily="49" charset="0"/>
              </a:rPr>
            </a:br>
            <a:r>
              <a:rPr lang="en-US" altLang="en-US" sz="1600" b="1" dirty="0">
                <a:latin typeface="Courier New" panose="02070309020205020404" pitchFamily="49" charset="0"/>
              </a:rPr>
              <a:t>		}</a:t>
            </a:r>
          </a:p>
          <a:p>
            <a:pPr eaLnBrk="1" hangingPunct="1">
              <a:lnSpc>
                <a:spcPct val="90000"/>
              </a:lnSpc>
              <a:spcBef>
                <a:spcPct val="50000"/>
              </a:spcBef>
            </a:pPr>
            <a:r>
              <a:rPr lang="en-US" altLang="en-US" dirty="0" smtClean="0"/>
              <a:t>Usually, but not always, the last statement of a case is break.</a:t>
            </a:r>
          </a:p>
          <a:p>
            <a:pPr eaLnBrk="1" hangingPunct="1">
              <a:lnSpc>
                <a:spcPct val="85000"/>
              </a:lnSpc>
            </a:pPr>
            <a:r>
              <a:rPr lang="en-US" altLang="en-US" dirty="0" smtClean="0"/>
              <a:t>default case is optional.</a:t>
            </a:r>
          </a:p>
        </p:txBody>
      </p:sp>
      <p:sp>
        <p:nvSpPr>
          <p:cNvPr id="16388" name="Rectangle 5"/>
          <p:cNvSpPr>
            <a:spLocks noChangeArrowheads="1"/>
          </p:cNvSpPr>
          <p:nvPr/>
        </p:nvSpPr>
        <p:spPr bwMode="auto">
          <a:xfrm>
            <a:off x="4343400" y="2200275"/>
            <a:ext cx="4953000" cy="3131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3"/>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Tree>
    <p:extLst>
      <p:ext uri="{BB962C8B-B14F-4D97-AF65-F5344CB8AC3E}">
        <p14:creationId xmlns:p14="http://schemas.microsoft.com/office/powerpoint/2010/main" val="1458239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smtClean="0"/>
              <a:t>Loops</a:t>
            </a:r>
          </a:p>
        </p:txBody>
      </p:sp>
      <p:sp>
        <p:nvSpPr>
          <p:cNvPr id="18435" name="Rectangle 3"/>
          <p:cNvSpPr>
            <a:spLocks noGrp="1" noChangeArrowheads="1"/>
          </p:cNvSpPr>
          <p:nvPr>
            <p:ph type="body" idx="1"/>
          </p:nvPr>
        </p:nvSpPr>
        <p:spPr>
          <a:xfrm>
            <a:off x="838200" y="1339403"/>
            <a:ext cx="10515600" cy="4837560"/>
          </a:xfrm>
        </p:spPr>
        <p:txBody>
          <a:bodyPr>
            <a:noAutofit/>
          </a:bodyPr>
          <a:lstStyle/>
          <a:p>
            <a:pPr eaLnBrk="1" hangingPunct="1">
              <a:lnSpc>
                <a:spcPct val="90000"/>
              </a:lnSpc>
            </a:pPr>
            <a:r>
              <a:rPr lang="en-US" altLang="en-US" sz="2400" dirty="0" smtClean="0"/>
              <a:t>Loops break the serial execution of the program.</a:t>
            </a:r>
          </a:p>
          <a:p>
            <a:pPr eaLnBrk="1" hangingPunct="1">
              <a:lnSpc>
                <a:spcPct val="105000"/>
              </a:lnSpc>
            </a:pPr>
            <a:r>
              <a:rPr lang="en-US" altLang="en-US" sz="2400" dirty="0" smtClean="0"/>
              <a:t>A group of statements is executed a number of times.</a:t>
            </a:r>
            <a:br>
              <a:rPr lang="en-US" altLang="en-US" sz="2400" dirty="0" smtClean="0"/>
            </a:br>
            <a:endParaRPr lang="en-US" altLang="en-US" sz="2400" dirty="0" smtClean="0"/>
          </a:p>
          <a:p>
            <a:pPr eaLnBrk="1" hangingPunct="1">
              <a:lnSpc>
                <a:spcPct val="105000"/>
              </a:lnSpc>
              <a:buFont typeface="Wingdings" panose="05000000000000000000" pitchFamily="2" charset="2"/>
              <a:buNone/>
            </a:pPr>
            <a:r>
              <a:rPr lang="en-US" altLang="en-US" sz="2400" dirty="0" smtClean="0"/>
              <a:t/>
            </a:r>
            <a:br>
              <a:rPr lang="en-US" altLang="en-US" sz="2400" dirty="0" smtClean="0"/>
            </a:br>
            <a:r>
              <a:rPr lang="en-US" altLang="en-US" sz="2400" dirty="0" smtClean="0"/>
              <a:t/>
            </a:r>
            <a:br>
              <a:rPr lang="en-US" altLang="en-US" sz="2400" dirty="0" smtClean="0"/>
            </a:br>
            <a:r>
              <a:rPr lang="en-US" altLang="en-US" sz="2400" dirty="0" smtClean="0"/>
              <a:t>There are three kinds of loops :</a:t>
            </a:r>
            <a:br>
              <a:rPr lang="en-US" altLang="en-US" sz="2400" dirty="0" smtClean="0"/>
            </a:br>
            <a:endParaRPr lang="en-US" altLang="en-US" sz="2400" dirty="0" smtClean="0"/>
          </a:p>
          <a:p>
            <a:pPr lvl="1" eaLnBrk="1" hangingPunct="1">
              <a:lnSpc>
                <a:spcPct val="130000"/>
              </a:lnSpc>
            </a:pPr>
            <a:r>
              <a:rPr lang="en-US" altLang="en-US" sz="1800" b="1" dirty="0" smtClean="0">
                <a:latin typeface="Courier New" panose="02070309020205020404" pitchFamily="49" charset="0"/>
                <a:cs typeface="Courier New" panose="02070309020205020404" pitchFamily="49" charset="0"/>
              </a:rPr>
              <a:t>while</a:t>
            </a:r>
          </a:p>
          <a:p>
            <a:pPr lvl="1" eaLnBrk="1" hangingPunct="1">
              <a:lnSpc>
                <a:spcPct val="130000"/>
              </a:lnSpc>
            </a:pPr>
            <a:r>
              <a:rPr lang="en-US" altLang="en-US" sz="1800" b="1" dirty="0" smtClean="0">
                <a:latin typeface="Courier New" panose="02070309020205020404" pitchFamily="49" charset="0"/>
                <a:cs typeface="Courier New" panose="02070309020205020404" pitchFamily="49" charset="0"/>
              </a:rPr>
              <a:t>for</a:t>
            </a:r>
          </a:p>
          <a:p>
            <a:pPr lvl="1" eaLnBrk="1" hangingPunct="1">
              <a:lnSpc>
                <a:spcPct val="130000"/>
              </a:lnSpc>
            </a:pPr>
            <a:r>
              <a:rPr lang="en-US" altLang="en-US" sz="1800" b="1" dirty="0" smtClean="0">
                <a:latin typeface="Courier New" panose="02070309020205020404" pitchFamily="49" charset="0"/>
                <a:cs typeface="Courier New" panose="02070309020205020404" pitchFamily="49" charset="0"/>
              </a:rPr>
              <a:t>do … while</a:t>
            </a:r>
          </a:p>
        </p:txBody>
      </p:sp>
      <p:grpSp>
        <p:nvGrpSpPr>
          <p:cNvPr id="18436" name="Group 4"/>
          <p:cNvGrpSpPr>
            <a:grpSpLocks/>
          </p:cNvGrpSpPr>
          <p:nvPr/>
        </p:nvGrpSpPr>
        <p:grpSpPr bwMode="auto">
          <a:xfrm>
            <a:off x="4701862" y="2664966"/>
            <a:ext cx="2592388" cy="685800"/>
            <a:chOff x="1344" y="1728"/>
            <a:chExt cx="1633" cy="432"/>
          </a:xfrm>
        </p:grpSpPr>
        <p:sp>
          <p:nvSpPr>
            <p:cNvPr id="18437" name="Line 5"/>
            <p:cNvSpPr>
              <a:spLocks noChangeShapeType="1"/>
            </p:cNvSpPr>
            <p:nvPr/>
          </p:nvSpPr>
          <p:spPr bwMode="auto">
            <a:xfrm>
              <a:off x="1440" y="1728"/>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8" name="Line 6"/>
            <p:cNvSpPr>
              <a:spLocks noChangeShapeType="1"/>
            </p:cNvSpPr>
            <p:nvPr/>
          </p:nvSpPr>
          <p:spPr bwMode="auto">
            <a:xfrm>
              <a:off x="1440" y="1824"/>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9" name="Line 7"/>
            <p:cNvSpPr>
              <a:spLocks noChangeShapeType="1"/>
            </p:cNvSpPr>
            <p:nvPr/>
          </p:nvSpPr>
          <p:spPr bwMode="auto">
            <a:xfrm>
              <a:off x="1440" y="1920"/>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0" name="Line 8"/>
            <p:cNvSpPr>
              <a:spLocks noChangeShapeType="1"/>
            </p:cNvSpPr>
            <p:nvPr/>
          </p:nvSpPr>
          <p:spPr bwMode="auto">
            <a:xfrm>
              <a:off x="1440" y="2016"/>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Line 9"/>
            <p:cNvSpPr>
              <a:spLocks noChangeShapeType="1"/>
            </p:cNvSpPr>
            <p:nvPr/>
          </p:nvSpPr>
          <p:spPr bwMode="auto">
            <a:xfrm>
              <a:off x="1440" y="2112"/>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Line 10"/>
            <p:cNvSpPr>
              <a:spLocks noChangeShapeType="1"/>
            </p:cNvSpPr>
            <p:nvPr/>
          </p:nvSpPr>
          <p:spPr bwMode="auto">
            <a:xfrm>
              <a:off x="1344" y="1728"/>
              <a:ext cx="0" cy="43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Freeform 11"/>
            <p:cNvSpPr>
              <a:spLocks/>
            </p:cNvSpPr>
            <p:nvPr/>
          </p:nvSpPr>
          <p:spPr bwMode="auto">
            <a:xfrm>
              <a:off x="2688" y="1728"/>
              <a:ext cx="289" cy="385"/>
            </a:xfrm>
            <a:custGeom>
              <a:avLst/>
              <a:gdLst>
                <a:gd name="T0" fmla="*/ 0 w 289"/>
                <a:gd name="T1" fmla="*/ 384 h 385"/>
                <a:gd name="T2" fmla="*/ 288 w 289"/>
                <a:gd name="T3" fmla="*/ 384 h 385"/>
                <a:gd name="T4" fmla="*/ 288 w 289"/>
                <a:gd name="T5" fmla="*/ 0 h 385"/>
                <a:gd name="T6" fmla="*/ 0 w 289"/>
                <a:gd name="T7" fmla="*/ 0 h 3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9" h="385">
                  <a:moveTo>
                    <a:pt x="0" y="384"/>
                  </a:moveTo>
                  <a:lnTo>
                    <a:pt x="288" y="384"/>
                  </a:lnTo>
                  <a:lnTo>
                    <a:pt x="288" y="0"/>
                  </a:lnTo>
                  <a:lnTo>
                    <a:pt x="0" y="0"/>
                  </a:lnTo>
                </a:path>
              </a:pathLst>
            </a:custGeom>
            <a:noFill/>
            <a:ln w="254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020564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xfrm>
            <a:off x="762000" y="159063"/>
            <a:ext cx="10515600" cy="1325563"/>
          </a:xfrm>
        </p:spPr>
        <p:txBody>
          <a:bodyPr/>
          <a:lstStyle/>
          <a:p>
            <a:pPr eaLnBrk="1" hangingPunct="1"/>
            <a:r>
              <a:rPr lang="en-US" altLang="en-US" smtClean="0"/>
              <a:t>While – Loop</a:t>
            </a:r>
          </a:p>
        </p:txBody>
      </p:sp>
      <p:sp>
        <p:nvSpPr>
          <p:cNvPr id="20483" name="Rectangle 2"/>
          <p:cNvSpPr>
            <a:spLocks noGrp="1" noChangeArrowheads="1"/>
          </p:cNvSpPr>
          <p:nvPr>
            <p:ph type="body" idx="1"/>
          </p:nvPr>
        </p:nvSpPr>
        <p:spPr>
          <a:xfrm>
            <a:off x="1676400" y="1524336"/>
            <a:ext cx="10515600" cy="4351338"/>
          </a:xfrm>
        </p:spPr>
        <p:txBody>
          <a:bodyPr>
            <a:normAutofit fontScale="85000" lnSpcReduction="20000"/>
          </a:bodyPr>
          <a:lstStyle/>
          <a:p>
            <a:pPr eaLnBrk="1" hangingPunct="1">
              <a:lnSpc>
                <a:spcPct val="90000"/>
              </a:lnSpc>
            </a:pPr>
            <a:r>
              <a:rPr lang="en-US" altLang="en-US" dirty="0" smtClean="0"/>
              <a:t>Syntax:</a:t>
            </a:r>
            <a:br>
              <a:rPr lang="en-US" altLang="en-US" dirty="0" smtClean="0"/>
            </a:br>
            <a:r>
              <a:rPr lang="en-US" altLang="en-US" dirty="0" smtClean="0"/>
              <a:t/>
            </a:r>
            <a:br>
              <a:rPr lang="en-US" altLang="en-US" dirty="0" smtClean="0"/>
            </a:br>
            <a:r>
              <a:rPr lang="en-US" altLang="en-US" dirty="0" smtClean="0"/>
              <a:t>		</a:t>
            </a:r>
            <a:r>
              <a:rPr lang="en-US" altLang="en-US" sz="2400" b="1" dirty="0" smtClean="0">
                <a:latin typeface="Courier New" panose="02070309020205020404" pitchFamily="49" charset="0"/>
              </a:rPr>
              <a:t>while (expression)      </a:t>
            </a:r>
            <a:r>
              <a:rPr lang="en-US" altLang="en-US" sz="2400" dirty="0" smtClean="0"/>
              <a:t>or     	    </a:t>
            </a:r>
            <a:r>
              <a:rPr lang="en-US" altLang="en-US" sz="2400" b="1" dirty="0" smtClean="0">
                <a:latin typeface="Courier New" panose="02070309020205020404" pitchFamily="49" charset="0"/>
              </a:rPr>
              <a:t>while (expression)</a:t>
            </a:r>
            <a:br>
              <a:rPr lang="en-US" altLang="en-US" sz="2400" b="1" dirty="0" smtClean="0">
                <a:latin typeface="Courier New" panose="02070309020205020404" pitchFamily="49" charset="0"/>
              </a:rPr>
            </a:br>
            <a:r>
              <a:rPr lang="en-US" altLang="en-US" sz="2400" b="1" dirty="0" smtClean="0">
                <a:latin typeface="Courier New" panose="02070309020205020404" pitchFamily="49" charset="0"/>
              </a:rPr>
              <a:t>	   	Statement;               	 {Statements;}</a:t>
            </a:r>
            <a:br>
              <a:rPr lang="en-US" altLang="en-US" sz="2400" b="1" dirty="0" smtClean="0">
                <a:latin typeface="Courier New" panose="02070309020205020404" pitchFamily="49" charset="0"/>
              </a:rPr>
            </a:br>
            <a:r>
              <a:rPr lang="en-US" altLang="en-US" b="1" dirty="0" smtClean="0">
                <a:latin typeface="Courier New" panose="02070309020205020404" pitchFamily="49" charset="0"/>
              </a:rPr>
              <a:t/>
            </a:r>
            <a:br>
              <a:rPr lang="en-US" altLang="en-US" b="1" dirty="0" smtClean="0">
                <a:latin typeface="Courier New" panose="02070309020205020404" pitchFamily="49" charset="0"/>
              </a:rPr>
            </a:br>
            <a:endParaRPr lang="en-US" altLang="en-US" b="1" dirty="0" smtClean="0">
              <a:latin typeface="Courier New" panose="02070309020205020404" pitchFamily="49" charset="0"/>
            </a:endParaRPr>
          </a:p>
          <a:p>
            <a:pPr eaLnBrk="1" hangingPunct="1">
              <a:lnSpc>
                <a:spcPct val="90000"/>
              </a:lnSpc>
            </a:pPr>
            <a:r>
              <a:rPr lang="en-US" altLang="en-US" dirty="0" smtClean="0"/>
              <a:t>The loop continues to iterate as long as the value of expression is true (expression differs from zero).</a:t>
            </a:r>
          </a:p>
          <a:p>
            <a:pPr eaLnBrk="1" hangingPunct="1">
              <a:lnSpc>
                <a:spcPct val="90000"/>
              </a:lnSpc>
              <a:buFont typeface="Wingdings" panose="05000000000000000000" pitchFamily="2" charset="2"/>
              <a:buNone/>
            </a:pPr>
            <a:endParaRPr lang="en-US" altLang="en-US" dirty="0" smtClean="0"/>
          </a:p>
          <a:p>
            <a:pPr eaLnBrk="1" hangingPunct="1">
              <a:lnSpc>
                <a:spcPct val="90000"/>
              </a:lnSpc>
            </a:pPr>
            <a:r>
              <a:rPr lang="en-US" altLang="en-US" dirty="0" smtClean="0"/>
              <a:t>Expression is evaluated each time before the loop body is executed.</a:t>
            </a:r>
          </a:p>
          <a:p>
            <a:pPr eaLnBrk="1" hangingPunct="1">
              <a:lnSpc>
                <a:spcPct val="90000"/>
              </a:lnSpc>
              <a:buFont typeface="Wingdings" panose="05000000000000000000" pitchFamily="2" charset="2"/>
              <a:buNone/>
            </a:pPr>
            <a:endParaRPr lang="en-US" altLang="en-US" dirty="0" smtClean="0"/>
          </a:p>
          <a:p>
            <a:pPr eaLnBrk="1" hangingPunct="1">
              <a:lnSpc>
                <a:spcPct val="90000"/>
              </a:lnSpc>
            </a:pPr>
            <a:r>
              <a:rPr lang="en-US" altLang="en-US" dirty="0" smtClean="0"/>
              <a:t>The braces { } are used to group declarations and statements together into a compound statement  or block, so they are syntactically equivalent to a single statement.</a:t>
            </a:r>
            <a:r>
              <a:rPr lang="en-US" altLang="en-US" b="1" dirty="0" smtClean="0">
                <a:latin typeface="Courier New" panose="02070309020205020404" pitchFamily="49" charset="0"/>
              </a:rPr>
              <a:t>	</a:t>
            </a:r>
            <a:endParaRPr lang="en-US" altLang="en-US" dirty="0" smtClean="0"/>
          </a:p>
        </p:txBody>
      </p:sp>
      <p:sp>
        <p:nvSpPr>
          <p:cNvPr id="20484" name="Rectangle 1"/>
          <p:cNvSpPr>
            <a:spLocks noChangeArrowheads="1"/>
          </p:cNvSpPr>
          <p:nvPr/>
        </p:nvSpPr>
        <p:spPr bwMode="auto">
          <a:xfrm>
            <a:off x="3327579" y="1765479"/>
            <a:ext cx="30480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
        <p:nvSpPr>
          <p:cNvPr id="20485" name="Rectangle 0"/>
          <p:cNvSpPr>
            <a:spLocks noChangeArrowheads="1"/>
          </p:cNvSpPr>
          <p:nvPr/>
        </p:nvSpPr>
        <p:spPr bwMode="auto">
          <a:xfrm>
            <a:off x="8026758" y="1764406"/>
            <a:ext cx="30480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Tree>
    <p:extLst>
      <p:ext uri="{BB962C8B-B14F-4D97-AF65-F5344CB8AC3E}">
        <p14:creationId xmlns:p14="http://schemas.microsoft.com/office/powerpoint/2010/main" val="2786440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79868" y="84137"/>
            <a:ext cx="10515600" cy="1325563"/>
          </a:xfrm>
        </p:spPr>
        <p:txBody>
          <a:bodyPr/>
          <a:lstStyle/>
          <a:p>
            <a:pPr eaLnBrk="1" hangingPunct="1"/>
            <a:r>
              <a:rPr lang="en-US" altLang="en-US" dirty="0" smtClean="0"/>
              <a:t>for - Loop</a:t>
            </a:r>
          </a:p>
        </p:txBody>
      </p:sp>
      <p:sp>
        <p:nvSpPr>
          <p:cNvPr id="21507" name="Rectangle 3"/>
          <p:cNvSpPr>
            <a:spLocks noGrp="1" noChangeArrowheads="1"/>
          </p:cNvSpPr>
          <p:nvPr>
            <p:ph type="body" idx="1"/>
          </p:nvPr>
        </p:nvSpPr>
        <p:spPr>
          <a:xfrm>
            <a:off x="2903225" y="1226344"/>
            <a:ext cx="7772400" cy="3557588"/>
          </a:xfrm>
        </p:spPr>
        <p:txBody>
          <a:bodyPr>
            <a:normAutofit fontScale="92500" lnSpcReduction="20000"/>
          </a:bodyPr>
          <a:lstStyle/>
          <a:p>
            <a:pPr eaLnBrk="1" hangingPunct="1"/>
            <a:r>
              <a:rPr lang="en-US" altLang="en-US" smtClean="0"/>
              <a:t>Syntax:</a:t>
            </a:r>
            <a:br>
              <a:rPr lang="en-US" altLang="en-US" smtClean="0"/>
            </a:br>
            <a:r>
              <a:rPr lang="en-US" altLang="en-US" sz="1600"/>
              <a:t/>
            </a:r>
            <a:br>
              <a:rPr lang="en-US" altLang="en-US" sz="1600"/>
            </a:br>
            <a:endParaRPr lang="en-US" altLang="en-US" b="1" smtClean="0">
              <a:latin typeface="Courier New" panose="02070309020205020404" pitchFamily="49" charset="0"/>
              <a:cs typeface="Courier New" panose="02070309020205020404" pitchFamily="49" charset="0"/>
            </a:endParaRPr>
          </a:p>
          <a:p>
            <a:pPr eaLnBrk="1" hangingPunct="1"/>
            <a:endParaRPr lang="en-US" altLang="en-US" sz="1800" b="1">
              <a:latin typeface="Courier New" panose="02070309020205020404" pitchFamily="49" charset="0"/>
            </a:endParaRPr>
          </a:p>
          <a:p>
            <a:pPr eaLnBrk="1" hangingPunct="1"/>
            <a:endParaRPr lang="en-US" altLang="en-US" sz="800" b="1">
              <a:latin typeface="Courier New" panose="02070309020205020404" pitchFamily="49" charset="0"/>
            </a:endParaRPr>
          </a:p>
          <a:p>
            <a:pPr eaLnBrk="1" hangingPunct="1">
              <a:buFont typeface="Wingdings" panose="05000000000000000000" pitchFamily="2" charset="2"/>
              <a:buNone/>
            </a:pPr>
            <a:r>
              <a:rPr lang="en-US" altLang="en-US" sz="1800" b="1">
                <a:latin typeface="Courier New" panose="02070309020205020404" pitchFamily="49" charset="0"/>
              </a:rPr>
              <a:t>		</a:t>
            </a:r>
            <a:r>
              <a:rPr lang="en-US" altLang="en-US" b="1" smtClean="0">
                <a:cs typeface="Arial" panose="020B0604020202020204" pitchFamily="34" charset="0"/>
              </a:rPr>
              <a:t>or</a:t>
            </a:r>
            <a:r>
              <a:rPr lang="en-US" altLang="en-US" sz="1800" b="1">
                <a:cs typeface="Arial" panose="020B0604020202020204" pitchFamily="34" charset="0"/>
              </a:rPr>
              <a:t/>
            </a:r>
            <a:br>
              <a:rPr lang="en-US" altLang="en-US" sz="1800" b="1">
                <a:cs typeface="Arial" panose="020B0604020202020204" pitchFamily="34" charset="0"/>
              </a:rPr>
            </a:br>
            <a:r>
              <a:rPr lang="en-US" altLang="en-US" sz="1800" b="1">
                <a:cs typeface="Arial" panose="020B0604020202020204" pitchFamily="34" charset="0"/>
              </a:rPr>
              <a:t/>
            </a:r>
            <a:br>
              <a:rPr lang="en-US" altLang="en-US" sz="1800" b="1">
                <a:cs typeface="Arial" panose="020B0604020202020204" pitchFamily="34" charset="0"/>
              </a:rPr>
            </a:br>
            <a:r>
              <a:rPr lang="en-US" altLang="en-US" sz="1800" b="1">
                <a:cs typeface="Arial" panose="020B0604020202020204" pitchFamily="34" charset="0"/>
              </a:rPr>
              <a:t> </a:t>
            </a:r>
          </a:p>
          <a:p>
            <a:pPr eaLnBrk="1" hangingPunct="1"/>
            <a:endParaRPr lang="en-US" altLang="en-US" b="1" smtClean="0">
              <a:latin typeface="Courier New" panose="02070309020205020404" pitchFamily="49" charset="0"/>
              <a:cs typeface="Courier New" panose="02070309020205020404" pitchFamily="49" charset="0"/>
            </a:endParaRPr>
          </a:p>
          <a:p>
            <a:pPr eaLnBrk="1" hangingPunct="1"/>
            <a:endParaRPr lang="en-US" altLang="en-US" b="1" smtClean="0">
              <a:latin typeface="Courier New" panose="02070309020205020404" pitchFamily="49" charset="0"/>
              <a:cs typeface="Courier New" panose="02070309020205020404" pitchFamily="49" charset="0"/>
            </a:endParaRPr>
          </a:p>
          <a:p>
            <a:pPr eaLnBrk="1" hangingPunct="1"/>
            <a:r>
              <a:rPr lang="en-US" altLang="en-US" smtClean="0"/>
              <a:t>Is equivalent to:</a:t>
            </a:r>
            <a:r>
              <a:rPr lang="en-US" altLang="en-US" smtClean="0">
                <a:latin typeface="Times New Roman" panose="02020603050405020304" pitchFamily="18" charset="0"/>
              </a:rPr>
              <a:t>	</a:t>
            </a:r>
            <a:endParaRPr lang="en-US" altLang="en-US" b="1" smtClean="0">
              <a:latin typeface="Courier New" panose="02070309020205020404" pitchFamily="49" charset="0"/>
              <a:cs typeface="Courier New" panose="02070309020205020404" pitchFamily="49" charset="0"/>
            </a:endParaRPr>
          </a:p>
        </p:txBody>
      </p:sp>
      <p:sp>
        <p:nvSpPr>
          <p:cNvPr id="21508" name="Rectangle 4"/>
          <p:cNvSpPr>
            <a:spLocks noChangeArrowheads="1"/>
          </p:cNvSpPr>
          <p:nvPr/>
        </p:nvSpPr>
        <p:spPr bwMode="auto">
          <a:xfrm>
            <a:off x="3581400" y="1676400"/>
            <a:ext cx="4419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eaLnBrk="1" hangingPunct="1">
              <a:spcBef>
                <a:spcPct val="0"/>
              </a:spcBef>
              <a:buClrTx/>
              <a:buSzTx/>
              <a:buFontTx/>
              <a:buNone/>
            </a:pPr>
            <a:r>
              <a:rPr lang="en-US" altLang="en-US" sz="1800" b="1">
                <a:latin typeface="Courier New" panose="02070309020205020404" pitchFamily="49" charset="0"/>
                <a:cs typeface="Courier New" panose="02070309020205020404" pitchFamily="49" charset="0"/>
              </a:rPr>
              <a:t>for (expr1 ; expr2 ; expr3)</a:t>
            </a:r>
            <a:br>
              <a:rPr lang="en-US" altLang="en-US" sz="1800" b="1">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     statement;</a:t>
            </a:r>
          </a:p>
        </p:txBody>
      </p:sp>
      <p:sp>
        <p:nvSpPr>
          <p:cNvPr id="21509" name="Rectangle 5"/>
          <p:cNvSpPr>
            <a:spLocks noChangeArrowheads="1"/>
          </p:cNvSpPr>
          <p:nvPr/>
        </p:nvSpPr>
        <p:spPr bwMode="auto">
          <a:xfrm>
            <a:off x="3581400" y="2957513"/>
            <a:ext cx="4419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eaLnBrk="1" hangingPunct="1">
              <a:spcBef>
                <a:spcPct val="0"/>
              </a:spcBef>
              <a:buClrTx/>
              <a:buSzTx/>
              <a:buFontTx/>
              <a:buNone/>
            </a:pPr>
            <a:r>
              <a:rPr lang="en-US" altLang="en-US" sz="1800" b="1">
                <a:latin typeface="Courier New" panose="02070309020205020404" pitchFamily="49" charset="0"/>
                <a:cs typeface="Courier New" panose="02070309020205020404" pitchFamily="49" charset="0"/>
              </a:rPr>
              <a:t>for (expr1 ; expr2 ; expr3)</a:t>
            </a:r>
            <a:br>
              <a:rPr lang="en-US" altLang="en-US" sz="1800" b="1">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a:t>
            </a:r>
            <a:br>
              <a:rPr lang="en-US" altLang="en-US" sz="1800" b="1">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	statements;</a:t>
            </a:r>
            <a:br>
              <a:rPr lang="en-US" altLang="en-US" sz="1800" b="1">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a:t>
            </a:r>
          </a:p>
        </p:txBody>
      </p:sp>
      <p:sp>
        <p:nvSpPr>
          <p:cNvPr id="21510" name="Rectangle 6"/>
          <p:cNvSpPr>
            <a:spLocks noChangeArrowheads="1"/>
          </p:cNvSpPr>
          <p:nvPr/>
        </p:nvSpPr>
        <p:spPr bwMode="auto">
          <a:xfrm>
            <a:off x="3581400" y="4600576"/>
            <a:ext cx="4419600" cy="1641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expr1;</a:t>
            </a:r>
          </a:p>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while (expr2)</a:t>
            </a:r>
          </a:p>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a:t>
            </a:r>
          </a:p>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   {statements;}</a:t>
            </a:r>
          </a:p>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   expr3;</a:t>
            </a:r>
          </a:p>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a:t>
            </a:r>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011753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do while Loop</a:t>
            </a:r>
          </a:p>
        </p:txBody>
      </p:sp>
      <p:sp>
        <p:nvSpPr>
          <p:cNvPr id="23555" name="Rectangle 3"/>
          <p:cNvSpPr>
            <a:spLocks noGrp="1" noChangeArrowheads="1"/>
          </p:cNvSpPr>
          <p:nvPr>
            <p:ph type="body" idx="1"/>
          </p:nvPr>
        </p:nvSpPr>
        <p:spPr/>
        <p:txBody>
          <a:bodyPr>
            <a:normAutofit fontScale="85000" lnSpcReduction="20000"/>
          </a:bodyPr>
          <a:lstStyle/>
          <a:p>
            <a:pPr eaLnBrk="1" hangingPunct="1"/>
            <a:r>
              <a:rPr lang="en-US" altLang="en-US" dirty="0" smtClean="0"/>
              <a:t>Syntax:</a:t>
            </a:r>
            <a:br>
              <a:rPr lang="en-US" altLang="en-US" dirty="0" smtClean="0"/>
            </a:br>
            <a:r>
              <a:rPr lang="en-US" altLang="en-US" dirty="0" smtClean="0"/>
              <a:t/>
            </a:r>
            <a:br>
              <a:rPr lang="en-US" altLang="en-US" dirty="0" smtClean="0"/>
            </a:br>
            <a:r>
              <a:rPr lang="en-US" altLang="en-US" dirty="0" smtClean="0"/>
              <a:t>	</a:t>
            </a:r>
            <a:endParaRPr lang="en-US" altLang="en-US" b="1" dirty="0" smtClean="0">
              <a:latin typeface="Courier New" panose="02070309020205020404" pitchFamily="49" charset="0"/>
            </a:endParaRP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r>
              <a:rPr lang="en-US" altLang="en-US" dirty="0" smtClean="0"/>
              <a:t>The condition expression for looping is evaluated only after the loop body had executed.</a:t>
            </a:r>
          </a:p>
        </p:txBody>
      </p:sp>
      <p:sp>
        <p:nvSpPr>
          <p:cNvPr id="23556" name="Rectangle 4"/>
          <p:cNvSpPr>
            <a:spLocks noChangeArrowheads="1"/>
          </p:cNvSpPr>
          <p:nvPr/>
        </p:nvSpPr>
        <p:spPr bwMode="auto">
          <a:xfrm>
            <a:off x="3200400" y="2057400"/>
            <a:ext cx="350520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eaLnBrk="1" hangingPunct="1">
              <a:spcBef>
                <a:spcPct val="0"/>
              </a:spcBef>
              <a:buClrTx/>
              <a:buSzTx/>
              <a:buFontTx/>
              <a:buNone/>
            </a:pPr>
            <a:r>
              <a:rPr lang="en-US" altLang="en-US" b="1">
                <a:latin typeface="Courier New" panose="02070309020205020404" pitchFamily="49" charset="0"/>
              </a:rPr>
              <a:t>do</a:t>
            </a:r>
            <a:br>
              <a:rPr lang="en-US" altLang="en-US" b="1">
                <a:latin typeface="Courier New" panose="02070309020205020404" pitchFamily="49" charset="0"/>
              </a:rPr>
            </a:br>
            <a:r>
              <a:rPr lang="en-US" altLang="en-US" b="1">
                <a:latin typeface="Courier New" panose="02070309020205020404" pitchFamily="49" charset="0"/>
              </a:rPr>
              <a:t>{</a:t>
            </a:r>
            <a:br>
              <a:rPr lang="en-US" altLang="en-US" b="1">
                <a:latin typeface="Courier New" panose="02070309020205020404" pitchFamily="49" charset="0"/>
              </a:rPr>
            </a:br>
            <a:r>
              <a:rPr lang="en-US" altLang="en-US" b="1">
                <a:latin typeface="Courier New" panose="02070309020205020404" pitchFamily="49" charset="0"/>
              </a:rPr>
              <a:t>	Statements;</a:t>
            </a:r>
            <a:br>
              <a:rPr lang="en-US" altLang="en-US" b="1">
                <a:latin typeface="Courier New" panose="02070309020205020404" pitchFamily="49" charset="0"/>
              </a:rPr>
            </a:br>
            <a:r>
              <a:rPr lang="en-US" altLang="en-US" b="1">
                <a:latin typeface="Courier New" panose="02070309020205020404" pitchFamily="49" charset="0"/>
              </a:rPr>
              <a:t>}while (expression);</a:t>
            </a:r>
          </a:p>
        </p:txBody>
      </p:sp>
    </p:spTree>
    <p:extLst>
      <p:ext uri="{BB962C8B-B14F-4D97-AF65-F5344CB8AC3E}">
        <p14:creationId xmlns:p14="http://schemas.microsoft.com/office/powerpoint/2010/main" val="2456738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break Statement</a:t>
            </a:r>
          </a:p>
        </p:txBody>
      </p:sp>
      <p:sp>
        <p:nvSpPr>
          <p:cNvPr id="24579" name="Rectangle 3"/>
          <p:cNvSpPr>
            <a:spLocks noGrp="1" noChangeArrowheads="1"/>
          </p:cNvSpPr>
          <p:nvPr>
            <p:ph type="body" idx="1"/>
          </p:nvPr>
        </p:nvSpPr>
        <p:spPr/>
        <p:txBody>
          <a:bodyPr>
            <a:normAutofit/>
          </a:bodyPr>
          <a:lstStyle/>
          <a:p>
            <a:pPr eaLnBrk="1" hangingPunct="1"/>
            <a:r>
              <a:rPr lang="en-US" altLang="en-US" dirty="0" smtClean="0"/>
              <a:t>We have seen how to use the break statement within the switch statement.</a:t>
            </a:r>
          </a:p>
          <a:p>
            <a:pPr eaLnBrk="1" hangingPunct="1">
              <a:lnSpc>
                <a:spcPct val="110000"/>
              </a:lnSpc>
              <a:spcBef>
                <a:spcPct val="30000"/>
              </a:spcBef>
            </a:pPr>
            <a:endParaRPr lang="en-US" altLang="en-US" dirty="0" smtClean="0"/>
          </a:p>
          <a:p>
            <a:r>
              <a:rPr lang="en-GB" dirty="0" smtClean="0"/>
              <a:t>A break statement causes an  exit from the innermost containing while, do, for or switch statement.</a:t>
            </a:r>
            <a:endParaRPr lang="en-GB" dirty="0">
              <a:latin typeface="Times New Roman" panose="02020603050405020304" pitchFamily="18" charset="0"/>
            </a:endParaRPr>
          </a:p>
        </p:txBody>
      </p:sp>
    </p:spTree>
    <p:extLst>
      <p:ext uri="{BB962C8B-B14F-4D97-AF65-F5344CB8AC3E}">
        <p14:creationId xmlns:p14="http://schemas.microsoft.com/office/powerpoint/2010/main" val="1094687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continue Statement</a:t>
            </a:r>
          </a:p>
        </p:txBody>
      </p:sp>
      <p:sp>
        <p:nvSpPr>
          <p:cNvPr id="25603" name="Rectangle 3"/>
          <p:cNvSpPr>
            <a:spLocks noGrp="1" noChangeArrowheads="1"/>
          </p:cNvSpPr>
          <p:nvPr>
            <p:ph type="body" idx="1"/>
          </p:nvPr>
        </p:nvSpPr>
        <p:spPr/>
        <p:txBody>
          <a:bodyPr/>
          <a:lstStyle/>
          <a:p>
            <a:pPr eaLnBrk="1" hangingPunct="1">
              <a:lnSpc>
                <a:spcPct val="90000"/>
              </a:lnSpc>
            </a:pPr>
            <a:r>
              <a:rPr lang="en-US" altLang="en-US" dirty="0" smtClean="0"/>
              <a:t>In some situations, you might want to skip to the next iteration of a loop without finishing the current iteration.</a:t>
            </a:r>
          </a:p>
          <a:p>
            <a:pPr eaLnBrk="1" hangingPunct="1">
              <a:lnSpc>
                <a:spcPct val="90000"/>
              </a:lnSpc>
              <a:buFont typeface="Wingdings" panose="05000000000000000000" pitchFamily="2" charset="2"/>
              <a:buNone/>
            </a:pPr>
            <a:endParaRPr lang="en-US" altLang="en-US" dirty="0" smtClean="0"/>
          </a:p>
          <a:p>
            <a:pPr eaLnBrk="1" hangingPunct="1">
              <a:lnSpc>
                <a:spcPct val="90000"/>
              </a:lnSpc>
              <a:buSzPct val="85000"/>
            </a:pPr>
            <a:r>
              <a:rPr lang="en-US" altLang="en-US" dirty="0" smtClean="0"/>
              <a:t>The </a:t>
            </a:r>
            <a:r>
              <a:rPr lang="en-US" altLang="en-US" b="1" dirty="0" smtClean="0">
                <a:latin typeface="Courier New" panose="02070309020205020404" pitchFamily="49" charset="0"/>
                <a:cs typeface="Courier New" panose="02070309020205020404" pitchFamily="49" charset="0"/>
              </a:rPr>
              <a:t>continue</a:t>
            </a:r>
            <a:r>
              <a:rPr lang="en-US" altLang="en-US" dirty="0" smtClean="0"/>
              <a:t> statement allows you to do that.</a:t>
            </a:r>
          </a:p>
          <a:p>
            <a:pPr eaLnBrk="1" hangingPunct="1">
              <a:lnSpc>
                <a:spcPct val="90000"/>
              </a:lnSpc>
              <a:buFont typeface="Wingdings" panose="05000000000000000000" pitchFamily="2" charset="2"/>
              <a:buNone/>
            </a:pPr>
            <a:endParaRPr lang="en-US" altLang="en-US" dirty="0" smtClean="0"/>
          </a:p>
          <a:p>
            <a:pPr eaLnBrk="1" hangingPunct="1">
              <a:lnSpc>
                <a:spcPct val="90000"/>
              </a:lnSpc>
              <a:buSzPct val="85000"/>
            </a:pPr>
            <a:r>
              <a:rPr lang="en-US" altLang="en-US" dirty="0" smtClean="0"/>
              <a:t>When encountered, </a:t>
            </a:r>
            <a:r>
              <a:rPr lang="en-US" altLang="en-US" b="1" dirty="0" smtClean="0">
                <a:latin typeface="Courier New" panose="02070309020205020404" pitchFamily="49" charset="0"/>
                <a:cs typeface="Courier New" panose="02070309020205020404" pitchFamily="49" charset="0"/>
              </a:rPr>
              <a:t>continue</a:t>
            </a:r>
            <a:r>
              <a:rPr lang="en-US" altLang="en-US" dirty="0" smtClean="0">
                <a:latin typeface="Switzerland"/>
              </a:rPr>
              <a:t> </a:t>
            </a:r>
            <a:r>
              <a:rPr lang="en-US" altLang="en-US" dirty="0" smtClean="0"/>
              <a:t> skips over the remaining statements of the loop, but</a:t>
            </a:r>
            <a:r>
              <a:rPr lang="en-US" altLang="en-US" dirty="0" smtClean="0">
                <a:latin typeface="Switzerland"/>
              </a:rPr>
              <a:t> </a:t>
            </a:r>
            <a:r>
              <a:rPr lang="en-US" altLang="en-US" b="1" dirty="0" smtClean="0">
                <a:latin typeface="Courier New" panose="02070309020205020404" pitchFamily="49" charset="0"/>
                <a:cs typeface="Courier New" panose="02070309020205020404" pitchFamily="49" charset="0"/>
              </a:rPr>
              <a:t>continues</a:t>
            </a:r>
            <a:r>
              <a:rPr lang="en-US" altLang="en-US" dirty="0" smtClean="0">
                <a:latin typeface="Switzerland"/>
              </a:rPr>
              <a:t> to </a:t>
            </a:r>
            <a:r>
              <a:rPr lang="en-US" altLang="en-US" dirty="0" smtClean="0"/>
              <a:t>the next iteration of the loop.</a:t>
            </a:r>
            <a:br>
              <a:rPr lang="en-US" altLang="en-US" dirty="0" smtClean="0"/>
            </a:br>
            <a:r>
              <a:rPr lang="en-US" altLang="en-US" sz="1800" dirty="0"/>
              <a:t/>
            </a:r>
            <a:br>
              <a:rPr lang="en-US" altLang="en-US" sz="1800" dirty="0"/>
            </a:br>
            <a:r>
              <a:rPr lang="en-US" altLang="en-US" sz="1400" b="1" dirty="0">
                <a:latin typeface="Courier New" panose="02070309020205020404" pitchFamily="49" charset="0"/>
              </a:rPr>
              <a:t>	</a:t>
            </a:r>
            <a:endParaRPr lang="en-US" altLang="en-US" sz="1800" dirty="0"/>
          </a:p>
        </p:txBody>
      </p:sp>
    </p:spTree>
    <p:extLst>
      <p:ext uri="{BB962C8B-B14F-4D97-AF65-F5344CB8AC3E}">
        <p14:creationId xmlns:p14="http://schemas.microsoft.com/office/powerpoint/2010/main" val="3265068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Java</a:t>
            </a:r>
            <a:endParaRPr lang="mr-IN" dirty="0"/>
          </a:p>
        </p:txBody>
      </p:sp>
      <p:sp>
        <p:nvSpPr>
          <p:cNvPr id="3" name="Content Placeholder 2"/>
          <p:cNvSpPr>
            <a:spLocks noGrp="1"/>
          </p:cNvSpPr>
          <p:nvPr>
            <p:ph idx="1"/>
          </p:nvPr>
        </p:nvSpPr>
        <p:spPr/>
        <p:txBody>
          <a:bodyPr/>
          <a:lstStyle/>
          <a:p>
            <a:r>
              <a:rPr lang="en-US" dirty="0"/>
              <a:t>A </a:t>
            </a:r>
            <a:r>
              <a:rPr lang="en-US" b="1" dirty="0"/>
              <a:t>method</a:t>
            </a:r>
            <a:r>
              <a:rPr lang="en-US" dirty="0"/>
              <a:t> is a block of code which only runs when it is called.</a:t>
            </a:r>
          </a:p>
          <a:p>
            <a:r>
              <a:rPr lang="en-US" dirty="0"/>
              <a:t>You can pass data, known as parameters, into a method.</a:t>
            </a:r>
          </a:p>
          <a:p>
            <a:r>
              <a:rPr lang="en-US" dirty="0"/>
              <a:t>Methods are used to perform certain actions, and they are also known as </a:t>
            </a:r>
            <a:r>
              <a:rPr lang="en-US" b="1" dirty="0"/>
              <a:t>functions</a:t>
            </a:r>
            <a:r>
              <a:rPr lang="en-US" dirty="0"/>
              <a:t>.</a:t>
            </a:r>
          </a:p>
          <a:p>
            <a:r>
              <a:rPr lang="en-US" dirty="0"/>
              <a:t>Why use methods? To reuse code: define the code once, and use it many times.</a:t>
            </a:r>
          </a:p>
          <a:p>
            <a:r>
              <a:rPr lang="en-US" dirty="0"/>
              <a:t>A method must be declared within a class. It is defined with the name of the method, followed by parentheses </a:t>
            </a:r>
            <a:r>
              <a:rPr lang="en-US" b="1" dirty="0"/>
              <a:t>()</a:t>
            </a:r>
            <a:endParaRPr lang="mr-IN" dirty="0"/>
          </a:p>
        </p:txBody>
      </p:sp>
    </p:spTree>
    <p:extLst>
      <p:ext uri="{BB962C8B-B14F-4D97-AF65-F5344CB8AC3E}">
        <p14:creationId xmlns:p14="http://schemas.microsoft.com/office/powerpoint/2010/main" val="2592232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Recursion</a:t>
            </a:r>
            <a:br>
              <a:rPr lang="en-IN" dirty="0"/>
            </a:br>
            <a:endParaRPr lang="mr-IN" dirty="0"/>
          </a:p>
        </p:txBody>
      </p:sp>
      <p:sp>
        <p:nvSpPr>
          <p:cNvPr id="3" name="Content Placeholder 2"/>
          <p:cNvSpPr>
            <a:spLocks noGrp="1"/>
          </p:cNvSpPr>
          <p:nvPr>
            <p:ph idx="1"/>
          </p:nvPr>
        </p:nvSpPr>
        <p:spPr/>
        <p:txBody>
          <a:bodyPr/>
          <a:lstStyle/>
          <a:p>
            <a:r>
              <a:rPr lang="en-US" dirty="0"/>
              <a:t>Recursion is the technique of making a function call itself. This technique provides a way to break complicated problems down into simple problems which are easier to solve.</a:t>
            </a:r>
          </a:p>
          <a:p>
            <a:r>
              <a:rPr lang="en-US" dirty="0"/>
              <a:t>Recursion may be a bit difficult to understand. The best way to figure out how it works is to experiment with it.</a:t>
            </a:r>
          </a:p>
          <a:p>
            <a:r>
              <a:rPr lang="en-US" dirty="0"/>
              <a:t>Adding two numbers together is easy to do, but adding a range of numbers is more complicated. In the following example, recursion is used to add a range of numbers together by breaking it down into the simple task of adding two numbers:</a:t>
            </a:r>
            <a:r>
              <a:rPr lang="en-US" dirty="0" smtClean="0"/>
              <a:t/>
            </a:r>
            <a:br>
              <a:rPr lang="en-US" dirty="0" smtClean="0"/>
            </a:br>
            <a:endParaRPr lang="mr-IN" dirty="0"/>
          </a:p>
        </p:txBody>
      </p:sp>
    </p:spTree>
    <p:extLst>
      <p:ext uri="{BB962C8B-B14F-4D97-AF65-F5344CB8AC3E}">
        <p14:creationId xmlns:p14="http://schemas.microsoft.com/office/powerpoint/2010/main" val="33294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smtClean="0"/>
              <a:t>public static void main(String[] </a:t>
            </a:r>
            <a:r>
              <a:rPr lang="en-IN" dirty="0" err="1" smtClean="0"/>
              <a:t>args</a:t>
            </a:r>
            <a:r>
              <a:rPr lang="en-IN" dirty="0" smtClean="0"/>
              <a:t>) {</a:t>
            </a:r>
          </a:p>
          <a:p>
            <a:r>
              <a:rPr lang="en-IN" dirty="0" smtClean="0"/>
              <a:t>    </a:t>
            </a:r>
            <a:r>
              <a:rPr lang="en-IN" dirty="0" err="1" smtClean="0"/>
              <a:t>int</a:t>
            </a:r>
            <a:r>
              <a:rPr lang="en-IN" dirty="0" smtClean="0"/>
              <a:t> result = sum(10);</a:t>
            </a:r>
          </a:p>
          <a:p>
            <a:r>
              <a:rPr lang="en-IN" dirty="0" smtClean="0"/>
              <a:t>    </a:t>
            </a:r>
            <a:r>
              <a:rPr lang="en-IN" dirty="0" err="1" smtClean="0"/>
              <a:t>System.out.println</a:t>
            </a:r>
            <a:r>
              <a:rPr lang="en-IN" dirty="0" smtClean="0"/>
              <a:t>(result);</a:t>
            </a:r>
          </a:p>
          <a:p>
            <a:r>
              <a:rPr lang="en-IN" dirty="0" smtClean="0"/>
              <a:t>  }</a:t>
            </a:r>
          </a:p>
          <a:p>
            <a:r>
              <a:rPr lang="en-IN" dirty="0" smtClean="0"/>
              <a:t>  public static </a:t>
            </a:r>
            <a:r>
              <a:rPr lang="en-IN" dirty="0" err="1" smtClean="0"/>
              <a:t>int</a:t>
            </a:r>
            <a:r>
              <a:rPr lang="en-IN" dirty="0" smtClean="0"/>
              <a:t> sum(</a:t>
            </a:r>
            <a:r>
              <a:rPr lang="en-IN" dirty="0" err="1" smtClean="0"/>
              <a:t>int</a:t>
            </a:r>
            <a:r>
              <a:rPr lang="en-IN" dirty="0" smtClean="0"/>
              <a:t> k) {</a:t>
            </a:r>
          </a:p>
          <a:p>
            <a:r>
              <a:rPr lang="en-IN" dirty="0" smtClean="0"/>
              <a:t>    if (k &gt; 0) {</a:t>
            </a:r>
          </a:p>
          <a:p>
            <a:r>
              <a:rPr lang="en-IN" dirty="0" smtClean="0"/>
              <a:t>      return k + sum(k - 1);</a:t>
            </a:r>
          </a:p>
          <a:p>
            <a:r>
              <a:rPr lang="en-IN" dirty="0" smtClean="0"/>
              <a:t>    } else {</a:t>
            </a:r>
          </a:p>
          <a:p>
            <a:r>
              <a:rPr lang="en-IN" dirty="0" smtClean="0"/>
              <a:t>      return 0;</a:t>
            </a:r>
          </a:p>
          <a:p>
            <a:r>
              <a:rPr lang="en-IN" dirty="0" smtClean="0"/>
              <a:t>    }</a:t>
            </a:r>
            <a:endParaRPr lang="mr-IN" dirty="0"/>
          </a:p>
        </p:txBody>
      </p:sp>
    </p:spTree>
    <p:extLst>
      <p:ext uri="{BB962C8B-B14F-4D97-AF65-F5344CB8AC3E}">
        <p14:creationId xmlns:p14="http://schemas.microsoft.com/office/powerpoint/2010/main" val="381312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smtClean="0"/>
              <a:t>Flow of Control</a:t>
            </a:r>
          </a:p>
        </p:txBody>
      </p:sp>
      <p:sp>
        <p:nvSpPr>
          <p:cNvPr id="18435" name="Rectangle 3"/>
          <p:cNvSpPr>
            <a:spLocks noGrp="1" noChangeArrowheads="1"/>
          </p:cNvSpPr>
          <p:nvPr>
            <p:ph type="body" idx="1"/>
          </p:nvPr>
        </p:nvSpPr>
        <p:spPr/>
        <p:txBody>
          <a:bodyPr>
            <a:normAutofit fontScale="92500" lnSpcReduction="10000"/>
          </a:bodyPr>
          <a:lstStyle/>
          <a:p>
            <a:pPr eaLnBrk="1" hangingPunct="1"/>
            <a:r>
              <a:rPr lang="en-GB" dirty="0"/>
              <a:t>Java executes one statement after the other in the order they are written</a:t>
            </a:r>
          </a:p>
          <a:p>
            <a:pPr eaLnBrk="1" hangingPunct="1"/>
            <a:r>
              <a:rPr lang="en-GB" dirty="0"/>
              <a:t>Many Java statements are flow control statements:</a:t>
            </a:r>
          </a:p>
          <a:p>
            <a:pPr eaLnBrk="1" hangingPunct="1">
              <a:buFont typeface="Wingdings" panose="05000000000000000000" pitchFamily="2" charset="2"/>
              <a:buNone/>
            </a:pPr>
            <a:r>
              <a:rPr lang="en-GB" dirty="0" smtClean="0"/>
              <a:t>Conditional </a:t>
            </a:r>
            <a:r>
              <a:rPr lang="en-GB" dirty="0" err="1" smtClean="0"/>
              <a:t>Stmt</a:t>
            </a:r>
            <a:r>
              <a:rPr lang="en-GB" dirty="0" smtClean="0"/>
              <a:t>: </a:t>
            </a:r>
            <a:r>
              <a:rPr lang="en-GB" dirty="0"/>
              <a:t>	if, if else, switch</a:t>
            </a:r>
          </a:p>
          <a:p>
            <a:pPr eaLnBrk="1" hangingPunct="1">
              <a:buFont typeface="Wingdings" panose="05000000000000000000" pitchFamily="2" charset="2"/>
              <a:buNone/>
            </a:pPr>
            <a:r>
              <a:rPr lang="en-GB" dirty="0"/>
              <a:t>Looping:		for, while, do while</a:t>
            </a:r>
          </a:p>
          <a:p>
            <a:pPr eaLnBrk="1" hangingPunct="1">
              <a:buFont typeface="Wingdings" panose="05000000000000000000" pitchFamily="2" charset="2"/>
              <a:buNone/>
            </a:pPr>
            <a:r>
              <a:rPr lang="en-GB" dirty="0"/>
              <a:t>Escapes:		break, continue, return</a:t>
            </a:r>
          </a:p>
          <a:p>
            <a:pPr eaLnBrk="1" hangingPunct="1"/>
            <a:endParaRPr lang="en-GB" dirty="0" smtClean="0"/>
          </a:p>
          <a:p>
            <a:pPr eaLnBrk="1" hangingPunct="1"/>
            <a:r>
              <a:rPr lang="en-GB" dirty="0" smtClean="0"/>
              <a:t>Break:</a:t>
            </a:r>
          </a:p>
          <a:p>
            <a:r>
              <a:rPr lang="en-GB" dirty="0" smtClean="0"/>
              <a:t>Continue:</a:t>
            </a:r>
            <a:r>
              <a:rPr lang="en-US" dirty="0" smtClean="0"/>
              <a:t>The continue statement breaks one iteration (in the loop), if a specified condition occurs, and continues with the next iteration in the loop.</a:t>
            </a:r>
            <a:endParaRPr lang="en-GB" dirty="0" smtClean="0"/>
          </a:p>
        </p:txBody>
      </p:sp>
    </p:spTree>
    <p:extLst>
      <p:ext uri="{BB962C8B-B14F-4D97-AF65-F5344CB8AC3E}">
        <p14:creationId xmlns:p14="http://schemas.microsoft.com/office/powerpoint/2010/main" val="224694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21536" y="106538"/>
            <a:ext cx="10515600" cy="1325563"/>
          </a:xfrm>
        </p:spPr>
        <p:txBody>
          <a:bodyPr/>
          <a:lstStyle/>
          <a:p>
            <a:pPr eaLnBrk="1" hangingPunct="1"/>
            <a:r>
              <a:rPr lang="en-US" altLang="en-US" dirty="0" smtClean="0"/>
              <a:t>if Statement – different syntax options</a:t>
            </a:r>
          </a:p>
        </p:txBody>
      </p:sp>
      <p:grpSp>
        <p:nvGrpSpPr>
          <p:cNvPr id="10243" name="Group 21"/>
          <p:cNvGrpSpPr>
            <a:grpSpLocks/>
          </p:cNvGrpSpPr>
          <p:nvPr/>
        </p:nvGrpSpPr>
        <p:grpSpPr bwMode="auto">
          <a:xfrm>
            <a:off x="2466975" y="1246188"/>
            <a:ext cx="8001000" cy="5002212"/>
            <a:chOff x="839" y="672"/>
            <a:chExt cx="5017" cy="3448"/>
          </a:xfrm>
        </p:grpSpPr>
        <p:sp>
          <p:nvSpPr>
            <p:cNvPr id="10244" name="Rectangle 4"/>
            <p:cNvSpPr>
              <a:spLocks noChangeArrowheads="1"/>
            </p:cNvSpPr>
            <p:nvPr/>
          </p:nvSpPr>
          <p:spPr bwMode="auto">
            <a:xfrm>
              <a:off x="839" y="2132"/>
              <a:ext cx="1609" cy="7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lIns="92075" tIns="46038" rIns="92075" bIns="46038" anchor="ctr"/>
            <a:lstStyle>
              <a:lvl1pPr indent="385763" defTabSz="371475">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6263" indent="-285750" defTabSz="371475">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371475">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371475">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371475">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nSpc>
                  <a:spcPct val="75000"/>
                </a:lnSpc>
                <a:spcBef>
                  <a:spcPct val="0"/>
                </a:spcBef>
                <a:buClrTx/>
                <a:buSzTx/>
                <a:buFontTx/>
                <a:buNone/>
              </a:pPr>
              <a:r>
                <a:rPr lang="en-US" altLang="en-US" sz="1800" b="1" dirty="0">
                  <a:latin typeface="Courier New" panose="02070309020205020404" pitchFamily="49" charset="0"/>
                </a:rPr>
                <a:t>if (expression)</a:t>
              </a:r>
            </a:p>
            <a:p>
              <a:pPr>
                <a:lnSpc>
                  <a:spcPct val="75000"/>
                </a:lnSpc>
                <a:spcBef>
                  <a:spcPct val="0"/>
                </a:spcBef>
                <a:buClrTx/>
                <a:buSzTx/>
                <a:buFontTx/>
                <a:buNone/>
              </a:pPr>
              <a:r>
                <a:rPr lang="en-US" altLang="en-US" sz="1800" b="1" dirty="0">
                  <a:latin typeface="Courier New" panose="02070309020205020404" pitchFamily="49" charset="0"/>
                </a:rPr>
                <a:t>	statement;</a:t>
              </a:r>
            </a:p>
            <a:p>
              <a:pPr>
                <a:lnSpc>
                  <a:spcPct val="75000"/>
                </a:lnSpc>
                <a:spcBef>
                  <a:spcPct val="0"/>
                </a:spcBef>
                <a:buClrTx/>
                <a:buSzTx/>
                <a:buFontTx/>
                <a:buNone/>
              </a:pPr>
              <a:r>
                <a:rPr lang="en-US" altLang="en-US" sz="1800" b="1" dirty="0">
                  <a:latin typeface="Courier New" panose="02070309020205020404" pitchFamily="49" charset="0"/>
                </a:rPr>
                <a:t>else</a:t>
              </a:r>
            </a:p>
            <a:p>
              <a:pPr>
                <a:lnSpc>
                  <a:spcPct val="75000"/>
                </a:lnSpc>
                <a:spcBef>
                  <a:spcPct val="0"/>
                </a:spcBef>
                <a:buClrTx/>
                <a:buSzTx/>
                <a:buFontTx/>
                <a:buNone/>
              </a:pPr>
              <a:r>
                <a:rPr lang="en-US" altLang="en-US" sz="1800" b="1" dirty="0">
                  <a:latin typeface="Courier New" panose="02070309020205020404" pitchFamily="49" charset="0"/>
                </a:rPr>
                <a:t>	statement;</a:t>
              </a:r>
              <a:r>
                <a:rPr lang="en-US" altLang="en-US" sz="1600" b="1" dirty="0">
                  <a:latin typeface="Courier New" panose="02070309020205020404" pitchFamily="49" charset="0"/>
                </a:rPr>
                <a:t>	</a:t>
              </a:r>
            </a:p>
          </p:txBody>
        </p:sp>
        <p:sp>
          <p:nvSpPr>
            <p:cNvPr id="10245" name="Rectangle 5"/>
            <p:cNvSpPr>
              <a:spLocks noChangeArrowheads="1"/>
            </p:cNvSpPr>
            <p:nvPr/>
          </p:nvSpPr>
          <p:spPr bwMode="auto">
            <a:xfrm>
              <a:off x="839" y="3015"/>
              <a:ext cx="1609" cy="110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lIns="92075" tIns="46038" rIns="92075" bIns="46038" anchor="ctr"/>
            <a:lstStyle>
              <a:lvl1pPr indent="385763" defTabSz="384175">
                <a:spcBef>
                  <a:spcPct val="20000"/>
                </a:spcBef>
                <a:buClr>
                  <a:schemeClr val="accent1"/>
                </a:buClr>
                <a:buSzPct val="80000"/>
                <a:buFont typeface="Wingdings" panose="05000000000000000000" pitchFamily="2" charset="2"/>
                <a:buChar char="n"/>
                <a:tabLst>
                  <a:tab pos="757238" algn="l"/>
                </a:tabLst>
                <a:defRPr sz="2000">
                  <a:solidFill>
                    <a:schemeClr val="tx1"/>
                  </a:solidFill>
                  <a:latin typeface="Arial" panose="020B0604020202020204" pitchFamily="34" charset="0"/>
                  <a:cs typeface="Times New Roman" panose="02020603050405020304" pitchFamily="18" charset="0"/>
                </a:defRPr>
              </a:lvl1pPr>
              <a:lvl2pPr marL="576263" indent="-285750" defTabSz="384175">
                <a:spcBef>
                  <a:spcPct val="20000"/>
                </a:spcBef>
                <a:buSzPct val="85000"/>
                <a:buBlip>
                  <a:blip r:embed="rId2"/>
                </a:buBlip>
                <a:tabLst>
                  <a:tab pos="757238" algn="l"/>
                </a:tabLst>
                <a:defRPr sz="2000">
                  <a:solidFill>
                    <a:schemeClr val="tx1"/>
                  </a:solidFill>
                  <a:latin typeface="Arial" panose="020B0604020202020204" pitchFamily="34" charset="0"/>
                  <a:cs typeface="Times New Roman" panose="02020603050405020304" pitchFamily="18" charset="0"/>
                </a:defRPr>
              </a:lvl2pPr>
              <a:lvl3pPr marL="1143000" indent="-228600" defTabSz="384175">
                <a:spcBef>
                  <a:spcPct val="20000"/>
                </a:spcBef>
                <a:buClr>
                  <a:schemeClr val="accent2"/>
                </a:buClr>
                <a:buFont typeface="Wingdings" panose="05000000000000000000" pitchFamily="2" charset="2"/>
                <a:buChar char="§"/>
                <a:tabLst>
                  <a:tab pos="757238" algn="l"/>
                </a:tabLst>
                <a:defRPr sz="2000">
                  <a:solidFill>
                    <a:schemeClr val="tx1"/>
                  </a:solidFill>
                  <a:latin typeface="Arial" panose="020B0604020202020204" pitchFamily="34" charset="0"/>
                  <a:cs typeface="Times New Roman" panose="02020603050405020304" pitchFamily="18" charset="0"/>
                </a:defRPr>
              </a:lvl3pPr>
              <a:lvl4pPr marL="1714500" indent="-228600" defTabSz="384175">
                <a:spcBef>
                  <a:spcPct val="20000"/>
                </a:spcBef>
                <a:buClr>
                  <a:schemeClr val="bg2"/>
                </a:buClr>
                <a:buChar char="•"/>
                <a:tabLst>
                  <a:tab pos="757238" algn="l"/>
                </a:tabLst>
                <a:defRPr sz="2000">
                  <a:solidFill>
                    <a:schemeClr val="tx1"/>
                  </a:solidFill>
                  <a:latin typeface="Arial" panose="020B0604020202020204" pitchFamily="34" charset="0"/>
                  <a:cs typeface="Times New Roman" panose="02020603050405020304" pitchFamily="18" charset="0"/>
                </a:defRPr>
              </a:lvl4pPr>
              <a:lvl5pPr marL="2286000" indent="-228600" defTabSz="384175">
                <a:spcBef>
                  <a:spcPct val="20000"/>
                </a:spcBef>
                <a:buClr>
                  <a:schemeClr val="accent2"/>
                </a:buClr>
                <a:buSzPct val="65000"/>
                <a:buFont typeface="Wingdings" panose="05000000000000000000" pitchFamily="2" charset="2"/>
                <a:buChar char="Ø"/>
                <a:tabLst>
                  <a:tab pos="757238" algn="l"/>
                </a:tabLst>
                <a:defRPr sz="2000">
                  <a:solidFill>
                    <a:schemeClr val="tx1"/>
                  </a:solidFill>
                  <a:latin typeface="Arial" panose="020B0604020202020204" pitchFamily="34" charset="0"/>
                  <a:cs typeface="Times New Roman" panose="02020603050405020304" pitchFamily="18" charset="0"/>
                </a:defRPr>
              </a:lvl5pPr>
              <a:lvl6pPr marL="2743200" indent="-228600" defTabSz="384175" eaLnBrk="0" fontAlgn="base" hangingPunct="0">
                <a:spcBef>
                  <a:spcPct val="20000"/>
                </a:spcBef>
                <a:spcAft>
                  <a:spcPct val="0"/>
                </a:spcAft>
                <a:buClr>
                  <a:schemeClr val="accent2"/>
                </a:buClr>
                <a:buSzPct val="65000"/>
                <a:buFont typeface="Wingdings" panose="05000000000000000000" pitchFamily="2" charset="2"/>
                <a:buChar char="Ø"/>
                <a:tabLst>
                  <a:tab pos="757238" algn="l"/>
                </a:tabLst>
                <a:defRPr sz="2000">
                  <a:solidFill>
                    <a:schemeClr val="tx1"/>
                  </a:solidFill>
                  <a:latin typeface="Arial" panose="020B0604020202020204" pitchFamily="34" charset="0"/>
                  <a:cs typeface="Times New Roman" panose="02020603050405020304" pitchFamily="18" charset="0"/>
                </a:defRPr>
              </a:lvl6pPr>
              <a:lvl7pPr marL="3200400" indent="-228600" defTabSz="384175" eaLnBrk="0" fontAlgn="base" hangingPunct="0">
                <a:spcBef>
                  <a:spcPct val="20000"/>
                </a:spcBef>
                <a:spcAft>
                  <a:spcPct val="0"/>
                </a:spcAft>
                <a:buClr>
                  <a:schemeClr val="accent2"/>
                </a:buClr>
                <a:buSzPct val="65000"/>
                <a:buFont typeface="Wingdings" panose="05000000000000000000" pitchFamily="2" charset="2"/>
                <a:buChar char="Ø"/>
                <a:tabLst>
                  <a:tab pos="757238" algn="l"/>
                </a:tabLst>
                <a:defRPr sz="2000">
                  <a:solidFill>
                    <a:schemeClr val="tx1"/>
                  </a:solidFill>
                  <a:latin typeface="Arial" panose="020B0604020202020204" pitchFamily="34" charset="0"/>
                  <a:cs typeface="Times New Roman" panose="02020603050405020304" pitchFamily="18" charset="0"/>
                </a:defRPr>
              </a:lvl7pPr>
              <a:lvl8pPr marL="3657600" indent="-228600" defTabSz="384175" eaLnBrk="0" fontAlgn="base" hangingPunct="0">
                <a:spcBef>
                  <a:spcPct val="20000"/>
                </a:spcBef>
                <a:spcAft>
                  <a:spcPct val="0"/>
                </a:spcAft>
                <a:buClr>
                  <a:schemeClr val="accent2"/>
                </a:buClr>
                <a:buSzPct val="65000"/>
                <a:buFont typeface="Wingdings" panose="05000000000000000000" pitchFamily="2" charset="2"/>
                <a:buChar char="Ø"/>
                <a:tabLst>
                  <a:tab pos="757238" algn="l"/>
                </a:tabLst>
                <a:defRPr sz="2000">
                  <a:solidFill>
                    <a:schemeClr val="tx1"/>
                  </a:solidFill>
                  <a:latin typeface="Arial" panose="020B0604020202020204" pitchFamily="34" charset="0"/>
                  <a:cs typeface="Times New Roman" panose="02020603050405020304" pitchFamily="18" charset="0"/>
                </a:defRPr>
              </a:lvl8pPr>
              <a:lvl9pPr marL="4114800" indent="-228600" defTabSz="384175" eaLnBrk="0" fontAlgn="base" hangingPunct="0">
                <a:spcBef>
                  <a:spcPct val="20000"/>
                </a:spcBef>
                <a:spcAft>
                  <a:spcPct val="0"/>
                </a:spcAft>
                <a:buClr>
                  <a:schemeClr val="accent2"/>
                </a:buClr>
                <a:buSzPct val="65000"/>
                <a:buFont typeface="Wingdings" panose="05000000000000000000" pitchFamily="2" charset="2"/>
                <a:buChar char="Ø"/>
                <a:tabLst>
                  <a:tab pos="757238" algn="l"/>
                </a:tabLst>
                <a:defRPr sz="2000">
                  <a:solidFill>
                    <a:schemeClr val="tx1"/>
                  </a:solidFill>
                  <a:latin typeface="Arial" panose="020B0604020202020204" pitchFamily="34" charset="0"/>
                  <a:cs typeface="Times New Roman" panose="02020603050405020304" pitchFamily="18" charset="0"/>
                </a:defRPr>
              </a:lvl9pPr>
            </a:lstStyle>
            <a:p>
              <a:pPr>
                <a:spcBef>
                  <a:spcPct val="0"/>
                </a:spcBef>
                <a:spcAft>
                  <a:spcPct val="35000"/>
                </a:spcAft>
                <a:buClrTx/>
                <a:buSzTx/>
                <a:buFontTx/>
                <a:buNone/>
              </a:pPr>
              <a:r>
                <a:rPr lang="en-US" altLang="en-US" sz="1800" b="1">
                  <a:latin typeface="Courier New" panose="02070309020205020404" pitchFamily="49" charset="0"/>
                </a:rPr>
                <a:t>if (expression)</a:t>
              </a:r>
            </a:p>
            <a:p>
              <a:pPr>
                <a:lnSpc>
                  <a:spcPct val="45000"/>
                </a:lnSpc>
                <a:spcBef>
                  <a:spcPct val="0"/>
                </a:spcBef>
                <a:buClrTx/>
                <a:buSzTx/>
                <a:buFontTx/>
                <a:buNone/>
              </a:pPr>
              <a:r>
                <a:rPr lang="en-US" altLang="en-US" sz="1800" b="1">
                  <a:latin typeface="Courier New" panose="02070309020205020404" pitchFamily="49" charset="0"/>
                </a:rPr>
                <a:t>		statement;</a:t>
              </a:r>
            </a:p>
            <a:p>
              <a:pPr>
                <a:spcBef>
                  <a:spcPct val="0"/>
                </a:spcBef>
                <a:spcAft>
                  <a:spcPct val="25000"/>
                </a:spcAft>
                <a:buClrTx/>
                <a:buSzTx/>
                <a:buFontTx/>
                <a:buNone/>
              </a:pPr>
              <a:r>
                <a:rPr lang="en-US" altLang="en-US" sz="1800" b="1">
                  <a:latin typeface="Courier New" panose="02070309020205020404" pitchFamily="49" charset="0"/>
                </a:rPr>
                <a:t>else</a:t>
              </a:r>
            </a:p>
            <a:p>
              <a:pPr>
                <a:lnSpc>
                  <a:spcPct val="45000"/>
                </a:lnSpc>
                <a:spcBef>
                  <a:spcPct val="0"/>
                </a:spcBef>
                <a:buClrTx/>
                <a:buSzTx/>
                <a:buFontTx/>
                <a:buNone/>
              </a:pPr>
              <a:r>
                <a:rPr lang="en-US" altLang="en-US" sz="1800" b="1">
                  <a:latin typeface="Courier New" panose="02070309020205020404" pitchFamily="49" charset="0"/>
                </a:rPr>
                <a:t>{</a:t>
              </a:r>
            </a:p>
            <a:p>
              <a:pPr>
                <a:lnSpc>
                  <a:spcPct val="45000"/>
                </a:lnSpc>
                <a:spcBef>
                  <a:spcPct val="0"/>
                </a:spcBef>
                <a:buClrTx/>
                <a:buSzTx/>
                <a:buFontTx/>
                <a:buNone/>
              </a:pPr>
              <a:r>
                <a:rPr lang="en-US" altLang="en-US" sz="1800" b="1">
                  <a:latin typeface="Courier New" panose="02070309020205020404" pitchFamily="49" charset="0"/>
                </a:rPr>
                <a:t>   statements;</a:t>
              </a:r>
            </a:p>
            <a:p>
              <a:pPr>
                <a:lnSpc>
                  <a:spcPct val="45000"/>
                </a:lnSpc>
                <a:spcBef>
                  <a:spcPct val="0"/>
                </a:spcBef>
                <a:buClrTx/>
                <a:buSzTx/>
                <a:buFontTx/>
                <a:buNone/>
              </a:pPr>
              <a:r>
                <a:rPr lang="en-US" altLang="en-US" sz="1800" b="1">
                  <a:latin typeface="Courier New" panose="02070309020205020404" pitchFamily="49" charset="0"/>
                </a:rPr>
                <a:t>}	</a:t>
              </a:r>
            </a:p>
          </p:txBody>
        </p:sp>
        <p:sp>
          <p:nvSpPr>
            <p:cNvPr id="10246" name="Rectangle 6"/>
            <p:cNvSpPr>
              <a:spLocks noChangeArrowheads="1"/>
            </p:cNvSpPr>
            <p:nvPr/>
          </p:nvSpPr>
          <p:spPr bwMode="auto">
            <a:xfrm>
              <a:off x="2855" y="856"/>
              <a:ext cx="2261"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1500" indent="-285750" defTabSz="76200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7620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7620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7620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spcBef>
                  <a:spcPct val="0"/>
                </a:spcBef>
                <a:buClrTx/>
                <a:buSzTx/>
                <a:buFontTx/>
                <a:buNone/>
              </a:pPr>
              <a:r>
                <a:rPr lang="en-US" altLang="en-US"/>
                <a:t>A single statement.</a:t>
              </a:r>
            </a:p>
          </p:txBody>
        </p:sp>
        <p:sp>
          <p:nvSpPr>
            <p:cNvPr id="10247" name="Rectangle 7"/>
            <p:cNvSpPr>
              <a:spLocks noChangeArrowheads="1"/>
            </p:cNvSpPr>
            <p:nvPr/>
          </p:nvSpPr>
          <p:spPr bwMode="auto">
            <a:xfrm>
              <a:off x="2865" y="1540"/>
              <a:ext cx="2212"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1500" indent="-285750" defTabSz="76200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7620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7620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7620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spcBef>
                  <a:spcPct val="0"/>
                </a:spcBef>
                <a:buClrTx/>
                <a:buSzTx/>
                <a:buFontTx/>
                <a:buNone/>
              </a:pPr>
              <a:r>
                <a:rPr lang="en-US" altLang="en-US"/>
                <a:t>A block of statements.</a:t>
              </a:r>
            </a:p>
          </p:txBody>
        </p:sp>
        <p:sp>
          <p:nvSpPr>
            <p:cNvPr id="10248" name="Rectangle 8"/>
            <p:cNvSpPr>
              <a:spLocks noChangeArrowheads="1"/>
            </p:cNvSpPr>
            <p:nvPr/>
          </p:nvSpPr>
          <p:spPr bwMode="auto">
            <a:xfrm>
              <a:off x="2857" y="2269"/>
              <a:ext cx="2611" cy="4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1500" indent="-285750" defTabSz="76200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7620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7620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7620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spcBef>
                  <a:spcPct val="0"/>
                </a:spcBef>
                <a:buClrTx/>
                <a:buSzTx/>
                <a:buFontTx/>
                <a:buNone/>
              </a:pPr>
              <a:r>
                <a:rPr lang="en-US" altLang="en-US"/>
                <a:t>Single statement in the if and a single statement in the else.</a:t>
              </a:r>
            </a:p>
          </p:txBody>
        </p:sp>
        <p:sp>
          <p:nvSpPr>
            <p:cNvPr id="10249" name="Rectangle 9"/>
            <p:cNvSpPr>
              <a:spLocks noChangeArrowheads="1"/>
            </p:cNvSpPr>
            <p:nvPr/>
          </p:nvSpPr>
          <p:spPr bwMode="auto">
            <a:xfrm>
              <a:off x="2852" y="3352"/>
              <a:ext cx="3004" cy="4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1500" indent="-285750" defTabSz="76200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7620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7620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7620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spcBef>
                  <a:spcPct val="0"/>
                </a:spcBef>
                <a:buClrTx/>
                <a:buSzTx/>
                <a:buFontTx/>
                <a:buNone/>
              </a:pPr>
              <a:r>
                <a:rPr lang="en-US" altLang="en-US"/>
                <a:t>A single statement in the if and a block</a:t>
              </a:r>
            </a:p>
            <a:p>
              <a:pPr>
                <a:spcBef>
                  <a:spcPct val="0"/>
                </a:spcBef>
                <a:buClrTx/>
                <a:buSzTx/>
                <a:buFontTx/>
                <a:buNone/>
              </a:pPr>
              <a:r>
                <a:rPr lang="en-US" altLang="en-US"/>
                <a:t>of statements in the else.</a:t>
              </a:r>
            </a:p>
          </p:txBody>
        </p:sp>
        <p:sp>
          <p:nvSpPr>
            <p:cNvPr id="10250" name="Line 10"/>
            <p:cNvSpPr>
              <a:spLocks noChangeShapeType="1"/>
            </p:cNvSpPr>
            <p:nvPr/>
          </p:nvSpPr>
          <p:spPr bwMode="auto">
            <a:xfrm>
              <a:off x="839" y="3114"/>
              <a:ext cx="1" cy="1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1"/>
            <p:cNvSpPr>
              <a:spLocks noChangeShapeType="1"/>
            </p:cNvSpPr>
            <p:nvPr/>
          </p:nvSpPr>
          <p:spPr bwMode="auto">
            <a:xfrm>
              <a:off x="839" y="2166"/>
              <a:ext cx="1" cy="1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Rectangle 12"/>
            <p:cNvSpPr>
              <a:spLocks noChangeArrowheads="1"/>
            </p:cNvSpPr>
            <p:nvPr/>
          </p:nvSpPr>
          <p:spPr bwMode="auto">
            <a:xfrm>
              <a:off x="839" y="1315"/>
              <a:ext cx="1609" cy="6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lIns="92075" tIns="46038" rIns="92075" bIns="46038" anchor="ctr"/>
            <a:lstStyle>
              <a:lvl1pPr indent="385763" defTabSz="371475">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6263" indent="-285750" defTabSz="371475">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371475">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371475">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371475">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nSpc>
                  <a:spcPct val="75000"/>
                </a:lnSpc>
                <a:spcBef>
                  <a:spcPct val="0"/>
                </a:spcBef>
                <a:buClrTx/>
                <a:buSzTx/>
                <a:buFontTx/>
                <a:buNone/>
              </a:pPr>
              <a:r>
                <a:rPr lang="en-US" altLang="en-US" sz="1800" b="1" dirty="0">
                  <a:latin typeface="Courier New" panose="02070309020205020404" pitchFamily="49" charset="0"/>
                </a:rPr>
                <a:t>if (expression)</a:t>
              </a:r>
            </a:p>
            <a:p>
              <a:pPr>
                <a:lnSpc>
                  <a:spcPct val="75000"/>
                </a:lnSpc>
                <a:spcBef>
                  <a:spcPct val="0"/>
                </a:spcBef>
                <a:buClrTx/>
                <a:buSzTx/>
                <a:buFontTx/>
                <a:buNone/>
              </a:pPr>
              <a:r>
                <a:rPr lang="en-US" altLang="en-US" sz="1800" b="1" dirty="0">
                  <a:latin typeface="Courier New" panose="02070309020205020404" pitchFamily="49" charset="0"/>
                </a:rPr>
                <a:t>{</a:t>
              </a:r>
            </a:p>
            <a:p>
              <a:pPr>
                <a:lnSpc>
                  <a:spcPct val="75000"/>
                </a:lnSpc>
                <a:spcBef>
                  <a:spcPct val="0"/>
                </a:spcBef>
                <a:buClrTx/>
                <a:buSzTx/>
                <a:buFontTx/>
                <a:buNone/>
              </a:pPr>
              <a:r>
                <a:rPr lang="en-US" altLang="en-US" sz="1800" b="1" dirty="0">
                  <a:latin typeface="Courier New" panose="02070309020205020404" pitchFamily="49" charset="0"/>
                </a:rPr>
                <a:t>	statements;</a:t>
              </a:r>
            </a:p>
            <a:p>
              <a:pPr>
                <a:lnSpc>
                  <a:spcPct val="75000"/>
                </a:lnSpc>
                <a:spcBef>
                  <a:spcPct val="0"/>
                </a:spcBef>
                <a:buClrTx/>
                <a:buSzTx/>
                <a:buFontTx/>
                <a:buNone/>
              </a:pPr>
              <a:r>
                <a:rPr lang="en-US" altLang="en-US" sz="1800" b="1" dirty="0">
                  <a:latin typeface="Courier New" panose="02070309020205020404" pitchFamily="49" charset="0"/>
                </a:rPr>
                <a:t>}	</a:t>
              </a:r>
            </a:p>
          </p:txBody>
        </p:sp>
        <p:sp>
          <p:nvSpPr>
            <p:cNvPr id="10253" name="Line 13"/>
            <p:cNvSpPr>
              <a:spLocks noChangeShapeType="1"/>
            </p:cNvSpPr>
            <p:nvPr/>
          </p:nvSpPr>
          <p:spPr bwMode="auto">
            <a:xfrm>
              <a:off x="839" y="1349"/>
              <a:ext cx="1" cy="16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4" name="AutoShape 14"/>
            <p:cNvSpPr>
              <a:spLocks noChangeArrowheads="1"/>
            </p:cNvSpPr>
            <p:nvPr/>
          </p:nvSpPr>
          <p:spPr bwMode="auto">
            <a:xfrm>
              <a:off x="2553" y="909"/>
              <a:ext cx="222" cy="125"/>
            </a:xfrm>
            <a:prstGeom prst="rightArrow">
              <a:avLst>
                <a:gd name="adj1" fmla="val 50000"/>
                <a:gd name="adj2" fmla="val 63434"/>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
          <p:nvSpPr>
            <p:cNvPr id="10255" name="AutoShape 15"/>
            <p:cNvSpPr>
              <a:spLocks noChangeArrowheads="1"/>
            </p:cNvSpPr>
            <p:nvPr/>
          </p:nvSpPr>
          <p:spPr bwMode="auto">
            <a:xfrm>
              <a:off x="2553" y="2426"/>
              <a:ext cx="222" cy="126"/>
            </a:xfrm>
            <a:prstGeom prst="rightArrow">
              <a:avLst>
                <a:gd name="adj1" fmla="val 50000"/>
                <a:gd name="adj2" fmla="val 62931"/>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
          <p:nvSpPr>
            <p:cNvPr id="10256" name="AutoShape 16"/>
            <p:cNvSpPr>
              <a:spLocks noChangeArrowheads="1"/>
            </p:cNvSpPr>
            <p:nvPr/>
          </p:nvSpPr>
          <p:spPr bwMode="auto">
            <a:xfrm>
              <a:off x="2553" y="3505"/>
              <a:ext cx="222" cy="125"/>
            </a:xfrm>
            <a:prstGeom prst="rightArrow">
              <a:avLst>
                <a:gd name="adj1" fmla="val 50000"/>
                <a:gd name="adj2" fmla="val 63434"/>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
          <p:nvSpPr>
            <p:cNvPr id="10257" name="AutoShape 17"/>
            <p:cNvSpPr>
              <a:spLocks noChangeArrowheads="1"/>
            </p:cNvSpPr>
            <p:nvPr/>
          </p:nvSpPr>
          <p:spPr bwMode="auto">
            <a:xfrm>
              <a:off x="2564" y="1600"/>
              <a:ext cx="222" cy="125"/>
            </a:xfrm>
            <a:prstGeom prst="rightArrow">
              <a:avLst>
                <a:gd name="adj1" fmla="val 50000"/>
                <a:gd name="adj2" fmla="val 63434"/>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
          <p:nvSpPr>
            <p:cNvPr id="10258" name="Rectangle 18"/>
            <p:cNvSpPr>
              <a:spLocks noChangeArrowheads="1"/>
            </p:cNvSpPr>
            <p:nvPr/>
          </p:nvSpPr>
          <p:spPr bwMode="auto">
            <a:xfrm>
              <a:off x="839" y="672"/>
              <a:ext cx="1609" cy="4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lIns="92075" tIns="46038" rIns="92075" bIns="46038" anchor="ctr"/>
            <a:lstStyle>
              <a:lvl1pPr indent="385763" defTabSz="371475">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6263" indent="-285750" defTabSz="371475">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371475">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371475">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371475">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nSpc>
                  <a:spcPct val="75000"/>
                </a:lnSpc>
                <a:spcBef>
                  <a:spcPct val="0"/>
                </a:spcBef>
                <a:buClrTx/>
                <a:buSzTx/>
                <a:buFontTx/>
                <a:buNone/>
              </a:pPr>
              <a:r>
                <a:rPr lang="en-US" altLang="en-US" sz="1800" b="1" dirty="0">
                  <a:latin typeface="Courier New" panose="02070309020205020404" pitchFamily="49" charset="0"/>
                </a:rPr>
                <a:t>if (expression)</a:t>
              </a:r>
            </a:p>
            <a:p>
              <a:pPr>
                <a:lnSpc>
                  <a:spcPct val="75000"/>
                </a:lnSpc>
                <a:spcBef>
                  <a:spcPct val="0"/>
                </a:spcBef>
                <a:buClrTx/>
                <a:buSzTx/>
                <a:buFontTx/>
                <a:buNone/>
              </a:pPr>
              <a:r>
                <a:rPr lang="en-US" altLang="en-US" sz="1800" b="1" dirty="0">
                  <a:latin typeface="Courier New" panose="02070309020205020404" pitchFamily="49" charset="0"/>
                </a:rPr>
                <a:t>	statement;</a:t>
              </a:r>
            </a:p>
          </p:txBody>
        </p:sp>
      </p:grpSp>
    </p:spTree>
    <p:extLst>
      <p:ext uri="{BB962C8B-B14F-4D97-AF65-F5344CB8AC3E}">
        <p14:creationId xmlns:p14="http://schemas.microsoft.com/office/powerpoint/2010/main" val="454902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Arithmatic</a:t>
            </a:r>
            <a:r>
              <a:rPr lang="en-IN" dirty="0" smtClean="0"/>
              <a:t> Operator</a:t>
            </a:r>
            <a:endParaRPr lang="mr-IN" dirty="0"/>
          </a:p>
        </p:txBody>
      </p:sp>
      <p:sp>
        <p:nvSpPr>
          <p:cNvPr id="3" name="Content Placeholder 2"/>
          <p:cNvSpPr>
            <a:spLocks noGrp="1"/>
          </p:cNvSpPr>
          <p:nvPr>
            <p:ph idx="1"/>
          </p:nvPr>
        </p:nvSpPr>
        <p:spPr/>
        <p:txBody>
          <a:bodyPr/>
          <a:lstStyle/>
          <a:p>
            <a:pPr fontAlgn="base"/>
            <a:r>
              <a:rPr lang="en-US" dirty="0"/>
              <a:t>They are used to perform simple arithmetic operations on primitive data types. </a:t>
            </a:r>
            <a:endParaRPr lang="en-US" dirty="0" smtClean="0"/>
          </a:p>
          <a:p>
            <a:pPr fontAlgn="base"/>
            <a:r>
              <a:rPr lang="en-US" b="1" dirty="0" smtClean="0"/>
              <a:t>* </a:t>
            </a:r>
            <a:r>
              <a:rPr lang="en-US" b="1" dirty="0"/>
              <a:t>: </a:t>
            </a:r>
            <a:r>
              <a:rPr lang="en-US" dirty="0"/>
              <a:t>Multiplication</a:t>
            </a:r>
          </a:p>
          <a:p>
            <a:pPr fontAlgn="base"/>
            <a:r>
              <a:rPr lang="en-US" b="1" dirty="0"/>
              <a:t>/ : </a:t>
            </a:r>
            <a:r>
              <a:rPr lang="en-US" dirty="0"/>
              <a:t>Division</a:t>
            </a:r>
          </a:p>
          <a:p>
            <a:pPr fontAlgn="base"/>
            <a:r>
              <a:rPr lang="en-US" b="1" dirty="0"/>
              <a:t>% : </a:t>
            </a:r>
            <a:r>
              <a:rPr lang="en-US" dirty="0"/>
              <a:t>Modulo</a:t>
            </a:r>
          </a:p>
          <a:p>
            <a:pPr fontAlgn="base"/>
            <a:r>
              <a:rPr lang="en-US" b="1" dirty="0"/>
              <a:t>+ : </a:t>
            </a:r>
            <a:r>
              <a:rPr lang="en-US" dirty="0"/>
              <a:t>Addition</a:t>
            </a:r>
          </a:p>
          <a:p>
            <a:pPr fontAlgn="base"/>
            <a:r>
              <a:rPr lang="en-US" b="1" dirty="0"/>
              <a:t>– : </a:t>
            </a:r>
            <a:r>
              <a:rPr lang="en-US" dirty="0"/>
              <a:t>Subtraction</a:t>
            </a:r>
          </a:p>
          <a:p>
            <a:endParaRPr lang="mr-IN" dirty="0"/>
          </a:p>
        </p:txBody>
      </p:sp>
    </p:spTree>
    <p:extLst>
      <p:ext uri="{BB962C8B-B14F-4D97-AF65-F5344CB8AC3E}">
        <p14:creationId xmlns:p14="http://schemas.microsoft.com/office/powerpoint/2010/main" val="74877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Relational Operators</a:t>
            </a:r>
            <a:endParaRPr lang="mr-IN" dirty="0"/>
          </a:p>
        </p:txBody>
      </p:sp>
      <p:sp>
        <p:nvSpPr>
          <p:cNvPr id="3" name="Content Placeholder 2"/>
          <p:cNvSpPr>
            <a:spLocks noGrp="1"/>
          </p:cNvSpPr>
          <p:nvPr>
            <p:ph idx="1"/>
          </p:nvPr>
        </p:nvSpPr>
        <p:spPr/>
        <p:txBody>
          <a:bodyPr>
            <a:normAutofit fontScale="85000" lnSpcReduction="20000"/>
          </a:bodyPr>
          <a:lstStyle/>
          <a:p>
            <a:r>
              <a:rPr lang="en-US" b="1" dirty="0"/>
              <a:t>Relational Operators :</a:t>
            </a:r>
            <a:r>
              <a:rPr lang="en-US" dirty="0"/>
              <a:t> These operators are used to check for relations like equality, greater than, less than. They return </a:t>
            </a:r>
            <a:r>
              <a:rPr lang="en-US" dirty="0" err="1"/>
              <a:t>boolean</a:t>
            </a:r>
            <a:r>
              <a:rPr lang="en-US" dirty="0"/>
              <a:t> result after the comparison and are extensively used in looping statements as well as conditional if else </a:t>
            </a:r>
            <a:r>
              <a:rPr lang="en-US" dirty="0" smtClean="0"/>
              <a:t>statements</a:t>
            </a:r>
          </a:p>
          <a:p>
            <a:pPr fontAlgn="base"/>
            <a:r>
              <a:rPr lang="en-US" b="1" dirty="0"/>
              <a:t>==, Equal to : </a:t>
            </a:r>
            <a:r>
              <a:rPr lang="en-US" dirty="0"/>
              <a:t>returns true if left hand side is equal to right hand side.</a:t>
            </a:r>
          </a:p>
          <a:p>
            <a:pPr fontAlgn="base"/>
            <a:r>
              <a:rPr lang="en-US" b="1" dirty="0"/>
              <a:t>!=, Not Equal to : </a:t>
            </a:r>
            <a:r>
              <a:rPr lang="en-US" dirty="0"/>
              <a:t>returns true if left hand side is not equal to right hand side.</a:t>
            </a:r>
          </a:p>
          <a:p>
            <a:pPr fontAlgn="base"/>
            <a:r>
              <a:rPr lang="en-US" b="1" dirty="0"/>
              <a:t>&lt;, less than : </a:t>
            </a:r>
            <a:r>
              <a:rPr lang="en-US" dirty="0"/>
              <a:t>returns true if left hand side is less than right hand side.</a:t>
            </a:r>
          </a:p>
          <a:p>
            <a:pPr fontAlgn="base"/>
            <a:r>
              <a:rPr lang="en-US" b="1" dirty="0"/>
              <a:t>&lt;=, less than or equal to : </a:t>
            </a:r>
            <a:r>
              <a:rPr lang="en-US" dirty="0"/>
              <a:t>returns true if left hand side is less than or equal to right hand side.</a:t>
            </a:r>
          </a:p>
          <a:p>
            <a:pPr fontAlgn="base"/>
            <a:r>
              <a:rPr lang="en-US" b="1" dirty="0"/>
              <a:t>&gt;, Greater than : </a:t>
            </a:r>
            <a:r>
              <a:rPr lang="en-US" dirty="0"/>
              <a:t>returns true if left hand side is greater than right hand side.</a:t>
            </a:r>
          </a:p>
          <a:p>
            <a:pPr fontAlgn="base"/>
            <a:r>
              <a:rPr lang="en-US" b="1" dirty="0"/>
              <a:t>&gt;=, Greater than or equal to: </a:t>
            </a:r>
            <a:r>
              <a:rPr lang="en-US" dirty="0"/>
              <a:t>returns true if left hand side is greater than or equal to right hand side.</a:t>
            </a:r>
          </a:p>
          <a:p>
            <a:endParaRPr lang="mr-IN" dirty="0"/>
          </a:p>
        </p:txBody>
      </p:sp>
    </p:spTree>
    <p:extLst>
      <p:ext uri="{BB962C8B-B14F-4D97-AF65-F5344CB8AC3E}">
        <p14:creationId xmlns:p14="http://schemas.microsoft.com/office/powerpoint/2010/main" val="41418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Logical Operator</a:t>
            </a:r>
            <a:endParaRPr lang="mr-IN" dirty="0"/>
          </a:p>
        </p:txBody>
      </p:sp>
      <p:sp>
        <p:nvSpPr>
          <p:cNvPr id="3" name="Content Placeholder 2"/>
          <p:cNvSpPr>
            <a:spLocks noGrp="1"/>
          </p:cNvSpPr>
          <p:nvPr>
            <p:ph idx="1"/>
          </p:nvPr>
        </p:nvSpPr>
        <p:spPr/>
        <p:txBody>
          <a:bodyPr/>
          <a:lstStyle/>
          <a:p>
            <a:pPr fontAlgn="base"/>
            <a:r>
              <a:rPr lang="en-US" dirty="0"/>
              <a:t>These operators are used to perform “logical AND” and “logical OR” operation, i.e. the function similar to AND gate and OR gate in digital electronics. One thing to keep in mind is the second condition is not evaluated if the first one is false, i.e. it has a short-circuiting effect. Used extensively to test for several conditions for making a decision. </a:t>
            </a:r>
            <a:r>
              <a:rPr lang="en-US" dirty="0" smtClean="0"/>
              <a:t/>
            </a:r>
            <a:br>
              <a:rPr lang="en-US" dirty="0" smtClean="0"/>
            </a:br>
            <a:r>
              <a:rPr lang="en-US" dirty="0"/>
              <a:t>Conditional operators are-</a:t>
            </a:r>
            <a:r>
              <a:rPr lang="en-US" b="1" dirty="0"/>
              <a:t>&amp;&amp;, Logical AND : </a:t>
            </a:r>
            <a:r>
              <a:rPr lang="en-US" dirty="0"/>
              <a:t>returns true when both conditions are true.</a:t>
            </a:r>
          </a:p>
          <a:p>
            <a:pPr fontAlgn="base"/>
            <a:r>
              <a:rPr lang="en-US" b="1" dirty="0"/>
              <a:t>||, Logical OR : </a:t>
            </a:r>
            <a:r>
              <a:rPr lang="en-US" dirty="0"/>
              <a:t>returns true if at least one condition is true.</a:t>
            </a:r>
          </a:p>
          <a:p>
            <a:endParaRPr lang="mr-IN" dirty="0"/>
          </a:p>
        </p:txBody>
      </p:sp>
    </p:spTree>
    <p:extLst>
      <p:ext uri="{BB962C8B-B14F-4D97-AF65-F5344CB8AC3E}">
        <p14:creationId xmlns:p14="http://schemas.microsoft.com/office/powerpoint/2010/main" val="368435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Unary Operators</a:t>
            </a:r>
            <a:endParaRPr lang="mr-IN" dirty="0"/>
          </a:p>
        </p:txBody>
      </p:sp>
      <p:sp>
        <p:nvSpPr>
          <p:cNvPr id="3" name="Content Placeholder 2"/>
          <p:cNvSpPr>
            <a:spLocks noGrp="1"/>
          </p:cNvSpPr>
          <p:nvPr>
            <p:ph idx="1"/>
          </p:nvPr>
        </p:nvSpPr>
        <p:spPr/>
        <p:txBody>
          <a:bodyPr>
            <a:normAutofit fontScale="92500" lnSpcReduction="20000"/>
          </a:bodyPr>
          <a:lstStyle/>
          <a:p>
            <a:pPr fontAlgn="base"/>
            <a:r>
              <a:rPr lang="en-US" b="1" dirty="0"/>
              <a:t>Unary Operators:</a:t>
            </a:r>
            <a:r>
              <a:rPr lang="en-US" dirty="0"/>
              <a:t> Unary operators need only one operand. They are used to increment, decrement or negate a value. </a:t>
            </a:r>
          </a:p>
          <a:p>
            <a:pPr lvl="1" fontAlgn="base"/>
            <a:r>
              <a:rPr lang="en-US" b="1" dirty="0"/>
              <a:t>– :Unary minus</a:t>
            </a:r>
            <a:r>
              <a:rPr lang="en-US" dirty="0"/>
              <a:t>, used for negating the values.</a:t>
            </a:r>
          </a:p>
          <a:p>
            <a:pPr lvl="1" fontAlgn="base"/>
            <a:r>
              <a:rPr lang="en-US" b="1" dirty="0"/>
              <a:t>+ :Unary plus</a:t>
            </a:r>
            <a:r>
              <a:rPr lang="en-US" dirty="0"/>
              <a:t>, indicates positive value (numbers are positive without this, however). It performs an automatic conversion to </a:t>
            </a:r>
            <a:r>
              <a:rPr lang="en-US" dirty="0" err="1"/>
              <a:t>int</a:t>
            </a:r>
            <a:r>
              <a:rPr lang="en-US" dirty="0"/>
              <a:t> when the type of its operand is byte, char, or short. This is called unary numeric promotion.</a:t>
            </a:r>
          </a:p>
          <a:p>
            <a:pPr lvl="1" fontAlgn="base"/>
            <a:r>
              <a:rPr lang="en-US" b="1" dirty="0"/>
              <a:t>++ :Increment operator</a:t>
            </a:r>
            <a:r>
              <a:rPr lang="en-US" dirty="0"/>
              <a:t>, used for incrementing the value by 1. There are two varieties of increment operator. </a:t>
            </a:r>
          </a:p>
          <a:p>
            <a:pPr lvl="2" fontAlgn="base"/>
            <a:r>
              <a:rPr lang="en-US" b="1" dirty="0"/>
              <a:t>Post-Increment : </a:t>
            </a:r>
            <a:r>
              <a:rPr lang="en-US" dirty="0"/>
              <a:t>Value is first used for computing the result and then incremented.</a:t>
            </a:r>
          </a:p>
          <a:p>
            <a:pPr lvl="2" fontAlgn="base"/>
            <a:r>
              <a:rPr lang="en-US" b="1" dirty="0"/>
              <a:t>Pre-Increment : </a:t>
            </a:r>
            <a:r>
              <a:rPr lang="en-US" dirty="0"/>
              <a:t>Value is incremented first and then result is computed.</a:t>
            </a:r>
          </a:p>
          <a:p>
            <a:pPr lvl="1" fontAlgn="base"/>
            <a:r>
              <a:rPr lang="en-US" b="1" dirty="0"/>
              <a:t>— : Decrement operator</a:t>
            </a:r>
            <a:r>
              <a:rPr lang="en-US" dirty="0"/>
              <a:t>, used for decrementing the value by 1. There are two varieties of decrement operator. </a:t>
            </a:r>
          </a:p>
          <a:p>
            <a:pPr lvl="2" fontAlgn="base"/>
            <a:r>
              <a:rPr lang="en-US" b="1" dirty="0"/>
              <a:t>Post-decrement : </a:t>
            </a:r>
            <a:r>
              <a:rPr lang="en-US" dirty="0"/>
              <a:t>Value is first used for computing the result and then decremented.</a:t>
            </a:r>
          </a:p>
          <a:p>
            <a:pPr lvl="2" fontAlgn="base"/>
            <a:r>
              <a:rPr lang="en-US" b="1" dirty="0"/>
              <a:t>Pre-Decrement : </a:t>
            </a:r>
            <a:r>
              <a:rPr lang="en-US" dirty="0"/>
              <a:t>Value is decremented first and then result is computed.</a:t>
            </a:r>
          </a:p>
          <a:p>
            <a:pPr lvl="1" fontAlgn="base"/>
            <a:r>
              <a:rPr lang="en-US" b="1" dirty="0"/>
              <a:t>! : Logical not operator</a:t>
            </a:r>
            <a:r>
              <a:rPr lang="en-US" dirty="0"/>
              <a:t>, used for inverting a </a:t>
            </a:r>
            <a:r>
              <a:rPr lang="en-US" dirty="0" err="1"/>
              <a:t>boolean</a:t>
            </a:r>
            <a:r>
              <a:rPr lang="en-US" dirty="0"/>
              <a:t> value.</a:t>
            </a:r>
          </a:p>
          <a:p>
            <a:endParaRPr lang="mr-IN" dirty="0"/>
          </a:p>
        </p:txBody>
      </p:sp>
    </p:spTree>
    <p:extLst>
      <p:ext uri="{BB962C8B-B14F-4D97-AF65-F5344CB8AC3E}">
        <p14:creationId xmlns:p14="http://schemas.microsoft.com/office/powerpoint/2010/main" val="262383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Ternary Operator</a:t>
            </a:r>
            <a:endParaRPr lang="mr-IN" dirty="0"/>
          </a:p>
        </p:txBody>
      </p:sp>
      <p:sp>
        <p:nvSpPr>
          <p:cNvPr id="3" name="Content Placeholder 2"/>
          <p:cNvSpPr>
            <a:spLocks noGrp="1"/>
          </p:cNvSpPr>
          <p:nvPr>
            <p:ph idx="1"/>
          </p:nvPr>
        </p:nvSpPr>
        <p:spPr/>
        <p:txBody>
          <a:bodyPr>
            <a:normAutofit fontScale="85000" lnSpcReduction="20000"/>
          </a:bodyPr>
          <a:lstStyle/>
          <a:p>
            <a:r>
              <a:rPr lang="en-US" dirty="0"/>
              <a:t>Java Ternary operator is used as one liner replacement for if-then-else statement and used a lot in Java programming. it is the only conditional operator which takes three operands</a:t>
            </a:r>
            <a:r>
              <a:rPr lang="en-US" dirty="0" smtClean="0"/>
              <a:t>.</a:t>
            </a:r>
          </a:p>
          <a:p>
            <a:r>
              <a:rPr lang="en-US" dirty="0" smtClean="0"/>
              <a:t>Syntax: variable= (condition)?expression1:expression2</a:t>
            </a:r>
          </a:p>
          <a:p>
            <a:endParaRPr lang="en-US" dirty="0" smtClean="0"/>
          </a:p>
          <a:p>
            <a:endParaRPr lang="en-US" dirty="0"/>
          </a:p>
          <a:p>
            <a:r>
              <a:rPr lang="en-US" dirty="0" smtClean="0"/>
              <a:t> a=1,b=20;</a:t>
            </a:r>
            <a:endParaRPr lang="en-US" dirty="0" smtClean="0"/>
          </a:p>
          <a:p>
            <a:r>
              <a:rPr lang="en-IN" b="1" dirty="0" err="1"/>
              <a:t>int</a:t>
            </a:r>
            <a:r>
              <a:rPr lang="en-IN" dirty="0"/>
              <a:t> min=(a&lt;b)?</a:t>
            </a:r>
            <a:r>
              <a:rPr lang="en-IN" dirty="0" err="1"/>
              <a:t>a:b</a:t>
            </a:r>
            <a:r>
              <a:rPr lang="en-IN" dirty="0"/>
              <a:t>;  </a:t>
            </a:r>
          </a:p>
          <a:p>
            <a:r>
              <a:rPr lang="en-US" dirty="0" err="1" smtClean="0"/>
              <a:t>i.e</a:t>
            </a:r>
            <a:r>
              <a:rPr lang="en-US" dirty="0" smtClean="0"/>
              <a:t> if(a&lt;b)</a:t>
            </a:r>
          </a:p>
          <a:p>
            <a:r>
              <a:rPr lang="en-US" dirty="0"/>
              <a:t> </a:t>
            </a:r>
            <a:r>
              <a:rPr lang="en-US" dirty="0" smtClean="0"/>
              <a:t>    return a;</a:t>
            </a:r>
          </a:p>
          <a:p>
            <a:r>
              <a:rPr lang="en-US" dirty="0"/>
              <a:t>e</a:t>
            </a:r>
            <a:r>
              <a:rPr lang="en-US" dirty="0" smtClean="0"/>
              <a:t>lse</a:t>
            </a:r>
          </a:p>
          <a:p>
            <a:r>
              <a:rPr lang="en-US" dirty="0"/>
              <a:t> </a:t>
            </a:r>
            <a:r>
              <a:rPr lang="en-US" dirty="0" smtClean="0"/>
              <a:t>return b;</a:t>
            </a:r>
            <a:endParaRPr lang="mr-IN" dirty="0"/>
          </a:p>
        </p:txBody>
      </p:sp>
    </p:spTree>
    <p:extLst>
      <p:ext uri="{BB962C8B-B14F-4D97-AF65-F5344CB8AC3E}">
        <p14:creationId xmlns:p14="http://schemas.microsoft.com/office/powerpoint/2010/main" val="351193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05625" y="-83343"/>
            <a:ext cx="10515600" cy="1325563"/>
          </a:xfrm>
        </p:spPr>
        <p:txBody>
          <a:bodyPr/>
          <a:lstStyle/>
          <a:p>
            <a:pPr eaLnBrk="1" hangingPunct="1"/>
            <a:r>
              <a:rPr lang="en-US" altLang="en-US" dirty="0" smtClean="0"/>
              <a:t>Conditional Operator</a:t>
            </a:r>
          </a:p>
        </p:txBody>
      </p:sp>
      <p:sp>
        <p:nvSpPr>
          <p:cNvPr id="13315" name="Rectangle 1"/>
          <p:cNvSpPr>
            <a:spLocks noGrp="1" noChangeArrowheads="1"/>
          </p:cNvSpPr>
          <p:nvPr>
            <p:ph type="body" idx="1"/>
          </p:nvPr>
        </p:nvSpPr>
        <p:spPr>
          <a:xfrm>
            <a:off x="1500554" y="961292"/>
            <a:ext cx="8969009" cy="5568462"/>
          </a:xfrm>
        </p:spPr>
        <p:txBody>
          <a:bodyPr>
            <a:normAutofit fontScale="85000" lnSpcReduction="20000"/>
          </a:bodyPr>
          <a:lstStyle/>
          <a:p>
            <a:pPr eaLnBrk="1" hangingPunct="1"/>
            <a:r>
              <a:rPr lang="en-US" altLang="en-US" dirty="0" smtClean="0"/>
              <a:t>The operator </a:t>
            </a:r>
            <a:r>
              <a:rPr lang="en-US" altLang="en-US" dirty="0" smtClean="0">
                <a:latin typeface="Times New Roman" panose="02020603050405020304" pitchFamily="18" charset="0"/>
              </a:rPr>
              <a:t>“</a:t>
            </a:r>
            <a:r>
              <a:rPr lang="en-US" altLang="en-US" dirty="0" smtClean="0"/>
              <a:t> ? : </a:t>
            </a:r>
            <a:r>
              <a:rPr lang="en-US" altLang="en-US" dirty="0" smtClean="0">
                <a:latin typeface="Times New Roman" panose="02020603050405020304" pitchFamily="18" charset="0"/>
              </a:rPr>
              <a:t>”</a:t>
            </a:r>
            <a:r>
              <a:rPr lang="en-US" altLang="en-US" dirty="0" smtClean="0"/>
              <a:t> is the only operator that takes three operands, each of which is an expression.</a:t>
            </a:r>
          </a:p>
          <a:p>
            <a:pPr eaLnBrk="1" hangingPunct="1">
              <a:buFont typeface="Wingdings" panose="05000000000000000000" pitchFamily="2" charset="2"/>
              <a:buNone/>
            </a:pPr>
            <a:endParaRPr lang="en-US" altLang="en-US" dirty="0" smtClean="0"/>
          </a:p>
          <a:p>
            <a:r>
              <a:rPr lang="en-US" dirty="0" smtClean="0"/>
              <a:t>A ternary operator evaluates the test condition and executes a block of code based on the result of the condition.</a:t>
            </a:r>
          </a:p>
          <a:p>
            <a:pPr eaLnBrk="1" hangingPunct="1"/>
            <a:r>
              <a:rPr lang="en-US" altLang="en-US" dirty="0" smtClean="0"/>
              <a:t>Syntax:</a:t>
            </a:r>
          </a:p>
          <a:p>
            <a:pPr eaLnBrk="1" hangingPunct="1"/>
            <a:endParaRPr lang="en-US" altLang="en-US" dirty="0"/>
          </a:p>
          <a:p>
            <a:r>
              <a:rPr lang="en-US" altLang="en-US" dirty="0" smtClean="0"/>
              <a:t>Here, condition is evaluated and</a:t>
            </a:r>
          </a:p>
          <a:p>
            <a:endParaRPr lang="en-US" altLang="en-US" dirty="0" smtClean="0"/>
          </a:p>
          <a:p>
            <a:r>
              <a:rPr lang="en-US" altLang="en-US" dirty="0" smtClean="0"/>
              <a:t>if condition is true, expression1 is executed.</a:t>
            </a:r>
          </a:p>
          <a:p>
            <a:r>
              <a:rPr lang="en-US" altLang="en-US" dirty="0" smtClean="0"/>
              <a:t>And, if condition is false, expression2 is executed.</a:t>
            </a:r>
          </a:p>
          <a:p>
            <a:r>
              <a:rPr lang="en-US" altLang="en-US" dirty="0" smtClean="0"/>
              <a:t>The ternary operator takes 3 operands (condition, expression1, and expression2). Hence, the name ternary operator.</a:t>
            </a:r>
          </a:p>
          <a:p>
            <a:pPr eaLnBrk="1" hangingPunct="1"/>
            <a:endParaRPr lang="en-US" altLang="en-US" dirty="0"/>
          </a:p>
          <a:p>
            <a:r>
              <a:rPr lang="en-US" altLang="en-US" dirty="0" err="1" smtClean="0"/>
              <a:t>Eg</a:t>
            </a:r>
            <a:r>
              <a:rPr lang="en-US" altLang="en-US" dirty="0" smtClean="0"/>
              <a:t>:</a:t>
            </a:r>
            <a:r>
              <a:rPr lang="en-IN" b="1" dirty="0" smtClean="0"/>
              <a:t> </a:t>
            </a:r>
            <a:r>
              <a:rPr lang="en-IN" b="1" dirty="0" err="1" smtClean="0"/>
              <a:t>int</a:t>
            </a:r>
            <a:r>
              <a:rPr lang="en-IN" dirty="0" smtClean="0"/>
              <a:t> min=(a&lt;b)?</a:t>
            </a:r>
            <a:r>
              <a:rPr lang="en-IN" dirty="0" err="1" smtClean="0"/>
              <a:t>a:b</a:t>
            </a:r>
            <a:r>
              <a:rPr lang="en-IN" dirty="0" smtClean="0"/>
              <a:t>;</a:t>
            </a:r>
            <a:endParaRPr lang="en-US" altLang="en-US" dirty="0"/>
          </a:p>
          <a:p>
            <a:pPr eaLnBrk="1" hangingPunct="1"/>
            <a:endParaRPr lang="en-US" altLang="en-US" dirty="0" smtClean="0"/>
          </a:p>
        </p:txBody>
      </p:sp>
      <p:sp>
        <p:nvSpPr>
          <p:cNvPr id="13316" name="Text Box 0"/>
          <p:cNvSpPr txBox="1">
            <a:spLocks noChangeArrowheads="1"/>
          </p:cNvSpPr>
          <p:nvPr/>
        </p:nvSpPr>
        <p:spPr bwMode="auto">
          <a:xfrm>
            <a:off x="3001109" y="2593340"/>
            <a:ext cx="7194151" cy="46384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lIns="93600" tIns="46800" rIns="93600" bIns="46800">
            <a:spAutoFit/>
          </a:bodyP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spcBef>
                <a:spcPct val="0"/>
              </a:spcBef>
              <a:buClrTx/>
              <a:buSzTx/>
              <a:buNone/>
            </a:pPr>
            <a:r>
              <a:rPr lang="en-US" altLang="en-US" sz="2400" b="1" dirty="0">
                <a:latin typeface="Courier New" panose="02070309020205020404" pitchFamily="49" charset="0"/>
                <a:cs typeface="Courier New" panose="02070309020205020404" pitchFamily="49" charset="0"/>
              </a:rPr>
              <a:t>condition ? expression1 : expression2;</a:t>
            </a:r>
          </a:p>
        </p:txBody>
      </p:sp>
    </p:spTree>
    <p:extLst>
      <p:ext uri="{BB962C8B-B14F-4D97-AF65-F5344CB8AC3E}">
        <p14:creationId xmlns:p14="http://schemas.microsoft.com/office/powerpoint/2010/main" val="4200215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684</Words>
  <Application>Microsoft Office PowerPoint</Application>
  <PresentationFormat>Widescreen</PresentationFormat>
  <Paragraphs>173</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Courier New</vt:lpstr>
      <vt:lpstr>Mangal</vt:lpstr>
      <vt:lpstr>Switzerland</vt:lpstr>
      <vt:lpstr>Times New Roman</vt:lpstr>
      <vt:lpstr>Wingdings</vt:lpstr>
      <vt:lpstr>Office Theme</vt:lpstr>
      <vt:lpstr>Relational Operators</vt:lpstr>
      <vt:lpstr>Flow of Control</vt:lpstr>
      <vt:lpstr>if Statement – different syntax options</vt:lpstr>
      <vt:lpstr>Arithmatic Operator</vt:lpstr>
      <vt:lpstr>Relational Operators</vt:lpstr>
      <vt:lpstr>Logical Operator</vt:lpstr>
      <vt:lpstr>Unary Operators</vt:lpstr>
      <vt:lpstr>Ternary Operator</vt:lpstr>
      <vt:lpstr>Conditional Operator</vt:lpstr>
      <vt:lpstr>switch Statement</vt:lpstr>
      <vt:lpstr>Loops</vt:lpstr>
      <vt:lpstr>While – Loop</vt:lpstr>
      <vt:lpstr>for - Loop</vt:lpstr>
      <vt:lpstr>do while Loop</vt:lpstr>
      <vt:lpstr>break Statement</vt:lpstr>
      <vt:lpstr>continue Statement</vt:lpstr>
      <vt:lpstr>Functions In Java</vt:lpstr>
      <vt:lpstr>Java Recursion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Operators</dc:title>
  <dc:creator>HP</dc:creator>
  <cp:lastModifiedBy>HP</cp:lastModifiedBy>
  <cp:revision>8</cp:revision>
  <dcterms:created xsi:type="dcterms:W3CDTF">2021-05-06T17:22:33Z</dcterms:created>
  <dcterms:modified xsi:type="dcterms:W3CDTF">2021-05-07T12:43:00Z</dcterms:modified>
</cp:coreProperties>
</file>