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48601A-1347-4C2A-B730-E0D2AEBC71D0}" v="476" dt="2022-08-11T18:28:46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ableStyles" Target="tableStyles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heme" Target="theme/theme1.xml" Id="rId11" /><Relationship Type="http://schemas.openxmlformats.org/officeDocument/2006/relationships/slide" Target="slides/slide4.xml" Id="rId5" /><Relationship Type="http://schemas.openxmlformats.org/officeDocument/2006/relationships/viewProps" Target="viewProps.xml" Id="rId10" /><Relationship Type="http://schemas.openxmlformats.org/officeDocument/2006/relationships/slide" Target="slides/slide3.xml" Id="rId4" /><Relationship Type="http://schemas.openxmlformats.org/officeDocument/2006/relationships/presProps" Target="presProps.xml" Id="rId9" /><Relationship Type="http://schemas.microsoft.com/office/2015/10/relationships/revisionInfo" Target="revisionInfo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410" y="1323304"/>
            <a:ext cx="10224750" cy="298184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                       </a:t>
            </a:r>
            <a:br>
              <a:rPr lang="en-US" dirty="0"/>
            </a:br>
            <a:r>
              <a:rPr lang="en-US" b="1" dirty="0"/>
              <a:t>     SAY NO TO CHILD LABOUR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81298" y="5453520"/>
            <a:ext cx="3280892" cy="933100"/>
          </a:xfrm>
        </p:spPr>
        <p:txBody>
          <a:bodyPr/>
          <a:lstStyle/>
          <a:p>
            <a:r>
              <a:rPr lang="en-US" b="1" i="1" dirty="0">
                <a:ea typeface="+mn-lt"/>
                <a:cs typeface="+mn-lt"/>
              </a:rPr>
              <a:t>NAME : PUPPLA HEMANTH </a:t>
            </a:r>
            <a:br>
              <a:rPr lang="en-US" b="1" i="1" dirty="0">
                <a:ea typeface="+mn-lt"/>
                <a:cs typeface="+mn-lt"/>
              </a:rPr>
            </a:br>
            <a:r>
              <a:rPr lang="en-US" b="1" i="1" dirty="0">
                <a:ea typeface="+mn-lt"/>
                <a:cs typeface="+mn-lt"/>
              </a:rPr>
              <a:t>ROLL NO : 21J41A7353</a:t>
            </a:r>
            <a:br>
              <a:rPr lang="en-US" b="1" i="1" dirty="0">
                <a:ea typeface="+mn-lt"/>
                <a:cs typeface="+mn-lt"/>
              </a:rPr>
            </a:br>
            <a:r>
              <a:rPr lang="en-US" b="1" i="1" dirty="0">
                <a:ea typeface="+mn-lt"/>
                <a:cs typeface="+mn-lt"/>
              </a:rPr>
              <a:t>BRANCH:  </a:t>
            </a:r>
            <a:r>
              <a:rPr lang="en-US" b="1" i="1" dirty="0" err="1">
                <a:ea typeface="+mn-lt"/>
                <a:cs typeface="+mn-lt"/>
              </a:rPr>
              <a:t>B.tech</a:t>
            </a:r>
            <a:r>
              <a:rPr lang="en-US" b="1" i="1" dirty="0">
                <a:ea typeface="+mn-lt"/>
                <a:cs typeface="+mn-lt"/>
              </a:rPr>
              <a:t>-AIML</a:t>
            </a: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person, outdoor, ground&#10;&#10;Description automatically generated">
            <a:extLst>
              <a:ext uri="{FF2B5EF4-FFF2-40B4-BE49-F238E27FC236}">
                <a16:creationId xmlns:a16="http://schemas.microsoft.com/office/drawing/2014/main" id="{4BDC2721-6030-0545-8394-ACEE540717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69" r="12122" b="-1"/>
          <a:stretch/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D6029-0CB5-B497-3655-555DC0994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25" y="624110"/>
            <a:ext cx="4623955" cy="1280890"/>
          </a:xfrm>
        </p:spPr>
        <p:txBody>
          <a:bodyPr>
            <a:normAutofit/>
          </a:bodyPr>
          <a:lstStyle/>
          <a:p>
            <a:r>
              <a:rPr lang="en-US" b="1">
                <a:latin typeface="Franklin Gothic Book"/>
              </a:rPr>
              <a:t>What is Child Labour ?</a:t>
            </a:r>
            <a:endParaRPr lang="en-US" b="1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B4169-5C1E-7D10-83D1-F13E81890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2133600"/>
            <a:ext cx="4625882" cy="3777622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>
              <a:spcAft>
                <a:spcPts val="200"/>
              </a:spcAft>
            </a:pPr>
            <a:r>
              <a:rPr lang="en-US" i="1">
                <a:latin typeface="Franklin Gothic Book"/>
              </a:rPr>
              <a:t>Interferes with their schooling. Depriving them of the opportunity to attend school. </a:t>
            </a:r>
            <a:endParaRPr lang="en-US" i="1">
              <a:ea typeface="+mn-lt"/>
              <a:cs typeface="+mn-lt"/>
            </a:endParaRPr>
          </a:p>
          <a:p>
            <a:pPr marL="383540" indent="-383540">
              <a:spcAft>
                <a:spcPts val="200"/>
              </a:spcAft>
            </a:pPr>
            <a:r>
              <a:rPr lang="en-US" i="1">
                <a:latin typeface="Franklin Gothic Book"/>
              </a:rPr>
              <a:t>Obliging them to leave school permanently.</a:t>
            </a:r>
            <a:endParaRPr lang="en-US" i="1">
              <a:ea typeface="+mn-lt"/>
              <a:cs typeface="+mn-lt"/>
            </a:endParaRPr>
          </a:p>
          <a:p>
            <a:pPr marL="383540" indent="-383540">
              <a:spcAft>
                <a:spcPts val="200"/>
              </a:spcAft>
            </a:pPr>
            <a:r>
              <a:rPr lang="en-US" i="1">
                <a:ea typeface="+mn-lt"/>
                <a:cs typeface="+mn-lt"/>
              </a:rPr>
              <a:t>The employment of children in an industry or business, especially when illegal or considered exploitative</a:t>
            </a:r>
          </a:p>
          <a:p>
            <a:pPr marL="383540" indent="-383540">
              <a:spcAft>
                <a:spcPts val="200"/>
              </a:spcAft>
            </a:pPr>
            <a:r>
              <a:rPr lang="en-US" i="1">
                <a:latin typeface="Franklin Gothic Book"/>
              </a:rPr>
              <a:t>The term “child </a:t>
            </a:r>
            <a:r>
              <a:rPr lang="en-US" i="1" err="1">
                <a:latin typeface="Franklin Gothic Book"/>
              </a:rPr>
              <a:t>labour</a:t>
            </a:r>
            <a:r>
              <a:rPr lang="en-US" i="1">
                <a:latin typeface="Franklin Gothic Book"/>
              </a:rPr>
              <a:t>” is often defined as work that deprives children of their childhood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338287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 picture containing outdoor, grass, person, ground&#10;&#10;Description automatically generated">
            <a:extLst>
              <a:ext uri="{FF2B5EF4-FFF2-40B4-BE49-F238E27FC236}">
                <a16:creationId xmlns:a16="http://schemas.microsoft.com/office/drawing/2014/main" id="{4A9124FC-C5AE-E255-1E24-B7FC7DE2C5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03" r="14173" b="-1"/>
          <a:stretch/>
        </p:blipFill>
        <p:spPr>
          <a:xfrm>
            <a:off x="1" y="10"/>
            <a:ext cx="7574440" cy="6857990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2B01B-D83E-B328-7B9A-BDF24D3CD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36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EFFFF"/>
                </a:solidFill>
              </a:rPr>
              <a:t>CAUSES OF </a:t>
            </a:r>
            <a:r>
              <a:rPr lang="en-US" sz="3200" b="1">
                <a:solidFill>
                  <a:srgbClr val="FEFFFF"/>
                </a:solidFill>
              </a:rPr>
              <a:t>CHILD LABOUR.</a:t>
            </a:r>
            <a:r>
              <a:rPr lang="en-US" sz="3200">
                <a:solidFill>
                  <a:srgbClr val="FEFFFF"/>
                </a:solidFill>
              </a:rPr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19B85-1765-918A-378D-8C67F96B1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770" y="2017668"/>
            <a:ext cx="3750205" cy="385781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i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Child labour and exploitation are the result of many factors, including poverty, social norms condoning them, lack of decent work opportunities for adults and adolescents, migration and emergencies. </a:t>
            </a:r>
          </a:p>
          <a:p>
            <a:pPr>
              <a:lnSpc>
                <a:spcPct val="90000"/>
              </a:lnSpc>
            </a:pPr>
            <a:endParaRPr lang="en-US" sz="1300" i="1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00" i="1">
                <a:solidFill>
                  <a:schemeClr val="tx1">
                    <a:lumMod val="95000"/>
                    <a:lumOff val="5000"/>
                  </a:schemeClr>
                </a:solidFill>
              </a:rPr>
              <a:t>The main causes are :</a:t>
            </a:r>
          </a:p>
          <a:p>
            <a:pPr>
              <a:lnSpc>
                <a:spcPct val="90000"/>
              </a:lnSpc>
            </a:pPr>
            <a:r>
              <a:rPr lang="en-US" sz="1300" i="1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sz="13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Lack of access to quality education. ...</a:t>
            </a:r>
            <a:endParaRPr lang="en-US" sz="1300" i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Poor access to decent work. ...</a:t>
            </a:r>
            <a:endParaRPr lang="en-US" sz="13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Limited understanding of child labour. ...</a:t>
            </a:r>
            <a:endParaRPr lang="en-US" sz="13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Natural disasters &amp; climate change. ...</a:t>
            </a:r>
            <a:endParaRPr lang="en-US" sz="13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Conflicts &amp; mass migration. ...</a:t>
            </a:r>
            <a:endParaRPr lang="en-US" sz="13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Fighting child labour.</a:t>
            </a:r>
            <a:endParaRPr lang="en-US" sz="13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1300" i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74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06785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7733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D424A7-CBB5-D0CE-9E56-6EECC871B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6845092" cy="1280890"/>
          </a:xfrm>
        </p:spPr>
        <p:txBody>
          <a:bodyPr>
            <a:normAutofit/>
          </a:bodyPr>
          <a:lstStyle/>
          <a:p>
            <a:r>
              <a:rPr lang="en-US" b="1" dirty="0"/>
              <a:t>CONSEQUENCES</a:t>
            </a:r>
            <a:r>
              <a:rPr lang="en-US" dirty="0"/>
              <a:t> 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632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716320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188E3872-EE60-D6E9-128D-C4A359971D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17" r="30393" b="-5"/>
          <a:stretch/>
        </p:blipFill>
        <p:spPr>
          <a:xfrm>
            <a:off x="20" y="1730"/>
            <a:ext cx="2922930" cy="686990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D09F4-E52C-323F-3C5B-6E5453F58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730" y="2038351"/>
            <a:ext cx="7193225" cy="41943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Health Effects. Child Labour at a fairly young age creates problems for children in the future with respect to health.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Denying of Education. The poor families deny education to their children because they send their children to work.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Poor Image of the Country. It is said that India has the largest number of child </a:t>
            </a:r>
            <a:r>
              <a:rPr lang="en-US" dirty="0" err="1">
                <a:ea typeface="+mn-lt"/>
                <a:cs typeface="+mn-lt"/>
              </a:rPr>
              <a:t>labourers</a:t>
            </a:r>
            <a:r>
              <a:rPr lang="en-US" dirty="0">
                <a:ea typeface="+mn-lt"/>
                <a:cs typeface="+mn-lt"/>
              </a:rPr>
              <a:t> in the.</a:t>
            </a:r>
          </a:p>
          <a:p>
            <a:r>
              <a:rPr lang="en-US" dirty="0">
                <a:ea typeface="+mn-lt"/>
                <a:cs typeface="+mn-lt"/>
              </a:rPr>
              <a:t>Effects on Personality. Child </a:t>
            </a:r>
            <a:r>
              <a:rPr lang="en-US" dirty="0" err="1">
                <a:ea typeface="+mn-lt"/>
                <a:cs typeface="+mn-lt"/>
              </a:rPr>
              <a:t>labourers</a:t>
            </a:r>
            <a:r>
              <a:rPr lang="en-US" dirty="0">
                <a:ea typeface="+mn-lt"/>
                <a:cs typeface="+mn-lt"/>
              </a:rPr>
              <a:t> suffer from health problems. They remain illiterate and they do not get any...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8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outdoor, ground, sky, person&#10;&#10;Description automatically generated">
            <a:extLst>
              <a:ext uri="{FF2B5EF4-FFF2-40B4-BE49-F238E27FC236}">
                <a16:creationId xmlns:a16="http://schemas.microsoft.com/office/drawing/2014/main" id="{A67C63BC-93D9-C5DC-1D13-9B51B69F9C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5141" r="17971" b="1"/>
          <a:stretch/>
        </p:blipFill>
        <p:spPr>
          <a:xfrm>
            <a:off x="-8825" y="-561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E55948-BED4-D5EB-8F7B-2074D787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88" y="433610"/>
            <a:ext cx="8911687" cy="1280890"/>
          </a:xfrm>
        </p:spPr>
        <p:txBody>
          <a:bodyPr>
            <a:noAutofit/>
          </a:bodyPr>
          <a:lstStyle/>
          <a:p>
            <a:r>
              <a:rPr lang="en-US" sz="4000" b="1" dirty="0"/>
              <a:t>COUNTERACTING MEASURES: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B50C1E-8056-498E-E8EA-893F7F2BD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24" y="1871663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AD8C58"/>
              </a:buClr>
            </a:pP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b="1" dirty="0">
                <a:ea typeface="+mn-lt"/>
                <a:cs typeface="+mn-lt"/>
              </a:rPr>
              <a:t>Do your bit to stop it by making informed decisions and spreading awareness</a:t>
            </a:r>
            <a:r>
              <a:rPr lang="en-US" sz="2000" dirty="0">
                <a:ea typeface="+mn-lt"/>
                <a:cs typeface="+mn-lt"/>
              </a:rPr>
              <a:t>. </a:t>
            </a:r>
          </a:p>
          <a:p>
            <a:pPr>
              <a:buClr>
                <a:srgbClr val="AD8C58"/>
              </a:buClr>
            </a:pPr>
            <a:r>
              <a:rPr lang="en-US" sz="2000" b="1" dirty="0"/>
              <a:t>Stakeholders must take responsibility</a:t>
            </a:r>
            <a:endParaRPr lang="en-US" sz="2000" dirty="0"/>
          </a:p>
          <a:p>
            <a:pPr>
              <a:buClr>
                <a:srgbClr val="AD8C58"/>
              </a:buClr>
            </a:pPr>
            <a:r>
              <a:rPr lang="en-US" sz="2000" b="1" dirty="0"/>
              <a:t>Provide support for children</a:t>
            </a:r>
            <a:endParaRPr lang="en-US" sz="2000" dirty="0"/>
          </a:p>
          <a:p>
            <a:pPr>
              <a:buClr>
                <a:srgbClr val="AD8C58"/>
              </a:buClr>
            </a:pPr>
            <a:r>
              <a:rPr lang="en-US" sz="2000" b="1" dirty="0"/>
              <a:t>Improve economic growth for their family</a:t>
            </a:r>
          </a:p>
          <a:p>
            <a:pPr>
              <a:buClr>
                <a:srgbClr val="AD8C58"/>
              </a:buClr>
            </a:pPr>
            <a:r>
              <a:rPr lang="en-US" sz="2000" b="1" dirty="0"/>
              <a:t>Engage with the Sustainable Development Goals</a:t>
            </a:r>
            <a:endParaRPr lang="en-US" sz="2000" dirty="0"/>
          </a:p>
          <a:p>
            <a:pPr>
              <a:buClr>
                <a:srgbClr val="AD8C58"/>
              </a:buClr>
            </a:pPr>
            <a:r>
              <a:rPr lang="en-US" b="1" dirty="0">
                <a:ea typeface="+mn-lt"/>
                <a:cs typeface="+mn-lt"/>
              </a:rPr>
              <a:t>Another option could be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to build homes for those children that are living in the streets.</a:t>
            </a:r>
          </a:p>
          <a:p>
            <a:pPr>
              <a:buClr>
                <a:srgbClr val="AD8C58"/>
              </a:buClr>
            </a:pPr>
            <a:r>
              <a:rPr lang="en-US" b="1" dirty="0"/>
              <a:t>Prevention of racial discrimination</a:t>
            </a:r>
          </a:p>
        </p:txBody>
      </p:sp>
    </p:spTree>
    <p:extLst>
      <p:ext uri="{BB962C8B-B14F-4D97-AF65-F5344CB8AC3E}">
        <p14:creationId xmlns:p14="http://schemas.microsoft.com/office/powerpoint/2010/main" val="2052879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CC267-7195-1CD0-B105-8E781D05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74" y="73606"/>
            <a:ext cx="3650279" cy="12598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Amount of kids working in each factory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5" descr="A picture containing person, standing, marketplace, preparing&#10;&#10;Description automatically generated">
            <a:extLst>
              <a:ext uri="{FF2B5EF4-FFF2-40B4-BE49-F238E27FC236}">
                <a16:creationId xmlns:a16="http://schemas.microsoft.com/office/drawing/2014/main" id="{EA7E092C-2B9E-966B-06FF-5464EB3C4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663" y="2101935"/>
            <a:ext cx="3578840" cy="2322394"/>
          </a:xfrm>
        </p:spPr>
      </p:pic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2F10985E-F2EB-87F7-E304-A4FD8487F5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25"/>
          <a:stretch/>
        </p:blipFill>
        <p:spPr>
          <a:xfrm>
            <a:off x="4309981" y="640080"/>
            <a:ext cx="7263139" cy="5443272"/>
          </a:xfrm>
          <a:prstGeom prst="rect">
            <a:avLst/>
          </a:prstGeom>
        </p:spPr>
      </p:pic>
      <p:sp>
        <p:nvSpPr>
          <p:cNvPr id="63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DB5D13D-1D5D-816F-40A5-4C8585D61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657725"/>
            <a:ext cx="2743200" cy="175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4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2794-99FF-7F08-5E53-519E72F7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144" y="2255267"/>
            <a:ext cx="5970842" cy="1697609"/>
          </a:xfrm>
        </p:spPr>
        <p:txBody>
          <a:bodyPr>
            <a:normAutofit fontScale="90000"/>
          </a:bodyPr>
          <a:lstStyle/>
          <a:p>
            <a:r>
              <a:rPr lang="en-US" sz="9600" b="1" i="1" dirty="0">
                <a:latin typeface="Calibri"/>
                <a:cs typeface="Calibri"/>
              </a:rPr>
              <a:t>Thank you.</a:t>
            </a:r>
            <a:r>
              <a:rPr lang="en-US" sz="6600" b="1" i="1" dirty="0">
                <a:latin typeface="Franklin Gothic Book"/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D522B-557A-5D61-5C4A-118D729DD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4399" y="4741068"/>
            <a:ext cx="1700213" cy="117015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771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Wisp</vt:lpstr>
      <vt:lpstr>                             SAY NO TO CHILD LABOUR </vt:lpstr>
      <vt:lpstr>What is Child Labour ? </vt:lpstr>
      <vt:lpstr>CAUSES OF CHILD LABOUR...</vt:lpstr>
      <vt:lpstr>CONSEQUENCES :</vt:lpstr>
      <vt:lpstr>COUNTERACTING MEASURES:</vt:lpstr>
      <vt:lpstr>The Amount of kids working in each factory</vt:lpstr>
      <vt:lpstr>Thank you.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219</cp:revision>
  <dcterms:created xsi:type="dcterms:W3CDTF">2014-09-12T02:13:59Z</dcterms:created>
  <dcterms:modified xsi:type="dcterms:W3CDTF">2022-08-11T18:28:52Z</dcterms:modified>
</cp:coreProperties>
</file>