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jpeg" ContentType="image/jpe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x="122428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3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4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238920" cy="361800"/>
          </a:xfrm>
          <a:custGeom>
            <a:avLst/>
            <a:gdLst/>
            <a:ah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238920" cy="361800"/>
          </a:xfrm>
          <a:custGeom>
            <a:avLst/>
            <a:gdLst/>
            <a:ah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2238920" cy="361800"/>
          </a:xfrm>
          <a:custGeom>
            <a:avLst/>
            <a:gdLst/>
            <a:ah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2238920" cy="361800"/>
          </a:xfrm>
          <a:custGeom>
            <a:avLst/>
            <a:gdLst/>
            <a:ah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12238920" cy="361800"/>
          </a:xfrm>
          <a:custGeom>
            <a:avLst/>
            <a:gdLst/>
            <a:ah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0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2487600" y="2162880"/>
            <a:ext cx="7266600" cy="20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052280" indent="-1038960">
              <a:lnSpc>
                <a:spcPct val="100000"/>
              </a:lnSpc>
              <a:spcBef>
                <a:spcPts val="105"/>
              </a:spcBef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HADOOP ECOSYSTEM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2711880" y="461880"/>
            <a:ext cx="6813360" cy="13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24" strike="noStrike">
                <a:solidFill>
                  <a:srgbClr val="000000"/>
                </a:solidFill>
                <a:latin typeface="Calibri"/>
                <a:ea typeface="DejaVu Sans"/>
              </a:rPr>
              <a:t>Working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b="0" lang="en-IN" sz="4400" spc="-38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4400" spc="-26" strike="noStrike">
                <a:solidFill>
                  <a:srgbClr val="000000"/>
                </a:solidFill>
                <a:latin typeface="Calibri"/>
                <a:ea typeface="DejaVu Sans"/>
              </a:rPr>
              <a:t>Ecosystem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2191320" y="1600200"/>
            <a:ext cx="8327880" cy="4756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147280" y="82800"/>
            <a:ext cx="194760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HDFS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681480" y="1081440"/>
            <a:ext cx="10807200" cy="40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355680" indent="-342000" algn="just">
              <a:lnSpc>
                <a:spcPct val="15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 Distributed File System (HDFS)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designed to reliably store very 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large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files across machines in a 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large  </a:t>
            </a:r>
            <a:r>
              <a:rPr b="0" lang="en-IN" sz="2000" spc="-12" strike="noStrike">
                <a:solidFill>
                  <a:srgbClr val="000000"/>
                </a:solidFill>
                <a:latin typeface="arial"/>
                <a:ea typeface="DejaVu Sans"/>
              </a:rPr>
              <a:t>cluster.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It is inspired by the GoogleFileSystem.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 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large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 file into</a:t>
            </a:r>
            <a:r>
              <a:rPr b="0" lang="en-IN" sz="2000" spc="-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blocks which are then copied to multiple Data Nodes.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Blocks are managed by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different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nodes in the</a:t>
            </a:r>
            <a:r>
              <a:rPr b="0" lang="en-IN" sz="20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cluster.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 cluster contains only one NameNode and many DataNodes.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Each block is replicated on multiple</a:t>
            </a:r>
            <a:r>
              <a:rPr b="0" lang="en-IN" sz="2000" spc="-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nodes.Data blocks are replicated for High Availability and fast access.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Name node stored metadata information about files and  blocks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1974600" y="47520"/>
            <a:ext cx="6761520" cy="3263760"/>
          </a:xfrm>
          <a:prstGeom prst="rect">
            <a:avLst/>
          </a:prstGeom>
          <a:ln>
            <a:noFill/>
          </a:ln>
        </p:spPr>
      </p:pic>
      <p:sp>
        <p:nvSpPr>
          <p:cNvPr id="481" name="CustomShape 1"/>
          <p:cNvSpPr/>
          <p:nvPr/>
        </p:nvSpPr>
        <p:spPr>
          <a:xfrm>
            <a:off x="576000" y="3168000"/>
            <a:ext cx="1108728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ce181e"/>
                </a:solidFill>
                <a:latin typeface="arial"/>
                <a:ea typeface="DejaVu Sans"/>
              </a:rPr>
              <a:t>NameNode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solidFill>
                  <a:srgbClr val="ce181e"/>
                </a:solidFill>
                <a:latin typeface="arial"/>
                <a:ea typeface="DejaVu Sans"/>
              </a:rPr>
              <a:t>Run on a separate machine.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solidFill>
                  <a:srgbClr val="ce181e"/>
                </a:solidFill>
                <a:latin typeface="arial"/>
                <a:ea typeface="DejaVu Sans"/>
              </a:rPr>
              <a:t>Manage the file system namespace,and control access of external clients.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solidFill>
                  <a:srgbClr val="ce181e"/>
                </a:solidFill>
                <a:latin typeface="arial"/>
                <a:ea typeface="DejaVu Sans"/>
              </a:rPr>
              <a:t>Store file system Meta-data in memory.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solidFill>
                  <a:srgbClr val="ce181e"/>
                </a:solidFill>
                <a:latin typeface="arial"/>
                <a:ea typeface="DejaVu Sans"/>
              </a:rPr>
              <a:t>File information, each block information of files, and every file block information in Data Node 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ce181e"/>
                </a:solidFill>
                <a:latin typeface="arial"/>
                <a:ea typeface="DejaVu Sans"/>
              </a:rPr>
              <a:t>DataNode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ce181e"/>
                </a:solidFill>
                <a:latin typeface="arial"/>
                <a:ea typeface="DejaVu Sans"/>
              </a:rPr>
              <a:t>1)Run on Separate machine,which is the basic unit of file storage.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ce181e"/>
                </a:solidFill>
                <a:latin typeface="arial"/>
                <a:ea typeface="DejaVu Sans"/>
              </a:rPr>
              <a:t>2)Sent all messages of existing Blocks periodically to Name Node.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solidFill>
                  <a:srgbClr val="ce181e"/>
                </a:solidFill>
                <a:latin typeface="arial"/>
                <a:ea typeface="DejaVu Sans"/>
              </a:rPr>
              <a:t>3)Data Node response read and write request from the Name Node,and also respond, create, delete, and copy the block command from Name Node.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796200" y="82800"/>
            <a:ext cx="465120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MAPREDUCE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717480" y="829440"/>
            <a:ext cx="10518480" cy="58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/>
          <a:p>
            <a:pPr marL="355680" indent="-342000">
              <a:lnSpc>
                <a:spcPct val="150000"/>
              </a:lnSpc>
              <a:spcBef>
                <a:spcPts val="675"/>
              </a:spcBef>
              <a:buClr>
                <a:srgbClr val="0d0d0d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The Mapper:-</a:t>
            </a:r>
            <a:endParaRPr b="0" lang="en-IN" sz="2000" spc="-1" strike="noStrike">
              <a:latin typeface="Arial"/>
            </a:endParaRPr>
          </a:p>
          <a:p>
            <a:pPr lvl="1" marL="927000" indent="-456120">
              <a:lnSpc>
                <a:spcPct val="150000"/>
              </a:lnSpc>
              <a:spcBef>
                <a:spcPts val="581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Each block is processed in isolation by a </a:t>
            </a:r>
            <a:r>
              <a:rPr b="0" lang="en-IN" sz="2000" spc="-4" strike="noStrike">
                <a:solidFill>
                  <a:srgbClr val="0d0d0d"/>
                </a:solidFill>
                <a:latin typeface="arial"/>
                <a:ea typeface="DejaVu Sans"/>
              </a:rPr>
              <a:t>map </a:t>
            </a: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task</a:t>
            </a:r>
            <a:r>
              <a:rPr b="0" lang="en-IN" sz="2000" spc="-143" strike="noStrike">
                <a:solidFill>
                  <a:srgbClr val="0d0d0d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called  mapper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81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Map task runs on the node where the block is</a:t>
            </a:r>
            <a:r>
              <a:rPr b="0" lang="en-IN" sz="2000" spc="-92" strike="noStrike">
                <a:solidFill>
                  <a:srgbClr val="0d0d0d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stored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81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Map process each block separately in parallel.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81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Generate an intermediate key/value pairs set.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81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Results of these logic blocks are reassembled.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spcBef>
                <a:spcPts val="575"/>
              </a:spcBef>
              <a:buClr>
                <a:srgbClr val="90c225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The Reducer:-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75"/>
              </a:spcBef>
              <a:buClr>
                <a:srgbClr val="90c225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Consolidate result from </a:t>
            </a:r>
            <a:r>
              <a:rPr b="0" lang="en-IN" sz="2000" spc="-4" strike="noStrike">
                <a:solidFill>
                  <a:srgbClr val="0d0d0d"/>
                </a:solidFill>
                <a:latin typeface="arial"/>
                <a:ea typeface="DejaVu Sans"/>
              </a:rPr>
              <a:t>different</a:t>
            </a:r>
            <a:r>
              <a:rPr b="0" lang="en-IN" sz="2000" spc="-72" strike="noStrike">
                <a:solidFill>
                  <a:srgbClr val="0d0d0d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mappers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75"/>
              </a:spcBef>
              <a:buClr>
                <a:srgbClr val="90c225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Accepts an intermediate key and related value.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75"/>
              </a:spcBef>
              <a:buClr>
                <a:srgbClr val="90c225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Processed the intermediate key and value.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75"/>
              </a:spcBef>
              <a:buClr>
                <a:srgbClr val="90c225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Produce final</a:t>
            </a:r>
            <a:r>
              <a:rPr b="0" lang="en-IN" sz="2000" spc="-4" strike="noStrike">
                <a:solidFill>
                  <a:srgbClr val="0d0d0d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output.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2376000" y="923760"/>
            <a:ext cx="7790400" cy="51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792000" y="1440000"/>
            <a:ext cx="10871280" cy="38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HBase is distributed column-oriented database built on top of HDFS.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HBase is not relational and does not support SQL, but given the proper problem space.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It is able to do what an RDBMS cannot.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HBase is modeled with an HBase master node orchestrating a cluster of one or more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regionserver slaves.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HBase master is responsible for bootstrapping a virgin install, for assigning regions to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registered regionservers, and for recovering regionserver failures.</a:t>
            </a: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HBase manages a ZooKeeper instance as the authority on cluster state.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4877640" y="82800"/>
            <a:ext cx="24883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HBASE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4877640" y="82800"/>
            <a:ext cx="24883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HBASE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717480" y="898560"/>
            <a:ext cx="10685880" cy="51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55680" indent="-342000">
              <a:lnSpc>
                <a:spcPct val="15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 database for random read/write</a:t>
            </a:r>
            <a:r>
              <a:rPr b="0" lang="en-IN" sz="2000" spc="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Features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1" lang="en-IN" sz="20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HBASE:-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1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32" strike="noStrike">
                <a:solidFill>
                  <a:srgbClr val="000000"/>
                </a:solidFill>
                <a:latin typeface="arial"/>
                <a:ea typeface="DejaVu Sans"/>
              </a:rPr>
              <a:t>Type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 NoSql</a:t>
            </a:r>
            <a:r>
              <a:rPr b="0" lang="en-IN" sz="20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Strongly consistent read and write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Automatic</a:t>
            </a:r>
            <a:r>
              <a:rPr b="0" lang="en-IN" sz="20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sharding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Automatic RegionServer</a:t>
            </a:r>
            <a:r>
              <a:rPr b="0" lang="en-IN" sz="20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failover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1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Hadoop/HDFS Integration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53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HBase supports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massively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parallelized processing via  MapReduce for using HBase as both source and</a:t>
            </a:r>
            <a:r>
              <a:rPr b="0" lang="en-IN" sz="20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sink.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524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HBase supports an easy to use Java API for</a:t>
            </a:r>
            <a:r>
              <a:rPr b="0" lang="en-IN" sz="20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programmatic 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access.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6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HBase also supports Thrift and REST for non-Java</a:t>
            </a:r>
            <a:r>
              <a:rPr b="0" lang="en-IN" sz="20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front-ends.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1800000" y="324000"/>
            <a:ext cx="8941320" cy="62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5305680" y="65520"/>
            <a:ext cx="182160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HIVE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825480" y="986040"/>
            <a:ext cx="10624680" cy="49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480" bIns="0"/>
          <a:p>
            <a:pPr marL="355680" indent="-342000">
              <a:lnSpc>
                <a:spcPct val="150000"/>
              </a:lnSpc>
              <a:spcBef>
                <a:spcPts val="47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SQL-like queries and tables on 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large</a:t>
            </a:r>
            <a:r>
              <a:rPr b="0" lang="en-IN" sz="20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datasets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spcBef>
                <a:spcPts val="346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Features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1" lang="en-IN" sz="20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HIVE:-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30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 sql like interface to</a:t>
            </a:r>
            <a:r>
              <a:rPr b="0" lang="en-IN" sz="2000" spc="-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Hadoop.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 warehouse infrastructure built on top of</a:t>
            </a:r>
            <a:r>
              <a:rPr b="0" lang="en-IN" sz="20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28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Provide data summarization, query and</a:t>
            </a:r>
            <a:r>
              <a:rPr b="0" lang="en-IN" sz="20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analysis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Query execution via</a:t>
            </a:r>
            <a:r>
              <a:rPr b="0" lang="en-IN" sz="2000" spc="-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MapReduce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Hive interpreter convert the query to Map reduce</a:t>
            </a:r>
            <a:r>
              <a:rPr b="0" lang="en-IN" sz="2000" spc="-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format.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project.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28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Developed by</a:t>
            </a:r>
            <a:r>
              <a:rPr b="0" lang="en-IN" sz="2000" spc="-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Facebook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Also used by Netflix, Cnet, Digg, eHarmony</a:t>
            </a:r>
            <a:r>
              <a:rPr b="0" lang="en-IN" sz="20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5501880" y="82800"/>
            <a:ext cx="123948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PIG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583560" y="825840"/>
            <a:ext cx="10941840" cy="52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/>
          <a:p>
            <a:pPr marL="355680" indent="-34200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 flow language and</a:t>
            </a:r>
            <a:r>
              <a:rPr b="0" lang="en-IN" sz="20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compiler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Features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 pig:-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scri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ing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atform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or pr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cessi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 and an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zing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2000" spc="-38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 data</a:t>
            </a:r>
            <a:r>
              <a:rPr b="0" lang="en-IN" sz="2000" spc="-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sets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2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Apache Pig allows to write complex MapReduce programs  using a simple scripting</a:t>
            </a:r>
            <a:r>
              <a:rPr b="0" lang="en-IN" sz="2000" spc="-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language.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2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High level language: Pig</a:t>
            </a:r>
            <a:r>
              <a:rPr b="0" lang="en-IN" sz="20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Latin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81"/>
              </a:spcBef>
              <a:buClr>
                <a:srgbClr val="000000"/>
              </a:buClr>
              <a:buFont typeface="StarSymbol"/>
              <a:buAutoNum type="arabicPeriod" startAt="2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Pig Latin is data flow</a:t>
            </a:r>
            <a:r>
              <a:rPr b="0" lang="en-IN" sz="2000" spc="-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language.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2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Pig translate Pig Latin script into MapReduce to execute  within</a:t>
            </a:r>
            <a:r>
              <a:rPr b="0" lang="en-IN" sz="2000" spc="-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Hadoop.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2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r>
              <a:rPr b="0" lang="en-IN" sz="2000" spc="-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581"/>
              </a:spcBef>
              <a:buClr>
                <a:srgbClr val="000000"/>
              </a:buClr>
              <a:buFont typeface="StarSymbol"/>
              <a:buAutoNum type="arabicPeriod" startAt="2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Developed by</a:t>
            </a:r>
            <a:r>
              <a:rPr b="0" lang="en-IN" sz="20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43" strike="noStrike">
                <a:solidFill>
                  <a:srgbClr val="000000"/>
                </a:solidFill>
                <a:latin typeface="arial"/>
                <a:ea typeface="DejaVu Sans"/>
              </a:rPr>
              <a:t>Yahoo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4149000" y="154800"/>
            <a:ext cx="394344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CONTENTS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1041480" y="1189800"/>
            <a:ext cx="10477800" cy="42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000">
              <a:lnSpc>
                <a:spcPct val="115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Is Hadoop</a:t>
            </a:r>
            <a:endParaRPr b="0" lang="en-IN" sz="2400" spc="-1" strike="noStrike">
              <a:latin typeface="Arial"/>
            </a:endParaRPr>
          </a:p>
          <a:p>
            <a:pPr marL="35568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r>
              <a:rPr b="0" lang="en-IN" sz="24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en-IN" sz="2400" spc="-1" strike="noStrike">
              <a:latin typeface="Arial"/>
            </a:endParaRPr>
          </a:p>
          <a:p>
            <a:pPr marL="35568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r>
              <a:rPr b="0" lang="en-IN" sz="2400" spc="-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IN" sz="2400" spc="-1" strike="noStrike">
              <a:latin typeface="Arial"/>
            </a:endParaRPr>
          </a:p>
          <a:p>
            <a:pPr marL="35568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r>
              <a:rPr b="0" lang="en-IN" sz="2400" spc="-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Ecosystem</a:t>
            </a:r>
            <a:endParaRPr b="0" lang="en-IN" sz="2400" spc="-1" strike="noStrike">
              <a:latin typeface="Arial"/>
            </a:endParaRPr>
          </a:p>
          <a:p>
            <a:pPr marL="1079640">
              <a:lnSpc>
                <a:spcPct val="115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Hdfs,</a:t>
            </a:r>
            <a:r>
              <a:rPr b="0" lang="en-IN" sz="2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Hive,Hbase,Mapreduce,Pig,Sqoop,Flume,</a:t>
            </a:r>
            <a:r>
              <a:rPr b="0" lang="en-IN" sz="2400" spc="-4" strike="noStrike">
                <a:solidFill>
                  <a:srgbClr val="000000"/>
                </a:solidFill>
                <a:latin typeface="arial"/>
                <a:ea typeface="DejaVu Sans"/>
              </a:rPr>
              <a:t>Zookeeper,</a:t>
            </a:r>
            <a:endParaRPr b="0" lang="en-IN" sz="2400" spc="-1" strike="noStrike">
              <a:latin typeface="Arial"/>
            </a:endParaRPr>
          </a:p>
          <a:p>
            <a:pPr marL="35568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Advantage of</a:t>
            </a:r>
            <a:r>
              <a:rPr b="0" lang="en-IN" sz="2400" spc="-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endParaRPr b="0" lang="en-IN" sz="2400" spc="-1" strike="noStrike">
              <a:latin typeface="Arial"/>
            </a:endParaRPr>
          </a:p>
          <a:p>
            <a:pPr marL="35568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Disadvantage of</a:t>
            </a:r>
            <a:r>
              <a:rPr b="0" lang="en-IN" sz="24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endParaRPr b="0" lang="en-IN" sz="2400" spc="-1" strike="noStrike">
              <a:latin typeface="Arial"/>
            </a:endParaRPr>
          </a:p>
          <a:p>
            <a:pPr marL="35568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of</a:t>
            </a:r>
            <a:r>
              <a:rPr b="0" lang="en-IN" sz="2400" spc="-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endParaRPr b="0" lang="en-IN" sz="2400" spc="-1" strike="noStrike">
              <a:latin typeface="Arial"/>
            </a:endParaRPr>
          </a:p>
          <a:p>
            <a:pPr marL="35568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IN" sz="2400" spc="-1" strike="noStrike">
              <a:latin typeface="Arial"/>
            </a:endParaRPr>
          </a:p>
          <a:p>
            <a:pPr marL="355680" indent="-34200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3920400" y="82800"/>
            <a:ext cx="440100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ZOOKEEPER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753480" y="707040"/>
            <a:ext cx="10621440" cy="26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8280" bIns="0"/>
          <a:p>
            <a:pPr marL="355680" indent="-342000">
              <a:lnSpc>
                <a:spcPct val="150000"/>
              </a:lnSpc>
              <a:spcBef>
                <a:spcPts val="77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Coordination service for distributed</a:t>
            </a:r>
            <a:r>
              <a:rPr b="0" lang="en-IN" sz="2000" spc="-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Features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1" lang="en-IN" sz="20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Zookeeper:-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59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Because coordinating distributed systems is a</a:t>
            </a:r>
            <a:r>
              <a:rPr b="0" lang="en-IN" sz="20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Zoo.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ZooKeeper is a centralized service for maintaining  configuration information, naming, providing</a:t>
            </a:r>
            <a:r>
              <a:rPr b="0" lang="en-IN" sz="20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  synchronization, and providing group</a:t>
            </a:r>
            <a:r>
              <a:rPr b="0" lang="en-IN" sz="20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services.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1"/>
          <a:stretch/>
        </p:blipFill>
        <p:spPr>
          <a:xfrm>
            <a:off x="2448000" y="3286080"/>
            <a:ext cx="7199280" cy="345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836600" y="92160"/>
            <a:ext cx="25707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FLUME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645480" y="556200"/>
            <a:ext cx="11161800" cy="19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080" bIns="0"/>
          <a:p>
            <a:pPr marL="355680" indent="-342000" algn="just">
              <a:lnSpc>
                <a:spcPct val="15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Configurable streaming data</a:t>
            </a:r>
            <a:r>
              <a:rPr b="0" lang="en-IN" sz="2000" spc="-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Apache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Flume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a distributed, reliable, and available service for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efficiently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collecting, aggregating, and moving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large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amounts of streaming data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into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Hadoop Distributed File System</a:t>
            </a:r>
            <a:r>
              <a:rPr b="0" lang="en-IN" sz="2000" spc="-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(HDFS).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2328840" y="2551680"/>
            <a:ext cx="8326440" cy="4143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877640" y="46800"/>
            <a:ext cx="248724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SQOOP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717480" y="808560"/>
            <a:ext cx="11161800" cy="31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360" bIns="0"/>
          <a:p>
            <a:pPr marL="355680" indent="-342000">
              <a:lnSpc>
                <a:spcPct val="15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 of databases and data warehouses with</a:t>
            </a:r>
            <a:r>
              <a:rPr b="0" lang="en-IN" sz="20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spcBef>
                <a:spcPts val="564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Features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 Sqoop:-</a:t>
            </a:r>
            <a:endParaRPr b="0" lang="en-IN" sz="2000" spc="-1" strike="noStrike">
              <a:latin typeface="Arial"/>
            </a:endParaRPr>
          </a:p>
          <a:p>
            <a:pPr lvl="1" marL="927000" indent="-456120">
              <a:lnSpc>
                <a:spcPct val="150000"/>
              </a:lnSpc>
              <a:spcBef>
                <a:spcPts val="49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Command-line interface for transforming data between</a:t>
            </a:r>
            <a:r>
              <a:rPr b="0" lang="en-IN" sz="20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relational database and</a:t>
            </a:r>
            <a:r>
              <a:rPr b="0" lang="en-IN" sz="20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Support incremental</a:t>
            </a:r>
            <a:r>
              <a:rPr b="0" lang="en-IN" sz="2000" spc="-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endParaRPr b="0" lang="en-IN" sz="2000" spc="-1" strike="noStrike">
              <a:latin typeface="Arial"/>
            </a:endParaRPr>
          </a:p>
          <a:p>
            <a:pPr lvl="1" marL="927000" indent="-4568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Imports use to populate tables in</a:t>
            </a:r>
            <a:r>
              <a:rPr b="0" lang="en-IN" sz="20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endParaRPr b="0" lang="en-IN" sz="2000" spc="-1" strike="noStrike">
              <a:latin typeface="Arial"/>
            </a:endParaRPr>
          </a:p>
          <a:p>
            <a:pPr lvl="1" marL="927000" indent="-456120">
              <a:lnSpc>
                <a:spcPct val="150000"/>
              </a:lnSpc>
              <a:spcBef>
                <a:spcPts val="485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Exports use to put data from Hadoop into relational database such</a:t>
            </a:r>
            <a:r>
              <a:rPr b="0" lang="en-IN" sz="2000" spc="-27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  SQL</a:t>
            </a:r>
            <a:r>
              <a:rPr b="0" lang="en-IN" sz="2000" spc="-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2331360" y="4914360"/>
            <a:ext cx="1929600" cy="821880"/>
          </a:xfrm>
          <a:prstGeom prst="rect">
            <a:avLst/>
          </a:prstGeom>
          <a:solidFill>
            <a:srgbClr val="4f81bc"/>
          </a:solidFill>
          <a:ln w="2592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53160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Hadoop</a:t>
            </a:r>
            <a:endParaRPr b="0" lang="en-IN" sz="1800" spc="-1" strike="noStrike">
              <a:latin typeface="Arial"/>
            </a:endParaRPr>
          </a:p>
          <a:p>
            <a:pPr marL="35316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7958880" y="4784760"/>
            <a:ext cx="2518560" cy="1107000"/>
          </a:xfrm>
          <a:custGeom>
            <a:avLst/>
            <a:gdLst/>
            <a:ahLst/>
            <a:rect l="l" t="t" r="r" b="b"/>
            <a:pathLst>
              <a:path w="1882140" h="1108075">
                <a:moveTo>
                  <a:pt x="1882139" y="0"/>
                </a:moveTo>
                <a:lnTo>
                  <a:pt x="1854786" y="38021"/>
                </a:lnTo>
                <a:lnTo>
                  <a:pt x="1808178" y="61587"/>
                </a:lnTo>
                <a:lnTo>
                  <a:pt x="1741133" y="83346"/>
                </a:lnTo>
                <a:lnTo>
                  <a:pt x="1700552" y="93447"/>
                </a:lnTo>
                <a:lnTo>
                  <a:pt x="1655589" y="102974"/>
                </a:lnTo>
                <a:lnTo>
                  <a:pt x="1606486" y="111886"/>
                </a:lnTo>
                <a:lnTo>
                  <a:pt x="1553485" y="120144"/>
                </a:lnTo>
                <a:lnTo>
                  <a:pt x="1496830" y="127705"/>
                </a:lnTo>
                <a:lnTo>
                  <a:pt x="1436761" y="134529"/>
                </a:lnTo>
                <a:lnTo>
                  <a:pt x="1373521" y="140575"/>
                </a:lnTo>
                <a:lnTo>
                  <a:pt x="1307353" y="145803"/>
                </a:lnTo>
                <a:lnTo>
                  <a:pt x="1238499" y="150172"/>
                </a:lnTo>
                <a:lnTo>
                  <a:pt x="1167202" y="153641"/>
                </a:lnTo>
                <a:lnTo>
                  <a:pt x="1093703" y="156170"/>
                </a:lnTo>
                <a:lnTo>
                  <a:pt x="1018244" y="157717"/>
                </a:lnTo>
                <a:lnTo>
                  <a:pt x="941069" y="158241"/>
                </a:lnTo>
                <a:lnTo>
                  <a:pt x="863895" y="157717"/>
                </a:lnTo>
                <a:lnTo>
                  <a:pt x="788436" y="156170"/>
                </a:lnTo>
                <a:lnTo>
                  <a:pt x="714937" y="153641"/>
                </a:lnTo>
                <a:lnTo>
                  <a:pt x="643640" y="150172"/>
                </a:lnTo>
                <a:lnTo>
                  <a:pt x="574786" y="145803"/>
                </a:lnTo>
                <a:lnTo>
                  <a:pt x="508618" y="140575"/>
                </a:lnTo>
                <a:lnTo>
                  <a:pt x="445378" y="134529"/>
                </a:lnTo>
                <a:lnTo>
                  <a:pt x="385309" y="127705"/>
                </a:lnTo>
                <a:lnTo>
                  <a:pt x="328654" y="120144"/>
                </a:lnTo>
                <a:lnTo>
                  <a:pt x="275653" y="111886"/>
                </a:lnTo>
                <a:lnTo>
                  <a:pt x="226550" y="102974"/>
                </a:lnTo>
                <a:lnTo>
                  <a:pt x="181587" y="93447"/>
                </a:lnTo>
                <a:lnTo>
                  <a:pt x="141006" y="83346"/>
                </a:lnTo>
                <a:lnTo>
                  <a:pt x="73961" y="61587"/>
                </a:lnTo>
                <a:lnTo>
                  <a:pt x="27353" y="38021"/>
                </a:lnTo>
                <a:lnTo>
                  <a:pt x="0" y="0"/>
                </a:lnTo>
                <a:lnTo>
                  <a:pt x="0" y="949769"/>
                </a:lnTo>
                <a:lnTo>
                  <a:pt x="27353" y="987811"/>
                </a:lnTo>
                <a:lnTo>
                  <a:pt x="73961" y="1011387"/>
                </a:lnTo>
                <a:lnTo>
                  <a:pt x="141006" y="1033156"/>
                </a:lnTo>
                <a:lnTo>
                  <a:pt x="181587" y="1043261"/>
                </a:lnTo>
                <a:lnTo>
                  <a:pt x="226550" y="1052791"/>
                </a:lnTo>
                <a:lnTo>
                  <a:pt x="275653" y="1061707"/>
                </a:lnTo>
                <a:lnTo>
                  <a:pt x="328654" y="1069967"/>
                </a:lnTo>
                <a:lnTo>
                  <a:pt x="385309" y="1077530"/>
                </a:lnTo>
                <a:lnTo>
                  <a:pt x="445378" y="1084356"/>
                </a:lnTo>
                <a:lnTo>
                  <a:pt x="508618" y="1090404"/>
                </a:lnTo>
                <a:lnTo>
                  <a:pt x="574786" y="1095634"/>
                </a:lnTo>
                <a:lnTo>
                  <a:pt x="643640" y="1100004"/>
                </a:lnTo>
                <a:lnTo>
                  <a:pt x="714937" y="1103474"/>
                </a:lnTo>
                <a:lnTo>
                  <a:pt x="788436" y="1106002"/>
                </a:lnTo>
                <a:lnTo>
                  <a:pt x="863895" y="1107550"/>
                </a:lnTo>
                <a:lnTo>
                  <a:pt x="941069" y="1108074"/>
                </a:lnTo>
                <a:lnTo>
                  <a:pt x="1018244" y="1107550"/>
                </a:lnTo>
                <a:lnTo>
                  <a:pt x="1093703" y="1106002"/>
                </a:lnTo>
                <a:lnTo>
                  <a:pt x="1167202" y="1103474"/>
                </a:lnTo>
                <a:lnTo>
                  <a:pt x="1238499" y="1100004"/>
                </a:lnTo>
                <a:lnTo>
                  <a:pt x="1307353" y="1095634"/>
                </a:lnTo>
                <a:lnTo>
                  <a:pt x="1373521" y="1090404"/>
                </a:lnTo>
                <a:lnTo>
                  <a:pt x="1436761" y="1084356"/>
                </a:lnTo>
                <a:lnTo>
                  <a:pt x="1496830" y="1077530"/>
                </a:lnTo>
                <a:lnTo>
                  <a:pt x="1553485" y="1069967"/>
                </a:lnTo>
                <a:lnTo>
                  <a:pt x="1606486" y="1061707"/>
                </a:lnTo>
                <a:lnTo>
                  <a:pt x="1655589" y="1052791"/>
                </a:lnTo>
                <a:lnTo>
                  <a:pt x="1700552" y="1043261"/>
                </a:lnTo>
                <a:lnTo>
                  <a:pt x="1741133" y="1033156"/>
                </a:lnTo>
                <a:lnTo>
                  <a:pt x="1808178" y="1011387"/>
                </a:lnTo>
                <a:lnTo>
                  <a:pt x="1854786" y="987811"/>
                </a:lnTo>
                <a:lnTo>
                  <a:pt x="1882139" y="949769"/>
                </a:lnTo>
                <a:lnTo>
                  <a:pt x="1882139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"/>
          <p:cNvSpPr/>
          <p:nvPr/>
        </p:nvSpPr>
        <p:spPr>
          <a:xfrm>
            <a:off x="7958880" y="4626360"/>
            <a:ext cx="2518560" cy="315720"/>
          </a:xfrm>
          <a:custGeom>
            <a:avLst/>
            <a:gdLst/>
            <a:ahLst/>
            <a:rect l="l" t="t" r="r" b="b"/>
            <a:pathLst>
              <a:path w="1882140" h="316864">
                <a:moveTo>
                  <a:pt x="941069" y="0"/>
                </a:moveTo>
                <a:lnTo>
                  <a:pt x="863895" y="524"/>
                </a:lnTo>
                <a:lnTo>
                  <a:pt x="788436" y="2071"/>
                </a:lnTo>
                <a:lnTo>
                  <a:pt x="714937" y="4600"/>
                </a:lnTo>
                <a:lnTo>
                  <a:pt x="643640" y="8070"/>
                </a:lnTo>
                <a:lnTo>
                  <a:pt x="574786" y="12440"/>
                </a:lnTo>
                <a:lnTo>
                  <a:pt x="508618" y="17669"/>
                </a:lnTo>
                <a:lnTo>
                  <a:pt x="445378" y="23718"/>
                </a:lnTo>
                <a:lnTo>
                  <a:pt x="385309" y="30545"/>
                </a:lnTo>
                <a:lnTo>
                  <a:pt x="328654" y="38109"/>
                </a:lnTo>
                <a:lnTo>
                  <a:pt x="275653" y="46370"/>
                </a:lnTo>
                <a:lnTo>
                  <a:pt x="226550" y="55288"/>
                </a:lnTo>
                <a:lnTo>
                  <a:pt x="181587" y="64821"/>
                </a:lnTo>
                <a:lnTo>
                  <a:pt x="141006" y="74930"/>
                </a:lnTo>
                <a:lnTo>
                  <a:pt x="73961" y="96708"/>
                </a:lnTo>
                <a:lnTo>
                  <a:pt x="27353" y="120298"/>
                </a:lnTo>
                <a:lnTo>
                  <a:pt x="0" y="158369"/>
                </a:lnTo>
                <a:lnTo>
                  <a:pt x="3120" y="171344"/>
                </a:lnTo>
                <a:lnTo>
                  <a:pt x="47981" y="208378"/>
                </a:lnTo>
                <a:lnTo>
                  <a:pt x="105050" y="231082"/>
                </a:lnTo>
                <a:lnTo>
                  <a:pt x="181587" y="251816"/>
                </a:lnTo>
                <a:lnTo>
                  <a:pt x="226550" y="261343"/>
                </a:lnTo>
                <a:lnTo>
                  <a:pt x="275653" y="270256"/>
                </a:lnTo>
                <a:lnTo>
                  <a:pt x="328654" y="278513"/>
                </a:lnTo>
                <a:lnTo>
                  <a:pt x="385309" y="286074"/>
                </a:lnTo>
                <a:lnTo>
                  <a:pt x="445378" y="292898"/>
                </a:lnTo>
                <a:lnTo>
                  <a:pt x="508618" y="298944"/>
                </a:lnTo>
                <a:lnTo>
                  <a:pt x="574786" y="304172"/>
                </a:lnTo>
                <a:lnTo>
                  <a:pt x="643640" y="308541"/>
                </a:lnTo>
                <a:lnTo>
                  <a:pt x="714937" y="312010"/>
                </a:lnTo>
                <a:lnTo>
                  <a:pt x="788436" y="314539"/>
                </a:lnTo>
                <a:lnTo>
                  <a:pt x="863895" y="316086"/>
                </a:lnTo>
                <a:lnTo>
                  <a:pt x="941069" y="316611"/>
                </a:lnTo>
                <a:lnTo>
                  <a:pt x="1018244" y="316086"/>
                </a:lnTo>
                <a:lnTo>
                  <a:pt x="1093703" y="314539"/>
                </a:lnTo>
                <a:lnTo>
                  <a:pt x="1167202" y="312010"/>
                </a:lnTo>
                <a:lnTo>
                  <a:pt x="1238499" y="308541"/>
                </a:lnTo>
                <a:lnTo>
                  <a:pt x="1307353" y="304172"/>
                </a:lnTo>
                <a:lnTo>
                  <a:pt x="1373521" y="298944"/>
                </a:lnTo>
                <a:lnTo>
                  <a:pt x="1436761" y="292898"/>
                </a:lnTo>
                <a:lnTo>
                  <a:pt x="1496830" y="286074"/>
                </a:lnTo>
                <a:lnTo>
                  <a:pt x="1553485" y="278513"/>
                </a:lnTo>
                <a:lnTo>
                  <a:pt x="1606486" y="270256"/>
                </a:lnTo>
                <a:lnTo>
                  <a:pt x="1655589" y="261343"/>
                </a:lnTo>
                <a:lnTo>
                  <a:pt x="1700552" y="251816"/>
                </a:lnTo>
                <a:lnTo>
                  <a:pt x="1741133" y="241715"/>
                </a:lnTo>
                <a:lnTo>
                  <a:pt x="1808178" y="219956"/>
                </a:lnTo>
                <a:lnTo>
                  <a:pt x="1854786" y="196390"/>
                </a:lnTo>
                <a:lnTo>
                  <a:pt x="1882139" y="158369"/>
                </a:lnTo>
                <a:lnTo>
                  <a:pt x="1879019" y="145375"/>
                </a:lnTo>
                <a:lnTo>
                  <a:pt x="1834158" y="108297"/>
                </a:lnTo>
                <a:lnTo>
                  <a:pt x="1777089" y="85572"/>
                </a:lnTo>
                <a:lnTo>
                  <a:pt x="1700552" y="64821"/>
                </a:lnTo>
                <a:lnTo>
                  <a:pt x="1655589" y="55288"/>
                </a:lnTo>
                <a:lnTo>
                  <a:pt x="1606486" y="46370"/>
                </a:lnTo>
                <a:lnTo>
                  <a:pt x="1553485" y="38109"/>
                </a:lnTo>
                <a:lnTo>
                  <a:pt x="1496830" y="30545"/>
                </a:lnTo>
                <a:lnTo>
                  <a:pt x="1436761" y="23718"/>
                </a:lnTo>
                <a:lnTo>
                  <a:pt x="1373521" y="17669"/>
                </a:lnTo>
                <a:lnTo>
                  <a:pt x="1307353" y="12440"/>
                </a:lnTo>
                <a:lnTo>
                  <a:pt x="1238499" y="8070"/>
                </a:lnTo>
                <a:lnTo>
                  <a:pt x="1167202" y="4600"/>
                </a:lnTo>
                <a:lnTo>
                  <a:pt x="1093703" y="2071"/>
                </a:lnTo>
                <a:lnTo>
                  <a:pt x="1018244" y="524"/>
                </a:lnTo>
                <a:lnTo>
                  <a:pt x="941069" y="0"/>
                </a:lnTo>
                <a:close/>
              </a:path>
            </a:pathLst>
          </a:custGeom>
          <a:solidFill>
            <a:srgbClr val="d9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6"/>
          <p:cNvSpPr/>
          <p:nvPr/>
        </p:nvSpPr>
        <p:spPr>
          <a:xfrm>
            <a:off x="7958880" y="4626360"/>
            <a:ext cx="2518560" cy="1265760"/>
          </a:xfrm>
          <a:custGeom>
            <a:avLst/>
            <a:gdLst/>
            <a:ahLst/>
            <a:rect l="l" t="t" r="r" b="b"/>
            <a:pathLst>
              <a:path w="1882140" h="1266825">
                <a:moveTo>
                  <a:pt x="1882139" y="158369"/>
                </a:moveTo>
                <a:lnTo>
                  <a:pt x="1854786" y="196390"/>
                </a:lnTo>
                <a:lnTo>
                  <a:pt x="1808178" y="219956"/>
                </a:lnTo>
                <a:lnTo>
                  <a:pt x="1741133" y="241715"/>
                </a:lnTo>
                <a:lnTo>
                  <a:pt x="1700552" y="251816"/>
                </a:lnTo>
                <a:lnTo>
                  <a:pt x="1655589" y="261343"/>
                </a:lnTo>
                <a:lnTo>
                  <a:pt x="1606486" y="270256"/>
                </a:lnTo>
                <a:lnTo>
                  <a:pt x="1553485" y="278513"/>
                </a:lnTo>
                <a:lnTo>
                  <a:pt x="1496830" y="286074"/>
                </a:lnTo>
                <a:lnTo>
                  <a:pt x="1436761" y="292898"/>
                </a:lnTo>
                <a:lnTo>
                  <a:pt x="1373521" y="298944"/>
                </a:lnTo>
                <a:lnTo>
                  <a:pt x="1307353" y="304172"/>
                </a:lnTo>
                <a:lnTo>
                  <a:pt x="1238499" y="308541"/>
                </a:lnTo>
                <a:lnTo>
                  <a:pt x="1167202" y="312010"/>
                </a:lnTo>
                <a:lnTo>
                  <a:pt x="1093703" y="314539"/>
                </a:lnTo>
                <a:lnTo>
                  <a:pt x="1018244" y="316086"/>
                </a:lnTo>
                <a:lnTo>
                  <a:pt x="941069" y="316611"/>
                </a:lnTo>
                <a:lnTo>
                  <a:pt x="863895" y="316086"/>
                </a:lnTo>
                <a:lnTo>
                  <a:pt x="788436" y="314539"/>
                </a:lnTo>
                <a:lnTo>
                  <a:pt x="714937" y="312010"/>
                </a:lnTo>
                <a:lnTo>
                  <a:pt x="643640" y="308541"/>
                </a:lnTo>
                <a:lnTo>
                  <a:pt x="574786" y="304172"/>
                </a:lnTo>
                <a:lnTo>
                  <a:pt x="508618" y="298944"/>
                </a:lnTo>
                <a:lnTo>
                  <a:pt x="445378" y="292898"/>
                </a:lnTo>
                <a:lnTo>
                  <a:pt x="385309" y="286074"/>
                </a:lnTo>
                <a:lnTo>
                  <a:pt x="328654" y="278513"/>
                </a:lnTo>
                <a:lnTo>
                  <a:pt x="275653" y="270256"/>
                </a:lnTo>
                <a:lnTo>
                  <a:pt x="226550" y="261343"/>
                </a:lnTo>
                <a:lnTo>
                  <a:pt x="181587" y="251816"/>
                </a:lnTo>
                <a:lnTo>
                  <a:pt x="141006" y="241715"/>
                </a:lnTo>
                <a:lnTo>
                  <a:pt x="73961" y="219956"/>
                </a:lnTo>
                <a:lnTo>
                  <a:pt x="27353" y="196390"/>
                </a:lnTo>
                <a:lnTo>
                  <a:pt x="0" y="158369"/>
                </a:lnTo>
                <a:lnTo>
                  <a:pt x="3120" y="145375"/>
                </a:lnTo>
                <a:lnTo>
                  <a:pt x="47981" y="108297"/>
                </a:lnTo>
                <a:lnTo>
                  <a:pt x="105050" y="85572"/>
                </a:lnTo>
                <a:lnTo>
                  <a:pt x="181587" y="64821"/>
                </a:lnTo>
                <a:lnTo>
                  <a:pt x="226550" y="55288"/>
                </a:lnTo>
                <a:lnTo>
                  <a:pt x="275653" y="46370"/>
                </a:lnTo>
                <a:lnTo>
                  <a:pt x="328654" y="38109"/>
                </a:lnTo>
                <a:lnTo>
                  <a:pt x="385309" y="30545"/>
                </a:lnTo>
                <a:lnTo>
                  <a:pt x="445378" y="23718"/>
                </a:lnTo>
                <a:lnTo>
                  <a:pt x="508618" y="17669"/>
                </a:lnTo>
                <a:lnTo>
                  <a:pt x="574786" y="12440"/>
                </a:lnTo>
                <a:lnTo>
                  <a:pt x="643640" y="8070"/>
                </a:lnTo>
                <a:lnTo>
                  <a:pt x="714937" y="4600"/>
                </a:lnTo>
                <a:lnTo>
                  <a:pt x="788436" y="2071"/>
                </a:lnTo>
                <a:lnTo>
                  <a:pt x="863895" y="524"/>
                </a:lnTo>
                <a:lnTo>
                  <a:pt x="941069" y="0"/>
                </a:lnTo>
                <a:lnTo>
                  <a:pt x="1018244" y="524"/>
                </a:lnTo>
                <a:lnTo>
                  <a:pt x="1093703" y="2071"/>
                </a:lnTo>
                <a:lnTo>
                  <a:pt x="1167202" y="4600"/>
                </a:lnTo>
                <a:lnTo>
                  <a:pt x="1238499" y="8070"/>
                </a:lnTo>
                <a:lnTo>
                  <a:pt x="1307353" y="12440"/>
                </a:lnTo>
                <a:lnTo>
                  <a:pt x="1373521" y="17669"/>
                </a:lnTo>
                <a:lnTo>
                  <a:pt x="1436761" y="23718"/>
                </a:lnTo>
                <a:lnTo>
                  <a:pt x="1496830" y="30545"/>
                </a:lnTo>
                <a:lnTo>
                  <a:pt x="1553485" y="38109"/>
                </a:lnTo>
                <a:lnTo>
                  <a:pt x="1606486" y="46370"/>
                </a:lnTo>
                <a:lnTo>
                  <a:pt x="1655589" y="55288"/>
                </a:lnTo>
                <a:lnTo>
                  <a:pt x="1700552" y="64821"/>
                </a:lnTo>
                <a:lnTo>
                  <a:pt x="1741133" y="74930"/>
                </a:lnTo>
                <a:lnTo>
                  <a:pt x="1808178" y="96708"/>
                </a:lnTo>
                <a:lnTo>
                  <a:pt x="1854786" y="120298"/>
                </a:lnTo>
                <a:lnTo>
                  <a:pt x="1882139" y="158369"/>
                </a:lnTo>
                <a:close/>
                <a:moveTo>
                  <a:pt x="1882139" y="158369"/>
                </a:moveTo>
                <a:lnTo>
                  <a:pt x="1882139" y="1108138"/>
                </a:lnTo>
                <a:lnTo>
                  <a:pt x="1879019" y="1121121"/>
                </a:lnTo>
                <a:lnTo>
                  <a:pt x="1834158" y="1158174"/>
                </a:lnTo>
                <a:lnTo>
                  <a:pt x="1777089" y="1180887"/>
                </a:lnTo>
                <a:lnTo>
                  <a:pt x="1700552" y="1201630"/>
                </a:lnTo>
                <a:lnTo>
                  <a:pt x="1655589" y="1211160"/>
                </a:lnTo>
                <a:lnTo>
                  <a:pt x="1606486" y="1220076"/>
                </a:lnTo>
                <a:lnTo>
                  <a:pt x="1553485" y="1228336"/>
                </a:lnTo>
                <a:lnTo>
                  <a:pt x="1496830" y="1235899"/>
                </a:lnTo>
                <a:lnTo>
                  <a:pt x="1436761" y="1242725"/>
                </a:lnTo>
                <a:lnTo>
                  <a:pt x="1373521" y="1248773"/>
                </a:lnTo>
                <a:lnTo>
                  <a:pt x="1307353" y="1254003"/>
                </a:lnTo>
                <a:lnTo>
                  <a:pt x="1238499" y="1258373"/>
                </a:lnTo>
                <a:lnTo>
                  <a:pt x="1167202" y="1261843"/>
                </a:lnTo>
                <a:lnTo>
                  <a:pt x="1093703" y="1264371"/>
                </a:lnTo>
                <a:lnTo>
                  <a:pt x="1018244" y="1265919"/>
                </a:lnTo>
                <a:lnTo>
                  <a:pt x="941069" y="1266444"/>
                </a:lnTo>
                <a:lnTo>
                  <a:pt x="863895" y="1265919"/>
                </a:lnTo>
                <a:lnTo>
                  <a:pt x="788436" y="1264371"/>
                </a:lnTo>
                <a:lnTo>
                  <a:pt x="714937" y="1261843"/>
                </a:lnTo>
                <a:lnTo>
                  <a:pt x="643640" y="1258373"/>
                </a:lnTo>
                <a:lnTo>
                  <a:pt x="574786" y="1254003"/>
                </a:lnTo>
                <a:lnTo>
                  <a:pt x="508618" y="1248773"/>
                </a:lnTo>
                <a:lnTo>
                  <a:pt x="445378" y="1242725"/>
                </a:lnTo>
                <a:lnTo>
                  <a:pt x="385309" y="1235899"/>
                </a:lnTo>
                <a:lnTo>
                  <a:pt x="328654" y="1228336"/>
                </a:lnTo>
                <a:lnTo>
                  <a:pt x="275653" y="1220076"/>
                </a:lnTo>
                <a:lnTo>
                  <a:pt x="226550" y="1211160"/>
                </a:lnTo>
                <a:lnTo>
                  <a:pt x="181587" y="1201630"/>
                </a:lnTo>
                <a:lnTo>
                  <a:pt x="141006" y="1191525"/>
                </a:lnTo>
                <a:lnTo>
                  <a:pt x="73961" y="1169756"/>
                </a:lnTo>
                <a:lnTo>
                  <a:pt x="27353" y="1146180"/>
                </a:lnTo>
                <a:lnTo>
                  <a:pt x="0" y="1108138"/>
                </a:lnTo>
                <a:lnTo>
                  <a:pt x="0" y="158369"/>
                </a:lnTo>
              </a:path>
            </a:pathLst>
          </a:custGeom>
          <a:noFill/>
          <a:ln w="2592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7"/>
          <p:cNvSpPr/>
          <p:nvPr/>
        </p:nvSpPr>
        <p:spPr>
          <a:xfrm>
            <a:off x="8739360" y="5102640"/>
            <a:ext cx="95508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0" lang="en-IN" sz="1800" spc="-4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7" name="CustomShape 8"/>
          <p:cNvSpPr/>
          <p:nvPr/>
        </p:nvSpPr>
        <p:spPr>
          <a:xfrm>
            <a:off x="5438520" y="4995000"/>
            <a:ext cx="1400760" cy="682200"/>
          </a:xfrm>
          <a:prstGeom prst="rect">
            <a:avLst/>
          </a:prstGeom>
          <a:solidFill>
            <a:srgbClr val="006fc0"/>
          </a:solidFill>
          <a:ln w="2592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/>
          <a:p>
            <a:pPr marL="215280">
              <a:lnSpc>
                <a:spcPct val="100000"/>
              </a:lnSpc>
              <a:spcBef>
                <a:spcPts val="530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Sqoop</a:t>
            </a:r>
            <a:endParaRPr b="0" lang="en-IN" sz="1800" spc="-1" strike="noStrike">
              <a:latin typeface="Arial"/>
            </a:endParaRPr>
          </a:p>
          <a:p>
            <a:pPr marL="215280">
              <a:lnSpc>
                <a:spcPct val="100000"/>
              </a:lnSpc>
              <a:spcBef>
                <a:spcPts val="530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08" name="CustomShape 9"/>
          <p:cNvSpPr/>
          <p:nvPr/>
        </p:nvSpPr>
        <p:spPr>
          <a:xfrm>
            <a:off x="4426560" y="5135040"/>
            <a:ext cx="847800" cy="280800"/>
          </a:xfrm>
          <a:custGeom>
            <a:avLst/>
            <a:gdLst/>
            <a:ahLst/>
            <a:rect l="l" t="t" r="r" b="b"/>
            <a:pathLst>
              <a:path w="634364" h="281939">
                <a:moveTo>
                  <a:pt x="0" y="140969"/>
                </a:moveTo>
                <a:lnTo>
                  <a:pt x="140970" y="0"/>
                </a:lnTo>
                <a:lnTo>
                  <a:pt x="140970" y="70484"/>
                </a:lnTo>
                <a:lnTo>
                  <a:pt x="493014" y="70484"/>
                </a:lnTo>
                <a:lnTo>
                  <a:pt x="493014" y="0"/>
                </a:lnTo>
                <a:lnTo>
                  <a:pt x="633984" y="140969"/>
                </a:lnTo>
                <a:lnTo>
                  <a:pt x="493014" y="281939"/>
                </a:lnTo>
                <a:lnTo>
                  <a:pt x="493014" y="211454"/>
                </a:ln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close/>
              </a:path>
            </a:pathLst>
          </a:custGeom>
          <a:noFill/>
          <a:ln w="2592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0"/>
          <p:cNvSpPr/>
          <p:nvPr/>
        </p:nvSpPr>
        <p:spPr>
          <a:xfrm>
            <a:off x="6903360" y="5074200"/>
            <a:ext cx="845640" cy="279720"/>
          </a:xfrm>
          <a:custGeom>
            <a:avLst/>
            <a:gdLst/>
            <a:ahLst/>
            <a:rect l="l" t="t" r="r" b="b"/>
            <a:pathLst>
              <a:path w="632460" h="280670">
                <a:moveTo>
                  <a:pt x="0" y="140208"/>
                </a:moveTo>
                <a:lnTo>
                  <a:pt x="140208" y="0"/>
                </a:lnTo>
                <a:lnTo>
                  <a:pt x="140208" y="70104"/>
                </a:lnTo>
                <a:lnTo>
                  <a:pt x="492251" y="70104"/>
                </a:lnTo>
                <a:lnTo>
                  <a:pt x="492251" y="0"/>
                </a:lnTo>
                <a:lnTo>
                  <a:pt x="632460" y="140208"/>
                </a:lnTo>
                <a:lnTo>
                  <a:pt x="492251" y="280416"/>
                </a:lnTo>
                <a:lnTo>
                  <a:pt x="492251" y="210312"/>
                </a:lnTo>
                <a:lnTo>
                  <a:pt x="140208" y="210312"/>
                </a:lnTo>
                <a:lnTo>
                  <a:pt x="140208" y="280416"/>
                </a:lnTo>
                <a:lnTo>
                  <a:pt x="0" y="140208"/>
                </a:lnTo>
                <a:close/>
              </a:path>
            </a:pathLst>
          </a:custGeom>
          <a:noFill/>
          <a:ln w="2592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" descr=""/>
          <p:cNvPicPr/>
          <p:nvPr/>
        </p:nvPicPr>
        <p:blipFill>
          <a:blip r:embed="rId1"/>
          <a:stretch/>
        </p:blipFill>
        <p:spPr>
          <a:xfrm>
            <a:off x="2160000" y="659880"/>
            <a:ext cx="8279280" cy="578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4981680" y="82800"/>
            <a:ext cx="22791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OOZIE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717480" y="786240"/>
            <a:ext cx="10767240" cy="35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2160" bIns="0"/>
          <a:p>
            <a:pPr marL="355680" indent="-342000" algn="just">
              <a:lnSpc>
                <a:spcPct val="150000"/>
              </a:lnSpc>
              <a:spcBef>
                <a:spcPts val="72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83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design and schedule</a:t>
            </a:r>
            <a:r>
              <a:rPr b="0" lang="en-IN" sz="20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workflows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Oozie is a workflow scheduler where the workflows are  expressed as Directed Acyclic Graphs. 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Oozie runs in a  Java servlet container </a:t>
            </a:r>
            <a:r>
              <a:rPr b="0" lang="en-IN" sz="2000" spc="-24" strike="noStrike">
                <a:solidFill>
                  <a:srgbClr val="000000"/>
                </a:solidFill>
                <a:latin typeface="arial"/>
                <a:ea typeface="DejaVu Sans"/>
              </a:rPr>
              <a:t>Tomcat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makes use of a  database to store all the running workflow instances, their  states ad variables along with the workflow definitions to  manage Hadoop jobs (MapReduce, Sqoop, Pig and  Hive).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workflows in Oozie are executed based on</a:t>
            </a:r>
            <a:r>
              <a:rPr b="0" lang="en-IN" sz="20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  and time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dependencies.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3294720" y="82800"/>
            <a:ext cx="608328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r>
              <a:rPr b="0" lang="en-IN" sz="4000" spc="-3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Advantages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717480" y="1016280"/>
            <a:ext cx="10806840" cy="44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360" bIns="0"/>
          <a:p>
            <a:pPr marL="342360" indent="-34128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Unlimited data</a:t>
            </a:r>
            <a:r>
              <a:rPr b="0" lang="en-IN" sz="2000" spc="-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endParaRPr b="0" lang="en-IN" sz="2000" spc="-1" strike="noStrike">
              <a:latin typeface="Arial"/>
            </a:endParaRPr>
          </a:p>
          <a:p>
            <a:pPr lvl="1" marL="515160" indent="-514080">
              <a:lnSpc>
                <a:spcPct val="150000"/>
              </a:lnSpc>
              <a:spcBef>
                <a:spcPts val="34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Server Scaling</a:t>
            </a:r>
            <a:r>
              <a:rPr b="0" lang="en-IN" sz="20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Mode</a:t>
            </a:r>
            <a:endParaRPr b="0" lang="en-IN" sz="2000" spc="-1" strike="noStrike">
              <a:latin typeface="Arial"/>
            </a:endParaRPr>
          </a:p>
          <a:p>
            <a:pPr lvl="2" marL="1841400" indent="-28728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IN" sz="2000" spc="-38" strike="noStrike">
                <a:solidFill>
                  <a:srgbClr val="000000"/>
                </a:solidFill>
                <a:latin typeface="arial"/>
                <a:ea typeface="DejaVu Sans"/>
              </a:rPr>
              <a:t>Vertical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Scale  </a:t>
            </a:r>
            <a:endParaRPr b="0" lang="en-IN" sz="2000" spc="-1" strike="noStrike">
              <a:latin typeface="Arial"/>
            </a:endParaRPr>
          </a:p>
          <a:p>
            <a:pPr lvl="2" marL="1841400" indent="-28728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b)Horizontal</a:t>
            </a:r>
            <a:r>
              <a:rPr b="0" lang="en-IN" sz="2000" spc="-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Scale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High speed processing</a:t>
            </a:r>
            <a:r>
              <a:rPr b="0" lang="en-IN" sz="20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spcBef>
                <a:spcPts val="38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All varities of data</a:t>
            </a:r>
            <a:r>
              <a:rPr b="0" lang="en-IN" sz="2000" spc="-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processing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3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Structural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3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Unstructural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3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semi-structural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3211920" y="10800"/>
            <a:ext cx="7472160" cy="7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Disadvantage of</a:t>
            </a:r>
            <a:r>
              <a:rPr b="0" lang="en-IN" sz="4000" spc="-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717480" y="862560"/>
            <a:ext cx="10717920" cy="51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55680" indent="-342000">
              <a:lnSpc>
                <a:spcPct val="15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volume is small then speed of hadoop is</a:t>
            </a:r>
            <a:r>
              <a:rPr b="0" lang="en-IN" sz="20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bad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Limitation of hadoop data</a:t>
            </a:r>
            <a:r>
              <a:rPr b="0" lang="en-IN" sz="20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endParaRPr b="0" lang="en-IN" sz="2000" spc="-1" strike="noStrike">
              <a:latin typeface="Arial"/>
            </a:endParaRPr>
          </a:p>
          <a:p>
            <a:pPr marL="355680" indent="571680">
              <a:lnSpc>
                <a:spcPct val="150000"/>
              </a:lnSpc>
              <a:spcBef>
                <a:spcPts val="581"/>
              </a:spcBef>
            </a:pPr>
            <a:r>
              <a:rPr b="0" lang="en-IN" sz="2000" spc="-46" strike="noStrike">
                <a:solidFill>
                  <a:srgbClr val="000000"/>
                </a:solidFill>
                <a:latin typeface="arial"/>
                <a:ea typeface="DejaVu Sans"/>
              </a:rPr>
              <a:t>Well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there is obviously a practical limit. But physically  HDFS Block IDs are Java longs so they have a 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max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 2^63  and if your block size is 64 MB then the maximum size is  512 yottabytes.</a:t>
            </a:r>
            <a:endParaRPr b="0" lang="en-IN" sz="2000" spc="-1" strike="noStrike">
              <a:latin typeface="Arial"/>
            </a:endParaRPr>
          </a:p>
          <a:p>
            <a:pPr marL="355680" indent="571680">
              <a:lnSpc>
                <a:spcPct val="150000"/>
              </a:lnSpc>
              <a:spcBef>
                <a:spcPts val="34"/>
              </a:spcBef>
            </a:pP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 should be used for only batch</a:t>
            </a:r>
            <a:r>
              <a:rPr b="0" lang="en-IN" sz="20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processing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1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Batch process:-background process</a:t>
            </a:r>
            <a:endParaRPr b="0" lang="en-IN" sz="2000" spc="-1" strike="noStrike">
              <a:latin typeface="Arial"/>
            </a:endParaRPr>
          </a:p>
          <a:p>
            <a:pPr marL="2635920">
              <a:lnSpc>
                <a:spcPct val="150000"/>
              </a:lnSpc>
            </a:pP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where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user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can’t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interactive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 is not used for</a:t>
            </a:r>
            <a:r>
              <a:rPr b="0" lang="en-IN" sz="20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52" strike="noStrike">
                <a:solidFill>
                  <a:srgbClr val="000000"/>
                </a:solidFill>
                <a:latin typeface="arial"/>
                <a:ea typeface="DejaVu Sans"/>
              </a:rPr>
              <a:t>OLTP</a:t>
            </a:r>
            <a:endParaRPr b="0" lang="en-IN" sz="2000" spc="-1" strike="noStrike">
              <a:latin typeface="Arial"/>
            </a:endParaRPr>
          </a:p>
          <a:p>
            <a:pPr marL="469800">
              <a:lnSpc>
                <a:spcPct val="150000"/>
              </a:lnSpc>
              <a:spcBef>
                <a:spcPts val="14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46" strike="noStrike">
                <a:solidFill>
                  <a:srgbClr val="000000"/>
                </a:solidFill>
                <a:latin typeface="arial"/>
                <a:ea typeface="DejaVu Sans"/>
              </a:rPr>
              <a:t>OLTP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process:-interactive with uses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2950560" y="82800"/>
            <a:ext cx="63396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17" strike="noStrike">
                <a:solidFill>
                  <a:srgbClr val="000000"/>
                </a:solidFill>
                <a:latin typeface="arial"/>
                <a:ea typeface="DejaVu Sans"/>
              </a:rPr>
              <a:t>WHAT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40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645480" y="976320"/>
            <a:ext cx="11305800" cy="51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355680" indent="-342000" algn="just">
              <a:lnSpc>
                <a:spcPct val="115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Hadoop is the product of Apach ,it is the type of distributed system, it</a:t>
            </a:r>
            <a:r>
              <a:rPr b="0" lang="en-IN" sz="2200" spc="-30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is framework for big</a:t>
            </a:r>
            <a:r>
              <a:rPr b="0" lang="en-IN" sz="2200" spc="-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IN" sz="2200" spc="-1" strike="noStrike">
              <a:latin typeface="Arial"/>
            </a:endParaRPr>
          </a:p>
          <a:p>
            <a:pPr marL="355680" indent="-342000" algn="just">
              <a:lnSpc>
                <a:spcPct val="115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Apache Hadoop is an open-source software framework for storage</a:t>
            </a:r>
            <a:r>
              <a:rPr b="0" lang="en-IN" sz="2200" spc="-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and  large-scale processing of data-sets on clusters of commodity</a:t>
            </a:r>
            <a:r>
              <a:rPr b="0" lang="en-IN" sz="2200" spc="-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hardware.</a:t>
            </a:r>
            <a:endParaRPr b="0" lang="en-IN" sz="2200" spc="-1" strike="noStrike">
              <a:latin typeface="Arial"/>
            </a:endParaRPr>
          </a:p>
          <a:p>
            <a:pPr marL="355680" indent="-342000" algn="just">
              <a:lnSpc>
                <a:spcPct val="115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</a:t>
            </a:r>
            <a:r>
              <a:rPr b="0" lang="en-IN" sz="2200" spc="-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characteristics:</a:t>
            </a:r>
            <a:endParaRPr b="0" lang="en-IN" sz="2200" spc="-1" strike="noStrike">
              <a:latin typeface="Arial"/>
            </a:endParaRPr>
          </a:p>
          <a:p>
            <a:pPr lvl="1" marL="756360" indent="-285840" algn="just">
              <a:lnSpc>
                <a:spcPct val="115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Open</a:t>
            </a:r>
            <a:r>
              <a:rPr b="0" lang="en-IN" sz="2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2200" spc="-1" strike="noStrike">
              <a:latin typeface="Arial"/>
            </a:endParaRPr>
          </a:p>
          <a:p>
            <a:pPr lvl="1" marL="756360" indent="-285840" algn="just">
              <a:lnSpc>
                <a:spcPct val="115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IN" sz="2200" spc="-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processing</a:t>
            </a:r>
            <a:endParaRPr b="0" lang="en-IN" sz="2200" spc="-1" strike="noStrike">
              <a:latin typeface="Arial"/>
            </a:endParaRPr>
          </a:p>
          <a:p>
            <a:pPr lvl="1" marL="756360" indent="-285840" algn="just">
              <a:lnSpc>
                <a:spcPct val="115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IN" sz="2200" spc="-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endParaRPr b="0" lang="en-IN" sz="2200" spc="-1" strike="noStrike">
              <a:latin typeface="Arial"/>
            </a:endParaRPr>
          </a:p>
          <a:p>
            <a:pPr lvl="1" marL="756360" indent="-285840" algn="just">
              <a:lnSpc>
                <a:spcPct val="115000"/>
              </a:lnSpc>
              <a:spcBef>
                <a:spcPts val="476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IN" sz="2200" spc="-1" strike="noStrike">
              <a:latin typeface="Arial"/>
            </a:endParaRPr>
          </a:p>
          <a:p>
            <a:pPr lvl="1" marL="756360" indent="-285840" algn="just">
              <a:lnSpc>
                <a:spcPct val="115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Economical</a:t>
            </a:r>
            <a:endParaRPr b="0" lang="en-IN" sz="2200" spc="-1" strike="noStrike">
              <a:latin typeface="Arial"/>
            </a:endParaRPr>
          </a:p>
          <a:p>
            <a:pPr lvl="1" marL="756360" indent="-285840" algn="just">
              <a:lnSpc>
                <a:spcPct val="115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Flexible</a:t>
            </a:r>
            <a:endParaRPr b="0" lang="en-IN" sz="22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485"/>
              </a:spcBef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2880000" y="13680"/>
            <a:ext cx="884268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Hadoop Framework</a:t>
            </a:r>
            <a:r>
              <a:rPr b="0" lang="en-IN" sz="40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609480" y="1016280"/>
            <a:ext cx="10806840" cy="47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/>
          <a:p>
            <a:pPr marL="355680">
              <a:lnSpc>
                <a:spcPct val="150000"/>
              </a:lnSpc>
              <a:spcBef>
                <a:spcPts val="675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base Apache Hadoop fra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000" spc="4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work is co</a:t>
            </a:r>
            <a:r>
              <a:rPr b="0" lang="en-IN" sz="2000" spc="-7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posed of the following</a:t>
            </a:r>
            <a:r>
              <a:rPr b="0" lang="en-IN" sz="20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modules: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 Common 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– contains libraries and utilities needed  by other Hadoop</a:t>
            </a:r>
            <a:r>
              <a:rPr b="0" lang="en-IN" sz="20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 Distributed File System (HDFS) 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– a distributed  file-system that stores data on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commodity machines, providing very high aggregate bandwidth across the</a:t>
            </a:r>
            <a:r>
              <a:rPr b="0" lang="en-IN" sz="20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cluster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 </a:t>
            </a:r>
            <a:r>
              <a:rPr b="1" lang="en-IN" sz="2000" spc="-38" strike="noStrike">
                <a:solidFill>
                  <a:srgbClr val="000000"/>
                </a:solidFill>
                <a:latin typeface="arial"/>
                <a:ea typeface="DejaVu Sans"/>
              </a:rPr>
              <a:t>YARN:</a:t>
            </a:r>
            <a:r>
              <a:rPr b="0" lang="en-IN" sz="2000" spc="-38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resource-management platform responsible for managing computing resources in clusters and using them for scheduling of users'</a:t>
            </a:r>
            <a:r>
              <a:rPr b="0" lang="en-IN" sz="20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</a:t>
            </a:r>
            <a:endParaRPr b="0" lang="en-IN" sz="2000" spc="-1" strike="noStrike">
              <a:latin typeface="Arial"/>
            </a:endParaRPr>
          </a:p>
          <a:p>
            <a:pPr marL="355680" indent="-342000" algn="just">
              <a:lnSpc>
                <a:spcPct val="150000"/>
              </a:lnSpc>
              <a:spcBef>
                <a:spcPts val="624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Hadoop MapReduce: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– an implementation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of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111111"/>
                </a:solidFill>
                <a:latin typeface="arial"/>
                <a:ea typeface="DejaVu Sans"/>
              </a:rPr>
              <a:t>MapReduce</a:t>
            </a: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programming model for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large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scale data  processing.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3912840" y="82800"/>
            <a:ext cx="736776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r>
              <a:rPr b="0" lang="en-IN" sz="4000" spc="-32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1338480" y="1428120"/>
            <a:ext cx="9084960" cy="4500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3557160" y="154800"/>
            <a:ext cx="512640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r>
              <a:rPr b="0" lang="en-IN" sz="4000" spc="-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717480" y="1124280"/>
            <a:ext cx="1080180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360" bIns="0"/>
          <a:p>
            <a:pPr marL="355680" indent="-3420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 Storage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1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 HDFS (Hadoop distributed file System)  </a:t>
            </a:r>
            <a:endParaRPr b="0" lang="en-IN" sz="2000" spc="-1" strike="noStrike">
              <a:latin typeface="Arial"/>
            </a:endParaRPr>
          </a:p>
          <a:p>
            <a:pPr lvl="1" marL="927000" indent="-456120">
              <a:lnSpc>
                <a:spcPct val="150000"/>
              </a:lnSpc>
              <a:spcBef>
                <a:spcPts val="11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a)Horizontally Unlimited Scalability</a:t>
            </a:r>
            <a:endParaRPr b="0" lang="en-IN" sz="2000" spc="-1" strike="noStrike">
              <a:latin typeface="Arial"/>
            </a:endParaRPr>
          </a:p>
          <a:p>
            <a:pPr marL="927000" indent="520560">
              <a:lnSpc>
                <a:spcPct val="150000"/>
              </a:lnSpc>
              <a:spcBef>
                <a:spcPts val="176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(No </a:t>
            </a:r>
            <a:r>
              <a:rPr b="0" lang="en-IN" sz="2000" spc="-4" strike="noStrike">
                <a:solidFill>
                  <a:srgbClr val="000000"/>
                </a:solidFill>
                <a:latin typeface="arial"/>
                <a:ea typeface="DejaVu Sans"/>
              </a:rPr>
              <a:t>Limit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 Max no.of Slaves)  </a:t>
            </a:r>
            <a:endParaRPr b="0" lang="en-IN" sz="2000" spc="-1" strike="noStrike">
              <a:latin typeface="Arial"/>
            </a:endParaRPr>
          </a:p>
          <a:p>
            <a:pPr marL="927000" indent="520560">
              <a:lnSpc>
                <a:spcPct val="150000"/>
              </a:lnSpc>
              <a:spcBef>
                <a:spcPts val="176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b)Block Size=64MB(old</a:t>
            </a:r>
            <a:r>
              <a:rPr b="0" lang="en-IN" sz="20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32" strike="noStrike">
                <a:solidFill>
                  <a:srgbClr val="000000"/>
                </a:solidFill>
                <a:latin typeface="arial"/>
                <a:ea typeface="DejaVu Sans"/>
              </a:rPr>
              <a:t>Version)</a:t>
            </a:r>
            <a:endParaRPr b="0" lang="en-IN" sz="2000" spc="-1" strike="noStrike">
              <a:latin typeface="Arial"/>
            </a:endParaRPr>
          </a:p>
          <a:p>
            <a:pPr marL="927000" indent="520560">
              <a:lnSpc>
                <a:spcPct val="150000"/>
              </a:lnSpc>
              <a:spcBef>
                <a:spcPts val="176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128MB(New</a:t>
            </a:r>
            <a:r>
              <a:rPr b="0" lang="en-IN" sz="20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38" strike="noStrike">
                <a:solidFill>
                  <a:srgbClr val="000000"/>
                </a:solidFill>
                <a:latin typeface="arial"/>
                <a:ea typeface="DejaVu Sans"/>
              </a:rPr>
              <a:t>Version)</a:t>
            </a:r>
            <a:endParaRPr b="0" lang="en-IN" sz="2000" spc="-1" strike="noStrike">
              <a:latin typeface="Arial"/>
            </a:endParaRPr>
          </a:p>
          <a:p>
            <a:pPr marL="355680" indent="-342000">
              <a:lnSpc>
                <a:spcPct val="15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 Process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34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MapReduce(Old Model)</a:t>
            </a:r>
            <a:endParaRPr b="0" lang="en-IN" sz="2000" spc="-1" strike="noStrike">
              <a:latin typeface="Arial"/>
            </a:endParaRPr>
          </a:p>
          <a:p>
            <a:pPr lvl="1" marL="984960" indent="-514440">
              <a:lnSpc>
                <a:spcPct val="150000"/>
              </a:lnSpc>
              <a:spcBef>
                <a:spcPts val="334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Spark(New</a:t>
            </a:r>
            <a:r>
              <a:rPr b="0" lang="en-IN" sz="20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Model)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3263400" y="82800"/>
            <a:ext cx="628848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Hadoop</a:t>
            </a:r>
            <a:r>
              <a:rPr b="0" lang="en-IN" sz="4000" spc="-32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780480" y="1118880"/>
            <a:ext cx="10738800" cy="18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indent="-215640" algn="just">
              <a:lnSpc>
                <a:spcPct val="150000"/>
              </a:lnSpc>
              <a:spcBef>
                <a:spcPts val="99"/>
              </a:spcBef>
              <a:buClr>
                <a:srgbClr val="0d0d0d"/>
              </a:buClr>
              <a:buFont typeface="Symbol"/>
              <a:buChar char=""/>
            </a:pP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Hadoop consists of the Hadoop Common package, which  provides file system and OS level abstractions,</a:t>
            </a:r>
            <a:r>
              <a:rPr b="0" lang="en-IN" sz="2000" spc="-106" strike="noStrike">
                <a:solidFill>
                  <a:srgbClr val="0d0d0d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a MapReduce engine and the Hadoop Distributed File  System (HDFS). </a:t>
            </a:r>
            <a:endParaRPr b="0" lang="en-IN" sz="2000" spc="-1" strike="noStrike">
              <a:latin typeface="Arial"/>
            </a:endParaRPr>
          </a:p>
          <a:p>
            <a:pPr marL="12600" indent="-215640" algn="just">
              <a:lnSpc>
                <a:spcPct val="150000"/>
              </a:lnSpc>
              <a:spcBef>
                <a:spcPts val="99"/>
              </a:spcBef>
              <a:buClr>
                <a:srgbClr val="0d0d0d"/>
              </a:buClr>
              <a:buFont typeface="Symbol"/>
              <a:buChar char=""/>
            </a:pP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The Hadoop </a:t>
            </a:r>
            <a:r>
              <a:rPr b="0" lang="en-IN" sz="2000" spc="-4" strike="noStrike">
                <a:solidFill>
                  <a:srgbClr val="0d0d0d"/>
                </a:solidFill>
                <a:latin typeface="arial"/>
                <a:ea typeface="DejaVu Sans"/>
              </a:rPr>
              <a:t>Common </a:t>
            </a:r>
            <a:r>
              <a:rPr b="0" lang="en-IN" sz="2000" spc="-1" strike="noStrike">
                <a:solidFill>
                  <a:srgbClr val="0d0d0d"/>
                </a:solidFill>
                <a:latin typeface="arial"/>
                <a:ea typeface="DejaVu Sans"/>
              </a:rPr>
              <a:t>package contains the  necessary Java Archive (JAR) files and scripts needed to start  Hadoop.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1323360" y="216720"/>
            <a:ext cx="9547920" cy="6406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1199160" y="285120"/>
            <a:ext cx="10509840" cy="6218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2020-07-20T18:10:52Z</dcterms:created>
  <dc:creator>SMD</dc:creator>
  <dc:description/>
  <dc:language>en-IN</dc:language>
  <cp:lastModifiedBy/>
  <dcterms:modified xsi:type="dcterms:W3CDTF">2020-11-09T17:06:32Z</dcterms:modified>
  <cp:revision>129</cp:revision>
  <dc:subject/>
  <dc:title>Banking Example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2018-02-24T00:00:00Z</vt:filetime>
  </property>
  <property fmtid="{D5CDD505-2E9C-101B-9397-08002B2CF9AE}" pid="4" name="Creator">
    <vt:lpwstr>Microsoft® Office PowerPoint® 2007</vt:lpwstr>
  </property>
  <property fmtid="{D5CDD505-2E9C-101B-9397-08002B2CF9AE}" pid="5" name="HyperlinksChanged">
    <vt:bool>0</vt:bool>
  </property>
  <property fmtid="{D5CDD505-2E9C-101B-9397-08002B2CF9AE}" pid="6" name="LastSaved">
    <vt:filetime>2020-07-20T00:00:00Z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