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2428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13440" y="2470680"/>
            <a:ext cx="92109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Map reduce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 with suitable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example using MongoDB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288000" y="-36000"/>
            <a:ext cx="11736000" cy="65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latin typeface="Arial"/>
                <a:ea typeface="DejaVu Sans"/>
              </a:rPr>
              <a:t>Step 4-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Run mapReduce.</a:t>
            </a:r>
            <a:br/>
            <a:r>
              <a:rPr b="0" lang="en-IN" sz="2200" spc="-1" strike="noStrike">
                <a:latin typeface="Arial"/>
                <a:ea typeface="DejaVu Sans"/>
              </a:rPr>
              <a:t>Start a Mongo Shell and Run the above commands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(in Step 1 to Step 3)</a:t>
            </a:r>
            <a:r>
              <a:rPr b="0" lang="en-IN" sz="2200" spc="-1" strike="noStrike">
                <a:latin typeface="Arial"/>
                <a:ea typeface="DejaVu Sans"/>
              </a:rPr>
              <a:t> in Mongo Shell.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368000" y="972000"/>
            <a:ext cx="8352000" cy="57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872000" y="0"/>
            <a:ext cx="1015200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Example 2 for MongoDB mapReduce()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60000" y="684000"/>
            <a:ext cx="11592000" cy="60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 algn="just"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latin typeface="Arial"/>
                <a:ea typeface="DejaVu Sans"/>
              </a:rPr>
              <a:t>Consider the following document structure that stores book </a:t>
            </a:r>
            <a:r>
              <a:rPr b="0" lang="en-IN" sz="2400" spc="-1" strike="noStrike">
                <a:latin typeface="Arial"/>
                <a:ea typeface="DejaVu Sans"/>
              </a:rPr>
              <a:t>details author wise. The document stores author_name of the </a:t>
            </a:r>
            <a:r>
              <a:rPr b="0" lang="en-IN" sz="2400" spc="-1" strike="noStrike">
                <a:latin typeface="Arial"/>
                <a:ea typeface="DejaVu Sans"/>
              </a:rPr>
              <a:t>book author and the status of book.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Now, use the mapReduce function ,To select all the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 active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books,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group them together on the basis of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author_name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 count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number of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 books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by each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 author.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216000" y="3060000"/>
            <a:ext cx="11736000" cy="374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latin typeface="arial"/>
              </a:rPr>
              <a:t>&gt;</a:t>
            </a: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 db.author.find()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</a:rPr>
              <a:t>{ "_id" : 1, "book_title" : "MongoDB Tutorial","author_name" : "aparajita", "status" : "active", "publish_year" : "2016" 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{ "_id" : 2, "book_title" : "Software Testing Tutorial", "author_name" : "aparajita", "status" : "active", "publish_year" : "2015" 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a65d"/>
                </a:solidFill>
                <a:latin typeface="arial"/>
              </a:rPr>
              <a:t>{ "_id" : 3, "book_title" : "Node.js Tutorial","author_name" : "aparajita", "status" : "active", "publish_year" : "2016" 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{ "_id" : 4, "book_title" : "PHP7 Tutorial","author_name" : "aparajita", "status" : "active", "publish_year" : "2016" }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88000" y="144000"/>
            <a:ext cx="11736000" cy="65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latin typeface="Arial"/>
                <a:ea typeface="DejaVu Sans"/>
              </a:rPr>
              <a:t>Following is a step by step guide to prepare mapReduce function for the use case in Mongo Shell 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Step 1-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Prepare Map function.</a:t>
            </a:r>
            <a:br/>
            <a:r>
              <a:rPr b="0" lang="en-IN" sz="2200" spc="-1" strike="noStrike">
                <a:latin typeface="Arial"/>
                <a:ea typeface="DejaVu Sans"/>
              </a:rPr>
              <a:t>Our map function should emit key-value pair. And in this case,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name is key</a:t>
            </a:r>
            <a:r>
              <a:rPr b="0" lang="en-IN" sz="2200" spc="-1" strike="noStrike"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value is marks</a:t>
            </a:r>
            <a:r>
              <a:rPr b="0" lang="en-IN" sz="2200" spc="-1" strike="noStrike"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Step 2-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Prepare Reduce function.</a:t>
            </a:r>
            <a:br/>
            <a:r>
              <a:rPr b="0" lang="en-IN" sz="2200" spc="-1" strike="noStrike">
                <a:latin typeface="Arial"/>
                <a:ea typeface="DejaVu Sans"/>
              </a:rPr>
              <a:t>Our map function should emit key-value pair. And in this case,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name is key</a:t>
            </a:r>
            <a:r>
              <a:rPr b="0" lang="en-IN" sz="2200" spc="-1" strike="noStrike"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value is marks</a:t>
            </a:r>
            <a:r>
              <a:rPr b="0" lang="en-IN" sz="2200" spc="-1" strike="noStrike">
                <a:latin typeface="Arial"/>
                <a:ea typeface="DejaVu Sans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Step 3-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Prepare mapReduce function.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Our map function should emit key-value pair. And in this case,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name is 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value is marks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r>
              <a:rPr b="1" lang="en-IN" sz="2400" spc="-1" strike="noStrike">
                <a:solidFill>
                  <a:srgbClr val="21409a"/>
                </a:solidFill>
                <a:latin typeface="arial"/>
                <a:ea typeface="Noto Sans CJK SC Regular"/>
              </a:rPr>
              <a:t>out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 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Noto Sans CJK SC Regular"/>
              </a:rPr>
              <a:t>"author_t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Noto Sans CJK SC Regular"/>
              </a:rPr>
              <a:t>otals"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 the output is written to 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Noto Sans CJK SC Regular"/>
              </a:rPr>
              <a:t>author_totals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collection.</a:t>
            </a:r>
            <a:endParaRPr b="1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4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288000" y="3960360"/>
            <a:ext cx="1152000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v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a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d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u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c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=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f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u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n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c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i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o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k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y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v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a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l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u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r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e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u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r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n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A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r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r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a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y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s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u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m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v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a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l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u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;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;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144000" y="5431320"/>
            <a:ext cx="12024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db.author.mapReduce</a:t>
            </a:r>
            <a:r>
              <a:rPr b="1" lang="en-IN" sz="2400" spc="-1" strike="noStrike">
                <a:latin typeface="arial"/>
              </a:rPr>
              <a:t>(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map</a:t>
            </a:r>
            <a:r>
              <a:rPr b="1" lang="en-IN" sz="2400" spc="-1" strike="noStrike">
                <a:latin typeface="arial"/>
              </a:rPr>
              <a:t>,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reduce</a:t>
            </a:r>
            <a:r>
              <a:rPr b="1" lang="en-IN" sz="2400" spc="-1" strike="noStrike">
                <a:latin typeface="arial"/>
              </a:rPr>
              <a:t>,   {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query</a:t>
            </a:r>
            <a:r>
              <a:rPr b="1" lang="en-IN" sz="2400" spc="-1" strike="noStrike">
                <a:latin typeface="arial"/>
              </a:rPr>
              <a:t>:{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</a:rPr>
              <a:t>status:"active"</a:t>
            </a:r>
            <a:r>
              <a:rPr b="1" lang="en-IN" sz="2400" spc="-1" strike="noStrike">
                <a:latin typeface="arial"/>
              </a:rPr>
              <a:t>},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out </a:t>
            </a:r>
            <a:r>
              <a:rPr b="1" lang="en-IN" sz="2400" spc="-1" strike="noStrike">
                <a:latin typeface="arial"/>
              </a:rPr>
              <a:t>: 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</a:rPr>
              <a:t>"author_totals"</a:t>
            </a:r>
            <a:r>
              <a:rPr b="1" lang="en-IN" sz="2400" spc="-1" strike="noStrike">
                <a:latin typeface="arial"/>
              </a:rPr>
              <a:t> } );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2" name="TextShape 5"/>
          <p:cNvSpPr txBox="1"/>
          <p:nvPr/>
        </p:nvSpPr>
        <p:spPr>
          <a:xfrm>
            <a:off x="540000" y="2232000"/>
            <a:ext cx="8964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var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map =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function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</a:rPr>
              <a:t>emit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author_name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1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);}; </a:t>
            </a:r>
            <a:endParaRPr b="1" lang="en-IN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288000" y="-36000"/>
            <a:ext cx="11736000" cy="65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latin typeface="Arial"/>
                <a:ea typeface="DejaVu Sans"/>
              </a:rPr>
              <a:t>Step 4-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Run mapReduce.</a:t>
            </a:r>
            <a:br/>
            <a:r>
              <a:rPr b="0" lang="en-IN" sz="2200" spc="-1" strike="noStrike">
                <a:latin typeface="Arial"/>
                <a:ea typeface="DejaVu Sans"/>
              </a:rPr>
              <a:t>Start a Mongo Shell and Run the above commands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(in Step 1 to Step 3)</a:t>
            </a:r>
            <a:r>
              <a:rPr b="0" lang="en-IN" sz="2200" spc="-1" strike="noStrike">
                <a:latin typeface="Arial"/>
                <a:ea typeface="DejaVu Sans"/>
              </a:rPr>
              <a:t> in Mongo Shell.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200" spc="-1" strike="noStrike">
                <a:latin typeface="Arial"/>
                <a:ea typeface="DejaVu Sans"/>
              </a:rPr>
              <a:t>Step 5: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Output.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200" spc="-1" strike="noStrike">
                <a:latin typeface="Arial"/>
                <a:ea typeface="DejaVu Sans"/>
              </a:rPr>
              <a:t>{ "_id" : "aparajita", "value" : 2 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200" spc="-1" strike="noStrike">
                <a:latin typeface="Arial"/>
                <a:ea typeface="DejaVu Sans"/>
              </a:rPr>
              <a:t>{ "_id" : “Kritika", "value" : 1 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1872000" y="0"/>
            <a:ext cx="1015200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Example 3 for MongoDB mapReduce()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60000" y="684000"/>
            <a:ext cx="11592000" cy="60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 algn="just"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latin typeface="Arial"/>
                <a:ea typeface="DejaVu Sans"/>
              </a:rPr>
              <a:t>Consider the following document structure of Students.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360000" y="1578960"/>
            <a:ext cx="11088000" cy="374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&gt; db.stud.insert({ Name: ‘Amit’, Marks:80 })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&gt;db.stud.insert({ Name: ‘Amit’, Marks:90 })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&gt;db.stud.insert({ Name: ‘Shreya’, Marks:40 })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&gt;db.stud.insert({ Name: ‘Nitin’, Marks:80 })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000" spc="-1" strike="noStrike">
                <a:solidFill>
                  <a:srgbClr val="0066b3"/>
                </a:solidFill>
                <a:latin typeface="arial"/>
              </a:rPr>
              <a:t>&gt;db.stud.insert({ Name: ‘Nitin’, Marks:35})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88000" y="-144000"/>
            <a:ext cx="11736000" cy="70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888"/>
              </a:spcBef>
              <a:spcAft>
                <a:spcPts val="283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Ex 1-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apReduce function.</a:t>
            </a:r>
            <a:br/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2171"/>
              </a:spcBef>
              <a:spcAft>
                <a:spcPts val="567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Ex 2-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mapReduce function.</a:t>
            </a:r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endParaRPr b="0" lang="en-IN" sz="24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br/>
            <a:endParaRPr b="0" lang="en-IN" sz="24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Ex 3-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mapReduce function.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1152000" y="432000"/>
            <a:ext cx="10008000" cy="18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</a:rPr>
              <a:t>&gt;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db.stud.mapReduce</a:t>
            </a:r>
            <a:r>
              <a:rPr b="0" lang="en-IN" sz="2200" spc="-1" strike="noStrike">
                <a:latin typeface="arial"/>
              </a:rPr>
              <a:t>(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(){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 emit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this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Name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 {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return Array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sum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out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 “Name_Total“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en-IN" sz="2200" spc="-1" strike="noStrike">
              <a:latin typeface="arial"/>
              <a:ea typeface="Noto Sans CJK SC Regular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1080000" y="2650680"/>
            <a:ext cx="11232000" cy="18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</a:rPr>
              <a:t>&gt;</a:t>
            </a:r>
            <a:r>
              <a:rPr b="0" lang="en-IN" sz="2200" spc="-1" strike="noStrike">
                <a:latin typeface="arial"/>
              </a:rPr>
              <a:t>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b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s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m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p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R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c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e</a:t>
            </a:r>
            <a:r>
              <a:rPr b="0" lang="en-IN" sz="2200" spc="-1" strike="noStrike">
                <a:latin typeface="arial"/>
              </a:rPr>
              <a:t>(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f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c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i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o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m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i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h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i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m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1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f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c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i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o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k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l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l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o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u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“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m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e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_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o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t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a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l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“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2200" spc="-1" strike="noStrike">
              <a:latin typeface="arial"/>
              <a:ea typeface="Noto Sans CJK SC Regular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044000" y="4896360"/>
            <a:ext cx="10008000" cy="18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</a:rPr>
              <a:t>&gt;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db.stud.mapReduce</a:t>
            </a:r>
            <a:r>
              <a:rPr b="0" lang="en-IN" sz="2200" spc="-1" strike="noStrike">
                <a:latin typeface="arial"/>
              </a:rPr>
              <a:t>(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function(){ emit(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this.Name</a:t>
            </a:r>
            <a:r>
              <a:rPr b="0" lang="en-IN" sz="2200" spc="-1" strike="noStrike">
                <a:latin typeface="arial"/>
                <a:ea typeface="Noto Sans CJK SC Regular"/>
              </a:rPr>
              <a:t>,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this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Marks</a:t>
            </a:r>
            <a:r>
              <a:rPr b="0" lang="en-IN" sz="2200" spc="-1" strike="noStrike">
                <a:latin typeface="arial"/>
                <a:ea typeface="Noto Sans CJK SC Regular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 {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return Array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sum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out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2200" spc="-1" strike="noStrike">
                <a:solidFill>
                  <a:srgbClr val="a3238e"/>
                </a:solidFill>
                <a:latin typeface="arial"/>
              </a:rPr>
              <a:t> “Name_Total“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}).find()</a:t>
            </a:r>
            <a:endParaRPr b="0" lang="en-IN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16000" y="-144000"/>
            <a:ext cx="11736000" cy="70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888"/>
              </a:spcBef>
              <a:spcAft>
                <a:spcPts val="283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Ex 4-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apReduce function.</a:t>
            </a:r>
            <a:br/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2171"/>
              </a:spcBef>
              <a:spcAft>
                <a:spcPts val="567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Ex 5-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mapReduce function.</a:t>
            </a:r>
            <a:endParaRPr b="0" lang="en-IN" sz="24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endParaRPr b="0" lang="en-IN" sz="24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br/>
            <a:endParaRPr b="0" lang="en-IN" sz="24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754"/>
              </a:spcBef>
              <a:spcAft>
                <a:spcPts val="567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Ex 6-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mapReduce function.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152000" y="432000"/>
            <a:ext cx="10008000" cy="18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</a:rPr>
              <a:t>&gt;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db.stud.mapReduce</a:t>
            </a:r>
            <a:r>
              <a:rPr b="0" lang="en-IN" sz="2200" spc="-1" strike="noStrike">
                <a:latin typeface="arial"/>
              </a:rPr>
              <a:t>(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function(){ emit(this.Name,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,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this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Marks</a:t>
            </a:r>
            <a:r>
              <a:rPr b="0" lang="en-IN" sz="2200" spc="-1" strike="noStrike">
                <a:latin typeface="arial"/>
                <a:ea typeface="Noto Sans CJK SC Regular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 {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return Array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sum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{out: “Name_Total“ }).find().sort({value:1})</a:t>
            </a:r>
            <a:endParaRPr b="0" lang="en-IN" sz="2200" spc="-1" strike="noStrike">
              <a:latin typeface="arial"/>
              <a:ea typeface="Noto Sans CJK SC Regular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1080000" y="2650680"/>
            <a:ext cx="11232000" cy="18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</a:rPr>
              <a:t>&gt;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db.stud.mapReduce</a:t>
            </a:r>
            <a:r>
              <a:rPr b="0" lang="en-IN" sz="2200" spc="-1" strike="noStrike">
                <a:latin typeface="arial"/>
              </a:rPr>
              <a:t>(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function(){ emit(this.Name,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,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this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Marks</a:t>
            </a:r>
            <a:r>
              <a:rPr b="0" lang="en-IN" sz="2200" spc="-1" strike="noStrike">
                <a:latin typeface="arial"/>
                <a:ea typeface="Noto Sans CJK SC Regular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 {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return Array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sum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{out: “Name_Total“ }).find().limit(1)</a:t>
            </a:r>
            <a:endParaRPr b="0" lang="en-IN" sz="2200" spc="-1" strike="noStrike">
              <a:latin typeface="arial"/>
              <a:ea typeface="Noto Sans CJK SC Regular"/>
            </a:endParaRPr>
          </a:p>
        </p:txBody>
      </p:sp>
      <p:sp>
        <p:nvSpPr>
          <p:cNvPr id="98" name="TextShape 5"/>
          <p:cNvSpPr txBox="1"/>
          <p:nvPr/>
        </p:nvSpPr>
        <p:spPr>
          <a:xfrm>
            <a:off x="1044000" y="4896360"/>
            <a:ext cx="10008000" cy="18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</a:rPr>
              <a:t>&gt;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</a:rPr>
              <a:t>db.stud.mapReduce</a:t>
            </a:r>
            <a:r>
              <a:rPr b="0" lang="en-IN" sz="2200" spc="-1" strike="noStrike">
                <a:latin typeface="arial"/>
              </a:rPr>
              <a:t>(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function(){ emit(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this.Name</a:t>
            </a:r>
            <a:r>
              <a:rPr b="0" lang="en-IN" sz="2200" spc="-1" strike="noStrike">
                <a:latin typeface="arial"/>
                <a:ea typeface="Noto Sans CJK SC Regular"/>
              </a:rPr>
              <a:t>,</a:t>
            </a:r>
            <a:r>
              <a:rPr b="0" lang="en-IN" sz="2200" spc="-1" strike="noStrike">
                <a:latin typeface="arial"/>
                <a:ea typeface="Noto Sans CJK SC Regular"/>
              </a:rPr>
              <a:t>1</a:t>
            </a:r>
            <a:r>
              <a:rPr b="0" lang="en-IN" sz="2200" spc="-1" strike="noStrike">
                <a:latin typeface="arial"/>
                <a:ea typeface="Noto Sans CJK SC Regular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function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 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 {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return Array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sum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200" spc="-1" strike="noStrike">
                <a:solidFill>
                  <a:srgbClr val="00a65d"/>
                </a:solidFill>
                <a:latin typeface="arial"/>
              </a:rPr>
              <a:t>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)},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200" spc="-1" strike="noStrike">
                <a:latin typeface="arial"/>
                <a:ea typeface="Noto Sans CJK SC Regular"/>
              </a:rPr>
              <a:t>{query:{Marks:{$gt:70}},out: 'Name_Total'}).find()</a:t>
            </a:r>
            <a:endParaRPr b="0" lang="en-IN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1368000" y="127080"/>
            <a:ext cx="101520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Map-Reduce function usage in the industry: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936000" y="930240"/>
            <a:ext cx="100080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1) Google: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Index building for Google Search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Article clustering for Google News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Statistical machine translation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2) At Yahoo!: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Index building for Yahoo! Search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Spam detection for Yahoo! Mail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3) At Facebook: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Data mining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Ad optimization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Spam detection Example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solidFill>
                  <a:srgbClr val="ce181e"/>
                </a:solidFill>
                <a:latin typeface="Arial"/>
              </a:rPr>
              <a:t>4) At Amazon: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Product clustering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– </a:t>
            </a:r>
            <a:r>
              <a:rPr b="0" lang="en-IN" sz="2200" spc="-1" strike="noStrike">
                <a:latin typeface="Arial"/>
              </a:rPr>
              <a:t>Statistical machine translation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IN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345400" y="6464880"/>
            <a:ext cx="2296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4600800" y="482760"/>
            <a:ext cx="30391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90840" y="1564560"/>
            <a:ext cx="10685520" cy="40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/>
          <a:p>
            <a:pPr marL="355680" indent="-34128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https://docs.mongodb.com/manual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528000" y="235080"/>
            <a:ext cx="388692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69800" indent="-455040" algn="just">
              <a:lnSpc>
                <a:spcPct val="150000"/>
              </a:lnSpc>
              <a:spcBef>
                <a:spcPts val="1604"/>
              </a:spcBef>
              <a:buClr>
                <a:srgbClr val="943735"/>
              </a:buClr>
              <a:buFont typeface="Wingdings" charset="2"/>
              <a:buChar char="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MapReduce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801000" y="1297800"/>
            <a:ext cx="10637280" cy="41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69800" indent="-45504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MapReduce</a:t>
            </a:r>
            <a:endParaRPr b="0" lang="en-IN" sz="2400" spc="-1" strike="noStrike">
              <a:latin typeface="Arial"/>
            </a:endParaRPr>
          </a:p>
          <a:p>
            <a:pPr marL="469800" indent="-45504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MapReduce Works?</a:t>
            </a:r>
            <a:endParaRPr b="0" lang="en-IN" sz="2400" spc="-1" strike="noStrike">
              <a:latin typeface="Arial"/>
            </a:endParaRPr>
          </a:p>
          <a:p>
            <a:pPr marL="469800" indent="-45504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MapReduce Syntax</a:t>
            </a:r>
            <a:endParaRPr b="0" lang="en-IN" sz="2400" spc="-1" strike="noStrike">
              <a:latin typeface="Arial"/>
            </a:endParaRPr>
          </a:p>
          <a:p>
            <a:pPr marL="469800" indent="-45504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MapReduce Examples</a:t>
            </a:r>
            <a:endParaRPr b="0" lang="en-IN" sz="2400" spc="-1" strike="noStrike">
              <a:latin typeface="Arial"/>
            </a:endParaRPr>
          </a:p>
          <a:p>
            <a:pPr marL="469800" indent="-45504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Map-Reduce function usage</a:t>
            </a:r>
            <a:endParaRPr b="0" lang="en-IN" sz="2400" spc="-1" strike="noStrike">
              <a:latin typeface="Arial"/>
            </a:endParaRPr>
          </a:p>
          <a:p>
            <a:pPr marL="469800" indent="-45504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9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536000" y="343080"/>
            <a:ext cx="38160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Map-Reduce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92000" y="1289160"/>
            <a:ext cx="108000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 marL="469800" indent="-455040" algn="just">
              <a:lnSpc>
                <a:spcPct val="150000"/>
              </a:lnSpc>
              <a:spcBef>
                <a:spcPts val="1604"/>
              </a:spcBef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MapReduce is a programming model for writing applications that can process Big Data in parallel on multiple nodes. </a:t>
            </a:r>
            <a:endParaRPr b="0" lang="en-IN" sz="2400" spc="-1" strike="noStrike">
              <a:latin typeface="Arial"/>
            </a:endParaRPr>
          </a:p>
          <a:p>
            <a:pPr marL="469800" indent="-455040" algn="just">
              <a:lnSpc>
                <a:spcPct val="150000"/>
              </a:lnSpc>
              <a:spcBef>
                <a:spcPts val="1604"/>
              </a:spcBef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MapReduce provides analytical capabilities for analyzing huge volumes of complex data.</a:t>
            </a:r>
            <a:endParaRPr b="0" lang="en-IN" sz="2400" spc="-1" strike="noStrike">
              <a:latin typeface="Arial"/>
            </a:endParaRPr>
          </a:p>
          <a:p>
            <a:pPr marL="469800" indent="-455040" algn="just">
              <a:lnSpc>
                <a:spcPct val="150000"/>
              </a:lnSpc>
              <a:spcBef>
                <a:spcPts val="1604"/>
              </a:spcBef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MapReduce divides a task into small parts and assigns them to many computers. Later, the results are collected at one place and integrated to form the result dataset.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3096000" y="92160"/>
            <a:ext cx="67680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MapReduce Works?</a:t>
            </a:r>
            <a:endParaRPr b="0" lang="en-IN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84000" y="936000"/>
            <a:ext cx="10944000" cy="53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 marL="469800" indent="-455040" algn="just">
              <a:lnSpc>
                <a:spcPct val="150000"/>
              </a:lnSpc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MapReduce algorithm contains two important tasks, namely Map and Reduce.</a:t>
            </a:r>
            <a:endParaRPr b="1" lang="en-IN" sz="2400" spc="-1" strike="noStrike">
              <a:latin typeface="Arial"/>
            </a:endParaRPr>
          </a:p>
          <a:p>
            <a:pPr marL="469800" indent="-455040" algn="just">
              <a:lnSpc>
                <a:spcPct val="150000"/>
              </a:lnSpc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Map task takes a set of data and converts it into another set of data, where individual elements are broken down into tuples (key-value pairs).</a:t>
            </a:r>
            <a:endParaRPr b="1" lang="en-IN" sz="2400" spc="-1" strike="noStrike">
              <a:latin typeface="Arial"/>
            </a:endParaRPr>
          </a:p>
          <a:p>
            <a:pPr marL="469800" indent="-455040" algn="just">
              <a:lnSpc>
                <a:spcPct val="150000"/>
              </a:lnSpc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Reduce task takes the output from the Map as an input and combines those data tuples (key-value pairs) into a smaller set of tuples.</a:t>
            </a:r>
            <a:endParaRPr b="1" lang="en-IN" sz="2400" spc="-1" strike="noStrike">
              <a:latin typeface="Arial"/>
            </a:endParaRPr>
          </a:p>
          <a:p>
            <a:pPr marL="469800" indent="-455040" algn="just">
              <a:lnSpc>
                <a:spcPct val="150000"/>
              </a:lnSpc>
              <a:buClr>
                <a:srgbClr val="943735"/>
              </a:buClr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reduce task is always performed after the map job.</a:t>
            </a:r>
            <a:endParaRPr b="1" lang="en-IN" sz="2400" spc="-1" strike="noStrike">
              <a:latin typeface="Arial"/>
            </a:endParaRPr>
          </a:p>
          <a:p>
            <a:pPr marL="469800" indent="-455040" algn="just">
              <a:lnSpc>
                <a:spcPct val="150000"/>
              </a:lnSpc>
              <a:buClr>
                <a:srgbClr val="943735"/>
              </a:buClr>
              <a:buFont typeface="Wingdings" charset="2"/>
              <a:buChar char=""/>
            </a:pPr>
            <a:endParaRPr b="1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1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2808000" y="-15840"/>
            <a:ext cx="67680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MapReduce Works?</a:t>
            </a:r>
            <a:endParaRPr b="0" lang="en-IN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60000" y="864000"/>
            <a:ext cx="11482920" cy="53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936000" y="792000"/>
            <a:ext cx="10967400" cy="603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3488040" y="72720"/>
            <a:ext cx="55119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Map-Reduce Syntax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504000" y="577080"/>
            <a:ext cx="11016000" cy="59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 marL="216000" indent="-216000" algn="just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 Reduce, use mapReduce() function for performing aggregation operations on a MongoDB Collection 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Following is the syntax of mapReduce() function that could be used in Mongo Shell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db.collection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mapReduce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b="1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  <a:ea typeface="DejaVu Sans"/>
              </a:rPr>
              <a:t>function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emit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key,value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);}, 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// map function</a:t>
            </a:r>
            <a:endParaRPr b="1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  <a:ea typeface="DejaVu Sans"/>
              </a:rPr>
              <a:t>function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key,values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  <a:ea typeface="DejaVu Sans"/>
              </a:rPr>
              <a:t>return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reduceFunction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}, 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// reduce function</a:t>
            </a:r>
            <a:endParaRPr b="1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out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collection,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query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document,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sort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document,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limit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number  }</a:t>
            </a:r>
            <a:endParaRPr b="1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975760" y="2664000"/>
            <a:ext cx="6635160" cy="16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1800000" y="-35280"/>
            <a:ext cx="93600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Map-Reduce Syntax Exaplanation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04000" y="469080"/>
            <a:ext cx="11016000" cy="59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 marL="216000" indent="-216000" algn="just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400" spc="-1" strike="noStrike">
                <a:latin typeface="arial"/>
                <a:ea typeface="Noto Sans CJK SC Regular"/>
              </a:rPr>
              <a:t>m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p</a:t>
            </a:r>
            <a:r>
              <a:rPr b="0" lang="en-IN" sz="2400" spc="-1" strike="noStrike">
                <a:latin typeface="arial"/>
                <a:ea typeface="Noto Sans CJK SC Regular"/>
              </a:rPr>
              <a:t>-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f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w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q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y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,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m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p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p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m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m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k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y</a:t>
            </a:r>
            <a:r>
              <a:rPr b="0" lang="en-IN" sz="2400" spc="-1" strike="noStrike">
                <a:latin typeface="arial"/>
                <a:ea typeface="Noto Sans CJK SC Regular"/>
              </a:rPr>
              <a:t>-</a:t>
            </a:r>
            <a:r>
              <a:rPr b="0" lang="en-IN" sz="2400" spc="-1" strike="noStrike">
                <a:latin typeface="arial"/>
                <a:ea typeface="Noto Sans CJK SC Regular"/>
              </a:rPr>
              <a:t>v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p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.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f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,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b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k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y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v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m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p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v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.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,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w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v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h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f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l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w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g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f</a:t>
            </a:r>
            <a:r>
              <a:rPr b="0" lang="en-IN" sz="2400" spc="-1" strike="noStrike">
                <a:latin typeface="arial"/>
                <a:ea typeface="Noto Sans CJK SC Regular"/>
              </a:rPr>
              <a:t>u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c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i</a:t>
            </a:r>
            <a:r>
              <a:rPr b="0" lang="en-IN" sz="2400" spc="-1" strike="noStrike">
                <a:latin typeface="arial"/>
                <a:ea typeface="Noto Sans CJK SC Regular"/>
              </a:rPr>
              <a:t>o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n</a:t>
            </a:r>
            <a:r>
              <a:rPr b="0" lang="en-IN" sz="2400" spc="-1" strike="noStrike">
                <a:latin typeface="arial"/>
                <a:ea typeface="Noto Sans CJK SC Regular"/>
              </a:rPr>
              <a:t>d</a:t>
            </a:r>
            <a:r>
              <a:rPr b="0" lang="en-IN" sz="2400" spc="-1" strike="noStrike">
                <a:latin typeface="arial"/>
                <a:ea typeface="Noto Sans CJK SC Regular"/>
              </a:rPr>
              <a:t> </a:t>
            </a:r>
            <a:r>
              <a:rPr b="0" lang="en-IN" sz="2400" spc="-1" strike="noStrike">
                <a:latin typeface="arial"/>
                <a:ea typeface="Noto Sans CJK SC Regular"/>
              </a:rPr>
              <a:t>p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a</a:t>
            </a:r>
            <a:r>
              <a:rPr b="0" lang="en-IN" sz="2400" spc="-1" strike="noStrike">
                <a:latin typeface="arial"/>
                <a:ea typeface="Noto Sans CJK SC Regular"/>
              </a:rPr>
              <a:t>m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t</a:t>
            </a:r>
            <a:r>
              <a:rPr b="0" lang="en-IN" sz="2400" spc="-1" strike="noStrike">
                <a:latin typeface="arial"/>
                <a:ea typeface="Noto Sans CJK SC Regular"/>
              </a:rPr>
              <a:t>e</a:t>
            </a:r>
            <a:r>
              <a:rPr b="0" lang="en-IN" sz="2400" spc="-1" strike="noStrike">
                <a:latin typeface="arial"/>
                <a:ea typeface="Noto Sans CJK SC Regular"/>
              </a:rPr>
              <a:t>r</a:t>
            </a:r>
            <a:r>
              <a:rPr b="0" lang="en-IN" sz="2400" spc="-1" strike="noStrike">
                <a:latin typeface="arial"/>
                <a:ea typeface="Noto Sans CJK SC Regular"/>
              </a:rPr>
              <a:t>s</a:t>
            </a:r>
            <a:r>
              <a:rPr b="0" lang="en-IN" sz="2400" spc="-1" strike="noStrike">
                <a:latin typeface="arial"/>
                <a:ea typeface="Noto Sans CJK SC Regular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M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a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p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R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e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d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u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c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e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O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u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t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Q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u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e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r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y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S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o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r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t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L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i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m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i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t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1" lang="en-IN" sz="2400" spc="-1" strike="noStrike">
              <a:latin typeface="Arial"/>
              <a:ea typeface="Noto Sans CJK SC Regular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975760" y="2664000"/>
            <a:ext cx="6635160" cy="16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872000" y="0"/>
            <a:ext cx="1015200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Example for MongoDB mapReduce()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936000" y="684000"/>
            <a:ext cx="10512000" cy="60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this example ,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  <a:ea typeface="DejaVu Sans"/>
              </a:rPr>
              <a:t>tudents is a collection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the collection has documents where each document has 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name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of the student, 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marks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he/she scored in a particular 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subject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shall apply mapReduce function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to accumulate</a:t>
            </a:r>
            <a:r>
              <a:rPr b="0" lang="en-IN" sz="2400" spc="-1" strike="noStrike">
                <a:solidFill>
                  <a:srgbClr val="ce181e"/>
                </a:solidFill>
                <a:latin typeface="Arial"/>
                <a:ea typeface="DejaVu Sans"/>
              </a:rPr>
              <a:t>(aggregated)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 the marks for each student.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900000" y="3060000"/>
            <a:ext cx="11430720" cy="35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pc="-1" strike="noStrike">
                <a:latin typeface="arial"/>
              </a:rPr>
              <a:t>&gt;</a:t>
            </a:r>
            <a:r>
              <a:rPr b="0" lang="en-IN" sz="2400" spc="-1" strike="noStrike">
                <a:solidFill>
                  <a:srgbClr val="0066b3"/>
                </a:solidFill>
                <a:latin typeface="arial"/>
              </a:rPr>
              <a:t> </a:t>
            </a:r>
            <a:r>
              <a:rPr b="0" lang="en-IN" sz="2400" spc="-1" strike="noStrike">
                <a:solidFill>
                  <a:srgbClr val="0066b3"/>
                </a:solidFill>
                <a:latin typeface="arial"/>
              </a:rPr>
              <a:t>db.students.find({});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21409a"/>
                </a:solidFill>
                <a:latin typeface="arial"/>
              </a:rPr>
              <a:t>{ "_id" : 1, "name" : "Midhu", "subject" : "science", "marks" : 68 } </a:t>
            </a:r>
            <a:r>
              <a:rPr b="0" lang="en-IN" sz="2400" spc="-1" strike="noStrike">
                <a:solidFill>
                  <a:srgbClr val="ce181e"/>
                </a:solidFill>
                <a:latin typeface="arial"/>
              </a:rPr>
              <a:t>{ "_id" : 2, "name" : "Midhu", "subject" : "maths", "marks" : 98 }</a:t>
            </a:r>
            <a:r>
              <a:rPr b="0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</a:rPr>
              <a:t>{ "_id" : 3, "name" : "Midhu", "subject" : "sports", "marks" : 77 }</a:t>
            </a:r>
            <a:r>
              <a:rPr b="0" lang="en-IN" sz="2400" spc="-1" strike="noStrike">
                <a:solidFill>
                  <a:srgbClr val="21409a"/>
                </a:solidFill>
                <a:latin typeface="arial"/>
              </a:rPr>
              <a:t> { "_id" : 4, "name" : "Akhil", "subject" : "science", "marks" : 67 } </a:t>
            </a:r>
            <a:r>
              <a:rPr b="0" lang="en-IN" sz="2400" spc="-1" strike="noStrike">
                <a:solidFill>
                  <a:srgbClr val="ed1c24"/>
                </a:solidFill>
                <a:latin typeface="arial"/>
              </a:rPr>
              <a:t>{ "_id" : 5, "name" : "Akhil", "subject" : "maths", "marks" : 87 }</a:t>
            </a:r>
            <a:r>
              <a:rPr b="0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</a:rPr>
              <a:t>{ "_id" : 6, "name" : "Akhil", "subject" : "sports", "marks" : 89 }</a:t>
            </a:r>
            <a:r>
              <a:rPr b="0" lang="en-IN" sz="2400" spc="-1" strike="noStrike">
                <a:solidFill>
                  <a:srgbClr val="21409a"/>
                </a:solidFill>
                <a:latin typeface="arial"/>
              </a:rPr>
              <a:t> { "_id" : 7, "name" : "Anish", "subject" : "science", "marks" : 67 } </a:t>
            </a:r>
            <a:r>
              <a:rPr b="0" lang="en-IN" sz="2400" spc="-1" strike="noStrike">
                <a:solidFill>
                  <a:srgbClr val="ed1c24"/>
                </a:solidFill>
                <a:latin typeface="arial"/>
              </a:rPr>
              <a:t>{ "_id" : 8, "name" : "Anish", "subject" : "maths", "marks" : 78 }</a:t>
            </a:r>
            <a:r>
              <a:rPr b="0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</a:rPr>
              <a:t>{ "_id" : 9, "name" : "Anish", "subject" : "sports", "marks" : 90 }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288000" y="144000"/>
            <a:ext cx="11736000" cy="65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760" bIns="0"/>
          <a:p>
            <a:pPr>
              <a:lnSpc>
                <a:spcPct val="115000"/>
              </a:lnSpc>
              <a:spcBef>
                <a:spcPts val="1604"/>
              </a:spcBef>
            </a:pPr>
            <a:r>
              <a:rPr b="0" lang="en-IN" sz="2400" spc="-1" strike="noStrike">
                <a:latin typeface="Arial"/>
                <a:ea typeface="DejaVu Sans"/>
              </a:rPr>
              <a:t>Following is a step by step guide to prepare mapReduce function for the </a:t>
            </a:r>
            <a:r>
              <a:rPr b="0" lang="en-IN" sz="2400" spc="-1" strike="noStrike">
                <a:latin typeface="Arial"/>
                <a:ea typeface="DejaVu Sans"/>
              </a:rPr>
              <a:t>use case in Mongo Shell 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Step 1-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Prepare Map function.</a:t>
            </a:r>
            <a:br/>
            <a:r>
              <a:rPr b="0" lang="en-IN" sz="2200" spc="-1" strike="noStrike">
                <a:latin typeface="Arial"/>
                <a:ea typeface="DejaVu Sans"/>
              </a:rPr>
              <a:t>Our map function should emit key-value pair. And in this case,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name is key</a:t>
            </a:r>
            <a:r>
              <a:rPr b="0" lang="en-IN" sz="2200" spc="-1" strike="noStrike"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value is marks</a:t>
            </a:r>
            <a:r>
              <a:rPr b="0" lang="en-IN" sz="2200" spc="-1" strike="noStrike"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r>
              <a:rPr b="0" lang="en-IN" sz="2400" spc="-1" strike="noStrike">
                <a:latin typeface="Arial"/>
                <a:ea typeface="DejaVu Sans"/>
              </a:rPr>
              <a:t>Step 2-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Prepare Reduce function.</a:t>
            </a:r>
            <a:br/>
            <a:r>
              <a:rPr b="0" lang="en-IN" sz="2200" spc="-1" strike="noStrike">
                <a:latin typeface="Arial"/>
                <a:ea typeface="DejaVu Sans"/>
              </a:rPr>
              <a:t>Our map function should emit key-value pair. And in this case,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name is key</a:t>
            </a:r>
            <a:r>
              <a:rPr b="0" lang="en-IN" sz="2200" spc="-1" strike="noStrike"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value is marks</a:t>
            </a:r>
            <a:r>
              <a:rPr b="0" lang="en-IN" sz="2200" spc="-1" strike="noStrike">
                <a:latin typeface="Arial"/>
                <a:ea typeface="DejaVu Sans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Step 3-  </a:t>
            </a:r>
            <a:r>
              <a:rPr b="0" lang="en-IN" sz="2400" spc="-1" strike="noStrike">
                <a:solidFill>
                  <a:srgbClr val="00a65d"/>
                </a:solidFill>
                <a:latin typeface="Arial"/>
                <a:ea typeface="DejaVu Sans"/>
              </a:rPr>
              <a:t>Prepare mapReduce function.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Our map function should emit key-value pair. And in this case,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name is key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value is marks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r>
              <a:rPr b="1" lang="en-IN" sz="2400" spc="-1" strike="noStrike">
                <a:solidFill>
                  <a:srgbClr val="21409a"/>
                </a:solidFill>
                <a:latin typeface="arial"/>
                <a:ea typeface="Noto Sans CJK SC Regular"/>
              </a:rPr>
              <a:t>out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 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  <a:ea typeface="Noto Sans CJK SC Regular"/>
              </a:rPr>
              <a:t>"totals"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 the output is written to totals collection in the same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database.</a:t>
            </a:r>
            <a:endParaRPr b="1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400" spc="-1" strike="noStrike">
              <a:solidFill>
                <a:srgbClr val="000000"/>
              </a:solid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  <a:spcBef>
                <a:spcPts val="471"/>
              </a:spcBef>
              <a:spcAft>
                <a:spcPts val="283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76000" y="2340000"/>
            <a:ext cx="8964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var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map =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function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() {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</a:rPr>
              <a:t>emit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.name,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.marks);}; 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288000" y="3960360"/>
            <a:ext cx="1152000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var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reduce =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function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name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marks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) {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return  Array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sum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marks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);}; 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68" name="TextShape 5"/>
          <p:cNvSpPr txBox="1"/>
          <p:nvPr/>
        </p:nvSpPr>
        <p:spPr>
          <a:xfrm>
            <a:off x="1311480" y="5431320"/>
            <a:ext cx="10440000" cy="5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db.students.mapReduce</a:t>
            </a:r>
            <a:r>
              <a:rPr b="1" lang="en-IN" sz="2400" spc="-1" strike="noStrike">
                <a:latin typeface="arial"/>
              </a:rPr>
              <a:t>(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map</a:t>
            </a:r>
            <a:r>
              <a:rPr b="1" lang="en-IN" sz="2400" spc="-1" strike="noStrike">
                <a:latin typeface="arial"/>
              </a:rPr>
              <a:t>,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reduce</a:t>
            </a:r>
            <a:r>
              <a:rPr b="1" lang="en-IN" sz="2400" spc="-1" strike="noStrike">
                <a:latin typeface="arial"/>
              </a:rPr>
              <a:t>,   { 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out </a:t>
            </a:r>
            <a:r>
              <a:rPr b="1" lang="en-IN" sz="2400" spc="-1" strike="noStrike">
                <a:latin typeface="arial"/>
              </a:rPr>
              <a:t>: </a:t>
            </a:r>
            <a:r>
              <a:rPr b="1" lang="en-IN" sz="2400" spc="-1" strike="noStrike">
                <a:solidFill>
                  <a:srgbClr val="00a65d"/>
                </a:solidFill>
                <a:latin typeface="arial"/>
              </a:rPr>
              <a:t>"totals"</a:t>
            </a:r>
            <a:r>
              <a:rPr b="1" lang="en-IN" sz="2400" spc="-1" strike="noStrike">
                <a:latin typeface="arial"/>
              </a:rPr>
              <a:t> } ); 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69" name="TextShape 6"/>
          <p:cNvSpPr txBox="1"/>
          <p:nvPr/>
        </p:nvSpPr>
        <p:spPr>
          <a:xfrm>
            <a:off x="576000" y="2340360"/>
            <a:ext cx="8964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var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map =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function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() {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</a:rPr>
              <a:t>emit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.name,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.marks);}; 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70" name="TextShape 7"/>
          <p:cNvSpPr txBox="1"/>
          <p:nvPr/>
        </p:nvSpPr>
        <p:spPr>
          <a:xfrm>
            <a:off x="576000" y="2340360"/>
            <a:ext cx="8964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var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map = 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function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{</a:t>
            </a:r>
            <a:r>
              <a:rPr b="1" lang="en-IN" sz="2400" spc="-1" strike="noStrike">
                <a:solidFill>
                  <a:srgbClr val="ce181e"/>
                </a:solidFill>
                <a:latin typeface="arial"/>
              </a:rPr>
              <a:t>emit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name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IN" sz="2400" spc="-1" strike="noStrike">
                <a:solidFill>
                  <a:srgbClr val="a3238e"/>
                </a:solidFill>
                <a:latin typeface="arial"/>
              </a:rPr>
              <a:t>this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2400" spc="-1" strike="noStrike">
                <a:solidFill>
                  <a:srgbClr val="21409a"/>
                </a:solidFill>
                <a:latin typeface="arial"/>
              </a:rPr>
              <a:t>marks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);}; </a:t>
            </a:r>
            <a:endParaRPr b="1" lang="en-IN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2020-07-20T18:10:52Z</dcterms:created>
  <dc:creator>SMD</dc:creator>
  <dc:description/>
  <dc:language>en-IN</dc:language>
  <cp:lastModifiedBy/>
  <dcterms:modified xsi:type="dcterms:W3CDTF">2020-11-01T23:39:07Z</dcterms:modified>
  <cp:revision>67</cp:revision>
  <dc:subject/>
  <dc:title>Banking Example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2018-02-24T00:00:00Z</vt:filetime>
  </property>
  <property fmtid="{D5CDD505-2E9C-101B-9397-08002B2CF9AE}" pid="4" name="Creator">
    <vt:lpwstr>Microsoft® Office PowerPoint® 2007</vt:lpwstr>
  </property>
  <property fmtid="{D5CDD505-2E9C-101B-9397-08002B2CF9AE}" pid="5" name="HyperlinksChanged">
    <vt:bool>0</vt:bool>
  </property>
  <property fmtid="{D5CDD505-2E9C-101B-9397-08002B2CF9AE}" pid="6" name="LastSaved">
    <vt:filetime>2020-07-20T00:00:00Z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