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122428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110181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12000" y="3682080"/>
            <a:ext cx="110181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57880" y="368208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12000" y="368208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37280" y="160452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62560" y="160452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062560" y="368208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37280" y="368208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12000" y="3682080"/>
            <a:ext cx="3547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12000" y="1604520"/>
            <a:ext cx="110181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110181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12000" y="273600"/>
            <a:ext cx="1101816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12000" y="368208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57880" y="368208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57880" y="1604520"/>
            <a:ext cx="5376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12000" y="3682080"/>
            <a:ext cx="110181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12000" y="273600"/>
            <a:ext cx="110181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12000" y="1604520"/>
            <a:ext cx="110181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docs.mongodb.com/manual/reference/limits/#limit-bson-document-size" TargetMode="External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docs.mongodb.com/manual/reference/operator/aggregation-pipeline/#aggregation-pipeline-operator-reference" TargetMode="External"/><Relationship Id="rId2" Type="http://schemas.openxmlformats.org/officeDocument/2006/relationships/hyperlink" Target="https://docs.mongodb.com/manual/reference/glossary/#term-database" TargetMode="External"/><Relationship Id="rId3" Type="http://schemas.openxmlformats.org/officeDocument/2006/relationships/hyperlink" Target="https://docs.mongodb.com/manual/reference/glossary/#term-collection" TargetMode="External"/><Relationship Id="rId4" Type="http://schemas.openxmlformats.org/officeDocument/2006/relationships/hyperlink" Target="https://docs.mongodb.com/manual/reference/glossary/#term-document" TargetMode="External"/><Relationship Id="rId5" Type="http://schemas.openxmlformats.org/officeDocument/2006/relationships/hyperlink" Target="https://docs.mongodb.com/manual/reference/glossary/#term-bson" TargetMode="External"/><Relationship Id="rId6" Type="http://schemas.openxmlformats.org/officeDocument/2006/relationships/hyperlink" Target="https://docs.mongodb.com/manual/reference/glossary/#term-field" TargetMode="External"/><Relationship Id="rId7" Type="http://schemas.openxmlformats.org/officeDocument/2006/relationships/hyperlink" Target="https://docs.mongodb.com/manual/reference/glossary/#term-index" TargetMode="External"/><Relationship Id="rId8" Type="http://schemas.openxmlformats.org/officeDocument/2006/relationships/hyperlink" Target="https://docs.mongodb.com/manual/reference/operator/aggregation/lookup/#pipe._S_lookup" TargetMode="External"/><Relationship Id="rId9" Type="http://schemas.openxmlformats.org/officeDocument/2006/relationships/hyperlink" Target="https://docs.mongodb.com/manual/reference/glossary/#term-primary-key" TargetMode="External"/><Relationship Id="rId10" Type="http://schemas.openxmlformats.org/officeDocument/2006/relationships/hyperlink" Target="https://docs.mongodb.com/manual/reference/glossary/#term-id" TargetMode="External"/><Relationship Id="rId11" Type="http://schemas.openxmlformats.org/officeDocument/2006/relationships/hyperlink" Target="https://docs.mongodb.com/manual/reference/operator/aggregation/out/#pipe._S_out" TargetMode="External"/><Relationship Id="rId12" Type="http://schemas.openxmlformats.org/officeDocument/2006/relationships/hyperlink" Target="https://docs.mongodb.com/manual/reference/operator/aggregation/merge/#pipe._S_merge" TargetMode="External"/><Relationship Id="rId13" Type="http://schemas.openxmlformats.org/officeDocument/2006/relationships/hyperlink" Target="https://docs.mongodb.com/manual/reference/operator/aggregation/unionWith/#pipe._S_unionWith" TargetMode="External"/><Relationship Id="rId14" Type="http://schemas.openxmlformats.org/officeDocument/2006/relationships/hyperlink" Target="https://docs.mongodb.com/manual/core/transactions/" TargetMode="External"/><Relationship Id="rId15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s://docs.mongodb.com/manual/reference/operator/aggregation/match/#pipe._S_match" TargetMode="External"/><Relationship Id="rId2" Type="http://schemas.openxmlformats.org/officeDocument/2006/relationships/hyperlink" Target="https://docs.mongodb.com/manual/reference/operator/aggregation/group/#pipe._S_group" TargetMode="External"/><Relationship Id="rId3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docs.mongodb.com/manual/reference/method/db.collection.insertOne/#db.collection.insertOne" TargetMode="External"/><Relationship Id="rId2" Type="http://schemas.openxmlformats.org/officeDocument/2006/relationships/hyperlink" Target="https://docs.mongodb.com/manual/reference/method/db.collection.insertMany/#db.collection.insertMany" TargetMode="External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docs.mongodb.com/manual/reference/method/db.collection.updateMany/#db.collection.updateMany" TargetMode="External"/><Relationship Id="rId2" Type="http://schemas.openxmlformats.org/officeDocument/2006/relationships/hyperlink" Target="https://docs.mongodb.com/manual/reference/operator/update/set/#up._S_set" TargetMode="External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docs.mongodb.com/manual/reference/method/db.collection.updateMany/#db.collection.updateMany" TargetMode="External"/><Relationship Id="rId2" Type="http://schemas.openxmlformats.org/officeDocument/2006/relationships/hyperlink" Target="https://docs.mongodb.com/manual/reference/operator/update/unset/#up._S_unset" TargetMode="External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docs.mongodb.com/manual/reference/method/db.collection.find/#db.collection.find" TargetMode="External"/><Relationship Id="rId2" Type="http://schemas.openxmlformats.org/officeDocument/2006/relationships/hyperlink" Target="https://docs.mongodb.com/manual/tutorial/project-fields-from-query-results/#projection" TargetMode="External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513440" y="2470680"/>
            <a:ext cx="9210960" cy="11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4800" spc="-1" strike="noStrike">
                <a:solidFill>
                  <a:srgbClr val="000000"/>
                </a:solidFill>
                <a:latin typeface="Arial"/>
                <a:ea typeface="DejaVu Sans"/>
              </a:rPr>
              <a:t>MongoDB Vs SQL Databases</a:t>
            </a:r>
            <a:endParaRPr b="0" lang="en-IN" sz="4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11423160" y="6464880"/>
            <a:ext cx="151560" cy="15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2"/>
          <p:cNvSpPr/>
          <p:nvPr/>
        </p:nvSpPr>
        <p:spPr>
          <a:xfrm>
            <a:off x="288000" y="55080"/>
            <a:ext cx="11953800" cy="55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 algn="ctr">
              <a:lnSpc>
                <a:spcPct val="100000"/>
              </a:lnSpc>
              <a:spcBef>
                <a:spcPts val="99"/>
              </a:spcBef>
            </a:pPr>
            <a:r>
              <a:rPr b="1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MongoDB Vs SQL Databases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73" name="CustomShape 3"/>
          <p:cNvSpPr/>
          <p:nvPr/>
        </p:nvSpPr>
        <p:spPr>
          <a:xfrm>
            <a:off x="585000" y="577800"/>
            <a:ext cx="10637280" cy="92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lvl="2" marL="648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1" lang="en-IN" sz="2400" spc="-1" strike="noStrike">
                <a:solidFill>
                  <a:srgbClr val="0002ff"/>
                </a:solidFill>
                <a:latin typeface="Arial"/>
                <a:ea typeface="DejaVu Sans"/>
              </a:rPr>
              <a:t>Select Operations</a:t>
            </a:r>
            <a:endParaRPr b="0" lang="en-IN" sz="2400" spc="-1" strike="noStrike">
              <a:latin typeface="Arial"/>
            </a:endParaRPr>
          </a:p>
        </p:txBody>
      </p:sp>
      <p:graphicFrame>
        <p:nvGraphicFramePr>
          <p:cNvPr id="74" name="Table 4"/>
          <p:cNvGraphicFramePr/>
          <p:nvPr/>
        </p:nvGraphicFramePr>
        <p:xfrm>
          <a:off x="442080" y="1091520"/>
          <a:ext cx="11435400" cy="5658120"/>
        </p:xfrm>
        <a:graphic>
          <a:graphicData uri="http://schemas.openxmlformats.org/drawingml/2006/table">
            <a:tbl>
              <a:tblPr/>
              <a:tblGrid>
                <a:gridCol w="5716800"/>
                <a:gridCol w="5718960"/>
              </a:tblGrid>
              <a:tr h="4194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2200" spc="-1" strike="noStrike">
                          <a:solidFill>
                            <a:srgbClr val="fff200"/>
                          </a:solidFill>
                          <a:latin typeface="Arial"/>
                        </a:rPr>
                        <a:t>SQL Schema Statements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  <a:spcBef>
                          <a:spcPts val="283"/>
                        </a:spcBef>
                        <a:spcAft>
                          <a:spcPts val="283"/>
                        </a:spcAft>
                      </a:pPr>
                      <a:r>
                        <a:rPr b="1" lang="en-IN" sz="2200" spc="-1" strike="noStrike">
                          <a:solidFill>
                            <a:srgbClr val="fff200"/>
                          </a:solidFill>
                          <a:latin typeface="Arial"/>
                        </a:rPr>
                        <a:t>MongoDB Schema Statements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</a:tr>
              <a:tr h="889200"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latin typeface="Arial"/>
                        </a:rPr>
                        <a:t>SELECT *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FROM people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WHERE status = "A"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latin typeface="Arial"/>
                        </a:rPr>
                        <a:t>db.people.find(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 </a:t>
                      </a:r>
                      <a:r>
                        <a:rPr b="0" lang="en-IN" sz="1800" spc="-1" strike="noStrike">
                          <a:latin typeface="Arial"/>
                        </a:rPr>
                        <a:t>{ status: "A" }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1153440"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latin typeface="Arial"/>
                        </a:rPr>
                        <a:t>SELECT user_id, status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FROM people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WHERE status = "A"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latin typeface="Arial"/>
                        </a:rPr>
                        <a:t>db.people.find(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 </a:t>
                      </a:r>
                      <a:r>
                        <a:rPr b="0" lang="en-IN" sz="1800" spc="-1" strike="noStrike">
                          <a:latin typeface="Arial"/>
                        </a:rPr>
                        <a:t>{ status: "A" },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 </a:t>
                      </a:r>
                      <a:r>
                        <a:rPr b="0" lang="en-IN" sz="1800" spc="-1" strike="noStrike">
                          <a:latin typeface="Arial"/>
                        </a:rPr>
                        <a:t>{ user_id: 1, status: 1, _id: 0 }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889200"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latin typeface="Arial"/>
                        </a:rPr>
                        <a:t>SELECT *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FROM people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WHERE status != "A"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latin typeface="Arial"/>
                        </a:rPr>
                        <a:t>db.people.find(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 </a:t>
                      </a:r>
                      <a:r>
                        <a:rPr b="0" lang="en-IN" sz="1800" spc="-1" strike="noStrike">
                          <a:latin typeface="Arial"/>
                        </a:rPr>
                        <a:t>{ status: { $ne: "A" } }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1153440"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latin typeface="Arial"/>
                        </a:rPr>
                        <a:t>SELECT *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FROM people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WHERE status = "A"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AND age = 50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latin typeface="Arial"/>
                        </a:rPr>
                        <a:t>db.people.find(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 </a:t>
                      </a:r>
                      <a:r>
                        <a:rPr b="0" lang="en-IN" sz="1800" spc="-1" strike="noStrike">
                          <a:latin typeface="Arial"/>
                        </a:rPr>
                        <a:t>{ status: "A",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   </a:t>
                      </a:r>
                      <a:r>
                        <a:rPr b="0" lang="en-IN" sz="1800" spc="-1" strike="noStrike">
                          <a:latin typeface="Arial"/>
                        </a:rPr>
                        <a:t>age: 50 }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1153800"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latin typeface="Arial"/>
                        </a:rPr>
                        <a:t>SELECT *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FROM people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WHERE status = "A"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OR age = 50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latin typeface="Arial"/>
                        </a:rPr>
                        <a:t>db.people.find(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 </a:t>
                      </a:r>
                      <a:r>
                        <a:rPr b="0" lang="en-IN" sz="1800" spc="-1" strike="noStrike">
                          <a:latin typeface="Arial"/>
                        </a:rPr>
                        <a:t>{ $or: [ { status: "A" } , { age: 50 } ] }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11423160" y="6464880"/>
            <a:ext cx="151560" cy="15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2"/>
          <p:cNvSpPr/>
          <p:nvPr/>
        </p:nvSpPr>
        <p:spPr>
          <a:xfrm>
            <a:off x="288000" y="55080"/>
            <a:ext cx="11953800" cy="55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 algn="ctr">
              <a:lnSpc>
                <a:spcPct val="100000"/>
              </a:lnSpc>
              <a:spcBef>
                <a:spcPts val="99"/>
              </a:spcBef>
            </a:pPr>
            <a:r>
              <a:rPr b="1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MongoDB Vs SQL Databases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77" name="CustomShape 3"/>
          <p:cNvSpPr/>
          <p:nvPr/>
        </p:nvSpPr>
        <p:spPr>
          <a:xfrm>
            <a:off x="585000" y="577800"/>
            <a:ext cx="10637280" cy="92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lvl="2" marL="648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1" lang="en-IN" sz="2400" spc="-1" strike="noStrike">
                <a:solidFill>
                  <a:srgbClr val="0002ff"/>
                </a:solidFill>
                <a:latin typeface="Arial"/>
                <a:ea typeface="DejaVu Sans"/>
              </a:rPr>
              <a:t>Select Operations</a:t>
            </a:r>
            <a:endParaRPr b="0" lang="en-IN" sz="2400" spc="-1" strike="noStrike">
              <a:latin typeface="Arial"/>
            </a:endParaRPr>
          </a:p>
        </p:txBody>
      </p:sp>
      <p:graphicFrame>
        <p:nvGraphicFramePr>
          <p:cNvPr id="78" name="Table 4"/>
          <p:cNvGraphicFramePr/>
          <p:nvPr/>
        </p:nvGraphicFramePr>
        <p:xfrm>
          <a:off x="442080" y="1091520"/>
          <a:ext cx="11435400" cy="5532120"/>
        </p:xfrm>
        <a:graphic>
          <a:graphicData uri="http://schemas.openxmlformats.org/drawingml/2006/table">
            <a:tbl>
              <a:tblPr/>
              <a:tblGrid>
                <a:gridCol w="5716800"/>
                <a:gridCol w="5718960"/>
              </a:tblGrid>
              <a:tr h="48996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2200" spc="-1" strike="noStrike">
                          <a:solidFill>
                            <a:srgbClr val="fff200"/>
                          </a:solidFill>
                          <a:latin typeface="Arial"/>
                        </a:rPr>
                        <a:t>SQL Schema Statements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  <a:spcBef>
                          <a:spcPts val="283"/>
                        </a:spcBef>
                        <a:spcAft>
                          <a:spcPts val="283"/>
                        </a:spcAft>
                      </a:pPr>
                      <a:r>
                        <a:rPr b="1" lang="en-IN" sz="2200" spc="-1" strike="noStrike">
                          <a:solidFill>
                            <a:srgbClr val="fff200"/>
                          </a:solidFill>
                          <a:latin typeface="Arial"/>
                        </a:rPr>
                        <a:t>MongoDB Schema Statements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</a:tr>
              <a:tr h="1039320"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latin typeface="Arial"/>
                        </a:rPr>
                        <a:t>SELECT *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FROM people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WHERE age &gt; 25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latin typeface="Arial"/>
                        </a:rPr>
                        <a:t>db.people.find(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 </a:t>
                      </a:r>
                      <a:r>
                        <a:rPr b="0" lang="en-IN" sz="1800" spc="-1" strike="noStrike">
                          <a:latin typeface="Arial"/>
                        </a:rPr>
                        <a:t>{ age: { $gt: 25 } }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1347840"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latin typeface="Arial"/>
                        </a:rPr>
                        <a:t>SELECT *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FROM people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WHERE age &lt; 25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latin typeface="Arial"/>
                        </a:rPr>
                        <a:t>db.people.find(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</a:t>
                      </a:r>
                      <a:r>
                        <a:rPr b="0" lang="en-IN" sz="1800" spc="-1" strike="noStrike">
                          <a:latin typeface="Arial"/>
                        </a:rPr>
                        <a:t>{ age: { $lt: 25 } }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1306440"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latin typeface="Arial"/>
                        </a:rPr>
                        <a:t>SELECT *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FROM people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WHERE age &gt; 25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AND   age &lt;= 50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latin typeface="Arial"/>
                        </a:rPr>
                        <a:t>db.people.find(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</a:t>
                      </a:r>
                      <a:r>
                        <a:rPr b="0" lang="en-IN" sz="1800" spc="-1" strike="noStrike">
                          <a:latin typeface="Arial"/>
                        </a:rPr>
                        <a:t>{ age: { $gt: 25, $lte: 50 } }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1348920"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latin typeface="Arial"/>
                        </a:rPr>
                        <a:t>SELECT *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FROM people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WHERE user_id like "%bc%"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latin typeface="Arial"/>
                        </a:rPr>
                        <a:t>db.people.find( { user_id: /bc/ } )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-or-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db.people.find( { user_id: { $regex: /bc/ } } 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11423160" y="6464880"/>
            <a:ext cx="151560" cy="15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2"/>
          <p:cNvSpPr/>
          <p:nvPr/>
        </p:nvSpPr>
        <p:spPr>
          <a:xfrm>
            <a:off x="288000" y="55080"/>
            <a:ext cx="11953800" cy="55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 algn="ctr">
              <a:lnSpc>
                <a:spcPct val="100000"/>
              </a:lnSpc>
              <a:spcBef>
                <a:spcPts val="99"/>
              </a:spcBef>
            </a:pPr>
            <a:r>
              <a:rPr b="1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MongoDB Vs SQL Databases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585000" y="577800"/>
            <a:ext cx="10637280" cy="92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lvl="2" marL="648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1" lang="en-IN" sz="2400" spc="-1" strike="noStrike">
                <a:solidFill>
                  <a:srgbClr val="0002ff"/>
                </a:solidFill>
                <a:latin typeface="Arial"/>
                <a:ea typeface="DejaVu Sans"/>
              </a:rPr>
              <a:t>Select Operations</a:t>
            </a:r>
            <a:endParaRPr b="0" lang="en-IN" sz="2400" spc="-1" strike="noStrike">
              <a:latin typeface="Arial"/>
            </a:endParaRPr>
          </a:p>
        </p:txBody>
      </p:sp>
      <p:graphicFrame>
        <p:nvGraphicFramePr>
          <p:cNvPr id="82" name="Table 4"/>
          <p:cNvGraphicFramePr/>
          <p:nvPr/>
        </p:nvGraphicFramePr>
        <p:xfrm>
          <a:off x="442080" y="1091520"/>
          <a:ext cx="11435400" cy="5604120"/>
        </p:xfrm>
        <a:graphic>
          <a:graphicData uri="http://schemas.openxmlformats.org/drawingml/2006/table">
            <a:tbl>
              <a:tblPr/>
              <a:tblGrid>
                <a:gridCol w="5716800"/>
                <a:gridCol w="5718960"/>
              </a:tblGrid>
              <a:tr h="40644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2200" spc="-1" strike="noStrike">
                          <a:solidFill>
                            <a:srgbClr val="fff200"/>
                          </a:solidFill>
                          <a:latin typeface="Arial"/>
                        </a:rPr>
                        <a:t>SQL Schema Statements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  <a:spcBef>
                          <a:spcPts val="283"/>
                        </a:spcBef>
                        <a:spcAft>
                          <a:spcPts val="283"/>
                        </a:spcAft>
                      </a:pPr>
                      <a:r>
                        <a:rPr b="1" lang="en-IN" sz="2200" spc="-1" strike="noStrike">
                          <a:solidFill>
                            <a:srgbClr val="fff200"/>
                          </a:solidFill>
                          <a:latin typeface="Arial"/>
                        </a:rPr>
                        <a:t>MongoDB Schema Statements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</a:tr>
              <a:tr h="1513800"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latin typeface="Arial"/>
                        </a:rPr>
                        <a:t>SELECT *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FROM people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WHERE user_id like "bc%"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latin typeface="Arial"/>
                        </a:rPr>
                        <a:t>db.people.find( { user_id: /^bc/ } )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-or-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db.people.find( { user_id: { $regex: /^bc/ } } 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1240560"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latin typeface="Arial"/>
                        </a:rPr>
                        <a:t>SELECT *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FROM people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WHERE status = "A"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ORDER BY user_id ASC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latin typeface="Arial"/>
                        </a:rPr>
                        <a:t>db.people.find( { status: "A" } ).sort( { user_id: 1 } 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1240560"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latin typeface="Arial"/>
                        </a:rPr>
                        <a:t>SELECT *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FROM people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WHERE status = "A"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ORDER BY user_id DESC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latin typeface="Arial"/>
                        </a:rPr>
                        <a:t>db.people.find( { status: "A" } ).sort( { user_id: -1 } 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1203120"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latin typeface="Arial"/>
                        </a:rPr>
                        <a:t>SELECT COUNT(*)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FROM people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latin typeface="Arial"/>
                        </a:rPr>
                        <a:t>db.people.count()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i="1" lang="en-IN" sz="1800" spc="-1" strike="noStrike">
                          <a:latin typeface="Arial"/>
                        </a:rPr>
                        <a:t>or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db.people.find().count()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1423160" y="6464880"/>
            <a:ext cx="151560" cy="15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2"/>
          <p:cNvSpPr/>
          <p:nvPr/>
        </p:nvSpPr>
        <p:spPr>
          <a:xfrm>
            <a:off x="288000" y="55080"/>
            <a:ext cx="11953800" cy="55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 algn="ctr">
              <a:lnSpc>
                <a:spcPct val="100000"/>
              </a:lnSpc>
              <a:spcBef>
                <a:spcPts val="99"/>
              </a:spcBef>
            </a:pPr>
            <a:r>
              <a:rPr b="1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MongoDB Vs SQL Databases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585000" y="577800"/>
            <a:ext cx="10637280" cy="92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lvl="2" marL="648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1" lang="en-IN" sz="2400" spc="-1" strike="noStrike">
                <a:solidFill>
                  <a:srgbClr val="0002ff"/>
                </a:solidFill>
                <a:latin typeface="Arial"/>
                <a:ea typeface="DejaVu Sans"/>
              </a:rPr>
              <a:t>Select Operations</a:t>
            </a:r>
            <a:endParaRPr b="0" lang="en-IN" sz="2400" spc="-1" strike="noStrike">
              <a:latin typeface="Arial"/>
            </a:endParaRPr>
          </a:p>
        </p:txBody>
      </p:sp>
      <p:graphicFrame>
        <p:nvGraphicFramePr>
          <p:cNvPr id="86" name="Table 4"/>
          <p:cNvGraphicFramePr/>
          <p:nvPr/>
        </p:nvGraphicFramePr>
        <p:xfrm>
          <a:off x="442080" y="1091520"/>
          <a:ext cx="11435400" cy="5532120"/>
        </p:xfrm>
        <a:graphic>
          <a:graphicData uri="http://schemas.openxmlformats.org/drawingml/2006/table">
            <a:tbl>
              <a:tblPr/>
              <a:tblGrid>
                <a:gridCol w="5716800"/>
                <a:gridCol w="5718960"/>
              </a:tblGrid>
              <a:tr h="50148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2200" spc="-1" strike="noStrike">
                          <a:solidFill>
                            <a:srgbClr val="fff200"/>
                          </a:solidFill>
                          <a:latin typeface="Arial"/>
                        </a:rPr>
                        <a:t>SQL Schema Statements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  <a:spcBef>
                          <a:spcPts val="283"/>
                        </a:spcBef>
                        <a:spcAft>
                          <a:spcPts val="283"/>
                        </a:spcAft>
                      </a:pPr>
                      <a:r>
                        <a:rPr b="1" lang="en-IN" sz="2200" spc="-1" strike="noStrike">
                          <a:solidFill>
                            <a:srgbClr val="fff200"/>
                          </a:solidFill>
                          <a:latin typeface="Arial"/>
                        </a:rPr>
                        <a:t>MongoDB Schema Statements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</a:tr>
              <a:tr h="1868400"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latin typeface="Arial"/>
                        </a:rPr>
                        <a:t>SELECT COUNT(user_id)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FROM people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latin typeface="Arial"/>
                        </a:rPr>
                        <a:t>db.people.count( { user_id: { $exists: true } } )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i="1" lang="en-IN" sz="1800" spc="-1" strike="noStrike">
                          <a:latin typeface="Arial"/>
                        </a:rPr>
                        <a:t>or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db.people.find( { user_id: { $exists: true } } ).count()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1531080"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latin typeface="Arial"/>
                        </a:rPr>
                        <a:t>SELECT COUNT(*)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FROM people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WHERE age &gt; 30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latin typeface="Arial"/>
                        </a:rPr>
                        <a:t>db.people.count( { age: { $gt: 30 } } )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i="1" lang="en-IN" sz="1800" spc="-1" strike="noStrike">
                          <a:latin typeface="Arial"/>
                        </a:rPr>
                        <a:t>or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db.people.find( { age: { $gt: 30 } } ).count()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1631520"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latin typeface="Arial"/>
                        </a:rPr>
                        <a:t>SELECT DISTINCT(status)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FROM people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latin typeface="Arial"/>
                        </a:rPr>
                        <a:t>db.people.aggregate( [ { $group : { _id : "$status" } } ] )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or, for distinct value sets that do not exceed the </a:t>
                      </a:r>
                      <a:r>
                        <a:rPr b="0" lang="en-IN" sz="1800" spc="-1" strike="noStrike" u="sng">
                          <a:solidFill>
                            <a:srgbClr val="0000ff"/>
                          </a:solidFill>
                          <a:uFillTx/>
                          <a:latin typeface="Arial"/>
                          <a:hlinkClick r:id="rId1"/>
                        </a:rPr>
                        <a:t>BSON size limit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solidFill>
                            <a:srgbClr val="0000ff"/>
                          </a:solidFill>
                          <a:latin typeface="Arial"/>
                        </a:rPr>
                        <a:t>db.people.distinct( "status" 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1423160" y="6464880"/>
            <a:ext cx="151560" cy="15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2"/>
          <p:cNvSpPr/>
          <p:nvPr/>
        </p:nvSpPr>
        <p:spPr>
          <a:xfrm>
            <a:off x="288000" y="55080"/>
            <a:ext cx="11953800" cy="55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 algn="ctr">
              <a:lnSpc>
                <a:spcPct val="100000"/>
              </a:lnSpc>
              <a:spcBef>
                <a:spcPts val="99"/>
              </a:spcBef>
            </a:pPr>
            <a:r>
              <a:rPr b="1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MongoDB Vs SQL Databases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585000" y="577800"/>
            <a:ext cx="10637280" cy="92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lvl="2" marL="648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1" lang="en-IN" sz="2400" spc="-1" strike="noStrike">
                <a:solidFill>
                  <a:srgbClr val="0002ff"/>
                </a:solidFill>
                <a:latin typeface="Arial"/>
                <a:ea typeface="DejaVu Sans"/>
              </a:rPr>
              <a:t>Select Operations</a:t>
            </a:r>
            <a:endParaRPr b="0" lang="en-IN" sz="2400" spc="-1" strike="noStrike">
              <a:latin typeface="Arial"/>
            </a:endParaRPr>
          </a:p>
        </p:txBody>
      </p:sp>
      <p:graphicFrame>
        <p:nvGraphicFramePr>
          <p:cNvPr id="90" name="Table 4"/>
          <p:cNvGraphicFramePr/>
          <p:nvPr/>
        </p:nvGraphicFramePr>
        <p:xfrm>
          <a:off x="442080" y="1091520"/>
          <a:ext cx="11435400" cy="5100120"/>
        </p:xfrm>
        <a:graphic>
          <a:graphicData uri="http://schemas.openxmlformats.org/drawingml/2006/table">
            <a:tbl>
              <a:tblPr/>
              <a:tblGrid>
                <a:gridCol w="5716800"/>
                <a:gridCol w="5718960"/>
              </a:tblGrid>
              <a:tr h="4626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2200" spc="-1" strike="noStrike">
                          <a:solidFill>
                            <a:srgbClr val="fff200"/>
                          </a:solidFill>
                          <a:latin typeface="Arial"/>
                        </a:rPr>
                        <a:t>SQL Schema Statements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  <a:spcBef>
                          <a:spcPts val="283"/>
                        </a:spcBef>
                        <a:spcAft>
                          <a:spcPts val="283"/>
                        </a:spcAft>
                      </a:pPr>
                      <a:r>
                        <a:rPr b="1" lang="en-IN" sz="2200" spc="-1" strike="noStrike">
                          <a:solidFill>
                            <a:srgbClr val="fff200"/>
                          </a:solidFill>
                          <a:latin typeface="Arial"/>
                        </a:rPr>
                        <a:t>MongoDB Schema Statements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</a:tr>
              <a:tr h="1722600"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latin typeface="Arial"/>
                        </a:rPr>
                        <a:t>SELECT *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FROM people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LIMIT 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latin typeface="Arial"/>
                        </a:rPr>
                        <a:t>db.people.findOne()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i="1" lang="en-IN" sz="1800" spc="-1" strike="noStrike">
                          <a:latin typeface="Arial"/>
                        </a:rPr>
                        <a:t>or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db.people.find().limit(1)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1411560"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latin typeface="Arial"/>
                        </a:rPr>
                        <a:t>SELECT *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FROM people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LIMIT 5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SKIP 10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latin typeface="Arial"/>
                        </a:rPr>
                        <a:t>db.people.find().limit(5).skip(10)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1503720"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latin typeface="Arial"/>
                        </a:rPr>
                        <a:t>EXPLAIN SELECT *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FROM people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WHERE status = "A"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latin typeface="Arial"/>
                        </a:rPr>
                        <a:t>db.people.find( { status: "A" } ).explain()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11423160" y="6464880"/>
            <a:ext cx="151560" cy="15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2"/>
          <p:cNvSpPr/>
          <p:nvPr/>
        </p:nvSpPr>
        <p:spPr>
          <a:xfrm>
            <a:off x="288000" y="55080"/>
            <a:ext cx="11953800" cy="55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 algn="ctr">
              <a:lnSpc>
                <a:spcPct val="100000"/>
              </a:lnSpc>
              <a:spcBef>
                <a:spcPts val="99"/>
              </a:spcBef>
            </a:pPr>
            <a:r>
              <a:rPr b="1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MongoDB Vs SQL Databases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585000" y="577800"/>
            <a:ext cx="10637280" cy="129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0002ff"/>
                </a:solidFill>
                <a:latin typeface="Arial"/>
                <a:ea typeface="DejaVu Sans"/>
              </a:rPr>
              <a:t>Update Operations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943735"/>
                </a:solidFill>
                <a:latin typeface="Arial"/>
                <a:ea typeface="DejaVu Sans"/>
              </a:rPr>
              <a:t>The following table presents the various SQL statements related to updating existing records in tables and the corresponding MongoDB statements.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375"/>
              </a:spcBef>
            </a:pPr>
            <a:endParaRPr b="0" lang="en-IN" sz="2400" spc="-1" strike="noStrike">
              <a:latin typeface="Arial"/>
            </a:endParaRPr>
          </a:p>
        </p:txBody>
      </p:sp>
      <p:graphicFrame>
        <p:nvGraphicFramePr>
          <p:cNvPr id="94" name="Table 4"/>
          <p:cNvGraphicFramePr/>
          <p:nvPr/>
        </p:nvGraphicFramePr>
        <p:xfrm>
          <a:off x="480240" y="1944000"/>
          <a:ext cx="11435400" cy="4535640"/>
        </p:xfrm>
        <a:graphic>
          <a:graphicData uri="http://schemas.openxmlformats.org/drawingml/2006/table">
            <a:tbl>
              <a:tblPr/>
              <a:tblGrid>
                <a:gridCol w="5716800"/>
                <a:gridCol w="5718960"/>
              </a:tblGrid>
              <a:tr h="61272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2200" spc="-1" strike="noStrike">
                          <a:solidFill>
                            <a:srgbClr val="fff200"/>
                          </a:solidFill>
                          <a:latin typeface="Arial"/>
                        </a:rPr>
                        <a:t>SQL Schema Statements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  <a:spcBef>
                          <a:spcPts val="283"/>
                        </a:spcBef>
                        <a:spcAft>
                          <a:spcPts val="283"/>
                        </a:spcAft>
                      </a:pPr>
                      <a:r>
                        <a:rPr b="1" lang="en-IN" sz="2200" spc="-1" strike="noStrike">
                          <a:solidFill>
                            <a:srgbClr val="fff200"/>
                          </a:solidFill>
                          <a:latin typeface="Arial"/>
                        </a:rPr>
                        <a:t>MongoDB Schema Statements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</a:tr>
              <a:tr h="1463760"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latin typeface="Arial"/>
                        </a:rPr>
                        <a:t>UPDATE people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SET status = "C"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WHERE age &gt; 25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latin typeface="Arial"/>
                        </a:rPr>
                        <a:t>db.people.updateMany(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</a:t>
                      </a:r>
                      <a:r>
                        <a:rPr b="0" lang="en-IN" sz="1800" spc="-1" strike="noStrike">
                          <a:latin typeface="Arial"/>
                        </a:rPr>
                        <a:t>{ age: { $gt: 25 } },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</a:t>
                      </a:r>
                      <a:r>
                        <a:rPr b="0" lang="en-IN" sz="1800" spc="-1" strike="noStrike">
                          <a:latin typeface="Arial"/>
                        </a:rPr>
                        <a:t>{ $set: { status: "C" } }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1463760"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latin typeface="Arial"/>
                        </a:rPr>
                        <a:t>UPDATE people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SET age = age + 3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WHERE status = "A"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latin typeface="Arial"/>
                        </a:rPr>
                        <a:t>db.people.updateMany(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</a:t>
                      </a:r>
                      <a:r>
                        <a:rPr b="0" lang="en-IN" sz="1800" spc="-1" strike="noStrike">
                          <a:latin typeface="Arial"/>
                        </a:rPr>
                        <a:t>{ status: "A" } ,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</a:t>
                      </a:r>
                      <a:r>
                        <a:rPr b="0" lang="en-IN" sz="1800" spc="-1" strike="noStrike">
                          <a:latin typeface="Arial"/>
                        </a:rPr>
                        <a:t>{ $inc: { age: 3 } }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995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1423160" y="6464880"/>
            <a:ext cx="151560" cy="15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2"/>
          <p:cNvSpPr/>
          <p:nvPr/>
        </p:nvSpPr>
        <p:spPr>
          <a:xfrm>
            <a:off x="288000" y="55080"/>
            <a:ext cx="11953800" cy="55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 algn="ctr">
              <a:lnSpc>
                <a:spcPct val="100000"/>
              </a:lnSpc>
              <a:spcBef>
                <a:spcPts val="99"/>
              </a:spcBef>
            </a:pPr>
            <a:r>
              <a:rPr b="1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MongoDB Vs SQL Databases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585000" y="577800"/>
            <a:ext cx="10637280" cy="129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0002ff"/>
                </a:solidFill>
                <a:latin typeface="Arial"/>
                <a:ea typeface="DejaVu Sans"/>
              </a:rPr>
              <a:t>Delete Operations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943735"/>
                </a:solidFill>
                <a:latin typeface="Arial"/>
                <a:ea typeface="DejaVu Sans"/>
              </a:rPr>
              <a:t>The following table presents the various SQL statements related to updating existing records in tables and the corresponding MongoDB statements.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375"/>
              </a:spcBef>
            </a:pPr>
            <a:endParaRPr b="0" lang="en-IN" sz="2400" spc="-1" strike="noStrike">
              <a:latin typeface="Arial"/>
            </a:endParaRPr>
          </a:p>
        </p:txBody>
      </p:sp>
      <p:graphicFrame>
        <p:nvGraphicFramePr>
          <p:cNvPr id="98" name="Table 4"/>
          <p:cNvGraphicFramePr/>
          <p:nvPr/>
        </p:nvGraphicFramePr>
        <p:xfrm>
          <a:off x="480240" y="1944000"/>
          <a:ext cx="11435400" cy="4103640"/>
        </p:xfrm>
        <a:graphic>
          <a:graphicData uri="http://schemas.openxmlformats.org/drawingml/2006/table">
            <a:tbl>
              <a:tblPr/>
              <a:tblGrid>
                <a:gridCol w="5716800"/>
                <a:gridCol w="5718960"/>
              </a:tblGrid>
              <a:tr h="5544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2200" spc="-1" strike="noStrike">
                          <a:solidFill>
                            <a:srgbClr val="fff200"/>
                          </a:solidFill>
                          <a:latin typeface="Arial"/>
                        </a:rPr>
                        <a:t>SQL Schema Statements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  <a:spcBef>
                          <a:spcPts val="283"/>
                        </a:spcBef>
                        <a:spcAft>
                          <a:spcPts val="283"/>
                        </a:spcAft>
                      </a:pPr>
                      <a:r>
                        <a:rPr b="1" lang="en-IN" sz="2200" spc="-1" strike="noStrike">
                          <a:solidFill>
                            <a:srgbClr val="fff200"/>
                          </a:solidFill>
                          <a:latin typeface="Arial"/>
                        </a:rPr>
                        <a:t>MongoDB Schema Statements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</a:tr>
              <a:tr h="1324440"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latin typeface="Arial"/>
                        </a:rPr>
                        <a:t>DELETE FROM people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WHERE status = "D"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latin typeface="Arial"/>
                        </a:rPr>
                        <a:t>db.people.deleteMany( { status: "D" } 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1324440"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latin typeface="Arial"/>
                        </a:rPr>
                        <a:t>DELETE FROM people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latin typeface="Arial"/>
                        </a:rPr>
                        <a:t>db.people.deleteMany({})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9007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1423160" y="6464880"/>
            <a:ext cx="151560" cy="15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2"/>
          <p:cNvSpPr/>
          <p:nvPr/>
        </p:nvSpPr>
        <p:spPr>
          <a:xfrm>
            <a:off x="288000" y="55080"/>
            <a:ext cx="11953800" cy="52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 algn="ctr">
              <a:lnSpc>
                <a:spcPct val="100000"/>
              </a:lnSpc>
              <a:spcBef>
                <a:spcPts val="99"/>
              </a:spcBef>
            </a:pPr>
            <a:r>
              <a:rPr b="1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MongoDB Vs SQL Databases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216000" y="505800"/>
            <a:ext cx="11950920" cy="129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216000" indent="-21492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1" lang="en-IN" sz="2400" spc="-1" strike="noStrike">
                <a:solidFill>
                  <a:srgbClr val="0002ff"/>
                </a:solidFill>
                <a:latin typeface="Arial"/>
                <a:ea typeface="DejaVu Sans"/>
              </a:rPr>
              <a:t>Aggregation pipeline</a:t>
            </a:r>
            <a:r>
              <a:rPr b="0" lang="en-IN" sz="1600" spc="-1" strike="noStrike">
                <a:solidFill>
                  <a:srgbClr val="943735"/>
                </a:solidFill>
                <a:latin typeface="Arial"/>
                <a:ea typeface="DejaVu Sans"/>
              </a:rPr>
              <a:t>.</a:t>
            </a:r>
            <a:endParaRPr b="0" lang="en-IN" sz="1600" spc="-1" strike="noStrike">
              <a:latin typeface="Arial"/>
            </a:endParaRPr>
          </a:p>
          <a:p>
            <a:pPr marL="216000" indent="-21492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IN" sz="2200" spc="-1" strike="noStrike">
                <a:solidFill>
                  <a:srgbClr val="943735"/>
                </a:solidFill>
                <a:latin typeface="Arial"/>
                <a:ea typeface="DejaVu Sans"/>
              </a:rPr>
              <a:t>The following table provides an overview of common SQL aggregation terms, functions, and concepts and the corresponding MongoDB </a:t>
            </a:r>
            <a:r>
              <a:rPr b="0" lang="en-IN" sz="2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aggregation operators</a:t>
            </a:r>
            <a:r>
              <a:rPr b="0" lang="en-IN" sz="2200" spc="-1" strike="noStrike">
                <a:solidFill>
                  <a:srgbClr val="943735"/>
                </a:solidFill>
                <a:latin typeface="Arial"/>
                <a:ea typeface="DejaVu Sans"/>
              </a:rPr>
              <a:t>.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375"/>
              </a:spcBef>
            </a:pPr>
            <a:endParaRPr b="0" lang="en-IN" sz="2200" spc="-1" strike="noStrike">
              <a:latin typeface="Arial"/>
            </a:endParaRPr>
          </a:p>
        </p:txBody>
      </p:sp>
      <p:graphicFrame>
        <p:nvGraphicFramePr>
          <p:cNvPr id="102" name="Table 4"/>
          <p:cNvGraphicFramePr/>
          <p:nvPr/>
        </p:nvGraphicFramePr>
        <p:xfrm>
          <a:off x="392760" y="1818720"/>
          <a:ext cx="11380680" cy="4805280"/>
        </p:xfrm>
        <a:graphic>
          <a:graphicData uri="http://schemas.openxmlformats.org/drawingml/2006/table">
            <a:tbl>
              <a:tblPr/>
              <a:tblGrid>
                <a:gridCol w="4806720"/>
                <a:gridCol w="6574320"/>
              </a:tblGrid>
              <a:tr h="40428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2200" spc="-1" strike="noStrike">
                          <a:solidFill>
                            <a:srgbClr val="fff200"/>
                          </a:solidFill>
                          <a:latin typeface="Arial"/>
                        </a:rPr>
                        <a:t>SQL Schema Statements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  <a:spcBef>
                          <a:spcPts val="283"/>
                        </a:spcBef>
                        <a:spcAft>
                          <a:spcPts val="283"/>
                        </a:spcAft>
                      </a:pPr>
                      <a:r>
                        <a:rPr b="1" lang="en-IN" sz="2200" spc="-1" strike="noStrike">
                          <a:solidFill>
                            <a:srgbClr val="fff200"/>
                          </a:solidFill>
                          <a:latin typeface="Arial"/>
                        </a:rPr>
                        <a:t>MongoDB Schema Statements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latin typeface="Arial"/>
                        </a:rPr>
                        <a:t>WHERE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2ff"/>
                          </a:solidFill>
                          <a:latin typeface="Times New Roman"/>
                          <a:hlinkClick r:id="rId2"/>
                        </a:rPr>
                        <a:t>database</a:t>
                      </a:r>
                      <a:endParaRPr b="0" lang="en-IN" sz="1800" spc="-1" strike="noStrike">
                        <a:solidFill>
                          <a:srgbClr val="0002ff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latin typeface="Arial"/>
                        </a:rPr>
                        <a:t>GROUP BY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2ff"/>
                          </a:solidFill>
                          <a:latin typeface="Times New Roman"/>
                          <a:hlinkClick r:id="rId3"/>
                        </a:rPr>
                        <a:t>collection</a:t>
                      </a:r>
                      <a:endParaRPr b="0" lang="en-IN" sz="1800" spc="-1" strike="noStrike">
                        <a:solidFill>
                          <a:srgbClr val="0002ff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latin typeface="Arial"/>
                        </a:rPr>
                        <a:t>HAVING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2ff"/>
                          </a:solidFill>
                          <a:latin typeface="Times New Roman"/>
                          <a:hlinkClick r:id="rId4"/>
                        </a:rPr>
                        <a:t>document</a:t>
                      </a:r>
                      <a:r>
                        <a:rPr b="0" lang="en-IN" sz="1800" spc="-1" strike="noStrike">
                          <a:solidFill>
                            <a:srgbClr val="0002ff"/>
                          </a:solidFill>
                          <a:latin typeface="Times New Roman"/>
                        </a:rPr>
                        <a:t> or </a:t>
                      </a:r>
                      <a:r>
                        <a:rPr b="0" lang="en-IN" sz="1800" spc="-1" strike="noStrike">
                          <a:solidFill>
                            <a:srgbClr val="0002ff"/>
                          </a:solidFill>
                          <a:latin typeface="Times New Roman"/>
                          <a:hlinkClick r:id="rId5"/>
                        </a:rPr>
                        <a:t>BSON</a:t>
                      </a:r>
                      <a:r>
                        <a:rPr b="0" lang="en-IN" sz="1800" spc="-1" strike="noStrike">
                          <a:solidFill>
                            <a:srgbClr val="0002ff"/>
                          </a:solidFill>
                          <a:latin typeface="Times New Roman"/>
                        </a:rPr>
                        <a:t> </a:t>
                      </a:r>
                      <a:r>
                        <a:rPr b="0" lang="en-IN" sz="1800" spc="-1" strike="noStrike">
                          <a:solidFill>
                            <a:srgbClr val="0002ff"/>
                          </a:solidFill>
                          <a:latin typeface="Times New Roman"/>
                        </a:rPr>
                        <a:t>document</a:t>
                      </a:r>
                      <a:endParaRPr b="0" lang="en-IN" sz="1800" spc="-1" strike="noStrike">
                        <a:solidFill>
                          <a:srgbClr val="0002ff"/>
                        </a:solidFill>
                        <a:latin typeface="Times New Roman"/>
                      </a:endParaRP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latin typeface="Arial"/>
                        </a:rPr>
                        <a:t>SELECT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2ff"/>
                          </a:solidFill>
                          <a:latin typeface="Times New Roman"/>
                          <a:hlinkClick r:id="rId6"/>
                        </a:rPr>
                        <a:t>field</a:t>
                      </a:r>
                      <a:endParaRPr b="0" lang="en-IN" sz="1800" spc="-1" strike="noStrike">
                        <a:solidFill>
                          <a:srgbClr val="0002ff"/>
                        </a:solidFill>
                        <a:latin typeface="Times New Roman"/>
                      </a:endParaRP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latin typeface="Arial"/>
                        </a:rPr>
                        <a:t>ORDER BY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2ff"/>
                          </a:solidFill>
                          <a:latin typeface="Times New Roman"/>
                          <a:hlinkClick r:id="rId7"/>
                        </a:rPr>
                        <a:t>index</a:t>
                      </a:r>
                      <a:endParaRPr b="0" lang="en-IN" sz="1800" spc="-1" strike="noStrike">
                        <a:solidFill>
                          <a:srgbClr val="0002ff"/>
                        </a:solidFill>
                        <a:latin typeface="Times New Roman"/>
                      </a:endParaRP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latin typeface="Arial"/>
                        </a:rPr>
                        <a:t>LIMIT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2ff"/>
                          </a:solidFill>
                          <a:latin typeface="Times New Roman"/>
                          <a:hlinkClick r:id="rId8"/>
                        </a:rPr>
                        <a:t>$lookup</a:t>
                      </a:r>
                      <a:r>
                        <a:rPr b="0" lang="en-IN" sz="1800" spc="-1" strike="noStrike">
                          <a:solidFill>
                            <a:srgbClr val="0002ff"/>
                          </a:solidFill>
                          <a:latin typeface="Times New Roman"/>
                        </a:rPr>
                        <a:t>,</a:t>
                      </a:r>
                      <a:r>
                        <a:rPr b="0" lang="en-IN" sz="1800" spc="-1" strike="noStrike">
                          <a:solidFill>
                            <a:srgbClr val="0002ff"/>
                          </a:solidFill>
                          <a:latin typeface="Times New Roman"/>
                        </a:rPr>
                        <a:t> embedded documents</a:t>
                      </a:r>
                      <a:endParaRPr b="0" lang="en-IN" sz="1800" spc="-1" strike="noStrike">
                        <a:solidFill>
                          <a:srgbClr val="0002ff"/>
                        </a:solidFill>
                        <a:latin typeface="Times New Roman"/>
                      </a:endParaRP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699840"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latin typeface="Arial"/>
                        </a:rPr>
                        <a:t>SUM()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2ff"/>
                          </a:solidFill>
                          <a:latin typeface="Times New Roman"/>
                          <a:hlinkClick r:id="rId9"/>
                        </a:rPr>
                        <a:t>primary key</a:t>
                      </a:r>
                      <a:endParaRPr b="0" lang="en-IN" sz="1800" spc="-1" strike="noStrike">
                        <a:solidFill>
                          <a:srgbClr val="0002ff"/>
                        </a:solidFill>
                        <a:latin typeface="Times New Roman"/>
                      </a:endParaRPr>
                    </a:p>
                    <a:p>
                      <a:r>
                        <a:rPr b="0" lang="en-IN" sz="1800" spc="-1" strike="noStrike">
                          <a:solidFill>
                            <a:srgbClr val="0002ff"/>
                          </a:solidFill>
                          <a:latin typeface="Times New Roman"/>
                        </a:rPr>
                        <a:t>In MongoDB, the primary key is automatically set to the </a:t>
                      </a:r>
                      <a:r>
                        <a:rPr b="0" lang="en-IN" sz="1800" spc="-1" strike="noStrike">
                          <a:solidFill>
                            <a:srgbClr val="0002ff"/>
                          </a:solidFill>
                          <a:latin typeface="Times New Roman"/>
                          <a:hlinkClick r:id="rId10"/>
                        </a:rPr>
                        <a:t>_id</a:t>
                      </a:r>
                      <a:r>
                        <a:rPr b="0" lang="en-IN" sz="1800" spc="-1" strike="noStrike">
                          <a:solidFill>
                            <a:srgbClr val="0002ff"/>
                          </a:solidFill>
                          <a:latin typeface="Times New Roman"/>
                        </a:rPr>
                        <a:t> field.</a:t>
                      </a:r>
                      <a:endParaRPr b="0" lang="en-IN" sz="1800" spc="-1" strike="noStrike">
                        <a:solidFill>
                          <a:srgbClr val="0002ff"/>
                        </a:solidFill>
                        <a:latin typeface="Times New Roman"/>
                      </a:endParaRP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latin typeface="Arial"/>
                        </a:rPr>
                        <a:t>COUNT()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2ff"/>
                          </a:solidFill>
                          <a:latin typeface="Times New Roman"/>
                        </a:rPr>
                        <a:t>aggregation pipeline</a:t>
                      </a:r>
                      <a:endParaRPr b="0" lang="en-IN" sz="1800" spc="-1" strike="noStrike">
                        <a:solidFill>
                          <a:srgbClr val="0002ff"/>
                        </a:solidFill>
                        <a:latin typeface="Times New Roman"/>
                      </a:endParaRP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latin typeface="Arial"/>
                        </a:rPr>
                        <a:t>join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2ff"/>
                          </a:solidFill>
                          <a:latin typeface="Times New Roman"/>
                          <a:hlinkClick r:id="rId11"/>
                        </a:rPr>
                        <a:t>$out</a:t>
                      </a:r>
                      <a:endParaRPr b="0" lang="en-IN" sz="1800" spc="-1" strike="noStrike">
                        <a:solidFill>
                          <a:srgbClr val="0002ff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400680"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latin typeface="Arial"/>
                        </a:rPr>
                        <a:t>SELECT INTO NEW_TABLE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2ff"/>
                          </a:solidFill>
                          <a:latin typeface="Times New Roman"/>
                          <a:hlinkClick r:id="rId12"/>
                        </a:rPr>
                        <a:t>$merge</a:t>
                      </a:r>
                      <a:r>
                        <a:rPr b="0" lang="en-IN" sz="1800" spc="-1" strike="noStrike">
                          <a:solidFill>
                            <a:srgbClr val="0002ff"/>
                          </a:solidFill>
                          <a:latin typeface="Times New Roman"/>
                        </a:rPr>
                        <a:t> </a:t>
                      </a:r>
                      <a:endParaRPr b="0" lang="en-IN" sz="1800" spc="-1" strike="noStrike">
                        <a:solidFill>
                          <a:srgbClr val="0002ff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latin typeface="Arial"/>
                        </a:rPr>
                        <a:t>MERGE INTO TABLE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2ff"/>
                          </a:solidFill>
                          <a:latin typeface="Times New Roman"/>
                          <a:hlinkClick r:id="rId13"/>
                        </a:rPr>
                        <a:t>$unionWith</a:t>
                      </a:r>
                      <a:r>
                        <a:rPr b="0" lang="en-IN" sz="1800" spc="-1" strike="noStrike">
                          <a:solidFill>
                            <a:srgbClr val="0002ff"/>
                          </a:solidFill>
                          <a:latin typeface="Times New Roman"/>
                        </a:rPr>
                        <a:t> </a:t>
                      </a:r>
                      <a:endParaRPr b="0" lang="en-IN" sz="1800" spc="-1" strike="noStrike">
                        <a:solidFill>
                          <a:srgbClr val="0002ff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latin typeface="Arial"/>
                        </a:rPr>
                        <a:t>UNION ALL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2ff"/>
                          </a:solidFill>
                          <a:latin typeface="Times New Roman"/>
                          <a:hlinkClick r:id="rId14"/>
                        </a:rPr>
                        <a:t>transactions</a:t>
                      </a:r>
                      <a:endParaRPr b="0" lang="en-IN" sz="1800" spc="-1" strike="noStrike">
                        <a:solidFill>
                          <a:srgbClr val="0002ff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4530960" y="144000"/>
            <a:ext cx="3211200" cy="65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2ff"/>
                </a:solidFill>
                <a:latin typeface="Arial"/>
                <a:ea typeface="DejaVu Sans"/>
              </a:rPr>
              <a:t>Aggregation pipeline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216000" y="775440"/>
            <a:ext cx="11519280" cy="555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Documents enter a multi-stage pipeline that transforms the documents into an aggregated result.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endParaRPr b="0" lang="en-IN" sz="2200" spc="-1" strike="noStrike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2150280" y="1909440"/>
            <a:ext cx="5913000" cy="162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db.orders.aggregate([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{ $match: { status: "A" } },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{ $group: { _id: "$cust_id", total: { $sum: "$amount" } } }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])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283680" y="3608280"/>
            <a:ext cx="11559600" cy="29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First Stage: The </a:t>
            </a:r>
            <a:r>
              <a:rPr b="0" lang="en-IN" sz="2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$match</a:t>
            </a:r>
            <a:r>
              <a:rPr b="0" lang="en-IN" sz="2200" spc="-1" strike="noStrike">
                <a:solidFill>
                  <a:srgbClr val="0000ff"/>
                </a:solidFill>
                <a:latin typeface="Arial"/>
                <a:ea typeface="DejaVu Sans"/>
              </a:rPr>
              <a:t> stage filters the documents by the status field and passes to the next stage those documents that have status equal to "A".</a:t>
            </a:r>
            <a:endParaRPr b="0" lang="en-IN" sz="22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IN" sz="2200" spc="-1" strike="noStrike">
                <a:solidFill>
                  <a:srgbClr val="0000ff"/>
                </a:solidFill>
                <a:latin typeface="Arial"/>
                <a:ea typeface="DejaVu Sans"/>
              </a:rPr>
              <a:t>Second Stage: The </a:t>
            </a:r>
            <a:r>
              <a:rPr b="0" lang="en-IN" sz="2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$group</a:t>
            </a:r>
            <a:r>
              <a:rPr b="0" lang="en-IN" sz="2200" spc="-1" strike="noStrike">
                <a:solidFill>
                  <a:srgbClr val="0000ff"/>
                </a:solidFill>
                <a:latin typeface="Arial"/>
                <a:ea typeface="DejaVu Sans"/>
              </a:rPr>
              <a:t> stage groups the documents by the cust_id field to calculate the sum of the amount for each unique cust_id.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endParaRPr b="0" lang="en-IN" sz="22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530960" y="144000"/>
            <a:ext cx="3211200" cy="65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2ff"/>
                </a:solidFill>
                <a:latin typeface="Arial"/>
                <a:ea typeface="DejaVu Sans"/>
              </a:rPr>
              <a:t>Map-Reduce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216000" y="775440"/>
            <a:ext cx="11519280" cy="555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MongoDB also provides map-reduce operations to perform aggregation. Map-reduce uses custom JavaScript functions to perform the map and reduce operations, as well as the optional finalize operation.</a:t>
            </a:r>
            <a:endParaRPr b="0" lang="en-IN" sz="22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In MongoDB, map-reduce operations use custom JavaScript functions to map, or associate, values to a key. If a key has multiple values mapped to it, the operation reduces the values for the key to a single object.</a:t>
            </a:r>
            <a:endParaRPr b="0" lang="en-IN" sz="22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map is a javascript function that maps a value with a key and emits a key-value pair</a:t>
            </a:r>
            <a:endParaRPr b="0" lang="en-IN" sz="2200" spc="-1" strike="noStrike">
              <a:latin typeface="Arial"/>
            </a:endParaRPr>
          </a:p>
          <a:p>
            <a:pPr marL="216000" indent="-21528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reduce is a javascript function that reduces or groups all the documents having the same key</a:t>
            </a:r>
            <a:endParaRPr b="0" lang="en-IN" sz="22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11423160" y="6464880"/>
            <a:ext cx="151560" cy="15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288000" y="55080"/>
            <a:ext cx="11953800" cy="55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 algn="ctr">
              <a:lnSpc>
                <a:spcPct val="100000"/>
              </a:lnSpc>
              <a:spcBef>
                <a:spcPts val="99"/>
              </a:spcBef>
            </a:pPr>
            <a:r>
              <a:rPr b="1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MongoDB Vs SQL Databases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585000" y="577800"/>
            <a:ext cx="10637280" cy="86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943735"/>
                </a:solidFill>
                <a:latin typeface="Arial"/>
                <a:ea typeface="DejaVu Sans"/>
              </a:rPr>
              <a:t>The following table presents the various SQL terminology and concepts and the corresponding MongoDB terminology and concepts.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375"/>
              </a:spcBef>
            </a:pPr>
            <a:endParaRPr b="0" lang="en-IN" sz="2400" spc="-1" strike="noStrike"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1296000" y="1368000"/>
            <a:ext cx="9286920" cy="5226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864000" y="198000"/>
            <a:ext cx="9647280" cy="6666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3312000" y="144000"/>
            <a:ext cx="770328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2ff"/>
                </a:solidFill>
                <a:latin typeface="Arial"/>
                <a:ea typeface="DejaVu Sans"/>
              </a:rPr>
              <a:t>Single Purpose Aggregation Operations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216000" y="775440"/>
            <a:ext cx="11519280" cy="555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MongoDB provides </a:t>
            </a:r>
            <a:r>
              <a:rPr b="1" lang="en-IN" sz="2200" spc="-1" strike="noStrike">
                <a:solidFill>
                  <a:srgbClr val="ef413d"/>
                </a:solidFill>
                <a:latin typeface="Arial"/>
                <a:ea typeface="DejaVu Sans"/>
              </a:rPr>
              <a:t>db.collection.estimatedDocumentCount(), db.collection.count() and db.collection.distinct().</a:t>
            </a:r>
            <a:endParaRPr b="0" lang="en-IN" sz="2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IN" sz="2200" spc="-1" strike="noStrike">
                <a:solidFill>
                  <a:srgbClr val="ef413d"/>
                </a:solidFill>
                <a:latin typeface="Arial"/>
                <a:ea typeface="DejaVu Sans"/>
              </a:rPr>
              <a:t>All of these operations aggregate documents from </a:t>
            </a:r>
            <a:endParaRPr b="0" lang="en-IN" sz="2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IN" sz="2200" spc="-1" strike="noStrike">
                <a:solidFill>
                  <a:srgbClr val="ef413d"/>
                </a:solidFill>
                <a:latin typeface="Arial"/>
                <a:ea typeface="DejaVu Sans"/>
              </a:rPr>
              <a:t>a single collection.</a:t>
            </a:r>
            <a:endParaRPr b="0" lang="en-IN" sz="2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IN" sz="2200" spc="-1" strike="noStrike">
                <a:solidFill>
                  <a:srgbClr val="ef413d"/>
                </a:solidFill>
                <a:latin typeface="Arial"/>
                <a:ea typeface="DejaVu Sans"/>
              </a:rPr>
              <a:t>these operations provide simple access to </a:t>
            </a:r>
            <a:endParaRPr b="0" lang="en-IN" sz="2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IN" sz="2200" spc="-1" strike="noStrike">
                <a:solidFill>
                  <a:srgbClr val="ef413d"/>
                </a:solidFill>
                <a:latin typeface="Arial"/>
                <a:ea typeface="DejaVu Sans"/>
              </a:rPr>
              <a:t>common aggregation processes, they lack the flexibility </a:t>
            </a:r>
            <a:endParaRPr b="0" lang="en-IN" sz="2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IN" sz="2200" spc="-1" strike="noStrike">
                <a:solidFill>
                  <a:srgbClr val="ef413d"/>
                </a:solidFill>
                <a:latin typeface="Arial"/>
                <a:ea typeface="DejaVu Sans"/>
              </a:rPr>
              <a:t>and capabilities of the aggregation pipeline and map-reduce.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7893360" y="1296000"/>
            <a:ext cx="4059360" cy="539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11423160" y="6464880"/>
            <a:ext cx="151560" cy="15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2"/>
          <p:cNvSpPr/>
          <p:nvPr/>
        </p:nvSpPr>
        <p:spPr>
          <a:xfrm>
            <a:off x="288000" y="55080"/>
            <a:ext cx="11953800" cy="55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 algn="ctr">
              <a:lnSpc>
                <a:spcPct val="100000"/>
              </a:lnSpc>
              <a:spcBef>
                <a:spcPts val="99"/>
              </a:spcBef>
            </a:pPr>
            <a:r>
              <a:rPr b="1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MongoDB Vs SQL Databases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585000" y="577800"/>
            <a:ext cx="10637280" cy="129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216000" indent="-21492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2ff"/>
                </a:solidFill>
                <a:latin typeface="Arial"/>
                <a:ea typeface="DejaVu Sans"/>
              </a:rPr>
              <a:t>The following table presents a quick reference of SQL aggregation statements and the corresponding MongoDB statements. The examples in the table assume the following conditions:</a:t>
            </a:r>
            <a:endParaRPr b="0" lang="en-IN" sz="2400" spc="-1" strike="noStrike">
              <a:latin typeface="Arial"/>
            </a:endParaRPr>
          </a:p>
          <a:p>
            <a:pPr marL="216000" indent="-21492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IN" sz="2400" spc="-1" strike="noStrike">
                <a:solidFill>
                  <a:srgbClr val="72bf44"/>
                </a:solidFill>
                <a:latin typeface="Arial"/>
                <a:ea typeface="DejaVu Sans"/>
              </a:rPr>
              <a:t>The SQL examples assume </a:t>
            </a:r>
            <a:r>
              <a:rPr b="0" i="1" lang="en-IN" sz="2400" spc="-1" strike="noStrike">
                <a:solidFill>
                  <a:srgbClr val="72bf44"/>
                </a:solidFill>
                <a:latin typeface="Arial"/>
                <a:ea typeface="DejaVu Sans"/>
              </a:rPr>
              <a:t>two</a:t>
            </a:r>
            <a:r>
              <a:rPr b="0" lang="en-IN" sz="2400" spc="-1" strike="noStrike">
                <a:solidFill>
                  <a:srgbClr val="72bf44"/>
                </a:solidFill>
                <a:latin typeface="Arial"/>
                <a:ea typeface="DejaVu Sans"/>
              </a:rPr>
              <a:t> tables, </a:t>
            </a:r>
            <a:r>
              <a:rPr b="0" lang="en-IN" sz="2400" spc="-1" strike="noStrike">
                <a:solidFill>
                  <a:srgbClr val="72bf44"/>
                </a:solidFill>
                <a:latin typeface="Liberation Mono;Courier New"/>
                <a:ea typeface="Liberation Mono;Courier New"/>
              </a:rPr>
              <a:t>orders</a:t>
            </a:r>
            <a:r>
              <a:rPr b="0" lang="en-IN" sz="2400" spc="-1" strike="noStrike">
                <a:solidFill>
                  <a:srgbClr val="72bf44"/>
                </a:solidFill>
                <a:latin typeface="Arial"/>
                <a:ea typeface="DejaVu Sans"/>
              </a:rPr>
              <a:t> and </a:t>
            </a:r>
            <a:r>
              <a:rPr b="0" lang="en-IN" sz="2400" spc="-1" strike="noStrike">
                <a:solidFill>
                  <a:srgbClr val="72bf44"/>
                </a:solidFill>
                <a:latin typeface="Liberation Mono;Courier New"/>
                <a:ea typeface="Liberation Mono;Courier New"/>
              </a:rPr>
              <a:t>order_lineitem</a:t>
            </a:r>
            <a:r>
              <a:rPr b="0" lang="en-IN" sz="2400" spc="-1" strike="noStrike">
                <a:solidFill>
                  <a:srgbClr val="72bf44"/>
                </a:solidFill>
                <a:latin typeface="Arial"/>
                <a:ea typeface="DejaVu Sans"/>
              </a:rPr>
              <a:t> that join by the </a:t>
            </a:r>
            <a:r>
              <a:rPr b="0" lang="en-IN" sz="2400" spc="-1" strike="noStrike">
                <a:solidFill>
                  <a:srgbClr val="72bf44"/>
                </a:solidFill>
                <a:latin typeface="Liberation Mono;Courier New"/>
                <a:ea typeface="Liberation Mono;Courier New"/>
              </a:rPr>
              <a:t>order_lineitem.order_id</a:t>
            </a:r>
            <a:r>
              <a:rPr b="0" lang="en-IN" sz="2400" spc="-1" strike="noStrike">
                <a:solidFill>
                  <a:srgbClr val="72bf44"/>
                </a:solidFill>
                <a:latin typeface="Arial"/>
                <a:ea typeface="DejaVu Sans"/>
              </a:rPr>
              <a:t> and the </a:t>
            </a:r>
            <a:r>
              <a:rPr b="0" lang="en-IN" sz="2400" spc="-1" strike="noStrike">
                <a:solidFill>
                  <a:srgbClr val="72bf44"/>
                </a:solidFill>
                <a:latin typeface="Liberation Mono;Courier New"/>
                <a:ea typeface="Liberation Mono;Courier New"/>
              </a:rPr>
              <a:t>orders.id</a:t>
            </a:r>
            <a:r>
              <a:rPr b="0" lang="en-IN" sz="2400" spc="-1" strike="noStrike">
                <a:solidFill>
                  <a:srgbClr val="72bf44"/>
                </a:solidFill>
                <a:latin typeface="Arial"/>
                <a:ea typeface="DejaVu Sans"/>
              </a:rPr>
              <a:t> columns.</a:t>
            </a:r>
            <a:endParaRPr b="0" lang="en-IN" sz="2400" spc="-1" strike="noStrike">
              <a:latin typeface="Arial"/>
            </a:endParaRPr>
          </a:p>
          <a:p>
            <a:pPr marL="216000" indent="-21492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IN" sz="2400" spc="-1" strike="noStrike">
                <a:solidFill>
                  <a:srgbClr val="72bf44"/>
                </a:solidFill>
                <a:latin typeface="Arial"/>
                <a:ea typeface="DejaVu Sans"/>
              </a:rPr>
              <a:t>The MongoDB examples assume </a:t>
            </a:r>
            <a:r>
              <a:rPr b="0" i="1" lang="en-IN" sz="2400" spc="-1" strike="noStrike">
                <a:solidFill>
                  <a:srgbClr val="72bf44"/>
                </a:solidFill>
                <a:latin typeface="Arial"/>
                <a:ea typeface="DejaVu Sans"/>
              </a:rPr>
              <a:t>one</a:t>
            </a:r>
            <a:r>
              <a:rPr b="0" lang="en-IN" sz="2400" spc="-1" strike="noStrike">
                <a:solidFill>
                  <a:srgbClr val="72bf44"/>
                </a:solidFill>
                <a:latin typeface="Arial"/>
                <a:ea typeface="DejaVu Sans"/>
              </a:rPr>
              <a:t> collection </a:t>
            </a:r>
            <a:r>
              <a:rPr b="0" lang="en-IN" sz="2400" spc="-1" strike="noStrike">
                <a:solidFill>
                  <a:srgbClr val="72bf44"/>
                </a:solidFill>
                <a:latin typeface="Liberation Mono;Courier New"/>
                <a:ea typeface="Liberation Mono;Courier New"/>
              </a:rPr>
              <a:t>orders</a:t>
            </a:r>
            <a:r>
              <a:rPr b="0" lang="en-IN" sz="2400" spc="-1" strike="noStrike">
                <a:solidFill>
                  <a:srgbClr val="72bf44"/>
                </a:solidFill>
                <a:latin typeface="Arial"/>
                <a:ea typeface="DejaVu Sans"/>
              </a:rPr>
              <a:t> that contain documents of the following prototype: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IN" sz="2400" spc="-1" strike="noStrike">
                <a:solidFill>
                  <a:srgbClr val="943735"/>
                </a:solidFill>
                <a:latin typeface="Arial"/>
                <a:ea typeface="DejaVu Sans"/>
              </a:rPr>
              <a:t>{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IN" sz="2400" spc="-1" strike="noStrike">
                <a:solidFill>
                  <a:srgbClr val="943735"/>
                </a:solidFill>
                <a:latin typeface="Arial"/>
                <a:ea typeface="DejaVu Sans"/>
              </a:rPr>
              <a:t>  </a:t>
            </a:r>
            <a:r>
              <a:rPr b="0" lang="en-IN" sz="2400" spc="-1" strike="noStrike">
                <a:solidFill>
                  <a:srgbClr val="943735"/>
                </a:solidFill>
                <a:latin typeface="Arial"/>
                <a:ea typeface="DejaVu Sans"/>
              </a:rPr>
              <a:t>cust_id: "abc123",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IN" sz="2400" spc="-1" strike="noStrike">
                <a:solidFill>
                  <a:srgbClr val="943735"/>
                </a:solidFill>
                <a:latin typeface="Arial"/>
                <a:ea typeface="DejaVu Sans"/>
              </a:rPr>
              <a:t>  </a:t>
            </a:r>
            <a:r>
              <a:rPr b="0" lang="en-IN" sz="2400" spc="-1" strike="noStrike">
                <a:solidFill>
                  <a:srgbClr val="943735"/>
                </a:solidFill>
                <a:latin typeface="Arial"/>
                <a:ea typeface="DejaVu Sans"/>
              </a:rPr>
              <a:t>ord_date: ISODate("2012-11-02T17:04:11.102Z"),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IN" sz="2400" spc="-1" strike="noStrike">
                <a:solidFill>
                  <a:srgbClr val="943735"/>
                </a:solidFill>
                <a:latin typeface="Arial"/>
                <a:ea typeface="DejaVu Sans"/>
              </a:rPr>
              <a:t>  </a:t>
            </a:r>
            <a:r>
              <a:rPr b="0" lang="en-IN" sz="2400" spc="-1" strike="noStrike">
                <a:solidFill>
                  <a:srgbClr val="943735"/>
                </a:solidFill>
                <a:latin typeface="Arial"/>
                <a:ea typeface="DejaVu Sans"/>
              </a:rPr>
              <a:t>status: 'A',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IN" sz="2400" spc="-1" strike="noStrike">
                <a:solidFill>
                  <a:srgbClr val="943735"/>
                </a:solidFill>
                <a:latin typeface="Arial"/>
                <a:ea typeface="DejaVu Sans"/>
              </a:rPr>
              <a:t>  </a:t>
            </a:r>
            <a:r>
              <a:rPr b="0" lang="en-IN" sz="2400" spc="-1" strike="noStrike">
                <a:solidFill>
                  <a:srgbClr val="943735"/>
                </a:solidFill>
                <a:latin typeface="Arial"/>
                <a:ea typeface="DejaVu Sans"/>
              </a:rPr>
              <a:t>price: 50,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IN" sz="2400" spc="-1" strike="noStrike">
                <a:solidFill>
                  <a:srgbClr val="943735"/>
                </a:solidFill>
                <a:latin typeface="Arial"/>
                <a:ea typeface="DejaVu Sans"/>
              </a:rPr>
              <a:t>  </a:t>
            </a:r>
            <a:r>
              <a:rPr b="0" lang="en-IN" sz="2400" spc="-1" strike="noStrike">
                <a:solidFill>
                  <a:srgbClr val="943735"/>
                </a:solidFill>
                <a:latin typeface="Arial"/>
                <a:ea typeface="DejaVu Sans"/>
              </a:rPr>
              <a:t>items: [ { sku: "xxx", qty: 25, price: 1 },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IN" sz="2400" spc="-1" strike="noStrike">
                <a:solidFill>
                  <a:srgbClr val="943735"/>
                </a:solidFill>
                <a:latin typeface="Arial"/>
                <a:ea typeface="DejaVu Sans"/>
              </a:rPr>
              <a:t>           </a:t>
            </a:r>
            <a:r>
              <a:rPr b="0" lang="en-IN" sz="2400" spc="-1" strike="noStrike">
                <a:solidFill>
                  <a:srgbClr val="943735"/>
                </a:solidFill>
                <a:latin typeface="Arial"/>
                <a:ea typeface="DejaVu Sans"/>
              </a:rPr>
              <a:t>{ sku: "yyy", qty: 25, price: 1 } ]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IN" sz="2400" spc="-1" strike="noStrike">
                <a:solidFill>
                  <a:srgbClr val="943735"/>
                </a:solidFill>
                <a:latin typeface="Arial"/>
                <a:ea typeface="DejaVu Sans"/>
              </a:rPr>
              <a:t>}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375"/>
              </a:spcBef>
            </a:pP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1423160" y="6464880"/>
            <a:ext cx="151560" cy="15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2"/>
          <p:cNvSpPr/>
          <p:nvPr/>
        </p:nvSpPr>
        <p:spPr>
          <a:xfrm>
            <a:off x="288000" y="55080"/>
            <a:ext cx="11953800" cy="55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 algn="ctr">
              <a:lnSpc>
                <a:spcPct val="100000"/>
              </a:lnSpc>
              <a:spcBef>
                <a:spcPts val="99"/>
              </a:spcBef>
            </a:pPr>
            <a:r>
              <a:rPr b="1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MongoDB Vs SQL Databases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585000" y="577800"/>
            <a:ext cx="10637280" cy="129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0002ff"/>
                </a:solidFill>
                <a:latin typeface="Arial"/>
                <a:ea typeface="DejaVu Sans"/>
              </a:rPr>
              <a:t>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375"/>
              </a:spcBef>
            </a:pPr>
            <a:endParaRPr b="0" lang="en-IN" sz="2400" spc="-1" strike="noStrike">
              <a:latin typeface="Arial"/>
            </a:endParaRPr>
          </a:p>
        </p:txBody>
      </p:sp>
      <p:graphicFrame>
        <p:nvGraphicFramePr>
          <p:cNvPr id="119" name="Table 4"/>
          <p:cNvGraphicFramePr/>
          <p:nvPr/>
        </p:nvGraphicFramePr>
        <p:xfrm>
          <a:off x="408240" y="1404000"/>
          <a:ext cx="11402280" cy="5255640"/>
        </p:xfrm>
        <a:graphic>
          <a:graphicData uri="http://schemas.openxmlformats.org/drawingml/2006/table">
            <a:tbl>
              <a:tblPr/>
              <a:tblGrid>
                <a:gridCol w="3564000"/>
                <a:gridCol w="4153680"/>
                <a:gridCol w="3684960"/>
              </a:tblGrid>
              <a:tr h="60228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2200" spc="-1" strike="noStrike">
                          <a:solidFill>
                            <a:srgbClr val="fff200"/>
                          </a:solidFill>
                          <a:latin typeface="Arial"/>
                        </a:rPr>
                        <a:t>SQL Statements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  <a:spcBef>
                          <a:spcPts val="283"/>
                        </a:spcBef>
                        <a:spcAft>
                          <a:spcPts val="283"/>
                        </a:spcAft>
                      </a:pPr>
                      <a:r>
                        <a:rPr b="1" lang="en-IN" sz="2200" spc="-1" strike="noStrike">
                          <a:solidFill>
                            <a:srgbClr val="fff200"/>
                          </a:solidFill>
                          <a:latin typeface="Arial"/>
                        </a:rPr>
                        <a:t>MongoDB Statements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1" lang="en-IN" sz="2200" spc="-1" strike="noStrike">
                          <a:solidFill>
                            <a:srgbClr val="fff200"/>
                          </a:solidFill>
                          <a:latin typeface="Arial"/>
                          <a:ea typeface="Noto Sans CJK SC Regular"/>
                        </a:rPr>
                        <a:t>Description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</a:tr>
              <a:tr h="2326680"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latin typeface="Arial"/>
                        </a:rPr>
                        <a:t>SELECT COUNT(*) AS count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FROM orders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latin typeface="Arial"/>
                        </a:rPr>
                        <a:t>db.orders.aggregate( [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</a:t>
                      </a:r>
                      <a:r>
                        <a:rPr b="0" lang="en-IN" sz="1800" spc="-1" strike="noStrike">
                          <a:latin typeface="Arial"/>
                        </a:rPr>
                        <a:t>{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  </a:t>
                      </a:r>
                      <a:r>
                        <a:rPr b="0" lang="en-IN" sz="1800" spc="-1" strike="noStrike">
                          <a:latin typeface="Arial"/>
                        </a:rPr>
                        <a:t>$group: {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     </a:t>
                      </a:r>
                      <a:r>
                        <a:rPr b="0" lang="en-IN" sz="1800" spc="-1" strike="noStrike">
                          <a:latin typeface="Arial"/>
                        </a:rPr>
                        <a:t>_id: null,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     </a:t>
                      </a:r>
                      <a:r>
                        <a:rPr b="0" lang="en-IN" sz="1800" spc="-1" strike="noStrike">
                          <a:latin typeface="Arial"/>
                        </a:rPr>
                        <a:t>count: { $sum: 1 }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  </a:t>
                      </a:r>
                      <a:r>
                        <a:rPr b="0" lang="en-IN" sz="1800" spc="-1" strike="noStrike">
                          <a:latin typeface="Arial"/>
                        </a:rPr>
                        <a:t>}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</a:t>
                      </a:r>
                      <a:r>
                        <a:rPr b="0" lang="en-IN" sz="1800" spc="-1" strike="noStrike">
                          <a:latin typeface="Arial"/>
                        </a:rPr>
                        <a:t>}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] 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latin typeface="Arial"/>
                        </a:rPr>
                        <a:t>Count all records from </a:t>
                      </a:r>
                      <a:r>
                        <a:rPr b="0" lang="en-IN" sz="1800" spc="-1" strike="noStrike">
                          <a:latin typeface="Liberation Mono;Courier New"/>
                          <a:ea typeface="Liberation Mono;Courier New"/>
                        </a:rPr>
                        <a:t>orders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2327040"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latin typeface="Arial"/>
                        </a:rPr>
                        <a:t>SELECT SUM(price) AS total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FROM orders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latin typeface="Arial"/>
                        </a:rPr>
                        <a:t>db.orders.aggregate( [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</a:t>
                      </a:r>
                      <a:r>
                        <a:rPr b="0" lang="en-IN" sz="1800" spc="-1" strike="noStrike">
                          <a:latin typeface="Arial"/>
                        </a:rPr>
                        <a:t>{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  </a:t>
                      </a:r>
                      <a:r>
                        <a:rPr b="0" lang="en-IN" sz="1800" spc="-1" strike="noStrike">
                          <a:latin typeface="Arial"/>
                        </a:rPr>
                        <a:t>$group: {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     </a:t>
                      </a:r>
                      <a:r>
                        <a:rPr b="0" lang="en-IN" sz="1800" spc="-1" strike="noStrike">
                          <a:latin typeface="Arial"/>
                        </a:rPr>
                        <a:t>_id: null,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     </a:t>
                      </a:r>
                      <a:r>
                        <a:rPr b="0" lang="en-IN" sz="1800" spc="-1" strike="noStrike">
                          <a:latin typeface="Arial"/>
                        </a:rPr>
                        <a:t>total: { $sum: "$price" }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  </a:t>
                      </a:r>
                      <a:r>
                        <a:rPr b="0" lang="en-IN" sz="1800" spc="-1" strike="noStrike">
                          <a:latin typeface="Arial"/>
                        </a:rPr>
                        <a:t>}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</a:t>
                      </a:r>
                      <a:r>
                        <a:rPr b="0" lang="en-IN" sz="1800" spc="-1" strike="noStrike">
                          <a:latin typeface="Arial"/>
                        </a:rPr>
                        <a:t>}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] 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latin typeface="Arial"/>
                        </a:rPr>
                        <a:t>Sum the </a:t>
                      </a:r>
                      <a:r>
                        <a:rPr b="0" lang="en-IN" sz="1800" spc="-1" strike="noStrike">
                          <a:latin typeface="Liberation Mono;Courier New"/>
                          <a:ea typeface="Liberation Mono;Courier New"/>
                        </a:rPr>
                        <a:t>price</a:t>
                      </a:r>
                      <a:r>
                        <a:rPr b="0" lang="en-IN" sz="1800" spc="-1" strike="noStrike">
                          <a:latin typeface="Arial"/>
                          <a:ea typeface="Liberation Mono;Courier New"/>
                        </a:rPr>
                        <a:t> field from </a:t>
                      </a:r>
                      <a:r>
                        <a:rPr b="0" lang="en-IN" sz="1800" spc="-1" strike="noStrike">
                          <a:latin typeface="Liberation Mono;Courier New"/>
                          <a:ea typeface="Liberation Mono;Courier New"/>
                        </a:rPr>
                        <a:t>orders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  <p:sp>
        <p:nvSpPr>
          <p:cNvPr id="120" name="CustomShape 5"/>
          <p:cNvSpPr/>
          <p:nvPr/>
        </p:nvSpPr>
        <p:spPr>
          <a:xfrm>
            <a:off x="216000" y="496080"/>
            <a:ext cx="12007080" cy="87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2ff"/>
                </a:solidFill>
                <a:latin typeface="Arial"/>
                <a:ea typeface="DejaVu Sans"/>
              </a:rPr>
              <a:t>  </a:t>
            </a:r>
            <a:r>
              <a:rPr b="0" lang="en-IN" sz="2400" spc="-1" strike="noStrike">
                <a:solidFill>
                  <a:srgbClr val="0002ff"/>
                </a:solidFill>
                <a:latin typeface="Arial"/>
                <a:ea typeface="DejaVu Sans"/>
              </a:rPr>
              <a:t>The following table presents a quick reference of SQL aggregation statements and the corresponding MongoDB statements. 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11423160" y="6464880"/>
            <a:ext cx="151560" cy="15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2"/>
          <p:cNvSpPr/>
          <p:nvPr/>
        </p:nvSpPr>
        <p:spPr>
          <a:xfrm>
            <a:off x="288000" y="55080"/>
            <a:ext cx="11953800" cy="55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 algn="ctr">
              <a:lnSpc>
                <a:spcPct val="100000"/>
              </a:lnSpc>
              <a:spcBef>
                <a:spcPts val="99"/>
              </a:spcBef>
            </a:pPr>
            <a:r>
              <a:rPr b="1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MongoDB Vs SQL Databases</a:t>
            </a:r>
            <a:endParaRPr b="0" lang="en-IN" sz="3200" spc="-1" strike="noStrike">
              <a:latin typeface="Arial"/>
            </a:endParaRPr>
          </a:p>
        </p:txBody>
      </p:sp>
      <p:graphicFrame>
        <p:nvGraphicFramePr>
          <p:cNvPr id="123" name="Table 3"/>
          <p:cNvGraphicFramePr/>
          <p:nvPr/>
        </p:nvGraphicFramePr>
        <p:xfrm>
          <a:off x="408240" y="864000"/>
          <a:ext cx="11402280" cy="5731560"/>
        </p:xfrm>
        <a:graphic>
          <a:graphicData uri="http://schemas.openxmlformats.org/drawingml/2006/table">
            <a:tbl>
              <a:tblPr/>
              <a:tblGrid>
                <a:gridCol w="3564000"/>
                <a:gridCol w="4153680"/>
                <a:gridCol w="3684960"/>
              </a:tblGrid>
              <a:tr h="60228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2200" spc="-1" strike="noStrike">
                          <a:solidFill>
                            <a:srgbClr val="fff200"/>
                          </a:solidFill>
                          <a:latin typeface="Arial"/>
                        </a:rPr>
                        <a:t>SQL Statements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  <a:spcBef>
                          <a:spcPts val="283"/>
                        </a:spcBef>
                        <a:spcAft>
                          <a:spcPts val="283"/>
                        </a:spcAft>
                      </a:pPr>
                      <a:r>
                        <a:rPr b="1" lang="en-IN" sz="2200" spc="-1" strike="noStrike">
                          <a:solidFill>
                            <a:srgbClr val="fff200"/>
                          </a:solidFill>
                          <a:latin typeface="Arial"/>
                        </a:rPr>
                        <a:t>MongoDB Statements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1" lang="en-IN" sz="2200" spc="-1" strike="noStrike">
                          <a:solidFill>
                            <a:srgbClr val="fff200"/>
                          </a:solidFill>
                          <a:latin typeface="Arial"/>
                          <a:ea typeface="Noto Sans CJK SC Regular"/>
                        </a:rPr>
                        <a:t>Description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</a:tr>
              <a:tr h="2326680"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latin typeface="Arial"/>
                        </a:rPr>
                        <a:t>SELECT cust_id,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    </a:t>
                      </a:r>
                      <a:r>
                        <a:rPr b="0" lang="en-IN" sz="1800" spc="-1" strike="noStrike">
                          <a:latin typeface="Arial"/>
                        </a:rPr>
                        <a:t>SUM(price) AS total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FROM orders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GROUP BY cust_id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latin typeface="Arial"/>
                        </a:rPr>
                        <a:t>db.orders.aggregate( [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</a:t>
                      </a:r>
                      <a:r>
                        <a:rPr b="0" lang="en-IN" sz="1800" spc="-1" strike="noStrike">
                          <a:latin typeface="Arial"/>
                        </a:rPr>
                        <a:t>{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  </a:t>
                      </a:r>
                      <a:r>
                        <a:rPr b="0" lang="en-IN" sz="1800" spc="-1" strike="noStrike">
                          <a:latin typeface="Arial"/>
                        </a:rPr>
                        <a:t>$group: {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     </a:t>
                      </a:r>
                      <a:r>
                        <a:rPr b="0" lang="en-IN" sz="1800" spc="-1" strike="noStrike">
                          <a:latin typeface="Arial"/>
                        </a:rPr>
                        <a:t>_id: "$cust_id",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     </a:t>
                      </a:r>
                      <a:r>
                        <a:rPr b="0" lang="en-IN" sz="1800" spc="-1" strike="noStrike">
                          <a:latin typeface="Arial"/>
                        </a:rPr>
                        <a:t>total: { $sum: "$price" }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  </a:t>
                      </a:r>
                      <a:r>
                        <a:rPr b="0" lang="en-IN" sz="1800" spc="-1" strike="noStrike">
                          <a:latin typeface="Arial"/>
                        </a:rPr>
                        <a:t>}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</a:t>
                      </a:r>
                      <a:r>
                        <a:rPr b="0" lang="en-IN" sz="1800" spc="-1" strike="noStrike">
                          <a:latin typeface="Arial"/>
                        </a:rPr>
                        <a:t>}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] 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latin typeface="Arial"/>
                        </a:rPr>
                        <a:t>For each unique </a:t>
                      </a:r>
                      <a:r>
                        <a:rPr b="0" lang="en-IN" sz="1800" spc="-1" strike="noStrike">
                          <a:latin typeface="Liberation Mono;Courier New"/>
                          <a:ea typeface="Liberation Mono;Courier New"/>
                        </a:rPr>
                        <a:t>cust_id</a:t>
                      </a:r>
                      <a:r>
                        <a:rPr b="0" lang="en-IN" sz="1800" spc="-1" strike="noStrike">
                          <a:latin typeface="Arial"/>
                          <a:ea typeface="Liberation Mono;Courier New"/>
                        </a:rPr>
                        <a:t>, sum the </a:t>
                      </a:r>
                      <a:r>
                        <a:rPr b="0" lang="en-IN" sz="1800" spc="-1" strike="noStrike">
                          <a:latin typeface="Liberation Mono;Courier New"/>
                          <a:ea typeface="Liberation Mono;Courier New"/>
                        </a:rPr>
                        <a:t>price</a:t>
                      </a:r>
                      <a:r>
                        <a:rPr b="0" lang="en-IN" sz="1800" spc="-1" strike="noStrike">
                          <a:latin typeface="Arial"/>
                          <a:ea typeface="Liberation Mono;Courier New"/>
                        </a:rPr>
                        <a:t> field.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2802960"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latin typeface="Arial"/>
                        </a:rPr>
                        <a:t>SELECT cust_id,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    </a:t>
                      </a:r>
                      <a:r>
                        <a:rPr b="0" lang="en-IN" sz="1800" spc="-1" strike="noStrike">
                          <a:latin typeface="Arial"/>
                        </a:rPr>
                        <a:t>SUM(price) AS total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FROM orders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GROUP BY cust_id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ORDER BY total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latin typeface="Arial"/>
                        </a:rPr>
                        <a:t>db.orders.aggregate( [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</a:t>
                      </a:r>
                      <a:r>
                        <a:rPr b="0" lang="en-IN" sz="1800" spc="-1" strike="noStrike">
                          <a:latin typeface="Arial"/>
                        </a:rPr>
                        <a:t>{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  </a:t>
                      </a:r>
                      <a:r>
                        <a:rPr b="0" lang="en-IN" sz="1800" spc="-1" strike="noStrike">
                          <a:latin typeface="Arial"/>
                        </a:rPr>
                        <a:t>$group: {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     </a:t>
                      </a:r>
                      <a:r>
                        <a:rPr b="0" lang="en-IN" sz="1800" spc="-1" strike="noStrike">
                          <a:latin typeface="Arial"/>
                        </a:rPr>
                        <a:t>_id: "$cust_id",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     </a:t>
                      </a:r>
                      <a:r>
                        <a:rPr b="0" lang="en-IN" sz="1800" spc="-1" strike="noStrike">
                          <a:latin typeface="Arial"/>
                        </a:rPr>
                        <a:t>total: { $sum: "$price" }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  </a:t>
                      </a:r>
                      <a:r>
                        <a:rPr b="0" lang="en-IN" sz="1800" spc="-1" strike="noStrike">
                          <a:latin typeface="Arial"/>
                        </a:rPr>
                        <a:t>}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</a:t>
                      </a:r>
                      <a:r>
                        <a:rPr b="0" lang="en-IN" sz="1800" spc="-1" strike="noStrike">
                          <a:latin typeface="Arial"/>
                        </a:rPr>
                        <a:t>},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</a:t>
                      </a:r>
                      <a:r>
                        <a:rPr b="0" lang="en-IN" sz="1800" spc="-1" strike="noStrike">
                          <a:latin typeface="Arial"/>
                        </a:rPr>
                        <a:t>{ $sort: { total: 1 } }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] 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latin typeface="Arial"/>
                        </a:rPr>
                        <a:t>For each unique </a:t>
                      </a:r>
                      <a:r>
                        <a:rPr b="0" lang="en-IN" sz="1800" spc="-1" strike="noStrike">
                          <a:latin typeface="Liberation Mono;Courier New"/>
                          <a:ea typeface="Liberation Mono;Courier New"/>
                        </a:rPr>
                        <a:t>cust_id</a:t>
                      </a:r>
                      <a:r>
                        <a:rPr b="0" lang="en-IN" sz="1800" spc="-1" strike="noStrike">
                          <a:latin typeface="Arial"/>
                          <a:ea typeface="Liberation Mono;Courier New"/>
                        </a:rPr>
                        <a:t>, sum the </a:t>
                      </a:r>
                      <a:r>
                        <a:rPr b="0" lang="en-IN" sz="1800" spc="-1" strike="noStrike">
                          <a:latin typeface="Liberation Mono;Courier New"/>
                          <a:ea typeface="Liberation Mono;Courier New"/>
                        </a:rPr>
                        <a:t>price</a:t>
                      </a:r>
                      <a:r>
                        <a:rPr b="0" lang="en-IN" sz="1800" spc="-1" strike="noStrike">
                          <a:latin typeface="Arial"/>
                          <a:ea typeface="Liberation Mono;Courier New"/>
                        </a:rPr>
                        <a:t> field, results sorted by sum.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1423160" y="6464880"/>
            <a:ext cx="151560" cy="15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2"/>
          <p:cNvSpPr/>
          <p:nvPr/>
        </p:nvSpPr>
        <p:spPr>
          <a:xfrm>
            <a:off x="288000" y="55080"/>
            <a:ext cx="11953800" cy="55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 algn="ctr">
              <a:lnSpc>
                <a:spcPct val="100000"/>
              </a:lnSpc>
              <a:spcBef>
                <a:spcPts val="99"/>
              </a:spcBef>
            </a:pPr>
            <a:r>
              <a:rPr b="1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MongoDB Vs SQL Databases</a:t>
            </a:r>
            <a:endParaRPr b="0" lang="en-IN" sz="3200" spc="-1" strike="noStrike">
              <a:latin typeface="Arial"/>
            </a:endParaRPr>
          </a:p>
        </p:txBody>
      </p:sp>
      <p:graphicFrame>
        <p:nvGraphicFramePr>
          <p:cNvPr id="126" name="Table 3"/>
          <p:cNvGraphicFramePr/>
          <p:nvPr/>
        </p:nvGraphicFramePr>
        <p:xfrm>
          <a:off x="361440" y="941760"/>
          <a:ext cx="11402280" cy="4731480"/>
        </p:xfrm>
        <a:graphic>
          <a:graphicData uri="http://schemas.openxmlformats.org/drawingml/2006/table">
            <a:tbl>
              <a:tblPr/>
              <a:tblGrid>
                <a:gridCol w="3564000"/>
                <a:gridCol w="4153680"/>
                <a:gridCol w="3684960"/>
              </a:tblGrid>
              <a:tr h="54504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2200" spc="-1" strike="noStrike">
                          <a:solidFill>
                            <a:srgbClr val="fff200"/>
                          </a:solidFill>
                          <a:latin typeface="Arial"/>
                        </a:rPr>
                        <a:t>SQL Statements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  <a:spcBef>
                          <a:spcPts val="283"/>
                        </a:spcBef>
                        <a:spcAft>
                          <a:spcPts val="283"/>
                        </a:spcAft>
                      </a:pPr>
                      <a:r>
                        <a:rPr b="1" lang="en-IN" sz="2200" spc="-1" strike="noStrike">
                          <a:solidFill>
                            <a:srgbClr val="fff200"/>
                          </a:solidFill>
                          <a:latin typeface="Arial"/>
                        </a:rPr>
                        <a:t>MongoDB Statements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1" lang="en-IN" sz="2200" spc="-1" strike="noStrike">
                          <a:solidFill>
                            <a:srgbClr val="fff200"/>
                          </a:solidFill>
                          <a:latin typeface="Arial"/>
                          <a:ea typeface="Noto Sans CJK SC Regular"/>
                        </a:rPr>
                        <a:t>Description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</a:tr>
              <a:tr h="2326680"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latin typeface="Arial"/>
                        </a:rPr>
                        <a:t>SELECT cust_id,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    </a:t>
                      </a:r>
                      <a:r>
                        <a:rPr b="0" lang="en-IN" sz="1800" spc="-1" strike="noStrike">
                          <a:latin typeface="Arial"/>
                        </a:rPr>
                        <a:t>ord_date,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    </a:t>
                      </a:r>
                      <a:r>
                        <a:rPr b="0" lang="en-IN" sz="1800" spc="-1" strike="noStrike">
                          <a:latin typeface="Arial"/>
                        </a:rPr>
                        <a:t>SUM(price) AS total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FROM orders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GROUP BY cust_id,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      </a:t>
                      </a:r>
                      <a:r>
                        <a:rPr b="0" lang="en-IN" sz="1800" spc="-1" strike="noStrike">
                          <a:latin typeface="Arial"/>
                        </a:rPr>
                        <a:t>ord_date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latin typeface="Arial"/>
                        </a:rPr>
                        <a:t>db.orders.aggregate( [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</a:t>
                      </a:r>
                      <a:r>
                        <a:rPr b="0" lang="en-IN" sz="1800" spc="-1" strike="noStrike">
                          <a:latin typeface="Arial"/>
                        </a:rPr>
                        <a:t>{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  </a:t>
                      </a:r>
                      <a:r>
                        <a:rPr b="0" lang="en-IN" sz="1800" spc="-1" strike="noStrike">
                          <a:latin typeface="Arial"/>
                        </a:rPr>
                        <a:t>$group: {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     </a:t>
                      </a:r>
                      <a:r>
                        <a:rPr b="0" lang="en-IN" sz="1800" spc="-1" strike="noStrike">
                          <a:latin typeface="Arial"/>
                        </a:rPr>
                        <a:t>_id: {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        </a:t>
                      </a:r>
                      <a:r>
                        <a:rPr b="0" lang="en-IN" sz="1800" spc="-1" strike="noStrike">
                          <a:latin typeface="Arial"/>
                        </a:rPr>
                        <a:t>cust_id: "$cust_id",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        </a:t>
                      </a:r>
                      <a:r>
                        <a:rPr b="0" lang="en-IN" sz="1800" spc="-1" strike="noStrike">
                          <a:latin typeface="Arial"/>
                        </a:rPr>
                        <a:t>ord_date: { $dateToString: {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           </a:t>
                      </a:r>
                      <a:r>
                        <a:rPr b="0" lang="en-IN" sz="1800" spc="-1" strike="noStrike">
                          <a:latin typeface="Arial"/>
                        </a:rPr>
                        <a:t>format: "%Y-%m-%d",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           </a:t>
                      </a:r>
                      <a:r>
                        <a:rPr b="0" lang="en-IN" sz="1800" spc="-1" strike="noStrike">
                          <a:latin typeface="Arial"/>
                        </a:rPr>
                        <a:t>date: "$ord_date"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        </a:t>
                      </a:r>
                      <a:r>
                        <a:rPr b="0" lang="en-IN" sz="1800" spc="-1" strike="noStrike">
                          <a:latin typeface="Arial"/>
                        </a:rPr>
                        <a:t>}}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     </a:t>
                      </a:r>
                      <a:r>
                        <a:rPr b="0" lang="en-IN" sz="1800" spc="-1" strike="noStrike">
                          <a:latin typeface="Arial"/>
                        </a:rPr>
                        <a:t>},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     </a:t>
                      </a:r>
                      <a:r>
                        <a:rPr b="0" lang="en-IN" sz="1800" spc="-1" strike="noStrike">
                          <a:latin typeface="Arial"/>
                        </a:rPr>
                        <a:t>total: { $sum: "$price" }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  </a:t>
                      </a:r>
                      <a:r>
                        <a:rPr b="0" lang="en-IN" sz="1800" spc="-1" strike="noStrike">
                          <a:latin typeface="Arial"/>
                        </a:rPr>
                        <a:t>}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</a:t>
                      </a:r>
                      <a:r>
                        <a:rPr b="0" lang="en-IN" sz="1800" spc="-1" strike="noStrike">
                          <a:latin typeface="Arial"/>
                        </a:rPr>
                        <a:t>}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] 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latin typeface="Arial"/>
                        </a:rPr>
                        <a:t>For each unique </a:t>
                      </a:r>
                      <a:r>
                        <a:rPr b="0" lang="en-IN" sz="1800" spc="-1" strike="noStrike">
                          <a:latin typeface="Liberation Mono;Courier New"/>
                          <a:ea typeface="Liberation Mono;Courier New"/>
                        </a:rPr>
                        <a:t>cust_id</a:t>
                      </a:r>
                      <a:r>
                        <a:rPr b="0" lang="en-IN" sz="1800" spc="-1" strike="noStrike">
                          <a:latin typeface="Arial"/>
                          <a:ea typeface="Liberation Mono;Courier New"/>
                        </a:rPr>
                        <a:t>, </a:t>
                      </a:r>
                      <a:r>
                        <a:rPr b="0" lang="en-IN" sz="1800" spc="-1" strike="noStrike">
                          <a:latin typeface="Liberation Mono;Courier New"/>
                          <a:ea typeface="Liberation Mono;Courier New"/>
                        </a:rPr>
                        <a:t>ord_date</a:t>
                      </a:r>
                      <a:r>
                        <a:rPr b="0" lang="en-IN" sz="1800" spc="-1" strike="noStrike">
                          <a:latin typeface="Arial"/>
                          <a:ea typeface="Liberation Mono;Courier New"/>
                        </a:rPr>
                        <a:t> grouping, sum the </a:t>
                      </a:r>
                      <a:r>
                        <a:rPr b="0" lang="en-IN" sz="1800" spc="-1" strike="noStrike">
                          <a:latin typeface="Liberation Mono;Courier New"/>
                          <a:ea typeface="Liberation Mono;Courier New"/>
                        </a:rPr>
                        <a:t>price</a:t>
                      </a:r>
                      <a:r>
                        <a:rPr b="0" lang="en-IN" sz="1800" spc="-1" strike="noStrike">
                          <a:latin typeface="Arial"/>
                          <a:ea typeface="Liberation Mono;Courier New"/>
                        </a:rPr>
                        <a:t> field. Excludes the time portion of the date.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1860120"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latin typeface="Arial"/>
                        </a:rPr>
                        <a:t>SELECT cust_id,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    </a:t>
                      </a:r>
                      <a:r>
                        <a:rPr b="0" lang="en-IN" sz="1800" spc="-1" strike="noStrike">
                          <a:latin typeface="Arial"/>
                        </a:rPr>
                        <a:t>count(*)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FROM orders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GROUP BY cust_id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HAVING count(*) &gt; 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latin typeface="Arial"/>
                        </a:rPr>
                        <a:t>db.orders.aggregate( [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</a:t>
                      </a:r>
                      <a:r>
                        <a:rPr b="0" lang="en-IN" sz="1800" spc="-1" strike="noStrike">
                          <a:latin typeface="Arial"/>
                        </a:rPr>
                        <a:t>{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  </a:t>
                      </a:r>
                      <a:r>
                        <a:rPr b="0" lang="en-IN" sz="1800" spc="-1" strike="noStrike">
                          <a:latin typeface="Arial"/>
                        </a:rPr>
                        <a:t>$group: {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     </a:t>
                      </a:r>
                      <a:r>
                        <a:rPr b="0" lang="en-IN" sz="1800" spc="-1" strike="noStrike">
                          <a:latin typeface="Arial"/>
                        </a:rPr>
                        <a:t>_id: "$cust_id",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     </a:t>
                      </a:r>
                      <a:r>
                        <a:rPr b="0" lang="en-IN" sz="1800" spc="-1" strike="noStrike">
                          <a:latin typeface="Arial"/>
                        </a:rPr>
                        <a:t>count: { $sum: 1 }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  </a:t>
                      </a:r>
                      <a:r>
                        <a:rPr b="0" lang="en-IN" sz="1800" spc="-1" strike="noStrike">
                          <a:latin typeface="Arial"/>
                        </a:rPr>
                        <a:t>}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</a:t>
                      </a:r>
                      <a:r>
                        <a:rPr b="0" lang="en-IN" sz="1800" spc="-1" strike="noStrike">
                          <a:latin typeface="Arial"/>
                        </a:rPr>
                        <a:t>},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</a:t>
                      </a:r>
                      <a:r>
                        <a:rPr b="0" lang="en-IN" sz="1800" spc="-1" strike="noStrike">
                          <a:latin typeface="Arial"/>
                        </a:rPr>
                        <a:t>{ $match: { count: { $gt: 1 } } }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] 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latin typeface="Arial"/>
                        </a:rPr>
                        <a:t>For </a:t>
                      </a:r>
                      <a:r>
                        <a:rPr b="0" lang="en-IN" sz="1800" spc="-1" strike="noStrike">
                          <a:latin typeface="Liberation Mono;Courier New"/>
                          <a:ea typeface="Liberation Mono;Courier New"/>
                        </a:rPr>
                        <a:t>cust_id</a:t>
                      </a:r>
                      <a:r>
                        <a:rPr b="0" lang="en-IN" sz="1800" spc="-1" strike="noStrike">
                          <a:latin typeface="Arial"/>
                          <a:ea typeface="Liberation Mono;Courier New"/>
                        </a:rPr>
                        <a:t> with multiple records, return the </a:t>
                      </a:r>
                      <a:r>
                        <a:rPr b="0" lang="en-IN" sz="1800" spc="-1" strike="noStrike">
                          <a:latin typeface="Liberation Mono;Courier New"/>
                          <a:ea typeface="Liberation Mono;Courier New"/>
                        </a:rPr>
                        <a:t>cust_id</a:t>
                      </a:r>
                      <a:r>
                        <a:rPr b="0" lang="en-IN" sz="1800" spc="-1" strike="noStrike">
                          <a:latin typeface="Arial"/>
                          <a:ea typeface="Liberation Mono;Courier New"/>
                        </a:rPr>
                        <a:t> and the corresponding record count.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11423160" y="6464880"/>
            <a:ext cx="151560" cy="15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2"/>
          <p:cNvSpPr/>
          <p:nvPr/>
        </p:nvSpPr>
        <p:spPr>
          <a:xfrm>
            <a:off x="288000" y="55080"/>
            <a:ext cx="11953800" cy="55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 algn="ctr">
              <a:lnSpc>
                <a:spcPct val="100000"/>
              </a:lnSpc>
              <a:spcBef>
                <a:spcPts val="99"/>
              </a:spcBef>
            </a:pPr>
            <a:r>
              <a:rPr b="1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MongoDB Vs SQL Databases</a:t>
            </a:r>
            <a:endParaRPr b="0" lang="en-IN" sz="3200" spc="-1" strike="noStrike">
              <a:latin typeface="Arial"/>
            </a:endParaRPr>
          </a:p>
        </p:txBody>
      </p:sp>
      <p:graphicFrame>
        <p:nvGraphicFramePr>
          <p:cNvPr id="129" name="Table 3"/>
          <p:cNvGraphicFramePr/>
          <p:nvPr/>
        </p:nvGraphicFramePr>
        <p:xfrm>
          <a:off x="408240" y="864000"/>
          <a:ext cx="11402280" cy="5974920"/>
        </p:xfrm>
        <a:graphic>
          <a:graphicData uri="http://schemas.openxmlformats.org/drawingml/2006/table">
            <a:tbl>
              <a:tblPr/>
              <a:tblGrid>
                <a:gridCol w="3564000"/>
                <a:gridCol w="4153680"/>
                <a:gridCol w="3684960"/>
              </a:tblGrid>
              <a:tr h="60228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2200" spc="-1" strike="noStrike">
                          <a:solidFill>
                            <a:srgbClr val="fff200"/>
                          </a:solidFill>
                          <a:latin typeface="Arial"/>
                        </a:rPr>
                        <a:t>SQL Statements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  <a:spcBef>
                          <a:spcPts val="283"/>
                        </a:spcBef>
                        <a:spcAft>
                          <a:spcPts val="283"/>
                        </a:spcAft>
                      </a:pPr>
                      <a:r>
                        <a:rPr b="1" lang="en-IN" sz="2200" spc="-1" strike="noStrike">
                          <a:solidFill>
                            <a:srgbClr val="fff200"/>
                          </a:solidFill>
                          <a:latin typeface="Arial"/>
                        </a:rPr>
                        <a:t>MongoDB Statements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1" lang="en-IN" sz="2200" spc="-1" strike="noStrike">
                          <a:solidFill>
                            <a:srgbClr val="fff200"/>
                          </a:solidFill>
                          <a:latin typeface="Arial"/>
                          <a:ea typeface="Noto Sans CJK SC Regular"/>
                        </a:rPr>
                        <a:t>Description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</a:tr>
              <a:tr h="2326680"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latin typeface="Arial"/>
                        </a:rPr>
                        <a:t>SELECT cust_id,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    </a:t>
                      </a:r>
                      <a:r>
                        <a:rPr b="0" lang="en-IN" sz="1800" spc="-1" strike="noStrike">
                          <a:latin typeface="Arial"/>
                        </a:rPr>
                        <a:t>ord_date,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    </a:t>
                      </a:r>
                      <a:r>
                        <a:rPr b="0" lang="en-IN" sz="1800" spc="-1" strike="noStrike">
                          <a:latin typeface="Arial"/>
                        </a:rPr>
                        <a:t>SUM(price) AS total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FROM orders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GROUP BY cust_id,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      </a:t>
                      </a:r>
                      <a:r>
                        <a:rPr b="0" lang="en-IN" sz="1800" spc="-1" strike="noStrike">
                          <a:latin typeface="Arial"/>
                        </a:rPr>
                        <a:t>ord_date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HAVING total &gt; 250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latin typeface="Arial"/>
                        </a:rPr>
                        <a:t>db.orders.aggregate( [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</a:t>
                      </a:r>
                      <a:r>
                        <a:rPr b="0" lang="en-IN" sz="1800" spc="-1" strike="noStrike">
                          <a:latin typeface="Arial"/>
                        </a:rPr>
                        <a:t>{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  </a:t>
                      </a:r>
                      <a:r>
                        <a:rPr b="0" lang="en-IN" sz="1800" spc="-1" strike="noStrike">
                          <a:latin typeface="Arial"/>
                        </a:rPr>
                        <a:t>$group: {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     </a:t>
                      </a:r>
                      <a:r>
                        <a:rPr b="0" lang="en-IN" sz="1800" spc="-1" strike="noStrike">
                          <a:latin typeface="Arial"/>
                        </a:rPr>
                        <a:t>_id: {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        </a:t>
                      </a:r>
                      <a:r>
                        <a:rPr b="0" lang="en-IN" sz="1800" spc="-1" strike="noStrike">
                          <a:latin typeface="Arial"/>
                        </a:rPr>
                        <a:t>cust_id: "$cust_id",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        </a:t>
                      </a:r>
                      <a:r>
                        <a:rPr b="0" lang="en-IN" sz="1800" spc="-1" strike="noStrike">
                          <a:latin typeface="Arial"/>
                        </a:rPr>
                        <a:t>ord_date: { $dateToString: {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           </a:t>
                      </a:r>
                      <a:r>
                        <a:rPr b="0" lang="en-IN" sz="1800" spc="-1" strike="noStrike">
                          <a:latin typeface="Arial"/>
                        </a:rPr>
                        <a:t>format: "%Y-%m-%d",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           </a:t>
                      </a:r>
                      <a:r>
                        <a:rPr b="0" lang="en-IN" sz="1800" spc="-1" strike="noStrike">
                          <a:latin typeface="Arial"/>
                        </a:rPr>
                        <a:t>date: "$ord_date"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        </a:t>
                      </a:r>
                      <a:r>
                        <a:rPr b="0" lang="en-IN" sz="1800" spc="-1" strike="noStrike">
                          <a:latin typeface="Arial"/>
                        </a:rPr>
                        <a:t>}}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     </a:t>
                      </a:r>
                      <a:r>
                        <a:rPr b="0" lang="en-IN" sz="1800" spc="-1" strike="noStrike">
                          <a:latin typeface="Arial"/>
                        </a:rPr>
                        <a:t>},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     </a:t>
                      </a:r>
                      <a:r>
                        <a:rPr b="0" lang="en-IN" sz="1800" spc="-1" strike="noStrike">
                          <a:latin typeface="Arial"/>
                        </a:rPr>
                        <a:t>total: { $sum: "$price" }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  </a:t>
                      </a:r>
                      <a:r>
                        <a:rPr b="0" lang="en-IN" sz="1800" spc="-1" strike="noStrike">
                          <a:latin typeface="Arial"/>
                        </a:rPr>
                        <a:t>}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</a:t>
                      </a:r>
                      <a:r>
                        <a:rPr b="0" lang="en-IN" sz="1800" spc="-1" strike="noStrike">
                          <a:latin typeface="Arial"/>
                        </a:rPr>
                        <a:t>},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</a:t>
                      </a:r>
                      <a:r>
                        <a:rPr b="0" lang="en-IN" sz="1800" spc="-1" strike="noStrike">
                          <a:latin typeface="Arial"/>
                        </a:rPr>
                        <a:t>{ $match: { total: { $gt: 250 } } }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] 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latin typeface="Arial"/>
                        </a:rPr>
                        <a:t>For each unique </a:t>
                      </a:r>
                      <a:r>
                        <a:rPr b="0" lang="en-IN" sz="1800" spc="-1" strike="noStrike">
                          <a:latin typeface="Liberation Mono;Courier New"/>
                          <a:ea typeface="Liberation Mono;Courier New"/>
                        </a:rPr>
                        <a:t>cust_id</a:t>
                      </a:r>
                      <a:r>
                        <a:rPr b="0" lang="en-IN" sz="1800" spc="-1" strike="noStrike">
                          <a:latin typeface="Arial"/>
                          <a:ea typeface="Liberation Mono;Courier New"/>
                        </a:rPr>
                        <a:t>, </a:t>
                      </a:r>
                      <a:r>
                        <a:rPr b="0" lang="en-IN" sz="1800" spc="-1" strike="noStrike">
                          <a:latin typeface="Liberation Mono;Courier New"/>
                          <a:ea typeface="Liberation Mono;Courier New"/>
                        </a:rPr>
                        <a:t>ord_date</a:t>
                      </a:r>
                      <a:r>
                        <a:rPr b="0" lang="en-IN" sz="1800" spc="-1" strike="noStrike">
                          <a:latin typeface="Arial"/>
                          <a:ea typeface="Liberation Mono;Courier New"/>
                        </a:rPr>
                        <a:t> grouping, sum the </a:t>
                      </a:r>
                      <a:r>
                        <a:rPr b="0" lang="en-IN" sz="1800" spc="-1" strike="noStrike">
                          <a:latin typeface="Liberation Mono;Courier New"/>
                          <a:ea typeface="Liberation Mono;Courier New"/>
                        </a:rPr>
                        <a:t>price</a:t>
                      </a:r>
                      <a:r>
                        <a:rPr b="0" lang="en-IN" sz="1800" spc="-1" strike="noStrike">
                          <a:latin typeface="Arial"/>
                          <a:ea typeface="Liberation Mono;Courier New"/>
                        </a:rPr>
                        <a:t> field and return only where the sum is greater than 250. Excludes the time portion of the date.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3046320"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latin typeface="Arial"/>
                        </a:rPr>
                        <a:t>SELECT cust_id,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    </a:t>
                      </a:r>
                      <a:r>
                        <a:rPr b="0" lang="en-IN" sz="1800" spc="-1" strike="noStrike">
                          <a:latin typeface="Arial"/>
                        </a:rPr>
                        <a:t>SUM(price) as total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FROM orders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WHERE status = 'A'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GROUP BY cust_id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latin typeface="Arial"/>
                        </a:rPr>
                        <a:t>db.orders.aggregate( [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</a:t>
                      </a:r>
                      <a:r>
                        <a:rPr b="0" lang="en-IN" sz="1800" spc="-1" strike="noStrike">
                          <a:latin typeface="Arial"/>
                        </a:rPr>
                        <a:t>{ $match: { status: 'A' } },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</a:t>
                      </a:r>
                      <a:r>
                        <a:rPr b="0" lang="en-IN" sz="1800" spc="-1" strike="noStrike">
                          <a:latin typeface="Arial"/>
                        </a:rPr>
                        <a:t>{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  </a:t>
                      </a:r>
                      <a:r>
                        <a:rPr b="0" lang="en-IN" sz="1800" spc="-1" strike="noStrike">
                          <a:latin typeface="Arial"/>
                        </a:rPr>
                        <a:t>$group: {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     </a:t>
                      </a:r>
                      <a:r>
                        <a:rPr b="0" lang="en-IN" sz="1800" spc="-1" strike="noStrike">
                          <a:latin typeface="Arial"/>
                        </a:rPr>
                        <a:t>_id: "$cust_id",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     </a:t>
                      </a:r>
                      <a:r>
                        <a:rPr b="0" lang="en-IN" sz="1800" spc="-1" strike="noStrike">
                          <a:latin typeface="Arial"/>
                        </a:rPr>
                        <a:t>total: { $sum: "$price" }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  </a:t>
                      </a:r>
                      <a:r>
                        <a:rPr b="0" lang="en-IN" sz="1800" spc="-1" strike="noStrike">
                          <a:latin typeface="Arial"/>
                        </a:rPr>
                        <a:t>}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</a:t>
                      </a:r>
                      <a:r>
                        <a:rPr b="0" lang="en-IN" sz="1800" spc="-1" strike="noStrike">
                          <a:latin typeface="Arial"/>
                        </a:rPr>
                        <a:t>}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] 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latin typeface="Arial"/>
                        </a:rPr>
                        <a:t>For each unique </a:t>
                      </a:r>
                      <a:r>
                        <a:rPr b="0" lang="en-IN" sz="1800" spc="-1" strike="noStrike">
                          <a:latin typeface="Liberation Mono;Courier New"/>
                          <a:ea typeface="Liberation Mono;Courier New"/>
                        </a:rPr>
                        <a:t>cust_id</a:t>
                      </a:r>
                      <a:r>
                        <a:rPr b="0" lang="en-IN" sz="1800" spc="-1" strike="noStrike">
                          <a:latin typeface="Arial"/>
                          <a:ea typeface="Liberation Mono;Courier New"/>
                        </a:rPr>
                        <a:t> with status </a:t>
                      </a:r>
                      <a:r>
                        <a:rPr b="0" lang="en-IN" sz="1800" spc="-1" strike="noStrike">
                          <a:latin typeface="Liberation Mono;Courier New"/>
                          <a:ea typeface="Liberation Mono;Courier New"/>
                        </a:rPr>
                        <a:t>A</a:t>
                      </a:r>
                      <a:r>
                        <a:rPr b="0" lang="en-IN" sz="1800" spc="-1" strike="noStrike">
                          <a:latin typeface="Arial"/>
                          <a:ea typeface="Liberation Mono;Courier New"/>
                        </a:rPr>
                        <a:t>, sum the </a:t>
                      </a:r>
                      <a:r>
                        <a:rPr b="0" lang="en-IN" sz="1800" spc="-1" strike="noStrike">
                          <a:latin typeface="Liberation Mono;Courier New"/>
                          <a:ea typeface="Liberation Mono;Courier New"/>
                        </a:rPr>
                        <a:t>price</a:t>
                      </a:r>
                      <a:r>
                        <a:rPr b="0" lang="en-IN" sz="1800" spc="-1" strike="noStrike">
                          <a:latin typeface="Arial"/>
                          <a:ea typeface="Liberation Mono;Courier New"/>
                        </a:rPr>
                        <a:t> field.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1423160" y="6464880"/>
            <a:ext cx="151560" cy="15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2"/>
          <p:cNvSpPr/>
          <p:nvPr/>
        </p:nvSpPr>
        <p:spPr>
          <a:xfrm>
            <a:off x="288000" y="55080"/>
            <a:ext cx="11953800" cy="55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 algn="ctr">
              <a:lnSpc>
                <a:spcPct val="100000"/>
              </a:lnSpc>
              <a:spcBef>
                <a:spcPts val="99"/>
              </a:spcBef>
            </a:pPr>
            <a:r>
              <a:rPr b="1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MongoDB Vs SQL Databases</a:t>
            </a:r>
            <a:endParaRPr b="0" lang="en-IN" sz="3200" spc="-1" strike="noStrike">
              <a:latin typeface="Arial"/>
            </a:endParaRPr>
          </a:p>
        </p:txBody>
      </p:sp>
      <p:graphicFrame>
        <p:nvGraphicFramePr>
          <p:cNvPr id="132" name="Table 3"/>
          <p:cNvGraphicFramePr/>
          <p:nvPr/>
        </p:nvGraphicFramePr>
        <p:xfrm>
          <a:off x="408240" y="864000"/>
          <a:ext cx="11402280" cy="5759640"/>
        </p:xfrm>
        <a:graphic>
          <a:graphicData uri="http://schemas.openxmlformats.org/drawingml/2006/table">
            <a:tbl>
              <a:tblPr/>
              <a:tblGrid>
                <a:gridCol w="3564000"/>
                <a:gridCol w="4153680"/>
                <a:gridCol w="3684960"/>
              </a:tblGrid>
              <a:tr h="5310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2200" spc="-1" strike="noStrike">
                          <a:solidFill>
                            <a:srgbClr val="fff200"/>
                          </a:solidFill>
                          <a:latin typeface="Arial"/>
                        </a:rPr>
                        <a:t>SQL Statements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  <a:spcBef>
                          <a:spcPts val="283"/>
                        </a:spcBef>
                        <a:spcAft>
                          <a:spcPts val="283"/>
                        </a:spcAft>
                      </a:pPr>
                      <a:r>
                        <a:rPr b="1" lang="en-IN" sz="2200" spc="-1" strike="noStrike">
                          <a:solidFill>
                            <a:srgbClr val="fff200"/>
                          </a:solidFill>
                          <a:latin typeface="Arial"/>
                        </a:rPr>
                        <a:t>MongoDB Statements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1" lang="en-IN" sz="2200" spc="-1" strike="noStrike">
                          <a:solidFill>
                            <a:srgbClr val="fff200"/>
                          </a:solidFill>
                          <a:latin typeface="Arial"/>
                          <a:ea typeface="Noto Sans CJK SC Regular"/>
                        </a:rPr>
                        <a:t>Description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</a:tr>
              <a:tr h="2653560"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latin typeface="Arial"/>
                        </a:rPr>
                        <a:t>SELECT cust_id,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    </a:t>
                      </a:r>
                      <a:r>
                        <a:rPr b="0" lang="en-IN" sz="1800" spc="-1" strike="noStrike">
                          <a:latin typeface="Arial"/>
                        </a:rPr>
                        <a:t>SUM(price) as total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FROM orders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WHERE status = 'A'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GROUP BY cust_id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HAVING total &gt; 250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latin typeface="Arial"/>
                        </a:rPr>
                        <a:t>db.orders.aggregate( [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</a:t>
                      </a:r>
                      <a:r>
                        <a:rPr b="0" lang="en-IN" sz="1800" spc="-1" strike="noStrike">
                          <a:latin typeface="Arial"/>
                        </a:rPr>
                        <a:t>{ $match: { status: 'A' } },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</a:t>
                      </a:r>
                      <a:r>
                        <a:rPr b="0" lang="en-IN" sz="1800" spc="-1" strike="noStrike">
                          <a:latin typeface="Arial"/>
                        </a:rPr>
                        <a:t>{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  </a:t>
                      </a:r>
                      <a:r>
                        <a:rPr b="0" lang="en-IN" sz="1800" spc="-1" strike="noStrike">
                          <a:latin typeface="Arial"/>
                        </a:rPr>
                        <a:t>$group: {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     </a:t>
                      </a:r>
                      <a:r>
                        <a:rPr b="0" lang="en-IN" sz="1800" spc="-1" strike="noStrike">
                          <a:latin typeface="Arial"/>
                        </a:rPr>
                        <a:t>_id: "$cust_id",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     </a:t>
                      </a:r>
                      <a:r>
                        <a:rPr b="0" lang="en-IN" sz="1800" spc="-1" strike="noStrike">
                          <a:latin typeface="Arial"/>
                        </a:rPr>
                        <a:t>total: { $sum: "$price" }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  </a:t>
                      </a:r>
                      <a:r>
                        <a:rPr b="0" lang="en-IN" sz="1800" spc="-1" strike="noStrike">
                          <a:latin typeface="Arial"/>
                        </a:rPr>
                        <a:t>}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</a:t>
                      </a:r>
                      <a:r>
                        <a:rPr b="0" lang="en-IN" sz="1800" spc="-1" strike="noStrike">
                          <a:latin typeface="Arial"/>
                        </a:rPr>
                        <a:t>},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</a:t>
                      </a:r>
                      <a:r>
                        <a:rPr b="0" lang="en-IN" sz="1800" spc="-1" strike="noStrike">
                          <a:latin typeface="Arial"/>
                        </a:rPr>
                        <a:t>{ $match: { total: { $gt: 250 } } }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] 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latin typeface="Arial"/>
                        </a:rPr>
                        <a:t>For each unique </a:t>
                      </a:r>
                      <a:r>
                        <a:rPr b="0" lang="en-IN" sz="1800" spc="-1" strike="noStrike">
                          <a:latin typeface="Liberation Mono;Courier New"/>
                          <a:ea typeface="Liberation Mono;Courier New"/>
                        </a:rPr>
                        <a:t>cust_id</a:t>
                      </a:r>
                      <a:r>
                        <a:rPr b="0" lang="en-IN" sz="1800" spc="-1" strike="noStrike">
                          <a:latin typeface="Arial"/>
                          <a:ea typeface="Liberation Mono;Courier New"/>
                        </a:rPr>
                        <a:t> with status </a:t>
                      </a:r>
                      <a:r>
                        <a:rPr b="0" lang="en-IN" sz="1800" spc="-1" strike="noStrike">
                          <a:latin typeface="Liberation Mono;Courier New"/>
                          <a:ea typeface="Liberation Mono;Courier New"/>
                        </a:rPr>
                        <a:t>A</a:t>
                      </a:r>
                      <a:r>
                        <a:rPr b="0" lang="en-IN" sz="1800" spc="-1" strike="noStrike">
                          <a:latin typeface="Arial"/>
                          <a:ea typeface="Liberation Mono;Courier New"/>
                        </a:rPr>
                        <a:t>, sum the </a:t>
                      </a:r>
                      <a:r>
                        <a:rPr b="0" lang="en-IN" sz="1800" spc="-1" strike="noStrike">
                          <a:latin typeface="Liberation Mono;Courier New"/>
                          <a:ea typeface="Liberation Mono;Courier New"/>
                        </a:rPr>
                        <a:t>price</a:t>
                      </a:r>
                      <a:r>
                        <a:rPr b="0" lang="en-IN" sz="1800" spc="-1" strike="noStrike">
                          <a:latin typeface="Arial"/>
                          <a:ea typeface="Liberation Mono;Courier New"/>
                        </a:rPr>
                        <a:t> field and return only where the sum is greater than 250.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2575440"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latin typeface="Arial"/>
                        </a:rPr>
                        <a:t>SELECT cust_id,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    </a:t>
                      </a:r>
                      <a:r>
                        <a:rPr b="0" lang="en-IN" sz="1800" spc="-1" strike="noStrike">
                          <a:latin typeface="Arial"/>
                        </a:rPr>
                        <a:t>SUM(li.qty) as qty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FROM orders o,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  </a:t>
                      </a:r>
                      <a:r>
                        <a:rPr b="0" lang="en-IN" sz="1800" spc="-1" strike="noStrike">
                          <a:latin typeface="Arial"/>
                        </a:rPr>
                        <a:t>order_lineitem li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WHERE li.order_id = o.id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GROUP BY cust_id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latin typeface="Arial"/>
                        </a:rPr>
                        <a:t>db.orders.aggregate( [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</a:t>
                      </a:r>
                      <a:r>
                        <a:rPr b="0" lang="en-IN" sz="1800" spc="-1" strike="noStrike">
                          <a:latin typeface="Arial"/>
                        </a:rPr>
                        <a:t>{ $unwind: "$items" },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</a:t>
                      </a:r>
                      <a:r>
                        <a:rPr b="0" lang="en-IN" sz="1800" spc="-1" strike="noStrike">
                          <a:latin typeface="Arial"/>
                        </a:rPr>
                        <a:t>{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  </a:t>
                      </a:r>
                      <a:r>
                        <a:rPr b="0" lang="en-IN" sz="1800" spc="-1" strike="noStrike">
                          <a:latin typeface="Arial"/>
                        </a:rPr>
                        <a:t>$group: {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     </a:t>
                      </a:r>
                      <a:r>
                        <a:rPr b="0" lang="en-IN" sz="1800" spc="-1" strike="noStrike">
                          <a:latin typeface="Arial"/>
                        </a:rPr>
                        <a:t>_id: "$cust_id",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     </a:t>
                      </a:r>
                      <a:r>
                        <a:rPr b="0" lang="en-IN" sz="1800" spc="-1" strike="noStrike">
                          <a:latin typeface="Arial"/>
                        </a:rPr>
                        <a:t>qty: { $sum: "$items.qty" }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  </a:t>
                      </a:r>
                      <a:r>
                        <a:rPr b="0" lang="en-IN" sz="1800" spc="-1" strike="noStrike">
                          <a:latin typeface="Arial"/>
                        </a:rPr>
                        <a:t>}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</a:t>
                      </a:r>
                      <a:r>
                        <a:rPr b="0" lang="en-IN" sz="1800" spc="-1" strike="noStrike">
                          <a:latin typeface="Arial"/>
                        </a:rPr>
                        <a:t>}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] 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latin typeface="Arial"/>
                        </a:rPr>
                        <a:t>For each unique </a:t>
                      </a:r>
                      <a:r>
                        <a:rPr b="0" lang="en-IN" sz="1800" spc="-1" strike="noStrike">
                          <a:latin typeface="Liberation Mono;Courier New"/>
                          <a:ea typeface="Liberation Mono;Courier New"/>
                        </a:rPr>
                        <a:t>cust_id</a:t>
                      </a:r>
                      <a:r>
                        <a:rPr b="0" lang="en-IN" sz="1800" spc="-1" strike="noStrike">
                          <a:latin typeface="Arial"/>
                          <a:ea typeface="Liberation Mono;Courier New"/>
                        </a:rPr>
                        <a:t>, sum the corresponding line item </a:t>
                      </a:r>
                      <a:r>
                        <a:rPr b="0" lang="en-IN" sz="1800" spc="-1" strike="noStrike">
                          <a:latin typeface="Liberation Mono;Courier New"/>
                          <a:ea typeface="Liberation Mono;Courier New"/>
                        </a:rPr>
                        <a:t>qty</a:t>
                      </a:r>
                      <a:r>
                        <a:rPr b="0" lang="en-IN" sz="1800" spc="-1" strike="noStrike">
                          <a:latin typeface="Arial"/>
                          <a:ea typeface="Liberation Mono;Courier New"/>
                        </a:rPr>
                        <a:t> fields associated with the orders.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11423160" y="6464880"/>
            <a:ext cx="151560" cy="15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2"/>
          <p:cNvSpPr/>
          <p:nvPr/>
        </p:nvSpPr>
        <p:spPr>
          <a:xfrm>
            <a:off x="288000" y="55080"/>
            <a:ext cx="11953800" cy="55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 algn="ctr">
              <a:lnSpc>
                <a:spcPct val="100000"/>
              </a:lnSpc>
              <a:spcBef>
                <a:spcPts val="99"/>
              </a:spcBef>
            </a:pPr>
            <a:r>
              <a:rPr b="1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MongoDB Vs SQL Databases</a:t>
            </a:r>
            <a:endParaRPr b="0" lang="en-IN" sz="3200" spc="-1" strike="noStrike">
              <a:latin typeface="Arial"/>
            </a:endParaRPr>
          </a:p>
        </p:txBody>
      </p:sp>
      <p:graphicFrame>
        <p:nvGraphicFramePr>
          <p:cNvPr id="135" name="Table 3"/>
          <p:cNvGraphicFramePr/>
          <p:nvPr/>
        </p:nvGraphicFramePr>
        <p:xfrm>
          <a:off x="408240" y="864000"/>
          <a:ext cx="11402280" cy="5771880"/>
        </p:xfrm>
        <a:graphic>
          <a:graphicData uri="http://schemas.openxmlformats.org/drawingml/2006/table">
            <a:tbl>
              <a:tblPr/>
              <a:tblGrid>
                <a:gridCol w="3564000"/>
                <a:gridCol w="4153680"/>
                <a:gridCol w="3684960"/>
              </a:tblGrid>
              <a:tr h="5310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2200" spc="-1" strike="noStrike">
                          <a:solidFill>
                            <a:srgbClr val="fff200"/>
                          </a:solidFill>
                          <a:latin typeface="Arial"/>
                        </a:rPr>
                        <a:t>SQL Statements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  <a:spcBef>
                          <a:spcPts val="283"/>
                        </a:spcBef>
                        <a:spcAft>
                          <a:spcPts val="283"/>
                        </a:spcAft>
                      </a:pPr>
                      <a:r>
                        <a:rPr b="1" lang="en-IN" sz="2200" spc="-1" strike="noStrike">
                          <a:solidFill>
                            <a:srgbClr val="fff200"/>
                          </a:solidFill>
                          <a:latin typeface="Arial"/>
                        </a:rPr>
                        <a:t>MongoDB Statements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1" lang="en-IN" sz="2200" spc="-1" strike="noStrike">
                          <a:solidFill>
                            <a:srgbClr val="fff200"/>
                          </a:solidFill>
                          <a:latin typeface="Arial"/>
                          <a:ea typeface="Noto Sans CJK SC Regular"/>
                        </a:rPr>
                        <a:t>Description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</a:tr>
              <a:tr h="5241240"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latin typeface="Arial"/>
                        </a:rPr>
                        <a:t>SELECT COUNT(*)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FROM (SELECT cust_id,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          </a:t>
                      </a:r>
                      <a:r>
                        <a:rPr b="0" lang="en-IN" sz="1800" spc="-1" strike="noStrike">
                          <a:latin typeface="Arial"/>
                        </a:rPr>
                        <a:t>ord_date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   </a:t>
                      </a:r>
                      <a:r>
                        <a:rPr b="0" lang="en-IN" sz="1800" spc="-1" strike="noStrike">
                          <a:latin typeface="Arial"/>
                        </a:rPr>
                        <a:t>FROM orders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   </a:t>
                      </a:r>
                      <a:r>
                        <a:rPr b="0" lang="en-IN" sz="1800" spc="-1" strike="noStrike">
                          <a:latin typeface="Arial"/>
                        </a:rPr>
                        <a:t>GROUP BY cust_id,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            </a:t>
                      </a:r>
                      <a:r>
                        <a:rPr b="0" lang="en-IN" sz="1800" spc="-1" strike="noStrike">
                          <a:latin typeface="Arial"/>
                        </a:rPr>
                        <a:t>ord_date)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   </a:t>
                      </a:r>
                      <a:r>
                        <a:rPr b="0" lang="en-IN" sz="1800" spc="-1" strike="noStrike">
                          <a:latin typeface="Arial"/>
                        </a:rPr>
                        <a:t>as DerivedTable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latin typeface="Arial"/>
                        </a:rPr>
                        <a:t>db.orders.aggregate( [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</a:t>
                      </a:r>
                      <a:r>
                        <a:rPr b="0" lang="en-IN" sz="1800" spc="-1" strike="noStrike">
                          <a:latin typeface="Arial"/>
                        </a:rPr>
                        <a:t>{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  </a:t>
                      </a:r>
                      <a:r>
                        <a:rPr b="0" lang="en-IN" sz="1800" spc="-1" strike="noStrike">
                          <a:latin typeface="Arial"/>
                        </a:rPr>
                        <a:t>$group: {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     </a:t>
                      </a:r>
                      <a:r>
                        <a:rPr b="0" lang="en-IN" sz="1800" spc="-1" strike="noStrike">
                          <a:latin typeface="Arial"/>
                        </a:rPr>
                        <a:t>_id: {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        </a:t>
                      </a:r>
                      <a:r>
                        <a:rPr b="0" lang="en-IN" sz="1800" spc="-1" strike="noStrike">
                          <a:latin typeface="Arial"/>
                        </a:rPr>
                        <a:t>cust_id: "$cust_id",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        </a:t>
                      </a:r>
                      <a:r>
                        <a:rPr b="0" lang="en-IN" sz="1800" spc="-1" strike="noStrike">
                          <a:latin typeface="Arial"/>
                        </a:rPr>
                        <a:t>ord_date: { $dateToString: {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           </a:t>
                      </a:r>
                      <a:r>
                        <a:rPr b="0" lang="en-IN" sz="1800" spc="-1" strike="noStrike">
                          <a:latin typeface="Arial"/>
                        </a:rPr>
                        <a:t>format: "%Y-%m-%d",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           </a:t>
                      </a:r>
                      <a:r>
                        <a:rPr b="0" lang="en-IN" sz="1800" spc="-1" strike="noStrike">
                          <a:latin typeface="Arial"/>
                        </a:rPr>
                        <a:t>date: "$ord_date"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        </a:t>
                      </a:r>
                      <a:r>
                        <a:rPr b="0" lang="en-IN" sz="1800" spc="-1" strike="noStrike">
                          <a:latin typeface="Arial"/>
                        </a:rPr>
                        <a:t>}}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     </a:t>
                      </a:r>
                      <a:r>
                        <a:rPr b="0" lang="en-IN" sz="1800" spc="-1" strike="noStrike">
                          <a:latin typeface="Arial"/>
                        </a:rPr>
                        <a:t>}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  </a:t>
                      </a:r>
                      <a:r>
                        <a:rPr b="0" lang="en-IN" sz="1800" spc="-1" strike="noStrike">
                          <a:latin typeface="Arial"/>
                        </a:rPr>
                        <a:t>}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</a:t>
                      </a:r>
                      <a:r>
                        <a:rPr b="0" lang="en-IN" sz="1800" spc="-1" strike="noStrike">
                          <a:latin typeface="Arial"/>
                        </a:rPr>
                        <a:t>},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</a:t>
                      </a:r>
                      <a:r>
                        <a:rPr b="0" lang="en-IN" sz="1800" spc="-1" strike="noStrike">
                          <a:latin typeface="Arial"/>
                        </a:rPr>
                        <a:t>{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  </a:t>
                      </a:r>
                      <a:r>
                        <a:rPr b="0" lang="en-IN" sz="1800" spc="-1" strike="noStrike">
                          <a:latin typeface="Arial"/>
                        </a:rPr>
                        <a:t>$group: {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     </a:t>
                      </a:r>
                      <a:r>
                        <a:rPr b="0" lang="en-IN" sz="1800" spc="-1" strike="noStrike">
                          <a:latin typeface="Arial"/>
                        </a:rPr>
                        <a:t>_id: null,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     </a:t>
                      </a:r>
                      <a:r>
                        <a:rPr b="0" lang="en-IN" sz="1800" spc="-1" strike="noStrike">
                          <a:latin typeface="Arial"/>
                        </a:rPr>
                        <a:t>count: { $sum: 1 }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  </a:t>
                      </a:r>
                      <a:r>
                        <a:rPr b="0" lang="en-IN" sz="1800" spc="-1" strike="noStrike">
                          <a:latin typeface="Arial"/>
                        </a:rPr>
                        <a:t>}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</a:t>
                      </a:r>
                      <a:r>
                        <a:rPr b="0" lang="en-IN" sz="1800" spc="-1" strike="noStrike">
                          <a:latin typeface="Arial"/>
                        </a:rPr>
                        <a:t>}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] 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latin typeface="Arial"/>
                        </a:rPr>
                        <a:t>Count the number of distinct </a:t>
                      </a:r>
                      <a:r>
                        <a:rPr b="0" lang="en-IN" sz="1800" spc="-1" strike="noStrike">
                          <a:latin typeface="Liberation Mono;Courier New"/>
                          <a:ea typeface="Liberation Mono;Courier New"/>
                        </a:rPr>
                        <a:t>cust_id</a:t>
                      </a:r>
                      <a:r>
                        <a:rPr b="0" lang="en-IN" sz="1800" spc="-1" strike="noStrike">
                          <a:latin typeface="Arial"/>
                          <a:ea typeface="Liberation Mono;Courier New"/>
                        </a:rPr>
                        <a:t>, </a:t>
                      </a:r>
                      <a:r>
                        <a:rPr b="0" lang="en-IN" sz="1800" spc="-1" strike="noStrike">
                          <a:latin typeface="Liberation Mono;Courier New"/>
                          <a:ea typeface="Liberation Mono;Courier New"/>
                        </a:rPr>
                        <a:t>ord_date</a:t>
                      </a:r>
                      <a:r>
                        <a:rPr b="0" lang="en-IN" sz="1800" spc="-1" strike="noStrike">
                          <a:latin typeface="Arial"/>
                          <a:ea typeface="Liberation Mono;Courier New"/>
                        </a:rPr>
                        <a:t> groupings. Excludes the time portion of the date.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1345400" y="6464880"/>
            <a:ext cx="229680" cy="39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2"/>
          <p:cNvSpPr/>
          <p:nvPr/>
        </p:nvSpPr>
        <p:spPr>
          <a:xfrm>
            <a:off x="4600800" y="482760"/>
            <a:ext cx="3039120" cy="115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References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690840" y="1564560"/>
            <a:ext cx="10685520" cy="403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80360" bIns="0"/>
          <a:p>
            <a:pPr marL="355680" indent="-341280">
              <a:lnSpc>
                <a:spcPct val="100000"/>
              </a:lnSpc>
              <a:spcBef>
                <a:spcPts val="1420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https://docs.mongodb.com.</a:t>
            </a:r>
            <a:endParaRPr b="0" lang="en-IN" sz="22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11423160" y="6464880"/>
            <a:ext cx="151560" cy="15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2"/>
          <p:cNvSpPr/>
          <p:nvPr/>
        </p:nvSpPr>
        <p:spPr>
          <a:xfrm>
            <a:off x="288000" y="55080"/>
            <a:ext cx="11953800" cy="55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 algn="ctr">
              <a:lnSpc>
                <a:spcPct val="100000"/>
              </a:lnSpc>
              <a:spcBef>
                <a:spcPts val="99"/>
              </a:spcBef>
            </a:pPr>
            <a:r>
              <a:rPr b="1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MongoDB Vs SQL Databases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45" name="CustomShape 3"/>
          <p:cNvSpPr/>
          <p:nvPr/>
        </p:nvSpPr>
        <p:spPr>
          <a:xfrm>
            <a:off x="585000" y="577800"/>
            <a:ext cx="11437920" cy="86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943735"/>
                </a:solidFill>
                <a:latin typeface="Arial"/>
                <a:ea typeface="DejaVu Sans"/>
              </a:rPr>
              <a:t>The following table presents some database executables and the corresponding MongoDB executables. This table is </a:t>
            </a:r>
            <a:r>
              <a:rPr b="0" i="1" lang="en-IN" sz="2400" spc="-1" strike="noStrike">
                <a:solidFill>
                  <a:srgbClr val="943735"/>
                </a:solidFill>
                <a:latin typeface="Arial"/>
                <a:ea typeface="DejaVu Sans"/>
              </a:rPr>
              <a:t>not</a:t>
            </a:r>
            <a:r>
              <a:rPr b="0" lang="en-IN" sz="2400" spc="-1" strike="noStrike">
                <a:solidFill>
                  <a:srgbClr val="943735"/>
                </a:solidFill>
                <a:latin typeface="Arial"/>
                <a:ea typeface="DejaVu Sans"/>
              </a:rPr>
              <a:t> meant to be exhaustive.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375"/>
              </a:spcBef>
            </a:pPr>
            <a:endParaRPr b="0" lang="en-IN" sz="2400" spc="-1" strike="noStrike"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360000" y="2196000"/>
            <a:ext cx="11590920" cy="1701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11423160" y="6464880"/>
            <a:ext cx="151560" cy="15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2"/>
          <p:cNvSpPr/>
          <p:nvPr/>
        </p:nvSpPr>
        <p:spPr>
          <a:xfrm>
            <a:off x="288000" y="55080"/>
            <a:ext cx="11953800" cy="55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 algn="ctr">
              <a:lnSpc>
                <a:spcPct val="100000"/>
              </a:lnSpc>
              <a:spcBef>
                <a:spcPts val="99"/>
              </a:spcBef>
            </a:pPr>
            <a:r>
              <a:rPr b="1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MongoDB Vs SQL Databases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49" name="CustomShape 3"/>
          <p:cNvSpPr/>
          <p:nvPr/>
        </p:nvSpPr>
        <p:spPr>
          <a:xfrm>
            <a:off x="585000" y="577800"/>
            <a:ext cx="10637280" cy="129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lvl="2" marL="648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0002ff"/>
                </a:solidFill>
                <a:latin typeface="Arial"/>
                <a:ea typeface="DejaVu Sans"/>
              </a:rPr>
              <a:t>Create and Alter</a:t>
            </a:r>
            <a:endParaRPr b="0" lang="en-IN" sz="24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943735"/>
                </a:solidFill>
                <a:latin typeface="Arial"/>
                <a:ea typeface="DejaVu Sans"/>
              </a:rPr>
              <a:t>The following table presents the various SQL statements related to table-level actions and the corresponding MongoDB statements.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375"/>
              </a:spcBef>
            </a:pPr>
            <a:endParaRPr b="0" lang="en-IN" sz="2400" spc="-1" strike="noStrike">
              <a:latin typeface="Arial"/>
            </a:endParaRPr>
          </a:p>
        </p:txBody>
      </p:sp>
      <p:graphicFrame>
        <p:nvGraphicFramePr>
          <p:cNvPr id="50" name="Table 4"/>
          <p:cNvGraphicFramePr/>
          <p:nvPr/>
        </p:nvGraphicFramePr>
        <p:xfrm>
          <a:off x="480240" y="1944000"/>
          <a:ext cx="11435400" cy="4373280"/>
        </p:xfrm>
        <a:graphic>
          <a:graphicData uri="http://schemas.openxmlformats.org/drawingml/2006/table">
            <a:tbl>
              <a:tblPr/>
              <a:tblGrid>
                <a:gridCol w="5716800"/>
                <a:gridCol w="5718960"/>
              </a:tblGrid>
              <a:tr h="67608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2200" spc="-1" strike="noStrike">
                          <a:solidFill>
                            <a:srgbClr val="fff200"/>
                          </a:solidFill>
                          <a:latin typeface="Arial"/>
                        </a:rPr>
                        <a:t>SQL Schema Statements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  <a:spcBef>
                          <a:spcPts val="283"/>
                        </a:spcBef>
                        <a:spcAft>
                          <a:spcPts val="283"/>
                        </a:spcAft>
                      </a:pPr>
                      <a:r>
                        <a:rPr b="1" lang="en-IN" sz="2200" spc="-1" strike="noStrike">
                          <a:solidFill>
                            <a:srgbClr val="fff200"/>
                          </a:solidFill>
                          <a:latin typeface="Arial"/>
                        </a:rPr>
                        <a:t>MongoDB Schema Statements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</a:tr>
              <a:tr h="3697560"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CREATE TABLE people (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                    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id INT NOT NULL AUTO_INCREMENT,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                     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user_id Varchar(30),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                     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age Number,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                     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status char(1),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                     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PRIMARY KEY (id)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                  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)      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pPr marL="216000" indent="-21492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"/>
                      </a:pPr>
                      <a:r>
                        <a:rPr b="0" lang="en-IN" sz="1800" spc="-1" strike="noStrike">
                          <a:latin typeface="Arial"/>
                        </a:rPr>
                        <a:t>Implicitly created on first </a:t>
                      </a:r>
                      <a:r>
                        <a:rPr b="0" lang="en-IN" sz="1800" spc="-1" strike="noStrike" u="sng">
                          <a:solidFill>
                            <a:srgbClr val="0000ff"/>
                          </a:solidFill>
                          <a:uFillTx/>
                          <a:latin typeface="Arial"/>
                          <a:hlinkClick r:id="rId1"/>
                        </a:rPr>
                        <a:t>insertOne()</a:t>
                      </a:r>
                      <a:r>
                        <a:rPr b="0" lang="en-IN" sz="1800" spc="-1" strike="noStrike">
                          <a:solidFill>
                            <a:srgbClr val="0000ff"/>
                          </a:solidFill>
                          <a:latin typeface="Arial"/>
                        </a:rPr>
                        <a:t> or </a:t>
                      </a:r>
                      <a:r>
                        <a:rPr b="0" lang="en-IN" sz="1800" spc="-1" strike="noStrike" u="sng">
                          <a:solidFill>
                            <a:srgbClr val="0000ff"/>
                          </a:solidFill>
                          <a:uFillTx/>
                          <a:latin typeface="Arial"/>
                          <a:hlinkClick r:id="rId2"/>
                        </a:rPr>
                        <a:t>insertMany()</a:t>
                      </a:r>
                      <a:r>
                        <a:rPr b="0" lang="en-IN" sz="1800" spc="-1" strike="noStrike">
                          <a:solidFill>
                            <a:srgbClr val="0002ff"/>
                          </a:solidFill>
                          <a:latin typeface="Arial"/>
                        </a:rPr>
                        <a:t> operation. 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 marL="216000" indent="-21492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"/>
                      </a:pPr>
                      <a:r>
                        <a:rPr b="0" lang="en-IN" sz="1800" spc="-1" strike="noStrike">
                          <a:solidFill>
                            <a:srgbClr val="0002ff"/>
                          </a:solidFill>
                          <a:latin typeface="Arial"/>
                        </a:rPr>
                        <a:t>The primary key </a:t>
                      </a:r>
                      <a:r>
                        <a:rPr b="0" lang="en-IN" sz="1800" spc="-1" strike="noStrike">
                          <a:solidFill>
                            <a:srgbClr val="0002ff"/>
                          </a:solidFill>
                          <a:latin typeface="Liberation Mono;Courier New"/>
                          <a:ea typeface="Liberation Mono;Courier New"/>
                        </a:rPr>
                        <a:t>_id</a:t>
                      </a:r>
                      <a:r>
                        <a:rPr b="0" lang="en-IN" sz="1800" spc="-1" strike="noStrike">
                          <a:solidFill>
                            <a:srgbClr val="0002ff"/>
                          </a:solidFill>
                          <a:latin typeface="Arial"/>
                          <a:ea typeface="Liberation Mono;Courier New"/>
                        </a:rPr>
                        <a:t> is automatically added if </a:t>
                      </a:r>
                      <a:r>
                        <a:rPr b="0" lang="en-IN" sz="1800" spc="-1" strike="noStrike">
                          <a:solidFill>
                            <a:srgbClr val="0002ff"/>
                          </a:solidFill>
                          <a:latin typeface="Liberation Mono;Courier New"/>
                          <a:ea typeface="Liberation Mono;Courier New"/>
                        </a:rPr>
                        <a:t>_id</a:t>
                      </a:r>
                      <a:r>
                        <a:rPr b="0" lang="en-IN" sz="1800" spc="-1" strike="noStrike">
                          <a:solidFill>
                            <a:srgbClr val="0002ff"/>
                          </a:solidFill>
                          <a:latin typeface="Arial"/>
                          <a:ea typeface="Liberation Mono;Courier New"/>
                        </a:rPr>
                        <a:t> field is not specified.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  <a:ea typeface="Liberation Mono;Courier New"/>
                        </a:rPr>
                        <a:t>db.people.insertOne( {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  <a:ea typeface="Liberation Mono;Courier New"/>
                        </a:rPr>
                        <a:t>                                  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  <a:ea typeface="Liberation Mono;Courier New"/>
                        </a:rPr>
                        <a:t>user_id: "abc123",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  <a:ea typeface="Liberation Mono;Courier New"/>
                        </a:rPr>
                        <a:t>                                  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  <a:ea typeface="Liberation Mono;Courier New"/>
                        </a:rPr>
                        <a:t>age: 55,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  <a:ea typeface="Liberation Mono;Courier New"/>
                        </a:rPr>
                        <a:t>                                  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  <a:ea typeface="Liberation Mono;Courier New"/>
                        </a:rPr>
                        <a:t>status: "A"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  <a:ea typeface="Liberation Mono;Courier New"/>
                        </a:rPr>
                        <a:t>                                 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  <a:ea typeface="Liberation Mono;Courier New"/>
                        </a:rPr>
                        <a:t>} )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  <a:ea typeface="Liberation Mono;Courier New"/>
                        </a:rPr>
                        <a:t>you can also explicitly create a collection: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  <a:ea typeface="Liberation Mono;Courier New"/>
                        </a:rPr>
                        <a:t>db.createCollection("people")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1423160" y="6464880"/>
            <a:ext cx="151560" cy="15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2"/>
          <p:cNvSpPr/>
          <p:nvPr/>
        </p:nvSpPr>
        <p:spPr>
          <a:xfrm>
            <a:off x="288000" y="55080"/>
            <a:ext cx="11953800" cy="55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 algn="ctr">
              <a:lnSpc>
                <a:spcPct val="100000"/>
              </a:lnSpc>
              <a:spcBef>
                <a:spcPts val="99"/>
              </a:spcBef>
            </a:pPr>
            <a:r>
              <a:rPr b="1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MongoDB Vs SQL Databases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585000" y="577800"/>
            <a:ext cx="10637280" cy="129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lvl="2" marL="648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0002ff"/>
                </a:solidFill>
                <a:latin typeface="Arial"/>
                <a:ea typeface="DejaVu Sans"/>
              </a:rPr>
              <a:t>Create and Alter</a:t>
            </a:r>
            <a:endParaRPr b="0" lang="en-IN" sz="24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943735"/>
                </a:solidFill>
                <a:latin typeface="Arial"/>
                <a:ea typeface="DejaVu Sans"/>
              </a:rPr>
              <a:t>The following table presents the various SQL statements related to table-level actions and the corresponding MongoDB statements.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375"/>
              </a:spcBef>
            </a:pPr>
            <a:endParaRPr b="0" lang="en-IN" sz="2400" spc="-1" strike="noStrike">
              <a:latin typeface="Arial"/>
            </a:endParaRPr>
          </a:p>
        </p:txBody>
      </p:sp>
      <p:graphicFrame>
        <p:nvGraphicFramePr>
          <p:cNvPr id="54" name="Table 4"/>
          <p:cNvGraphicFramePr/>
          <p:nvPr/>
        </p:nvGraphicFramePr>
        <p:xfrm>
          <a:off x="480240" y="1944000"/>
          <a:ext cx="11435400" cy="4373280"/>
        </p:xfrm>
        <a:graphic>
          <a:graphicData uri="http://schemas.openxmlformats.org/drawingml/2006/table">
            <a:tbl>
              <a:tblPr/>
              <a:tblGrid>
                <a:gridCol w="5716800"/>
                <a:gridCol w="5718960"/>
              </a:tblGrid>
              <a:tr h="67608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2200" spc="-1" strike="noStrike">
                          <a:solidFill>
                            <a:srgbClr val="fff200"/>
                          </a:solidFill>
                          <a:latin typeface="Arial"/>
                        </a:rPr>
                        <a:t>SQL Schema Statements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  <a:spcBef>
                          <a:spcPts val="283"/>
                        </a:spcBef>
                        <a:spcAft>
                          <a:spcPts val="283"/>
                        </a:spcAft>
                      </a:pPr>
                      <a:r>
                        <a:rPr b="1" lang="en-IN" sz="2200" spc="-1" strike="noStrike">
                          <a:solidFill>
                            <a:srgbClr val="fff200"/>
                          </a:solidFill>
                          <a:latin typeface="Arial"/>
                        </a:rPr>
                        <a:t>MongoDB Schema Statements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</a:tr>
              <a:tr h="3697560">
                <a:tc>
                  <a:txBody>
                    <a:bodyPr lIns="90000" rIns="90000"/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ALTER TABLE people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ADD join_date DATETIME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pPr marL="216000" indent="-21492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"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Collections do not describe or enforce the structure of its documents; i.e. there is no structural alteration at the collection level.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 marL="216000" indent="-21492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"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However, at the document level, </a:t>
                      </a:r>
                      <a:r>
                        <a:rPr b="0" lang="en-IN" sz="1800" spc="-1" strike="noStrike" u="sng">
                          <a:solidFill>
                            <a:srgbClr val="0000ff"/>
                          </a:solidFill>
                          <a:uFillTx/>
                          <a:latin typeface="Arial"/>
                          <a:hlinkClick r:id="rId1"/>
                        </a:rPr>
                        <a:t>updateMany()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operations can add fields to existing documents using the </a:t>
                      </a:r>
                      <a:r>
                        <a:rPr b="0" lang="en-IN" sz="1800" spc="-1" strike="noStrike" u="sng">
                          <a:solidFill>
                            <a:srgbClr val="0000ff"/>
                          </a:solidFill>
                          <a:uFillTx/>
                          <a:latin typeface="Arial"/>
                          <a:hlinkClick r:id="rId2"/>
                        </a:rPr>
                        <a:t>$set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operator.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IN" sz="1800" spc="-1" strike="noStrike">
                          <a:solidFill>
                            <a:srgbClr val="ce181e"/>
                          </a:solidFill>
                          <a:latin typeface="Arial"/>
                        </a:rPr>
                        <a:t>   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db.people.updateMany(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           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{ },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           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{ $set: { join_date: new Date() } }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                                         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11423160" y="6464880"/>
            <a:ext cx="151560" cy="15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2"/>
          <p:cNvSpPr/>
          <p:nvPr/>
        </p:nvSpPr>
        <p:spPr>
          <a:xfrm>
            <a:off x="288000" y="55080"/>
            <a:ext cx="11953800" cy="55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 algn="ctr">
              <a:lnSpc>
                <a:spcPct val="100000"/>
              </a:lnSpc>
              <a:spcBef>
                <a:spcPts val="99"/>
              </a:spcBef>
            </a:pPr>
            <a:r>
              <a:rPr b="1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MongoDB Vs SQL Databases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57" name="CustomShape 3"/>
          <p:cNvSpPr/>
          <p:nvPr/>
        </p:nvSpPr>
        <p:spPr>
          <a:xfrm>
            <a:off x="585000" y="577800"/>
            <a:ext cx="10637280" cy="129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lvl="2" marL="648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0002ff"/>
                </a:solidFill>
                <a:latin typeface="Arial"/>
                <a:ea typeface="DejaVu Sans"/>
              </a:rPr>
              <a:t>Create and Alter</a:t>
            </a:r>
            <a:endParaRPr b="0" lang="en-IN" sz="24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943735"/>
                </a:solidFill>
                <a:latin typeface="Arial"/>
                <a:ea typeface="DejaVu Sans"/>
              </a:rPr>
              <a:t>The following table presents the various SQL statements related to table-level actions and the corresponding MongoDB statements.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375"/>
              </a:spcBef>
            </a:pPr>
            <a:endParaRPr b="0" lang="en-IN" sz="2400" spc="-1" strike="noStrike">
              <a:latin typeface="Arial"/>
            </a:endParaRPr>
          </a:p>
        </p:txBody>
      </p:sp>
      <p:graphicFrame>
        <p:nvGraphicFramePr>
          <p:cNvPr id="58" name="Table 4"/>
          <p:cNvGraphicFramePr/>
          <p:nvPr/>
        </p:nvGraphicFramePr>
        <p:xfrm>
          <a:off x="480240" y="1944000"/>
          <a:ext cx="11435400" cy="4373280"/>
        </p:xfrm>
        <a:graphic>
          <a:graphicData uri="http://schemas.openxmlformats.org/drawingml/2006/table">
            <a:tbl>
              <a:tblPr/>
              <a:tblGrid>
                <a:gridCol w="5716800"/>
                <a:gridCol w="5718960"/>
              </a:tblGrid>
              <a:tr h="67608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2200" spc="-1" strike="noStrike">
                          <a:solidFill>
                            <a:srgbClr val="fff200"/>
                          </a:solidFill>
                          <a:latin typeface="Arial"/>
                        </a:rPr>
                        <a:t>SQL Schema Statements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  <a:spcBef>
                          <a:spcPts val="283"/>
                        </a:spcBef>
                        <a:spcAft>
                          <a:spcPts val="283"/>
                        </a:spcAft>
                      </a:pPr>
                      <a:r>
                        <a:rPr b="1" lang="en-IN" sz="2200" spc="-1" strike="noStrike">
                          <a:solidFill>
                            <a:srgbClr val="fff200"/>
                          </a:solidFill>
                          <a:latin typeface="Arial"/>
                        </a:rPr>
                        <a:t>MongoDB Schema Statements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</a:tr>
              <a:tr h="3697560">
                <a:tc>
                  <a:txBody>
                    <a:bodyPr lIns="90000" rIns="90000"/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ALTER TABLE people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DROP COLUMN join_date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pPr marL="216000" indent="-214920">
                        <a:lnSpc>
                          <a:spcPct val="15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"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Collections do not describe or enforce the structure of its documents; i.e. there is no structural alteration at the collection level.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 marL="216000" indent="-214920">
                        <a:lnSpc>
                          <a:spcPct val="15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"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However, at the document level, </a:t>
                      </a:r>
                      <a:r>
                        <a:rPr b="0" lang="en-IN" sz="1800" spc="-1" strike="noStrike" u="sng">
                          <a:solidFill>
                            <a:srgbClr val="0000ff"/>
                          </a:solidFill>
                          <a:uFillTx/>
                          <a:latin typeface="Arial"/>
                          <a:hlinkClick r:id="rId1"/>
                        </a:rPr>
                        <a:t>updateMany()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operations can remove fields from documents using the </a:t>
                      </a:r>
                      <a:r>
                        <a:rPr b="0" lang="en-IN" sz="1800" spc="-1" strike="noStrike" u="sng">
                          <a:solidFill>
                            <a:srgbClr val="0000ff"/>
                          </a:solidFill>
                          <a:uFillTx/>
                          <a:latin typeface="Arial"/>
                          <a:hlinkClick r:id="rId2"/>
                        </a:rPr>
                        <a:t>$unset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operator.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db.people.updateMany(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  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{ },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  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{ $unset: { "join_date": "" } }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11423160" y="6464880"/>
            <a:ext cx="151560" cy="15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2"/>
          <p:cNvSpPr/>
          <p:nvPr/>
        </p:nvSpPr>
        <p:spPr>
          <a:xfrm>
            <a:off x="288000" y="55080"/>
            <a:ext cx="11953800" cy="55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 algn="ctr">
              <a:lnSpc>
                <a:spcPct val="100000"/>
              </a:lnSpc>
              <a:spcBef>
                <a:spcPts val="99"/>
              </a:spcBef>
            </a:pPr>
            <a:r>
              <a:rPr b="1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MongoDB Vs SQL Databases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61" name="CustomShape 3"/>
          <p:cNvSpPr/>
          <p:nvPr/>
        </p:nvSpPr>
        <p:spPr>
          <a:xfrm>
            <a:off x="585000" y="577800"/>
            <a:ext cx="10637280" cy="129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lvl="2" marL="648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0002ff"/>
                </a:solidFill>
                <a:latin typeface="Arial"/>
                <a:ea typeface="DejaVu Sans"/>
              </a:rPr>
              <a:t>Create and Alter</a:t>
            </a:r>
            <a:endParaRPr b="0" lang="en-IN" sz="24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943735"/>
                </a:solidFill>
                <a:latin typeface="Arial"/>
                <a:ea typeface="DejaVu Sans"/>
              </a:rPr>
              <a:t>The following table presents the various SQL statements related to table-level actions and the corresponding MongoDB statements.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375"/>
              </a:spcBef>
            </a:pPr>
            <a:endParaRPr b="0" lang="en-IN" sz="2400" spc="-1" strike="noStrike">
              <a:latin typeface="Arial"/>
            </a:endParaRPr>
          </a:p>
        </p:txBody>
      </p:sp>
      <p:graphicFrame>
        <p:nvGraphicFramePr>
          <p:cNvPr id="62" name="Table 4"/>
          <p:cNvGraphicFramePr/>
          <p:nvPr/>
        </p:nvGraphicFramePr>
        <p:xfrm>
          <a:off x="480240" y="1944000"/>
          <a:ext cx="11435400" cy="3544200"/>
        </p:xfrm>
        <a:graphic>
          <a:graphicData uri="http://schemas.openxmlformats.org/drawingml/2006/table">
            <a:tbl>
              <a:tblPr/>
              <a:tblGrid>
                <a:gridCol w="5716800"/>
                <a:gridCol w="5718960"/>
              </a:tblGrid>
              <a:tr h="60372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2200" spc="-1" strike="noStrike">
                          <a:solidFill>
                            <a:srgbClr val="fff200"/>
                          </a:solidFill>
                          <a:latin typeface="Arial"/>
                        </a:rPr>
                        <a:t>SQL Schema Statements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  <a:spcBef>
                          <a:spcPts val="283"/>
                        </a:spcBef>
                        <a:spcAft>
                          <a:spcPts val="283"/>
                        </a:spcAft>
                      </a:pPr>
                      <a:r>
                        <a:rPr b="1" lang="en-IN" sz="2200" spc="-1" strike="noStrike">
                          <a:solidFill>
                            <a:srgbClr val="fff200"/>
                          </a:solidFill>
                          <a:latin typeface="Arial"/>
                        </a:rPr>
                        <a:t>MongoDB Schema Statements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</a:tr>
              <a:tr h="980280">
                <a:tc>
                  <a:txBody>
                    <a:bodyPr lIns="90000" rIns="90000"/>
                    <a:p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CREATE INDEX idx_user_id_asc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ON people(user_id)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  <a:ea typeface="Noto Sans CJK SC Regular"/>
                        </a:rPr>
                        <a:t>db.people.createIndex( { user_id: 1 } 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980280"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CREATE INDEX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     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idx_user_id_asc_age_desc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ON people(user_id, age DESC)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  <a:ea typeface="Noto Sans CJK SC Regular"/>
                        </a:rPr>
                        <a:t>db.people.createIndex( { user_id: 1, age: -1 } 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980280">
                <a:tc>
                  <a:txBody>
                    <a:bodyPr lIns="90000" rIns="90000"/>
                    <a:p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  <a:ea typeface="Noto Sans CJK SC Regular"/>
                        </a:rPr>
                        <a:t>DROP TABLE people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  <a:ea typeface="Noto Sans CJK SC Regular"/>
                        </a:rPr>
                        <a:t>db.people.drop()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11423160" y="6464880"/>
            <a:ext cx="151560" cy="15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2"/>
          <p:cNvSpPr/>
          <p:nvPr/>
        </p:nvSpPr>
        <p:spPr>
          <a:xfrm>
            <a:off x="288000" y="55080"/>
            <a:ext cx="11953800" cy="55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 algn="ctr">
              <a:lnSpc>
                <a:spcPct val="100000"/>
              </a:lnSpc>
              <a:spcBef>
                <a:spcPts val="99"/>
              </a:spcBef>
            </a:pPr>
            <a:r>
              <a:rPr b="1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MongoDB Vs SQL Databases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65" name="CustomShape 3"/>
          <p:cNvSpPr/>
          <p:nvPr/>
        </p:nvSpPr>
        <p:spPr>
          <a:xfrm>
            <a:off x="585000" y="577800"/>
            <a:ext cx="10637280" cy="129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lvl="2" marL="648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0002ff"/>
                </a:solidFill>
                <a:latin typeface="Arial"/>
                <a:ea typeface="DejaVu Sans"/>
              </a:rPr>
              <a:t>Insert Operations</a:t>
            </a:r>
            <a:endParaRPr b="0" lang="en-IN" sz="2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IN" sz="2400" spc="-1" strike="noStrike">
                <a:solidFill>
                  <a:srgbClr val="943735"/>
                </a:solidFill>
                <a:latin typeface="Arial"/>
                <a:ea typeface="DejaVu Sans"/>
              </a:rPr>
              <a:t>The following table presents the various SQL statements related to inserting records into tables and the corresponding MongoDB statements.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375"/>
              </a:spcBef>
            </a:pPr>
            <a:endParaRPr b="0" lang="en-IN" sz="2400" spc="-1" strike="noStrike">
              <a:latin typeface="Arial"/>
            </a:endParaRPr>
          </a:p>
        </p:txBody>
      </p:sp>
      <p:graphicFrame>
        <p:nvGraphicFramePr>
          <p:cNvPr id="66" name="Table 4"/>
          <p:cNvGraphicFramePr/>
          <p:nvPr/>
        </p:nvGraphicFramePr>
        <p:xfrm>
          <a:off x="480240" y="1944000"/>
          <a:ext cx="11435400" cy="3544200"/>
        </p:xfrm>
        <a:graphic>
          <a:graphicData uri="http://schemas.openxmlformats.org/drawingml/2006/table">
            <a:tbl>
              <a:tblPr/>
              <a:tblGrid>
                <a:gridCol w="5716800"/>
                <a:gridCol w="5718960"/>
              </a:tblGrid>
              <a:tr h="60372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2200" spc="-1" strike="noStrike">
                          <a:solidFill>
                            <a:srgbClr val="fff200"/>
                          </a:solidFill>
                          <a:latin typeface="Arial"/>
                        </a:rPr>
                        <a:t>SQL Schema Statements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  <a:spcBef>
                          <a:spcPts val="283"/>
                        </a:spcBef>
                        <a:spcAft>
                          <a:spcPts val="283"/>
                        </a:spcAft>
                      </a:pPr>
                      <a:r>
                        <a:rPr b="1" lang="en-IN" sz="2200" spc="-1" strike="noStrike">
                          <a:solidFill>
                            <a:srgbClr val="fff200"/>
                          </a:solidFill>
                          <a:latin typeface="Arial"/>
                        </a:rPr>
                        <a:t>MongoDB Schema Statements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</a:tr>
              <a:tr h="980280"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INSERT INTO people</a:t>
                      </a:r>
                      <a:br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(user_id,age, status)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VALUES 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("bcd001",45,"A")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pPr marL="216000" indent="-21492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  <a:ea typeface="Noto Sans CJK SC Regular"/>
                        </a:rPr>
                        <a:t>db.people.insertOne(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  <a:ea typeface="Noto Sans CJK SC Regular"/>
                        </a:rPr>
                        <a:t>   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  <a:ea typeface="Noto Sans CJK SC Regular"/>
                        </a:rPr>
                        <a:t>{ user_id: "bcd001", age: 45, status: "A" }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  <a:ea typeface="Noto Sans CJK SC Regular"/>
                        </a:rPr>
                        <a:t>   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Arial"/>
                          <a:ea typeface="Noto Sans CJK SC Regular"/>
                        </a:rPr>
                        <a:t>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9802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9802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11423160" y="6464880"/>
            <a:ext cx="151560" cy="15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2"/>
          <p:cNvSpPr/>
          <p:nvPr/>
        </p:nvSpPr>
        <p:spPr>
          <a:xfrm>
            <a:off x="288000" y="55080"/>
            <a:ext cx="11953800" cy="55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 algn="ctr">
              <a:lnSpc>
                <a:spcPct val="100000"/>
              </a:lnSpc>
              <a:spcBef>
                <a:spcPts val="99"/>
              </a:spcBef>
            </a:pPr>
            <a:r>
              <a:rPr b="1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MongoDB Vs SQL Databases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69" name="CustomShape 3"/>
          <p:cNvSpPr/>
          <p:nvPr/>
        </p:nvSpPr>
        <p:spPr>
          <a:xfrm>
            <a:off x="585000" y="577800"/>
            <a:ext cx="10637280" cy="129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lvl="2" marL="648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0002ff"/>
                </a:solidFill>
                <a:latin typeface="Arial"/>
                <a:ea typeface="DejaVu Sans"/>
              </a:rPr>
              <a:t>Select Operations</a:t>
            </a:r>
            <a:endParaRPr b="0" lang="en-IN" sz="2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IN" sz="2400" spc="-1" strike="noStrike">
                <a:solidFill>
                  <a:srgbClr val="943735"/>
                </a:solidFill>
                <a:latin typeface="Arial"/>
                <a:ea typeface="DejaVu Sans"/>
              </a:rPr>
              <a:t>The following table presents the various SQL statements related to reading records from tables and the corresponding MongoDB statements.</a:t>
            </a:r>
            <a:endParaRPr b="0" lang="en-IN" sz="2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IN" sz="2400" spc="-1" strike="noStrike">
                <a:solidFill>
                  <a:srgbClr val="943735"/>
                </a:solidFill>
                <a:latin typeface="Arial"/>
                <a:ea typeface="DejaVu Sans"/>
              </a:rPr>
              <a:t>The </a:t>
            </a:r>
            <a:r>
              <a:rPr b="0" lang="en-IN" sz="24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find()</a:t>
            </a:r>
            <a:r>
              <a:rPr b="0" lang="en-IN" sz="2400" spc="-1" strike="noStrike">
                <a:solidFill>
                  <a:srgbClr val="943735"/>
                </a:solidFill>
                <a:latin typeface="Arial"/>
                <a:ea typeface="DejaVu Sans"/>
              </a:rPr>
              <a:t> method always includes the </a:t>
            </a:r>
            <a:r>
              <a:rPr b="0" lang="en-IN" sz="2400" spc="-1" strike="noStrike">
                <a:solidFill>
                  <a:srgbClr val="943735"/>
                </a:solidFill>
                <a:latin typeface="Liberation Mono;Courier New"/>
                <a:ea typeface="Liberation Mono;Courier New"/>
              </a:rPr>
              <a:t>_id</a:t>
            </a:r>
            <a:r>
              <a:rPr b="0" lang="en-IN" sz="2400" spc="-1" strike="noStrike">
                <a:solidFill>
                  <a:srgbClr val="943735"/>
                </a:solidFill>
                <a:latin typeface="Arial"/>
                <a:ea typeface="DejaVu Sans"/>
              </a:rPr>
              <a:t> field in the returned documents unless specifically excluded through </a:t>
            </a:r>
            <a:r>
              <a:rPr b="0" lang="en-IN" sz="24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projection</a:t>
            </a:r>
            <a:r>
              <a:rPr b="0" lang="en-IN" sz="2400" spc="-1" strike="noStrike">
                <a:solidFill>
                  <a:srgbClr val="943735"/>
                </a:solidFill>
                <a:latin typeface="Arial"/>
                <a:ea typeface="DejaVu Sans"/>
              </a:rPr>
              <a:t>. </a:t>
            </a:r>
            <a:endParaRPr b="0" lang="en-IN" sz="2400" spc="-1" strike="noStrike">
              <a:latin typeface="Arial"/>
            </a:endParaRPr>
          </a:p>
        </p:txBody>
      </p:sp>
      <p:graphicFrame>
        <p:nvGraphicFramePr>
          <p:cNvPr id="70" name="Table 4"/>
          <p:cNvGraphicFramePr/>
          <p:nvPr/>
        </p:nvGraphicFramePr>
        <p:xfrm>
          <a:off x="480240" y="2664000"/>
          <a:ext cx="11435400" cy="3940560"/>
        </p:xfrm>
        <a:graphic>
          <a:graphicData uri="http://schemas.openxmlformats.org/drawingml/2006/table">
            <a:tbl>
              <a:tblPr/>
              <a:tblGrid>
                <a:gridCol w="5716800"/>
                <a:gridCol w="5718960"/>
              </a:tblGrid>
              <a:tr h="54936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2200" spc="-1" strike="noStrike">
                          <a:solidFill>
                            <a:srgbClr val="fff200"/>
                          </a:solidFill>
                          <a:latin typeface="Arial"/>
                        </a:rPr>
                        <a:t>SQL Schema Statements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  <a:spcBef>
                          <a:spcPts val="283"/>
                        </a:spcBef>
                        <a:spcAft>
                          <a:spcPts val="283"/>
                        </a:spcAft>
                      </a:pPr>
                      <a:r>
                        <a:rPr b="1" lang="en-IN" sz="2200" spc="-1" strike="noStrike">
                          <a:solidFill>
                            <a:srgbClr val="fff200"/>
                          </a:solidFill>
                          <a:latin typeface="Arial"/>
                        </a:rPr>
                        <a:t>MongoDB Schema Statements</a:t>
                      </a:r>
                      <a:endParaRPr b="0" lang="en-IN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</a:tr>
              <a:tr h="891720"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latin typeface="Arial"/>
                        </a:rPr>
                        <a:t>SELECT * FROM people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latin typeface="Arial"/>
                        </a:rPr>
                        <a:t>db.people.find()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1311480"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latin typeface="Arial"/>
                        </a:rPr>
                        <a:t>SELECT id, user_id, status  FROM people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latin typeface="Arial"/>
                        </a:rPr>
                        <a:t>db.people.find(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 </a:t>
                      </a:r>
                      <a:r>
                        <a:rPr b="0" lang="en-IN" sz="1800" spc="-1" strike="noStrike">
                          <a:latin typeface="Arial"/>
                        </a:rPr>
                        <a:t>{ },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 </a:t>
                      </a:r>
                      <a:r>
                        <a:rPr b="0" lang="en-IN" sz="1800" spc="-1" strike="noStrike">
                          <a:latin typeface="Arial"/>
                        </a:rPr>
                        <a:t>{ user_id: 1, status: 1 }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1188360"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latin typeface="Arial"/>
                        </a:rPr>
                        <a:t>SELECT user_id, status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FROM people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latin typeface="Arial"/>
                        </a:rPr>
                        <a:t>db.people.find(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 </a:t>
                      </a:r>
                      <a:r>
                        <a:rPr b="0" lang="en-IN" sz="1800" spc="-1" strike="noStrike">
                          <a:latin typeface="Arial"/>
                        </a:rPr>
                        <a:t>{ },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    </a:t>
                      </a:r>
                      <a:r>
                        <a:rPr b="0" lang="en-IN" sz="1800" spc="-1" strike="noStrike">
                          <a:latin typeface="Arial"/>
                        </a:rPr>
                        <a:t>{ user_id: 1, status: 1, _id: 0 }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latin typeface="Arial"/>
                        </a:rPr>
                        <a:t>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</TotalTime>
  <Application>LibreOffice/5.4.6.2$Linux_X86_64 LibreOffice_project/40m0$Build-2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2020-07-20T18:10:52Z</dcterms:created>
  <dc:creator>SMD</dc:creator>
  <dc:description/>
  <dc:language>en-IN</dc:language>
  <cp:lastModifiedBy/>
  <dcterms:modified xsi:type="dcterms:W3CDTF">2020-10-08T12:33:30Z</dcterms:modified>
  <cp:revision>42</cp:revision>
  <dc:subject/>
  <dc:title>Banking Example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reated">
    <vt:filetime>2018-02-24T00:00:00Z</vt:filetime>
  </property>
  <property fmtid="{D5CDD505-2E9C-101B-9397-08002B2CF9AE}" pid="4" name="Creator">
    <vt:lpwstr>Microsoft® Office PowerPoint® 2007</vt:lpwstr>
  </property>
  <property fmtid="{D5CDD505-2E9C-101B-9397-08002B2CF9AE}" pid="5" name="HyperlinksChanged">
    <vt:bool>0</vt:bool>
  </property>
  <property fmtid="{D5CDD505-2E9C-101B-9397-08002B2CF9AE}" pid="6" name="LastSaved">
    <vt:filetime>2020-07-20T00:00:00Z</vt:filetime>
  </property>
  <property fmtid="{D5CDD505-2E9C-101B-9397-08002B2CF9AE}" pid="7" name="LinksUpToDate">
    <vt:bool>0</vt:bool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</Properties>
</file>