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1.xml.rels" ContentType="application/vnd.openxmlformats-package.relationships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media/image159.png" ContentType="image/png"/>
  <Override PartName="/ppt/media/image149.png" ContentType="image/png"/>
  <Override PartName="/ppt/media/image139.png" ContentType="image/png"/>
  <Override PartName="/ppt/media/image129.png" ContentType="image/png"/>
  <Override PartName="/ppt/media/image119.png" ContentType="image/png"/>
  <Override PartName="/ppt/media/image118.png" ContentType="image/png"/>
  <Override PartName="/ppt/media/image109.png" ContentType="image/png"/>
  <Override PartName="/ppt/media/image117.png" ContentType="image/png"/>
  <Override PartName="/ppt/media/image99.png" ContentType="image/png"/>
  <Override PartName="/ppt/media/image116.png" ContentType="image/png"/>
  <Override PartName="/ppt/media/image98.png" ContentType="image/png"/>
  <Override PartName="/ppt/media/image115.png" ContentType="image/png"/>
  <Override PartName="/ppt/media/image97.png" ContentType="image/png"/>
  <Override PartName="/ppt/media/image114.png" ContentType="image/png"/>
  <Override PartName="/ppt/media/image96.png" ContentType="image/png"/>
  <Override PartName="/ppt/media/image113.png" ContentType="image/png"/>
  <Override PartName="/ppt/media/image95.png" ContentType="image/png"/>
  <Override PartName="/ppt/media/image112.png" ContentType="image/png"/>
  <Override PartName="/ppt/media/image94.png" ContentType="image/png"/>
  <Override PartName="/ppt/media/image111.png" ContentType="image/png"/>
  <Override PartName="/ppt/media/image93.png" ContentType="image/png"/>
  <Override PartName="/ppt/media/image110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105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104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3.png" ContentType="image/png"/>
  <Override PartName="/ppt/media/image85.png" ContentType="image/png"/>
  <Override PartName="/ppt/media/image4.png" ContentType="image/png"/>
  <Override PartName="/ppt/media/image102.png" ContentType="image/png"/>
  <Override PartName="/ppt/media/image84.png" ContentType="image/png"/>
  <Override PartName="/ppt/media/image3.png" ContentType="image/png"/>
  <Override PartName="/ppt/media/image100.png" ContentType="image/png"/>
  <Override PartName="/ppt/media/image82.png" ContentType="image/png"/>
  <Override PartName="/ppt/media/image1.png" ContentType="image/png"/>
  <Override PartName="/ppt/media/image101.png" ContentType="image/png"/>
  <Override PartName="/ppt/media/image83.png" ContentType="image/png"/>
  <Override PartName="/ppt/media/image2.png" ContentType="image/png"/>
  <Override PartName="/ppt/media/image106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107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108.png" ContentType="image/png"/>
  <Override PartName="/ppt/media/image9.png" ContentType="image/png"/>
  <Override PartName="/ppt/media/image64.png" ContentType="image/png"/>
  <Override PartName="/ppt/media/image145.png" ContentType="image/png"/>
  <Override PartName="/ppt/media/image36.png" ContentType="image/png"/>
  <Override PartName="/ppt/media/image120.png" ContentType="image/png"/>
  <Override PartName="/ppt/media/image11.png" ContentType="image/png"/>
  <Override PartName="/ppt/media/image144.png" ContentType="image/png"/>
  <Override PartName="/ppt/media/image35.png" ContentType="image/png"/>
  <Override PartName="/ppt/media/image10.png" ContentType="image/png"/>
  <Override PartName="/ppt/media/image143.png" ContentType="image/png"/>
  <Override PartName="/ppt/media/image34.png" ContentType="image/png"/>
  <Override PartName="/ppt/media/image59.png" ContentType="image/png"/>
  <Override PartName="/ppt/media/image142.png" ContentType="image/png"/>
  <Override PartName="/ppt/media/image33.png" ContentType="image/png"/>
  <Override PartName="/ppt/media/image58.png" ContentType="image/png"/>
  <Override PartName="/ppt/media/image141.png" ContentType="image/png"/>
  <Override PartName="/ppt/media/image32.png" ContentType="image/png"/>
  <Override PartName="/ppt/media/image57.png" ContentType="image/png"/>
  <Override PartName="/ppt/media/image140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138.png" ContentType="image/png"/>
  <Override PartName="/ppt/media/image29.png" ContentType="image/png"/>
  <Override PartName="/ppt/media/image137.png" ContentType="image/png"/>
  <Override PartName="/ppt/media/image28.png" ContentType="image/png"/>
  <Override PartName="/ppt/media/image136.png" ContentType="image/png"/>
  <Override PartName="/ppt/media/image27.png" ContentType="image/png"/>
  <Override PartName="/ppt/media/image135.png" ContentType="image/png"/>
  <Override PartName="/ppt/media/image26.png" ContentType="image/png"/>
  <Override PartName="/ppt/media/image134.png" ContentType="image/png"/>
  <Override PartName="/ppt/media/image25.png" ContentType="image/png"/>
  <Override PartName="/ppt/media/image133.png" ContentType="image/png"/>
  <Override PartName="/ppt/media/image24.png" ContentType="image/png"/>
  <Override PartName="/ppt/media/image158.png" ContentType="image/png"/>
  <Override PartName="/ppt/media/image49.png" ContentType="image/png"/>
  <Override PartName="/ppt/media/image132.png" ContentType="image/png"/>
  <Override PartName="/ppt/media/image23.png" ContentType="image/png"/>
  <Override PartName="/ppt/media/image157.png" ContentType="image/png"/>
  <Override PartName="/ppt/media/image48.png" ContentType="image/png"/>
  <Override PartName="/ppt/media/image131.png" ContentType="image/png"/>
  <Override PartName="/ppt/media/image22.png" ContentType="image/png"/>
  <Override PartName="/ppt/media/image156.png" ContentType="image/png"/>
  <Override PartName="/ppt/media/image47.png" ContentType="image/png"/>
  <Override PartName="/ppt/media/image130.png" ContentType="image/png"/>
  <Override PartName="/ppt/media/image21.png" ContentType="image/png"/>
  <Override PartName="/ppt/media/image155.png" ContentType="image/png"/>
  <Override PartName="/ppt/media/image46.png" ContentType="image/png"/>
  <Override PartName="/ppt/media/image20.png" ContentType="image/png"/>
  <Override PartName="/ppt/media/image154.png" ContentType="image/png"/>
  <Override PartName="/ppt/media/image45.png" ContentType="image/png"/>
  <Override PartName="/ppt/media/image128.png" ContentType="image/png"/>
  <Override PartName="/ppt/media/image19.png" ContentType="image/png"/>
  <Override PartName="/ppt/media/image127.png" ContentType="image/png"/>
  <Override PartName="/ppt/media/image18.png" ContentType="image/png"/>
  <Override PartName="/ppt/media/image126.png" ContentType="image/png"/>
  <Override PartName="/ppt/media/image17.png" ContentType="image/png"/>
  <Override PartName="/ppt/media/image124.png" ContentType="image/png"/>
  <Override PartName="/ppt/media/image15.png" ContentType="image/png"/>
  <Override PartName="/ppt/media/image125.png" ContentType="image/png"/>
  <Override PartName="/ppt/media/image16.png" ContentType="image/png"/>
  <Override PartName="/ppt/media/image121.png" ContentType="image/png"/>
  <Override PartName="/ppt/media/image12.png" ContentType="image/png"/>
  <Override PartName="/ppt/media/image146.png" ContentType="image/png"/>
  <Override PartName="/ppt/media/image37.png" ContentType="image/png"/>
  <Override PartName="/ppt/media/image122.png" ContentType="image/png"/>
  <Override PartName="/ppt/media/image13.png" ContentType="image/png"/>
  <Override PartName="/ppt/media/image147.png" ContentType="image/png"/>
  <Override PartName="/ppt/media/image38.png" ContentType="image/png"/>
  <Override PartName="/ppt/media/image123.png" ContentType="image/png"/>
  <Override PartName="/ppt/media/image14.png" ContentType="image/png"/>
  <Override PartName="/ppt/media/image148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150.png" ContentType="image/png"/>
  <Override PartName="/ppt/media/image41.png" ContentType="image/png"/>
  <Override PartName="/ppt/media/image66.png" ContentType="image/png"/>
  <Override PartName="/ppt/media/image151.png" ContentType="image/png"/>
  <Override PartName="/ppt/media/image42.png" ContentType="image/png"/>
  <Override PartName="/ppt/media/image67.png" ContentType="image/png"/>
  <Override PartName="/ppt/media/image152.png" ContentType="image/png"/>
  <Override PartName="/ppt/media/image43.png" ContentType="image/png"/>
  <Override PartName="/ppt/media/image68.png" ContentType="image/png"/>
  <Override PartName="/ppt/media/image153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160.png" ContentType="image/png"/>
  <Override PartName="/ppt/media/image51.png" ContentType="image/png"/>
  <Override PartName="/ppt/media/image76.png" ContentType="image/png"/>
  <Override PartName="/ppt/media/image161.png" ContentType="image/png"/>
  <Override PartName="/ppt/media/image52.png" ContentType="image/png"/>
  <Override PartName="/ppt/media/image77.png" ContentType="image/png"/>
  <Override PartName="/ppt/media/image162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71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</p:sldIdLst>
  <p:sldSz cx="122428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Relationship Id="rId79" Type="http://schemas.openxmlformats.org/officeDocument/2006/relationships/slide" Target="slides/slide67.xml"/><Relationship Id="rId80" Type="http://schemas.openxmlformats.org/officeDocument/2006/relationships/slide" Target="slides/slide68.xml"/><Relationship Id="rId81" Type="http://schemas.openxmlformats.org/officeDocument/2006/relationships/slide" Target="slides/slide69.xml"/><Relationship Id="rId82" Type="http://schemas.openxmlformats.org/officeDocument/2006/relationships/slide" Target="slides/slide70.xml"/><Relationship Id="rId83" Type="http://schemas.openxmlformats.org/officeDocument/2006/relationships/slide" Target="slides/slide7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F8D4CAC-3D6D-42E8-9526-9A933B8E391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007640" y="5079600"/>
            <a:ext cx="554004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The slides for this text are organized into chapters. This lecture covers Chapter 5.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1: Introduction to Database Systems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2: The Entity-Relationship Model</a:t>
            </a: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	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3: The Relational Model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4 (Part A): Relational Algebra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4 (Part B): Relational Calculus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5: SQL: Queries, Programming, Triggers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6: Query-by-Example (QBE)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7: Storing Data: Disks and Files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8: File Organizations and Indexing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9: Tree-Structured Indexing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10: Hash-Based Indexing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11: External Sorting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12 (Part A): Evaluation of Relational Operators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12 (Part B): Evaluation of Relational Operators: Other Techniques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13: Introduction to Query Optimization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14: A Typical Relational Optimizer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15: Schema Refinement and Normal Forms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16 (Part A): Physical Database Design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16 (Part B): Database Tuning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17: Security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18: Transaction Management Overview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19: Concurrency Control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20: Crash Recovery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21: Parallel and Distributed Databases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22: Internet Databases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23: Decision Support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24: Data Mining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25: Object-Database Systems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26: Spatial Data Management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27: Deductive Databases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Book Antiqua"/>
              </a:rPr>
              <a:t>Chapter 28: Additional Topics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1008000" y="5079600"/>
            <a:ext cx="553968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3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4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240360" cy="36324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240360" cy="36324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240360" cy="36324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240360" cy="36324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2240360" cy="36324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780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slideLayout" Target="../slideLayouts/slideLayout109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slideLayout" Target="../slideLayouts/slideLayout109.xml"/><Relationship Id="rId11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slideLayout" Target="../slideLayouts/slideLayout109.xml"/><Relationship Id="rId7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slideLayout" Target="../slideLayouts/slideLayout109.xml"/><Relationship Id="rId5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slideLayout" Target="../slideLayouts/slideLayout109.xml"/><Relationship Id="rId9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slideLayout" Target="../slideLayouts/slideLayout109.xml"/><Relationship Id="rId11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slideLayout" Target="../slideLayouts/slideLayout109.xml"/><Relationship Id="rId10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image" Target="../media/image120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26.png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30.png"/><Relationship Id="rId2" Type="http://schemas.openxmlformats.org/officeDocument/2006/relationships/image" Target="../media/image131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34.png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slideLayout" Target="../slideLayouts/slideLayout109.xml"/><Relationship Id="rId7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39.png"/><Relationship Id="rId2" Type="http://schemas.openxmlformats.org/officeDocument/2006/relationships/image" Target="../media/image140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41.png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slideLayout" Target="../slideLayouts/slideLayout109.xml"/><Relationship Id="rId5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48.png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slideLayout" Target="../slideLayouts/slideLayout109.xml"/><Relationship Id="rId5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51.png"/><Relationship Id="rId2" Type="http://schemas.openxmlformats.org/officeDocument/2006/relationships/image" Target="../media/image152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55.png"/><Relationship Id="rId2" Type="http://schemas.openxmlformats.org/officeDocument/2006/relationships/image" Target="../media/image156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57.png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slideLayout" Target="../slideLayouts/slideLayout109.xml"/><Relationship Id="rId8" Type="http://schemas.openxmlformats.org/officeDocument/2006/relationships/notesSlide" Target="../notesSlides/notesSlide7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061440" y="2758680"/>
            <a:ext cx="676440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r>
              <a:rPr b="1" lang="en-IN" sz="4800" spc="-60" strike="noStrike">
                <a:solidFill>
                  <a:srgbClr val="000000"/>
                </a:solidFill>
                <a:latin typeface="Arial"/>
                <a:ea typeface="DejaVu Sans"/>
              </a:rPr>
              <a:t>XML, </a:t>
            </a:r>
            <a:r>
              <a:rPr b="1" lang="en-IN" sz="4800" spc="-52" strike="noStrike">
                <a:solidFill>
                  <a:srgbClr val="000000"/>
                </a:solidFill>
                <a:latin typeface="Arial"/>
                <a:ea typeface="DejaVu Sans"/>
              </a:rPr>
              <a:t>DTD </a:t>
            </a:r>
            <a:r>
              <a:rPr b="1" lang="en-IN" sz="4800" spc="-1" strike="noStrike">
                <a:solidFill>
                  <a:srgbClr val="000000"/>
                </a:solidFill>
                <a:latin typeface="Arial"/>
                <a:ea typeface="DejaVu Sans"/>
              </a:rPr>
              <a:t>&amp;</a:t>
            </a:r>
            <a:r>
              <a:rPr b="1" lang="en-IN" sz="4800" spc="-5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4800" spc="-66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1035720" y="494640"/>
            <a:ext cx="403236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29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7" strike="noStrike">
                <a:solidFill>
                  <a:srgbClr val="d2523b"/>
                </a:solidFill>
                <a:latin typeface="Arial"/>
                <a:ea typeface="DejaVu Sans"/>
              </a:rPr>
              <a:t>Namespaces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1063080" y="1106280"/>
            <a:ext cx="6874560" cy="13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/>
          <a:p>
            <a:pPr marL="299160" indent="-284400">
              <a:lnSpc>
                <a:spcPct val="100000"/>
              </a:lnSpc>
              <a:spcBef>
                <a:spcPts val="1091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Namespaces – It provide us more information about elements in the form of qualifier,thus it remove ambiguities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1"/>
              </a:spcBef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991080">
              <a:lnSpc>
                <a:spcPct val="10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xmlns:prefix="URI“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1171080" y="3537360"/>
            <a:ext cx="7008480" cy="18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2200" bIns="0"/>
          <a:p>
            <a:pPr marL="12600">
              <a:lnSpc>
                <a:spcPct val="100000"/>
              </a:lnSpc>
              <a:spcBef>
                <a:spcPts val="1120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Default</a:t>
            </a:r>
            <a:r>
              <a:rPr b="1" lang="en-IN" sz="2200" spc="-3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Namespace: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18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Saves from using prefixes in all the child</a:t>
            </a:r>
            <a:r>
              <a:rPr b="0" lang="en-IN" sz="2200" spc="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elements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20"/>
              </a:spcBef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991080">
              <a:lnSpc>
                <a:spcPct val="10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xmlns="namespaceURI“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8354520" y="4542480"/>
            <a:ext cx="2061720" cy="727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5"/>
          <p:cNvSpPr/>
          <p:nvPr/>
        </p:nvSpPr>
        <p:spPr>
          <a:xfrm>
            <a:off x="8293680" y="2558880"/>
            <a:ext cx="1751400" cy="727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6"/>
          <p:cNvSpPr/>
          <p:nvPr/>
        </p:nvSpPr>
        <p:spPr>
          <a:xfrm>
            <a:off x="7435800" y="1565640"/>
            <a:ext cx="1427760" cy="7034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9262800" y="1550880"/>
            <a:ext cx="1679040" cy="7030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370520" y="192600"/>
            <a:ext cx="5791320" cy="5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28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Encoding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152000" y="756000"/>
            <a:ext cx="10716840" cy="60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documents can contain international characters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&lt;?xml version="1.0"</a:t>
            </a:r>
            <a:r>
              <a:rPr b="0" lang="en-IN" sz="22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encoding="UTF-8"?&gt;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Unicode: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Unicode is an industry standard for character encoding of text</a:t>
            </a:r>
            <a:r>
              <a:rPr b="0" lang="en-IN" sz="2200" spc="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documents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354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Unicode has two</a:t>
            </a:r>
            <a:r>
              <a:rPr b="0" lang="en-IN" sz="2200" spc="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variants:</a:t>
            </a:r>
            <a:endParaRPr b="0" lang="en-IN" sz="2200" spc="-1" strike="noStrike">
              <a:latin typeface="Arial"/>
            </a:endParaRPr>
          </a:p>
          <a:p>
            <a:pPr lvl="1" marL="756360" indent="-284400">
              <a:lnSpc>
                <a:spcPct val="100000"/>
              </a:lnSpc>
              <a:spcBef>
                <a:spcPts val="357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UTF-8</a:t>
            </a:r>
            <a:endParaRPr b="0" lang="en-IN" sz="2200" spc="-1" strike="noStrike">
              <a:latin typeface="Arial"/>
            </a:endParaRPr>
          </a:p>
          <a:p>
            <a:pPr lvl="1" marL="756360" indent="-284400">
              <a:lnSpc>
                <a:spcPct val="100000"/>
              </a:lnSpc>
              <a:spcBef>
                <a:spcPts val="343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UTF-16.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357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UTF = Universal character set Transformation Format.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80000"/>
              </a:lnSpc>
              <a:spcBef>
                <a:spcPts val="782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UTF-8 uses 1 byte (8-bits) to represent characters in the ASCII set, and two or  three bytes for the</a:t>
            </a:r>
            <a:r>
              <a:rPr b="0" lang="en-IN" sz="22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rest.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343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UTF-16 uses 2 bytes (16 bits) for most characters, and four bytes for the</a:t>
            </a:r>
            <a:r>
              <a:rPr b="0" lang="en-IN" sz="2200" spc="11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rest.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343"/>
              </a:spcBef>
              <a:spcAft>
                <a:spcPts val="283"/>
              </a:spcAft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UTF-8 is the default for documents without encoding</a:t>
            </a:r>
            <a:r>
              <a:rPr b="0" lang="en-IN" sz="2200" spc="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2160000" y="936000"/>
            <a:ext cx="5470920" cy="21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&lt;?xml version = "1.0"?&gt;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&lt;contact-info&gt;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&lt;name&gt;Tanmay Patil&lt;/name&gt;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&lt;company&gt;TutorialsPoint&lt;/company&gt;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&lt;phone&gt;(011) 123-4567&lt;/phone&gt;</a:t>
            </a:r>
            <a:endParaRPr b="0" lang="en-IN" sz="2200" spc="-1" strike="noStrike"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&lt;/contact-info&gt;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4610160" y="3087000"/>
            <a:ext cx="60174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DTD</a:t>
            </a:r>
            <a:r>
              <a:rPr b="1" lang="en-IN" sz="3000" spc="-2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Overview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640520" y="861840"/>
            <a:ext cx="18244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77" strike="noStrike">
                <a:solidFill>
                  <a:srgbClr val="d2523b"/>
                </a:solidFill>
                <a:latin typeface="Arial"/>
                <a:ea typeface="DejaVu Sans"/>
              </a:rPr>
              <a:t>Ag</a:t>
            </a:r>
            <a:r>
              <a:rPr b="1" lang="en-IN" sz="3000" spc="-80" strike="noStrike">
                <a:solidFill>
                  <a:srgbClr val="d2523b"/>
                </a:solidFill>
                <a:latin typeface="Arial"/>
                <a:ea typeface="DejaVu Sans"/>
              </a:rPr>
              <a:t>e</a:t>
            </a:r>
            <a:r>
              <a:rPr b="1" lang="en-IN" sz="3000" spc="-77" strike="noStrike">
                <a:solidFill>
                  <a:srgbClr val="d2523b"/>
                </a:solidFill>
                <a:latin typeface="Arial"/>
                <a:ea typeface="DejaVu Sans"/>
              </a:rPr>
              <a:t>nd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a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643040" y="1728360"/>
            <a:ext cx="2967120" cy="19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55680" indent="-34092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109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Introduction to DTD</a:t>
            </a:r>
            <a:endParaRPr b="0" lang="en-IN" sz="2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1466"/>
              </a:spcBef>
              <a:buClr>
                <a:srgbClr val="92a199"/>
              </a:buClr>
              <a:buSzPct val="109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DTD Building</a:t>
            </a:r>
            <a:r>
              <a:rPr b="0" lang="en-IN" sz="2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Blocks</a:t>
            </a:r>
            <a:endParaRPr b="0" lang="en-IN" sz="2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1454"/>
              </a:spcBef>
              <a:buClr>
                <a:srgbClr val="92a199"/>
              </a:buClr>
              <a:buSzPct val="109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DTD</a:t>
            </a:r>
            <a:r>
              <a:rPr b="0" lang="en-IN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Elements</a:t>
            </a:r>
            <a:endParaRPr b="0" lang="en-IN" sz="2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1460"/>
              </a:spcBef>
              <a:buClr>
                <a:srgbClr val="92a199"/>
              </a:buClr>
              <a:buSzPct val="109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DTD</a:t>
            </a:r>
            <a:r>
              <a:rPr b="0" lang="en-IN" sz="2200" spc="-13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</a:t>
            </a:r>
            <a:endParaRPr b="0" lang="en-IN" sz="2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1466"/>
              </a:spcBef>
              <a:buClr>
                <a:srgbClr val="92a199"/>
              </a:buClr>
              <a:buSzPct val="109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DTD Entities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1521000" y="492120"/>
            <a:ext cx="452484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77" strike="noStrike">
                <a:solidFill>
                  <a:srgbClr val="d2523b"/>
                </a:solidFill>
                <a:latin typeface="Arial"/>
                <a:ea typeface="DejaVu Sans"/>
              </a:rPr>
              <a:t>Introduction </a:t>
            </a:r>
            <a:r>
              <a:rPr b="1" lang="en-IN" sz="3000" spc="-32" strike="noStrike">
                <a:solidFill>
                  <a:srgbClr val="d2523b"/>
                </a:solidFill>
                <a:latin typeface="Arial"/>
                <a:ea typeface="DejaVu Sans"/>
              </a:rPr>
              <a:t>to</a:t>
            </a:r>
            <a:r>
              <a:rPr b="1" lang="en-IN" sz="3000" spc="-31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DTD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1526760" y="1250640"/>
            <a:ext cx="9662760" cy="49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DTD defines the document structure with a list of legal elements</a:t>
            </a:r>
            <a:r>
              <a:rPr b="0" lang="en-IN" sz="2200" spc="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and</a:t>
            </a:r>
            <a:endParaRPr b="0" lang="en-IN" sz="2200" spc="-1" strike="noStrike"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attributes.</a:t>
            </a:r>
            <a:endParaRPr b="0" lang="en-IN" sz="2200" spc="-1" strike="noStrike">
              <a:latin typeface="Arial"/>
            </a:endParaRPr>
          </a:p>
          <a:p>
            <a:pPr marL="299160">
              <a:lnSpc>
                <a:spcPct val="100000"/>
              </a:lnSpc>
              <a:spcBef>
                <a:spcPts val="51"/>
              </a:spcBef>
            </a:pP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The XML document that follows DTD is valid and well</a:t>
            </a:r>
            <a:r>
              <a:rPr b="0" lang="en-IN" sz="2200" spc="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formed.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Why DTD?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With a DTD, each XML file can carry a description of its own</a:t>
            </a:r>
            <a:r>
              <a:rPr b="0" lang="en-IN" sz="22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format.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576"/>
              </a:spcBef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77" strike="noStrike">
                <a:solidFill>
                  <a:srgbClr val="292934"/>
                </a:solidFill>
                <a:latin typeface="Arial"/>
                <a:ea typeface="DejaVu Sans"/>
              </a:rPr>
              <a:t>To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verify if the XML received from outside world is</a:t>
            </a:r>
            <a:r>
              <a:rPr b="0" lang="en-IN" sz="2200" spc="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valid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579"/>
              </a:spcBef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77" strike="noStrike">
                <a:solidFill>
                  <a:srgbClr val="292934"/>
                </a:solidFill>
                <a:latin typeface="Arial"/>
                <a:ea typeface="DejaVu Sans"/>
              </a:rPr>
              <a:t>To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maintain a standard for interchanging</a:t>
            </a:r>
            <a:r>
              <a:rPr b="0" lang="en-IN" sz="2200" spc="9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data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DTD Declaration</a:t>
            </a:r>
            <a:r>
              <a:rPr b="1" lang="en-IN" sz="2200" spc="-3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2" strike="noStrike">
                <a:solidFill>
                  <a:srgbClr val="d2523b"/>
                </a:solidFill>
                <a:latin typeface="Arial"/>
                <a:ea typeface="DejaVu Sans"/>
              </a:rPr>
              <a:t>Types:</a:t>
            </a:r>
            <a:endParaRPr b="0" lang="en-IN" sz="2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694"/>
              </a:spcBef>
              <a:buClr>
                <a:srgbClr val="92a199"/>
              </a:buClr>
              <a:buSzPct val="83000"/>
              <a:buFont typeface="Arial"/>
              <a:buAutoNum type="arabicPeriod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Internal DTD Declaration</a:t>
            </a:r>
            <a:endParaRPr b="0" lang="en-IN" sz="22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1080"/>
              </a:spcBef>
              <a:buClr>
                <a:srgbClr val="92a199"/>
              </a:buClr>
              <a:buSzPct val="83000"/>
              <a:buFont typeface="Arial"/>
              <a:buAutoNum type="arabicPeriod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External DTD Declaration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391040" y="713520"/>
            <a:ext cx="472788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2200" spc="-1" strike="noStrike">
                <a:solidFill>
                  <a:srgbClr val="92a199"/>
                </a:solidFill>
                <a:latin typeface="Arial"/>
                <a:ea typeface="DejaVu Sans"/>
              </a:rPr>
              <a:t>1.</a:t>
            </a:r>
            <a:r>
              <a:rPr b="1" lang="en-IN" sz="2200" spc="-1" strike="noStrike">
                <a:solidFill>
                  <a:srgbClr val="92a199"/>
                </a:solidFill>
                <a:latin typeface="Arial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Internal DTD</a:t>
            </a:r>
            <a:r>
              <a:rPr b="1" lang="en-IN" sz="2200" spc="-8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Declaration: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1355040" y="1276920"/>
            <a:ext cx="10127520" cy="39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8920" indent="-344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The DTD is declared inside the XML</a:t>
            </a:r>
            <a:r>
              <a:rPr b="0" lang="en-IN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file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&lt;!DOCTYPE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root-element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[element-declarations]&gt;</a:t>
            </a:r>
            <a:br/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Example: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&lt;!DOCTYPE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 myBook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[&lt;! ELEMENT book_name (#PCDATA)]&gt;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0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200" spc="-1" strike="noStrike">
                <a:solidFill>
                  <a:srgbClr val="92a199"/>
                </a:solidFill>
                <a:latin typeface="Arial"/>
                <a:ea typeface="DejaVu Sans"/>
              </a:rPr>
              <a:t>2.</a:t>
            </a:r>
            <a:r>
              <a:rPr b="1" lang="en-IN" sz="2200" spc="-1" strike="noStrike">
                <a:solidFill>
                  <a:srgbClr val="92a199"/>
                </a:solidFill>
                <a:latin typeface="Arial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External DTD</a:t>
            </a:r>
            <a:r>
              <a:rPr b="1" lang="en-IN" sz="2200" spc="-1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Declaration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endParaRPr b="0" lang="en-IN" sz="2200" spc="-1" strike="noStrike">
              <a:latin typeface="Arial"/>
            </a:endParaRPr>
          </a:p>
          <a:p>
            <a:pPr marL="358920" indent="-344160">
              <a:lnSpc>
                <a:spcPct val="100000"/>
              </a:lnSpc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The DTD is declared in an external file</a:t>
            </a:r>
            <a:endParaRPr b="0" lang="en-IN" sz="2200" spc="-1" strike="noStrike">
              <a:latin typeface="Arial"/>
            </a:endParaRPr>
          </a:p>
          <a:p>
            <a:pPr marL="358920" indent="-34416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The DTD document is referred to xml document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11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&lt;!DOCTYPE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root-element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SYSTEM</a:t>
            </a:r>
            <a:r>
              <a:rPr b="0" lang="en-IN" sz="2200" spc="4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"filename"&gt;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Example:</a:t>
            </a:r>
            <a:br/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&lt;!DOCTYPE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 myBook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SYSTEM “myBook.dtd”&gt;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9923760" y="1503720"/>
            <a:ext cx="767160" cy="538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"/>
          <p:cNvSpPr/>
          <p:nvPr/>
        </p:nvSpPr>
        <p:spPr>
          <a:xfrm>
            <a:off x="9272520" y="4239360"/>
            <a:ext cx="785520" cy="538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"/>
          <p:cNvSpPr/>
          <p:nvPr/>
        </p:nvSpPr>
        <p:spPr>
          <a:xfrm>
            <a:off x="10537920" y="4239360"/>
            <a:ext cx="767160" cy="5385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496520" y="594360"/>
            <a:ext cx="477972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DTD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Building</a:t>
            </a:r>
            <a:r>
              <a:rPr b="1" lang="en-IN" sz="3000" spc="-37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Blocks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1427040" y="1686600"/>
            <a:ext cx="10739160" cy="32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Per DTD all the XML documents are made up by the following</a:t>
            </a:r>
            <a:r>
              <a:rPr b="0" lang="en-IN" sz="22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building blocks</a:t>
            </a:r>
            <a:endParaRPr b="0" lang="en-IN" sz="2200" spc="-1" strike="noStrike"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1471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Elements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158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Attribues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158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Entities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1570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26" strike="noStrike">
                <a:solidFill>
                  <a:srgbClr val="292934"/>
                </a:solidFill>
                <a:latin typeface="Arial"/>
                <a:ea typeface="DejaVu Sans"/>
              </a:rPr>
              <a:t>PCDATA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158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35" strike="noStrike">
                <a:solidFill>
                  <a:srgbClr val="292934"/>
                </a:solidFill>
                <a:latin typeface="Arial"/>
                <a:ea typeface="DejaVu Sans"/>
              </a:rPr>
              <a:t>CDATA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293480" y="329760"/>
            <a:ext cx="330732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DTD</a:t>
            </a:r>
            <a:r>
              <a:rPr b="1" lang="en-IN" sz="3000" spc="-26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Elements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1257480" y="752760"/>
            <a:ext cx="9612360" cy="57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240" bIns="0"/>
          <a:p>
            <a:pPr marL="299160" indent="-284400">
              <a:lnSpc>
                <a:spcPct val="100000"/>
              </a:lnSpc>
              <a:spcBef>
                <a:spcPts val="73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 DTD, elements are declared with an ELEMENT</a:t>
            </a:r>
            <a:r>
              <a:rPr b="0" lang="en-IN" sz="2000" spc="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declaration.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9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39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category&gt;</a:t>
            </a: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6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or</a:t>
            </a: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(element-content)&gt;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Element </a:t>
            </a:r>
            <a:r>
              <a:rPr b="1" lang="en-IN" sz="2000" spc="-12" strike="noStrike">
                <a:solidFill>
                  <a:srgbClr val="d2523b"/>
                </a:solidFill>
                <a:latin typeface="Arial"/>
                <a:ea typeface="DejaVu Sans"/>
              </a:rPr>
              <a:t>Types: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1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EMPTY&gt;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</a:t>
            </a:r>
            <a:r>
              <a:rPr b="0" lang="en-IN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(#PCDATA)&gt;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</a:t>
            </a:r>
            <a:r>
              <a:rPr b="0" lang="en-IN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ANY&gt;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(child1,</a:t>
            </a:r>
            <a:r>
              <a:rPr b="0" lang="en-IN" sz="20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child2,…..)&gt;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(child-name)&gt;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1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(child-name+)&gt;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(child-name*)&gt;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(child-name?)&gt;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 (child1, child2,</a:t>
            </a:r>
            <a:r>
              <a:rPr b="0" lang="en-IN" sz="2000" spc="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(child3|child4))&gt;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&lt;!ELEMENT element-name</a:t>
            </a:r>
            <a:r>
              <a:rPr b="0" lang="en-IN" sz="20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(#PCDATA|child1|child2|child3|child4)*&gt;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922680" y="1426320"/>
            <a:ext cx="1095552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880" bIns="0"/>
          <a:p>
            <a:pPr marL="299160" indent="-284400">
              <a:lnSpc>
                <a:spcPct val="100000"/>
              </a:lnSpc>
              <a:spcBef>
                <a:spcPts val="731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DTD, attributes are declared with an ATTLIST</a:t>
            </a:r>
            <a:r>
              <a:rPr b="0" lang="en-IN" sz="2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declaration.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4"/>
              </a:spcBef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&lt;!ATTLIST element-name attribute-name attribute-type</a:t>
            </a:r>
            <a:r>
              <a:rPr b="0" lang="en-IN" sz="2200" spc="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attribute-value&gt;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Attribute</a:t>
            </a:r>
            <a:r>
              <a:rPr b="1" lang="en-IN" sz="2200" spc="-2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Values: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&lt;!ATTLIST element-name attribute-name attribute-type</a:t>
            </a:r>
            <a:r>
              <a:rPr b="0" lang="en-IN" sz="2200" spc="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default-value&gt;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&lt;!ATTLIST element-name attribute-name attribute-type</a:t>
            </a:r>
            <a:r>
              <a:rPr b="0" lang="en-IN" sz="2200" spc="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#REQUIRED&gt;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&lt;!ATTLIST element-name attribute-name attribute-type</a:t>
            </a:r>
            <a:r>
              <a:rPr b="0" lang="en-IN" sz="2200" spc="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#IMPLIED&gt;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&lt;!ATTLIST element-name attribute-name attribute-type #FIXED</a:t>
            </a:r>
            <a:r>
              <a:rPr b="0" lang="en-IN" sz="2200" spc="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"value"&gt;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6"/>
              </a:spcBef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948240" y="482760"/>
            <a:ext cx="36108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DTD</a:t>
            </a:r>
            <a:r>
              <a:rPr b="1" lang="en-IN" sz="3000" spc="-15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Attributes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00000" y="2766600"/>
            <a:ext cx="3058200" cy="6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58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OVERVIEW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1064520" y="393840"/>
            <a:ext cx="28810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DTD</a:t>
            </a:r>
            <a:r>
              <a:rPr b="1" lang="en-IN" sz="3000" spc="-26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Entities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969480" y="1380600"/>
            <a:ext cx="784548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/>
          <a:p>
            <a:pPr marL="299160" indent="-284400">
              <a:lnSpc>
                <a:spcPct val="100000"/>
              </a:lnSpc>
              <a:spcBef>
                <a:spcPts val="39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Entities are like variables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Entities can be declared internal or</a:t>
            </a:r>
            <a:r>
              <a:rPr b="0" lang="en-IN" sz="2200" spc="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external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2200" spc="-1" strike="noStrike">
              <a:latin typeface="Arial"/>
            </a:endParaRPr>
          </a:p>
          <a:p>
            <a:pPr marL="292680" indent="-278280">
              <a:lnSpc>
                <a:spcPct val="100000"/>
              </a:lnSpc>
              <a:buClr>
                <a:srgbClr val="d2523b"/>
              </a:buClr>
              <a:buFont typeface="StarSymbol"/>
              <a:buAutoNum type="arabicPeriod"/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Internal Entity</a:t>
            </a:r>
            <a:r>
              <a:rPr b="1" lang="en-IN" sz="2200" spc="-4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Declaration: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&lt;!ENTITY entity-name "entity-value"&gt;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14"/>
              </a:spcBef>
            </a:pPr>
            <a:endParaRPr b="0" lang="en-IN" sz="2200" spc="-1" strike="noStrike">
              <a:latin typeface="Arial"/>
            </a:endParaRPr>
          </a:p>
          <a:p>
            <a:pPr marL="292680" indent="-278280">
              <a:lnSpc>
                <a:spcPct val="100000"/>
              </a:lnSpc>
              <a:spcBef>
                <a:spcPts val="6"/>
              </a:spcBef>
              <a:buClr>
                <a:srgbClr val="d2523b"/>
              </a:buClr>
              <a:buFont typeface="StarSymbol"/>
              <a:buAutoNum type="arabicPeriod" startAt="2"/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External Entity</a:t>
            </a:r>
            <a:r>
              <a:rPr b="1" lang="en-IN" sz="2200" spc="-3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Declaration: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&lt;!ENTITY entity-name SYSTEM "URI/URL"&gt;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14"/>
              </a:spcBef>
            </a:pPr>
            <a:endParaRPr b="0" lang="en-IN" sz="22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6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Entity reference in XML</a:t>
            </a:r>
            <a:r>
              <a:rPr b="1" lang="en-IN" sz="2200" spc="-11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document: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1171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&lt;element-name&gt;&amp;entity-name;&lt;/element-name&gt;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8953560" y="2791440"/>
            <a:ext cx="204516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"/>
          <p:cNvSpPr/>
          <p:nvPr/>
        </p:nvSpPr>
        <p:spPr>
          <a:xfrm>
            <a:off x="9301680" y="5089680"/>
            <a:ext cx="2290320" cy="57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979440" y="3011040"/>
            <a:ext cx="42627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XML Schema</a:t>
            </a:r>
            <a:r>
              <a:rPr b="1" lang="en-IN" sz="3000" spc="-3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Overview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1302840" y="940680"/>
            <a:ext cx="962244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/>
          <a:p>
            <a:pPr marL="299160" indent="-284400">
              <a:lnSpc>
                <a:spcPct val="100000"/>
              </a:lnSpc>
              <a:spcBef>
                <a:spcPts val="39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XML schema describes the structure of an XML</a:t>
            </a:r>
            <a:r>
              <a:rPr b="0" lang="en-IN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document.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XSD - XML Schema</a:t>
            </a:r>
            <a:r>
              <a:rPr b="0" lang="en-IN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language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What is an XML</a:t>
            </a:r>
            <a:r>
              <a:rPr b="1" lang="en-IN" sz="2000" spc="-7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Schema?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624"/>
              </a:spcBef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XML Schema defines the legal building blocks of an XML document.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An XML Schema</a:t>
            </a:r>
            <a:r>
              <a:rPr b="1" lang="en-IN" sz="2000" spc="-8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-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1638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elements that can appear in a</a:t>
            </a:r>
            <a:r>
              <a:rPr b="0" lang="en-IN" sz="2000" spc="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document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901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attributes that can appear in a</a:t>
            </a:r>
            <a:r>
              <a:rPr b="0" lang="en-IN" sz="2000" spc="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document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which elements are child</a:t>
            </a:r>
            <a:r>
              <a:rPr b="0" lang="en-IN" sz="2000" spc="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elements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510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the order of child elements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the number of child</a:t>
            </a:r>
            <a:r>
              <a:rPr b="0" lang="en-IN" sz="20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elements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whether an element is empty or can include</a:t>
            </a:r>
            <a:r>
              <a:rPr b="0" lang="en-IN" sz="2000" spc="10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text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data types for elements and</a:t>
            </a:r>
            <a:r>
              <a:rPr b="0" lang="en-IN" sz="2000" spc="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defines default and fixed values for elements and</a:t>
            </a:r>
            <a:r>
              <a:rPr b="0" lang="en-IN" sz="2000" spc="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1327320" y="411840"/>
            <a:ext cx="30495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52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29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Schema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282680" y="439920"/>
            <a:ext cx="61887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Advantages of XML Schema over</a:t>
            </a:r>
            <a:r>
              <a:rPr b="1" lang="en-IN" sz="2200" spc="-11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DTD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1282680" y="1013400"/>
            <a:ext cx="10246680" cy="50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/>
          <a:p>
            <a:pPr marL="299160" indent="-28440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Schemas are written in XML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Schemas support data</a:t>
            </a:r>
            <a:r>
              <a:rPr b="0" lang="en-IN" sz="2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types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Schemas support</a:t>
            </a:r>
            <a:r>
              <a:rPr b="0" lang="en-IN" sz="2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namespaces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XML Schema</a:t>
            </a:r>
            <a:r>
              <a:rPr b="1" lang="en-IN" sz="2200" spc="-4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624"/>
              </a:spcBef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The XML Schema must be embedded inside the root element &lt;schema&gt;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&lt;?xml version="1.0"?&gt;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&lt;xs:schema&gt;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...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...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&lt;/xs:schema&gt;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34"/>
              </a:spcBef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XML With</a:t>
            </a:r>
            <a:r>
              <a:rPr b="1" lang="en-IN" sz="2200" spc="-5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XSD: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624"/>
              </a:spcBef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documents refer XML Schema. (XSD</a:t>
            </a:r>
            <a:r>
              <a:rPr b="0" lang="en-IN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Documents)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9463320" y="4696560"/>
            <a:ext cx="145908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9475920" y="5610960"/>
            <a:ext cx="1522440" cy="57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405440" y="320040"/>
            <a:ext cx="42220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XSD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Simple</a:t>
            </a:r>
            <a:r>
              <a:rPr b="1" lang="en-IN" sz="3000" spc="-41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06" strike="noStrike">
                <a:solidFill>
                  <a:srgbClr val="d2523b"/>
                </a:solidFill>
                <a:latin typeface="Arial"/>
                <a:ea typeface="DejaVu Sans"/>
              </a:rPr>
              <a:t>Types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1322640" y="793080"/>
            <a:ext cx="10429200" cy="57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/>
          <a:p>
            <a:pPr marL="299160" indent="-284400">
              <a:lnSpc>
                <a:spcPct val="100000"/>
              </a:lnSpc>
              <a:spcBef>
                <a:spcPts val="102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The Simple </a:t>
            </a:r>
            <a:r>
              <a:rPr b="0" lang="en-IN" sz="2000" spc="-12" strike="noStrike">
                <a:solidFill>
                  <a:srgbClr val="292934"/>
                </a:solidFill>
                <a:latin typeface="Arial"/>
                <a:ea typeface="DejaVu Sans"/>
              </a:rPr>
              <a:t>Types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 XSD are –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120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Simple Element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1.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Simple Element: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63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 contains only text, but no other elements or</a:t>
            </a:r>
            <a:r>
              <a:rPr b="0" lang="en-IN" sz="2000" spc="7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45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0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1134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&lt;xs:element name=“element-name"</a:t>
            </a:r>
            <a:r>
              <a:rPr b="0" lang="en-IN" sz="2000" spc="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type=“element-type"/&gt;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90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Simple elements can have default and fixed</a:t>
            </a:r>
            <a:r>
              <a:rPr b="0" lang="en-IN" sz="2000" spc="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values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XML Schema has a lot of built-in data types. The most common types</a:t>
            </a:r>
            <a:r>
              <a:rPr b="0" lang="en-IN" sz="2000" spc="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are: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xs:string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40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xs:decimal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xs:integer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xs:boolean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xs:date</a:t>
            </a:r>
            <a:endParaRPr b="0" lang="en-IN" sz="2000" spc="-1" strike="noStrike">
              <a:latin typeface="Arial"/>
            </a:endParaRPr>
          </a:p>
          <a:p>
            <a:pPr lvl="1" marL="812880" indent="-340560">
              <a:lnSpc>
                <a:spcPct val="100000"/>
              </a:lnSpc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xs:time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5901480" y="5027040"/>
            <a:ext cx="227304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"/>
          <p:cNvSpPr/>
          <p:nvPr/>
        </p:nvSpPr>
        <p:spPr>
          <a:xfrm>
            <a:off x="8837640" y="5001120"/>
            <a:ext cx="2219400" cy="57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1089000" y="334080"/>
            <a:ext cx="192924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2.</a:t>
            </a:r>
            <a:r>
              <a:rPr b="1" lang="en-IN" sz="2200" spc="-14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Attribute: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1089000" y="685440"/>
            <a:ext cx="1086984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299160" indent="-284400">
              <a:lnSpc>
                <a:spcPct val="100000"/>
              </a:lnSpc>
              <a:spcBef>
                <a:spcPts val="70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Simple elements cannot have</a:t>
            </a:r>
            <a:r>
              <a:rPr b="0" lang="en-IN" sz="2000" spc="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attributes.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85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The attribute itself is a simple type.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spcBef>
                <a:spcPts val="675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Syntax:</a:t>
            </a:r>
            <a:endParaRPr b="0" lang="en-IN" sz="2000" spc="-1" strike="noStrike">
              <a:latin typeface="Arial"/>
            </a:endParaRPr>
          </a:p>
          <a:p>
            <a:pPr marL="927000">
              <a:lnSpc>
                <a:spcPts val="2109"/>
              </a:lnSpc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&lt;xs:attribute name=“attribute-name" type=“attribute-type"/&gt;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spcBef>
                <a:spcPts val="391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E.g.:</a:t>
            </a:r>
            <a:endParaRPr b="0" lang="en-IN" sz="2000" spc="-1" strike="noStrike">
              <a:latin typeface="Arial"/>
            </a:endParaRPr>
          </a:p>
          <a:p>
            <a:pPr marL="927000">
              <a:lnSpc>
                <a:spcPts val="2109"/>
              </a:lnSpc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&lt;lastname</a:t>
            </a:r>
            <a:r>
              <a:rPr b="0" lang="en-IN" sz="2000" spc="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lang="EN"&gt;Smith&lt;/lastname&gt;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&lt;!--Element with Attribute</a:t>
            </a:r>
            <a:r>
              <a:rPr b="0" lang="en-IN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--&gt;</a:t>
            </a:r>
            <a:endParaRPr b="0" lang="en-IN" sz="20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360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&lt;xs:attribute name="lang" type="xs:string"/&gt; &lt;!-- Attribute definition</a:t>
            </a:r>
            <a:r>
              <a:rPr b="0" lang="en-IN" sz="2000" spc="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--&gt;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XSD Restrictions/Facets: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1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Restrictions define acceptable values for XML elements or</a:t>
            </a:r>
            <a:r>
              <a:rPr b="0" lang="en-IN" sz="2000" spc="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attributes.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36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Restrictions on XML elements are called facets.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14"/>
              </a:spcBef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Different</a:t>
            </a:r>
            <a:r>
              <a:rPr b="1" lang="en-IN" sz="2000" spc="-3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Restrictions: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40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Restrictions on </a:t>
            </a:r>
            <a:r>
              <a:rPr b="0" lang="en-IN" sz="2000" spc="-12" strike="noStrike">
                <a:solidFill>
                  <a:srgbClr val="292934"/>
                </a:solidFill>
                <a:latin typeface="Arial"/>
                <a:ea typeface="DejaVu Sans"/>
              </a:rPr>
              <a:t>Values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2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Restrictions on set of values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7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Restrictions on a Series of</a:t>
            </a:r>
            <a:r>
              <a:rPr b="0" lang="en-IN" sz="20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292934"/>
                </a:solidFill>
                <a:latin typeface="Arial"/>
                <a:ea typeface="DejaVu Sans"/>
              </a:rPr>
              <a:t>Values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6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Restrictions on Whitespace Characters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7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Restrictions on Length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8682120" y="4455720"/>
            <a:ext cx="2341440" cy="557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/>
          <p:cNvSpPr/>
          <p:nvPr/>
        </p:nvSpPr>
        <p:spPr>
          <a:xfrm>
            <a:off x="8778600" y="5522400"/>
            <a:ext cx="2392560" cy="557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023480" y="332280"/>
            <a:ext cx="468432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XSD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Complex</a:t>
            </a:r>
            <a:r>
              <a:rPr b="1" lang="en-IN" sz="3000" spc="-44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06" strike="noStrike">
                <a:solidFill>
                  <a:srgbClr val="d2523b"/>
                </a:solidFill>
                <a:latin typeface="Arial"/>
                <a:ea typeface="DejaVu Sans"/>
              </a:rPr>
              <a:t>Types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038240" y="956520"/>
            <a:ext cx="10702080" cy="51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299160" indent="-28440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110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 complex type element contains other elements and/or</a:t>
            </a:r>
            <a:r>
              <a:rPr b="0" lang="en-IN" sz="2000" spc="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attributes.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281"/>
              </a:spcBef>
              <a:buClr>
                <a:srgbClr val="92a199"/>
              </a:buClr>
              <a:buSzPct val="107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There are four kinds of complex elements</a:t>
            </a:r>
            <a:r>
              <a:rPr b="0" lang="en-IN" sz="2000" spc="15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-</a:t>
            </a:r>
            <a:endParaRPr b="0" lang="en-IN" sz="20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empty elements</a:t>
            </a:r>
            <a:endParaRPr b="0" lang="en-IN" sz="20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224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elements that contain only other</a:t>
            </a:r>
            <a:r>
              <a:rPr b="0" lang="en-IN" sz="2000" spc="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elements</a:t>
            </a:r>
            <a:endParaRPr b="0" lang="en-IN" sz="20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110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elements that contain only</a:t>
            </a:r>
            <a:r>
              <a:rPr b="0" lang="en-IN" sz="2000" spc="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text</a:t>
            </a:r>
            <a:endParaRPr b="0" lang="en-IN" sz="20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elements that contain other elements, attributes and</a:t>
            </a:r>
            <a:r>
              <a:rPr b="0" lang="en-IN" sz="2000" spc="1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text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6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**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The Complex </a:t>
            </a:r>
            <a:r>
              <a:rPr b="0" lang="en-IN" sz="2000" spc="-12" strike="noStrike">
                <a:solidFill>
                  <a:srgbClr val="292934"/>
                </a:solidFill>
                <a:latin typeface="Arial"/>
                <a:ea typeface="DejaVu Sans"/>
              </a:rPr>
              <a:t>Type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Elements can be Extended or</a:t>
            </a:r>
            <a:r>
              <a:rPr b="0" lang="en-IN" sz="2000" spc="1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Restricted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</a:pPr>
            <a:endParaRPr b="0" lang="en-IN" sz="2000" spc="-1" strike="noStrike">
              <a:latin typeface="Arial"/>
            </a:endParaRPr>
          </a:p>
          <a:p>
            <a:pPr marL="355680" indent="-340560">
              <a:lnSpc>
                <a:spcPct val="100000"/>
              </a:lnSpc>
              <a:buClr>
                <a:srgbClr val="92a199"/>
              </a:buClr>
              <a:buSzPct val="88000"/>
              <a:buFont typeface="Wingdings" charset="2"/>
              <a:buChar char=""/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Empty elements: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1060"/>
              </a:spcBef>
              <a:buClr>
                <a:srgbClr val="92a199"/>
              </a:buClr>
              <a:buSzPct val="107000"/>
              <a:buFont typeface="Wingdings" charset="2"/>
              <a:buChar char="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An empty complex element cannot have contents, but only</a:t>
            </a:r>
            <a:r>
              <a:rPr b="0" lang="en-IN" sz="2000" spc="21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E.g.: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&lt;product prodid="1345" /&gt;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ts val="2049"/>
              </a:lnSpc>
              <a:spcBef>
                <a:spcPts val="6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**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By giving complexType element a name and let the element have a type  attribute that refers to the name of the complexType several elements can  refer to the same complex</a:t>
            </a:r>
            <a:r>
              <a:rPr b="0" lang="en-IN" sz="2000" spc="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type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9030240" y="1217160"/>
            <a:ext cx="299196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"/>
          <p:cNvSpPr/>
          <p:nvPr/>
        </p:nvSpPr>
        <p:spPr>
          <a:xfrm>
            <a:off x="8637120" y="1917360"/>
            <a:ext cx="3602880" cy="683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"/>
          <p:cNvSpPr/>
          <p:nvPr/>
        </p:nvSpPr>
        <p:spPr>
          <a:xfrm>
            <a:off x="6197760" y="4836240"/>
            <a:ext cx="2257560" cy="577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6"/>
          <p:cNvSpPr/>
          <p:nvPr/>
        </p:nvSpPr>
        <p:spPr>
          <a:xfrm>
            <a:off x="9268200" y="4824000"/>
            <a:ext cx="2295720" cy="5770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998640" y="430920"/>
            <a:ext cx="1016820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/>
          <a:p>
            <a:pPr marL="355680" indent="-340920">
              <a:lnSpc>
                <a:spcPct val="100000"/>
              </a:lnSpc>
              <a:spcBef>
                <a:spcPts val="669"/>
              </a:spcBef>
              <a:buClr>
                <a:srgbClr val="92a199"/>
              </a:buClr>
              <a:buSzPct val="90000"/>
              <a:buFont typeface="Wingdings" charset="2"/>
              <a:buChar char=""/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Elements that contain only other</a:t>
            </a:r>
            <a:r>
              <a:rPr b="1" lang="en-IN" sz="2000" spc="-10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elements: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ts val="1939"/>
              </a:lnSpc>
              <a:spcBef>
                <a:spcPts val="984"/>
              </a:spcBef>
              <a:buClr>
                <a:srgbClr val="92a199"/>
              </a:buClr>
              <a:buSzPct val="108000"/>
              <a:buFont typeface="Wingdings" charset="2"/>
              <a:buChar char="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An "elements-only" complex type contains an element that contains only  other elements.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566640" y="1482480"/>
            <a:ext cx="73116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E.g.: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1791360" y="1508400"/>
            <a:ext cx="409464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&lt;person&gt;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&lt;firstname&gt;John&lt;/firstname&gt;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&lt;lastname&gt;Smith&lt;/lastname&gt;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&lt;/person&gt;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66640" y="3732480"/>
            <a:ext cx="850392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092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90000"/>
              <a:buFont typeface="Wingdings" charset="2"/>
              <a:buChar char=""/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Elements that contain only</a:t>
            </a:r>
            <a:r>
              <a:rPr b="1" lang="en-IN" sz="2000" spc="-7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text: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108000"/>
              <a:buFont typeface="Wingdings" charset="2"/>
              <a:buChar char="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 complex text-only element can contain text and</a:t>
            </a:r>
            <a:r>
              <a:rPr b="0" lang="en-IN" sz="2000" spc="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566640" y="4503960"/>
            <a:ext cx="7311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E.g.: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1791360" y="4529880"/>
            <a:ext cx="591192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&lt;shoesize country="france"&gt;35&lt;/shoesize&gt;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6" name="CustomShape 7"/>
          <p:cNvSpPr/>
          <p:nvPr/>
        </p:nvSpPr>
        <p:spPr>
          <a:xfrm>
            <a:off x="566640" y="4903560"/>
            <a:ext cx="830268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This type contains only simple content (text and</a:t>
            </a:r>
            <a:r>
              <a:rPr b="0" lang="en-IN" sz="2000" spc="11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attributes)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We add a simpleContent element around the</a:t>
            </a:r>
            <a:r>
              <a:rPr b="0" lang="en-IN" sz="2000" spc="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content.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7" name="CustomShape 8"/>
          <p:cNvSpPr/>
          <p:nvPr/>
        </p:nvSpPr>
        <p:spPr>
          <a:xfrm>
            <a:off x="995400" y="2943720"/>
            <a:ext cx="297612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9"/>
          <p:cNvSpPr/>
          <p:nvPr/>
        </p:nvSpPr>
        <p:spPr>
          <a:xfrm>
            <a:off x="5330880" y="2855520"/>
            <a:ext cx="2257560" cy="57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0"/>
          <p:cNvSpPr/>
          <p:nvPr/>
        </p:nvSpPr>
        <p:spPr>
          <a:xfrm>
            <a:off x="2168640" y="5686920"/>
            <a:ext cx="2542320" cy="577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1"/>
          <p:cNvSpPr/>
          <p:nvPr/>
        </p:nvSpPr>
        <p:spPr>
          <a:xfrm>
            <a:off x="7040160" y="5610960"/>
            <a:ext cx="2478960" cy="5770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615240" y="1025280"/>
            <a:ext cx="1106712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/>
          <a:p>
            <a:pPr marL="355680" indent="-340920">
              <a:lnSpc>
                <a:spcPct val="100000"/>
              </a:lnSpc>
              <a:spcBef>
                <a:spcPts val="669"/>
              </a:spcBef>
              <a:buClr>
                <a:srgbClr val="92a199"/>
              </a:buClr>
              <a:buSzPct val="90000"/>
              <a:buFont typeface="Wingdings" charset="2"/>
              <a:buChar char=""/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Elements that contain other elements, attributes and text</a:t>
            </a:r>
            <a:r>
              <a:rPr b="1" lang="en-IN" sz="2000" spc="-18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(Mixed):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740"/>
              </a:spcBef>
              <a:buClr>
                <a:srgbClr val="92a199"/>
              </a:buClr>
              <a:buSzPct val="108000"/>
              <a:buFont typeface="Wingdings" charset="2"/>
              <a:buChar char="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A mixed complex type element can contain attributes, elements, and</a:t>
            </a:r>
            <a:r>
              <a:rPr b="0" lang="en-IN" sz="18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text.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615240" y="2196360"/>
            <a:ext cx="73008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E.g.: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1839960" y="2222280"/>
            <a:ext cx="7304040" cy="13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&lt;letter id=“123”&gt;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Dear Mr.&lt;name&gt;John Smith&lt;/name&gt;.  </a:t>
            </a:r>
            <a:r>
              <a:rPr b="0" lang="en-IN" sz="1800" spc="-32" strike="noStrike">
                <a:solidFill>
                  <a:srgbClr val="292934"/>
                </a:solidFill>
                <a:latin typeface="Arial"/>
                <a:ea typeface="DejaVu Sans"/>
              </a:rPr>
              <a:t>Your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order</a:t>
            </a:r>
            <a:r>
              <a:rPr b="0" lang="en-IN" sz="1800" spc="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&lt;orderid&gt;1032&lt;/orderid&gt;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will be shipped on</a:t>
            </a:r>
            <a:r>
              <a:rPr b="0" lang="en-IN" sz="1800" spc="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&lt;shipdate&gt;2001-07-13&lt;/shipdate&gt;.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&lt;/letter&gt;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2028600" y="4163040"/>
            <a:ext cx="230040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5"/>
          <p:cNvSpPr/>
          <p:nvPr/>
        </p:nvSpPr>
        <p:spPr>
          <a:xfrm>
            <a:off x="6852240" y="4098960"/>
            <a:ext cx="2233800" cy="57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444040" y="1386000"/>
            <a:ext cx="6517800" cy="41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/>
          <a:p>
            <a:pPr marL="232560" indent="-217800">
              <a:lnSpc>
                <a:spcPct val="100000"/>
              </a:lnSpc>
              <a:spcBef>
                <a:spcPts val="1281"/>
              </a:spcBef>
              <a:buClr>
                <a:srgbClr val="92a199"/>
              </a:buClr>
              <a:buSzPct val="10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</a:t>
            </a:r>
            <a:r>
              <a:rPr b="0" lang="en-IN" sz="22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endParaRPr b="0" lang="en-IN" sz="2200" spc="-1" strike="noStrike">
              <a:latin typeface="Arial"/>
            </a:endParaRPr>
          </a:p>
          <a:p>
            <a:pPr marL="232560" indent="-217800">
              <a:lnSpc>
                <a:spcPct val="100000"/>
              </a:lnSpc>
              <a:spcBef>
                <a:spcPts val="1471"/>
              </a:spcBef>
              <a:buClr>
                <a:srgbClr val="92a199"/>
              </a:buClr>
              <a:buSzPct val="10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r>
              <a:rPr b="0" lang="en-IN" sz="22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Tree</a:t>
            </a:r>
            <a:endParaRPr b="0" lang="en-IN" sz="2200" spc="-1" strike="noStrike">
              <a:latin typeface="Arial"/>
            </a:endParaRPr>
          </a:p>
          <a:p>
            <a:pPr marL="232560" indent="-217800">
              <a:lnSpc>
                <a:spcPct val="100000"/>
              </a:lnSpc>
              <a:spcBef>
                <a:spcPts val="1451"/>
              </a:spcBef>
              <a:buClr>
                <a:srgbClr val="92a199"/>
              </a:buClr>
              <a:buSzPct val="10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XML Syntax</a:t>
            </a:r>
            <a:r>
              <a:rPr b="0" lang="en-IN" sz="2200" spc="-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Rules</a:t>
            </a:r>
            <a:endParaRPr b="0" lang="en-IN" sz="2200" spc="-1" strike="noStrike">
              <a:latin typeface="Arial"/>
            </a:endParaRPr>
          </a:p>
          <a:p>
            <a:pPr marL="232560" indent="-217800">
              <a:lnSpc>
                <a:spcPct val="100000"/>
              </a:lnSpc>
              <a:spcBef>
                <a:spcPts val="1466"/>
              </a:spcBef>
              <a:buClr>
                <a:srgbClr val="92a199"/>
              </a:buClr>
              <a:buSzPct val="10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r>
              <a:rPr b="0" lang="en-IN" sz="2200" spc="-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Elements</a:t>
            </a:r>
            <a:endParaRPr b="0" lang="en-IN" sz="2200" spc="-1" strike="noStrike">
              <a:latin typeface="Arial"/>
            </a:endParaRPr>
          </a:p>
          <a:p>
            <a:pPr marL="232560" indent="-217800">
              <a:lnSpc>
                <a:spcPct val="100000"/>
              </a:lnSpc>
              <a:spcBef>
                <a:spcPts val="1466"/>
              </a:spcBef>
              <a:buClr>
                <a:srgbClr val="92a199"/>
              </a:buClr>
              <a:buSzPct val="10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r>
              <a:rPr b="0" lang="en-IN" sz="2200" spc="-25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</a:t>
            </a:r>
            <a:endParaRPr b="0" lang="en-IN" sz="2200" spc="-1" strike="noStrike">
              <a:latin typeface="Arial"/>
            </a:endParaRPr>
          </a:p>
          <a:p>
            <a:pPr marL="232560" indent="-217800">
              <a:lnSpc>
                <a:spcPct val="100000"/>
              </a:lnSpc>
              <a:spcBef>
                <a:spcPts val="1451"/>
              </a:spcBef>
              <a:buClr>
                <a:srgbClr val="92a199"/>
              </a:buClr>
              <a:buSzPct val="10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r>
              <a:rPr b="0" lang="en-IN" sz="22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Namespaces</a:t>
            </a:r>
            <a:endParaRPr b="0" lang="en-IN" sz="2200" spc="-1" strike="noStrike">
              <a:latin typeface="Arial"/>
            </a:endParaRPr>
          </a:p>
          <a:p>
            <a:pPr marL="232560" indent="-217800">
              <a:lnSpc>
                <a:spcPct val="100000"/>
              </a:lnSpc>
              <a:spcBef>
                <a:spcPts val="1466"/>
              </a:spcBef>
              <a:buClr>
                <a:srgbClr val="92a199"/>
              </a:buClr>
              <a:buSzPct val="10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r>
              <a:rPr b="0" lang="en-IN" sz="22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Encoding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71"/>
              </a:spcBef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1364400" y="635400"/>
            <a:ext cx="363780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77" strike="noStrike">
                <a:solidFill>
                  <a:srgbClr val="d2523b"/>
                </a:solidFill>
                <a:latin typeface="Arial"/>
                <a:ea typeface="DejaVu Sans"/>
              </a:rPr>
              <a:t>Ag</a:t>
            </a:r>
            <a:r>
              <a:rPr b="1" lang="en-IN" sz="3000" spc="-86" strike="noStrike">
                <a:solidFill>
                  <a:srgbClr val="d2523b"/>
                </a:solidFill>
                <a:latin typeface="Arial"/>
                <a:ea typeface="DejaVu Sans"/>
              </a:rPr>
              <a:t>e</a:t>
            </a:r>
            <a:r>
              <a:rPr b="1" lang="en-IN" sz="3000" spc="-77" strike="noStrike">
                <a:solidFill>
                  <a:srgbClr val="d2523b"/>
                </a:solidFill>
                <a:latin typeface="Arial"/>
                <a:ea typeface="DejaVu Sans"/>
              </a:rPr>
              <a:t>nd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a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717480" y="487080"/>
            <a:ext cx="73584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XSD</a:t>
            </a:r>
            <a:r>
              <a:rPr b="1" lang="en-IN" sz="3000" spc="-22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Complex</a:t>
            </a:r>
            <a:r>
              <a:rPr b="1" lang="en-IN" sz="3000" spc="-23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06" strike="noStrike">
                <a:solidFill>
                  <a:srgbClr val="d2523b"/>
                </a:solidFill>
                <a:latin typeface="Arial"/>
                <a:ea typeface="DejaVu Sans"/>
              </a:rPr>
              <a:t>Types</a:t>
            </a:r>
            <a:r>
              <a:rPr b="1" lang="en-IN" sz="3000" spc="-22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-</a:t>
            </a:r>
            <a:r>
              <a:rPr b="1" lang="en-IN" sz="30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Indicators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717480" y="1056600"/>
            <a:ext cx="10693440" cy="47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/>
          <a:p>
            <a:pPr marL="299160" indent="-284400">
              <a:lnSpc>
                <a:spcPct val="100000"/>
              </a:lnSpc>
              <a:spcBef>
                <a:spcPts val="39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We can control HOW elements are to be used in documents with</a:t>
            </a:r>
            <a:r>
              <a:rPr b="0" lang="en-IN" sz="1800" spc="14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indicators.</a:t>
            </a:r>
            <a:endParaRPr b="0" lang="en-IN" sz="18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There are seven indicators classified into 3</a:t>
            </a:r>
            <a:r>
              <a:rPr b="0" lang="en-IN" sz="1800" spc="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types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a)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Order</a:t>
            </a:r>
            <a:r>
              <a:rPr b="1" lang="en-IN" sz="2000" spc="-2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indicators: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Order indicators define the order of the</a:t>
            </a:r>
            <a:r>
              <a:rPr b="0" lang="en-IN" sz="18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elements.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292934"/>
                </a:solidFill>
                <a:latin typeface="Arial"/>
                <a:ea typeface="DejaVu Sans"/>
              </a:rPr>
              <a:t>All: The child elements can appear in any order, but must</a:t>
            </a:r>
            <a:r>
              <a:rPr b="0" lang="en-IN" sz="1900" spc="18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292934"/>
                </a:solidFill>
                <a:latin typeface="Arial"/>
                <a:ea typeface="DejaVu Sans"/>
              </a:rPr>
              <a:t>occur</a:t>
            </a:r>
            <a:endParaRPr b="0" lang="en-IN" sz="1900" spc="-1" strike="noStrike">
              <a:latin typeface="Arial"/>
            </a:endParaRPr>
          </a:p>
          <a:p>
            <a:pPr marL="812880">
              <a:lnSpc>
                <a:spcPct val="100000"/>
              </a:lnSpc>
              <a:spcBef>
                <a:spcPts val="224"/>
              </a:spcBef>
            </a:pPr>
            <a:r>
              <a:rPr b="0" lang="en-IN" sz="1900" spc="-1" strike="noStrike">
                <a:solidFill>
                  <a:srgbClr val="292934"/>
                </a:solidFill>
                <a:latin typeface="Arial"/>
                <a:ea typeface="DejaVu Sans"/>
              </a:rPr>
              <a:t>only once:</a:t>
            </a:r>
            <a:endParaRPr b="0" lang="en-IN" sz="19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649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292934"/>
                </a:solidFill>
                <a:latin typeface="Arial"/>
                <a:ea typeface="DejaVu Sans"/>
              </a:rPr>
              <a:t>Choice: Either one child element or another can occur, but not</a:t>
            </a:r>
            <a:r>
              <a:rPr b="0" lang="en-IN" sz="1900" spc="27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292934"/>
                </a:solidFill>
                <a:latin typeface="Arial"/>
                <a:ea typeface="DejaVu Sans"/>
              </a:rPr>
              <a:t>both</a:t>
            </a:r>
            <a:endParaRPr b="0" lang="en-IN" sz="19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59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292934"/>
                </a:solidFill>
                <a:latin typeface="Arial"/>
                <a:ea typeface="DejaVu Sans"/>
              </a:rPr>
              <a:t>Sequence: The child elements must appear in a specific</a:t>
            </a:r>
            <a:r>
              <a:rPr b="0" lang="en-IN" sz="1900" spc="1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900" spc="-1" strike="noStrike">
                <a:solidFill>
                  <a:srgbClr val="292934"/>
                </a:solidFill>
                <a:latin typeface="Arial"/>
                <a:ea typeface="DejaVu Sans"/>
              </a:rPr>
              <a:t>order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IN" sz="19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700" spc="-1" strike="noStrike">
                <a:solidFill>
                  <a:srgbClr val="92a199"/>
                </a:solidFill>
                <a:latin typeface="Arial"/>
                <a:ea typeface="DejaVu Sans"/>
              </a:rPr>
              <a:t>b)</a:t>
            </a:r>
            <a:r>
              <a:rPr b="1" lang="en-IN" sz="1700" spc="-1" strike="noStrike">
                <a:solidFill>
                  <a:srgbClr val="92a199"/>
                </a:solidFill>
                <a:latin typeface="Arial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Occurrence</a:t>
            </a:r>
            <a:r>
              <a:rPr b="1" lang="en-IN" sz="2000" spc="-2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indicators: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30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Occurrence indicators define the no. of times an element can</a:t>
            </a:r>
            <a:r>
              <a:rPr b="0" lang="en-IN" sz="1800" spc="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appear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maxOccurs: Maximum number of times an element can</a:t>
            </a:r>
            <a:r>
              <a:rPr b="0" lang="en-IN" sz="1800" spc="12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occur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minOccurs: Minimum number of times an element can</a:t>
            </a:r>
            <a:r>
              <a:rPr b="0" lang="en-IN" sz="18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occur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8961480" y="1283040"/>
            <a:ext cx="3023640" cy="68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"/>
          <p:cNvSpPr/>
          <p:nvPr/>
        </p:nvSpPr>
        <p:spPr>
          <a:xfrm>
            <a:off x="9212040" y="2067480"/>
            <a:ext cx="2504160" cy="557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98320" y="327240"/>
            <a:ext cx="48610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550" spc="-1" strike="noStrike">
                <a:solidFill>
                  <a:srgbClr val="92a199"/>
                </a:solidFill>
                <a:latin typeface="Arial"/>
                <a:ea typeface="DejaVu Sans"/>
              </a:rPr>
              <a:t>c)</a:t>
            </a:r>
            <a:r>
              <a:rPr b="1" lang="en-IN" sz="2550" spc="-1" strike="noStrike">
                <a:solidFill>
                  <a:srgbClr val="92a199"/>
                </a:solidFill>
                <a:latin typeface="Arial"/>
                <a:ea typeface="DejaVu Sans"/>
              </a:rPr>
              <a:t>	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Group</a:t>
            </a:r>
            <a:r>
              <a:rPr b="1" lang="en-IN" sz="3000" spc="-18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indicators</a:t>
            </a:r>
            <a:r>
              <a:rPr b="1" lang="en-IN" sz="2400" spc="-1" strike="noStrike">
                <a:solidFill>
                  <a:srgbClr val="d2523b"/>
                </a:solidFill>
                <a:latin typeface="Arial"/>
                <a:ea typeface="DejaVu Sans"/>
              </a:rPr>
              <a:t>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598320" y="853200"/>
            <a:ext cx="9636840" cy="51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Group indicators define related sets of</a:t>
            </a:r>
            <a:r>
              <a:rPr b="0" lang="en-IN" sz="1800" spc="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elements.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en-IN" sz="1800" spc="-1" strike="noStrike">
              <a:latin typeface="Arial"/>
            </a:endParaRPr>
          </a:p>
          <a:p>
            <a:pPr lvl="1" marL="561240" indent="-282600">
              <a:lnSpc>
                <a:spcPct val="100000"/>
              </a:lnSpc>
              <a:buClr>
                <a:srgbClr val="92a199"/>
              </a:buClr>
              <a:buSzPct val="85000"/>
              <a:buFont typeface="Wingdings" charset="2"/>
              <a:buChar char=""/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Element Groups:</a:t>
            </a:r>
            <a:endParaRPr b="0" lang="en-IN" sz="2000" spc="-1" strike="noStrike">
              <a:latin typeface="Arial"/>
            </a:endParaRPr>
          </a:p>
          <a:p>
            <a:pPr lvl="2" marL="812880" indent="-34092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Define related sets of elements</a:t>
            </a:r>
            <a:endParaRPr b="0" lang="en-IN" sz="1800" spc="-1" strike="noStrike">
              <a:latin typeface="Arial"/>
            </a:endParaRPr>
          </a:p>
          <a:p>
            <a:pPr lvl="2" marL="990720" indent="-518760">
              <a:lnSpc>
                <a:spcPts val="2650"/>
              </a:lnSpc>
              <a:spcBef>
                <a:spcPts val="113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Element groups are defined with the group declaration.  Syntax:</a:t>
            </a:r>
            <a:endParaRPr b="0" lang="en-IN" sz="1800" spc="-1" strike="noStrike">
              <a:latin typeface="Arial"/>
            </a:endParaRPr>
          </a:p>
          <a:p>
            <a:pPr marL="1018440">
              <a:lnSpc>
                <a:spcPct val="100000"/>
              </a:lnSpc>
              <a:spcBef>
                <a:spcPts val="264"/>
              </a:spcBef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&lt;xs:group name="groupname"&gt;</a:t>
            </a:r>
            <a:endParaRPr b="0" lang="en-IN" sz="1800" spc="-1" strike="noStrike">
              <a:latin typeface="Arial"/>
            </a:endParaRPr>
          </a:p>
          <a:p>
            <a:pPr marL="1018440">
              <a:lnSpc>
                <a:spcPct val="100000"/>
              </a:lnSpc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...</a:t>
            </a:r>
            <a:endParaRPr b="0" lang="en-IN" sz="1800" spc="-1" strike="noStrike">
              <a:latin typeface="Arial"/>
            </a:endParaRPr>
          </a:p>
          <a:p>
            <a:pPr marL="1018440">
              <a:lnSpc>
                <a:spcPct val="100000"/>
              </a:lnSpc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&lt;/xs:group&gt;</a:t>
            </a:r>
            <a:endParaRPr b="0" lang="en-IN" sz="1800" spc="-1" strike="noStrike">
              <a:latin typeface="Arial"/>
            </a:endParaRPr>
          </a:p>
          <a:p>
            <a:pPr marL="1018440">
              <a:lnSpc>
                <a:spcPct val="100000"/>
              </a:lnSpc>
              <a:spcBef>
                <a:spcPts val="14"/>
              </a:spcBef>
            </a:pPr>
            <a:endParaRPr b="0" lang="en-IN" sz="1800" spc="-1" strike="noStrike">
              <a:latin typeface="Arial"/>
            </a:endParaRPr>
          </a:p>
          <a:p>
            <a:pPr lvl="1" marL="561240" indent="-28260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5000"/>
              <a:buFont typeface="Wingdings" charset="2"/>
              <a:buChar char=""/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Attribute</a:t>
            </a:r>
            <a:r>
              <a:rPr b="1" lang="en-IN" sz="2000" spc="-2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Groups:</a:t>
            </a:r>
            <a:endParaRPr b="0" lang="en-IN" sz="2000" spc="-1" strike="noStrike">
              <a:latin typeface="Arial"/>
            </a:endParaRPr>
          </a:p>
          <a:p>
            <a:pPr lvl="2" marL="812880" indent="-34092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Define related sets of attributes.</a:t>
            </a:r>
            <a:endParaRPr b="0" lang="en-IN" sz="1800" spc="-1" strike="noStrike">
              <a:latin typeface="Arial"/>
            </a:endParaRPr>
          </a:p>
          <a:p>
            <a:pPr lvl="2" marL="812880" indent="-3409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Attribute groups are defined with the attributeGroup</a:t>
            </a:r>
            <a:r>
              <a:rPr b="0" lang="en-IN" sz="1800" spc="11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declaration</a:t>
            </a:r>
            <a:endParaRPr b="0" lang="en-IN" sz="1800" spc="-1" strike="noStrike">
              <a:latin typeface="Arial"/>
            </a:endParaRPr>
          </a:p>
          <a:p>
            <a:pPr marL="807840">
              <a:lnSpc>
                <a:spcPct val="100000"/>
              </a:lnSpc>
              <a:spcBef>
                <a:spcPts val="434"/>
              </a:spcBef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Syntax:</a:t>
            </a:r>
            <a:endParaRPr b="0" lang="en-IN" sz="1800" spc="-1" strike="noStrike">
              <a:latin typeface="Arial"/>
            </a:endParaRPr>
          </a:p>
          <a:p>
            <a:pPr marL="1018440">
              <a:lnSpc>
                <a:spcPct val="100000"/>
              </a:lnSpc>
              <a:spcBef>
                <a:spcPts val="431"/>
              </a:spcBef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&lt;xs:attributeGroup name="groupname"&gt;</a:t>
            </a:r>
            <a:endParaRPr b="0" lang="en-IN" sz="1800" spc="-1" strike="noStrike">
              <a:latin typeface="Arial"/>
            </a:endParaRPr>
          </a:p>
          <a:p>
            <a:pPr marL="1018440">
              <a:lnSpc>
                <a:spcPct val="100000"/>
              </a:lnSpc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...</a:t>
            </a:r>
            <a:endParaRPr b="0" lang="en-IN" sz="1800" spc="-1" strike="noStrike">
              <a:latin typeface="Arial"/>
            </a:endParaRPr>
          </a:p>
          <a:p>
            <a:pPr marL="1018440">
              <a:lnSpc>
                <a:spcPct val="100000"/>
              </a:lnSpc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&lt;/xs:attributeGroup&gt;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8022600" y="1114920"/>
            <a:ext cx="306828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>
            <a:off x="7788240" y="2311920"/>
            <a:ext cx="3702960" cy="683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5"/>
          <p:cNvSpPr/>
          <p:nvPr/>
        </p:nvSpPr>
        <p:spPr>
          <a:xfrm>
            <a:off x="7464240" y="4724280"/>
            <a:ext cx="3908880" cy="683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6"/>
          <p:cNvSpPr/>
          <p:nvPr/>
        </p:nvSpPr>
        <p:spPr>
          <a:xfrm>
            <a:off x="7916400" y="5560560"/>
            <a:ext cx="3098880" cy="5770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615240" y="512280"/>
            <a:ext cx="93232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52" strike="noStrike">
                <a:solidFill>
                  <a:srgbClr val="d2523b"/>
                </a:solidFill>
                <a:latin typeface="Arial"/>
                <a:ea typeface="DejaVu Sans"/>
              </a:rPr>
              <a:t>XSD</a:t>
            </a:r>
            <a:r>
              <a:rPr b="1" lang="en-IN" sz="3000" spc="-21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Complex</a:t>
            </a:r>
            <a:r>
              <a:rPr b="1" lang="en-IN" sz="3000" spc="-22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06" strike="noStrike">
                <a:solidFill>
                  <a:srgbClr val="d2523b"/>
                </a:solidFill>
                <a:latin typeface="Arial"/>
                <a:ea typeface="DejaVu Sans"/>
              </a:rPr>
              <a:t>Types</a:t>
            </a:r>
            <a:r>
              <a:rPr b="1" lang="en-IN" sz="3000" spc="-21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-</a:t>
            </a:r>
            <a:r>
              <a:rPr b="1" lang="en-IN" sz="3000" spc="-18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any</a:t>
            </a:r>
            <a:r>
              <a:rPr b="1" lang="en-IN" sz="3000" spc="-20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&amp;</a:t>
            </a:r>
            <a:r>
              <a:rPr b="1" lang="en-IN" sz="3000" spc="-20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anyAttribute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706680" y="1049760"/>
            <a:ext cx="1108656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800" bIns="0"/>
          <a:p>
            <a:pPr marL="12600">
              <a:lnSpc>
                <a:spcPct val="100000"/>
              </a:lnSpc>
              <a:spcBef>
                <a:spcPts val="439"/>
              </a:spcBef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any Element: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1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The &lt;any&gt; element enables us to extend the XML document with elements</a:t>
            </a:r>
            <a:r>
              <a:rPr b="0" lang="en-IN" sz="1800" spc="23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not</a:t>
            </a:r>
            <a:endParaRPr b="0" lang="en-IN" sz="1800" spc="-1" strike="noStrike"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specified by the schema!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706680" y="3347280"/>
            <a:ext cx="1036152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12600">
              <a:lnSpc>
                <a:spcPct val="100000"/>
              </a:lnSpc>
              <a:spcBef>
                <a:spcPts val="425"/>
              </a:spcBef>
            </a:pPr>
            <a:r>
              <a:rPr b="1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anyAttribute Element: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The &lt;anyAttribute&gt; element enables us to extend the XML document with  attributes not specified by the</a:t>
            </a:r>
            <a:r>
              <a:rPr b="0" lang="en-IN" sz="1800" spc="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schema!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1989360" y="2410560"/>
            <a:ext cx="1211400" cy="57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5"/>
          <p:cNvSpPr/>
          <p:nvPr/>
        </p:nvSpPr>
        <p:spPr>
          <a:xfrm>
            <a:off x="4565880" y="2346480"/>
            <a:ext cx="1161000" cy="57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6"/>
          <p:cNvSpPr/>
          <p:nvPr/>
        </p:nvSpPr>
        <p:spPr>
          <a:xfrm>
            <a:off x="6896520" y="2334240"/>
            <a:ext cx="2022840" cy="577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7"/>
          <p:cNvSpPr/>
          <p:nvPr/>
        </p:nvSpPr>
        <p:spPr>
          <a:xfrm>
            <a:off x="1183680" y="5065200"/>
            <a:ext cx="2009880" cy="5770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8"/>
          <p:cNvSpPr/>
          <p:nvPr/>
        </p:nvSpPr>
        <p:spPr>
          <a:xfrm>
            <a:off x="4116600" y="5051520"/>
            <a:ext cx="1959120" cy="5770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9"/>
          <p:cNvSpPr/>
          <p:nvPr/>
        </p:nvSpPr>
        <p:spPr>
          <a:xfrm>
            <a:off x="7205760" y="5001120"/>
            <a:ext cx="1607400" cy="5576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615240" y="574560"/>
            <a:ext cx="98622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XSD</a:t>
            </a:r>
            <a:r>
              <a:rPr b="1" lang="en-IN" sz="3000" spc="-20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Complex</a:t>
            </a:r>
            <a:r>
              <a:rPr b="1" lang="en-IN" sz="3000" spc="-22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06" strike="noStrike">
                <a:solidFill>
                  <a:srgbClr val="d2523b"/>
                </a:solidFill>
                <a:latin typeface="Arial"/>
                <a:ea typeface="DejaVu Sans"/>
              </a:rPr>
              <a:t>Types</a:t>
            </a:r>
            <a:r>
              <a:rPr b="1" lang="en-IN" sz="3000" spc="-20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-</a:t>
            </a:r>
            <a:r>
              <a:rPr b="1" lang="en-IN" sz="3000" spc="-18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Element</a:t>
            </a:r>
            <a:r>
              <a:rPr b="1" lang="en-IN" sz="3000" spc="-20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Substitution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513000" y="1246320"/>
            <a:ext cx="1028664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With Element Substitution one element can substitute another in different  instances</a:t>
            </a:r>
            <a:endParaRPr b="0" lang="en-IN" sz="18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An attribute “substitutionGroup” used to apply</a:t>
            </a:r>
            <a:r>
              <a:rPr b="0" lang="en-IN" sz="18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substitution.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513000" y="3548160"/>
            <a:ext cx="930888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Substitution can be blocked by using attribute</a:t>
            </a:r>
            <a:r>
              <a:rPr b="0" lang="en-IN" sz="18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block="substitution"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8" name="CustomShape 4"/>
          <p:cNvSpPr/>
          <p:nvPr/>
        </p:nvSpPr>
        <p:spPr>
          <a:xfrm>
            <a:off x="1071360" y="2019240"/>
            <a:ext cx="1562400" cy="68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"/>
          <p:cNvSpPr/>
          <p:nvPr/>
        </p:nvSpPr>
        <p:spPr>
          <a:xfrm>
            <a:off x="3570480" y="1981080"/>
            <a:ext cx="1919880" cy="683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6"/>
          <p:cNvSpPr/>
          <p:nvPr/>
        </p:nvSpPr>
        <p:spPr>
          <a:xfrm>
            <a:off x="6545880" y="1892880"/>
            <a:ext cx="3364200" cy="683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717480" y="430200"/>
            <a:ext cx="48078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77" strike="noStrike">
                <a:solidFill>
                  <a:srgbClr val="d2523b"/>
                </a:solidFill>
                <a:latin typeface="Arial"/>
                <a:ea typeface="DejaVu Sans"/>
              </a:rPr>
              <a:t>Writing </a:t>
            </a:r>
            <a:r>
              <a:rPr b="1" lang="en-IN" sz="3000" spc="-46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40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Schema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615240" y="1170000"/>
            <a:ext cx="6936840" cy="16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440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Schemas for XML can be created in below</a:t>
            </a:r>
            <a:r>
              <a:rPr b="0" lang="en-IN" sz="1800" spc="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ways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Hierarchical manner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Divide the Schema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Using Named</a:t>
            </a:r>
            <a:r>
              <a:rPr b="0" lang="en-IN" sz="1800" spc="-7" strike="noStrike">
                <a:solidFill>
                  <a:srgbClr val="292934"/>
                </a:solidFill>
                <a:latin typeface="Arial"/>
                <a:ea typeface="DejaVu Sans"/>
              </a:rPr>
              <a:t> Types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1396080" y="3260880"/>
            <a:ext cx="704520" cy="538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"/>
          <p:cNvSpPr/>
          <p:nvPr/>
        </p:nvSpPr>
        <p:spPr>
          <a:xfrm>
            <a:off x="3171240" y="3222720"/>
            <a:ext cx="1362600" cy="557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5507280" y="3184560"/>
            <a:ext cx="1937520" cy="557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"/>
          <p:cNvSpPr/>
          <p:nvPr/>
        </p:nvSpPr>
        <p:spPr>
          <a:xfrm>
            <a:off x="8289720" y="3172320"/>
            <a:ext cx="2500200" cy="5770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704520" y="424800"/>
            <a:ext cx="433764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52" strike="noStrike">
                <a:solidFill>
                  <a:srgbClr val="d2523b"/>
                </a:solidFill>
                <a:latin typeface="Arial"/>
                <a:ea typeface="DejaVu Sans"/>
              </a:rPr>
              <a:t>XSD </a:t>
            </a:r>
            <a:r>
              <a:rPr b="1" lang="en-IN" sz="3600" spc="-55" strike="noStrike">
                <a:solidFill>
                  <a:srgbClr val="d2523b"/>
                </a:solidFill>
                <a:latin typeface="Arial"/>
                <a:ea typeface="DejaVu Sans"/>
              </a:rPr>
              <a:t>Data</a:t>
            </a:r>
            <a:r>
              <a:rPr b="1" lang="en-IN" sz="3600" spc="-40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600" spc="-60" strike="noStrike">
                <a:solidFill>
                  <a:srgbClr val="d2523b"/>
                </a:solidFill>
                <a:latin typeface="Arial"/>
                <a:ea typeface="DejaVu Sans"/>
              </a:rPr>
              <a:t>types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707040" y="1064880"/>
            <a:ext cx="5523480" cy="26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/>
          <a:p>
            <a:pPr marL="299160" indent="-284400">
              <a:lnSpc>
                <a:spcPct val="100000"/>
              </a:lnSpc>
              <a:spcBef>
                <a:spcPts val="32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XSD has below mentioned data</a:t>
            </a:r>
            <a:r>
              <a:rPr b="0" lang="en-IN" sz="1800" spc="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types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String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Date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Numeric</a:t>
            </a:r>
            <a:endParaRPr b="0" lang="en-IN" sz="18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Miscellaneous</a:t>
            </a:r>
            <a:endParaRPr b="0" lang="en-IN" sz="1800" spc="-1" strike="noStrike">
              <a:latin typeface="Arial"/>
            </a:endParaRPr>
          </a:p>
          <a:p>
            <a:pPr lvl="2" marL="1246680" indent="-18036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94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Boolean</a:t>
            </a:r>
            <a:endParaRPr b="0" lang="en-IN" sz="1800" spc="-1" strike="noStrike">
              <a:latin typeface="Arial"/>
            </a:endParaRPr>
          </a:p>
          <a:p>
            <a:pPr lvl="2" marL="1246680" indent="-18036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94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Binary</a:t>
            </a:r>
            <a:endParaRPr b="0" lang="en-IN" sz="1800" spc="-1" strike="noStrike">
              <a:latin typeface="Arial"/>
            </a:endParaRPr>
          </a:p>
          <a:p>
            <a:pPr lvl="2" marL="1246680" indent="-180360">
              <a:lnSpc>
                <a:spcPct val="100000"/>
              </a:lnSpc>
              <a:spcBef>
                <a:spcPts val="431"/>
              </a:spcBef>
              <a:buClr>
                <a:srgbClr val="92a199"/>
              </a:buClr>
              <a:buSzPct val="94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292934"/>
                </a:solidFill>
                <a:latin typeface="Arial"/>
                <a:ea typeface="DejaVu Sans"/>
              </a:rPr>
              <a:t>AnyURI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901080" y="4480560"/>
            <a:ext cx="361008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2448000" y="59400"/>
            <a:ext cx="7343640" cy="672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714240" y="304920"/>
            <a:ext cx="10914120" cy="106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"/>
          <p:cNvSpPr/>
          <p:nvPr/>
        </p:nvSpPr>
        <p:spPr>
          <a:xfrm>
            <a:off x="918000" y="2286000"/>
            <a:ext cx="1040436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br/>
            <a:r>
              <a:rPr b="0" i="1" lang="en-IN" sz="4000" spc="-1" strike="noStrike">
                <a:solidFill>
                  <a:srgbClr val="000000"/>
                </a:solidFill>
                <a:latin typeface="Book Antiqua"/>
                <a:ea typeface="DejaVu Sans"/>
              </a:rPr>
              <a:t>Query Languages </a:t>
            </a:r>
            <a:br/>
            <a:r>
              <a:rPr b="0" i="1" lang="en-IN" sz="4000" spc="-1" strike="noStrike">
                <a:solidFill>
                  <a:srgbClr val="000000"/>
                </a:solidFill>
                <a:latin typeface="Book Antiqua"/>
                <a:ea typeface="DejaVu Sans"/>
              </a:rPr>
              <a:t>for </a:t>
            </a:r>
            <a:r>
              <a:rPr b="0" i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XML</a:t>
            </a: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1204920" y="418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Query Languages for XML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289080" y="1341360"/>
            <a:ext cx="11662200" cy="34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XPath is a simple query language based on describing similar paths in XML documents.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extends XPath in a style similar to SQL, introducing iterations, subqueries, etc.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XPath and XQuery expressions are applied to an XML document and return a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sequence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of qualifying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items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4"/>
              </a:buBlip>
            </a:pP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Items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can be primitive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(elements, attributes, documents).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items returned do not need to be of the same type.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392120" y="2095920"/>
            <a:ext cx="6957720" cy="42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/>
          <a:p>
            <a:pPr marL="299160" indent="-28440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is a markup language much like</a:t>
            </a:r>
            <a:r>
              <a:rPr b="0" lang="en-IN" sz="2200" spc="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HTML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was designed to describe</a:t>
            </a:r>
            <a:r>
              <a:rPr b="0" lang="en-IN" sz="2200" spc="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data.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tags are not</a:t>
            </a:r>
            <a:r>
              <a:rPr b="0" lang="en-IN" sz="2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predefined.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is a W3C</a:t>
            </a:r>
            <a:r>
              <a:rPr b="0" lang="en-IN" sz="2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Recommendation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95"/>
              </a:spcBef>
            </a:pP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XML is not a replacement of</a:t>
            </a:r>
            <a:r>
              <a:rPr b="1" lang="en-IN" sz="2200" spc="-12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d2523b"/>
                </a:solidFill>
                <a:latin typeface="Arial"/>
                <a:ea typeface="DejaVu Sans"/>
              </a:rPr>
              <a:t>HTML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specifies what data</a:t>
            </a:r>
            <a:r>
              <a:rPr b="0" lang="en-IN" sz="2200" spc="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is.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10"/>
              </a:spcBef>
              <a:buClr>
                <a:srgbClr val="92a199"/>
              </a:buClr>
              <a:buSzPct val="108000"/>
              <a:buFont typeface="Arial"/>
              <a:buChar char="•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HTML specifies how data</a:t>
            </a:r>
            <a:r>
              <a:rPr b="0" lang="en-IN" sz="2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looks.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1354320" y="503280"/>
            <a:ext cx="425988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4040">
              <a:lnSpc>
                <a:spcPct val="146000"/>
              </a:lnSpc>
              <a:spcBef>
                <a:spcPts val="105"/>
              </a:spcBef>
            </a:pP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Introduction </a:t>
            </a:r>
            <a:r>
              <a:rPr b="1" lang="en-IN" sz="3000" spc="-32" strike="noStrike">
                <a:solidFill>
                  <a:srgbClr val="d2523b"/>
                </a:solidFill>
                <a:latin typeface="Arial"/>
                <a:ea typeface="DejaVu Sans"/>
              </a:rPr>
              <a:t>to</a:t>
            </a:r>
            <a:r>
              <a:rPr b="1" lang="en-IN" sz="3000" spc="-37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52" strike="noStrike">
                <a:solidFill>
                  <a:srgbClr val="d2523b"/>
                </a:solidFill>
                <a:latin typeface="Arial"/>
                <a:ea typeface="DejaVu Sans"/>
              </a:rPr>
              <a:t>XML  </a:t>
            </a:r>
            <a:endParaRPr b="0" lang="en-IN" sz="3000" spc="-1" strike="noStrike">
              <a:latin typeface="Arial"/>
            </a:endParaRPr>
          </a:p>
          <a:p>
            <a:pPr marL="14040">
              <a:lnSpc>
                <a:spcPct val="146000"/>
              </a:lnSpc>
              <a:spcBef>
                <a:spcPts val="105"/>
              </a:spcBef>
            </a:pPr>
            <a:r>
              <a:rPr b="1" lang="en-IN" sz="2800" spc="-1" strike="noStrike">
                <a:solidFill>
                  <a:srgbClr val="d2523b"/>
                </a:solidFill>
                <a:latin typeface="Arial"/>
                <a:ea typeface="DejaVu Sans"/>
              </a:rPr>
              <a:t>What is XML?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1204920" y="418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XPath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192960" y="1125360"/>
            <a:ext cx="11952000" cy="38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path expression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sequence of all qualifying items that are reachable from the input item following the specified path.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path expression is a sequence consisting of tags or attributes and special characters such as slashes (“/”).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3"/>
              </a:buBlip>
            </a:pP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Absolute path expressions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are applied to some XML document and returns all elements that are reachable from the document’s root element following the specified path.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4"/>
              </a:buBlip>
            </a:pP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Relative path expressions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are applied to an arbitrary node.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1204920" y="58680"/>
            <a:ext cx="9156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XPath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289080" y="583920"/>
            <a:ext cx="11951640" cy="62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2720" indent="-33912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&lt;?XML version=“1.0” standalone =“yes” ?&gt;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&lt;bibliography&gt;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&lt;book bookID = “b100“&gt;    &lt;title&gt; Foundations… &lt;/title&gt;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Abiteboul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Hull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Vianu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&lt;publisher&gt; Addison Wesley &lt;/publisher&gt;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&lt;year&gt; 1995 &lt;/year&gt;  &lt;/book&gt;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…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&lt;/bibliography&gt;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448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Applied to the above document, the XPath expression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/bibliography/book/author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sequence 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&lt;author&gt; Abiteboul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Hull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Vianu &lt;/author&gt; . . 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1204920" y="130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Attributes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1204560" y="1268280"/>
            <a:ext cx="10119600" cy="39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we do not want to return the qualifying elements, but the value one of their attributes, we end the path expression with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@attribute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Applied to the above document, the XPath expression 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/bibliography/book/@bookID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sequence 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b100“ . . .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50000"/>
              </a:lnSpc>
              <a:spcBef>
                <a:spcPts val="448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204920" y="130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Axes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648000" y="864000"/>
            <a:ext cx="1054728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XPath provides a variety of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axes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i.e. modes of navigation through semistructured data.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At each step of a path expression, we can prefix a tag or attribute name by an axis name and a colon.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example, the path expression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/child::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bibliography/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child::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book/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attribute::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bookID 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 equivalent to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/bibliography/book/@bookID.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Descendants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are all direct and indirect children of a node.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204920" y="22680"/>
            <a:ext cx="915696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Axes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1204560" y="728280"/>
            <a:ext cx="10119600" cy="53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Axes include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00000"/>
              </a:lnSpc>
              <a:spcBef>
                <a:spcPts val="499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parent,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00000"/>
              </a:lnSpc>
              <a:spcBef>
                <a:spcPts val="499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ancestor,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00000"/>
              </a:lnSpc>
              <a:spcBef>
                <a:spcPts val="499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descendant,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00000"/>
              </a:lnSpc>
              <a:spcBef>
                <a:spcPts val="499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next-sibling,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00000"/>
              </a:lnSpc>
              <a:spcBef>
                <a:spcPts val="499"/>
              </a:spcBef>
              <a:buBlip>
                <a:blip r:embed="rId6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previous-sibling,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00000"/>
              </a:lnSpc>
              <a:spcBef>
                <a:spcPts val="499"/>
              </a:spcBef>
              <a:buBlip>
                <a:blip r:embed="rId7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self, and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00000"/>
              </a:lnSpc>
              <a:spcBef>
                <a:spcPts val="499"/>
              </a:spcBef>
              <a:buBlip>
                <a:blip r:embed="rId8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descendant-or-self.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499"/>
              </a:spcBef>
              <a:buBlip>
                <a:blip r:embed="rId9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XPath has the following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shorthands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for axes: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child,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499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//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descendant-or-self,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attribute,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self,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..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parent.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1204920" y="-13320"/>
            <a:ext cx="9156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Axes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684000" y="764640"/>
            <a:ext cx="11281320" cy="59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2720" indent="-33912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&lt;bibliography&gt;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&lt;book bookID = “b100“&gt;    &lt;title&gt; Foundations… &lt;/title&gt;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 affiliation = “IBM“&gt; Abiteboul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Hull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 . . &lt;/book&gt;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&lt;article articleID = “a245“&gt;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&lt;header&gt;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 authorID = “a739“&gt; Codd &lt;/author&gt;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&lt;title&gt; A relational database model &lt;/title&gt; &lt;/header&gt;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&lt;body&gt; . . . &lt;/body&gt; &lt;/article&gt;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44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&lt;/bibliography&gt;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499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Applied to the above document, the path expression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/bibliography//author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sequence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&lt;author&gt; Abiteboul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499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Hull &lt;/author&gt;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&lt;author&gt; Codd &lt;/author&gt; 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204920" y="418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Wildcards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915840" y="1341360"/>
            <a:ext cx="10795320" cy="52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can use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wildcards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instead of actual tags and attributes:</a:t>
            </a:r>
            <a:br/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*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means any tag, and </a:t>
            </a:r>
            <a:br/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@*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means any attribute.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499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/bibliography/*/author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sequence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&lt;author&gt; Abiteboul &lt;/author&gt;</a:t>
            </a:r>
            <a:endParaRPr b="0" lang="en-IN" sz="2200" spc="-1" strike="noStrike">
              <a:latin typeface="Arial"/>
            </a:endParaRPr>
          </a:p>
          <a:p>
            <a:pPr marL="742680" indent="-281880">
              <a:lnSpc>
                <a:spcPct val="150000"/>
              </a:lnSpc>
              <a:spcBef>
                <a:spcPts val="499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 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&lt;author&gt; Hull &lt;/author&gt;.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/bibliography//author/@*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returns the sequence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“IBM“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“a739“.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1204920" y="94680"/>
            <a:ext cx="915696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Conditions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756000" y="792000"/>
            <a:ext cx="10871280" cy="57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can restrict the qualifying paths to those that satisfy a given condition, surrounded by square brackets.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Conditions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can be anything returning a boolean value.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 particular, conditions can be: </a:t>
            </a:r>
            <a:br/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 [&lt;subpath&gt;=&lt;value&gt;]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there exists a subpath with the specified value [i] the element is the i-th element of the specified type 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499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/bibliography/book[/title=“Foundations…”]/author[2]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499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returns                  </a:t>
            </a:r>
            <a:r>
              <a:rPr b="0" lang="en-IN" sz="2200" spc="-1" strike="noStrike">
                <a:solidFill>
                  <a:srgbClr val="21409a"/>
                </a:solidFill>
                <a:latin typeface="arial"/>
                <a:ea typeface="DejaVu Sans"/>
              </a:rPr>
              <a:t>&lt;author&gt; Hull &lt;/author&gt;.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1204920" y="58680"/>
            <a:ext cx="915696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780480" y="801360"/>
            <a:ext cx="11280240" cy="49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extends XPath, i.e. every XPath expression is an XQuery expression.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Beyond XPath expressions, XQuery introduces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FLWOR expressions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Format: for let where order-by return  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4854600" y="3027960"/>
            <a:ext cx="1591200" cy="364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for/let clauses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4889880" y="3985920"/>
            <a:ext cx="1525680" cy="364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 clause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CustomShape 5"/>
          <p:cNvSpPr/>
          <p:nvPr/>
        </p:nvSpPr>
        <p:spPr>
          <a:xfrm>
            <a:off x="4565160" y="5138280"/>
            <a:ext cx="2414160" cy="364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order-by/return clause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Line 6"/>
          <p:cNvSpPr/>
          <p:nvPr/>
        </p:nvSpPr>
        <p:spPr>
          <a:xfrm>
            <a:off x="5658120" y="3555000"/>
            <a:ext cx="360" cy="331920"/>
          </a:xfrm>
          <a:prstGeom prst="line">
            <a:avLst/>
          </a:prstGeom>
          <a:ln w="12600">
            <a:solidFill>
              <a:srgbClr val="000000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7"/>
          <p:cNvSpPr/>
          <p:nvPr/>
        </p:nvSpPr>
        <p:spPr>
          <a:xfrm>
            <a:off x="5658120" y="4500720"/>
            <a:ext cx="360" cy="331560"/>
          </a:xfrm>
          <a:prstGeom prst="line">
            <a:avLst/>
          </a:prstGeom>
          <a:ln w="12600">
            <a:solidFill>
              <a:srgbClr val="000000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8"/>
          <p:cNvSpPr/>
          <p:nvPr/>
        </p:nvSpPr>
        <p:spPr>
          <a:xfrm>
            <a:off x="7238880" y="3452400"/>
            <a:ext cx="203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of items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CustomShape 9"/>
          <p:cNvSpPr/>
          <p:nvPr/>
        </p:nvSpPr>
        <p:spPr>
          <a:xfrm>
            <a:off x="7310880" y="4477680"/>
            <a:ext cx="203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of items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1204920" y="58680"/>
            <a:ext cx="915696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960480" y="1341360"/>
            <a:ext cx="10751040" cy="43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FLWOR expressions are similar to SQL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select . . from . . . where . . .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queries.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allows zero, one or more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for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let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clauses.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where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clause is optional.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There is one optional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order-by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clause.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Finally, there is exactly one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DejaVu Sans"/>
              </a:rPr>
              <a:t>return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clause.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6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is case-sensitive.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7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(and XPath) is a W3C standard.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428120" y="605160"/>
            <a:ext cx="295272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" strike="noStrike">
                <a:solidFill>
                  <a:srgbClr val="d2523b"/>
                </a:solidFill>
                <a:latin typeface="Arial"/>
                <a:ea typeface="DejaVu Sans"/>
              </a:rPr>
              <a:t>Advantages of</a:t>
            </a:r>
            <a:r>
              <a:rPr b="1" lang="en-IN" sz="2400" spc="-3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d2523b"/>
                </a:solidFill>
                <a:latin typeface="Arial"/>
                <a:ea typeface="DejaVu Sans"/>
              </a:rPr>
              <a:t>XML: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356120" y="1287720"/>
            <a:ext cx="9477720" cy="47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/>
          <a:p>
            <a:pPr marL="299160" indent="-28440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Separates Data from</a:t>
            </a:r>
            <a:r>
              <a:rPr b="0" lang="en-IN" sz="2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HTML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Simplifies Data Sharing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Simplifies Data</a:t>
            </a:r>
            <a:r>
              <a:rPr b="0" lang="en-IN" sz="2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Transport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Simplifies Platform Changes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Several Internet languages are written in</a:t>
            </a:r>
            <a:r>
              <a:rPr b="0" lang="en-IN" sz="2200" spc="9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XHTML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</a:t>
            </a:r>
            <a:r>
              <a:rPr b="0" lang="en-IN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Schema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SVG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WSDL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510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RSS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1204920" y="58680"/>
            <a:ext cx="915696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540720" y="477360"/>
            <a:ext cx="11158560" cy="60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1264"/>
              </a:spcBef>
              <a:spcAft>
                <a:spcPts val="567"/>
              </a:spcAft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is a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 language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1264"/>
              </a:spcBef>
              <a:spcAft>
                <a:spcPts val="567"/>
              </a:spcAft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Any XQuery expression can be used in any place that an expression is expected.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1264"/>
              </a:spcBef>
              <a:spcAft>
                <a:spcPts val="567"/>
              </a:spcAft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SQL also allows subqueries in many places. However, SQL does, e.g., not allow any subquery to be any operand of any comparison in a WHERE clause.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1264"/>
              </a:spcBef>
              <a:spcAft>
                <a:spcPts val="567"/>
              </a:spcAft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uses a 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2200" spc="-1" strike="noStrike">
                <a:solidFill>
                  <a:srgbClr val="993300"/>
                </a:solidFill>
                <a:latin typeface="Arial"/>
                <a:ea typeface="DejaVu Sans"/>
              </a:rPr>
              <a:t>for … let … where … order by …result</a:t>
            </a:r>
            <a:r>
              <a:rPr b="0" lang="en-IN" sz="2200" spc="-1" strike="noStrike">
                <a:solidFill>
                  <a:srgbClr val="993300"/>
                </a:solidFill>
                <a:latin typeface="Arial"/>
                <a:ea typeface="DejaVu Sans"/>
              </a:rPr>
              <a:t> …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syntax::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latin typeface="Wingdings"/>
                <a:ea typeface="Wingdings"/>
              </a:rPr>
              <a:t>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SQL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from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           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where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Wingdings"/>
                <a:ea typeface="Wingdings"/>
              </a:rPr>
              <a:t>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SQL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where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           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order by </a:t>
            </a:r>
            <a:r>
              <a:rPr b="0" lang="en-IN" sz="2200" spc="-1" strike="noStrike">
                <a:solidFill>
                  <a:srgbClr val="000000"/>
                </a:solidFill>
                <a:latin typeface="Wingdings"/>
                <a:ea typeface="Wingdings"/>
              </a:rPr>
              <a:t>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SQL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order by</a:t>
            </a:r>
            <a:endParaRPr b="0" lang="en-IN" sz="2200" spc="-1" strike="noStrike">
              <a:latin typeface="Arial"/>
            </a:endParaRPr>
          </a:p>
          <a:p>
            <a:pPr marL="342720" indent="-340560">
              <a:lnSpc>
                <a:spcPct val="115000"/>
              </a:lnSpc>
              <a:spcBef>
                <a:spcPts val="785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            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result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latin typeface="Wingdings"/>
                <a:ea typeface="Wingdings"/>
              </a:rPr>
              <a:t>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SQL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select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Wingdings"/>
              </a:rPr>
              <a:t>        </a:t>
            </a:r>
            <a:r>
              <a:rPr b="1" lang="en-IN" sz="2200" spc="-1" strike="noStrike">
                <a:solidFill>
                  <a:srgbClr val="ce181e"/>
                </a:solidFill>
                <a:latin typeface="Arial"/>
                <a:ea typeface="Wingdings"/>
              </a:rPr>
              <a:t>let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Wingdings"/>
              </a:rPr>
              <a:t> allows temporary variables, and has no equivalent in SQL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1204920" y="-12960"/>
            <a:ext cx="9156960" cy="5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Clauses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648000" y="693000"/>
            <a:ext cx="11303280" cy="44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for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$x in expr 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Defines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node variable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$x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expression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expr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evaluates to a sequence of items.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variable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$x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is assigned to each item, in turn, and the body of the for clause is executed once for each assignment.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let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$x := expr 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6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Defines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collection variable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$x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7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expression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expr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evaluates to a sequence of items.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8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variable is bound to the entire sequence of items.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9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Useful for common subexpressions and for aggregations.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1204920" y="22680"/>
            <a:ext cx="915696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Clauses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720000" y="692280"/>
            <a:ext cx="10763280" cy="44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where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condition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condition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is a boolean expression.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clause is applied to some item.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If and only if the condition evaluates to true, the following return clause is executed for that item.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return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expression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6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result of a FLWOR clause is a sequence of items.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7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Noto Sans CJK SC Regular"/>
              </a:rPr>
              <a:t>Expression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defines the result format for the current (qualifying) item.</a:t>
            </a:r>
            <a:endParaRPr b="0" lang="en-IN" sz="2200" spc="-1" strike="noStrike">
              <a:latin typeface="Arial"/>
            </a:endParaRPr>
          </a:p>
          <a:p>
            <a:pPr lvl="1" marL="741240" indent="-281880">
              <a:lnSpc>
                <a:spcPct val="150000"/>
              </a:lnSpc>
              <a:spcBef>
                <a:spcPts val="598"/>
              </a:spcBef>
              <a:buBlip>
                <a:blip r:embed="rId8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sequence of items produced by expression is appended to the sequence of items produced so far.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1204920" y="58680"/>
            <a:ext cx="915696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Document Nodes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900000" y="1008000"/>
            <a:ext cx="10833120" cy="41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context for a for or let clause is often provided by a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document node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Typically, the document comes from a file.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doc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constructs a document node from a file with a given name.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Arial Unicode MS"/>
              </a:rPr>
              <a:t>doc("bib.xml")</a:t>
            </a:r>
            <a:br/>
            <a:r>
              <a:rPr b="0" lang="en-IN" sz="2200" spc="-1" strike="noStrike">
                <a:solidFill>
                  <a:srgbClr val="ce181e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ce181e"/>
                </a:solidFill>
                <a:latin typeface="arial"/>
                <a:ea typeface="Arial Unicode MS"/>
              </a:rPr>
              <a:t> doc(“infolab.stanford.edu/~hector/movies.xml”)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1504800" y="-49320"/>
            <a:ext cx="992628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400" spc="-1" strike="noStrike">
                <a:solidFill>
                  <a:srgbClr val="cc3300"/>
                </a:solidFill>
                <a:latin typeface="Arial"/>
                <a:ea typeface="DejaVu Sans"/>
              </a:rPr>
              <a:t>Interpretation as XQuery Expression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192960" y="863280"/>
            <a:ext cx="11856240" cy="53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expressions can be used wherever an XML expression of any kind is permitted.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Any text string is acceptable as content of a tag or value of an attribute.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a string contains an XQuery expression that should be evaluated, this substring must be surrounded by curly brackets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{}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br/>
            <a:br/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$b 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2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2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br/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&lt;result id =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{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$b/@bookID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{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$b/title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&lt;/result&gt;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672920" y="-13320"/>
            <a:ext cx="915696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360800" y="2385720"/>
            <a:ext cx="4377600" cy="82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&lt;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{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&lt;/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378560" y="2007000"/>
            <a:ext cx="348624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 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&gt;...&lt;/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 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&gt;...&lt;/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 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&gt;...&lt;/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382040" y="4722840"/>
            <a:ext cx="4345560" cy="82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:=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&lt;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{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&lt;/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7526880" y="4217400"/>
            <a:ext cx="2723040" cy="16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 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&gt;...&lt;/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&gt;...&lt;/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&gt;...&lt;/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&lt;/</a:t>
            </a:r>
            <a:r>
              <a:rPr b="0" lang="en-IN" sz="16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57" name="CustomShape 6"/>
          <p:cNvSpPr/>
          <p:nvPr/>
        </p:nvSpPr>
        <p:spPr>
          <a:xfrm>
            <a:off x="1320480" y="716040"/>
            <a:ext cx="9334800" cy="10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Find all books.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 vs. let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1204920" y="202680"/>
            <a:ext cx="915696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1331280" y="3897360"/>
            <a:ext cx="2180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abc &lt;/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def &lt;/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ghi &lt;/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1314000" y="1736280"/>
            <a:ext cx="7902720" cy="129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&gt; 1995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$x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915840" y="909360"/>
            <a:ext cx="1079712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Find all titles of books published after 1995. 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1204920" y="58680"/>
            <a:ext cx="9156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Ordering the Query Result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504000" y="862560"/>
            <a:ext cx="11303280" cy="54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order-by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clause allows you to order the results of an XQuery expression.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order-by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list of expressions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sort order is based on the value of the first expression. Ties are broken based on the value of the second (if necessary third etc.) expression.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default, the order is ascending.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descending sort order can be specified using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descending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1204920" y="-13320"/>
            <a:ext cx="915696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Elimination of Duplicates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04000" y="719280"/>
            <a:ext cx="1108728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built-in function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distinct-values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eliminates duplicates from a sequence of result items.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 principle, it applies only to primitive (atomic) types.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can also be applied to elements, but then it will remove their tags, replacing them by quotes “”.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return $b/title produces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&lt;title&gt; aaa &lt;/title&gt; &lt;title&gt; bbb &lt;/title&gt;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&lt;title&gt; aaa &lt;/title&gt; 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then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distinct-values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(return $b/title) produces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“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aaa” “bbb”.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1204920" y="94680"/>
            <a:ext cx="915696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699840" y="1304280"/>
            <a:ext cx="11179800" cy="45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Find all books published by Morgan Kaufman and list them in descending order of their prices.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Uses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order-by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option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descending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918000" y="2436120"/>
            <a:ext cx="10812600" cy="162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publisher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=“Morgan Kaufmann”])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order-by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$b/price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descending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$b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581480" y="278280"/>
            <a:ext cx="2648880" cy="8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52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296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00" strike="noStrike">
                <a:solidFill>
                  <a:srgbClr val="d2523b"/>
                </a:solidFill>
                <a:latin typeface="Arial"/>
                <a:ea typeface="DejaVu Sans"/>
              </a:rPr>
              <a:t>Tree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1224000" y="1008000"/>
            <a:ext cx="6261840" cy="19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/>
          <a:p>
            <a:pPr marL="355680" indent="-34056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documents form a tree</a:t>
            </a:r>
            <a:r>
              <a:rPr b="0" lang="en-IN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structure</a:t>
            </a:r>
            <a:endParaRPr b="0" lang="en-IN" sz="2200" spc="-1" strike="noStrike">
              <a:latin typeface="Arial"/>
            </a:endParaRPr>
          </a:p>
          <a:p>
            <a:pPr marL="355680" indent="-34056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documents are made up</a:t>
            </a:r>
            <a:r>
              <a:rPr b="0" lang="en-IN" sz="2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with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Elements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</a:t>
            </a:r>
            <a:endParaRPr b="0" lang="en-IN" sz="2200" spc="-1" strike="noStrike">
              <a:latin typeface="Arial"/>
            </a:endParaRPr>
          </a:p>
          <a:p>
            <a:pPr lvl="1" marL="812880" indent="-34092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Wingdings" charset="2"/>
              <a:buChar char=""/>
            </a:pPr>
            <a:r>
              <a:rPr b="0" lang="en-IN" sz="2200" spc="-35" strike="noStrike">
                <a:solidFill>
                  <a:srgbClr val="292934"/>
                </a:solidFill>
                <a:latin typeface="Arial"/>
                <a:ea typeface="DejaVu Sans"/>
              </a:rPr>
              <a:t>Text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4968000" y="2163600"/>
            <a:ext cx="7216920" cy="4641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99360" y="3096000"/>
            <a:ext cx="558756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&lt;?xml version = "1.0"?&gt;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&lt;bookstore&gt;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&lt;book category="COOKING"&gt;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&lt;title lang="en"&gt;Everyday Italian&lt;/title&gt;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&lt;author&gt;Giada De Laurentiis&lt;/author&gt;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&lt;year&gt;2005&lt;/year&gt;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&lt;price&gt;30.00&lt;/price&gt; 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&lt;/book&gt;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&lt;/bookstore&gt;  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1204920" y="-13320"/>
            <a:ext cx="915696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576000" y="1016280"/>
            <a:ext cx="10943280" cy="48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 each author of a book published by Morgan Kaufmann, list the author and the titles of all books she published.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Uses nested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subquery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distinct-values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984240" y="2126880"/>
            <a:ext cx="10812240" cy="3016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$a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distinct-values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            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publisher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=“Morgan Kaufmann”]/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author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&lt;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$a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            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bib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author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$a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]/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result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204920" y="418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1121760" y="1413000"/>
            <a:ext cx="10404360" cy="40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Result:</a:t>
            </a:r>
            <a:br/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&lt;result&gt;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&lt;author&gt;Jones&lt;/author&gt;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&lt;title&gt; abc &lt;/title&gt;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&lt;title&gt; def &lt;/title&gt;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&lt;/result&gt;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&lt;result&gt;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&lt;author&gt; Smith &lt;/author&gt;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&lt;title&gt; ghi &lt;/title&gt;</a:t>
            </a:r>
            <a:endParaRPr b="0" lang="en-IN" sz="1800" spc="-1" strike="noStrike">
              <a:latin typeface="Arial"/>
            </a:endParaRPr>
          </a:p>
          <a:p>
            <a:pPr marL="742680" indent="-281880">
              <a:lnSpc>
                <a:spcPct val="100000"/>
              </a:lnSpc>
              <a:spcBef>
                <a:spcPts val="598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&lt;/result&gt;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1204920" y="58680"/>
            <a:ext cx="915696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Joins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1121760" y="873000"/>
            <a:ext cx="10404360" cy="55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can join two or more documents, by using one variable for each of the documents 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let a variable range over the elements of the corresponding document, within a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for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-clause.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Need to be careful when comparing elements for equality, since their equality is by element identity, not by element content.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Typically, we want to compare the element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built-in function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data(E)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content of an element E.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1204920" y="58680"/>
            <a:ext cx="9156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663840" y="873360"/>
            <a:ext cx="10795320" cy="55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Find all pairs of titles of books from the same year.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Uses two variables ranging over books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and the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data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applied to their year elements.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1128240" y="1946880"/>
            <a:ext cx="7902360" cy="1931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$books:=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$b1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/bibliography/book,</a:t>
            </a:r>
            <a:br/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$b2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/bibliography/book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where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data($b1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/year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) = data($b2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/year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) </a:t>
            </a:r>
            <a:br/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&lt;result&gt;{$b1/title} {$b2/title} &lt;/result&gt;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1204920" y="58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Comparison Operators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80" name="CustomShape 2"/>
          <p:cNvSpPr/>
          <p:nvPr/>
        </p:nvSpPr>
        <p:spPr>
          <a:xfrm>
            <a:off x="912240" y="1006920"/>
            <a:ext cx="10404360" cy="55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supports the standard comparison operators such as &lt;, &gt;, =.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 operators are applied to a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sequence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of items.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Comparisons have an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existential nature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I.e., they return true if and only if at least one of the items satisfies the condition of the comparison.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for $b in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doc("bib.xml")/bibliography/book/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       where $b/author/firstname = “A”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  and $b/author/lastname = “B” 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return $b</a:t>
            </a: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50000"/>
              </a:lnSpc>
              <a:spcBef>
                <a:spcPts val="598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 Unicode MS"/>
              </a:rPr>
              <a:t>Books returned can have one author with firstname A and another author with lastname B.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1204920" y="22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Comparison Operators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624240" y="898920"/>
            <a:ext cx="10404360" cy="52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also supports special comparison operators that only compare sequences consisting of a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single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item: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eq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ne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lt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gt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ge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comparisons fail if one of the operands contains more than one item. 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also provides built-in functions for approximate string matching, in particular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contains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($p, "windsurfing").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1204920" y="22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Quantification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797760" y="909000"/>
            <a:ext cx="10937520" cy="46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supports the existential and the universal quantifier.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Universal quantifier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every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$v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expression1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satisfies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expression 2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Existential quantifier</a:t>
            </a:r>
            <a:br/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some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$v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in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expression1 </a:t>
            </a:r>
            <a:r>
              <a:rPr b="0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satisfies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expression 2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Expression1 evaluates to a sequence of items, expression 2 is a boolean expression.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1204920" y="94680"/>
            <a:ext cx="9156960" cy="5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Aggregation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617760" y="873000"/>
            <a:ext cx="10404360" cy="51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provides built-in functions for the standard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aggregations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such as SUM, MIN, COUNT and AVG.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can be applied to any XQuery expression, i.e. to any sequence of items. 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fc0128"/>
                </a:solidFill>
                <a:latin typeface="Times New Roman"/>
                <a:ea typeface="DejaVu Sans"/>
              </a:rPr>
              <a:t>avg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doc("bib.xml")/</a:t>
            </a:r>
            <a:r>
              <a:rPr b="0" lang="en-IN" sz="2200" spc="-1" strike="noStrike">
                <a:solidFill>
                  <a:srgbClr val="006600"/>
                </a:solidFill>
                <a:latin typeface="Times New Roman"/>
                <a:ea typeface="Arial Unicode MS"/>
              </a:rPr>
              <a:t>bibliography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/</a:t>
            </a:r>
            <a:r>
              <a:rPr b="0" lang="en-IN" sz="2200" spc="-1" strike="noStrike">
                <a:solidFill>
                  <a:srgbClr val="006600"/>
                </a:solidFill>
                <a:latin typeface="Times New Roman"/>
                <a:ea typeface="Arial Unicode MS"/>
              </a:rPr>
              <a:t>book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/</a:t>
            </a:r>
            <a:r>
              <a:rPr b="0" lang="en-IN" sz="2200" spc="-1" strike="noStrike">
                <a:solidFill>
                  <a:srgbClr val="006600"/>
                </a:solidFill>
                <a:latin typeface="Times New Roman"/>
                <a:ea typeface="Arial Unicode MS"/>
              </a:rPr>
              <a:t>price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)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</a:t>
            </a:r>
            <a:r>
              <a:rPr b="0" lang="en-IN" sz="2200" spc="-1" strike="noStrike">
                <a:solidFill>
                  <a:srgbClr val="fc0128"/>
                </a:solidFill>
                <a:latin typeface="Times New Roman"/>
                <a:ea typeface="Arial Unicode MS"/>
              </a:rPr>
              <a:t>count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(doc("bib.xml")/</a:t>
            </a:r>
            <a:r>
              <a:rPr b="0" lang="en-IN" sz="2200" spc="-1" strike="noStrike">
                <a:solidFill>
                  <a:srgbClr val="006600"/>
                </a:solidFill>
                <a:latin typeface="Times New Roman"/>
                <a:ea typeface="Arial Unicode MS"/>
              </a:rPr>
              <a:t>bibliography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/</a:t>
            </a:r>
            <a:r>
              <a:rPr b="0" lang="en-IN" sz="2200" spc="-1" strike="noStrike">
                <a:solidFill>
                  <a:srgbClr val="006600"/>
                </a:solidFill>
                <a:latin typeface="Times New Roman"/>
                <a:ea typeface="Arial Unicode MS"/>
              </a:rPr>
              <a:t>book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/</a:t>
            </a:r>
            <a:r>
              <a:rPr b="0" lang="en-IN" sz="2200" spc="-1" strike="noStrike">
                <a:solidFill>
                  <a:srgbClr val="006600"/>
                </a:solidFill>
                <a:latin typeface="Times New Roman"/>
                <a:ea typeface="Arial Unicode MS"/>
              </a:rPr>
              <a:t>price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)</a:t>
            </a:r>
            <a:br/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Computes the average book price and the number of books, resp.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1204920" y="22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591840" y="945360"/>
            <a:ext cx="11215440" cy="53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Find books whose price is larger than the average price.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Uses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aggregate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operator (avg), applied to the result of a path expression.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978120" y="1995480"/>
            <a:ext cx="7902720" cy="1785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$a: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avg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price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bibliography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where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2000" spc="-1" strike="noStrike">
                <a:solidFill>
                  <a:srgbClr val="006600"/>
                </a:solidFill>
                <a:latin typeface="Arial"/>
                <a:ea typeface="DejaVu Sans"/>
              </a:rPr>
              <a:t>price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&gt;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1204920" y="58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807840" y="1017360"/>
            <a:ext cx="1114344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Find title of books with a paragraph containing the terms “sailing” and “windsurfing”.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Uses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existential quantifier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(some) and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 string matching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(contains).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1224000" y="2055240"/>
            <a:ext cx="10121760" cy="1758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 some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para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satisfies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contains(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"sailing")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contains(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"windsurfing")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32000" y="684000"/>
            <a:ext cx="11445840" cy="59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1840" algn="just">
              <a:lnSpc>
                <a:spcPct val="150000"/>
              </a:lnSpc>
              <a:spcBef>
                <a:spcPts val="7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An XML document is modeled as a tree, with </a:t>
            </a:r>
            <a:r>
              <a:rPr b="1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nodes</a:t>
            </a: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 corresponding to elements and attributes</a:t>
            </a:r>
            <a:endParaRPr b="0" lang="en-IN" sz="2200" spc="-1" strike="noStrike">
              <a:latin typeface="Arial"/>
            </a:endParaRPr>
          </a:p>
          <a:p>
            <a:pPr lvl="1" marL="864000" indent="-321840" algn="just">
              <a:lnSpc>
                <a:spcPct val="150000"/>
              </a:lnSpc>
              <a:spcBef>
                <a:spcPts val="78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Element nodes have child nodes, which can be attributes or subelements</a:t>
            </a:r>
            <a:endParaRPr b="0" lang="en-IN" sz="2200" spc="-1" strike="noStrike">
              <a:latin typeface="Arial"/>
            </a:endParaRPr>
          </a:p>
          <a:p>
            <a:pPr lvl="1" marL="864000" indent="-321840" algn="just">
              <a:lnSpc>
                <a:spcPct val="150000"/>
              </a:lnSpc>
              <a:spcBef>
                <a:spcPts val="78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Text in an element is modeled as a text node child of the element</a:t>
            </a:r>
            <a:endParaRPr b="0" lang="en-IN" sz="2200" spc="-1" strike="noStrike">
              <a:latin typeface="Arial"/>
            </a:endParaRPr>
          </a:p>
          <a:p>
            <a:pPr lvl="1" marL="864000" indent="-321840" algn="just">
              <a:lnSpc>
                <a:spcPct val="150000"/>
              </a:lnSpc>
              <a:spcBef>
                <a:spcPts val="78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Children of a node are ordered according to their order in the XML document</a:t>
            </a:r>
            <a:endParaRPr b="0" lang="en-IN" sz="2200" spc="-1" strike="noStrike">
              <a:latin typeface="Arial"/>
            </a:endParaRPr>
          </a:p>
          <a:p>
            <a:pPr lvl="1" marL="864000" indent="-321840" algn="just">
              <a:lnSpc>
                <a:spcPct val="150000"/>
              </a:lnSpc>
              <a:spcBef>
                <a:spcPts val="78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Element and attribute nodes (except for the root node) have a single parent, which is an element node</a:t>
            </a:r>
            <a:endParaRPr b="0" lang="en-IN" sz="2200" spc="-1" strike="noStrike">
              <a:latin typeface="Arial"/>
            </a:endParaRPr>
          </a:p>
          <a:p>
            <a:pPr lvl="1" marL="864000" indent="-321840" algn="just">
              <a:lnSpc>
                <a:spcPct val="150000"/>
              </a:lnSpc>
              <a:spcBef>
                <a:spcPts val="78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The root node has a single child, which is the root element of the document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1204920" y="58680"/>
            <a:ext cx="915696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XQuery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735840" y="1017360"/>
            <a:ext cx="1079532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Find the title of books where every paragraph contains the terms  “sailing”.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</a:pP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00000"/>
              </a:lnSpc>
              <a:spcBef>
                <a:spcPts val="697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Uses 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universal quantifier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(every) and</a:t>
            </a:r>
            <a:r>
              <a:rPr b="0" i="1" lang="en-IN" sz="2200" spc="-1" strike="noStrike">
                <a:solidFill>
                  <a:srgbClr val="fc0128"/>
                </a:solidFill>
                <a:latin typeface="arial"/>
                <a:ea typeface="DejaVu Sans"/>
              </a:rPr>
              <a:t> string matching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(contains).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1204920" y="1771200"/>
            <a:ext cx="3964680" cy="1758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  <a:effectLst>
            <a:outerShdw dir="2700000" dist="107932">
              <a:srgbClr val="c8fec8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doc("bib.xml")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 every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para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satisfies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contains(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"sailing")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c0128"/>
                </a:solidFill>
                <a:latin typeface="Arial"/>
                <a:ea typeface="DejaVu Sans"/>
              </a:rPr>
              <a:t>$b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IN" sz="1800" spc="-1" strike="noStrike">
                <a:solidFill>
                  <a:srgbClr val="0066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1204920" y="22680"/>
            <a:ext cx="915696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  <a:ea typeface="DejaVu Sans"/>
              </a:rPr>
              <a:t>Summary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915480" y="907200"/>
            <a:ext cx="10610280" cy="57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XQuery is the standard XML query language.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2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is a functional language, i.e. any XQuery expression can be used in any place where an expression is expected.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 XQuery expression consists of for, let, where, order and return clauses, of which some are optional.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4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main new concept compared to SQL are path expressions that return sets of elements reachable via the given path.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5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Path expressions are defined in XPath, a sublanguage of XQuery. </a:t>
            </a:r>
            <a:endParaRPr b="0" lang="en-IN" sz="2200" spc="-1" strike="noStrike">
              <a:latin typeface="Arial"/>
            </a:endParaRPr>
          </a:p>
          <a:p>
            <a:pPr marL="341280" indent="-339120">
              <a:lnSpc>
                <a:spcPct val="150000"/>
              </a:lnSpc>
              <a:spcBef>
                <a:spcPts val="598"/>
              </a:spcBef>
              <a:buBlip>
                <a:blip r:embed="rId6"/>
              </a:buBlip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 addition, XQuery has equivalent constructs for most of the main SQL constructs, in particular quantifiers and aggregate functions.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462320" y="393840"/>
            <a:ext cx="5159520" cy="7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52" strike="noStrike">
                <a:solidFill>
                  <a:srgbClr val="d2523b"/>
                </a:solidFill>
                <a:latin typeface="Arial"/>
                <a:ea typeface="DejaVu Sans"/>
              </a:rPr>
              <a:t>XML </a:t>
            </a:r>
            <a:r>
              <a:rPr b="1" lang="en-IN" sz="3000" spc="-66" strike="noStrike">
                <a:solidFill>
                  <a:srgbClr val="d2523b"/>
                </a:solidFill>
                <a:latin typeface="Arial"/>
                <a:ea typeface="DejaVu Sans"/>
              </a:rPr>
              <a:t>Syntax</a:t>
            </a:r>
            <a:r>
              <a:rPr b="1" lang="en-IN" sz="3000" spc="-45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60" strike="noStrike">
                <a:solidFill>
                  <a:srgbClr val="d2523b"/>
                </a:solidFill>
                <a:latin typeface="Arial"/>
                <a:ea typeface="DejaVu Sans"/>
              </a:rPr>
              <a:t>Rules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212120" y="1132920"/>
            <a:ext cx="6597720" cy="27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/>
          <a:p>
            <a:pPr marL="299160" indent="-284400">
              <a:lnSpc>
                <a:spcPct val="100000"/>
              </a:lnSpc>
              <a:spcBef>
                <a:spcPts val="394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Elements Must Have a Closing</a:t>
            </a:r>
            <a:r>
              <a:rPr b="0" lang="en-IN" sz="2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46" strike="noStrike">
                <a:solidFill>
                  <a:srgbClr val="292934"/>
                </a:solidFill>
                <a:latin typeface="Arial"/>
                <a:ea typeface="DejaVu Sans"/>
              </a:rPr>
              <a:t>Tag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</a:t>
            </a:r>
            <a:r>
              <a:rPr b="0" lang="en-IN" sz="2200" spc="-32" strike="noStrike">
                <a:solidFill>
                  <a:srgbClr val="292934"/>
                </a:solidFill>
                <a:latin typeface="Arial"/>
                <a:ea typeface="DejaVu Sans"/>
              </a:rPr>
              <a:t>Tags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are Case Sensitive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Elements Must be Properly</a:t>
            </a:r>
            <a:r>
              <a:rPr b="0" lang="en-IN" sz="2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Nested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Documents Must Have a Root</a:t>
            </a:r>
            <a:r>
              <a:rPr b="0" lang="en-IN" sz="22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Element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Entity References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Comments in XML       &lt;!--     and --&gt;</a:t>
            </a:r>
            <a:endParaRPr b="0" lang="en-IN" sz="22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XML must be well</a:t>
            </a:r>
            <a:r>
              <a:rPr b="0" lang="en-IN" sz="2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formed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1716120" y="5330520"/>
            <a:ext cx="519372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12600">
              <a:lnSpc>
                <a:spcPct val="100000"/>
              </a:lnSpc>
              <a:spcBef>
                <a:spcPts val="530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Invalid XML: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31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&lt;color</a:t>
            </a:r>
            <a:r>
              <a:rPr b="0" lang="en-IN" sz="2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id=2&gt;green&lt;/Color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680120" y="4231440"/>
            <a:ext cx="652572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/>
          <a:p>
            <a:pPr marL="12600">
              <a:lnSpc>
                <a:spcPct val="100000"/>
              </a:lnSpc>
              <a:spcBef>
                <a:spcPts val="590"/>
              </a:spcBef>
            </a:pPr>
            <a:r>
              <a:rPr b="0" lang="en-IN" sz="2200" spc="-12" strike="noStrike">
                <a:solidFill>
                  <a:srgbClr val="333333"/>
                </a:solidFill>
                <a:latin typeface="Arial"/>
                <a:ea typeface="DejaVu Sans"/>
              </a:rPr>
              <a:t>Valid</a:t>
            </a:r>
            <a:r>
              <a:rPr b="0" lang="en-IN" sz="2200" spc="-1" strike="noStrike">
                <a:solidFill>
                  <a:srgbClr val="333333"/>
                </a:solidFill>
                <a:latin typeface="Arial"/>
                <a:ea typeface="DejaVu Sans"/>
              </a:rPr>
              <a:t> XML:</a:t>
            </a:r>
            <a:endParaRPr b="0" lang="en-IN" sz="22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&lt;color</a:t>
            </a:r>
            <a:r>
              <a:rPr b="0" lang="en-IN" sz="2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292934"/>
                </a:solidFill>
                <a:latin typeface="Arial"/>
                <a:ea typeface="DejaVu Sans"/>
              </a:rPr>
              <a:t>id=“2”&gt;green&lt;/color&gt;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403280" y="133200"/>
            <a:ext cx="500256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000" spc="-52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29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72" strike="noStrike">
                <a:solidFill>
                  <a:srgbClr val="d2523b"/>
                </a:solidFill>
                <a:latin typeface="Arial"/>
                <a:ea typeface="DejaVu Sans"/>
              </a:rPr>
              <a:t>Elements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239840" y="825840"/>
            <a:ext cx="10710000" cy="58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/>
          <a:p>
            <a:pPr marL="390600" indent="-28512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107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XML Element is everything from a start tag to end</a:t>
            </a:r>
            <a:r>
              <a:rPr b="0" lang="en-IN" sz="2000" spc="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tag.</a:t>
            </a:r>
            <a:endParaRPr b="0" lang="en-IN" sz="2000" spc="-1" strike="noStrike">
              <a:latin typeface="Arial"/>
            </a:endParaRPr>
          </a:p>
          <a:p>
            <a:pPr marL="390600" indent="-28512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7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An element can</a:t>
            </a:r>
            <a:r>
              <a:rPr b="0" lang="en-IN" sz="2000" spc="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contain</a:t>
            </a:r>
            <a:endParaRPr b="0" lang="en-IN" sz="2000" spc="-1" strike="noStrike">
              <a:latin typeface="Arial"/>
            </a:endParaRPr>
          </a:p>
          <a:p>
            <a:pPr lvl="1" marL="1053360" indent="-491040">
              <a:lnSpc>
                <a:spcPct val="100000"/>
              </a:lnSpc>
              <a:spcBef>
                <a:spcPts val="196"/>
              </a:spcBef>
              <a:buClr>
                <a:srgbClr val="92a199"/>
              </a:buClr>
              <a:buSzPct val="121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other elements</a:t>
            </a:r>
            <a:endParaRPr b="0" lang="en-IN" sz="2000" spc="-1" strike="noStrike">
              <a:latin typeface="Arial"/>
            </a:endParaRPr>
          </a:p>
          <a:p>
            <a:pPr lvl="1" marL="1036440" indent="-473760">
              <a:lnSpc>
                <a:spcPct val="100000"/>
              </a:lnSpc>
              <a:spcBef>
                <a:spcPts val="79"/>
              </a:spcBef>
              <a:buClr>
                <a:srgbClr val="92a199"/>
              </a:buClr>
              <a:buSzPct val="110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text</a:t>
            </a:r>
            <a:endParaRPr b="0" lang="en-IN" sz="2000" spc="-1" strike="noStrike">
              <a:latin typeface="Arial"/>
            </a:endParaRPr>
          </a:p>
          <a:p>
            <a:pPr lvl="1" marL="1036440" indent="-473760">
              <a:lnSpc>
                <a:spcPct val="100000"/>
              </a:lnSpc>
              <a:spcBef>
                <a:spcPts val="54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</a:t>
            </a:r>
            <a:endParaRPr b="0" lang="en-IN" sz="2000" spc="-1" strike="noStrike">
              <a:latin typeface="Arial"/>
            </a:endParaRPr>
          </a:p>
          <a:p>
            <a:pPr lvl="1" marL="1036440" indent="-473760">
              <a:lnSpc>
                <a:spcPct val="100000"/>
              </a:lnSpc>
              <a:spcBef>
                <a:spcPts val="34"/>
              </a:spcBef>
              <a:buClr>
                <a:srgbClr val="92a199"/>
              </a:buClr>
              <a:buSzPct val="107000"/>
              <a:buFont typeface="Wingdings" charset="2"/>
              <a:buChar char="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or a mix of all of the</a:t>
            </a:r>
            <a:r>
              <a:rPr b="0" lang="en-IN" sz="2000" spc="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above.</a:t>
            </a:r>
            <a:endParaRPr b="0" lang="en-IN" sz="2000" spc="-1" strike="noStrike">
              <a:latin typeface="Arial"/>
            </a:endParaRPr>
          </a:p>
          <a:p>
            <a:pPr marL="390600" indent="-285120">
              <a:lnSpc>
                <a:spcPct val="100000"/>
              </a:lnSpc>
              <a:spcBef>
                <a:spcPts val="45"/>
              </a:spcBef>
              <a:buClr>
                <a:srgbClr val="92a199"/>
              </a:buClr>
              <a:buSzPct val="107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XML Elements must follow naming</a:t>
            </a:r>
            <a:r>
              <a:rPr b="0" lang="en-IN" sz="2000" spc="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rules.</a:t>
            </a:r>
            <a:endParaRPr b="0" lang="en-IN" sz="2000" spc="-1" strike="noStrike">
              <a:latin typeface="Arial"/>
            </a:endParaRPr>
          </a:p>
          <a:p>
            <a:pPr marL="103680">
              <a:lnSpc>
                <a:spcPct val="100000"/>
              </a:lnSpc>
              <a:spcBef>
                <a:spcPts val="720"/>
              </a:spcBef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E.g.:</a:t>
            </a:r>
            <a:endParaRPr b="0" lang="en-IN" sz="2000" spc="-1" strike="noStrike">
              <a:latin typeface="Arial"/>
            </a:endParaRPr>
          </a:p>
          <a:p>
            <a:pPr marL="1018080">
              <a:lnSpc>
                <a:spcPct val="100000"/>
              </a:lnSpc>
              <a:spcBef>
                <a:spcPts val="496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&lt;country</a:t>
            </a:r>
            <a:r>
              <a:rPr b="0" lang="en-IN" sz="2000" spc="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type=“subcontinent”&gt;India&lt;/country&gt;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89"/>
              </a:spcBef>
            </a:pP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XML</a:t>
            </a:r>
            <a:r>
              <a:rPr b="1" lang="en-IN" sz="3000" spc="-15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1" lang="en-IN" sz="3000" spc="-1" strike="noStrike">
                <a:solidFill>
                  <a:srgbClr val="d2523b"/>
                </a:solidFill>
                <a:latin typeface="Arial"/>
                <a:ea typeface="DejaVu Sans"/>
              </a:rPr>
              <a:t>Attributes</a:t>
            </a:r>
            <a:endParaRPr b="0" lang="en-IN" sz="3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689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Attributes provide additional information about an</a:t>
            </a:r>
            <a:r>
              <a:rPr b="0" lang="en-IN" sz="2000" spc="7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element.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505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XML Attribute </a:t>
            </a:r>
            <a:r>
              <a:rPr b="0" lang="en-IN" sz="2000" spc="-12" strike="noStrike">
                <a:solidFill>
                  <a:srgbClr val="292934"/>
                </a:solidFill>
                <a:latin typeface="Arial"/>
                <a:ea typeface="DejaVu Sans"/>
              </a:rPr>
              <a:t>Values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Must be</a:t>
            </a:r>
            <a:r>
              <a:rPr b="0" lang="en-IN" sz="2000" spc="-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Quoted</a:t>
            </a:r>
            <a:endParaRPr b="0" lang="en-IN" sz="2000" spc="-1" strike="noStrike">
              <a:latin typeface="Arial"/>
            </a:endParaRPr>
          </a:p>
          <a:p>
            <a:pPr marL="299160" indent="-284400">
              <a:lnSpc>
                <a:spcPct val="100000"/>
              </a:lnSpc>
              <a:spcBef>
                <a:spcPts val="496"/>
              </a:spcBef>
              <a:buClr>
                <a:srgbClr val="92a199"/>
              </a:buClr>
              <a:buSzPct val="108000"/>
              <a:buFont typeface="Symbol"/>
              <a:buChar char=""/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Avoid attributes – use only to store</a:t>
            </a:r>
            <a:r>
              <a:rPr b="0" lang="en-IN" sz="2000" spc="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metadata.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000" spc="-1" strike="noStrike">
                <a:solidFill>
                  <a:srgbClr val="d2523b"/>
                </a:solidFill>
                <a:latin typeface="Arial"/>
                <a:ea typeface="DejaVu Sans"/>
              </a:rPr>
              <a:t>E.g.:</a:t>
            </a:r>
            <a:endParaRPr b="0" lang="en-IN" sz="20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516"/>
              </a:spcBef>
            </a:pPr>
            <a:r>
              <a:rPr b="0" lang="en-IN" sz="2000" spc="-1" strike="noStrike">
                <a:solidFill>
                  <a:srgbClr val="292934"/>
                </a:solidFill>
                <a:latin typeface="Arial"/>
                <a:ea typeface="DejaVu Sans"/>
              </a:rPr>
              <a:t>&lt;file type="gif"&gt;computer.gif&lt;/file&gt;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2020-07-20T18:10:52Z</dcterms:created>
  <dc:creator>SMD</dc:creator>
  <dc:description/>
  <dc:language>en-IN</dc:language>
  <cp:lastModifiedBy/>
  <dcterms:modified xsi:type="dcterms:W3CDTF">2020-11-08T00:06:39Z</dcterms:modified>
  <cp:revision>104</cp:revision>
  <dc:subject/>
  <dc:title>Banking Example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2018-02-24T00:00:00Z</vt:filetime>
  </property>
  <property fmtid="{D5CDD505-2E9C-101B-9397-08002B2CF9AE}" pid="4" name="Creator">
    <vt:lpwstr>Microsoft® Office PowerPoint® 2007</vt:lpwstr>
  </property>
  <property fmtid="{D5CDD505-2E9C-101B-9397-08002B2CF9AE}" pid="5" name="HyperlinksChanged">
    <vt:bool>0</vt:bool>
  </property>
  <property fmtid="{D5CDD505-2E9C-101B-9397-08002B2CF9AE}" pid="6" name="LastSaved">
    <vt:filetime>2020-07-20T00:00:00Z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