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7" r:id="rId13"/>
    <p:sldId id="268" r:id="rId14"/>
    <p:sldId id="269" r:id="rId15"/>
    <p:sldId id="270" r:id="rId16"/>
    <p:sldId id="271"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289175"/>
          </a:xfrm>
        </p:spPr>
        <p:txBody>
          <a:bodyPr>
            <a:noAutofit/>
          </a:bodyPr>
          <a:lstStyle/>
          <a:p>
            <a:r>
              <a:rPr lang="en-US" sz="8000" b="1" dirty="0" smtClean="0">
                <a:solidFill>
                  <a:srgbClr val="0070C0"/>
                </a:solidFill>
                <a:latin typeface="Monotype Corsiva" pitchFamily="66" charset="0"/>
              </a:rPr>
              <a:t>Human Computer Interaction</a:t>
            </a:r>
            <a:endParaRPr lang="en-US" sz="8000" b="1" dirty="0">
              <a:solidFill>
                <a:srgbClr val="0070C0"/>
              </a:solidFill>
              <a:latin typeface="Monotype Corsiva" pitchFamily="66" charset="0"/>
            </a:endParaRPr>
          </a:p>
        </p:txBody>
      </p:sp>
      <p:sp>
        <p:nvSpPr>
          <p:cNvPr id="3" name="TextBox 2"/>
          <p:cNvSpPr txBox="1"/>
          <p:nvPr/>
        </p:nvSpPr>
        <p:spPr>
          <a:xfrm>
            <a:off x="1905000" y="4724400"/>
            <a:ext cx="5181600" cy="1200329"/>
          </a:xfrm>
          <a:prstGeom prst="rect">
            <a:avLst/>
          </a:prstGeom>
          <a:noFill/>
        </p:spPr>
        <p:txBody>
          <a:bodyPr wrap="square" rtlCol="0">
            <a:spAutoFit/>
          </a:bodyPr>
          <a:lstStyle/>
          <a:p>
            <a:pPr algn="ctr"/>
            <a:r>
              <a:rPr lang="en-US" sz="3600" b="1" dirty="0" smtClean="0">
                <a:solidFill>
                  <a:srgbClr val="0070C0"/>
                </a:solidFill>
                <a:latin typeface="Monotype Corsiva" panose="03010101010201010101" pitchFamily="66" charset="0"/>
              </a:rPr>
              <a:t>TE IT </a:t>
            </a:r>
          </a:p>
          <a:p>
            <a:pPr algn="ctr"/>
            <a:r>
              <a:rPr lang="en-US" sz="3600" b="1" dirty="0" smtClean="0">
                <a:solidFill>
                  <a:srgbClr val="0070C0"/>
                </a:solidFill>
                <a:latin typeface="Monotype Corsiva" panose="03010101010201010101" pitchFamily="66" charset="0"/>
              </a:rPr>
              <a:t>Prof. </a:t>
            </a:r>
            <a:r>
              <a:rPr lang="en-US" sz="3600" b="1" dirty="0" err="1" smtClean="0">
                <a:solidFill>
                  <a:srgbClr val="0070C0"/>
                </a:solidFill>
                <a:latin typeface="Monotype Corsiva" panose="03010101010201010101" pitchFamily="66" charset="0"/>
              </a:rPr>
              <a:t>M.R.Mahajan</a:t>
            </a:r>
            <a:endParaRPr lang="en-IN" sz="3600" b="1" dirty="0">
              <a:solidFill>
                <a:srgbClr val="0070C0"/>
              </a:solidFill>
              <a:latin typeface="Monotype Corsiva" panose="03010101010201010101" pitchFamily="66" charset="0"/>
            </a:endParaRPr>
          </a:p>
        </p:txBody>
      </p:sp>
    </p:spTree>
    <p:extLst>
      <p:ext uri="{BB962C8B-B14F-4D97-AF65-F5344CB8AC3E}">
        <p14:creationId xmlns:p14="http://schemas.microsoft.com/office/powerpoint/2010/main" val="3644308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smtClean="0"/>
              <a:t>Web Resources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5750728"/>
              </p:ext>
            </p:extLst>
          </p:nvPr>
        </p:nvGraphicFramePr>
        <p:xfrm>
          <a:off x="533400" y="1143000"/>
          <a:ext cx="7924800" cy="5196840"/>
        </p:xfrm>
        <a:graphic>
          <a:graphicData uri="http://schemas.openxmlformats.org/drawingml/2006/table">
            <a:tbl>
              <a:tblPr firstRow="1" firstCol="1" bandRow="1">
                <a:tableStyleId>{5C22544A-7EE6-4342-B048-85BDC9FD1C3A}</a:tableStyleId>
              </a:tblPr>
              <a:tblGrid>
                <a:gridCol w="7924800">
                  <a:extLst>
                    <a:ext uri="{9D8B030D-6E8A-4147-A177-3AD203B41FA5}">
                      <a16:colId xmlns:a16="http://schemas.microsoft.com/office/drawing/2014/main" val="20000"/>
                    </a:ext>
                  </a:extLst>
                </a:gridCol>
              </a:tblGrid>
              <a:tr h="433070">
                <a:tc>
                  <a:txBody>
                    <a:bodyPr/>
                    <a:lstStyle/>
                    <a:p>
                      <a:pPr marL="0" marR="0">
                        <a:lnSpc>
                          <a:spcPct val="115000"/>
                        </a:lnSpc>
                        <a:spcBef>
                          <a:spcPts val="0"/>
                        </a:spcBef>
                        <a:spcAft>
                          <a:spcPts val="0"/>
                        </a:spcAft>
                      </a:pPr>
                      <a:r>
                        <a:rPr lang="en-US" sz="2000" dirty="0" smtClean="0">
                          <a:effectLst/>
                          <a:latin typeface="Calibri"/>
                          <a:ea typeface="Times New Roman"/>
                          <a:cs typeface="Times New Roman"/>
                        </a:rPr>
                        <a:t>Web Resources</a:t>
                      </a:r>
                      <a:endParaRPr lang="en-US" sz="20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4763770">
                <a:tc>
                  <a:txBody>
                    <a:bodyPr/>
                    <a:lstStyle/>
                    <a:p>
                      <a:pPr marL="0" marR="0">
                        <a:lnSpc>
                          <a:spcPct val="115000"/>
                        </a:lnSpc>
                        <a:spcBef>
                          <a:spcPts val="0"/>
                        </a:spcBef>
                        <a:spcAft>
                          <a:spcPts val="0"/>
                        </a:spcAft>
                      </a:pPr>
                      <a:r>
                        <a:rPr lang="en-IN" sz="2000" dirty="0">
                          <a:effectLst/>
                        </a:rPr>
                        <a:t>1. http://hcibib.org/</a:t>
                      </a:r>
                      <a:endParaRPr lang="en-US" sz="2000" dirty="0">
                        <a:effectLst/>
                      </a:endParaRPr>
                    </a:p>
                    <a:p>
                      <a:pPr marL="0" marR="0">
                        <a:lnSpc>
                          <a:spcPct val="115000"/>
                        </a:lnSpc>
                        <a:spcBef>
                          <a:spcPts val="0"/>
                        </a:spcBef>
                        <a:spcAft>
                          <a:spcPts val="0"/>
                        </a:spcAft>
                      </a:pPr>
                      <a:endParaRPr lang="en-IN" sz="2000" dirty="0" smtClean="0">
                        <a:effectLst/>
                      </a:endParaRPr>
                    </a:p>
                    <a:p>
                      <a:pPr marL="0" marR="0">
                        <a:lnSpc>
                          <a:spcPct val="115000"/>
                        </a:lnSpc>
                        <a:spcBef>
                          <a:spcPts val="0"/>
                        </a:spcBef>
                        <a:spcAft>
                          <a:spcPts val="0"/>
                        </a:spcAft>
                      </a:pPr>
                      <a:r>
                        <a:rPr lang="en-IN" sz="2000" dirty="0" smtClean="0">
                          <a:effectLst/>
                        </a:rPr>
                        <a:t>2</a:t>
                      </a:r>
                      <a:r>
                        <a:rPr lang="en-IN" sz="2000" dirty="0">
                          <a:effectLst/>
                        </a:rPr>
                        <a:t>. </a:t>
                      </a:r>
                      <a:r>
                        <a:rPr lang="en-IN" sz="2000" dirty="0" err="1">
                          <a:effectLst/>
                        </a:rPr>
                        <a:t>Andriod</a:t>
                      </a:r>
                      <a:r>
                        <a:rPr lang="en-IN" sz="2000" dirty="0">
                          <a:effectLst/>
                        </a:rPr>
                        <a:t> Design Guidelines - https://developer.android.com/guide/practices/ui_guidelines/index.html</a:t>
                      </a:r>
                      <a:endParaRPr lang="en-US" sz="2000" dirty="0">
                        <a:effectLst/>
                      </a:endParaRPr>
                    </a:p>
                    <a:p>
                      <a:pPr marL="0" marR="0">
                        <a:lnSpc>
                          <a:spcPct val="115000"/>
                        </a:lnSpc>
                        <a:spcBef>
                          <a:spcPts val="0"/>
                        </a:spcBef>
                        <a:spcAft>
                          <a:spcPts val="0"/>
                        </a:spcAft>
                      </a:pPr>
                      <a:endParaRPr lang="en-IN" sz="2000" dirty="0" smtClean="0">
                        <a:effectLst/>
                      </a:endParaRPr>
                    </a:p>
                    <a:p>
                      <a:pPr marL="0" marR="0">
                        <a:lnSpc>
                          <a:spcPct val="115000"/>
                        </a:lnSpc>
                        <a:spcBef>
                          <a:spcPts val="0"/>
                        </a:spcBef>
                        <a:spcAft>
                          <a:spcPts val="0"/>
                        </a:spcAft>
                      </a:pPr>
                      <a:r>
                        <a:rPr lang="en-IN" sz="2000" dirty="0" smtClean="0">
                          <a:effectLst/>
                        </a:rPr>
                        <a:t>3</a:t>
                      </a:r>
                      <a:r>
                        <a:rPr lang="en-IN" sz="2000" dirty="0">
                          <a:effectLst/>
                        </a:rPr>
                        <a:t>. </a:t>
                      </a:r>
                      <a:r>
                        <a:rPr lang="en-IN" sz="2000" dirty="0" err="1">
                          <a:effectLst/>
                        </a:rPr>
                        <a:t>iOS</a:t>
                      </a:r>
                      <a:r>
                        <a:rPr lang="en-IN" sz="2000" dirty="0">
                          <a:effectLst/>
                        </a:rPr>
                        <a:t> Human Interface Guidelines - https://developer.apple.com/ios/human-interfaceguidelines/</a:t>
                      </a:r>
                      <a:endParaRPr lang="en-US" sz="2000" dirty="0">
                        <a:effectLst/>
                      </a:endParaRPr>
                    </a:p>
                    <a:p>
                      <a:pPr marL="0" marR="0">
                        <a:lnSpc>
                          <a:spcPct val="115000"/>
                        </a:lnSpc>
                        <a:spcBef>
                          <a:spcPts val="0"/>
                        </a:spcBef>
                        <a:spcAft>
                          <a:spcPts val="0"/>
                        </a:spcAft>
                      </a:pPr>
                      <a:r>
                        <a:rPr lang="en-IN" sz="2000" dirty="0">
                          <a:effectLst/>
                        </a:rPr>
                        <a:t>overview/design-principles/</a:t>
                      </a:r>
                      <a:endParaRPr lang="en-US" sz="2000" dirty="0">
                        <a:effectLst/>
                      </a:endParaRPr>
                    </a:p>
                    <a:p>
                      <a:pPr marL="0" marR="0">
                        <a:lnSpc>
                          <a:spcPct val="115000"/>
                        </a:lnSpc>
                        <a:spcBef>
                          <a:spcPts val="0"/>
                        </a:spcBef>
                        <a:spcAft>
                          <a:spcPts val="0"/>
                        </a:spcAft>
                      </a:pPr>
                      <a:endParaRPr lang="en-IN" sz="2000" dirty="0" smtClean="0">
                        <a:effectLst/>
                      </a:endParaRPr>
                    </a:p>
                    <a:p>
                      <a:pPr marL="0" marR="0">
                        <a:lnSpc>
                          <a:spcPct val="115000"/>
                        </a:lnSpc>
                        <a:spcBef>
                          <a:spcPts val="0"/>
                        </a:spcBef>
                        <a:spcAft>
                          <a:spcPts val="0"/>
                        </a:spcAft>
                      </a:pPr>
                      <a:r>
                        <a:rPr lang="en-IN" sz="2000" dirty="0" smtClean="0">
                          <a:effectLst/>
                        </a:rPr>
                        <a:t>4</a:t>
                      </a:r>
                      <a:r>
                        <a:rPr lang="en-IN" sz="2000" dirty="0">
                          <a:effectLst/>
                        </a:rPr>
                        <a:t>. </a:t>
                      </a:r>
                      <a:r>
                        <a:rPr lang="en-IN" sz="2000" dirty="0" err="1">
                          <a:effectLst/>
                        </a:rPr>
                        <a:t>MacOS</a:t>
                      </a:r>
                      <a:r>
                        <a:rPr lang="en-IN" sz="2000" dirty="0">
                          <a:effectLst/>
                        </a:rPr>
                        <a:t> Human Interface Guidelines -</a:t>
                      </a:r>
                      <a:endParaRPr lang="en-US" sz="2000" dirty="0">
                        <a:effectLst/>
                      </a:endParaRPr>
                    </a:p>
                    <a:p>
                      <a:pPr marL="0" marR="0">
                        <a:lnSpc>
                          <a:spcPct val="115000"/>
                        </a:lnSpc>
                        <a:spcBef>
                          <a:spcPts val="0"/>
                        </a:spcBef>
                        <a:spcAft>
                          <a:spcPts val="0"/>
                        </a:spcAft>
                      </a:pPr>
                      <a:r>
                        <a:rPr lang="en-IN" sz="2000" dirty="0" smtClean="0">
                          <a:effectLst/>
                        </a:rPr>
                        <a:t>https</a:t>
                      </a:r>
                      <a:r>
                        <a:rPr lang="en-IN" sz="2000" dirty="0">
                          <a:effectLst/>
                        </a:rPr>
                        <a:t>://</a:t>
                      </a:r>
                      <a:r>
                        <a:rPr lang="en-IN" sz="2000" dirty="0" smtClean="0">
                          <a:effectLst/>
                        </a:rPr>
                        <a:t>developer.apple.com/library/content/documentation/UserExperience/Conceptual/OSXHIGuidelines/</a:t>
                      </a:r>
                      <a:endParaRPr lang="en-US" sz="20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024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Coursera Courses for HCI</a:t>
            </a:r>
            <a:endParaRPr lang="en-IN" dirty="0"/>
          </a:p>
        </p:txBody>
      </p:sp>
      <p:sp>
        <p:nvSpPr>
          <p:cNvPr id="3" name="Content Placeholder 2"/>
          <p:cNvSpPr>
            <a:spLocks noGrp="1"/>
          </p:cNvSpPr>
          <p:nvPr>
            <p:ph idx="1"/>
          </p:nvPr>
        </p:nvSpPr>
        <p:spPr>
          <a:xfrm>
            <a:off x="838200" y="1219200"/>
            <a:ext cx="7848600" cy="5257800"/>
          </a:xfrm>
        </p:spPr>
        <p:txBody>
          <a:bodyPr>
            <a:normAutofit fontScale="85000" lnSpcReduction="10000"/>
          </a:bodyPr>
          <a:lstStyle/>
          <a:p>
            <a:r>
              <a:rPr lang="en-US" dirty="0" smtClean="0"/>
              <a:t>Specialization: </a:t>
            </a:r>
          </a:p>
          <a:p>
            <a:pPr lvl="1"/>
            <a:r>
              <a:rPr lang="en-IN" dirty="0" smtClean="0"/>
              <a:t>Interaction Design</a:t>
            </a:r>
          </a:p>
          <a:p>
            <a:pPr lvl="1"/>
            <a:r>
              <a:rPr lang="en-US" dirty="0"/>
              <a:t>User Experience Research and </a:t>
            </a:r>
            <a:r>
              <a:rPr lang="en-US" dirty="0" smtClean="0"/>
              <a:t>Design</a:t>
            </a:r>
          </a:p>
          <a:p>
            <a:pPr lvl="1"/>
            <a:r>
              <a:rPr lang="en-IN" dirty="0"/>
              <a:t>UI / UX Design</a:t>
            </a:r>
          </a:p>
          <a:p>
            <a:pPr marL="0" indent="0">
              <a:buNone/>
            </a:pPr>
            <a:r>
              <a:rPr lang="en-IN" dirty="0" smtClean="0"/>
              <a:t>Courses: </a:t>
            </a:r>
          </a:p>
          <a:p>
            <a:pPr lvl="2"/>
            <a:r>
              <a:rPr lang="en-US" b="1" dirty="0" smtClean="0">
                <a:solidFill>
                  <a:schemeClr val="tx2"/>
                </a:solidFill>
              </a:rPr>
              <a:t>Introduction </a:t>
            </a:r>
            <a:r>
              <a:rPr lang="en-US" b="1" dirty="0">
                <a:solidFill>
                  <a:schemeClr val="tx2"/>
                </a:solidFill>
              </a:rPr>
              <a:t>to User Experience Principles and Processes</a:t>
            </a:r>
          </a:p>
          <a:p>
            <a:pPr lvl="2"/>
            <a:r>
              <a:rPr lang="en-US" dirty="0" smtClean="0"/>
              <a:t>UX </a:t>
            </a:r>
            <a:r>
              <a:rPr lang="en-US" dirty="0"/>
              <a:t>Design: From Concept to Prototype</a:t>
            </a:r>
          </a:p>
          <a:p>
            <a:pPr lvl="2"/>
            <a:r>
              <a:rPr lang="en-US" dirty="0"/>
              <a:t>UX Research at Scale: Surveys, Analytics, Online Testing</a:t>
            </a:r>
          </a:p>
          <a:p>
            <a:pPr lvl="2"/>
            <a:r>
              <a:rPr lang="en-IN" dirty="0"/>
              <a:t>Evaluating Designs with Users</a:t>
            </a:r>
          </a:p>
          <a:p>
            <a:pPr lvl="2"/>
            <a:r>
              <a:rPr lang="en-IN" dirty="0"/>
              <a:t>Understanding User </a:t>
            </a:r>
            <a:r>
              <a:rPr lang="en-IN" dirty="0" smtClean="0"/>
              <a:t>Needs</a:t>
            </a:r>
          </a:p>
          <a:p>
            <a:pPr lvl="2"/>
            <a:r>
              <a:rPr lang="en-US" dirty="0"/>
              <a:t>Visual Elements of User Interface Design</a:t>
            </a:r>
          </a:p>
          <a:p>
            <a:pPr lvl="2"/>
            <a:r>
              <a:rPr lang="en-IN" dirty="0"/>
              <a:t>Design Principles: an Introduction</a:t>
            </a:r>
          </a:p>
          <a:p>
            <a:pPr lvl="2"/>
            <a:r>
              <a:rPr lang="en-IN" dirty="0" smtClean="0"/>
              <a:t>Introduction </a:t>
            </a:r>
            <a:r>
              <a:rPr lang="en-IN" dirty="0"/>
              <a:t>to UI </a:t>
            </a:r>
            <a:r>
              <a:rPr lang="en-IN" dirty="0" smtClean="0"/>
              <a:t>Design</a:t>
            </a:r>
          </a:p>
          <a:p>
            <a:pPr lvl="2"/>
            <a:r>
              <a:rPr lang="en-US" dirty="0" smtClean="0"/>
              <a:t>Many More ---------</a:t>
            </a:r>
            <a:endParaRPr lang="en-IN" dirty="0"/>
          </a:p>
          <a:p>
            <a:pPr lvl="2"/>
            <a:endParaRPr lang="en-IN" dirty="0"/>
          </a:p>
          <a:p>
            <a:pPr lvl="2"/>
            <a:endParaRPr lang="en-IN" dirty="0"/>
          </a:p>
          <a:p>
            <a:pPr lvl="1"/>
            <a:endParaRPr lang="en-IN" dirty="0"/>
          </a:p>
        </p:txBody>
      </p:sp>
      <p:sp>
        <p:nvSpPr>
          <p:cNvPr id="4" name="Content Placeholder 2"/>
          <p:cNvSpPr txBox="1">
            <a:spLocks/>
          </p:cNvSpPr>
          <p:nvPr/>
        </p:nvSpPr>
        <p:spPr>
          <a:xfrm>
            <a:off x="457200" y="1371600"/>
            <a:ext cx="82296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endParaRPr lang="en-IN" dirty="0"/>
          </a:p>
        </p:txBody>
      </p:sp>
    </p:spTree>
    <p:extLst>
      <p:ext uri="{BB962C8B-B14F-4D97-AF65-F5344CB8AC3E}">
        <p14:creationId xmlns:p14="http://schemas.microsoft.com/office/powerpoint/2010/main" val="274223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Lab </a:t>
            </a:r>
            <a:r>
              <a:rPr lang="en-US" dirty="0" smtClean="0"/>
              <a:t>– III  </a:t>
            </a:r>
            <a:r>
              <a:rPr lang="en-US" dirty="0" smtClean="0"/>
              <a:t>Structure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64156825"/>
              </p:ext>
            </p:extLst>
          </p:nvPr>
        </p:nvGraphicFramePr>
        <p:xfrm>
          <a:off x="685800" y="1600198"/>
          <a:ext cx="7467600" cy="4485791"/>
        </p:xfrm>
        <a:graphic>
          <a:graphicData uri="http://schemas.openxmlformats.org/drawingml/2006/table">
            <a:tbl>
              <a:tblPr firstRow="1" firstCol="1" bandRow="1">
                <a:tableStyleId>{5C22544A-7EE6-4342-B048-85BDC9FD1C3A}</a:tableStyleId>
              </a:tblPr>
              <a:tblGrid>
                <a:gridCol w="2405274">
                  <a:extLst>
                    <a:ext uri="{9D8B030D-6E8A-4147-A177-3AD203B41FA5}">
                      <a16:colId xmlns:a16="http://schemas.microsoft.com/office/drawing/2014/main" val="20000"/>
                    </a:ext>
                  </a:extLst>
                </a:gridCol>
                <a:gridCol w="2404383">
                  <a:extLst>
                    <a:ext uri="{9D8B030D-6E8A-4147-A177-3AD203B41FA5}">
                      <a16:colId xmlns:a16="http://schemas.microsoft.com/office/drawing/2014/main" val="20001"/>
                    </a:ext>
                  </a:extLst>
                </a:gridCol>
                <a:gridCol w="2657943">
                  <a:extLst>
                    <a:ext uri="{9D8B030D-6E8A-4147-A177-3AD203B41FA5}">
                      <a16:colId xmlns:a16="http://schemas.microsoft.com/office/drawing/2014/main" val="20002"/>
                    </a:ext>
                  </a:extLst>
                </a:gridCol>
              </a:tblGrid>
              <a:tr h="1126167">
                <a:tc>
                  <a:txBody>
                    <a:bodyPr/>
                    <a:lstStyle/>
                    <a:p>
                      <a:pPr>
                        <a:spcAft>
                          <a:spcPts val="0"/>
                        </a:spcAft>
                      </a:pPr>
                      <a:r>
                        <a:rPr lang="en-IN" sz="2000" dirty="0">
                          <a:effectLst/>
                        </a:rPr>
                        <a:t>Course Title: </a:t>
                      </a:r>
                      <a:endParaRPr lang="en-US" sz="2000" dirty="0">
                        <a:effectLst/>
                        <a:latin typeface="Calibri"/>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smtClean="0">
                          <a:effectLst/>
                        </a:rPr>
                        <a:t>Software Lab - III</a:t>
                      </a:r>
                      <a:endParaRPr lang="en-US" sz="2000" dirty="0">
                        <a:effectLst/>
                        <a:latin typeface="Calibri"/>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000" dirty="0">
                          <a:effectLst/>
                        </a:rPr>
                        <a:t>Course Number</a:t>
                      </a:r>
                      <a:r>
                        <a:rPr lang="en-IN" sz="2000" dirty="0" smtClean="0">
                          <a:effectLst/>
                        </a:rPr>
                        <a:t>: </a:t>
                      </a:r>
                      <a:r>
                        <a:rPr lang="en-IN" sz="2000" dirty="0" smtClean="0">
                          <a:effectLst/>
                        </a:rPr>
                        <a:t>314448</a:t>
                      </a:r>
                      <a:endParaRPr lang="en-US" sz="2000" dirty="0" smtClean="0">
                        <a:effectLst/>
                        <a:latin typeface="+mn-lt"/>
                        <a:ea typeface="Times New Roman"/>
                        <a:cs typeface="Times New Roman"/>
                      </a:endParaRPr>
                    </a:p>
                    <a:p>
                      <a:pPr marL="0" marR="0">
                        <a:lnSpc>
                          <a:spcPct val="115000"/>
                        </a:lnSpc>
                        <a:spcBef>
                          <a:spcPts val="0"/>
                        </a:spcBef>
                        <a:spcAft>
                          <a:spcPts val="0"/>
                        </a:spcAft>
                      </a:pP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750778">
                <a:tc>
                  <a:txBody>
                    <a:bodyPr/>
                    <a:lstStyle/>
                    <a:p>
                      <a:pPr marL="0" marR="0">
                        <a:lnSpc>
                          <a:spcPct val="115000"/>
                        </a:lnSpc>
                        <a:spcBef>
                          <a:spcPts val="0"/>
                        </a:spcBef>
                        <a:spcAft>
                          <a:spcPts val="0"/>
                        </a:spcAft>
                      </a:pPr>
                      <a:r>
                        <a:rPr lang="en-IN" sz="2000" dirty="0">
                          <a:effectLst/>
                        </a:rPr>
                        <a:t>Designation of Course</a:t>
                      </a:r>
                      <a:endParaRPr lang="en-US" sz="2000" dirty="0">
                        <a:effectLst/>
                        <a:latin typeface="Calibri"/>
                        <a:ea typeface="Times New Roman"/>
                        <a:cs typeface="Times New Roman"/>
                      </a:endParaRPr>
                    </a:p>
                  </a:txBody>
                  <a:tcPr marL="68580" marR="68580" marT="0" marB="0" anchor="ctr"/>
                </a:tc>
                <a:tc gridSpan="2">
                  <a:txBody>
                    <a:bodyPr/>
                    <a:lstStyle/>
                    <a:p>
                      <a:pPr marL="0" marR="0">
                        <a:lnSpc>
                          <a:spcPct val="115000"/>
                        </a:lnSpc>
                        <a:spcBef>
                          <a:spcPts val="0"/>
                        </a:spcBef>
                        <a:spcAft>
                          <a:spcPts val="0"/>
                        </a:spcAft>
                      </a:pPr>
                      <a:r>
                        <a:rPr lang="en-IN" sz="2000" dirty="0">
                          <a:effectLst/>
                        </a:rPr>
                        <a:t>Professional Core</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1"/>
                  </a:ext>
                </a:extLst>
              </a:tr>
              <a:tr h="406250">
                <a:tc gridSpan="2">
                  <a:txBody>
                    <a:bodyPr/>
                    <a:lstStyle/>
                    <a:p>
                      <a:pPr>
                        <a:spcAft>
                          <a:spcPts val="0"/>
                        </a:spcAft>
                      </a:pPr>
                      <a:r>
                        <a:rPr lang="en-IN" sz="2000" dirty="0">
                          <a:effectLst/>
                        </a:rPr>
                        <a:t>Teaching Scheme: </a:t>
                      </a:r>
                      <a:r>
                        <a:rPr lang="en-IN" sz="2000" dirty="0" smtClean="0">
                          <a:effectLst/>
                        </a:rPr>
                        <a:t>2 </a:t>
                      </a:r>
                      <a:r>
                        <a:rPr lang="en-IN" sz="2000" dirty="0">
                          <a:effectLst/>
                        </a:rPr>
                        <a:t>Hrs/Week </a:t>
                      </a:r>
                      <a:r>
                        <a:rPr lang="en-IN" sz="2000" dirty="0" smtClean="0">
                          <a:effectLst/>
                        </a:rPr>
                        <a:t>             </a:t>
                      </a:r>
                      <a:endParaRPr lang="en-US" sz="2000" dirty="0">
                        <a:effectLst/>
                        <a:latin typeface="Calibri"/>
                        <a:cs typeface="Times New Roman"/>
                      </a:endParaRPr>
                    </a:p>
                  </a:txBody>
                  <a:tcPr marL="68580" marR="68580" marT="0" marB="0" anchor="ctr"/>
                </a:tc>
                <a:tc hMerge="1">
                  <a:txBody>
                    <a:bodyPr/>
                    <a:lstStyle/>
                    <a:p>
                      <a:endParaRPr lang="en-US"/>
                    </a:p>
                  </a:txBody>
                  <a:tcPr/>
                </a:tc>
                <a:tc>
                  <a:txBody>
                    <a:bodyPr/>
                    <a:lstStyle/>
                    <a:p>
                      <a:pPr marL="0" marR="0">
                        <a:lnSpc>
                          <a:spcPct val="115000"/>
                        </a:lnSpc>
                        <a:spcBef>
                          <a:spcPts val="0"/>
                        </a:spcBef>
                        <a:spcAft>
                          <a:spcPts val="0"/>
                        </a:spcAft>
                      </a:pPr>
                      <a:r>
                        <a:rPr lang="en-IN" sz="2000" dirty="0" smtClean="0">
                          <a:effectLst/>
                        </a:rPr>
                        <a:t>Credits</a:t>
                      </a:r>
                      <a:r>
                        <a:rPr lang="en-IN" sz="2000" dirty="0" smtClean="0">
                          <a:effectLst/>
                        </a:rPr>
                        <a:t>: </a:t>
                      </a:r>
                      <a:r>
                        <a:rPr lang="en-IN" sz="2000" dirty="0" smtClean="0">
                          <a:effectLst/>
                        </a:rPr>
                        <a:t>01</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1501556">
                <a:tc>
                  <a:txBody>
                    <a:bodyPr/>
                    <a:lstStyle/>
                    <a:p>
                      <a:pPr marL="0" marR="0">
                        <a:lnSpc>
                          <a:spcPct val="115000"/>
                        </a:lnSpc>
                        <a:spcBef>
                          <a:spcPts val="0"/>
                        </a:spcBef>
                        <a:spcAft>
                          <a:spcPts val="0"/>
                        </a:spcAft>
                      </a:pPr>
                      <a:r>
                        <a:rPr lang="en-IN" sz="2000" dirty="0" smtClean="0">
                          <a:effectLst/>
                        </a:rPr>
                        <a:t>Examination Scheme:</a:t>
                      </a:r>
                      <a:endParaRPr lang="en-US" sz="2000" dirty="0">
                        <a:effectLst/>
                        <a:latin typeface="Calibri"/>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000" dirty="0" smtClean="0">
                          <a:effectLst/>
                        </a:rPr>
                        <a:t>Term</a:t>
                      </a:r>
                      <a:r>
                        <a:rPr lang="en-IN" sz="2000" baseline="0" dirty="0" smtClean="0">
                          <a:effectLst/>
                        </a:rPr>
                        <a:t> Work 5</a:t>
                      </a:r>
                      <a:r>
                        <a:rPr lang="en-IN" sz="2000" dirty="0" smtClean="0">
                          <a:effectLst/>
                        </a:rPr>
                        <a:t>0 </a:t>
                      </a:r>
                      <a:r>
                        <a:rPr lang="en-IN" sz="2000" dirty="0" smtClean="0">
                          <a:effectLst/>
                        </a:rPr>
                        <a:t>Marks</a:t>
                      </a:r>
                      <a:endParaRPr lang="en-US" sz="2000" dirty="0" smtClean="0">
                        <a:effectLst/>
                        <a:latin typeface="+mn-lt"/>
                        <a:ea typeface="Times New Roman"/>
                        <a:cs typeface="Times New Roman"/>
                      </a:endParaRPr>
                    </a:p>
                    <a:p>
                      <a:pPr marL="0" marR="0">
                        <a:lnSpc>
                          <a:spcPct val="115000"/>
                        </a:lnSpc>
                        <a:spcBef>
                          <a:spcPts val="0"/>
                        </a:spcBef>
                        <a:spcAft>
                          <a:spcPts val="0"/>
                        </a:spcAft>
                      </a:pPr>
                      <a:endParaRPr lang="en-US" sz="2000" dirty="0">
                        <a:effectLst/>
                        <a:latin typeface="Calibri"/>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US" sz="2000" dirty="0" smtClean="0">
                        <a:effectLst/>
                        <a:latin typeface="+mn-lt"/>
                        <a:ea typeface="Times New Roman"/>
                        <a:cs typeface="Times New Roman"/>
                      </a:endParaRPr>
                    </a:p>
                  </a:txBody>
                  <a:tcPr marL="68580" marR="68580" marT="0" marB="0" anchor="ctr"/>
                </a:tc>
                <a:extLst>
                  <a:ext uri="{0D108BD9-81ED-4DB2-BD59-A6C34878D82A}">
                    <a16:rowId xmlns:a16="http://schemas.microsoft.com/office/drawing/2014/main" val="10003"/>
                  </a:ext>
                </a:extLst>
              </a:tr>
              <a:tr h="406250">
                <a:tc>
                  <a:txBody>
                    <a:bodyPr/>
                    <a:lstStyle/>
                    <a:p>
                      <a:pPr marL="0" marR="0">
                        <a:lnSpc>
                          <a:spcPct val="115000"/>
                        </a:lnSpc>
                        <a:spcBef>
                          <a:spcPts val="0"/>
                        </a:spcBef>
                        <a:spcAft>
                          <a:spcPts val="0"/>
                        </a:spcAft>
                      </a:pPr>
                      <a:r>
                        <a:rPr lang="en-IN" sz="2000" dirty="0">
                          <a:effectLst/>
                        </a:rPr>
                        <a:t>Prerequisites</a:t>
                      </a:r>
                      <a:endParaRPr lang="en-US" sz="2000" dirty="0">
                        <a:effectLst/>
                        <a:latin typeface="Calibri"/>
                        <a:ea typeface="Times New Roman"/>
                        <a:cs typeface="Times New Roman"/>
                      </a:endParaRPr>
                    </a:p>
                  </a:txBody>
                  <a:tcPr marL="68580" marR="68580" marT="0" marB="0" anchor="ctr"/>
                </a:tc>
                <a:tc gridSpan="2">
                  <a:txBody>
                    <a:bodyPr/>
                    <a:lstStyle/>
                    <a:p>
                      <a:pPr marL="0" marR="0">
                        <a:lnSpc>
                          <a:spcPct val="115000"/>
                        </a:lnSpc>
                        <a:spcBef>
                          <a:spcPts val="0"/>
                        </a:spcBef>
                        <a:spcAft>
                          <a:spcPts val="0"/>
                        </a:spcAft>
                      </a:pPr>
                      <a:r>
                        <a:rPr lang="en-IN" sz="2000" dirty="0" smtClean="0">
                          <a:effectLst/>
                        </a:rPr>
                        <a:t>1. Programming fundamentals.</a:t>
                      </a:r>
                    </a:p>
                    <a:p>
                      <a:pPr marL="0" marR="0">
                        <a:lnSpc>
                          <a:spcPct val="115000"/>
                        </a:lnSpc>
                        <a:spcBef>
                          <a:spcPts val="0"/>
                        </a:spcBef>
                        <a:spcAft>
                          <a:spcPts val="0"/>
                        </a:spcAft>
                      </a:pPr>
                      <a:r>
                        <a:rPr lang="en-IN" sz="2000" dirty="0" smtClean="0">
                          <a:effectLst/>
                        </a:rPr>
                        <a:t>2. Problem solving skills.</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4721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t>Assignment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589578"/>
              </p:ext>
            </p:extLst>
          </p:nvPr>
        </p:nvGraphicFramePr>
        <p:xfrm>
          <a:off x="762000" y="1745684"/>
          <a:ext cx="7620000" cy="4121716"/>
        </p:xfrm>
        <a:graphic>
          <a:graphicData uri="http://schemas.openxmlformats.org/drawingml/2006/table">
            <a:tbl>
              <a:tblPr firstRow="1" firstCol="1" bandRow="1">
                <a:tableStyleId>{5C22544A-7EE6-4342-B048-85BDC9FD1C3A}</a:tableStyleId>
              </a:tblPr>
              <a:tblGrid>
                <a:gridCol w="754455">
                  <a:extLst>
                    <a:ext uri="{9D8B030D-6E8A-4147-A177-3AD203B41FA5}">
                      <a16:colId xmlns:a16="http://schemas.microsoft.com/office/drawing/2014/main" val="20000"/>
                    </a:ext>
                  </a:extLst>
                </a:gridCol>
                <a:gridCol w="6865545">
                  <a:extLst>
                    <a:ext uri="{9D8B030D-6E8A-4147-A177-3AD203B41FA5}">
                      <a16:colId xmlns:a16="http://schemas.microsoft.com/office/drawing/2014/main" val="20001"/>
                    </a:ext>
                  </a:extLst>
                </a:gridCol>
              </a:tblGrid>
              <a:tr h="707884">
                <a:tc gridSpan="2">
                  <a:txBody>
                    <a:bodyPr/>
                    <a:lstStyle/>
                    <a:p>
                      <a:pPr marL="0" marR="0">
                        <a:lnSpc>
                          <a:spcPct val="115000"/>
                        </a:lnSpc>
                        <a:spcBef>
                          <a:spcPts val="0"/>
                        </a:spcBef>
                        <a:spcAft>
                          <a:spcPts val="0"/>
                        </a:spcAft>
                      </a:pPr>
                      <a:r>
                        <a:rPr lang="en-IN" sz="2400" b="1" dirty="0" smtClean="0">
                          <a:solidFill>
                            <a:schemeClr val="bg1"/>
                          </a:solidFill>
                          <a:effectLst/>
                        </a:rPr>
                        <a:t>Group A: Website Design (HTML5, CSS, Bootstrap)</a:t>
                      </a:r>
                      <a:endParaRPr lang="en-IN" sz="2400" b="1" dirty="0" smtClean="0">
                        <a:solidFill>
                          <a:schemeClr val="bg1"/>
                        </a:solidFill>
                        <a:effectLst/>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2133645">
                <a:tc>
                  <a:txBody>
                    <a:bodyPr/>
                    <a:lstStyle/>
                    <a:p>
                      <a:pPr marL="0" marR="0" algn="ctr">
                        <a:lnSpc>
                          <a:spcPct val="115000"/>
                        </a:lnSpc>
                        <a:spcBef>
                          <a:spcPts val="0"/>
                        </a:spcBef>
                        <a:spcAft>
                          <a:spcPts val="0"/>
                        </a:spcAft>
                      </a:pPr>
                      <a:r>
                        <a:rPr lang="en-IN" sz="2000" dirty="0" smtClean="0">
                          <a:effectLst/>
                        </a:rPr>
                        <a:t>1</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 </a:t>
                      </a:r>
                      <a:endParaRPr lang="en-IN" sz="2000" b="1" dirty="0" smtClean="0">
                        <a:solidFill>
                          <a:srgbClr val="FF0000"/>
                        </a:solidFill>
                        <a:effectLst/>
                      </a:endParaRPr>
                    </a:p>
                    <a:p>
                      <a:pPr marL="0" marR="0" algn="just">
                        <a:lnSpc>
                          <a:spcPct val="115000"/>
                        </a:lnSpc>
                        <a:spcBef>
                          <a:spcPts val="0"/>
                        </a:spcBef>
                        <a:spcAft>
                          <a:spcPts val="0"/>
                        </a:spcAft>
                      </a:pPr>
                      <a:r>
                        <a:rPr lang="en-US" sz="2000" b="1" dirty="0" smtClean="0">
                          <a:effectLst/>
                        </a:rPr>
                        <a:t>Assignment No. 1: </a:t>
                      </a:r>
                      <a:r>
                        <a:rPr lang="en-US" sz="2000" dirty="0" smtClean="0">
                          <a:effectLst/>
                        </a:rPr>
                        <a:t>Using HTML5 layout tags develop informative page with sections which include various images, links to other pages for navigation, make use of all possible formatting (for example font, color etc.).</a:t>
                      </a:r>
                    </a:p>
                  </a:txBody>
                  <a:tcPr marL="68580" marR="68580" marT="0" marB="0" anchor="ctr"/>
                </a:tc>
                <a:extLst>
                  <a:ext uri="{0D108BD9-81ED-4DB2-BD59-A6C34878D82A}">
                    <a16:rowId xmlns:a16="http://schemas.microsoft.com/office/drawing/2014/main" val="10001"/>
                  </a:ext>
                </a:extLst>
              </a:tr>
              <a:tr h="1280187">
                <a:tc>
                  <a:txBody>
                    <a:bodyPr/>
                    <a:lstStyle/>
                    <a:p>
                      <a:pPr marL="0" marR="0" algn="ctr">
                        <a:lnSpc>
                          <a:spcPct val="115000"/>
                        </a:lnSpc>
                        <a:spcBef>
                          <a:spcPts val="0"/>
                        </a:spcBef>
                        <a:spcAft>
                          <a:spcPts val="0"/>
                        </a:spcAft>
                      </a:pPr>
                      <a:r>
                        <a:rPr lang="en-IN" sz="2000" dirty="0" smtClean="0">
                          <a:effectLst/>
                        </a:rPr>
                        <a:t>2</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2000" b="1" dirty="0" smtClean="0">
                          <a:effectLst/>
                        </a:rPr>
                        <a:t>Assignment No. 2: </a:t>
                      </a:r>
                      <a:r>
                        <a:rPr lang="en-US" sz="2000" dirty="0" smtClean="0">
                          <a:effectLst/>
                        </a:rPr>
                        <a:t>Apply CSS properties Border, margins, Padding, Navigation, dropdown list to page created</a:t>
                      </a:r>
                    </a:p>
                    <a:p>
                      <a:pPr marL="0" marR="0">
                        <a:lnSpc>
                          <a:spcPct val="115000"/>
                        </a:lnSpc>
                        <a:spcBef>
                          <a:spcPts val="0"/>
                        </a:spcBef>
                        <a:spcAft>
                          <a:spcPts val="0"/>
                        </a:spcAft>
                      </a:pPr>
                      <a:r>
                        <a:rPr lang="en-US" sz="2000" dirty="0" smtClean="0">
                          <a:effectLst/>
                        </a:rPr>
                        <a:t>in first assignment.</a:t>
                      </a:r>
                      <a:endParaRPr lang="en-US" sz="2000" dirty="0">
                        <a:effectLst/>
                        <a:latin typeface="+mn-lt"/>
                        <a:ea typeface="Times New Roman"/>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2190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t>Assignment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8004181"/>
              </p:ext>
            </p:extLst>
          </p:nvPr>
        </p:nvGraphicFramePr>
        <p:xfrm>
          <a:off x="762000" y="1745684"/>
          <a:ext cx="7620000" cy="3801703"/>
        </p:xfrm>
        <a:graphic>
          <a:graphicData uri="http://schemas.openxmlformats.org/drawingml/2006/table">
            <a:tbl>
              <a:tblPr firstRow="1" firstCol="1" bandRow="1">
                <a:tableStyleId>{5C22544A-7EE6-4342-B048-85BDC9FD1C3A}</a:tableStyleId>
              </a:tblPr>
              <a:tblGrid>
                <a:gridCol w="754455">
                  <a:extLst>
                    <a:ext uri="{9D8B030D-6E8A-4147-A177-3AD203B41FA5}">
                      <a16:colId xmlns:a16="http://schemas.microsoft.com/office/drawing/2014/main" val="20000"/>
                    </a:ext>
                  </a:extLst>
                </a:gridCol>
                <a:gridCol w="6865545">
                  <a:extLst>
                    <a:ext uri="{9D8B030D-6E8A-4147-A177-3AD203B41FA5}">
                      <a16:colId xmlns:a16="http://schemas.microsoft.com/office/drawing/2014/main" val="20001"/>
                    </a:ext>
                  </a:extLst>
                </a:gridCol>
              </a:tblGrid>
              <a:tr h="707884">
                <a:tc gridSpan="2">
                  <a:txBody>
                    <a:bodyPr/>
                    <a:lstStyle/>
                    <a:p>
                      <a:pPr marL="0" marR="0">
                        <a:lnSpc>
                          <a:spcPct val="115000"/>
                        </a:lnSpc>
                        <a:spcBef>
                          <a:spcPts val="0"/>
                        </a:spcBef>
                        <a:spcAft>
                          <a:spcPts val="0"/>
                        </a:spcAft>
                      </a:pPr>
                      <a:r>
                        <a:rPr lang="en-IN" sz="2400" b="1" dirty="0" smtClean="0">
                          <a:solidFill>
                            <a:schemeClr val="bg1"/>
                          </a:solidFill>
                          <a:effectLst/>
                        </a:rPr>
                        <a:t>Group B: </a:t>
                      </a:r>
                      <a:r>
                        <a:rPr lang="fr-FR" sz="2400" b="1" dirty="0" smtClean="0">
                          <a:solidFill>
                            <a:schemeClr val="bg1"/>
                          </a:solidFill>
                          <a:effectLst/>
                        </a:rPr>
                        <a:t> </a:t>
                      </a:r>
                      <a:r>
                        <a:rPr lang="fr-FR" sz="2400" b="1" dirty="0" err="1" smtClean="0">
                          <a:solidFill>
                            <a:schemeClr val="bg1"/>
                          </a:solidFill>
                          <a:effectLst/>
                        </a:rPr>
                        <a:t>Website</a:t>
                      </a:r>
                      <a:r>
                        <a:rPr lang="fr-FR" sz="2400" b="1" dirty="0" smtClean="0">
                          <a:solidFill>
                            <a:schemeClr val="bg1"/>
                          </a:solidFill>
                          <a:effectLst/>
                        </a:rPr>
                        <a:t> GUI Validation (JavaScript, PHP)</a:t>
                      </a: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1813632">
                <a:tc>
                  <a:txBody>
                    <a:bodyPr/>
                    <a:lstStyle/>
                    <a:p>
                      <a:pPr marL="0" marR="0" algn="ctr">
                        <a:lnSpc>
                          <a:spcPct val="115000"/>
                        </a:lnSpc>
                        <a:spcBef>
                          <a:spcPts val="0"/>
                        </a:spcBef>
                        <a:spcAft>
                          <a:spcPts val="0"/>
                        </a:spcAft>
                      </a:pPr>
                      <a:r>
                        <a:rPr lang="en-IN" sz="2000" dirty="0" smtClean="0">
                          <a:effectLst/>
                        </a:rPr>
                        <a:t>1</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 </a:t>
                      </a:r>
                      <a:r>
                        <a:rPr lang="en-US" sz="2000" b="1" dirty="0" smtClean="0">
                          <a:effectLst/>
                        </a:rPr>
                        <a:t>Assignment No. 3: </a:t>
                      </a:r>
                      <a:r>
                        <a:rPr lang="en-US" sz="2000" dirty="0" smtClean="0">
                          <a:effectLst/>
                        </a:rPr>
                        <a:t>Create form in HTML with all form elements apply form validations (e.g. Email, mobile,</a:t>
                      </a:r>
                    </a:p>
                    <a:p>
                      <a:pPr marL="0" marR="0" algn="just">
                        <a:lnSpc>
                          <a:spcPct val="115000"/>
                        </a:lnSpc>
                        <a:spcBef>
                          <a:spcPts val="0"/>
                        </a:spcBef>
                        <a:spcAft>
                          <a:spcPts val="0"/>
                        </a:spcAft>
                      </a:pPr>
                      <a:r>
                        <a:rPr lang="en-US" sz="2000" dirty="0" smtClean="0">
                          <a:effectLst/>
                        </a:rPr>
                        <a:t>Pin code, Password).</a:t>
                      </a:r>
                    </a:p>
                  </a:txBody>
                  <a:tcPr marL="68580" marR="68580" marT="0" marB="0" anchor="ctr"/>
                </a:tc>
                <a:extLst>
                  <a:ext uri="{0D108BD9-81ED-4DB2-BD59-A6C34878D82A}">
                    <a16:rowId xmlns:a16="http://schemas.microsoft.com/office/drawing/2014/main" val="10001"/>
                  </a:ext>
                </a:extLst>
              </a:tr>
              <a:tr h="1280187">
                <a:tc>
                  <a:txBody>
                    <a:bodyPr/>
                    <a:lstStyle/>
                    <a:p>
                      <a:pPr marL="0" marR="0" algn="ctr">
                        <a:lnSpc>
                          <a:spcPct val="115000"/>
                        </a:lnSpc>
                        <a:spcBef>
                          <a:spcPts val="0"/>
                        </a:spcBef>
                        <a:spcAft>
                          <a:spcPts val="0"/>
                        </a:spcAft>
                      </a:pPr>
                      <a:r>
                        <a:rPr lang="en-IN" sz="2000" dirty="0" smtClean="0">
                          <a:effectLst/>
                        </a:rPr>
                        <a:t>2</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2000" b="1" dirty="0" smtClean="0">
                          <a:effectLst/>
                        </a:rPr>
                        <a:t>Assignment No. 4: </a:t>
                      </a:r>
                      <a:r>
                        <a:rPr lang="en-US" sz="2000" dirty="0" smtClean="0">
                          <a:effectLst/>
                        </a:rPr>
                        <a:t>Validate URL, Email, Required using functions empty, </a:t>
                      </a:r>
                      <a:r>
                        <a:rPr lang="en-US" sz="2000" dirty="0" err="1" smtClean="0">
                          <a:effectLst/>
                        </a:rPr>
                        <a:t>preg_match</a:t>
                      </a:r>
                      <a:r>
                        <a:rPr lang="en-US" sz="2000" dirty="0" smtClean="0">
                          <a:effectLst/>
                        </a:rPr>
                        <a:t>, </a:t>
                      </a:r>
                      <a:r>
                        <a:rPr lang="en-US" sz="2000" dirty="0" err="1" smtClean="0">
                          <a:effectLst/>
                        </a:rPr>
                        <a:t>filter_var</a:t>
                      </a:r>
                      <a:r>
                        <a:rPr lang="en-US" sz="2000" dirty="0" smtClean="0">
                          <a:effectLst/>
                        </a:rPr>
                        <a:t> in PHP.</a:t>
                      </a:r>
                      <a:endParaRPr lang="en-US" sz="2000" dirty="0">
                        <a:effectLst/>
                        <a:latin typeface="+mn-lt"/>
                        <a:ea typeface="Times New Roman"/>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5982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Assignment List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4190929"/>
              </p:ext>
            </p:extLst>
          </p:nvPr>
        </p:nvGraphicFramePr>
        <p:xfrm>
          <a:off x="762000" y="990600"/>
          <a:ext cx="7620000" cy="2347032"/>
        </p:xfrm>
        <a:graphic>
          <a:graphicData uri="http://schemas.openxmlformats.org/drawingml/2006/table">
            <a:tbl>
              <a:tblPr firstRow="1" firstCol="1" bandRow="1">
                <a:tableStyleId>{5C22544A-7EE6-4342-B048-85BDC9FD1C3A}</a:tableStyleId>
              </a:tblPr>
              <a:tblGrid>
                <a:gridCol w="754455">
                  <a:extLst>
                    <a:ext uri="{9D8B030D-6E8A-4147-A177-3AD203B41FA5}">
                      <a16:colId xmlns:a16="http://schemas.microsoft.com/office/drawing/2014/main" val="20000"/>
                    </a:ext>
                  </a:extLst>
                </a:gridCol>
                <a:gridCol w="6865545">
                  <a:extLst>
                    <a:ext uri="{9D8B030D-6E8A-4147-A177-3AD203B41FA5}">
                      <a16:colId xmlns:a16="http://schemas.microsoft.com/office/drawing/2014/main" val="20001"/>
                    </a:ext>
                  </a:extLst>
                </a:gridCol>
              </a:tblGrid>
              <a:tr h="533400">
                <a:tc gridSpan="2">
                  <a:txBody>
                    <a:bodyPr/>
                    <a:lstStyle/>
                    <a:p>
                      <a:pPr marL="0" marR="0">
                        <a:lnSpc>
                          <a:spcPct val="115000"/>
                        </a:lnSpc>
                        <a:spcBef>
                          <a:spcPts val="0"/>
                        </a:spcBef>
                        <a:spcAft>
                          <a:spcPts val="0"/>
                        </a:spcAft>
                      </a:pPr>
                      <a:r>
                        <a:rPr lang="en-IN" sz="2400" b="1" dirty="0" smtClean="0">
                          <a:solidFill>
                            <a:schemeClr val="bg1"/>
                          </a:solidFill>
                          <a:effectLst/>
                        </a:rPr>
                        <a:t>Group C: </a:t>
                      </a:r>
                      <a:r>
                        <a:rPr lang="fr-FR" sz="2400" b="1" dirty="0" smtClean="0">
                          <a:solidFill>
                            <a:schemeClr val="bg1"/>
                          </a:solidFill>
                          <a:effectLst/>
                        </a:rPr>
                        <a:t>  </a:t>
                      </a:r>
                      <a:r>
                        <a:rPr lang="fr-FR" sz="2400" b="1" dirty="0" err="1" smtClean="0">
                          <a:solidFill>
                            <a:schemeClr val="bg1"/>
                          </a:solidFill>
                          <a:effectLst/>
                        </a:rPr>
                        <a:t>Website</a:t>
                      </a:r>
                      <a:r>
                        <a:rPr lang="fr-FR" sz="2400" b="1" dirty="0" smtClean="0">
                          <a:solidFill>
                            <a:schemeClr val="bg1"/>
                          </a:solidFill>
                          <a:effectLst/>
                        </a:rPr>
                        <a:t> </a:t>
                      </a:r>
                      <a:r>
                        <a:rPr lang="fr-FR" sz="2400" b="1" dirty="0" err="1" smtClean="0">
                          <a:solidFill>
                            <a:schemeClr val="bg1"/>
                          </a:solidFill>
                          <a:effectLst/>
                        </a:rPr>
                        <a:t>Working</a:t>
                      </a:r>
                      <a:r>
                        <a:rPr lang="fr-FR" sz="2400" b="1" dirty="0" smtClean="0">
                          <a:solidFill>
                            <a:schemeClr val="bg1"/>
                          </a:solidFill>
                          <a:effectLst/>
                        </a:rPr>
                        <a:t> (Java Servlet)</a:t>
                      </a: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1813632">
                <a:tc>
                  <a:txBody>
                    <a:bodyPr/>
                    <a:lstStyle/>
                    <a:p>
                      <a:pPr marL="0" marR="0" algn="ctr">
                        <a:lnSpc>
                          <a:spcPct val="115000"/>
                        </a:lnSpc>
                        <a:spcBef>
                          <a:spcPts val="0"/>
                        </a:spcBef>
                        <a:spcAft>
                          <a:spcPts val="0"/>
                        </a:spcAft>
                      </a:pPr>
                      <a:r>
                        <a:rPr lang="en-IN" sz="2000" dirty="0" smtClean="0">
                          <a:effectLst/>
                        </a:rPr>
                        <a:t>1</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 </a:t>
                      </a:r>
                      <a:r>
                        <a:rPr lang="en-US" sz="2000" b="1" dirty="0" smtClean="0">
                          <a:effectLst/>
                        </a:rPr>
                        <a:t>Assignment No. 5: </a:t>
                      </a:r>
                      <a:r>
                        <a:rPr lang="en-US" sz="2000" dirty="0" smtClean="0">
                          <a:effectLst/>
                        </a:rPr>
                        <a:t>Understand servlet life cycle, create login page and apply proper validations with appropriate messages using </a:t>
                      </a:r>
                      <a:r>
                        <a:rPr lang="en-US" sz="2000" dirty="0" err="1" smtClean="0">
                          <a:effectLst/>
                        </a:rPr>
                        <a:t>doGet</a:t>
                      </a:r>
                      <a:r>
                        <a:rPr lang="en-US" sz="2000" dirty="0" smtClean="0">
                          <a:effectLst/>
                        </a:rPr>
                        <a:t>()/ </a:t>
                      </a:r>
                      <a:r>
                        <a:rPr lang="en-US" sz="2000" dirty="0" err="1" smtClean="0">
                          <a:effectLst/>
                        </a:rPr>
                        <a:t>doPost</a:t>
                      </a:r>
                      <a:r>
                        <a:rPr lang="en-US" sz="2000" dirty="0" smtClean="0">
                          <a:effectLst/>
                        </a:rPr>
                        <a:t>() methods.</a:t>
                      </a: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241584795"/>
              </p:ext>
            </p:extLst>
          </p:nvPr>
        </p:nvGraphicFramePr>
        <p:xfrm>
          <a:off x="762000" y="3505200"/>
          <a:ext cx="7620000" cy="3042666"/>
        </p:xfrm>
        <a:graphic>
          <a:graphicData uri="http://schemas.openxmlformats.org/drawingml/2006/table">
            <a:tbl>
              <a:tblPr firstRow="1" firstCol="1" bandRow="1">
                <a:tableStyleId>{5C22544A-7EE6-4342-B048-85BDC9FD1C3A}</a:tableStyleId>
              </a:tblPr>
              <a:tblGrid>
                <a:gridCol w="754455">
                  <a:extLst>
                    <a:ext uri="{9D8B030D-6E8A-4147-A177-3AD203B41FA5}">
                      <a16:colId xmlns:a16="http://schemas.microsoft.com/office/drawing/2014/main" val="20000"/>
                    </a:ext>
                  </a:extLst>
                </a:gridCol>
                <a:gridCol w="6865545">
                  <a:extLst>
                    <a:ext uri="{9D8B030D-6E8A-4147-A177-3AD203B41FA5}">
                      <a16:colId xmlns:a16="http://schemas.microsoft.com/office/drawing/2014/main" val="20001"/>
                    </a:ext>
                  </a:extLst>
                </a:gridCol>
              </a:tblGrid>
              <a:tr h="609600">
                <a:tc gridSpan="2">
                  <a:txBody>
                    <a:bodyPr/>
                    <a:lstStyle/>
                    <a:p>
                      <a:pPr marL="0" marR="0">
                        <a:lnSpc>
                          <a:spcPct val="115000"/>
                        </a:lnSpc>
                        <a:spcBef>
                          <a:spcPts val="0"/>
                        </a:spcBef>
                        <a:spcAft>
                          <a:spcPts val="0"/>
                        </a:spcAft>
                      </a:pPr>
                      <a:r>
                        <a:rPr lang="en-IN" sz="2400" b="1" dirty="0" smtClean="0">
                          <a:solidFill>
                            <a:schemeClr val="bg1"/>
                          </a:solidFill>
                          <a:effectLst/>
                        </a:rPr>
                        <a:t>Group D: </a:t>
                      </a:r>
                      <a:r>
                        <a:rPr lang="fr-FR" sz="2400" b="1" dirty="0" smtClean="0">
                          <a:solidFill>
                            <a:schemeClr val="bg1"/>
                          </a:solidFill>
                          <a:effectLst/>
                        </a:rPr>
                        <a:t>  </a:t>
                      </a:r>
                      <a:r>
                        <a:rPr lang="fr-FR" sz="2400" b="1" dirty="0" err="1" smtClean="0">
                          <a:solidFill>
                            <a:schemeClr val="bg1"/>
                          </a:solidFill>
                          <a:effectLst/>
                        </a:rPr>
                        <a:t>Website</a:t>
                      </a:r>
                      <a:r>
                        <a:rPr lang="fr-FR" sz="2400" b="1" dirty="0" smtClean="0">
                          <a:solidFill>
                            <a:schemeClr val="bg1"/>
                          </a:solidFill>
                          <a:effectLst/>
                        </a:rPr>
                        <a:t> </a:t>
                      </a:r>
                      <a:r>
                        <a:rPr lang="fr-FR" sz="2400" b="1" dirty="0" err="1" smtClean="0">
                          <a:solidFill>
                            <a:schemeClr val="bg1"/>
                          </a:solidFill>
                          <a:effectLst/>
                        </a:rPr>
                        <a:t>Development</a:t>
                      </a:r>
                      <a:r>
                        <a:rPr lang="fr-FR" sz="2400" b="1" dirty="0" smtClean="0">
                          <a:solidFill>
                            <a:schemeClr val="bg1"/>
                          </a:solidFill>
                          <a:effectLst/>
                        </a:rPr>
                        <a:t> (Mini-Project)</a:t>
                      </a: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1813632">
                <a:tc>
                  <a:txBody>
                    <a:bodyPr/>
                    <a:lstStyle/>
                    <a:p>
                      <a:pPr marL="0" marR="0" algn="ctr">
                        <a:lnSpc>
                          <a:spcPct val="115000"/>
                        </a:lnSpc>
                        <a:spcBef>
                          <a:spcPts val="0"/>
                        </a:spcBef>
                        <a:spcAft>
                          <a:spcPts val="0"/>
                        </a:spcAft>
                      </a:pPr>
                      <a:r>
                        <a:rPr lang="en-IN" sz="2000" dirty="0" smtClean="0">
                          <a:effectLst/>
                        </a:rPr>
                        <a:t>1</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 </a:t>
                      </a:r>
                      <a:r>
                        <a:rPr lang="en-US" sz="2000" b="1" dirty="0" smtClean="0">
                          <a:effectLst/>
                        </a:rPr>
                        <a:t>Assignment No. 6: </a:t>
                      </a:r>
                      <a:r>
                        <a:rPr lang="en-US" sz="2000" b="0" dirty="0" smtClean="0">
                          <a:effectLst/>
                        </a:rPr>
                        <a:t>Develop website using any CMS tool which falls into one of the categories blog, social  networking, News updates, Wikipedia, E-commerce store. Website must include home page, and at least 3 forms (with Validation), use at list HTML5, PHP, CSS/Bootstrap, JavaScript web technologies. No database support is needed. Deploy website on live webserver and access through URL.</a:t>
                      </a: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3703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IN" dirty="0"/>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pPr marL="514350" indent="-514350" algn="just">
              <a:buFont typeface="+mj-lt"/>
              <a:buAutoNum type="arabicPeriod"/>
            </a:pPr>
            <a:r>
              <a:rPr lang="en-US" dirty="0" smtClean="0"/>
              <a:t>W3schools.com</a:t>
            </a:r>
          </a:p>
          <a:p>
            <a:pPr marL="514350" indent="-514350" algn="just">
              <a:buFont typeface="+mj-lt"/>
              <a:buAutoNum type="arabicPeriod"/>
            </a:pPr>
            <a:r>
              <a:rPr lang="en-IN" dirty="0"/>
              <a:t>HTML, XHTML and CSS, Fourth Edition by Steven M. Schafer, Wiley India Edition. ISBN: 978- </a:t>
            </a:r>
            <a:r>
              <a:rPr lang="en-IN" dirty="0" smtClean="0"/>
              <a:t>81-265-1635-3</a:t>
            </a:r>
            <a:r>
              <a:rPr lang="en-IN" dirty="0"/>
              <a:t>.</a:t>
            </a:r>
          </a:p>
          <a:p>
            <a:pPr marL="514350" indent="-514350" algn="just">
              <a:buFont typeface="+mj-lt"/>
              <a:buAutoNum type="arabicPeriod"/>
            </a:pPr>
            <a:r>
              <a:rPr lang="en-IN" dirty="0" smtClean="0"/>
              <a:t>Web </a:t>
            </a:r>
            <a:r>
              <a:rPr lang="en-IN" dirty="0"/>
              <a:t>Enabled Commercial Application Development Using HTML, JavaScript, DHTML and PHP</a:t>
            </a:r>
            <a:r>
              <a:rPr lang="en-IN" dirty="0" smtClean="0"/>
              <a:t>, 4 </a:t>
            </a:r>
            <a:r>
              <a:rPr lang="en-IN" dirty="0" err="1"/>
              <a:t>th</a:t>
            </a:r>
            <a:r>
              <a:rPr lang="en-IN" dirty="0"/>
              <a:t> Edition by Ivan </a:t>
            </a:r>
            <a:r>
              <a:rPr lang="en-IN" dirty="0" err="1"/>
              <a:t>Bayross</a:t>
            </a:r>
            <a:r>
              <a:rPr lang="en-IN" dirty="0"/>
              <a:t>, BPB Publications. ISBN: 9788183330084.</a:t>
            </a:r>
          </a:p>
          <a:p>
            <a:pPr marL="514350" indent="-514350" algn="just">
              <a:buFont typeface="+mj-lt"/>
              <a:buAutoNum type="arabicPeriod"/>
            </a:pPr>
            <a:r>
              <a:rPr lang="en-IN" dirty="0" smtClean="0"/>
              <a:t>Professional </a:t>
            </a:r>
            <a:r>
              <a:rPr lang="en-IN" dirty="0"/>
              <a:t>Word Press: Design and Development by Brad Williams, David </a:t>
            </a:r>
            <a:r>
              <a:rPr lang="en-IN" dirty="0" err="1"/>
              <a:t>Damstra</a:t>
            </a:r>
            <a:r>
              <a:rPr lang="en-IN" dirty="0"/>
              <a:t>, Hal Stern, </a:t>
            </a:r>
            <a:r>
              <a:rPr lang="en-IN" dirty="0" err="1" smtClean="0"/>
              <a:t>Wrox</a:t>
            </a:r>
            <a:r>
              <a:rPr lang="en-IN" dirty="0" smtClean="0"/>
              <a:t> publications </a:t>
            </a:r>
            <a:r>
              <a:rPr lang="en-IN" dirty="0"/>
              <a:t>Web Technologies Black Book: HTML, JavaScript, PHP, Java, JSP, XML and AJAX </a:t>
            </a:r>
            <a:r>
              <a:rPr lang="en-IN" dirty="0" smtClean="0"/>
              <a:t>by </a:t>
            </a:r>
            <a:r>
              <a:rPr lang="en-IN" dirty="0" err="1" smtClean="0"/>
              <a:t>Kogent</a:t>
            </a:r>
            <a:r>
              <a:rPr lang="en-IN" dirty="0" smtClean="0"/>
              <a:t> </a:t>
            </a:r>
            <a:r>
              <a:rPr lang="en-IN" dirty="0"/>
              <a:t>Learning Solutions Inc. ISBN: 9788126554560, 8126554568.</a:t>
            </a:r>
          </a:p>
          <a:p>
            <a:pPr marL="514350" indent="-514350" algn="just">
              <a:buFont typeface="+mj-lt"/>
              <a:buAutoNum type="arabicPeriod"/>
            </a:pPr>
            <a:r>
              <a:rPr lang="en-IN" dirty="0" err="1" smtClean="0"/>
              <a:t>Wordpress</a:t>
            </a:r>
            <a:r>
              <a:rPr lang="en-IN" dirty="0" smtClean="0"/>
              <a:t> </a:t>
            </a:r>
            <a:r>
              <a:rPr lang="en-IN" dirty="0"/>
              <a:t>for Web developers: An introduction to web professionals by Stephanie Leary, </a:t>
            </a:r>
            <a:r>
              <a:rPr lang="en-IN" dirty="0" err="1" smtClean="0"/>
              <a:t>Apress</a:t>
            </a:r>
            <a:r>
              <a:rPr lang="en-IN" dirty="0" smtClean="0"/>
              <a:t> Publications</a:t>
            </a:r>
            <a:r>
              <a:rPr lang="en-IN" dirty="0"/>
              <a:t>. ISBN: 9781430258667, 1430258667.</a:t>
            </a:r>
          </a:p>
        </p:txBody>
      </p:sp>
    </p:spTree>
    <p:extLst>
      <p:ext uri="{BB962C8B-B14F-4D97-AF65-F5344CB8AC3E}">
        <p14:creationId xmlns:p14="http://schemas.microsoft.com/office/powerpoint/2010/main" val="405195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Coursera Courses for SL-III</a:t>
            </a:r>
            <a:endParaRPr lang="en-IN" dirty="0"/>
          </a:p>
        </p:txBody>
      </p:sp>
      <p:sp>
        <p:nvSpPr>
          <p:cNvPr id="3" name="Content Placeholder 2"/>
          <p:cNvSpPr>
            <a:spLocks noGrp="1"/>
          </p:cNvSpPr>
          <p:nvPr>
            <p:ph idx="1"/>
          </p:nvPr>
        </p:nvSpPr>
        <p:spPr>
          <a:xfrm>
            <a:off x="838200" y="1219200"/>
            <a:ext cx="7848600" cy="5257800"/>
          </a:xfrm>
        </p:spPr>
        <p:txBody>
          <a:bodyPr>
            <a:normAutofit lnSpcReduction="10000"/>
          </a:bodyPr>
          <a:lstStyle/>
          <a:p>
            <a:r>
              <a:rPr lang="en-US" dirty="0" smtClean="0"/>
              <a:t>Specialization: </a:t>
            </a:r>
          </a:p>
          <a:p>
            <a:pPr lvl="2"/>
            <a:r>
              <a:rPr lang="en-US" dirty="0"/>
              <a:t>Web Design for Everybody: Basics of Web Development &amp; Coding </a:t>
            </a:r>
            <a:endParaRPr lang="en-US" dirty="0" smtClean="0"/>
          </a:p>
          <a:p>
            <a:pPr lvl="2"/>
            <a:r>
              <a:rPr lang="en-IN" dirty="0" smtClean="0"/>
              <a:t>Web </a:t>
            </a:r>
            <a:r>
              <a:rPr lang="en-IN" dirty="0"/>
              <a:t>Applications for </a:t>
            </a:r>
            <a:r>
              <a:rPr lang="en-IN" dirty="0" smtClean="0"/>
              <a:t>Everybody</a:t>
            </a:r>
          </a:p>
          <a:p>
            <a:pPr lvl="2"/>
            <a:r>
              <a:rPr lang="en-US" dirty="0"/>
              <a:t>Responsive Website Development and Design</a:t>
            </a:r>
          </a:p>
          <a:p>
            <a:r>
              <a:rPr lang="en-IN" dirty="0" smtClean="0"/>
              <a:t>Courses: </a:t>
            </a:r>
          </a:p>
          <a:p>
            <a:pPr lvl="2"/>
            <a:r>
              <a:rPr lang="en-US" dirty="0"/>
              <a:t>Programming Foundations with JavaScript, HTML and </a:t>
            </a:r>
            <a:r>
              <a:rPr lang="en-US" dirty="0" smtClean="0"/>
              <a:t>CSS</a:t>
            </a:r>
          </a:p>
          <a:p>
            <a:pPr lvl="2"/>
            <a:r>
              <a:rPr lang="en-US" dirty="0" smtClean="0"/>
              <a:t>HTML</a:t>
            </a:r>
            <a:r>
              <a:rPr lang="en-US" dirty="0"/>
              <a:t>, CSS, and </a:t>
            </a:r>
            <a:r>
              <a:rPr lang="en-US" dirty="0" err="1"/>
              <a:t>Javascript</a:t>
            </a:r>
            <a:r>
              <a:rPr lang="en-US" dirty="0"/>
              <a:t> for Web </a:t>
            </a:r>
            <a:r>
              <a:rPr lang="en-US" dirty="0" smtClean="0"/>
              <a:t>Developers</a:t>
            </a:r>
          </a:p>
          <a:p>
            <a:pPr lvl="2"/>
            <a:r>
              <a:rPr lang="en-IN" dirty="0"/>
              <a:t>Introduction to Web </a:t>
            </a:r>
            <a:r>
              <a:rPr lang="en-IN" dirty="0" smtClean="0"/>
              <a:t>Development</a:t>
            </a:r>
          </a:p>
          <a:p>
            <a:r>
              <a:rPr lang="en-US" dirty="0" smtClean="0"/>
              <a:t>Projects</a:t>
            </a:r>
            <a:endParaRPr lang="en-US" dirty="0"/>
          </a:p>
          <a:p>
            <a:pPr lvl="2"/>
            <a:r>
              <a:rPr lang="en-US" dirty="0"/>
              <a:t>Build a Full Website using WordPress</a:t>
            </a:r>
          </a:p>
          <a:p>
            <a:pPr lvl="2"/>
            <a:endParaRPr lang="en-IN" dirty="0"/>
          </a:p>
          <a:p>
            <a:pPr lvl="2"/>
            <a:endParaRPr lang="en-IN" dirty="0"/>
          </a:p>
          <a:p>
            <a:pPr lvl="1"/>
            <a:endParaRPr lang="en-IN" dirty="0"/>
          </a:p>
        </p:txBody>
      </p:sp>
      <p:sp>
        <p:nvSpPr>
          <p:cNvPr id="4" name="Content Placeholder 2"/>
          <p:cNvSpPr txBox="1">
            <a:spLocks/>
          </p:cNvSpPr>
          <p:nvPr/>
        </p:nvSpPr>
        <p:spPr>
          <a:xfrm>
            <a:off x="457200" y="1371600"/>
            <a:ext cx="82296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gn="just">
              <a:buFont typeface="+mj-lt"/>
              <a:buAutoNum type="arabicPeriod"/>
            </a:pPr>
            <a:endParaRPr lang="en-IN" dirty="0"/>
          </a:p>
        </p:txBody>
      </p:sp>
    </p:spTree>
    <p:extLst>
      <p:ext uri="{BB962C8B-B14F-4D97-AF65-F5344CB8AC3E}">
        <p14:creationId xmlns:p14="http://schemas.microsoft.com/office/powerpoint/2010/main" val="61999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Structure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77697"/>
              </p:ext>
            </p:extLst>
          </p:nvPr>
        </p:nvGraphicFramePr>
        <p:xfrm>
          <a:off x="685800" y="1600198"/>
          <a:ext cx="7467600" cy="4485791"/>
        </p:xfrm>
        <a:graphic>
          <a:graphicData uri="http://schemas.openxmlformats.org/drawingml/2006/table">
            <a:tbl>
              <a:tblPr firstRow="1" firstCol="1" bandRow="1">
                <a:tableStyleId>{5C22544A-7EE6-4342-B048-85BDC9FD1C3A}</a:tableStyleId>
              </a:tblPr>
              <a:tblGrid>
                <a:gridCol w="2405274">
                  <a:extLst>
                    <a:ext uri="{9D8B030D-6E8A-4147-A177-3AD203B41FA5}">
                      <a16:colId xmlns:a16="http://schemas.microsoft.com/office/drawing/2014/main" val="20000"/>
                    </a:ext>
                  </a:extLst>
                </a:gridCol>
                <a:gridCol w="2404383">
                  <a:extLst>
                    <a:ext uri="{9D8B030D-6E8A-4147-A177-3AD203B41FA5}">
                      <a16:colId xmlns:a16="http://schemas.microsoft.com/office/drawing/2014/main" val="20001"/>
                    </a:ext>
                  </a:extLst>
                </a:gridCol>
                <a:gridCol w="2657943">
                  <a:extLst>
                    <a:ext uri="{9D8B030D-6E8A-4147-A177-3AD203B41FA5}">
                      <a16:colId xmlns:a16="http://schemas.microsoft.com/office/drawing/2014/main" val="20002"/>
                    </a:ext>
                  </a:extLst>
                </a:gridCol>
              </a:tblGrid>
              <a:tr h="1126167">
                <a:tc>
                  <a:txBody>
                    <a:bodyPr/>
                    <a:lstStyle/>
                    <a:p>
                      <a:pPr>
                        <a:spcAft>
                          <a:spcPts val="0"/>
                        </a:spcAft>
                      </a:pPr>
                      <a:r>
                        <a:rPr lang="en-IN" sz="2000" dirty="0">
                          <a:effectLst/>
                        </a:rPr>
                        <a:t>Course Title: </a:t>
                      </a:r>
                      <a:endParaRPr lang="en-US" sz="2000" dirty="0">
                        <a:effectLst/>
                        <a:latin typeface="Calibri"/>
                        <a:cs typeface="Times New Roman"/>
                      </a:endParaRPr>
                    </a:p>
                  </a:txBody>
                  <a:tcPr marL="68580" marR="68580" marT="0" marB="0" anchor="ctr"/>
                </a:tc>
                <a:tc>
                  <a:txBody>
                    <a:bodyPr/>
                    <a:lstStyle/>
                    <a:p>
                      <a:pPr marL="0" marR="0">
                        <a:lnSpc>
                          <a:spcPct val="115000"/>
                        </a:lnSpc>
                        <a:spcBef>
                          <a:spcPts val="0"/>
                        </a:spcBef>
                        <a:spcAft>
                          <a:spcPts val="0"/>
                        </a:spcAft>
                      </a:pPr>
                      <a:r>
                        <a:rPr lang="en-IN" sz="2000">
                          <a:effectLst/>
                        </a:rPr>
                        <a:t>Human-Computer Interaction </a:t>
                      </a:r>
                      <a:endParaRPr lang="en-US" sz="2000">
                        <a:effectLst/>
                        <a:latin typeface="Calibri"/>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000" dirty="0">
                          <a:effectLst/>
                        </a:rPr>
                        <a:t>Course Number</a:t>
                      </a:r>
                      <a:r>
                        <a:rPr lang="en-IN" sz="2000" dirty="0" smtClean="0">
                          <a:effectLst/>
                        </a:rPr>
                        <a:t>: 314445</a:t>
                      </a:r>
                      <a:endParaRPr lang="en-US" sz="2000" dirty="0" smtClean="0">
                        <a:effectLst/>
                        <a:latin typeface="+mn-lt"/>
                        <a:ea typeface="Times New Roman"/>
                        <a:cs typeface="Times New Roman"/>
                      </a:endParaRPr>
                    </a:p>
                    <a:p>
                      <a:pPr marL="0" marR="0">
                        <a:lnSpc>
                          <a:spcPct val="115000"/>
                        </a:lnSpc>
                        <a:spcBef>
                          <a:spcPts val="0"/>
                        </a:spcBef>
                        <a:spcAft>
                          <a:spcPts val="0"/>
                        </a:spcAft>
                      </a:pP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750778">
                <a:tc>
                  <a:txBody>
                    <a:bodyPr/>
                    <a:lstStyle/>
                    <a:p>
                      <a:pPr marL="0" marR="0">
                        <a:lnSpc>
                          <a:spcPct val="115000"/>
                        </a:lnSpc>
                        <a:spcBef>
                          <a:spcPts val="0"/>
                        </a:spcBef>
                        <a:spcAft>
                          <a:spcPts val="0"/>
                        </a:spcAft>
                      </a:pPr>
                      <a:r>
                        <a:rPr lang="en-IN" sz="2000" dirty="0">
                          <a:effectLst/>
                        </a:rPr>
                        <a:t>Designation of Course</a:t>
                      </a:r>
                      <a:endParaRPr lang="en-US" sz="2000" dirty="0">
                        <a:effectLst/>
                        <a:latin typeface="Calibri"/>
                        <a:ea typeface="Times New Roman"/>
                        <a:cs typeface="Times New Roman"/>
                      </a:endParaRPr>
                    </a:p>
                  </a:txBody>
                  <a:tcPr marL="68580" marR="68580" marT="0" marB="0" anchor="ctr"/>
                </a:tc>
                <a:tc gridSpan="2">
                  <a:txBody>
                    <a:bodyPr/>
                    <a:lstStyle/>
                    <a:p>
                      <a:pPr marL="0" marR="0">
                        <a:lnSpc>
                          <a:spcPct val="115000"/>
                        </a:lnSpc>
                        <a:spcBef>
                          <a:spcPts val="0"/>
                        </a:spcBef>
                        <a:spcAft>
                          <a:spcPts val="0"/>
                        </a:spcAft>
                      </a:pPr>
                      <a:r>
                        <a:rPr lang="en-IN" sz="2000" dirty="0">
                          <a:effectLst/>
                        </a:rPr>
                        <a:t>Professional Core</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1"/>
                  </a:ext>
                </a:extLst>
              </a:tr>
              <a:tr h="406250">
                <a:tc gridSpan="2">
                  <a:txBody>
                    <a:bodyPr/>
                    <a:lstStyle/>
                    <a:p>
                      <a:pPr>
                        <a:spcAft>
                          <a:spcPts val="0"/>
                        </a:spcAft>
                      </a:pPr>
                      <a:r>
                        <a:rPr lang="en-IN" sz="2000" dirty="0">
                          <a:effectLst/>
                        </a:rPr>
                        <a:t>Teaching Scheme: 3 </a:t>
                      </a:r>
                      <a:r>
                        <a:rPr lang="en-IN" sz="2000" dirty="0" err="1">
                          <a:effectLst/>
                        </a:rPr>
                        <a:t>Hrs</a:t>
                      </a:r>
                      <a:r>
                        <a:rPr lang="en-IN" sz="2000" dirty="0">
                          <a:effectLst/>
                        </a:rPr>
                        <a:t>/Week </a:t>
                      </a:r>
                      <a:r>
                        <a:rPr lang="en-IN" sz="2000" dirty="0" smtClean="0">
                          <a:effectLst/>
                        </a:rPr>
                        <a:t>             </a:t>
                      </a:r>
                      <a:endParaRPr lang="en-US" sz="2000" dirty="0">
                        <a:effectLst/>
                        <a:latin typeface="Calibri"/>
                        <a:cs typeface="Times New Roman"/>
                      </a:endParaRPr>
                    </a:p>
                  </a:txBody>
                  <a:tcPr marL="68580" marR="68580" marT="0" marB="0" anchor="ctr"/>
                </a:tc>
                <a:tc hMerge="1">
                  <a:txBody>
                    <a:bodyPr/>
                    <a:lstStyle/>
                    <a:p>
                      <a:endParaRPr lang="en-US"/>
                    </a:p>
                  </a:txBody>
                  <a:tcPr/>
                </a:tc>
                <a:tc>
                  <a:txBody>
                    <a:bodyPr/>
                    <a:lstStyle/>
                    <a:p>
                      <a:pPr marL="0" marR="0">
                        <a:lnSpc>
                          <a:spcPct val="115000"/>
                        </a:lnSpc>
                        <a:spcBef>
                          <a:spcPts val="0"/>
                        </a:spcBef>
                        <a:spcAft>
                          <a:spcPts val="0"/>
                        </a:spcAft>
                      </a:pPr>
                      <a:r>
                        <a:rPr lang="en-IN" sz="2000" dirty="0">
                          <a:effectLst/>
                        </a:rPr>
                        <a:t>	</a:t>
                      </a:r>
                      <a:r>
                        <a:rPr lang="en-IN" sz="2000" dirty="0" smtClean="0">
                          <a:effectLst/>
                        </a:rPr>
                        <a:t>Credits: 3</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1501556">
                <a:tc>
                  <a:txBody>
                    <a:bodyPr/>
                    <a:lstStyle/>
                    <a:p>
                      <a:pPr marL="0" marR="0">
                        <a:lnSpc>
                          <a:spcPct val="115000"/>
                        </a:lnSpc>
                        <a:spcBef>
                          <a:spcPts val="0"/>
                        </a:spcBef>
                        <a:spcAft>
                          <a:spcPts val="0"/>
                        </a:spcAft>
                      </a:pPr>
                      <a:r>
                        <a:rPr lang="en-IN" sz="2000" dirty="0" smtClean="0">
                          <a:effectLst/>
                        </a:rPr>
                        <a:t>Examination Scheme:</a:t>
                      </a:r>
                      <a:endParaRPr lang="en-US" sz="2000" dirty="0">
                        <a:effectLst/>
                        <a:latin typeface="Calibri"/>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000" dirty="0" smtClean="0">
                          <a:effectLst/>
                        </a:rPr>
                        <a:t>In-</a:t>
                      </a:r>
                      <a:r>
                        <a:rPr lang="en-IN" sz="2000" dirty="0" err="1" smtClean="0">
                          <a:effectLst/>
                        </a:rPr>
                        <a:t>sem</a:t>
                      </a:r>
                      <a:r>
                        <a:rPr lang="en-IN" sz="2000" dirty="0" smtClean="0">
                          <a:effectLst/>
                        </a:rPr>
                        <a:t> Examination: 30 Marks</a:t>
                      </a:r>
                      <a:endParaRPr lang="en-US" sz="2000" dirty="0" smtClean="0">
                        <a:effectLst/>
                        <a:latin typeface="+mn-lt"/>
                        <a:ea typeface="Times New Roman"/>
                        <a:cs typeface="Times New Roman"/>
                      </a:endParaRPr>
                    </a:p>
                    <a:p>
                      <a:pPr marL="0" marR="0">
                        <a:lnSpc>
                          <a:spcPct val="115000"/>
                        </a:lnSpc>
                        <a:spcBef>
                          <a:spcPts val="0"/>
                        </a:spcBef>
                        <a:spcAft>
                          <a:spcPts val="0"/>
                        </a:spcAft>
                      </a:pPr>
                      <a:endParaRPr lang="en-US" sz="2000" dirty="0">
                        <a:effectLst/>
                        <a:latin typeface="Calibri"/>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000" dirty="0" smtClean="0">
                          <a:effectLst/>
                        </a:rPr>
                        <a:t>Theory/End Semester Examination: 70 Marks</a:t>
                      </a:r>
                      <a:endParaRPr lang="en-US" sz="2000" dirty="0" smtClean="0">
                        <a:effectLst/>
                        <a:latin typeface="+mn-lt"/>
                        <a:ea typeface="Times New Roman"/>
                        <a:cs typeface="Times New Roman"/>
                      </a:endParaRPr>
                    </a:p>
                  </a:txBody>
                  <a:tcPr marL="68580" marR="68580" marT="0" marB="0" anchor="ctr"/>
                </a:tc>
                <a:extLst>
                  <a:ext uri="{0D108BD9-81ED-4DB2-BD59-A6C34878D82A}">
                    <a16:rowId xmlns:a16="http://schemas.microsoft.com/office/drawing/2014/main" val="10003"/>
                  </a:ext>
                </a:extLst>
              </a:tr>
              <a:tr h="406250">
                <a:tc>
                  <a:txBody>
                    <a:bodyPr/>
                    <a:lstStyle/>
                    <a:p>
                      <a:pPr marL="0" marR="0">
                        <a:lnSpc>
                          <a:spcPct val="115000"/>
                        </a:lnSpc>
                        <a:spcBef>
                          <a:spcPts val="0"/>
                        </a:spcBef>
                        <a:spcAft>
                          <a:spcPts val="0"/>
                        </a:spcAft>
                      </a:pPr>
                      <a:r>
                        <a:rPr lang="en-IN" sz="2000" dirty="0">
                          <a:effectLst/>
                        </a:rPr>
                        <a:t>Prerequisites</a:t>
                      </a:r>
                      <a:endParaRPr lang="en-US" sz="2000" dirty="0">
                        <a:effectLst/>
                        <a:latin typeface="Calibri"/>
                        <a:ea typeface="Times New Roman"/>
                        <a:cs typeface="Times New Roman"/>
                      </a:endParaRPr>
                    </a:p>
                  </a:txBody>
                  <a:tcPr marL="68580" marR="68580" marT="0" marB="0" anchor="ctr"/>
                </a:tc>
                <a:tc gridSpan="2">
                  <a:txBody>
                    <a:bodyPr/>
                    <a:lstStyle/>
                    <a:p>
                      <a:pPr marL="0" marR="0">
                        <a:lnSpc>
                          <a:spcPct val="115000"/>
                        </a:lnSpc>
                        <a:spcBef>
                          <a:spcPts val="0"/>
                        </a:spcBef>
                        <a:spcAft>
                          <a:spcPts val="0"/>
                        </a:spcAft>
                      </a:pPr>
                      <a:r>
                        <a:rPr lang="en-IN" sz="2000" dirty="0">
                          <a:effectLst/>
                        </a:rPr>
                        <a:t>Problem Solving and Object Oriented Technologies.</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2997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5292360"/>
              </p:ext>
            </p:extLst>
          </p:nvPr>
        </p:nvGraphicFramePr>
        <p:xfrm>
          <a:off x="762000" y="1447801"/>
          <a:ext cx="7467600" cy="4776650"/>
        </p:xfrm>
        <a:graphic>
          <a:graphicData uri="http://schemas.openxmlformats.org/drawingml/2006/table">
            <a:tbl>
              <a:tblPr firstRow="1" firstCol="1" bandRow="1">
                <a:tableStyleId>{5C22544A-7EE6-4342-B048-85BDC9FD1C3A}</a:tableStyleId>
              </a:tblPr>
              <a:tblGrid>
                <a:gridCol w="6858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674914">
                <a:tc gridSpan="2">
                  <a:txBody>
                    <a:bodyPr/>
                    <a:lstStyle/>
                    <a:p>
                      <a:pPr marL="0" marR="0">
                        <a:lnSpc>
                          <a:spcPct val="115000"/>
                        </a:lnSpc>
                        <a:spcBef>
                          <a:spcPts val="0"/>
                        </a:spcBef>
                        <a:spcAft>
                          <a:spcPts val="0"/>
                        </a:spcAft>
                      </a:pPr>
                      <a:r>
                        <a:rPr lang="en-IN" sz="2000" dirty="0">
                          <a:effectLst/>
                        </a:rPr>
                        <a:t>Course Objectives</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74914">
                <a:tc>
                  <a:txBody>
                    <a:bodyPr/>
                    <a:lstStyle/>
                    <a:p>
                      <a:pPr marL="0" marR="0" algn="ctr">
                        <a:lnSpc>
                          <a:spcPct val="115000"/>
                        </a:lnSpc>
                        <a:spcBef>
                          <a:spcPts val="0"/>
                        </a:spcBef>
                        <a:spcAft>
                          <a:spcPts val="0"/>
                        </a:spcAft>
                      </a:pPr>
                      <a:r>
                        <a:rPr lang="en-IN" sz="2000">
                          <a:effectLst/>
                        </a:rPr>
                        <a:t>1</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introduce to the field of human-computer-interaction study.</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674914">
                <a:tc>
                  <a:txBody>
                    <a:bodyPr/>
                    <a:lstStyle/>
                    <a:p>
                      <a:pPr marL="0" marR="0" algn="ctr">
                        <a:lnSpc>
                          <a:spcPct val="115000"/>
                        </a:lnSpc>
                        <a:spcBef>
                          <a:spcPts val="0"/>
                        </a:spcBef>
                        <a:spcAft>
                          <a:spcPts val="0"/>
                        </a:spcAft>
                      </a:pPr>
                      <a:r>
                        <a:rPr lang="en-IN" sz="2000">
                          <a:effectLst/>
                        </a:rPr>
                        <a:t>2</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gain an understanding of the human part of human-computer-interactions.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674914">
                <a:tc>
                  <a:txBody>
                    <a:bodyPr/>
                    <a:lstStyle/>
                    <a:p>
                      <a:pPr marL="0" marR="0" algn="ctr">
                        <a:lnSpc>
                          <a:spcPct val="115000"/>
                        </a:lnSpc>
                        <a:spcBef>
                          <a:spcPts val="0"/>
                        </a:spcBef>
                        <a:spcAft>
                          <a:spcPts val="0"/>
                        </a:spcAft>
                      </a:pPr>
                      <a:r>
                        <a:rPr lang="en-IN" sz="2000">
                          <a:effectLst/>
                        </a:rPr>
                        <a:t>3</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learn to do design and evaluate effective human-computer-interactions.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674914">
                <a:tc>
                  <a:txBody>
                    <a:bodyPr/>
                    <a:lstStyle/>
                    <a:p>
                      <a:pPr marL="0" marR="0" algn="ctr">
                        <a:lnSpc>
                          <a:spcPct val="115000"/>
                        </a:lnSpc>
                        <a:spcBef>
                          <a:spcPts val="0"/>
                        </a:spcBef>
                        <a:spcAft>
                          <a:spcPts val="0"/>
                        </a:spcAft>
                      </a:pPr>
                      <a:r>
                        <a:rPr lang="en-IN" sz="2000">
                          <a:effectLst/>
                        </a:rPr>
                        <a:t>4</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study HCI models and theories.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674914">
                <a:tc>
                  <a:txBody>
                    <a:bodyPr/>
                    <a:lstStyle/>
                    <a:p>
                      <a:pPr marL="0" marR="0" algn="ctr">
                        <a:lnSpc>
                          <a:spcPct val="115000"/>
                        </a:lnSpc>
                        <a:spcBef>
                          <a:spcPts val="0"/>
                        </a:spcBef>
                        <a:spcAft>
                          <a:spcPts val="0"/>
                        </a:spcAft>
                      </a:pPr>
                      <a:r>
                        <a:rPr lang="en-IN" sz="2000">
                          <a:effectLst/>
                        </a:rPr>
                        <a:t>5</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understand HCI design processes.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r h="674914">
                <a:tc>
                  <a:txBody>
                    <a:bodyPr/>
                    <a:lstStyle/>
                    <a:p>
                      <a:pPr marL="0" marR="0" algn="ctr">
                        <a:lnSpc>
                          <a:spcPct val="115000"/>
                        </a:lnSpc>
                        <a:spcBef>
                          <a:spcPts val="0"/>
                        </a:spcBef>
                        <a:spcAft>
                          <a:spcPts val="0"/>
                        </a:spcAft>
                      </a:pPr>
                      <a:r>
                        <a:rPr lang="en-IN" sz="2000">
                          <a:effectLst/>
                        </a:rPr>
                        <a:t>6</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apply HCI to real life use cases.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4967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4492520"/>
              </p:ext>
            </p:extLst>
          </p:nvPr>
        </p:nvGraphicFramePr>
        <p:xfrm>
          <a:off x="762000" y="1447801"/>
          <a:ext cx="7620000" cy="4816834"/>
        </p:xfrm>
        <a:graphic>
          <a:graphicData uri="http://schemas.openxmlformats.org/drawingml/2006/table">
            <a:tbl>
              <a:tblPr firstRow="1" firstCol="1" bandRow="1">
                <a:tableStyleId>{5C22544A-7EE6-4342-B048-85BDC9FD1C3A}</a:tableStyleId>
              </a:tblPr>
              <a:tblGrid>
                <a:gridCol w="754455">
                  <a:extLst>
                    <a:ext uri="{9D8B030D-6E8A-4147-A177-3AD203B41FA5}">
                      <a16:colId xmlns:a16="http://schemas.microsoft.com/office/drawing/2014/main" val="20000"/>
                    </a:ext>
                  </a:extLst>
                </a:gridCol>
                <a:gridCol w="6865545">
                  <a:extLst>
                    <a:ext uri="{9D8B030D-6E8A-4147-A177-3AD203B41FA5}">
                      <a16:colId xmlns:a16="http://schemas.microsoft.com/office/drawing/2014/main" val="20001"/>
                    </a:ext>
                  </a:extLst>
                </a:gridCol>
              </a:tblGrid>
              <a:tr h="581464">
                <a:tc gridSpan="2">
                  <a:txBody>
                    <a:bodyPr/>
                    <a:lstStyle/>
                    <a:p>
                      <a:pPr marL="0" marR="0">
                        <a:lnSpc>
                          <a:spcPct val="115000"/>
                        </a:lnSpc>
                        <a:spcBef>
                          <a:spcPts val="0"/>
                        </a:spcBef>
                        <a:spcAft>
                          <a:spcPts val="0"/>
                        </a:spcAft>
                      </a:pPr>
                      <a:r>
                        <a:rPr lang="en-IN" sz="2000" dirty="0">
                          <a:effectLst/>
                        </a:rPr>
                        <a:t>Course Outcomes</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855158">
                <a:tc>
                  <a:txBody>
                    <a:bodyPr/>
                    <a:lstStyle/>
                    <a:p>
                      <a:pPr marL="0" marR="0" algn="ctr">
                        <a:lnSpc>
                          <a:spcPct val="115000"/>
                        </a:lnSpc>
                        <a:spcBef>
                          <a:spcPts val="0"/>
                        </a:spcBef>
                        <a:spcAft>
                          <a:spcPts val="0"/>
                        </a:spcAft>
                      </a:pPr>
                      <a:r>
                        <a:rPr lang="en-IN" sz="2000">
                          <a:effectLst/>
                        </a:rPr>
                        <a:t>CO1</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 To explain importance of HCI study and principles of user-centred design (UCD) approach.</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695628">
                <a:tc>
                  <a:txBody>
                    <a:bodyPr/>
                    <a:lstStyle/>
                    <a:p>
                      <a:pPr marL="0" marR="0" algn="ctr">
                        <a:lnSpc>
                          <a:spcPct val="115000"/>
                        </a:lnSpc>
                        <a:spcBef>
                          <a:spcPts val="0"/>
                        </a:spcBef>
                        <a:spcAft>
                          <a:spcPts val="0"/>
                        </a:spcAft>
                      </a:pPr>
                      <a:r>
                        <a:rPr lang="en-IN" sz="2000">
                          <a:effectLst/>
                        </a:rPr>
                        <a:t>CO2</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a:effectLst/>
                        </a:rPr>
                        <a:t>To develop understanding of human factors in HCI design.</a:t>
                      </a:r>
                      <a:endParaRPr lang="en-US"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695628">
                <a:tc>
                  <a:txBody>
                    <a:bodyPr/>
                    <a:lstStyle/>
                    <a:p>
                      <a:pPr marL="0" marR="0" algn="ctr">
                        <a:lnSpc>
                          <a:spcPct val="115000"/>
                        </a:lnSpc>
                        <a:spcBef>
                          <a:spcPts val="0"/>
                        </a:spcBef>
                        <a:spcAft>
                          <a:spcPts val="0"/>
                        </a:spcAft>
                      </a:pPr>
                      <a:r>
                        <a:rPr lang="en-IN" sz="2000">
                          <a:effectLst/>
                        </a:rPr>
                        <a:t>CO3</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develop understanding of models, paradigms and context of interactions.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695628">
                <a:tc>
                  <a:txBody>
                    <a:bodyPr/>
                    <a:lstStyle/>
                    <a:p>
                      <a:pPr marL="0" marR="0" algn="ctr">
                        <a:lnSpc>
                          <a:spcPct val="115000"/>
                        </a:lnSpc>
                        <a:spcBef>
                          <a:spcPts val="0"/>
                        </a:spcBef>
                        <a:spcAft>
                          <a:spcPts val="0"/>
                        </a:spcAft>
                      </a:pPr>
                      <a:r>
                        <a:rPr lang="en-IN" sz="2000">
                          <a:effectLst/>
                        </a:rPr>
                        <a:t>CO4</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a:effectLst/>
                        </a:rPr>
                        <a:t>To design effective user-interfaces following a structured and organized UCD process.</a:t>
                      </a:r>
                      <a:endParaRPr lang="en-US"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581464">
                <a:tc>
                  <a:txBody>
                    <a:bodyPr/>
                    <a:lstStyle/>
                    <a:p>
                      <a:pPr marL="0" marR="0" algn="ctr">
                        <a:lnSpc>
                          <a:spcPct val="115000"/>
                        </a:lnSpc>
                        <a:spcBef>
                          <a:spcPts val="0"/>
                        </a:spcBef>
                        <a:spcAft>
                          <a:spcPts val="0"/>
                        </a:spcAft>
                      </a:pPr>
                      <a:r>
                        <a:rPr lang="en-IN" sz="2000">
                          <a:effectLst/>
                        </a:rPr>
                        <a:t>CO5</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a:effectLst/>
                        </a:rPr>
                        <a:t>To evaluate usability of a user-interface design.</a:t>
                      </a:r>
                      <a:endParaRPr lang="en-US"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r h="695628">
                <a:tc>
                  <a:txBody>
                    <a:bodyPr/>
                    <a:lstStyle/>
                    <a:p>
                      <a:pPr marL="0" marR="0" algn="ctr">
                        <a:lnSpc>
                          <a:spcPct val="115000"/>
                        </a:lnSpc>
                        <a:spcBef>
                          <a:spcPts val="0"/>
                        </a:spcBef>
                        <a:spcAft>
                          <a:spcPts val="0"/>
                        </a:spcAft>
                      </a:pPr>
                      <a:r>
                        <a:rPr lang="en-IN" sz="2000">
                          <a:effectLst/>
                        </a:rPr>
                        <a:t>CO6</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To apply cognitive models for predicting human-computer-interactions.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900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Course 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814547"/>
              </p:ext>
            </p:extLst>
          </p:nvPr>
        </p:nvGraphicFramePr>
        <p:xfrm>
          <a:off x="533400" y="1512686"/>
          <a:ext cx="7924800" cy="4800492"/>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211132">
                <a:tc gridSpan="2">
                  <a:txBody>
                    <a:bodyPr/>
                    <a:lstStyle/>
                    <a:p>
                      <a:pPr marL="0" marR="0">
                        <a:lnSpc>
                          <a:spcPct val="115000"/>
                        </a:lnSpc>
                        <a:spcBef>
                          <a:spcPts val="0"/>
                        </a:spcBef>
                        <a:spcAft>
                          <a:spcPts val="0"/>
                        </a:spcAft>
                      </a:pPr>
                      <a:r>
                        <a:rPr lang="en-IN" sz="2000" dirty="0">
                          <a:effectLst/>
                        </a:rPr>
                        <a:t>Course Contents</a:t>
                      </a:r>
                      <a:endParaRPr lang="en-US" sz="2000" dirty="0">
                        <a:effectLst/>
                        <a:latin typeface="Calibri"/>
                        <a:ea typeface="Times New Roman"/>
                        <a:cs typeface="Times New Roman"/>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431764">
                <a:tc>
                  <a:txBody>
                    <a:bodyPr/>
                    <a:lstStyle/>
                    <a:p>
                      <a:pPr marL="0" marR="0" algn="ctr">
                        <a:lnSpc>
                          <a:spcPct val="115000"/>
                        </a:lnSpc>
                        <a:spcBef>
                          <a:spcPts val="0"/>
                        </a:spcBef>
                        <a:spcAft>
                          <a:spcPts val="0"/>
                        </a:spcAft>
                      </a:pPr>
                      <a:r>
                        <a:rPr lang="en-IN" sz="2000">
                          <a:effectLst/>
                        </a:rPr>
                        <a:t>Unit-I</a:t>
                      </a:r>
                      <a:endParaRPr lang="en-US" sz="2000">
                        <a:effectLst/>
                        <a:latin typeface="Calibri"/>
                        <a:ea typeface="Times New Roman"/>
                        <a:cs typeface="Times New Roman"/>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b="1" dirty="0" smtClean="0">
                          <a:effectLst/>
                        </a:rPr>
                        <a:t>INTRODUCTION                                                    6 Hours</a:t>
                      </a:r>
                      <a:endParaRPr lang="en-US" sz="2000" b="1" dirty="0" smtClean="0">
                        <a:effectLst/>
                        <a:latin typeface="+mn-lt"/>
                        <a:ea typeface="Times New Roman"/>
                        <a:cs typeface="Times New Roman"/>
                      </a:endParaRPr>
                    </a:p>
                  </a:txBody>
                  <a:tcPr marL="68580" marR="68580" marT="0" marB="0" anchor="ctr"/>
                </a:tc>
                <a:extLst>
                  <a:ext uri="{0D108BD9-81ED-4DB2-BD59-A6C34878D82A}">
                    <a16:rowId xmlns:a16="http://schemas.microsoft.com/office/drawing/2014/main" val="10001"/>
                  </a:ext>
                </a:extLst>
              </a:tr>
              <a:tr h="654165">
                <a:tc>
                  <a:txBody>
                    <a:bodyPr/>
                    <a:lstStyle/>
                    <a:p>
                      <a:pPr marL="0" marR="0">
                        <a:lnSpc>
                          <a:spcPct val="115000"/>
                        </a:lnSpc>
                        <a:spcBef>
                          <a:spcPts val="0"/>
                        </a:spcBef>
                        <a:spcAft>
                          <a:spcPts val="0"/>
                        </a:spcAft>
                      </a:pPr>
                      <a:r>
                        <a:rPr lang="en-IN" sz="2000" dirty="0">
                          <a:effectLst/>
                        </a:rPr>
                        <a:t> </a:t>
                      </a:r>
                      <a:endParaRPr lang="en-US" sz="2000" dirty="0">
                        <a:effectLst/>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IN" sz="2000" dirty="0">
                          <a:effectLst/>
                        </a:rPr>
                        <a:t>What is HCI?, Disciplines involved in HCI, Why HCI study is important? The psychology of everyday things, Principles of HCI, User-centred Design.</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r h="431764">
                <a:tc>
                  <a:txBody>
                    <a:bodyPr/>
                    <a:lstStyle/>
                    <a:p>
                      <a:pPr marL="0" marR="0" algn="ctr">
                        <a:lnSpc>
                          <a:spcPct val="115000"/>
                        </a:lnSpc>
                        <a:spcBef>
                          <a:spcPts val="0"/>
                        </a:spcBef>
                        <a:spcAft>
                          <a:spcPts val="0"/>
                        </a:spcAft>
                      </a:pPr>
                      <a:r>
                        <a:rPr lang="en-IN" sz="2000" dirty="0">
                          <a:effectLst/>
                        </a:rPr>
                        <a:t>Unit-II</a:t>
                      </a:r>
                      <a:endParaRPr lang="en-US" sz="2000" dirty="0">
                        <a:effectLst/>
                        <a:latin typeface="Calibri"/>
                        <a:ea typeface="Times New Roman"/>
                        <a:cs typeface="Times New Roman"/>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b="1" dirty="0">
                          <a:effectLst/>
                        </a:rPr>
                        <a:t>UNDERSTANDING THE HUMAN		</a:t>
                      </a:r>
                      <a:r>
                        <a:rPr lang="en-IN" sz="2000" b="1" dirty="0" smtClean="0">
                          <a:effectLst/>
                        </a:rPr>
                        <a:t>6 Hours</a:t>
                      </a:r>
                      <a:r>
                        <a:rPr lang="en-IN" sz="2000" b="1" dirty="0">
                          <a:effectLst/>
                        </a:rPr>
                        <a:t>	</a:t>
                      </a:r>
                      <a:endParaRPr lang="en-US" sz="2000" b="1"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3"/>
                  </a:ext>
                </a:extLst>
              </a:tr>
              <a:tr h="654165">
                <a:tc>
                  <a:txBody>
                    <a:bodyPr/>
                    <a:lstStyle/>
                    <a:p>
                      <a:pPr marL="0" marR="0" algn="ctr">
                        <a:lnSpc>
                          <a:spcPct val="115000"/>
                        </a:lnSpc>
                        <a:spcBef>
                          <a:spcPts val="0"/>
                        </a:spcBef>
                        <a:spcAft>
                          <a:spcPts val="0"/>
                        </a:spcAft>
                      </a:pPr>
                      <a:r>
                        <a:rPr lang="en-IN" sz="2000" dirty="0">
                          <a:effectLst/>
                        </a:rPr>
                        <a:t> </a:t>
                      </a:r>
                      <a:endParaRPr lang="en-US" sz="2000" dirty="0">
                        <a:effectLst/>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IN" sz="2000" dirty="0">
                          <a:effectLst/>
                        </a:rPr>
                        <a:t>Input-output channels, Human memory, Thinking: Reasoning and Problem Solving, Human emotions, Individual differences, Psychology and Design.</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4"/>
                  </a:ext>
                </a:extLst>
              </a:tr>
              <a:tr h="431764">
                <a:tc>
                  <a:txBody>
                    <a:bodyPr/>
                    <a:lstStyle/>
                    <a:p>
                      <a:pPr marL="0" marR="0" algn="ctr">
                        <a:lnSpc>
                          <a:spcPct val="115000"/>
                        </a:lnSpc>
                        <a:spcBef>
                          <a:spcPts val="0"/>
                        </a:spcBef>
                        <a:spcAft>
                          <a:spcPts val="0"/>
                        </a:spcAft>
                      </a:pPr>
                      <a:r>
                        <a:rPr lang="en-IN" sz="2000" dirty="0">
                          <a:effectLst/>
                        </a:rPr>
                        <a:t>Unit-III</a:t>
                      </a:r>
                      <a:endParaRPr lang="en-US" sz="2000" dirty="0">
                        <a:effectLst/>
                        <a:latin typeface="Calibri"/>
                        <a:ea typeface="Times New Roman"/>
                        <a:cs typeface="Times New Roman"/>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b="1" dirty="0">
                          <a:effectLst/>
                        </a:rPr>
                        <a:t>UNDERSTANDING THE INTERACTION	</a:t>
                      </a:r>
                      <a:r>
                        <a:rPr lang="en-IN" sz="2000" b="1" dirty="0" smtClean="0">
                          <a:effectLst/>
                        </a:rPr>
                        <a:t>6 Hours</a:t>
                      </a:r>
                      <a:r>
                        <a:rPr lang="en-IN" sz="2000" b="1" dirty="0">
                          <a:effectLst/>
                        </a:rPr>
                        <a:t>	</a:t>
                      </a:r>
                      <a:r>
                        <a:rPr lang="en-IN" sz="2000" dirty="0">
                          <a:effectLst/>
                        </a:rPr>
                        <a:t>	                              </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5"/>
                  </a:ext>
                </a:extLst>
              </a:tr>
              <a:tr h="654165">
                <a:tc>
                  <a:txBody>
                    <a:bodyPr/>
                    <a:lstStyle/>
                    <a:p>
                      <a:pPr marL="0" marR="0" algn="ctr">
                        <a:lnSpc>
                          <a:spcPct val="115000"/>
                        </a:lnSpc>
                        <a:spcBef>
                          <a:spcPts val="0"/>
                        </a:spcBef>
                        <a:spcAft>
                          <a:spcPts val="0"/>
                        </a:spcAft>
                      </a:pPr>
                      <a:r>
                        <a:rPr lang="en-IN" sz="2000">
                          <a:effectLst/>
                        </a:rPr>
                        <a:t> </a:t>
                      </a:r>
                      <a:endParaRPr lang="en-US" sz="2000">
                        <a:effectLst/>
                      </a:endParaRPr>
                    </a:p>
                    <a:p>
                      <a:pPr marL="0" marR="0" algn="ctr">
                        <a:lnSpc>
                          <a:spcPct val="115000"/>
                        </a:lnSpc>
                        <a:spcBef>
                          <a:spcPts val="0"/>
                        </a:spcBef>
                        <a:spcAft>
                          <a:spcPts val="0"/>
                        </a:spcAft>
                      </a:pPr>
                      <a:r>
                        <a:rPr lang="en-IN" sz="2000">
                          <a:effectLst/>
                        </a:rPr>
                        <a:t> </a:t>
                      </a:r>
                      <a:endParaRPr lang="en-US" sz="2000">
                        <a:effectLst/>
                        <a:latin typeface="Calibri"/>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IN" sz="2000" dirty="0">
                          <a:effectLst/>
                        </a:rPr>
                        <a:t>Models of interaction, Ergonomics, Interaction styles, WIMP Interface, Interactivity, Context of interaction, User experience, Paradigms of Interactions.</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6243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79187096"/>
              </p:ext>
            </p:extLst>
          </p:nvPr>
        </p:nvGraphicFramePr>
        <p:xfrm>
          <a:off x="381000" y="439674"/>
          <a:ext cx="8077200" cy="6169152"/>
        </p:xfrm>
        <a:graphic>
          <a:graphicData uri="http://schemas.openxmlformats.org/drawingml/2006/table">
            <a:tbl>
              <a:tblPr firstRow="1" firstCol="1" bandRow="1">
                <a:tableStyleId>{5C22544A-7EE6-4342-B048-85BDC9FD1C3A}</a:tableStyleId>
              </a:tblPr>
              <a:tblGrid>
                <a:gridCol w="1050036">
                  <a:extLst>
                    <a:ext uri="{9D8B030D-6E8A-4147-A177-3AD203B41FA5}">
                      <a16:colId xmlns:a16="http://schemas.microsoft.com/office/drawing/2014/main" val="20000"/>
                    </a:ext>
                  </a:extLst>
                </a:gridCol>
                <a:gridCol w="7027164">
                  <a:extLst>
                    <a:ext uri="{9D8B030D-6E8A-4147-A177-3AD203B41FA5}">
                      <a16:colId xmlns:a16="http://schemas.microsoft.com/office/drawing/2014/main" val="20001"/>
                    </a:ext>
                  </a:extLst>
                </a:gridCol>
              </a:tblGrid>
              <a:tr h="335256">
                <a:tc gridSpan="2">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smtClean="0">
                          <a:effectLst/>
                          <a:latin typeface="+mn-lt"/>
                          <a:ea typeface="+mn-ea"/>
                          <a:cs typeface="+mn-cs"/>
                        </a:rPr>
                        <a:t>Course</a:t>
                      </a:r>
                      <a:r>
                        <a:rPr lang="en-IN" sz="2000" baseline="0" smtClean="0">
                          <a:effectLst/>
                          <a:latin typeface="+mn-lt"/>
                          <a:ea typeface="+mn-ea"/>
                          <a:cs typeface="+mn-cs"/>
                        </a:rPr>
                        <a:t> Contents</a:t>
                      </a:r>
                      <a:endParaRPr lang="en-US" sz="2000" dirty="0" smtClean="0">
                        <a:effectLst/>
                        <a:latin typeface="+mn-lt"/>
                        <a:ea typeface="Times New Roman"/>
                        <a:cs typeface="Times New Roman"/>
                      </a:endParaRPr>
                    </a:p>
                  </a:txBody>
                  <a:tcPr marL="59631" marR="59631" marT="0" marB="0" anchor="ctr"/>
                </a:tc>
                <a:tc hMerge="1">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n-US" sz="2000" dirty="0" smtClean="0">
                        <a:effectLst/>
                        <a:latin typeface="+mn-lt"/>
                        <a:ea typeface="Times New Roman"/>
                        <a:cs typeface="Times New Roman"/>
                      </a:endParaRPr>
                    </a:p>
                  </a:txBody>
                  <a:tcPr marL="59631" marR="59631" marT="0" marB="0" anchor="ctr"/>
                </a:tc>
                <a:extLst>
                  <a:ext uri="{0D108BD9-81ED-4DB2-BD59-A6C34878D82A}">
                    <a16:rowId xmlns:a16="http://schemas.microsoft.com/office/drawing/2014/main" val="10000"/>
                  </a:ext>
                </a:extLst>
              </a:tr>
              <a:tr h="335256">
                <a:tc>
                  <a:txBody>
                    <a:bodyPr/>
                    <a:lstStyle/>
                    <a:p>
                      <a:pPr marL="0" marR="0" algn="ctr">
                        <a:lnSpc>
                          <a:spcPct val="115000"/>
                        </a:lnSpc>
                        <a:spcBef>
                          <a:spcPts val="0"/>
                        </a:spcBef>
                        <a:spcAft>
                          <a:spcPts val="0"/>
                        </a:spcAft>
                      </a:pPr>
                      <a:r>
                        <a:rPr lang="en-IN" sz="2000" b="1" dirty="0">
                          <a:effectLst/>
                        </a:rPr>
                        <a:t>Unit-IV</a:t>
                      </a:r>
                      <a:endParaRPr lang="en-US" sz="2000" b="1" dirty="0">
                        <a:effectLst/>
                        <a:latin typeface="Calibri"/>
                        <a:ea typeface="Times New Roman"/>
                        <a:cs typeface="Times New Roman"/>
                      </a:endParaRPr>
                    </a:p>
                  </a:txBody>
                  <a:tcPr marL="59631" marR="59631"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2000" b="1" dirty="0">
                          <a:effectLst/>
                        </a:rPr>
                        <a:t>HCI - DESIGN PROCESS			</a:t>
                      </a:r>
                      <a:r>
                        <a:rPr lang="en-IN" sz="2000" b="1" dirty="0" smtClean="0">
                          <a:effectLst/>
                        </a:rPr>
                        <a:t>6 Hours</a:t>
                      </a:r>
                      <a:endParaRPr lang="en-US" sz="2000" b="1" dirty="0" smtClean="0">
                        <a:effectLst/>
                        <a:latin typeface="+mn-lt"/>
                        <a:ea typeface="Times New Roman"/>
                        <a:cs typeface="Times New Roman"/>
                      </a:endParaRPr>
                    </a:p>
                  </a:txBody>
                  <a:tcPr marL="59631" marR="59631" marT="0" marB="0" anchor="ctr"/>
                </a:tc>
                <a:extLst>
                  <a:ext uri="{0D108BD9-81ED-4DB2-BD59-A6C34878D82A}">
                    <a16:rowId xmlns:a16="http://schemas.microsoft.com/office/drawing/2014/main" val="10001"/>
                  </a:ext>
                </a:extLst>
              </a:tr>
              <a:tr h="838141">
                <a:tc>
                  <a:txBody>
                    <a:bodyPr/>
                    <a:lstStyle/>
                    <a:p>
                      <a:pPr marL="0" marR="0" algn="ctr">
                        <a:lnSpc>
                          <a:spcPct val="115000"/>
                        </a:lnSpc>
                        <a:spcBef>
                          <a:spcPts val="0"/>
                        </a:spcBef>
                        <a:spcAft>
                          <a:spcPts val="0"/>
                        </a:spcAft>
                      </a:pPr>
                      <a:r>
                        <a:rPr lang="en-IN" sz="2000">
                          <a:effectLst/>
                        </a:rPr>
                        <a:t> </a:t>
                      </a:r>
                      <a:endParaRPr lang="en-US" sz="2000">
                        <a:effectLst/>
                        <a:latin typeface="Calibri"/>
                        <a:ea typeface="Times New Roman"/>
                        <a:cs typeface="Times New Roman"/>
                      </a:endParaRPr>
                    </a:p>
                  </a:txBody>
                  <a:tcPr marL="59631" marR="59631" marT="0" marB="0" anchor="ctr"/>
                </a:tc>
                <a:tc>
                  <a:txBody>
                    <a:bodyPr/>
                    <a:lstStyle/>
                    <a:p>
                      <a:pPr marL="0" marR="0" algn="just">
                        <a:lnSpc>
                          <a:spcPct val="115000"/>
                        </a:lnSpc>
                        <a:spcBef>
                          <a:spcPts val="0"/>
                        </a:spcBef>
                        <a:spcAft>
                          <a:spcPts val="0"/>
                        </a:spcAft>
                      </a:pPr>
                      <a:r>
                        <a:rPr lang="en-IN" sz="1800" dirty="0">
                          <a:effectLst/>
                        </a:rPr>
                        <a:t>What is interaction design?, The software design process, User focus, Scenarios, Navigation Design, Screen Design, Prototyping techniques, Wire-Framing,  understanding the UI Layer and Its Execution Framework, Model-View-Controller (MVC) Framework.</a:t>
                      </a:r>
                      <a:endParaRPr lang="en-US" sz="1800" dirty="0">
                        <a:effectLst/>
                        <a:latin typeface="Calibri"/>
                        <a:ea typeface="Times New Roman"/>
                        <a:cs typeface="Times New Roman"/>
                      </a:endParaRPr>
                    </a:p>
                  </a:txBody>
                  <a:tcPr marL="59631" marR="59631" marT="0" marB="0" anchor="ctr"/>
                </a:tc>
                <a:extLst>
                  <a:ext uri="{0D108BD9-81ED-4DB2-BD59-A6C34878D82A}">
                    <a16:rowId xmlns:a16="http://schemas.microsoft.com/office/drawing/2014/main" val="10002"/>
                  </a:ext>
                </a:extLst>
              </a:tr>
              <a:tr h="335256">
                <a:tc>
                  <a:txBody>
                    <a:bodyPr/>
                    <a:lstStyle/>
                    <a:p>
                      <a:pPr marL="0" marR="0" algn="ctr">
                        <a:lnSpc>
                          <a:spcPct val="115000"/>
                        </a:lnSpc>
                        <a:spcBef>
                          <a:spcPts val="0"/>
                        </a:spcBef>
                        <a:spcAft>
                          <a:spcPts val="0"/>
                        </a:spcAft>
                      </a:pPr>
                      <a:r>
                        <a:rPr lang="en-IN" sz="2000" dirty="0">
                          <a:effectLst/>
                        </a:rPr>
                        <a:t>Unit- V</a:t>
                      </a:r>
                      <a:endParaRPr lang="en-US" sz="2000" dirty="0">
                        <a:effectLst/>
                        <a:latin typeface="Calibri"/>
                        <a:ea typeface="Times New Roman"/>
                        <a:cs typeface="Times New Roman"/>
                      </a:endParaRPr>
                    </a:p>
                  </a:txBody>
                  <a:tcPr marL="59631" marR="59631" marT="0" marB="0" anchor="ctr"/>
                </a:tc>
                <a:tc>
                  <a:txBody>
                    <a:bodyPr/>
                    <a:lstStyle/>
                    <a:p>
                      <a:pPr marL="0" marR="0">
                        <a:lnSpc>
                          <a:spcPct val="115000"/>
                        </a:lnSpc>
                        <a:spcBef>
                          <a:spcPts val="0"/>
                        </a:spcBef>
                        <a:spcAft>
                          <a:spcPts val="0"/>
                        </a:spcAft>
                      </a:pPr>
                      <a:r>
                        <a:rPr lang="en-IN" sz="2000" b="1" dirty="0">
                          <a:effectLst/>
                        </a:rPr>
                        <a:t>HCI - DESIGN RULES , GUIDELINES AND EVALUATION TECHNIQUES           6 Hours </a:t>
                      </a:r>
                      <a:endParaRPr lang="en-US" sz="2000" b="1" dirty="0">
                        <a:effectLst/>
                        <a:latin typeface="Calibri"/>
                        <a:ea typeface="Times New Roman"/>
                        <a:cs typeface="Times New Roman"/>
                      </a:endParaRPr>
                    </a:p>
                  </a:txBody>
                  <a:tcPr marL="59631" marR="59631" marT="0" marB="0" anchor="ctr"/>
                </a:tc>
                <a:extLst>
                  <a:ext uri="{0D108BD9-81ED-4DB2-BD59-A6C34878D82A}">
                    <a16:rowId xmlns:a16="http://schemas.microsoft.com/office/drawing/2014/main" val="10003"/>
                  </a:ext>
                </a:extLst>
              </a:tr>
              <a:tr h="1005769">
                <a:tc>
                  <a:txBody>
                    <a:bodyPr/>
                    <a:lstStyle/>
                    <a:p>
                      <a:pPr marL="0" marR="0" algn="ctr">
                        <a:lnSpc>
                          <a:spcPct val="115000"/>
                        </a:lnSpc>
                        <a:spcBef>
                          <a:spcPts val="0"/>
                        </a:spcBef>
                        <a:spcAft>
                          <a:spcPts val="0"/>
                        </a:spcAft>
                      </a:pPr>
                      <a:r>
                        <a:rPr lang="en-IN" sz="2000" dirty="0">
                          <a:effectLst/>
                        </a:rPr>
                        <a:t> </a:t>
                      </a:r>
                      <a:endParaRPr lang="en-US" sz="2000" dirty="0">
                        <a:effectLst/>
                        <a:latin typeface="Calibri"/>
                        <a:ea typeface="Times New Roman"/>
                        <a:cs typeface="Times New Roman"/>
                      </a:endParaRPr>
                    </a:p>
                  </a:txBody>
                  <a:tcPr marL="59631" marR="59631" marT="0" marB="0" anchor="ctr"/>
                </a:tc>
                <a:tc>
                  <a:txBody>
                    <a:bodyPr/>
                    <a:lstStyle/>
                    <a:p>
                      <a:pPr marL="0" marR="0" algn="just">
                        <a:lnSpc>
                          <a:spcPct val="115000"/>
                        </a:lnSpc>
                        <a:spcBef>
                          <a:spcPts val="0"/>
                        </a:spcBef>
                        <a:spcAft>
                          <a:spcPts val="0"/>
                        </a:spcAft>
                      </a:pPr>
                      <a:r>
                        <a:rPr lang="en-IN" sz="1800" dirty="0">
                          <a:effectLst/>
                        </a:rPr>
                        <a:t>Principles that support usability, Design standards, Design Guidelines, Golden rules and heuristics, Using toolkits, User interface management system (UIMS), Goals of evaluation, Evaluation Criteria, Evaluation through expert analysis, Evaluation through user participation, Choosing an Evaluation Method.</a:t>
                      </a:r>
                      <a:endParaRPr lang="en-US" sz="1800" dirty="0">
                        <a:effectLst/>
                        <a:latin typeface="Calibri"/>
                        <a:ea typeface="Times New Roman"/>
                        <a:cs typeface="Times New Roman"/>
                      </a:endParaRPr>
                    </a:p>
                  </a:txBody>
                  <a:tcPr marL="59631" marR="59631" marT="0" marB="0" anchor="ctr"/>
                </a:tc>
                <a:extLst>
                  <a:ext uri="{0D108BD9-81ED-4DB2-BD59-A6C34878D82A}">
                    <a16:rowId xmlns:a16="http://schemas.microsoft.com/office/drawing/2014/main" val="10004"/>
                  </a:ext>
                </a:extLst>
              </a:tr>
              <a:tr h="335256">
                <a:tc>
                  <a:txBody>
                    <a:bodyPr/>
                    <a:lstStyle/>
                    <a:p>
                      <a:pPr marL="0" marR="0" algn="ctr">
                        <a:lnSpc>
                          <a:spcPct val="115000"/>
                        </a:lnSpc>
                        <a:spcBef>
                          <a:spcPts val="0"/>
                        </a:spcBef>
                        <a:spcAft>
                          <a:spcPts val="0"/>
                        </a:spcAft>
                      </a:pPr>
                      <a:r>
                        <a:rPr lang="en-IN" sz="2000" dirty="0">
                          <a:effectLst/>
                        </a:rPr>
                        <a:t>Unit-VI </a:t>
                      </a:r>
                      <a:endParaRPr lang="en-US" sz="2000" dirty="0">
                        <a:effectLst/>
                        <a:latin typeface="Calibri"/>
                        <a:ea typeface="Times New Roman"/>
                        <a:cs typeface="Times New Roman"/>
                      </a:endParaRPr>
                    </a:p>
                  </a:txBody>
                  <a:tcPr marL="59631" marR="59631"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2000" b="1" dirty="0">
                          <a:effectLst/>
                        </a:rPr>
                        <a:t>HCI MODELS AND </a:t>
                      </a:r>
                      <a:r>
                        <a:rPr lang="en-IN" sz="2000" b="1" dirty="0" smtClean="0">
                          <a:effectLst/>
                        </a:rPr>
                        <a:t>THEORIES                              6 Hours </a:t>
                      </a:r>
                      <a:endParaRPr lang="en-US" sz="2000" b="1" dirty="0" smtClean="0">
                        <a:effectLst/>
                        <a:latin typeface="+mn-lt"/>
                        <a:ea typeface="Times New Roman"/>
                        <a:cs typeface="Times New Roman"/>
                      </a:endParaRPr>
                    </a:p>
                  </a:txBody>
                  <a:tcPr marL="59631" marR="59631" marT="0" marB="0" anchor="ctr"/>
                </a:tc>
                <a:extLst>
                  <a:ext uri="{0D108BD9-81ED-4DB2-BD59-A6C34878D82A}">
                    <a16:rowId xmlns:a16="http://schemas.microsoft.com/office/drawing/2014/main" val="10005"/>
                  </a:ext>
                </a:extLst>
              </a:tr>
              <a:tr h="1005769">
                <a:tc>
                  <a:txBody>
                    <a:bodyPr/>
                    <a:lstStyle/>
                    <a:p>
                      <a:pPr marL="0" marR="0" algn="ctr">
                        <a:lnSpc>
                          <a:spcPct val="115000"/>
                        </a:lnSpc>
                        <a:spcBef>
                          <a:spcPts val="0"/>
                        </a:spcBef>
                        <a:spcAft>
                          <a:spcPts val="0"/>
                        </a:spcAft>
                      </a:pPr>
                      <a:r>
                        <a:rPr lang="en-IN" sz="2000">
                          <a:effectLst/>
                        </a:rPr>
                        <a:t> </a:t>
                      </a:r>
                      <a:endParaRPr lang="en-US" sz="2000">
                        <a:effectLst/>
                        <a:latin typeface="Calibri"/>
                        <a:ea typeface="Times New Roman"/>
                        <a:cs typeface="Times New Roman"/>
                      </a:endParaRPr>
                    </a:p>
                  </a:txBody>
                  <a:tcPr marL="59631" marR="59631" marT="0" marB="0" anchor="ctr"/>
                </a:tc>
                <a:tc>
                  <a:txBody>
                    <a:bodyPr/>
                    <a:lstStyle/>
                    <a:p>
                      <a:pPr marL="0" marR="0" algn="just">
                        <a:lnSpc>
                          <a:spcPct val="115000"/>
                        </a:lnSpc>
                        <a:spcBef>
                          <a:spcPts val="0"/>
                        </a:spcBef>
                        <a:spcAft>
                          <a:spcPts val="0"/>
                        </a:spcAft>
                      </a:pPr>
                      <a:r>
                        <a:rPr lang="en-IN" sz="1800" dirty="0">
                          <a:effectLst/>
                        </a:rPr>
                        <a:t>Goal and task hierarchy model, Linguistic model, Physical and device models, Cognitive architectures, Hierarchical task analysis (HTA), Uses of task analysis, Diagrammatic dialog design notations, Computer mediated communication, Ubiquitous Computing, Finding things on web Future of HCI.</a:t>
                      </a:r>
                      <a:endParaRPr lang="en-US" sz="1800" dirty="0">
                        <a:effectLst/>
                        <a:latin typeface="Calibri"/>
                        <a:ea typeface="Times New Roman"/>
                        <a:cs typeface="Times New Roman"/>
                      </a:endParaRPr>
                    </a:p>
                  </a:txBody>
                  <a:tcPr marL="59631" marR="59631"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54276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1730913"/>
              </p:ext>
            </p:extLst>
          </p:nvPr>
        </p:nvGraphicFramePr>
        <p:xfrm>
          <a:off x="685799" y="1676400"/>
          <a:ext cx="7696201" cy="4191001"/>
        </p:xfrm>
        <a:graphic>
          <a:graphicData uri="http://schemas.openxmlformats.org/drawingml/2006/table">
            <a:tbl>
              <a:tblPr firstRow="1" firstCol="1" bandRow="1">
                <a:tableStyleId>{5C22544A-7EE6-4342-B048-85BDC9FD1C3A}</a:tableStyleId>
              </a:tblPr>
              <a:tblGrid>
                <a:gridCol w="1415893">
                  <a:extLst>
                    <a:ext uri="{9D8B030D-6E8A-4147-A177-3AD203B41FA5}">
                      <a16:colId xmlns:a16="http://schemas.microsoft.com/office/drawing/2014/main" val="20000"/>
                    </a:ext>
                  </a:extLst>
                </a:gridCol>
                <a:gridCol w="1632108">
                  <a:extLst>
                    <a:ext uri="{9D8B030D-6E8A-4147-A177-3AD203B41FA5}">
                      <a16:colId xmlns:a16="http://schemas.microsoft.com/office/drawing/2014/main" val="20001"/>
                    </a:ext>
                  </a:extLst>
                </a:gridCol>
                <a:gridCol w="2493235">
                  <a:extLst>
                    <a:ext uri="{9D8B030D-6E8A-4147-A177-3AD203B41FA5}">
                      <a16:colId xmlns:a16="http://schemas.microsoft.com/office/drawing/2014/main" val="20002"/>
                    </a:ext>
                  </a:extLst>
                </a:gridCol>
                <a:gridCol w="2154965">
                  <a:extLst>
                    <a:ext uri="{9D8B030D-6E8A-4147-A177-3AD203B41FA5}">
                      <a16:colId xmlns:a16="http://schemas.microsoft.com/office/drawing/2014/main" val="20003"/>
                    </a:ext>
                  </a:extLst>
                </a:gridCol>
              </a:tblGrid>
              <a:tr h="677405">
                <a:tc>
                  <a:txBody>
                    <a:bodyPr/>
                    <a:lstStyle/>
                    <a:p>
                      <a:pPr marL="0" marR="0">
                        <a:lnSpc>
                          <a:spcPct val="115000"/>
                        </a:lnSpc>
                        <a:spcBef>
                          <a:spcPts val="0"/>
                        </a:spcBef>
                        <a:spcAft>
                          <a:spcPts val="0"/>
                        </a:spcAft>
                      </a:pPr>
                      <a:r>
                        <a:rPr lang="en-IN" sz="2000" dirty="0">
                          <a:effectLst/>
                        </a:rPr>
                        <a:t>Text Books</a:t>
                      </a:r>
                      <a:endParaRPr lang="en-US" sz="2000"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2000">
                          <a:effectLst/>
                        </a:rPr>
                        <a:t>Author</a:t>
                      </a:r>
                      <a:endParaRPr lang="en-US" sz="20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2000">
                          <a:effectLst/>
                        </a:rPr>
                        <a:t>Title of Book</a:t>
                      </a:r>
                      <a:endParaRPr lang="en-US" sz="200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IN" sz="2000">
                          <a:effectLst/>
                        </a:rPr>
                        <a:t>Publication</a:t>
                      </a:r>
                      <a:endParaRPr lang="en-US"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1397000">
                <a:tc>
                  <a:txBody>
                    <a:bodyPr/>
                    <a:lstStyle/>
                    <a:p>
                      <a:pPr marL="0" marR="0" algn="ctr">
                        <a:lnSpc>
                          <a:spcPct val="115000"/>
                        </a:lnSpc>
                        <a:spcBef>
                          <a:spcPts val="0"/>
                        </a:spcBef>
                        <a:spcAft>
                          <a:spcPts val="0"/>
                        </a:spcAft>
                      </a:pPr>
                      <a:r>
                        <a:rPr lang="en-IN" sz="2000" dirty="0">
                          <a:effectLst/>
                        </a:rPr>
                        <a:t>T1</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 Alan Dix. </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Human Computer Interaction. </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a:effectLst/>
                        </a:rPr>
                        <a:t>Pearson Education,</a:t>
                      </a:r>
                      <a:endParaRPr lang="en-US" sz="2000">
                        <a:effectLst/>
                      </a:endParaRPr>
                    </a:p>
                    <a:p>
                      <a:pPr marL="0" marR="0">
                        <a:lnSpc>
                          <a:spcPct val="115000"/>
                        </a:lnSpc>
                        <a:spcBef>
                          <a:spcPts val="0"/>
                        </a:spcBef>
                        <a:spcAft>
                          <a:spcPts val="0"/>
                        </a:spcAft>
                      </a:pPr>
                      <a:r>
                        <a:rPr lang="en-IN" sz="2000">
                          <a:effectLst/>
                        </a:rPr>
                        <a:t> ISBN 978-81-317-1703-5.</a:t>
                      </a:r>
                      <a:endParaRPr lang="en-US" sz="20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2116596">
                <a:tc>
                  <a:txBody>
                    <a:bodyPr/>
                    <a:lstStyle/>
                    <a:p>
                      <a:pPr marL="0" marR="0" algn="ctr">
                        <a:lnSpc>
                          <a:spcPct val="115000"/>
                        </a:lnSpc>
                        <a:spcBef>
                          <a:spcPts val="0"/>
                        </a:spcBef>
                        <a:spcAft>
                          <a:spcPts val="0"/>
                        </a:spcAft>
                      </a:pPr>
                      <a:r>
                        <a:rPr lang="en-IN" sz="2000">
                          <a:effectLst/>
                        </a:rPr>
                        <a:t>T2</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a:effectLst/>
                        </a:rPr>
                        <a:t>Gerard Jounghyun Kim. </a:t>
                      </a:r>
                      <a:endParaRPr lang="en-US" sz="20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Human–Computer Interaction: Fundamentals and Practice</a:t>
                      </a:r>
                      <a:endParaRPr lang="en-US" sz="2000"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IN" sz="2000" dirty="0">
                          <a:effectLst/>
                        </a:rPr>
                        <a:t>CRC Press. </a:t>
                      </a:r>
                      <a:endParaRPr lang="en-US" sz="2000" dirty="0">
                        <a:effectLst/>
                      </a:endParaRPr>
                    </a:p>
                    <a:p>
                      <a:pPr marL="0" marR="0">
                        <a:lnSpc>
                          <a:spcPct val="115000"/>
                        </a:lnSpc>
                        <a:spcBef>
                          <a:spcPts val="0"/>
                        </a:spcBef>
                        <a:spcAft>
                          <a:spcPts val="0"/>
                        </a:spcAft>
                      </a:pPr>
                      <a:r>
                        <a:rPr lang="en-IN" sz="2000" dirty="0">
                          <a:effectLst/>
                        </a:rPr>
                        <a:t>ISBN 978-1-4822-3390-</a:t>
                      </a:r>
                      <a:endParaRPr lang="en-US" sz="20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8571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Reference Books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8004938"/>
              </p:ext>
            </p:extLst>
          </p:nvPr>
        </p:nvGraphicFramePr>
        <p:xfrm>
          <a:off x="533400" y="914400"/>
          <a:ext cx="8000999" cy="5047488"/>
        </p:xfrm>
        <a:graphic>
          <a:graphicData uri="http://schemas.openxmlformats.org/drawingml/2006/table">
            <a:tbl>
              <a:tblPr firstRow="1" firstCol="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322290">
                  <a:extLst>
                    <a:ext uri="{9D8B030D-6E8A-4147-A177-3AD203B41FA5}">
                      <a16:colId xmlns:a16="http://schemas.microsoft.com/office/drawing/2014/main" val="20002"/>
                    </a:ext>
                  </a:extLst>
                </a:gridCol>
                <a:gridCol w="2240309">
                  <a:extLst>
                    <a:ext uri="{9D8B030D-6E8A-4147-A177-3AD203B41FA5}">
                      <a16:colId xmlns:a16="http://schemas.microsoft.com/office/drawing/2014/main" val="20003"/>
                    </a:ext>
                  </a:extLst>
                </a:gridCol>
              </a:tblGrid>
              <a:tr h="158289">
                <a:tc gridSpan="4">
                  <a:txBody>
                    <a:bodyPr/>
                    <a:lstStyle/>
                    <a:p>
                      <a:pPr marL="0" marR="0">
                        <a:lnSpc>
                          <a:spcPct val="115000"/>
                        </a:lnSpc>
                        <a:spcBef>
                          <a:spcPts val="0"/>
                        </a:spcBef>
                        <a:spcAft>
                          <a:spcPts val="0"/>
                        </a:spcAft>
                      </a:pPr>
                      <a:r>
                        <a:rPr lang="en-IN" sz="1600" dirty="0">
                          <a:effectLst/>
                        </a:rPr>
                        <a:t>Reference </a:t>
                      </a:r>
                      <a:r>
                        <a:rPr lang="en-IN" sz="1600" dirty="0" smtClean="0">
                          <a:effectLst/>
                        </a:rPr>
                        <a:t>Books</a:t>
                      </a:r>
                      <a:r>
                        <a:rPr lang="en-IN" sz="1600" dirty="0">
                          <a:effectLst/>
                        </a:rPr>
                        <a:t> </a:t>
                      </a:r>
                      <a:endParaRPr lang="en-US" sz="1600" dirty="0">
                        <a:effectLst/>
                        <a:latin typeface="Calibri"/>
                        <a:ea typeface="Times New Roman"/>
                        <a:cs typeface="Times New Roman"/>
                      </a:endParaRPr>
                    </a:p>
                  </a:txBody>
                  <a:tcPr marL="51936" marR="51936" marT="0" marB="0" anchor="ctr"/>
                </a:tc>
                <a:tc hMerge="1">
                  <a:txBody>
                    <a:bodyPr/>
                    <a:lstStyle/>
                    <a:p>
                      <a:pPr marL="0" marR="0">
                        <a:lnSpc>
                          <a:spcPct val="115000"/>
                        </a:lnSpc>
                        <a:spcBef>
                          <a:spcPts val="0"/>
                        </a:spcBef>
                        <a:spcAft>
                          <a:spcPts val="0"/>
                        </a:spcAft>
                      </a:pPr>
                      <a:endParaRPr lang="en-US" sz="1600" dirty="0">
                        <a:effectLst/>
                        <a:latin typeface="Calibri"/>
                        <a:ea typeface="Times New Roman"/>
                        <a:cs typeface="Times New Roman"/>
                      </a:endParaRPr>
                    </a:p>
                  </a:txBody>
                  <a:tcPr marL="51936" marR="51936" marT="0" marB="0" anchor="ctr"/>
                </a:tc>
                <a:tc hMerge="1">
                  <a:txBody>
                    <a:bodyPr/>
                    <a:lstStyle/>
                    <a:p>
                      <a:pPr marL="0" marR="0">
                        <a:lnSpc>
                          <a:spcPct val="115000"/>
                        </a:lnSpc>
                        <a:spcBef>
                          <a:spcPts val="0"/>
                        </a:spcBef>
                        <a:spcAft>
                          <a:spcPts val="0"/>
                        </a:spcAft>
                      </a:pPr>
                      <a:endParaRPr lang="en-US" sz="1600" dirty="0">
                        <a:effectLst/>
                        <a:latin typeface="Calibri"/>
                        <a:ea typeface="Times New Roman"/>
                        <a:cs typeface="Times New Roman"/>
                      </a:endParaRPr>
                    </a:p>
                  </a:txBody>
                  <a:tcPr marL="51936" marR="51936" marT="0" marB="0" anchor="ctr"/>
                </a:tc>
                <a:tc hMerge="1">
                  <a:txBody>
                    <a:bodyPr/>
                    <a:lstStyle/>
                    <a:p>
                      <a:pPr marL="0" marR="0">
                        <a:lnSpc>
                          <a:spcPct val="115000"/>
                        </a:lnSpc>
                        <a:spcBef>
                          <a:spcPts val="0"/>
                        </a:spcBef>
                        <a:spcAft>
                          <a:spcPts val="0"/>
                        </a:spcAft>
                      </a:pP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0"/>
                  </a:ext>
                </a:extLst>
              </a:tr>
              <a:tr h="633156">
                <a:tc>
                  <a:txBody>
                    <a:bodyPr/>
                    <a:lstStyle/>
                    <a:p>
                      <a:pPr marL="0" marR="0" algn="ctr">
                        <a:lnSpc>
                          <a:spcPct val="115000"/>
                        </a:lnSpc>
                        <a:spcBef>
                          <a:spcPts val="0"/>
                        </a:spcBef>
                        <a:spcAft>
                          <a:spcPts val="0"/>
                        </a:spcAft>
                      </a:pPr>
                      <a:r>
                        <a:rPr lang="en-IN" sz="1600">
                          <a:effectLst/>
                        </a:rPr>
                        <a:t>R1</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Ben </a:t>
                      </a:r>
                      <a:r>
                        <a:rPr lang="en-IN" sz="1600" dirty="0" err="1">
                          <a:effectLst/>
                        </a:rPr>
                        <a:t>Shneiderman</a:t>
                      </a:r>
                      <a:r>
                        <a:rPr lang="en-IN" sz="1600" dirty="0">
                          <a:effectLst/>
                        </a:rPr>
                        <a:t>; Catherine </a:t>
                      </a:r>
                      <a:r>
                        <a:rPr lang="en-IN" sz="1600" dirty="0" err="1">
                          <a:effectLst/>
                        </a:rPr>
                        <a:t>Plaisant</a:t>
                      </a:r>
                      <a:r>
                        <a:rPr lang="en-IN" sz="1600" dirty="0">
                          <a:effectLst/>
                        </a:rPr>
                        <a:t>; Maxine Cohen; Steven Jacobs </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Designing the</a:t>
                      </a:r>
                      <a:endParaRPr lang="en-US" sz="1600">
                        <a:effectLst/>
                      </a:endParaRPr>
                    </a:p>
                    <a:p>
                      <a:pPr marL="0" marR="0">
                        <a:lnSpc>
                          <a:spcPct val="115000"/>
                        </a:lnSpc>
                        <a:spcBef>
                          <a:spcPts val="0"/>
                        </a:spcBef>
                        <a:spcAft>
                          <a:spcPts val="0"/>
                        </a:spcAft>
                      </a:pPr>
                      <a:r>
                        <a:rPr lang="en-IN" sz="1600">
                          <a:effectLst/>
                        </a:rPr>
                        <a:t>User Interface: Strategies for Effective Human-Computer Interaction</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Pearson Education,</a:t>
                      </a:r>
                      <a:endParaRPr lang="en-US" sz="1600" dirty="0">
                        <a:effectLst/>
                      </a:endParaRPr>
                    </a:p>
                    <a:p>
                      <a:pPr marL="0" marR="0">
                        <a:lnSpc>
                          <a:spcPct val="115000"/>
                        </a:lnSpc>
                        <a:spcBef>
                          <a:spcPts val="0"/>
                        </a:spcBef>
                        <a:spcAft>
                          <a:spcPts val="0"/>
                        </a:spcAft>
                      </a:pPr>
                      <a:r>
                        <a:rPr lang="en-IN" sz="1600" dirty="0">
                          <a:effectLst/>
                        </a:rPr>
                        <a:t>ISBN 978-1-292-03701-1.</a:t>
                      </a:r>
                      <a:endParaRPr lang="en-US" sz="1600" dirty="0">
                        <a:effectLst/>
                      </a:endParaRPr>
                    </a:p>
                    <a:p>
                      <a:pPr marL="0" marR="0">
                        <a:lnSpc>
                          <a:spcPct val="115000"/>
                        </a:lnSpc>
                        <a:spcBef>
                          <a:spcPts val="0"/>
                        </a:spcBef>
                        <a:spcAft>
                          <a:spcPts val="0"/>
                        </a:spcAft>
                      </a:pPr>
                      <a:r>
                        <a:rPr lang="en-IN" sz="1600" dirty="0">
                          <a:effectLst/>
                        </a:rPr>
                        <a:t> </a:t>
                      </a: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1"/>
                  </a:ext>
                </a:extLst>
              </a:tr>
              <a:tr h="316579">
                <a:tc>
                  <a:txBody>
                    <a:bodyPr/>
                    <a:lstStyle/>
                    <a:p>
                      <a:pPr marL="0" marR="0" algn="ctr">
                        <a:lnSpc>
                          <a:spcPct val="115000"/>
                        </a:lnSpc>
                        <a:spcBef>
                          <a:spcPts val="0"/>
                        </a:spcBef>
                        <a:spcAft>
                          <a:spcPts val="0"/>
                        </a:spcAft>
                      </a:pPr>
                      <a:r>
                        <a:rPr lang="en-IN" sz="1600">
                          <a:effectLst/>
                        </a:rPr>
                        <a:t>R2</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Donald A. Norman</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The Design of Everyday Things Basic Books.</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ISBN 978-0-465-07299-6.</a:t>
                      </a: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2"/>
                  </a:ext>
                </a:extLst>
              </a:tr>
              <a:tr h="633156">
                <a:tc>
                  <a:txBody>
                    <a:bodyPr/>
                    <a:lstStyle/>
                    <a:p>
                      <a:pPr marL="0" marR="0" algn="ctr">
                        <a:lnSpc>
                          <a:spcPct val="115000"/>
                        </a:lnSpc>
                        <a:spcBef>
                          <a:spcPts val="0"/>
                        </a:spcBef>
                        <a:spcAft>
                          <a:spcPts val="0"/>
                        </a:spcAft>
                      </a:pPr>
                      <a:r>
                        <a:rPr lang="en-IN" sz="1600">
                          <a:effectLst/>
                        </a:rPr>
                        <a:t>R3</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Jeff Johnson</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Designing with the Mind in Mind: Simple Guide to Understanding User</a:t>
                      </a:r>
                      <a:endParaRPr lang="en-US" sz="1600">
                        <a:effectLst/>
                      </a:endParaRPr>
                    </a:p>
                    <a:p>
                      <a:pPr marL="0" marR="0">
                        <a:lnSpc>
                          <a:spcPct val="115000"/>
                        </a:lnSpc>
                        <a:spcBef>
                          <a:spcPts val="0"/>
                        </a:spcBef>
                        <a:spcAft>
                          <a:spcPts val="0"/>
                        </a:spcAft>
                      </a:pPr>
                      <a:r>
                        <a:rPr lang="en-IN" sz="1600">
                          <a:effectLst/>
                        </a:rPr>
                        <a:t>Interface Design Guidelines</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Elsevier. </a:t>
                      </a:r>
                      <a:endParaRPr lang="en-US" sz="1600" dirty="0">
                        <a:effectLst/>
                      </a:endParaRPr>
                    </a:p>
                    <a:p>
                      <a:pPr marL="0" marR="0">
                        <a:lnSpc>
                          <a:spcPct val="115000"/>
                        </a:lnSpc>
                        <a:spcBef>
                          <a:spcPts val="0"/>
                        </a:spcBef>
                        <a:spcAft>
                          <a:spcPts val="0"/>
                        </a:spcAft>
                      </a:pPr>
                      <a:r>
                        <a:rPr lang="en-IN" sz="1600" dirty="0">
                          <a:effectLst/>
                        </a:rPr>
                        <a:t>ISBN 978-0-12-411556-9</a:t>
                      </a: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3"/>
                  </a:ext>
                </a:extLst>
              </a:tr>
              <a:tr h="791446">
                <a:tc>
                  <a:txBody>
                    <a:bodyPr/>
                    <a:lstStyle/>
                    <a:p>
                      <a:pPr marL="0" marR="0" algn="ctr">
                        <a:lnSpc>
                          <a:spcPct val="115000"/>
                        </a:lnSpc>
                        <a:spcBef>
                          <a:spcPts val="0"/>
                        </a:spcBef>
                        <a:spcAft>
                          <a:spcPts val="0"/>
                        </a:spcAft>
                      </a:pPr>
                      <a:r>
                        <a:rPr lang="en-IN" sz="1600">
                          <a:effectLst/>
                        </a:rPr>
                        <a:t>R4</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Alan Cooper; Robert Reimann; David Cronin; Christopher Noessel </a:t>
                      </a:r>
                      <a:endParaRPr lang="en-US" sz="1600">
                        <a:effectLst/>
                      </a:endParaRPr>
                    </a:p>
                    <a:p>
                      <a:pPr marL="0" marR="0">
                        <a:lnSpc>
                          <a:spcPct val="115000"/>
                        </a:lnSpc>
                        <a:spcBef>
                          <a:spcPts val="0"/>
                        </a:spcBef>
                        <a:spcAft>
                          <a:spcPts val="0"/>
                        </a:spcAft>
                      </a:pPr>
                      <a:r>
                        <a:rPr lang="en-IN" sz="1600">
                          <a:effectLst/>
                        </a:rPr>
                        <a:t> </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About Face: The</a:t>
                      </a:r>
                      <a:endParaRPr lang="en-US" sz="1600">
                        <a:effectLst/>
                      </a:endParaRPr>
                    </a:p>
                    <a:p>
                      <a:pPr marL="0" marR="0">
                        <a:lnSpc>
                          <a:spcPct val="115000"/>
                        </a:lnSpc>
                        <a:spcBef>
                          <a:spcPts val="0"/>
                        </a:spcBef>
                        <a:spcAft>
                          <a:spcPts val="0"/>
                        </a:spcAft>
                      </a:pPr>
                      <a:r>
                        <a:rPr lang="en-IN" sz="1600">
                          <a:effectLst/>
                        </a:rPr>
                        <a:t>Essentials of Interaction Design</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Wiley. </a:t>
                      </a:r>
                      <a:endParaRPr lang="en-US" sz="1600" dirty="0">
                        <a:effectLst/>
                      </a:endParaRPr>
                    </a:p>
                    <a:p>
                      <a:pPr marL="0" marR="0">
                        <a:lnSpc>
                          <a:spcPct val="115000"/>
                        </a:lnSpc>
                        <a:spcBef>
                          <a:spcPts val="0"/>
                        </a:spcBef>
                        <a:spcAft>
                          <a:spcPts val="0"/>
                        </a:spcAft>
                      </a:pPr>
                      <a:r>
                        <a:rPr lang="en-IN" sz="1600" dirty="0">
                          <a:effectLst/>
                        </a:rPr>
                        <a:t>ISBN 978-1-118-76658-3.</a:t>
                      </a: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952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Reference Books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6668083"/>
              </p:ext>
            </p:extLst>
          </p:nvPr>
        </p:nvGraphicFramePr>
        <p:xfrm>
          <a:off x="533400" y="914400"/>
          <a:ext cx="8000999" cy="5047488"/>
        </p:xfrm>
        <a:graphic>
          <a:graphicData uri="http://schemas.openxmlformats.org/drawingml/2006/table">
            <a:tbl>
              <a:tblPr firstRow="1" firstCol="1" bandRow="1">
                <a:tableStyleId>{5C22544A-7EE6-4342-B048-85BDC9FD1C3A}</a:tableStyleId>
              </a:tblPr>
              <a:tblGrid>
                <a:gridCol w="838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322290">
                  <a:extLst>
                    <a:ext uri="{9D8B030D-6E8A-4147-A177-3AD203B41FA5}">
                      <a16:colId xmlns:a16="http://schemas.microsoft.com/office/drawing/2014/main" val="20002"/>
                    </a:ext>
                  </a:extLst>
                </a:gridCol>
                <a:gridCol w="2240309">
                  <a:extLst>
                    <a:ext uri="{9D8B030D-6E8A-4147-A177-3AD203B41FA5}">
                      <a16:colId xmlns:a16="http://schemas.microsoft.com/office/drawing/2014/main" val="20003"/>
                    </a:ext>
                  </a:extLst>
                </a:gridCol>
              </a:tblGrid>
              <a:tr h="158289">
                <a:tc gridSpan="4">
                  <a:txBody>
                    <a:bodyPr/>
                    <a:lstStyle/>
                    <a:p>
                      <a:pPr marL="0" marR="0">
                        <a:lnSpc>
                          <a:spcPct val="115000"/>
                        </a:lnSpc>
                        <a:spcBef>
                          <a:spcPts val="0"/>
                        </a:spcBef>
                        <a:spcAft>
                          <a:spcPts val="0"/>
                        </a:spcAft>
                      </a:pPr>
                      <a:r>
                        <a:rPr lang="en-IN" sz="1600" dirty="0">
                          <a:effectLst/>
                        </a:rPr>
                        <a:t>Reference </a:t>
                      </a:r>
                      <a:r>
                        <a:rPr lang="en-IN" sz="1600" dirty="0" smtClean="0">
                          <a:effectLst/>
                        </a:rPr>
                        <a:t>Books</a:t>
                      </a:r>
                      <a:r>
                        <a:rPr lang="en-IN" sz="1600" dirty="0">
                          <a:effectLst/>
                        </a:rPr>
                        <a:t> </a:t>
                      </a:r>
                      <a:endParaRPr lang="en-US" sz="1600" dirty="0">
                        <a:effectLst/>
                        <a:latin typeface="Calibri"/>
                        <a:ea typeface="Times New Roman"/>
                        <a:cs typeface="Times New Roman"/>
                      </a:endParaRPr>
                    </a:p>
                  </a:txBody>
                  <a:tcPr marL="51936" marR="51936" marT="0" marB="0" anchor="ctr"/>
                </a:tc>
                <a:tc hMerge="1">
                  <a:txBody>
                    <a:bodyPr/>
                    <a:lstStyle/>
                    <a:p>
                      <a:pPr marL="0" marR="0">
                        <a:lnSpc>
                          <a:spcPct val="115000"/>
                        </a:lnSpc>
                        <a:spcBef>
                          <a:spcPts val="0"/>
                        </a:spcBef>
                        <a:spcAft>
                          <a:spcPts val="0"/>
                        </a:spcAft>
                      </a:pPr>
                      <a:endParaRPr lang="en-US" sz="1600" dirty="0">
                        <a:effectLst/>
                        <a:latin typeface="Calibri"/>
                        <a:ea typeface="Times New Roman"/>
                        <a:cs typeface="Times New Roman"/>
                      </a:endParaRPr>
                    </a:p>
                  </a:txBody>
                  <a:tcPr marL="51936" marR="51936" marT="0" marB="0" anchor="ctr"/>
                </a:tc>
                <a:tc hMerge="1">
                  <a:txBody>
                    <a:bodyPr/>
                    <a:lstStyle/>
                    <a:p>
                      <a:pPr marL="0" marR="0">
                        <a:lnSpc>
                          <a:spcPct val="115000"/>
                        </a:lnSpc>
                        <a:spcBef>
                          <a:spcPts val="0"/>
                        </a:spcBef>
                        <a:spcAft>
                          <a:spcPts val="0"/>
                        </a:spcAft>
                      </a:pPr>
                      <a:endParaRPr lang="en-US" sz="1600" dirty="0">
                        <a:effectLst/>
                        <a:latin typeface="Calibri"/>
                        <a:ea typeface="Times New Roman"/>
                        <a:cs typeface="Times New Roman"/>
                      </a:endParaRPr>
                    </a:p>
                  </a:txBody>
                  <a:tcPr marL="51936" marR="51936" marT="0" marB="0" anchor="ctr"/>
                </a:tc>
                <a:tc hMerge="1">
                  <a:txBody>
                    <a:bodyPr/>
                    <a:lstStyle/>
                    <a:p>
                      <a:pPr marL="0" marR="0">
                        <a:lnSpc>
                          <a:spcPct val="115000"/>
                        </a:lnSpc>
                        <a:spcBef>
                          <a:spcPts val="0"/>
                        </a:spcBef>
                        <a:spcAft>
                          <a:spcPts val="0"/>
                        </a:spcAft>
                      </a:pP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0"/>
                  </a:ext>
                </a:extLst>
              </a:tr>
              <a:tr h="316579">
                <a:tc>
                  <a:txBody>
                    <a:bodyPr/>
                    <a:lstStyle/>
                    <a:p>
                      <a:pPr marL="0" marR="0" algn="ctr">
                        <a:lnSpc>
                          <a:spcPct val="115000"/>
                        </a:lnSpc>
                        <a:spcBef>
                          <a:spcPts val="0"/>
                        </a:spcBef>
                        <a:spcAft>
                          <a:spcPts val="0"/>
                        </a:spcAft>
                      </a:pPr>
                      <a:r>
                        <a:rPr lang="en-IN" sz="1600" dirty="0">
                          <a:effectLst/>
                        </a:rPr>
                        <a:t>R5</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Alan Cooper  </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The Inmates are running the Asylum, Sam’s</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ISBN 978-0-672-31649-4.</a:t>
                      </a:r>
                      <a:endParaRPr lang="en-US" sz="1600">
                        <a:effectLst/>
                      </a:endParaRPr>
                    </a:p>
                    <a:p>
                      <a:pPr marL="0" marR="0">
                        <a:lnSpc>
                          <a:spcPct val="115000"/>
                        </a:lnSpc>
                        <a:spcBef>
                          <a:spcPts val="0"/>
                        </a:spcBef>
                        <a:spcAft>
                          <a:spcPts val="0"/>
                        </a:spcAft>
                      </a:pPr>
                      <a:r>
                        <a:rPr lang="en-IN" sz="1600">
                          <a:effectLst/>
                        </a:rPr>
                        <a:t> </a:t>
                      </a:r>
                      <a:endParaRPr lang="en-US" sz="160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1"/>
                  </a:ext>
                </a:extLst>
              </a:tr>
              <a:tr h="633156">
                <a:tc>
                  <a:txBody>
                    <a:bodyPr/>
                    <a:lstStyle/>
                    <a:p>
                      <a:pPr marL="0" marR="0" algn="ctr">
                        <a:lnSpc>
                          <a:spcPct val="115000"/>
                        </a:lnSpc>
                        <a:spcBef>
                          <a:spcPts val="0"/>
                        </a:spcBef>
                        <a:spcAft>
                          <a:spcPts val="0"/>
                        </a:spcAft>
                      </a:pPr>
                      <a:r>
                        <a:rPr lang="en-IN" sz="1600">
                          <a:effectLst/>
                        </a:rPr>
                        <a:t>R6</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John M. Carroll </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HCI Models, Theories, and Frameworks: Toward a Multidisciplinary</a:t>
                      </a:r>
                      <a:endParaRPr lang="en-US" sz="1600" dirty="0">
                        <a:effectLst/>
                      </a:endParaRPr>
                    </a:p>
                    <a:p>
                      <a:pPr marL="0" marR="0">
                        <a:lnSpc>
                          <a:spcPct val="115000"/>
                        </a:lnSpc>
                        <a:spcBef>
                          <a:spcPts val="0"/>
                        </a:spcBef>
                        <a:spcAft>
                          <a:spcPts val="0"/>
                        </a:spcAft>
                      </a:pPr>
                      <a:r>
                        <a:rPr lang="en-IN" sz="1600" dirty="0">
                          <a:effectLst/>
                        </a:rPr>
                        <a:t>Science</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Morgan Kaufmann. ISBN 978-0-08-049141-7.</a:t>
                      </a:r>
                      <a:endParaRPr lang="en-US" sz="160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2"/>
                  </a:ext>
                </a:extLst>
              </a:tr>
              <a:tr h="633156">
                <a:tc>
                  <a:txBody>
                    <a:bodyPr/>
                    <a:lstStyle/>
                    <a:p>
                      <a:pPr marL="0" marR="0" algn="ctr">
                        <a:lnSpc>
                          <a:spcPct val="115000"/>
                        </a:lnSpc>
                        <a:spcBef>
                          <a:spcPts val="0"/>
                        </a:spcBef>
                        <a:spcAft>
                          <a:spcPts val="0"/>
                        </a:spcAft>
                      </a:pPr>
                      <a:r>
                        <a:rPr lang="en-IN" sz="1600">
                          <a:effectLst/>
                        </a:rPr>
                        <a:t>R7</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Alan Cooper, Robert Reimann, David Cronin, Christopher Noessel, </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About Face: The Essentials of Interface</a:t>
                      </a:r>
                      <a:endParaRPr lang="en-US" sz="1600" dirty="0">
                        <a:effectLst/>
                      </a:endParaRPr>
                    </a:p>
                    <a:p>
                      <a:pPr marL="0" marR="0">
                        <a:lnSpc>
                          <a:spcPct val="115000"/>
                        </a:lnSpc>
                        <a:spcBef>
                          <a:spcPts val="0"/>
                        </a:spcBef>
                        <a:spcAft>
                          <a:spcPts val="0"/>
                        </a:spcAft>
                      </a:pPr>
                      <a:r>
                        <a:rPr lang="en-IN" sz="1600" dirty="0">
                          <a:effectLst/>
                        </a:rPr>
                        <a:t>Design</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Wiley India,</a:t>
                      </a:r>
                      <a:endParaRPr lang="en-US" sz="1600">
                        <a:effectLst/>
                      </a:endParaRPr>
                    </a:p>
                    <a:p>
                      <a:pPr marL="0" marR="0">
                        <a:lnSpc>
                          <a:spcPct val="115000"/>
                        </a:lnSpc>
                        <a:spcBef>
                          <a:spcPts val="0"/>
                        </a:spcBef>
                        <a:spcAft>
                          <a:spcPts val="0"/>
                        </a:spcAft>
                      </a:pPr>
                      <a:r>
                        <a:rPr lang="en-IN" sz="1600">
                          <a:effectLst/>
                        </a:rPr>
                        <a:t> ISBN : 9788126559718,4th Ed</a:t>
                      </a:r>
                      <a:endParaRPr lang="en-US" sz="160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3"/>
                  </a:ext>
                </a:extLst>
              </a:tr>
              <a:tr h="474867">
                <a:tc>
                  <a:txBody>
                    <a:bodyPr/>
                    <a:lstStyle/>
                    <a:p>
                      <a:pPr marL="0" marR="0" algn="ctr">
                        <a:lnSpc>
                          <a:spcPct val="115000"/>
                        </a:lnSpc>
                        <a:spcBef>
                          <a:spcPts val="0"/>
                        </a:spcBef>
                        <a:spcAft>
                          <a:spcPts val="0"/>
                        </a:spcAft>
                      </a:pPr>
                      <a:r>
                        <a:rPr lang="en-IN" sz="1600">
                          <a:effectLst/>
                        </a:rPr>
                        <a:t>R8</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Rogers, Sharp, Preece, </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Interaction Design: Beyond Human Computer Interaction, </a:t>
                      </a:r>
                      <a:endParaRPr lang="en-US" sz="1600" dirty="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Wiley India, </a:t>
                      </a:r>
                      <a:endParaRPr lang="en-US" sz="1600" dirty="0">
                        <a:effectLst/>
                      </a:endParaRPr>
                    </a:p>
                    <a:p>
                      <a:pPr marL="0" marR="0">
                        <a:lnSpc>
                          <a:spcPct val="115000"/>
                        </a:lnSpc>
                        <a:spcBef>
                          <a:spcPts val="0"/>
                        </a:spcBef>
                        <a:spcAft>
                          <a:spcPts val="0"/>
                        </a:spcAft>
                      </a:pPr>
                      <a:r>
                        <a:rPr lang="en-IN" sz="1600" dirty="0">
                          <a:effectLst/>
                        </a:rPr>
                        <a:t>ISBN : 9788126544912,3ed</a:t>
                      </a:r>
                      <a:endParaRPr lang="en-US" sz="1600" dirty="0">
                        <a:effectLst/>
                      </a:endParaRPr>
                    </a:p>
                    <a:p>
                      <a:pPr marL="0" marR="0">
                        <a:lnSpc>
                          <a:spcPct val="115000"/>
                        </a:lnSpc>
                        <a:spcBef>
                          <a:spcPts val="0"/>
                        </a:spcBef>
                        <a:spcAft>
                          <a:spcPts val="0"/>
                        </a:spcAft>
                      </a:pPr>
                      <a:r>
                        <a:rPr lang="en-IN" sz="1600" dirty="0">
                          <a:effectLst/>
                        </a:rPr>
                        <a:t> </a:t>
                      </a: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4"/>
                  </a:ext>
                </a:extLst>
              </a:tr>
              <a:tr h="316579">
                <a:tc>
                  <a:txBody>
                    <a:bodyPr/>
                    <a:lstStyle/>
                    <a:p>
                      <a:pPr marL="0" marR="0" algn="ctr">
                        <a:lnSpc>
                          <a:spcPct val="115000"/>
                        </a:lnSpc>
                        <a:spcBef>
                          <a:spcPts val="0"/>
                        </a:spcBef>
                        <a:spcAft>
                          <a:spcPts val="0"/>
                        </a:spcAft>
                      </a:pPr>
                      <a:r>
                        <a:rPr lang="en-IN" sz="1600">
                          <a:effectLst/>
                        </a:rPr>
                        <a:t>R9</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Wilbert O.Galitz, </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a:effectLst/>
                        </a:rPr>
                        <a:t>The Essential Guide to user Interface Design, </a:t>
                      </a:r>
                      <a:endParaRPr lang="en-US" sz="1600">
                        <a:effectLst/>
                        <a:latin typeface="Calibri"/>
                        <a:ea typeface="Times New Roman"/>
                        <a:cs typeface="Times New Roman"/>
                      </a:endParaRPr>
                    </a:p>
                  </a:txBody>
                  <a:tcPr marL="51936" marR="51936" marT="0" marB="0" anchor="ctr"/>
                </a:tc>
                <a:tc>
                  <a:txBody>
                    <a:bodyPr/>
                    <a:lstStyle/>
                    <a:p>
                      <a:pPr marL="0" marR="0">
                        <a:lnSpc>
                          <a:spcPct val="115000"/>
                        </a:lnSpc>
                        <a:spcBef>
                          <a:spcPts val="0"/>
                        </a:spcBef>
                        <a:spcAft>
                          <a:spcPts val="0"/>
                        </a:spcAft>
                      </a:pPr>
                      <a:r>
                        <a:rPr lang="en-IN" sz="1600" dirty="0">
                          <a:effectLst/>
                        </a:rPr>
                        <a:t>Wiley India, </a:t>
                      </a:r>
                      <a:endParaRPr lang="en-US" sz="1600" dirty="0">
                        <a:effectLst/>
                      </a:endParaRPr>
                    </a:p>
                    <a:p>
                      <a:pPr marL="0" marR="0">
                        <a:lnSpc>
                          <a:spcPct val="115000"/>
                        </a:lnSpc>
                        <a:spcBef>
                          <a:spcPts val="0"/>
                        </a:spcBef>
                        <a:spcAft>
                          <a:spcPts val="0"/>
                        </a:spcAft>
                      </a:pPr>
                      <a:r>
                        <a:rPr lang="en-IN" sz="1600" dirty="0">
                          <a:effectLst/>
                        </a:rPr>
                        <a:t>ISBN: 9788126502806</a:t>
                      </a:r>
                      <a:endParaRPr lang="en-US" sz="1600" dirty="0">
                        <a:effectLst/>
                        <a:latin typeface="Calibri"/>
                        <a:ea typeface="Times New Roman"/>
                        <a:cs typeface="Times New Roman"/>
                      </a:endParaRPr>
                    </a:p>
                  </a:txBody>
                  <a:tcPr marL="51936" marR="5193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5018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1305</Words>
  <Application>Microsoft Office PowerPoint</Application>
  <PresentationFormat>On-screen Show (4:3)</PresentationFormat>
  <Paragraphs>222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Monotype Corsiva</vt:lpstr>
      <vt:lpstr>Times New Roman</vt:lpstr>
      <vt:lpstr>Office Theme</vt:lpstr>
      <vt:lpstr>Human Computer Interaction</vt:lpstr>
      <vt:lpstr>Syllabus Structure</vt:lpstr>
      <vt:lpstr>Course Objective</vt:lpstr>
      <vt:lpstr>Course Outcomes</vt:lpstr>
      <vt:lpstr>Course Contents</vt:lpstr>
      <vt:lpstr>PowerPoint Presentation</vt:lpstr>
      <vt:lpstr>Text Books</vt:lpstr>
      <vt:lpstr>Reference Books</vt:lpstr>
      <vt:lpstr>Reference Books</vt:lpstr>
      <vt:lpstr>Web Resources</vt:lpstr>
      <vt:lpstr>Coursera Courses for HCI</vt:lpstr>
      <vt:lpstr>Software Lab – III  Structure</vt:lpstr>
      <vt:lpstr>Assignment List</vt:lpstr>
      <vt:lpstr>Assignment List</vt:lpstr>
      <vt:lpstr>Assignment List</vt:lpstr>
      <vt:lpstr>References:</vt:lpstr>
      <vt:lpstr>Coursera Courses for SL-III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dc:title>
  <dc:creator>MRM</dc:creator>
  <cp:lastModifiedBy>Pune Vidyarthi Griha's College Of Engineering and Technology</cp:lastModifiedBy>
  <cp:revision>25</cp:revision>
  <dcterms:created xsi:type="dcterms:W3CDTF">2006-08-16T00:00:00Z</dcterms:created>
  <dcterms:modified xsi:type="dcterms:W3CDTF">2020-06-24T06:54:49Z</dcterms:modified>
</cp:coreProperties>
</file>