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 id="263" r:id="rId8"/>
    <p:sldId id="264" r:id="rId9"/>
    <p:sldId id="265" r:id="rId10"/>
    <p:sldId id="266" r:id="rId11"/>
    <p:sldId id="277" r:id="rId12"/>
    <p:sldId id="262" r:id="rId13"/>
    <p:sldId id="267" r:id="rId14"/>
    <p:sldId id="270" r:id="rId15"/>
    <p:sldId id="268" r:id="rId16"/>
    <p:sldId id="273" r:id="rId17"/>
    <p:sldId id="272" r:id="rId18"/>
    <p:sldId id="274" r:id="rId19"/>
    <p:sldId id="271"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4C1DAD-C150-4546-83F0-EE31517D2577}" type="datetimeFigureOut">
              <a:rPr lang="en-US" smtClean="0"/>
              <a:t>11-Sep-20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E8A0B-9905-435B-85F8-F3575BC215CC}" type="slidenum">
              <a:rPr lang="en-US" smtClean="0"/>
              <a:t>‹#›</a:t>
            </a:fld>
            <a:endParaRPr lang="en-US"/>
          </a:p>
        </p:txBody>
      </p:sp>
    </p:spTree>
    <p:extLst>
      <p:ext uri="{BB962C8B-B14F-4D97-AF65-F5344CB8AC3E}">
        <p14:creationId xmlns:p14="http://schemas.microsoft.com/office/powerpoint/2010/main" val="71703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C1DAD-C150-4546-83F0-EE31517D2577}" type="datetimeFigureOut">
              <a:rPr lang="en-US" smtClean="0"/>
              <a:t>11-Sep-20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E8A0B-9905-435B-85F8-F3575BC215CC}" type="slidenum">
              <a:rPr lang="en-US" smtClean="0"/>
              <a:t>‹#›</a:t>
            </a:fld>
            <a:endParaRPr lang="en-US"/>
          </a:p>
        </p:txBody>
      </p:sp>
    </p:spTree>
    <p:extLst>
      <p:ext uri="{BB962C8B-B14F-4D97-AF65-F5344CB8AC3E}">
        <p14:creationId xmlns:p14="http://schemas.microsoft.com/office/powerpoint/2010/main" val="3651575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C1DAD-C150-4546-83F0-EE31517D2577}" type="datetimeFigureOut">
              <a:rPr lang="en-US" smtClean="0"/>
              <a:t>11-Sep-20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E8A0B-9905-435B-85F8-F3575BC215CC}" type="slidenum">
              <a:rPr lang="en-US" smtClean="0"/>
              <a:t>‹#›</a:t>
            </a:fld>
            <a:endParaRPr lang="en-US"/>
          </a:p>
        </p:txBody>
      </p:sp>
    </p:spTree>
    <p:extLst>
      <p:ext uri="{BB962C8B-B14F-4D97-AF65-F5344CB8AC3E}">
        <p14:creationId xmlns:p14="http://schemas.microsoft.com/office/powerpoint/2010/main" val="216712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C1DAD-C150-4546-83F0-EE31517D2577}" type="datetimeFigureOut">
              <a:rPr lang="en-US" smtClean="0"/>
              <a:t>11-Sep-20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E8A0B-9905-435B-85F8-F3575BC215CC}" type="slidenum">
              <a:rPr lang="en-US" smtClean="0"/>
              <a:t>‹#›</a:t>
            </a:fld>
            <a:endParaRPr lang="en-US"/>
          </a:p>
        </p:txBody>
      </p:sp>
    </p:spTree>
    <p:extLst>
      <p:ext uri="{BB962C8B-B14F-4D97-AF65-F5344CB8AC3E}">
        <p14:creationId xmlns:p14="http://schemas.microsoft.com/office/powerpoint/2010/main" val="1077038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C1DAD-C150-4546-83F0-EE31517D2577}" type="datetimeFigureOut">
              <a:rPr lang="en-US" smtClean="0"/>
              <a:t>11-Sep-20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E8A0B-9905-435B-85F8-F3575BC215CC}" type="slidenum">
              <a:rPr lang="en-US" smtClean="0"/>
              <a:t>‹#›</a:t>
            </a:fld>
            <a:endParaRPr lang="en-US"/>
          </a:p>
        </p:txBody>
      </p:sp>
    </p:spTree>
    <p:extLst>
      <p:ext uri="{BB962C8B-B14F-4D97-AF65-F5344CB8AC3E}">
        <p14:creationId xmlns:p14="http://schemas.microsoft.com/office/powerpoint/2010/main" val="230951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4C1DAD-C150-4546-83F0-EE31517D2577}" type="datetimeFigureOut">
              <a:rPr lang="en-US" smtClean="0"/>
              <a:t>11-Sep-20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E8A0B-9905-435B-85F8-F3575BC215CC}" type="slidenum">
              <a:rPr lang="en-US" smtClean="0"/>
              <a:t>‹#›</a:t>
            </a:fld>
            <a:endParaRPr lang="en-US"/>
          </a:p>
        </p:txBody>
      </p:sp>
    </p:spTree>
    <p:extLst>
      <p:ext uri="{BB962C8B-B14F-4D97-AF65-F5344CB8AC3E}">
        <p14:creationId xmlns:p14="http://schemas.microsoft.com/office/powerpoint/2010/main" val="419486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4C1DAD-C150-4546-83F0-EE31517D2577}" type="datetimeFigureOut">
              <a:rPr lang="en-US" smtClean="0"/>
              <a:t>11-Sep-20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CE8A0B-9905-435B-85F8-F3575BC215CC}" type="slidenum">
              <a:rPr lang="en-US" smtClean="0"/>
              <a:t>‹#›</a:t>
            </a:fld>
            <a:endParaRPr lang="en-US"/>
          </a:p>
        </p:txBody>
      </p:sp>
    </p:spTree>
    <p:extLst>
      <p:ext uri="{BB962C8B-B14F-4D97-AF65-F5344CB8AC3E}">
        <p14:creationId xmlns:p14="http://schemas.microsoft.com/office/powerpoint/2010/main" val="31757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4C1DAD-C150-4546-83F0-EE31517D2577}" type="datetimeFigureOut">
              <a:rPr lang="en-US" smtClean="0"/>
              <a:t>11-Sep-20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CE8A0B-9905-435B-85F8-F3575BC215CC}" type="slidenum">
              <a:rPr lang="en-US" smtClean="0"/>
              <a:t>‹#›</a:t>
            </a:fld>
            <a:endParaRPr lang="en-US"/>
          </a:p>
        </p:txBody>
      </p:sp>
    </p:spTree>
    <p:extLst>
      <p:ext uri="{BB962C8B-B14F-4D97-AF65-F5344CB8AC3E}">
        <p14:creationId xmlns:p14="http://schemas.microsoft.com/office/powerpoint/2010/main" val="3407960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C1DAD-C150-4546-83F0-EE31517D2577}" type="datetimeFigureOut">
              <a:rPr lang="en-US" smtClean="0"/>
              <a:t>11-Sep-20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CE8A0B-9905-435B-85F8-F3575BC215CC}" type="slidenum">
              <a:rPr lang="en-US" smtClean="0"/>
              <a:t>‹#›</a:t>
            </a:fld>
            <a:endParaRPr lang="en-US"/>
          </a:p>
        </p:txBody>
      </p:sp>
    </p:spTree>
    <p:extLst>
      <p:ext uri="{BB962C8B-B14F-4D97-AF65-F5344CB8AC3E}">
        <p14:creationId xmlns:p14="http://schemas.microsoft.com/office/powerpoint/2010/main" val="337000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C1DAD-C150-4546-83F0-EE31517D2577}" type="datetimeFigureOut">
              <a:rPr lang="en-US" smtClean="0"/>
              <a:t>11-Sep-20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E8A0B-9905-435B-85F8-F3575BC215CC}" type="slidenum">
              <a:rPr lang="en-US" smtClean="0"/>
              <a:t>‹#›</a:t>
            </a:fld>
            <a:endParaRPr lang="en-US"/>
          </a:p>
        </p:txBody>
      </p:sp>
    </p:spTree>
    <p:extLst>
      <p:ext uri="{BB962C8B-B14F-4D97-AF65-F5344CB8AC3E}">
        <p14:creationId xmlns:p14="http://schemas.microsoft.com/office/powerpoint/2010/main" val="155951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C1DAD-C150-4546-83F0-EE31517D2577}" type="datetimeFigureOut">
              <a:rPr lang="en-US" smtClean="0"/>
              <a:t>11-Sep-20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E8A0B-9905-435B-85F8-F3575BC215CC}" type="slidenum">
              <a:rPr lang="en-US" smtClean="0"/>
              <a:t>‹#›</a:t>
            </a:fld>
            <a:endParaRPr lang="en-US"/>
          </a:p>
        </p:txBody>
      </p:sp>
    </p:spTree>
    <p:extLst>
      <p:ext uri="{BB962C8B-B14F-4D97-AF65-F5344CB8AC3E}">
        <p14:creationId xmlns:p14="http://schemas.microsoft.com/office/powerpoint/2010/main" val="369051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C1DAD-C150-4546-83F0-EE31517D2577}" type="datetimeFigureOut">
              <a:rPr lang="en-US" smtClean="0"/>
              <a:t>11-Sep-20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8A0B-9905-435B-85F8-F3575BC215CC}" type="slidenum">
              <a:rPr lang="en-US" smtClean="0"/>
              <a:t>‹#›</a:t>
            </a:fld>
            <a:endParaRPr lang="en-US"/>
          </a:p>
        </p:txBody>
      </p:sp>
    </p:spTree>
    <p:extLst>
      <p:ext uri="{BB962C8B-B14F-4D97-AF65-F5344CB8AC3E}">
        <p14:creationId xmlns:p14="http://schemas.microsoft.com/office/powerpoint/2010/main" val="155771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visual-paradigm.com/learning/handbooks/agile-handbook/wireframe.j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dirty="0" smtClean="0"/>
              <a:t>Wire-Framing</a:t>
            </a:r>
            <a:endParaRPr lang="en-US" sz="7200" b="1" dirty="0"/>
          </a:p>
        </p:txBody>
      </p:sp>
    </p:spTree>
    <p:extLst>
      <p:ext uri="{BB962C8B-B14F-4D97-AF65-F5344CB8AC3E}">
        <p14:creationId xmlns:p14="http://schemas.microsoft.com/office/powerpoint/2010/main" val="4175525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6538" y="224832"/>
            <a:ext cx="9648966" cy="6431265"/>
          </a:xfrm>
          <a:prstGeom prst="rect">
            <a:avLst/>
          </a:prstGeom>
        </p:spPr>
      </p:pic>
    </p:spTree>
    <p:extLst>
      <p:ext uri="{BB962C8B-B14F-4D97-AF65-F5344CB8AC3E}">
        <p14:creationId xmlns:p14="http://schemas.microsoft.com/office/powerpoint/2010/main" val="50910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672" y="365125"/>
            <a:ext cx="10876128" cy="1325563"/>
          </a:xfrm>
        </p:spPr>
        <p:txBody>
          <a:bodyPr>
            <a:normAutofit/>
          </a:bodyPr>
          <a:lstStyle/>
          <a:p>
            <a:r>
              <a:rPr lang="en-US" b="1" dirty="0" smtClean="0"/>
              <a:t>Difference </a:t>
            </a:r>
            <a:r>
              <a:rPr lang="en-US" b="1" dirty="0"/>
              <a:t>between a </a:t>
            </a:r>
            <a:r>
              <a:rPr lang="en-US" b="1" dirty="0" smtClean="0"/>
              <a:t>sketch &amp; wireframe</a:t>
            </a:r>
            <a:r>
              <a:rPr lang="en-US" b="1" dirty="0"/>
              <a:t> </a:t>
            </a:r>
            <a:br>
              <a:rPr lang="en-US" b="1" dirty="0"/>
            </a:br>
            <a:endParaRPr lang="en-US" dirty="0"/>
          </a:p>
        </p:txBody>
      </p:sp>
      <p:sp>
        <p:nvSpPr>
          <p:cNvPr id="3" name="Content Placeholder 2"/>
          <p:cNvSpPr>
            <a:spLocks noGrp="1"/>
          </p:cNvSpPr>
          <p:nvPr>
            <p:ph idx="1"/>
          </p:nvPr>
        </p:nvSpPr>
        <p:spPr>
          <a:xfrm>
            <a:off x="477672" y="1364776"/>
            <a:ext cx="11273050" cy="5008728"/>
          </a:xfrm>
        </p:spPr>
        <p:txBody>
          <a:bodyPr>
            <a:normAutofit/>
          </a:bodyPr>
          <a:lstStyle/>
          <a:p>
            <a:r>
              <a:rPr lang="en-US" b="1" dirty="0"/>
              <a:t>Sketch</a:t>
            </a:r>
          </a:p>
          <a:p>
            <a:pPr lvl="1"/>
            <a:r>
              <a:rPr lang="en-US" dirty="0"/>
              <a:t>Starting with the least detailed of the bunch, a sketch is a simple visual to help explain an idea quickly. There aren’t really any rules to follow here. Typically this is an idea that is in the beginning stages, with only a direction in mind, where frequent adjustments will </a:t>
            </a:r>
            <a:r>
              <a:rPr lang="en-US" dirty="0" smtClean="0"/>
              <a:t>follow.</a:t>
            </a:r>
          </a:p>
          <a:p>
            <a:r>
              <a:rPr lang="en-US" b="1" dirty="0"/>
              <a:t>Wireframe</a:t>
            </a:r>
          </a:p>
          <a:p>
            <a:pPr lvl="1"/>
            <a:r>
              <a:rPr lang="en-US" dirty="0"/>
              <a:t>Like a sketch, a wireframe is a way to illustrate information so that it can be understood quickly and clearly, at a glance. Decisions are still being made and ideas solidified so jumping right into the design wouldn’t be an efficient way to handle frequent changes. Besides, this isn’t a design exercise where colors and fonts are important, although the look and feel of layouts as it relates to the user interface (UI) play a part. </a:t>
            </a:r>
          </a:p>
        </p:txBody>
      </p:sp>
    </p:spTree>
    <p:extLst>
      <p:ext uri="{BB962C8B-B14F-4D97-AF65-F5344CB8AC3E}">
        <p14:creationId xmlns:p14="http://schemas.microsoft.com/office/powerpoint/2010/main" val="82563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hlinkClick r:id="rId2"/>
              </a:rPr>
              <a:t>https://www.visual-paradigm.com/learning/handbooks/agile-handbook/wireframe.jsp</a:t>
            </a:r>
            <a:endParaRPr lang="en-US" dirty="0" smtClean="0"/>
          </a:p>
          <a:p>
            <a:r>
              <a:rPr lang="en-US" dirty="0" smtClean="0"/>
              <a:t>https://balsamiq.com/learn/articles/wireframing-phases-ideation-validation/</a:t>
            </a:r>
            <a:endParaRPr lang="en-US" dirty="0"/>
          </a:p>
        </p:txBody>
      </p:sp>
    </p:spTree>
    <p:extLst>
      <p:ext uri="{BB962C8B-B14F-4D97-AF65-F5344CB8AC3E}">
        <p14:creationId xmlns:p14="http://schemas.microsoft.com/office/powerpoint/2010/main" val="3921517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03162"/>
          </a:xfrm>
        </p:spPr>
        <p:txBody>
          <a:bodyPr>
            <a:normAutofit/>
          </a:bodyPr>
          <a:lstStyle/>
          <a:p>
            <a:pPr algn="ctr"/>
            <a:r>
              <a:rPr lang="en-US" sz="6600" b="1" dirty="0" smtClean="0">
                <a:latin typeface="+mn-lt"/>
              </a:rPr>
              <a:t>MODEL-VIEW-CONTROLLER</a:t>
            </a:r>
            <a:endParaRPr lang="en-US" sz="6600" b="1" dirty="0">
              <a:latin typeface="+mn-lt"/>
            </a:endParaRPr>
          </a:p>
        </p:txBody>
      </p:sp>
    </p:spTree>
    <p:extLst>
      <p:ext uri="{BB962C8B-B14F-4D97-AF65-F5344CB8AC3E}">
        <p14:creationId xmlns:p14="http://schemas.microsoft.com/office/powerpoint/2010/main" val="12727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44821"/>
            <a:ext cx="10515600" cy="8085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5" name="Content Placeholder 2"/>
          <p:cNvSpPr txBox="1">
            <a:spLocks/>
          </p:cNvSpPr>
          <p:nvPr/>
        </p:nvSpPr>
        <p:spPr>
          <a:xfrm>
            <a:off x="559558" y="750624"/>
            <a:ext cx="6387152" cy="55819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smtClean="0"/>
              <a:t>The</a:t>
            </a:r>
            <a:r>
              <a:rPr lang="en-US" sz="3200" dirty="0"/>
              <a:t> </a:t>
            </a:r>
            <a:r>
              <a:rPr lang="en-US" sz="3200" b="1" dirty="0"/>
              <a:t>Model-View-Controller (MVC)</a:t>
            </a:r>
            <a:r>
              <a:rPr lang="en-US" sz="3200" dirty="0"/>
              <a:t> is an architectural pattern that separates an application into three main logical components: the </a:t>
            </a:r>
            <a:r>
              <a:rPr lang="en-US" sz="3200" b="1" dirty="0"/>
              <a:t>model</a:t>
            </a:r>
            <a:r>
              <a:rPr lang="en-US" sz="3200" dirty="0"/>
              <a:t>, the view, and the controller. </a:t>
            </a:r>
            <a:endParaRPr lang="en-US" sz="3200" dirty="0" smtClean="0"/>
          </a:p>
          <a:p>
            <a:r>
              <a:rPr lang="en-US" sz="3200" dirty="0" smtClean="0"/>
              <a:t>Each </a:t>
            </a:r>
            <a:r>
              <a:rPr lang="en-US" sz="3200" dirty="0"/>
              <a:t>of these components are built to handle specific development aspects of an application. </a:t>
            </a:r>
            <a:endParaRPr lang="en-US" sz="3200" dirty="0" smtClean="0"/>
          </a:p>
          <a:p>
            <a:r>
              <a:rPr lang="en-US" sz="3200" dirty="0" smtClean="0"/>
              <a:t>MVC </a:t>
            </a:r>
            <a:r>
              <a:rPr lang="en-US" sz="3200" dirty="0"/>
              <a:t>is one of the most frequently used industry-standard web development framework to create scalable and extensible </a:t>
            </a:r>
            <a:r>
              <a:rPr lang="en-US" sz="3200" dirty="0" smtClean="0"/>
              <a:t>projects.</a:t>
            </a:r>
            <a:endParaRPr lang="en-US" sz="3200" dirty="0"/>
          </a:p>
        </p:txBody>
      </p:sp>
      <p:pic>
        <p:nvPicPr>
          <p:cNvPr id="6" name="Picture 5"/>
          <p:cNvPicPr>
            <a:picLocks noChangeAspect="1"/>
          </p:cNvPicPr>
          <p:nvPr/>
        </p:nvPicPr>
        <p:blipFill>
          <a:blip r:embed="rId2"/>
          <a:stretch>
            <a:fillRect/>
          </a:stretch>
        </p:blipFill>
        <p:spPr>
          <a:xfrm>
            <a:off x="7496175" y="743590"/>
            <a:ext cx="4695825" cy="5343525"/>
          </a:xfrm>
          <a:prstGeom prst="rect">
            <a:avLst/>
          </a:prstGeom>
        </p:spPr>
      </p:pic>
    </p:spTree>
    <p:extLst>
      <p:ext uri="{BB962C8B-B14F-4D97-AF65-F5344CB8AC3E}">
        <p14:creationId xmlns:p14="http://schemas.microsoft.com/office/powerpoint/2010/main" val="2002486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293"/>
            <a:ext cx="10515600" cy="753991"/>
          </a:xfrm>
        </p:spPr>
        <p:txBody>
          <a:bodyPr/>
          <a:lstStyle/>
          <a:p>
            <a:r>
              <a:rPr lang="en-US" b="1" dirty="0" smtClean="0"/>
              <a:t>Components:</a:t>
            </a:r>
            <a:endParaRPr lang="en-US" b="1" dirty="0"/>
          </a:p>
        </p:txBody>
      </p:sp>
      <p:sp>
        <p:nvSpPr>
          <p:cNvPr id="3" name="Content Placeholder 2"/>
          <p:cNvSpPr>
            <a:spLocks noGrp="1"/>
          </p:cNvSpPr>
          <p:nvPr>
            <p:ph idx="1"/>
          </p:nvPr>
        </p:nvSpPr>
        <p:spPr>
          <a:xfrm>
            <a:off x="504967" y="1375246"/>
            <a:ext cx="11191164" cy="4351338"/>
          </a:xfrm>
        </p:spPr>
        <p:txBody>
          <a:bodyPr>
            <a:noAutofit/>
          </a:bodyPr>
          <a:lstStyle/>
          <a:p>
            <a:r>
              <a:rPr lang="en-US" sz="3200" dirty="0" smtClean="0"/>
              <a:t>Model:</a:t>
            </a:r>
          </a:p>
          <a:p>
            <a:pPr lvl="1"/>
            <a:r>
              <a:rPr lang="en-US" sz="3200" dirty="0" smtClean="0"/>
              <a:t>The Model component corresponds to all the data-related logic that the user works with. </a:t>
            </a:r>
          </a:p>
          <a:p>
            <a:pPr lvl="1"/>
            <a:r>
              <a:rPr lang="en-US" sz="3200" dirty="0" smtClean="0"/>
              <a:t>This can represent either the data that is being transferred between the View and Controller components or any other business logic-related data. </a:t>
            </a:r>
          </a:p>
          <a:p>
            <a:pPr lvl="1"/>
            <a:r>
              <a:rPr lang="en-US" sz="3200" dirty="0" smtClean="0"/>
              <a:t>For example, a Customer object will retrieve the customer information from the database, manipulate it and update it data back to the database or use it to render data.</a:t>
            </a:r>
          </a:p>
        </p:txBody>
      </p:sp>
    </p:spTree>
    <p:extLst>
      <p:ext uri="{BB962C8B-B14F-4D97-AF65-F5344CB8AC3E}">
        <p14:creationId xmlns:p14="http://schemas.microsoft.com/office/powerpoint/2010/main" val="205063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293"/>
            <a:ext cx="10515600" cy="753991"/>
          </a:xfrm>
        </p:spPr>
        <p:txBody>
          <a:bodyPr/>
          <a:lstStyle/>
          <a:p>
            <a:r>
              <a:rPr lang="en-US" b="1" dirty="0" smtClean="0"/>
              <a:t>Components:</a:t>
            </a:r>
            <a:endParaRPr lang="en-US" b="1" dirty="0"/>
          </a:p>
        </p:txBody>
      </p:sp>
      <p:sp>
        <p:nvSpPr>
          <p:cNvPr id="3" name="Content Placeholder 2"/>
          <p:cNvSpPr>
            <a:spLocks noGrp="1"/>
          </p:cNvSpPr>
          <p:nvPr>
            <p:ph idx="1"/>
          </p:nvPr>
        </p:nvSpPr>
        <p:spPr>
          <a:xfrm>
            <a:off x="504967" y="1743733"/>
            <a:ext cx="11191164" cy="4351338"/>
          </a:xfrm>
        </p:spPr>
        <p:txBody>
          <a:bodyPr>
            <a:noAutofit/>
          </a:bodyPr>
          <a:lstStyle/>
          <a:p>
            <a:r>
              <a:rPr lang="en-US" sz="3600" dirty="0" smtClean="0"/>
              <a:t>View:</a:t>
            </a:r>
            <a:endParaRPr lang="en-US" sz="3200" dirty="0" smtClean="0"/>
          </a:p>
          <a:p>
            <a:pPr lvl="1"/>
            <a:r>
              <a:rPr lang="en-US" sz="3200" dirty="0"/>
              <a:t>The View component is used for all the UI logic of the application. For example, the Customer view will include all the UI components such as text boxes, dropdowns, etc. that the final user interacts with</a:t>
            </a:r>
            <a:r>
              <a:rPr lang="en-US" sz="3200" dirty="0" smtClean="0"/>
              <a:t>.</a:t>
            </a:r>
          </a:p>
          <a:p>
            <a:pPr lvl="1"/>
            <a:r>
              <a:rPr lang="en-US" sz="3200" dirty="0" smtClean="0"/>
              <a:t>Any representation of information such as a chart, diagram or table. Multiple views of the same information are possible, such as a bar chart for management and a tabular view for accountants</a:t>
            </a:r>
            <a:endParaRPr lang="en-US" sz="3200" dirty="0" smtClean="0"/>
          </a:p>
        </p:txBody>
      </p:sp>
    </p:spTree>
    <p:extLst>
      <p:ext uri="{BB962C8B-B14F-4D97-AF65-F5344CB8AC3E}">
        <p14:creationId xmlns:p14="http://schemas.microsoft.com/office/powerpoint/2010/main" val="4055903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293"/>
            <a:ext cx="10515600" cy="753991"/>
          </a:xfrm>
        </p:spPr>
        <p:txBody>
          <a:bodyPr/>
          <a:lstStyle/>
          <a:p>
            <a:r>
              <a:rPr lang="en-US" b="1" dirty="0" smtClean="0"/>
              <a:t>Components:</a:t>
            </a:r>
            <a:endParaRPr lang="en-US" b="1" dirty="0"/>
          </a:p>
        </p:txBody>
      </p:sp>
      <p:sp>
        <p:nvSpPr>
          <p:cNvPr id="3" name="Content Placeholder 2"/>
          <p:cNvSpPr>
            <a:spLocks noGrp="1"/>
          </p:cNvSpPr>
          <p:nvPr>
            <p:ph idx="1"/>
          </p:nvPr>
        </p:nvSpPr>
        <p:spPr>
          <a:xfrm>
            <a:off x="504967" y="1184177"/>
            <a:ext cx="11191164" cy="4351338"/>
          </a:xfrm>
        </p:spPr>
        <p:txBody>
          <a:bodyPr>
            <a:noAutofit/>
          </a:bodyPr>
          <a:lstStyle/>
          <a:p>
            <a:r>
              <a:rPr lang="en-US" sz="3200" dirty="0" smtClean="0"/>
              <a:t>Controller:</a:t>
            </a:r>
          </a:p>
          <a:p>
            <a:pPr lvl="1"/>
            <a:r>
              <a:rPr lang="en-US" sz="3200" dirty="0" smtClean="0"/>
              <a:t>Accepts input and converts it to commands for the model or view</a:t>
            </a:r>
            <a:r>
              <a:rPr lang="en-US" sz="2800" dirty="0" smtClean="0"/>
              <a:t>.</a:t>
            </a:r>
          </a:p>
          <a:p>
            <a:pPr lvl="1"/>
            <a:r>
              <a:rPr lang="en-US" sz="3200" dirty="0"/>
              <a:t>Controllers act as an interface between Model and View components to process all the business logic and incoming requests, manipulate data using the Model component and interact with the Views to render the final output. </a:t>
            </a:r>
            <a:endParaRPr lang="en-US" sz="3200" dirty="0" smtClean="0"/>
          </a:p>
          <a:p>
            <a:pPr lvl="1"/>
            <a:r>
              <a:rPr lang="en-US" sz="3200" dirty="0" smtClean="0"/>
              <a:t>For </a:t>
            </a:r>
            <a:r>
              <a:rPr lang="en-US" sz="3200" dirty="0"/>
              <a:t>example, the Customer controller will handle all the interactions and inputs from the Customer View and update the database using the Customer Model. The same controller will be used to view the Customer data.</a:t>
            </a:r>
            <a:endParaRPr lang="en-US" sz="3200" dirty="0" smtClean="0"/>
          </a:p>
        </p:txBody>
      </p:sp>
    </p:spTree>
    <p:extLst>
      <p:ext uri="{BB962C8B-B14F-4D97-AF65-F5344CB8AC3E}">
        <p14:creationId xmlns:p14="http://schemas.microsoft.com/office/powerpoint/2010/main" val="947367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52" y="831731"/>
            <a:ext cx="11740920" cy="4668318"/>
          </a:xfrm>
          <a:prstGeom prst="rect">
            <a:avLst/>
          </a:prstGeom>
        </p:spPr>
      </p:pic>
    </p:spTree>
    <p:extLst>
      <p:ext uri="{BB962C8B-B14F-4D97-AF65-F5344CB8AC3E}">
        <p14:creationId xmlns:p14="http://schemas.microsoft.com/office/powerpoint/2010/main" val="3382202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502" y="491319"/>
            <a:ext cx="10522424" cy="5950424"/>
          </a:xfrm>
        </p:spPr>
        <p:txBody>
          <a:bodyPr>
            <a:normAutofit fontScale="92500" lnSpcReduction="10000"/>
          </a:bodyPr>
          <a:lstStyle/>
          <a:p>
            <a:r>
              <a:rPr lang="en-US" sz="3200" dirty="0" smtClean="0"/>
              <a:t>In addition to dividing the application into these components, the model–view–controller design defines the interactions between them.</a:t>
            </a:r>
          </a:p>
          <a:p>
            <a:pPr lvl="1"/>
            <a:r>
              <a:rPr lang="en-US" sz="3200" dirty="0" smtClean="0"/>
              <a:t>The model is responsible for managing the data of the application. It receives user input from the controller.</a:t>
            </a:r>
          </a:p>
          <a:p>
            <a:pPr lvl="1"/>
            <a:r>
              <a:rPr lang="en-US" sz="3200" dirty="0" smtClean="0"/>
              <a:t>The view means presentation of the model in a particular format.</a:t>
            </a:r>
          </a:p>
          <a:p>
            <a:pPr lvl="1"/>
            <a:r>
              <a:rPr lang="en-US" sz="3200" dirty="0" smtClean="0"/>
              <a:t>The controller responds to the user input and performs interactions on the data model objects. The controller receives the input, optionally validates it and then passes the input to the model.</a:t>
            </a:r>
          </a:p>
          <a:p>
            <a:pPr lvl="1"/>
            <a:r>
              <a:rPr lang="en-US" sz="3200" dirty="0" smtClean="0"/>
              <a:t>As with other software patterns, MVC expresses the "core of the solution" to a problem while allowing it to be adapted for each system.</a:t>
            </a:r>
            <a:endParaRPr lang="en-US" sz="3200" dirty="0"/>
          </a:p>
        </p:txBody>
      </p:sp>
    </p:spTree>
    <p:extLst>
      <p:ext uri="{BB962C8B-B14F-4D97-AF65-F5344CB8AC3E}">
        <p14:creationId xmlns:p14="http://schemas.microsoft.com/office/powerpoint/2010/main" val="376687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Wireframes?</a:t>
            </a:r>
            <a:r>
              <a:rPr lang="en-US" dirty="0"/>
              <a:t/>
            </a:r>
            <a:br>
              <a:rPr lang="en-US" dirty="0"/>
            </a:br>
            <a:endParaRPr lang="en-US" dirty="0"/>
          </a:p>
        </p:txBody>
      </p:sp>
      <p:sp>
        <p:nvSpPr>
          <p:cNvPr id="3" name="Content Placeholder 2"/>
          <p:cNvSpPr>
            <a:spLocks noGrp="1"/>
          </p:cNvSpPr>
          <p:nvPr>
            <p:ph idx="1"/>
          </p:nvPr>
        </p:nvSpPr>
        <p:spPr>
          <a:xfrm>
            <a:off x="838200" y="1525375"/>
            <a:ext cx="10515600" cy="4351338"/>
          </a:xfrm>
        </p:spPr>
        <p:txBody>
          <a:bodyPr>
            <a:normAutofit fontScale="92500" lnSpcReduction="20000"/>
          </a:bodyPr>
          <a:lstStyle/>
          <a:p>
            <a:pPr algn="just"/>
            <a:r>
              <a:rPr lang="en-US" sz="3200" dirty="0"/>
              <a:t>A wireframe is a model of your site without the coding and design. It can be used to </a:t>
            </a:r>
            <a:r>
              <a:rPr lang="en-US" sz="3200" dirty="0" smtClean="0"/>
              <a:t>test</a:t>
            </a:r>
            <a:r>
              <a:rPr lang="en-US" sz="3200" dirty="0"/>
              <a:t> ideas for your UX project before you deploy expensive design and development resources. In general this tends to be a low-fidelity approach and won’t look too much like the end project</a:t>
            </a:r>
            <a:r>
              <a:rPr lang="en-US" sz="3200" dirty="0" smtClean="0"/>
              <a:t>.</a:t>
            </a:r>
          </a:p>
          <a:p>
            <a:pPr algn="just"/>
            <a:endParaRPr lang="en-US" sz="3200" dirty="0" smtClean="0"/>
          </a:p>
          <a:p>
            <a:pPr algn="just"/>
            <a:r>
              <a:rPr lang="en-US" sz="3200" dirty="0" smtClean="0"/>
              <a:t>Wireframes </a:t>
            </a:r>
            <a:r>
              <a:rPr lang="en-US" sz="3200" dirty="0"/>
              <a:t>are screen sketches of a system, sometimes referred to as a blueprint or skeleton. They are created for the purpose of presenting and explaining system design ideas to customers, which ultimately leads to </a:t>
            </a:r>
            <a:r>
              <a:rPr lang="en-US" sz="3200" dirty="0" smtClean="0"/>
              <a:t>a general agreement </a:t>
            </a:r>
            <a:r>
              <a:rPr lang="en-US" sz="3200" dirty="0"/>
              <a:t>on the ideas proposed.</a:t>
            </a:r>
          </a:p>
        </p:txBody>
      </p:sp>
    </p:spTree>
    <p:extLst>
      <p:ext uri="{BB962C8B-B14F-4D97-AF65-F5344CB8AC3E}">
        <p14:creationId xmlns:p14="http://schemas.microsoft.com/office/powerpoint/2010/main" val="7206209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502" y="491319"/>
            <a:ext cx="10522424" cy="5950424"/>
          </a:xfrm>
        </p:spPr>
        <p:txBody>
          <a:bodyPr>
            <a:normAutofit/>
          </a:bodyPr>
          <a:lstStyle/>
          <a:p>
            <a:r>
              <a:rPr lang="en-US" sz="3200" b="1" dirty="0" smtClean="0"/>
              <a:t>Service:</a:t>
            </a:r>
          </a:p>
          <a:p>
            <a:endParaRPr lang="en-US" sz="3200" b="1" dirty="0" smtClean="0"/>
          </a:p>
          <a:p>
            <a:pPr lvl="1"/>
            <a:r>
              <a:rPr lang="en-US" sz="3200" dirty="0" smtClean="0"/>
              <a:t>Between the controller and the model, a layer called a service is sometimes interposed. </a:t>
            </a:r>
          </a:p>
          <a:p>
            <a:pPr lvl="1"/>
            <a:r>
              <a:rPr lang="en-US" sz="3200" dirty="0" smtClean="0"/>
              <a:t>It fetches data from the model and lets the controller use the fetched data. </a:t>
            </a:r>
          </a:p>
          <a:p>
            <a:pPr lvl="1"/>
            <a:r>
              <a:rPr lang="en-US" sz="3200" dirty="0" smtClean="0"/>
              <a:t>This layer allows a cleaner separation of data storage (model), data fetching (service) and data manipulation (controller). </a:t>
            </a:r>
          </a:p>
          <a:p>
            <a:pPr lvl="1"/>
            <a:r>
              <a:rPr lang="en-US" sz="3200" dirty="0" smtClean="0"/>
              <a:t>Since this layer is not part of the original MVC concept, it is optional, but can be useful for code management and reusability purposes in some cases.</a:t>
            </a:r>
            <a:endParaRPr lang="en-US" sz="3200" dirty="0"/>
          </a:p>
        </p:txBody>
      </p:sp>
    </p:spTree>
    <p:extLst>
      <p:ext uri="{BB962C8B-B14F-4D97-AF65-F5344CB8AC3E}">
        <p14:creationId xmlns:p14="http://schemas.microsoft.com/office/powerpoint/2010/main" val="2575173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t>https://www.tutorialspoint.com/mvc_framework/mvc_framework_introduction.htm</a:t>
            </a:r>
            <a:endParaRPr lang="en-US" dirty="0"/>
          </a:p>
        </p:txBody>
      </p:sp>
    </p:spTree>
    <p:extLst>
      <p:ext uri="{BB962C8B-B14F-4D97-AF65-F5344CB8AC3E}">
        <p14:creationId xmlns:p14="http://schemas.microsoft.com/office/powerpoint/2010/main" val="1145591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Wireframes?</a:t>
            </a:r>
            <a:r>
              <a:rPr lang="en-US" dirty="0"/>
              <a:t/>
            </a:r>
            <a:br>
              <a:rPr lang="en-US" dirty="0"/>
            </a:br>
            <a:endParaRPr lang="en-US" dirty="0"/>
          </a:p>
        </p:txBody>
      </p:sp>
      <p:sp>
        <p:nvSpPr>
          <p:cNvPr id="3" name="Content Placeholder 2"/>
          <p:cNvSpPr>
            <a:spLocks noGrp="1"/>
          </p:cNvSpPr>
          <p:nvPr>
            <p:ph idx="1"/>
          </p:nvPr>
        </p:nvSpPr>
        <p:spPr>
          <a:xfrm>
            <a:off x="838200" y="1525375"/>
            <a:ext cx="10515600" cy="4351338"/>
          </a:xfrm>
        </p:spPr>
        <p:txBody>
          <a:bodyPr>
            <a:normAutofit fontScale="92500" lnSpcReduction="10000"/>
          </a:bodyPr>
          <a:lstStyle/>
          <a:p>
            <a:pPr algn="just"/>
            <a:r>
              <a:rPr lang="en-US" sz="3200" dirty="0"/>
              <a:t>Wireframes show "just enough" information associated with the feature proposed. </a:t>
            </a:r>
            <a:endParaRPr lang="en-US" sz="3200" dirty="0" smtClean="0"/>
          </a:p>
          <a:p>
            <a:pPr algn="just"/>
            <a:r>
              <a:rPr lang="en-US" sz="3200" dirty="0" smtClean="0"/>
              <a:t>Each </a:t>
            </a:r>
            <a:r>
              <a:rPr lang="en-US" sz="3200" dirty="0"/>
              <a:t>wireframe comprises basic graphic elements that represent the screen components, or the placeholders of screen components. </a:t>
            </a:r>
            <a:endParaRPr lang="en-US" sz="3200" dirty="0" smtClean="0"/>
          </a:p>
          <a:p>
            <a:pPr algn="just"/>
            <a:r>
              <a:rPr lang="en-US" sz="3200" dirty="0" smtClean="0"/>
              <a:t>A </a:t>
            </a:r>
            <a:r>
              <a:rPr lang="en-US" sz="3200" dirty="0"/>
              <a:t>wireframe depicts screen layout and how screen content is arranged</a:t>
            </a:r>
            <a:r>
              <a:rPr lang="en-US" sz="3200" dirty="0" smtClean="0"/>
              <a:t>.</a:t>
            </a:r>
          </a:p>
          <a:p>
            <a:pPr algn="just"/>
            <a:r>
              <a:rPr lang="en-US" sz="3200" dirty="0" smtClean="0"/>
              <a:t> </a:t>
            </a:r>
            <a:r>
              <a:rPr lang="en-US" sz="3200" dirty="0"/>
              <a:t>It focuses on what a screen does and how users will interact with the system to achieve his need, instead of how the final screen will really look like</a:t>
            </a:r>
          </a:p>
        </p:txBody>
      </p:sp>
    </p:spTree>
    <p:extLst>
      <p:ext uri="{BB962C8B-B14F-4D97-AF65-F5344CB8AC3E}">
        <p14:creationId xmlns:p14="http://schemas.microsoft.com/office/powerpoint/2010/main" val="3912989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2427"/>
          </a:xfrm>
        </p:spPr>
        <p:txBody>
          <a:bodyPr>
            <a:normAutofit/>
          </a:bodyPr>
          <a:lstStyle/>
          <a:p>
            <a:pPr algn="ctr"/>
            <a:r>
              <a:rPr lang="en-US" sz="2400" b="1" dirty="0" smtClean="0"/>
              <a:t>A </a:t>
            </a:r>
            <a:r>
              <a:rPr lang="en-US" sz="2400" b="1" dirty="0"/>
              <a:t>wireframe created based on youtube.com</a:t>
            </a:r>
          </a:p>
        </p:txBody>
      </p:sp>
      <p:pic>
        <p:nvPicPr>
          <p:cNvPr id="4" name="Picture 3"/>
          <p:cNvPicPr>
            <a:picLocks noChangeAspect="1"/>
          </p:cNvPicPr>
          <p:nvPr/>
        </p:nvPicPr>
        <p:blipFill>
          <a:blip r:embed="rId2"/>
          <a:stretch>
            <a:fillRect/>
          </a:stretch>
        </p:blipFill>
        <p:spPr>
          <a:xfrm>
            <a:off x="1826489" y="897552"/>
            <a:ext cx="8832411" cy="5913686"/>
          </a:xfrm>
          <a:prstGeom prst="rect">
            <a:avLst/>
          </a:prstGeom>
        </p:spPr>
      </p:pic>
    </p:spTree>
    <p:extLst>
      <p:ext uri="{BB962C8B-B14F-4D97-AF65-F5344CB8AC3E}">
        <p14:creationId xmlns:p14="http://schemas.microsoft.com/office/powerpoint/2010/main" val="1620341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53152" y="365125"/>
            <a:ext cx="10085696" cy="6036251"/>
          </a:xfrm>
          <a:prstGeom prst="rect">
            <a:avLst/>
          </a:prstGeom>
        </p:spPr>
      </p:pic>
    </p:spTree>
    <p:extLst>
      <p:ext uri="{BB962C8B-B14F-4D97-AF65-F5344CB8AC3E}">
        <p14:creationId xmlns:p14="http://schemas.microsoft.com/office/powerpoint/2010/main" val="2626865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use wireframes?</a:t>
            </a:r>
            <a:br>
              <a:rPr lang="en-US" b="1" dirty="0" smtClean="0"/>
            </a:br>
            <a:endParaRPr lang="en-US" dirty="0"/>
          </a:p>
        </p:txBody>
      </p:sp>
      <p:sp>
        <p:nvSpPr>
          <p:cNvPr id="3" name="Content Placeholder 2"/>
          <p:cNvSpPr>
            <a:spLocks noGrp="1"/>
          </p:cNvSpPr>
          <p:nvPr>
            <p:ph idx="1"/>
          </p:nvPr>
        </p:nvSpPr>
        <p:spPr>
          <a:xfrm>
            <a:off x="838200" y="1690687"/>
            <a:ext cx="10515600" cy="3913059"/>
          </a:xfrm>
        </p:spPr>
        <p:txBody>
          <a:bodyPr>
            <a:normAutofit/>
          </a:bodyPr>
          <a:lstStyle/>
          <a:p>
            <a:pPr algn="just"/>
            <a:r>
              <a:rPr lang="en-US" dirty="0"/>
              <a:t>The same screen can be built in a lot of different ways, but only a few of them will get your message across correctly and result in an easy-to-use software or website. Nailing down </a:t>
            </a:r>
            <a:r>
              <a:rPr lang="en-US" b="1" dirty="0"/>
              <a:t>a good interface structure</a:t>
            </a:r>
            <a:r>
              <a:rPr lang="en-US" dirty="0"/>
              <a:t> is possibly the </a:t>
            </a:r>
            <a:r>
              <a:rPr lang="en-US" b="1" dirty="0"/>
              <a:t>most important part of designing software</a:t>
            </a:r>
            <a:r>
              <a:rPr lang="en-US" dirty="0" smtClean="0"/>
              <a:t>.</a:t>
            </a:r>
          </a:p>
          <a:p>
            <a:pPr algn="just"/>
            <a:endParaRPr lang="en-US" dirty="0" smtClean="0"/>
          </a:p>
          <a:p>
            <a:pPr algn="just"/>
            <a:r>
              <a:rPr lang="en-US" dirty="0" smtClean="0"/>
              <a:t>Doing </a:t>
            </a:r>
            <a:r>
              <a:rPr lang="en-US" dirty="0"/>
              <a:t>this work now, </a:t>
            </a:r>
            <a:r>
              <a:rPr lang="en-US" b="1" dirty="0"/>
              <a:t>before any code is written and before the visual design is finalized</a:t>
            </a:r>
            <a:r>
              <a:rPr lang="en-US" dirty="0"/>
              <a:t>, will save you lots of time and painful adjustment work later. </a:t>
            </a:r>
            <a:endParaRPr lang="en-US" dirty="0" smtClean="0"/>
          </a:p>
          <a:p>
            <a:pPr marL="457200" lvl="1" indent="0" algn="just">
              <a:buNone/>
            </a:pPr>
            <a:endParaRPr lang="en-US" dirty="0"/>
          </a:p>
          <a:p>
            <a:pPr algn="just"/>
            <a:endParaRPr lang="en-US" dirty="0" smtClean="0"/>
          </a:p>
        </p:txBody>
      </p:sp>
    </p:spTree>
    <p:extLst>
      <p:ext uri="{BB962C8B-B14F-4D97-AF65-F5344CB8AC3E}">
        <p14:creationId xmlns:p14="http://schemas.microsoft.com/office/powerpoint/2010/main" val="1753417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3365"/>
            <a:ext cx="10515600" cy="808581"/>
          </a:xfrm>
        </p:spPr>
        <p:txBody>
          <a:bodyPr>
            <a:normAutofit/>
          </a:bodyPr>
          <a:lstStyle/>
          <a:p>
            <a:r>
              <a:rPr lang="en-US" b="1" dirty="0"/>
              <a:t>Wireframe is only a </a:t>
            </a:r>
            <a:r>
              <a:rPr lang="en-US" b="1" dirty="0" smtClean="0"/>
              <a:t>blueprint</a:t>
            </a:r>
            <a:endParaRPr lang="en-US" dirty="0"/>
          </a:p>
        </p:txBody>
      </p:sp>
      <p:sp>
        <p:nvSpPr>
          <p:cNvPr id="3" name="Content Placeholder 2"/>
          <p:cNvSpPr>
            <a:spLocks noGrp="1"/>
          </p:cNvSpPr>
          <p:nvPr>
            <p:ph idx="1"/>
          </p:nvPr>
        </p:nvSpPr>
        <p:spPr/>
        <p:txBody>
          <a:bodyPr>
            <a:normAutofit/>
          </a:bodyPr>
          <a:lstStyle/>
          <a:p>
            <a:pPr algn="just"/>
            <a:r>
              <a:rPr lang="en-US" dirty="0"/>
              <a:t>A wireframe is only a low-fidelity version of a user interface and are not meant to be a representation of real screen. </a:t>
            </a:r>
            <a:endParaRPr lang="en-US" dirty="0" smtClean="0"/>
          </a:p>
          <a:p>
            <a:pPr algn="just"/>
            <a:endParaRPr lang="en-US" dirty="0" smtClean="0"/>
          </a:p>
          <a:p>
            <a:pPr algn="just"/>
            <a:r>
              <a:rPr lang="en-US" dirty="0" smtClean="0"/>
              <a:t>Wireframes </a:t>
            </a:r>
            <a:r>
              <a:rPr lang="en-US" dirty="0"/>
              <a:t>are intended to be used to demonstrate the functionalities, user interactions and screen flows, without explicitly specifying how screen components should look like and how the components should behave in order to achieve the highest usability.</a:t>
            </a:r>
          </a:p>
        </p:txBody>
      </p:sp>
    </p:spTree>
    <p:extLst>
      <p:ext uri="{BB962C8B-B14F-4D97-AF65-F5344CB8AC3E}">
        <p14:creationId xmlns:p14="http://schemas.microsoft.com/office/powerpoint/2010/main" val="3448349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85765"/>
            <a:ext cx="10515600" cy="8085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Benefits of using wireframe</a:t>
            </a:r>
          </a:p>
        </p:txBody>
      </p:sp>
      <p:sp>
        <p:nvSpPr>
          <p:cNvPr id="5"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a:t>Clarify user interface</a:t>
            </a:r>
          </a:p>
          <a:p>
            <a:pPr algn="just"/>
            <a:r>
              <a:rPr lang="en-US" b="1" dirty="0"/>
              <a:t>Early consideration of usability</a:t>
            </a:r>
          </a:p>
          <a:p>
            <a:pPr algn="just"/>
            <a:r>
              <a:rPr lang="en-US" b="1" dirty="0"/>
              <a:t>Cost-efficient</a:t>
            </a:r>
          </a:p>
          <a:p>
            <a:pPr algn="just"/>
            <a:r>
              <a:rPr lang="en-US" b="1" dirty="0"/>
              <a:t>More willing to make changes</a:t>
            </a:r>
          </a:p>
          <a:p>
            <a:pPr algn="just"/>
            <a:r>
              <a:rPr lang="en-US" b="1" dirty="0"/>
              <a:t>Engaged clients</a:t>
            </a:r>
          </a:p>
          <a:p>
            <a:pPr algn="just"/>
            <a:endParaRPr lang="en-US" dirty="0"/>
          </a:p>
        </p:txBody>
      </p:sp>
    </p:spTree>
    <p:extLst>
      <p:ext uri="{BB962C8B-B14F-4D97-AF65-F5344CB8AC3E}">
        <p14:creationId xmlns:p14="http://schemas.microsoft.com/office/powerpoint/2010/main" val="2355581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32375" y="2317"/>
            <a:ext cx="8926276" cy="6855683"/>
          </a:xfrm>
          <a:prstGeom prst="rect">
            <a:avLst/>
          </a:prstGeom>
        </p:spPr>
      </p:pic>
    </p:spTree>
    <p:extLst>
      <p:ext uri="{BB962C8B-B14F-4D97-AF65-F5344CB8AC3E}">
        <p14:creationId xmlns:p14="http://schemas.microsoft.com/office/powerpoint/2010/main" val="2431155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847</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Wire-Framing</vt:lpstr>
      <vt:lpstr>What Are Wireframes? </vt:lpstr>
      <vt:lpstr>What Are Wireframes? </vt:lpstr>
      <vt:lpstr>A wireframe created based on youtube.com</vt:lpstr>
      <vt:lpstr>PowerPoint Presentation</vt:lpstr>
      <vt:lpstr>Why use wireframes? </vt:lpstr>
      <vt:lpstr>Wireframe is only a blueprint</vt:lpstr>
      <vt:lpstr>PowerPoint Presentation</vt:lpstr>
      <vt:lpstr>PowerPoint Presentation</vt:lpstr>
      <vt:lpstr>PowerPoint Presentation</vt:lpstr>
      <vt:lpstr>Difference between a sketch &amp; wireframe  </vt:lpstr>
      <vt:lpstr>Reference:</vt:lpstr>
      <vt:lpstr>MODEL-VIEW-CONTROLLER</vt:lpstr>
      <vt:lpstr>PowerPoint Presentation</vt:lpstr>
      <vt:lpstr>Components:</vt:lpstr>
      <vt:lpstr>Components:</vt:lpstr>
      <vt:lpstr>Components:</vt:lpstr>
      <vt:lpstr>PowerPoint Presentation</vt:lpstr>
      <vt:lpstr>PowerPoint Presentation</vt:lpstr>
      <vt:lpstr>PowerPoint Presentation</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Wire-Framing</dc:title>
  <dc:creator>staff</dc:creator>
  <cp:lastModifiedBy>staff</cp:lastModifiedBy>
  <cp:revision>20</cp:revision>
  <dcterms:created xsi:type="dcterms:W3CDTF">2020-09-11T06:52:47Z</dcterms:created>
  <dcterms:modified xsi:type="dcterms:W3CDTF">2020-09-11T08:27:45Z</dcterms:modified>
</cp:coreProperties>
</file>