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Computer Network Technology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-M.R.Mahajan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8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81000" y="609600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000" b="1" dirty="0" err="1">
                <a:solidFill>
                  <a:srgbClr val="0070C0"/>
                </a:solidFill>
                <a:latin typeface="+mj-lt"/>
              </a:rPr>
              <a:t>Coursera</a:t>
            </a:r>
            <a:r>
              <a:rPr lang="en-US" altLang="en-US" sz="4000" b="1" dirty="0">
                <a:solidFill>
                  <a:srgbClr val="0070C0"/>
                </a:solidFill>
                <a:latin typeface="+mj-lt"/>
              </a:rPr>
              <a:t> Courses related to Network </a:t>
            </a:r>
            <a:endParaRPr lang="en-IN" altLang="en-US" sz="4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FF0000"/>
                </a:solidFill>
              </a:rPr>
              <a:t>Specialization :Computer Communications:</a:t>
            </a:r>
          </a:p>
          <a:p>
            <a:pPr lvl="1">
              <a:defRPr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Courses:	</a:t>
            </a:r>
          </a:p>
          <a:p>
            <a:pPr lvl="1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1.Fundamentals of Network Communication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	2.Peer-to-Peer Protocols and Local Area Networks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	3.Packet Switching Networks and Algorithms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	4.TCP/IP and Advanced Topics</a:t>
            </a:r>
          </a:p>
          <a:p>
            <a:pPr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Introduction to TCP/IP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Bits and Bytes of Computer Networking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Software Lab-IV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38100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Teaching Scheme:  2 Hours/Week  </a:t>
            </a:r>
            <a:endParaRPr lang="en-US" b="1" dirty="0" smtClean="0"/>
          </a:p>
          <a:p>
            <a:r>
              <a:rPr lang="en-US" b="1" dirty="0" smtClean="0"/>
              <a:t> Credits</a:t>
            </a:r>
            <a:r>
              <a:rPr lang="en-US" b="1" dirty="0"/>
              <a:t>: </a:t>
            </a:r>
            <a:r>
              <a:rPr lang="en-US" b="1" dirty="0" smtClean="0"/>
              <a:t>01</a:t>
            </a:r>
          </a:p>
          <a:p>
            <a:endParaRPr lang="en-US" dirty="0"/>
          </a:p>
          <a:p>
            <a:r>
              <a:rPr lang="en-US" b="1" dirty="0"/>
              <a:t> Examination Scheme: </a:t>
            </a:r>
            <a:endParaRPr lang="en-US" b="1" dirty="0" smtClean="0"/>
          </a:p>
          <a:p>
            <a:pPr lvl="1"/>
            <a:r>
              <a:rPr lang="en-US" b="1" dirty="0" smtClean="0"/>
              <a:t>Term </a:t>
            </a:r>
            <a:r>
              <a:rPr lang="en-US" b="1" dirty="0"/>
              <a:t>Work:  25 Marks    			</a:t>
            </a:r>
            <a:endParaRPr lang="en-US" b="1" dirty="0" smtClean="0"/>
          </a:p>
          <a:p>
            <a:pPr lvl="1"/>
            <a:r>
              <a:rPr lang="en-US" b="1" dirty="0" smtClean="0"/>
              <a:t>Oral</a:t>
            </a:r>
            <a:r>
              <a:rPr lang="en-US" b="1" dirty="0"/>
              <a:t>:  </a:t>
            </a:r>
            <a:r>
              <a:rPr lang="en-US" b="1" dirty="0" smtClean="0"/>
              <a:t> </a:t>
            </a:r>
            <a:r>
              <a:rPr lang="en-US" b="1" dirty="0"/>
              <a:t>25 Marks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/>
              <a:t>List of Assignments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825"/>
              </p:ext>
            </p:extLst>
          </p:nvPr>
        </p:nvGraphicFramePr>
        <p:xfrm>
          <a:off x="609600" y="990600"/>
          <a:ext cx="8001000" cy="54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7000875"/>
              </a:tblGrid>
              <a:tr h="769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Sr.</a:t>
                      </a:r>
                      <a:r>
                        <a:rPr lang="en-US" sz="2400" baseline="0" dirty="0" smtClean="0"/>
                        <a:t>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</a:tr>
              <a:tr h="239079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and Study of TCP/IP utilities and Network Commands on Linux.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Ping                                                   b)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ifconfig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Hostname                                         d)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Whois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f) Route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g)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Traceroute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Tracepath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h)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NSlookup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Arp                                                      j) Finger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k) Port Scan /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nmap</a:t>
                      </a:r>
                      <a:endParaRPr lang="en-US" sz="2000" b="0" dirty="0"/>
                    </a:p>
                  </a:txBody>
                  <a:tcPr/>
                </a:tc>
              </a:tr>
              <a:tr h="108672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Network Simulator (e.g. packet tracer) Configure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Sub-netting of a given network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Super-netting of a given networks.</a:t>
                      </a:r>
                    </a:p>
                  </a:txBody>
                  <a:tcPr/>
                </a:tc>
              </a:tr>
              <a:tr h="108672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Network Simulator (e.g. packet tracer) Configure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router using router commands,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lists – Standard &amp; Extended.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68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/>
              <a:t>List of Assignments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66031"/>
              </p:ext>
            </p:extLst>
          </p:nvPr>
        </p:nvGraphicFramePr>
        <p:xfrm>
          <a:off x="609600" y="1039115"/>
          <a:ext cx="8001000" cy="569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7000875"/>
              </a:tblGrid>
              <a:tr h="769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Sr.</a:t>
                      </a:r>
                      <a:r>
                        <a:rPr lang="en-US" sz="2400" baseline="0" dirty="0" smtClean="0"/>
                        <a:t>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</a:tr>
              <a:tr h="1821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Network Simulator (e.g. packet tracer) Configure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EIGRP – Explore Neighbor-ship Requirements and Conditions, its K Values Metrics Assignment and Calculation,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RIPv2 and EIGRP on same network.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WLAN with static IP addressing and DHCP with MAC security and filters</a:t>
                      </a:r>
                      <a:endParaRPr lang="en-US" sz="2000" dirty="0"/>
                    </a:p>
                  </a:txBody>
                  <a:tcPr/>
                </a:tc>
              </a:tr>
              <a:tr h="10867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Network Simulator (e.g. packet tracer) Configure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VLAN, Dynamic trunk protocol and spanning tree protocol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OSPF – Explore Neighbor-ship Condition and Requirement, Neighbor-ship states, OSPF Metric Cost Calculation.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Address Translation : Static, Dynamic &amp; PAT (Port Address Translation)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867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Programming in C/C++ on Linux.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Client , TCP Server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 Client , UDP Server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8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/>
              <a:t>List of Assignments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50612"/>
              </p:ext>
            </p:extLst>
          </p:nvPr>
        </p:nvGraphicFramePr>
        <p:xfrm>
          <a:off x="609600" y="856235"/>
          <a:ext cx="8001000" cy="583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7000875"/>
              </a:tblGrid>
              <a:tr h="769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Sr.</a:t>
                      </a:r>
                      <a:r>
                        <a:rPr lang="en-US" sz="2400" baseline="0" dirty="0" smtClean="0"/>
                        <a:t>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</a:tr>
              <a:tr h="16963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server administration (server administration commands and their applications) and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any three of below Server : (Study/Demonstration Only)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FTP, Web Server, DHCP, Telnet, Mail, DNS</a:t>
                      </a:r>
                      <a:endParaRPr lang="en-US" sz="20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any open source Network Simulator, Implement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MANET / Wireless Sensor Network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program using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Rasberry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 Kit for Demonstration of IOT Application on any one of the following Topics.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Appliance Remote Control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Lapse Camera Controller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Automation Sensors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Traffic Light Controller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Controller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3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Structure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314450: COMPUTER NETWORK TECHNOLOGY</a:t>
            </a:r>
          </a:p>
          <a:p>
            <a:pPr marL="0" indent="0">
              <a:buNone/>
            </a:pPr>
            <a:r>
              <a:rPr lang="en-US" sz="2800" b="1" dirty="0"/>
              <a:t>Teaching Scheme</a:t>
            </a:r>
            <a:r>
              <a:rPr lang="en-US" sz="2800" b="1" dirty="0" smtClean="0"/>
              <a:t>: </a:t>
            </a:r>
            <a:r>
              <a:rPr lang="en-US" sz="2800" dirty="0" smtClean="0"/>
              <a:t>Lectures</a:t>
            </a:r>
            <a:r>
              <a:rPr lang="en-US" sz="2800" dirty="0"/>
              <a:t>: 3 Hours/Week</a:t>
            </a:r>
          </a:p>
          <a:p>
            <a:pPr marL="0" indent="0">
              <a:buNone/>
            </a:pPr>
            <a:r>
              <a:rPr lang="en-US" sz="2800" b="1" dirty="0"/>
              <a:t>Credits Examination Scheme</a:t>
            </a:r>
            <a:r>
              <a:rPr lang="en-US" sz="2800" b="1" dirty="0" smtClean="0"/>
              <a:t>: </a:t>
            </a:r>
            <a:r>
              <a:rPr lang="en-US" sz="2800" dirty="0" smtClean="0"/>
              <a:t>03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In-Semester </a:t>
            </a:r>
            <a:r>
              <a:rPr lang="en-US" sz="2800" dirty="0"/>
              <a:t>: 30 Marks</a:t>
            </a:r>
          </a:p>
          <a:p>
            <a:pPr marL="0" indent="0">
              <a:buNone/>
            </a:pPr>
            <a:r>
              <a:rPr lang="en-US" sz="2800" dirty="0" smtClean="0"/>
              <a:t>	End-Semester</a:t>
            </a:r>
            <a:r>
              <a:rPr lang="en-US" sz="2800" dirty="0"/>
              <a:t>: 70 Marks</a:t>
            </a:r>
          </a:p>
          <a:p>
            <a:pPr marL="0" indent="0">
              <a:buNone/>
            </a:pPr>
            <a:r>
              <a:rPr lang="en-US" sz="2800" b="1" dirty="0" smtClean="0"/>
              <a:t>Prerequisites: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smtClean="0"/>
              <a:t>Foundation </a:t>
            </a:r>
            <a:r>
              <a:rPr lang="en-US" sz="2800" dirty="0"/>
              <a:t>of Communication and </a:t>
            </a:r>
            <a:r>
              <a:rPr lang="en-US" sz="2800" dirty="0" smtClean="0"/>
              <a:t>Computer 	Networks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84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381000" y="6096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+mj-lt"/>
              </a:rPr>
              <a:t>Network is Prerequisite for</a:t>
            </a:r>
            <a:endParaRPr lang="en-IN" altLang="en-US" sz="3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295400" y="1600200"/>
            <a:ext cx="701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Wireless communication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Wireless Sensor Network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Information and Cyber security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Internet of Things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Software Defined Networking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Distributed System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Grid Computing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Cloud Computing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Satellite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034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Objectives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understand services offered at different layers of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understand protocol used at different layers of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fathom wireless network and different wireless standards.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recognize differences in between different wireless networks and to learn different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/>
              <a:t>at layers of wireless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know the applications of network and use the understood concepts for new </a:t>
            </a:r>
            <a:r>
              <a:rPr lang="en-US" dirty="0" smtClean="0"/>
              <a:t>application development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explore recent trends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29188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Outcomes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know Responsibilities, services offered and protocol used at each layer of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understand different addressing techniques used in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know the difference between different types of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know the different wireless technologies and IEEE standards.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use and apply the standards and protocols learned, for application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understand and explore recent trends in network domain.</a:t>
            </a:r>
          </a:p>
        </p:txBody>
      </p:sp>
    </p:spTree>
    <p:extLst>
      <p:ext uri="{BB962C8B-B14F-4D97-AF65-F5344CB8AC3E}">
        <p14:creationId xmlns:p14="http://schemas.microsoft.com/office/powerpoint/2010/main" val="11793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Syllabus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I NETWORK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LAYER          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06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Hours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Network Layer Services, IPv4 Addresses: </a:t>
            </a:r>
            <a:r>
              <a:rPr lang="en-US" sz="2200" dirty="0" err="1"/>
              <a:t>Classful</a:t>
            </a:r>
            <a:r>
              <a:rPr lang="en-US" sz="2200" dirty="0"/>
              <a:t> and Classless Addressing, Special Addresses, </a:t>
            </a:r>
            <a:r>
              <a:rPr lang="en-US" sz="2200" dirty="0" smtClean="0"/>
              <a:t>NAT, </a:t>
            </a:r>
            <a:r>
              <a:rPr lang="en-US" sz="2200" dirty="0" err="1" smtClean="0"/>
              <a:t>Subnetting</a:t>
            </a:r>
            <a:r>
              <a:rPr lang="en-US" sz="2200" dirty="0"/>
              <a:t>, </a:t>
            </a:r>
            <a:r>
              <a:rPr lang="en-US" sz="2200" dirty="0" err="1"/>
              <a:t>Supernetting</a:t>
            </a:r>
            <a:r>
              <a:rPr lang="en-US" sz="2200" dirty="0"/>
              <a:t>, Delivery and </a:t>
            </a:r>
            <a:r>
              <a:rPr lang="en-US" sz="2200" dirty="0" smtClean="0"/>
              <a:t>Forwarding </a:t>
            </a:r>
            <a:r>
              <a:rPr lang="en-US" sz="2200" dirty="0"/>
              <a:t>of IP Packet, Structure of Router, IPv4: Fragmentation</a:t>
            </a:r>
            <a:r>
              <a:rPr lang="en-US" sz="2200" dirty="0" smtClean="0"/>
              <a:t>, Options</a:t>
            </a:r>
            <a:r>
              <a:rPr lang="en-US" sz="2200" dirty="0"/>
              <a:t>, Checksum, ARP: Address Mapping, ARP Protocol, RARP, DHCP, ICMPv4, Unicast Distance </a:t>
            </a:r>
            <a:r>
              <a:rPr lang="en-US" sz="2200" dirty="0" smtClean="0"/>
              <a:t>Vector Routing</a:t>
            </a:r>
            <a:r>
              <a:rPr lang="en-US" sz="2200" dirty="0"/>
              <a:t>, Link State Routing, Unicast </a:t>
            </a:r>
            <a:r>
              <a:rPr lang="en-US" sz="2200" dirty="0" smtClean="0"/>
              <a:t>Routing </a:t>
            </a:r>
            <a:r>
              <a:rPr lang="en-US" sz="2200" dirty="0"/>
              <a:t>Protocols: RIP,EIGRP,OSPF,BGP, IPv6 Addressing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II TRANSPORT LAYER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06 Hours</a:t>
            </a:r>
          </a:p>
          <a:p>
            <a:pPr marL="0" indent="0">
              <a:buNone/>
            </a:pPr>
            <a:r>
              <a:rPr lang="en-US" sz="2200" dirty="0"/>
              <a:t>Transport Layer Services, UDP: Datagram, Services, Applications, TCP: Services, Features, Segment, </a:t>
            </a:r>
            <a:r>
              <a:rPr lang="en-US" sz="2200" dirty="0" smtClean="0"/>
              <a:t>TCP Connection</a:t>
            </a:r>
            <a:r>
              <a:rPr lang="en-US" sz="2200" dirty="0"/>
              <a:t>, Window in TCP, Flow control, Congestion Control, Congestion Control Algorithms, Leaky Bucket</a:t>
            </a:r>
            <a:r>
              <a:rPr lang="en-US" sz="2200" dirty="0" smtClean="0"/>
              <a:t>, Token </a:t>
            </a:r>
            <a:r>
              <a:rPr lang="en-US" sz="2200" dirty="0"/>
              <a:t>Bucket and </a:t>
            </a:r>
            <a:r>
              <a:rPr lang="en-US" sz="2200" dirty="0" err="1"/>
              <a:t>QoS</a:t>
            </a:r>
            <a:r>
              <a:rPr lang="en-US" sz="2200" dirty="0"/>
              <a:t>, TCP Timers, Options, TCP Package, Applications, SCTP: Features, Services, </a:t>
            </a:r>
            <a:r>
              <a:rPr lang="en-US" sz="2200" dirty="0" smtClean="0"/>
              <a:t>Packet Format</a:t>
            </a:r>
            <a:r>
              <a:rPr lang="en-US" sz="2200" dirty="0"/>
              <a:t>, Socket: TCP </a:t>
            </a:r>
            <a:r>
              <a:rPr lang="en-US" sz="2200" dirty="0" smtClean="0"/>
              <a:t>and </a:t>
            </a:r>
            <a:r>
              <a:rPr lang="en-US" sz="2200" dirty="0"/>
              <a:t>UDP Socket, Applications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II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APPLICATION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LAYER                 06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Hours</a:t>
            </a:r>
          </a:p>
          <a:p>
            <a:pPr marL="0" indent="0">
              <a:buNone/>
            </a:pPr>
            <a:r>
              <a:rPr lang="en-US" sz="2400" dirty="0"/>
              <a:t>Client Server Paradigm: Communication using TCP and UDP, Peer to Peer Paradigm, Application </a:t>
            </a:r>
            <a:r>
              <a:rPr lang="en-US" sz="2400" dirty="0" smtClean="0"/>
              <a:t>Layer Protocols</a:t>
            </a:r>
            <a:r>
              <a:rPr lang="en-US" sz="2400" dirty="0"/>
              <a:t>: DNS, FTP, TFTP, HTTP, SMTP, POP, IMAP, MIME, Network Management: SNMP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85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Syllabus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IV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WIRELESS STANDARDS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06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Hours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/>
              <a:t>Electromagnetic Spectrum: Spectrum Allocation, Radio Propagation Mechanism, Characteristics of </a:t>
            </a:r>
            <a:r>
              <a:rPr lang="en-US" sz="2600" dirty="0" err="1" smtClean="0"/>
              <a:t>WirelessChannel</a:t>
            </a:r>
            <a:r>
              <a:rPr lang="en-US" sz="2600" dirty="0"/>
              <a:t>, Wireless LANs: Architectural Comparison, Characteristics, Access Control, IEEE 802.11: </a:t>
            </a:r>
            <a:r>
              <a:rPr lang="en-US" sz="2600" dirty="0" err="1" smtClean="0"/>
              <a:t>Architecture,MAC</a:t>
            </a:r>
            <a:r>
              <a:rPr lang="en-US" sz="2600" dirty="0" smtClean="0"/>
              <a:t> </a:t>
            </a:r>
            <a:r>
              <a:rPr lang="en-US" sz="2600" dirty="0"/>
              <a:t>Sub Layer, Addressing Mechanism, Physical Layer, Bluetooth: Architecture, Layers, IEEE </a:t>
            </a:r>
            <a:r>
              <a:rPr lang="en-US" sz="2600" dirty="0" smtClean="0"/>
              <a:t>802.16/</a:t>
            </a:r>
            <a:r>
              <a:rPr lang="en-US" sz="2600" dirty="0" err="1" smtClean="0"/>
              <a:t>WiMax:Services</a:t>
            </a:r>
            <a:r>
              <a:rPr lang="en-US" sz="2600" dirty="0"/>
              <a:t>, Architecture, Layers, Differences between Bluetooth, IEEE 802.11 and IEEE 802.16.</a:t>
            </a:r>
            <a:endParaRPr lang="en-US" sz="2600" dirty="0" smtClean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ADHOC WIRELESS NEWTORK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 06 Hours</a:t>
            </a:r>
          </a:p>
          <a:p>
            <a:pPr marL="0" indent="0">
              <a:buNone/>
            </a:pPr>
            <a:r>
              <a:rPr lang="en-US" sz="2600" dirty="0"/>
              <a:t>Infrastructure Network and Infrastructure-less Wireless Networks, Issues in </a:t>
            </a:r>
            <a:r>
              <a:rPr lang="en-US" sz="2600" dirty="0" err="1"/>
              <a:t>Adhoc</a:t>
            </a:r>
            <a:r>
              <a:rPr lang="en-US" sz="2600" dirty="0"/>
              <a:t> Wireless Network, </a:t>
            </a:r>
            <a:r>
              <a:rPr lang="en-US" sz="2600" dirty="0" err="1" smtClean="0"/>
              <a:t>Adhoc</a:t>
            </a:r>
            <a:r>
              <a:rPr lang="en-US" sz="2600" dirty="0" smtClean="0"/>
              <a:t> Network </a:t>
            </a:r>
            <a:r>
              <a:rPr lang="en-US" sz="2600" dirty="0"/>
              <a:t>MAC Layer: Design Issues, Design Goal, Classification, MACAW, </a:t>
            </a:r>
            <a:r>
              <a:rPr lang="en-US" sz="2600" dirty="0" err="1"/>
              <a:t>Adhoc</a:t>
            </a:r>
            <a:r>
              <a:rPr lang="en-US" sz="2600" dirty="0"/>
              <a:t> Network Routing Layer: </a:t>
            </a:r>
            <a:r>
              <a:rPr lang="en-US" sz="2600" dirty="0" smtClean="0"/>
              <a:t>Issues in </a:t>
            </a:r>
            <a:r>
              <a:rPr lang="en-US" sz="2600" dirty="0"/>
              <a:t>Designing a Routing Protocol for Ad-hoc Wireless Networks – Classifications of Routing Protocols, DSDV</a:t>
            </a:r>
            <a:r>
              <a:rPr lang="en-US" sz="2600" dirty="0" smtClean="0"/>
              <a:t>, AODV</a:t>
            </a:r>
            <a:r>
              <a:rPr lang="en-US" sz="2600" dirty="0"/>
              <a:t>, DSR, </a:t>
            </a:r>
            <a:r>
              <a:rPr lang="en-US" sz="2600" dirty="0" err="1"/>
              <a:t>Adhoc</a:t>
            </a:r>
            <a:r>
              <a:rPr lang="en-US" sz="2600" dirty="0"/>
              <a:t> Transport Layer: Issues in Designing a Transport Layer Protocol for Ad hoc </a:t>
            </a:r>
            <a:r>
              <a:rPr lang="en-US" sz="2600" dirty="0" smtClean="0"/>
              <a:t>Wireless Networks </a:t>
            </a:r>
            <a:r>
              <a:rPr lang="en-US" sz="2600" dirty="0"/>
              <a:t>– Design Goals of a Transport Layer Protocol for Ad hoc Wireless Networks –Classification </a:t>
            </a:r>
            <a:r>
              <a:rPr lang="en-US" sz="2600" dirty="0" smtClean="0"/>
              <a:t>of Transport </a:t>
            </a:r>
            <a:r>
              <a:rPr lang="en-US" sz="2600" dirty="0"/>
              <a:t>Layer Solutions, TCP over </a:t>
            </a:r>
            <a:r>
              <a:rPr lang="en-US" sz="2600" dirty="0" err="1"/>
              <a:t>Adhoc</a:t>
            </a:r>
            <a:r>
              <a:rPr lang="en-US" sz="2600" dirty="0"/>
              <a:t> Wireless Networks.</a:t>
            </a:r>
            <a:endParaRPr lang="en-US" sz="2600" dirty="0" smtClean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UNIT –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VI 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RECENT TRENDS IN COMMUNICATION NETWORKS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06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Hours</a:t>
            </a:r>
          </a:p>
          <a:p>
            <a:pPr marL="0" indent="0">
              <a:buNone/>
            </a:pPr>
            <a:r>
              <a:rPr lang="en-US" sz="2600" dirty="0"/>
              <a:t>Satellite Network: Operation, GEO Satellites, MEO Satellites, LEO Satellites, Wireless Sensor Network</a:t>
            </a:r>
            <a:r>
              <a:rPr lang="en-US" sz="2600" dirty="0" smtClean="0"/>
              <a:t>: Functioning</a:t>
            </a:r>
            <a:r>
              <a:rPr lang="en-US" sz="2600" dirty="0"/>
              <a:t>, Characteristics, Operation, Cluster Management, Computational Grid: Design, Issues, Internet </a:t>
            </a:r>
            <a:r>
              <a:rPr lang="en-US" sz="2600" dirty="0" smtClean="0"/>
              <a:t>of Things</a:t>
            </a:r>
            <a:r>
              <a:rPr lang="en-US" sz="2600" dirty="0"/>
              <a:t>: Vision, Trends, Significance, Technical Building Blocks, Issues and Challenges, Applications, </a:t>
            </a:r>
            <a:r>
              <a:rPr lang="en-US" sz="2600" dirty="0" err="1"/>
              <a:t>IoE</a:t>
            </a:r>
            <a:r>
              <a:rPr lang="en-US" sz="2600" dirty="0" smtClean="0"/>
              <a:t>. Software </a:t>
            </a:r>
            <a:r>
              <a:rPr lang="en-US" sz="2600" dirty="0"/>
              <a:t>Defined Network: SDN Implication for research and innovation, Genesis of SDN, Characteristics </a:t>
            </a:r>
            <a:r>
              <a:rPr lang="en-US" sz="2600" dirty="0" smtClean="0"/>
              <a:t>of SDN</a:t>
            </a:r>
            <a:r>
              <a:rPr lang="en-US" sz="2600" dirty="0"/>
              <a:t>, SDN Operations, SDN Devices, SDN Controllers, SDN Application, </a:t>
            </a:r>
            <a:r>
              <a:rPr lang="en-US" sz="2600" dirty="0" err="1"/>
              <a:t>OpeFLow</a:t>
            </a:r>
            <a:r>
              <a:rPr lang="en-US" sz="2600" dirty="0"/>
              <a:t> Overview, Network </a:t>
            </a:r>
            <a:r>
              <a:rPr lang="en-US" sz="2600" dirty="0" smtClean="0"/>
              <a:t>Function Virtualization</a:t>
            </a:r>
            <a:r>
              <a:rPr lang="en-US" sz="2600" dirty="0"/>
              <a:t>: Introduction, Applications, Network Neutrality: Need, Requirements (e Reference </a:t>
            </a:r>
            <a:r>
              <a:rPr lang="en-US" sz="2600" dirty="0" smtClean="0"/>
              <a:t>from research </a:t>
            </a:r>
            <a:r>
              <a:rPr lang="en-US" sz="2600" dirty="0"/>
              <a:t>papers and web)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8968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Books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Behrouz</a:t>
            </a:r>
            <a:r>
              <a:rPr lang="en-US" sz="2400" dirty="0" smtClean="0"/>
              <a:t> </a:t>
            </a:r>
            <a:r>
              <a:rPr lang="en-US" sz="2400" dirty="0"/>
              <a:t>A. </a:t>
            </a:r>
            <a:r>
              <a:rPr lang="en-US" sz="2400" dirty="0" err="1"/>
              <a:t>Forouzan</a:t>
            </a:r>
            <a:r>
              <a:rPr lang="en-US" sz="2400" dirty="0"/>
              <a:t>, TCP/IP Protocol Suite, McGraw Hill Education, ISBN: </a:t>
            </a:r>
            <a:r>
              <a:rPr lang="en-US" sz="2400" dirty="0" smtClean="0"/>
              <a:t>978-0-07-070652-1, 4th </a:t>
            </a:r>
            <a:r>
              <a:rPr lang="en-US" sz="2400" dirty="0"/>
              <a:t>Edition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</a:t>
            </a:r>
            <a:r>
              <a:rPr lang="en-US" sz="2400" dirty="0"/>
              <a:t>. Siva Ram Murthy, B. S. </a:t>
            </a:r>
            <a:r>
              <a:rPr lang="en-US" sz="2400" dirty="0" err="1"/>
              <a:t>Manoj</a:t>
            </a:r>
            <a:r>
              <a:rPr lang="en-US" sz="2400" dirty="0"/>
              <a:t>, </a:t>
            </a:r>
            <a:r>
              <a:rPr lang="en-US" sz="2400" dirty="0" err="1"/>
              <a:t>Adhoc</a:t>
            </a:r>
            <a:r>
              <a:rPr lang="en-US" sz="2400" dirty="0"/>
              <a:t> Wireless Networks: Architecture and Protocols, </a:t>
            </a:r>
            <a:r>
              <a:rPr lang="en-US" sz="2400" dirty="0" smtClean="0"/>
              <a:t>Pearson Education</a:t>
            </a:r>
            <a:r>
              <a:rPr lang="en-US" sz="2400" dirty="0"/>
              <a:t>, ISBN: 978-81-317-0688-6, 1st Edition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Behrouz</a:t>
            </a:r>
            <a:r>
              <a:rPr lang="en-US" sz="2400" dirty="0" smtClean="0"/>
              <a:t> </a:t>
            </a:r>
            <a:r>
              <a:rPr lang="en-US" sz="2400" dirty="0"/>
              <a:t>A. </a:t>
            </a:r>
            <a:r>
              <a:rPr lang="en-US" sz="2400" dirty="0" err="1"/>
              <a:t>Forouzan</a:t>
            </a:r>
            <a:r>
              <a:rPr lang="en-US" sz="2400" dirty="0"/>
              <a:t>, Data Communication and Networking, McGraw Hill Education, ISBN: </a:t>
            </a:r>
            <a:r>
              <a:rPr lang="en-US" sz="2400" dirty="0" smtClean="0"/>
              <a:t>978-1- 25-906475-3</a:t>
            </a:r>
            <a:r>
              <a:rPr lang="en-US" sz="2400" dirty="0"/>
              <a:t>, 5th Edition.</a:t>
            </a:r>
          </a:p>
        </p:txBody>
      </p:sp>
    </p:spTree>
    <p:extLst>
      <p:ext uri="{BB962C8B-B14F-4D97-AF65-F5344CB8AC3E}">
        <p14:creationId xmlns:p14="http://schemas.microsoft.com/office/powerpoint/2010/main" val="425726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Andrew </a:t>
            </a:r>
            <a:r>
              <a:rPr lang="en-US" sz="1800" dirty="0"/>
              <a:t>S. </a:t>
            </a:r>
            <a:r>
              <a:rPr lang="en-US" sz="1800" dirty="0" err="1"/>
              <a:t>Tanenbaum</a:t>
            </a:r>
            <a:r>
              <a:rPr lang="en-US" sz="1800" dirty="0"/>
              <a:t>, David J. </a:t>
            </a:r>
            <a:r>
              <a:rPr lang="en-US" sz="1800" dirty="0" err="1"/>
              <a:t>Wethrall</a:t>
            </a:r>
            <a:r>
              <a:rPr lang="en-US" sz="1800" dirty="0"/>
              <a:t>, Computer Network, Pearson Education, ISBN: </a:t>
            </a:r>
            <a:r>
              <a:rPr lang="en-US" sz="1800" dirty="0" smtClean="0"/>
              <a:t>978-0- 13-212695-3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Kurose </a:t>
            </a:r>
            <a:r>
              <a:rPr lang="en-US" sz="1800" dirty="0"/>
              <a:t>Ross, Computer Networking: A Top Down Approach Featuring the Internet, </a:t>
            </a:r>
            <a:r>
              <a:rPr lang="en-US" sz="1800" dirty="0" smtClean="0"/>
              <a:t>Pearson Education</a:t>
            </a:r>
            <a:r>
              <a:rPr lang="en-US" sz="1800" dirty="0"/>
              <a:t>, ISBN: 978-81-7758-878-1.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Charles </a:t>
            </a:r>
            <a:r>
              <a:rPr lang="en-US" sz="1800" dirty="0"/>
              <a:t>E. Perkins, </a:t>
            </a:r>
            <a:r>
              <a:rPr lang="en-US" sz="1800" dirty="0" err="1"/>
              <a:t>Adhoc</a:t>
            </a:r>
            <a:r>
              <a:rPr lang="en-US" sz="1800" dirty="0"/>
              <a:t> Networking, Pearson Education, 978-81-317-2096-7.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Andrea </a:t>
            </a:r>
            <a:r>
              <a:rPr lang="en-US" sz="1800" dirty="0"/>
              <a:t>Goldsmith, Wireless Communication, Cambridge University Press, </a:t>
            </a:r>
            <a:r>
              <a:rPr lang="en-US" sz="1800" dirty="0" smtClean="0"/>
              <a:t>ISBN:978-0-521- 83716-3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/>
              <a:t>Mayank</a:t>
            </a:r>
            <a:r>
              <a:rPr lang="en-US" sz="1800" dirty="0" smtClean="0"/>
              <a:t> </a:t>
            </a:r>
            <a:r>
              <a:rPr lang="en-US" sz="1800" dirty="0"/>
              <a:t>Dave, Computer Network, </a:t>
            </a:r>
            <a:r>
              <a:rPr lang="en-US" sz="1800" dirty="0" err="1"/>
              <a:t>Cengage</a:t>
            </a:r>
            <a:r>
              <a:rPr lang="en-US" sz="1800" dirty="0"/>
              <a:t> Learning, ISBN: 978-81-315-0986-9.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-US" sz="1800" dirty="0"/>
              <a:t>. K. </a:t>
            </a:r>
            <a:r>
              <a:rPr lang="en-US" sz="1800" dirty="0" err="1"/>
              <a:t>Toh</a:t>
            </a:r>
            <a:r>
              <a:rPr lang="en-US" sz="1800" dirty="0"/>
              <a:t>, Ad Hoc Mobile Wireless Networks Protocols and Systems, Prentice Hall, ISBN: </a:t>
            </a:r>
            <a:r>
              <a:rPr lang="en-US" sz="1800" dirty="0" smtClean="0"/>
              <a:t>978-01- 324-42046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Paul </a:t>
            </a:r>
            <a:r>
              <a:rPr lang="en-US" sz="1800" dirty="0" err="1"/>
              <a:t>Goransson</a:t>
            </a:r>
            <a:r>
              <a:rPr lang="en-US" sz="1800" dirty="0"/>
              <a:t>, Chuck Black, Software Defined Networks: A Comprehensive Approach, </a:t>
            </a:r>
            <a:r>
              <a:rPr lang="en-US" sz="1800" dirty="0" smtClean="0"/>
              <a:t>Morgan Kaufmann</a:t>
            </a:r>
            <a:r>
              <a:rPr lang="en-US" sz="1800" dirty="0"/>
              <a:t>, ISBN: 978-0124166752.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Natalia </a:t>
            </a:r>
            <a:r>
              <a:rPr lang="en-US" sz="1800" dirty="0" err="1"/>
              <a:t>Olifer</a:t>
            </a:r>
            <a:r>
              <a:rPr lang="en-US" sz="1800" dirty="0"/>
              <a:t>, Victor </a:t>
            </a:r>
            <a:r>
              <a:rPr lang="en-US" sz="1800" dirty="0" err="1"/>
              <a:t>Olifer</a:t>
            </a:r>
            <a:r>
              <a:rPr lang="en-US" sz="1800" dirty="0"/>
              <a:t>, Computer Networks: Principles, Technologies and Protocols </a:t>
            </a:r>
            <a:r>
              <a:rPr lang="en-US" sz="1800" dirty="0" smtClean="0"/>
              <a:t>for Network </a:t>
            </a:r>
            <a:r>
              <a:rPr lang="en-US" sz="1800" dirty="0"/>
              <a:t>Design, Wiley India, ISBN: 9788126509171.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/>
              <a:t>Kazem</a:t>
            </a:r>
            <a:r>
              <a:rPr lang="en-US" sz="1800" dirty="0" smtClean="0"/>
              <a:t> </a:t>
            </a:r>
            <a:r>
              <a:rPr lang="en-US" sz="1800" dirty="0" err="1"/>
              <a:t>Sohraby</a:t>
            </a:r>
            <a:r>
              <a:rPr lang="en-US" sz="1800" dirty="0"/>
              <a:t>, Daniel </a:t>
            </a:r>
            <a:r>
              <a:rPr lang="en-US" sz="1800" dirty="0" err="1"/>
              <a:t>Minoli</a:t>
            </a:r>
            <a:r>
              <a:rPr lang="en-US" sz="1800" dirty="0"/>
              <a:t>, </a:t>
            </a:r>
            <a:r>
              <a:rPr lang="en-US" sz="1800" dirty="0" err="1"/>
              <a:t>Taieb</a:t>
            </a:r>
            <a:r>
              <a:rPr lang="en-US" sz="1800" dirty="0"/>
              <a:t> </a:t>
            </a:r>
            <a:r>
              <a:rPr lang="en-US" sz="1800" dirty="0" err="1"/>
              <a:t>Znati</a:t>
            </a:r>
            <a:r>
              <a:rPr lang="en-US" sz="1800" dirty="0"/>
              <a:t>, Wireless Sensor Networks: Technology, Protocols </a:t>
            </a:r>
            <a:r>
              <a:rPr lang="en-US" sz="1800" dirty="0" smtClean="0"/>
              <a:t>and Applications</a:t>
            </a:r>
            <a:r>
              <a:rPr lang="en-US" sz="1800" dirty="0"/>
              <a:t>, Wiley India, ISBN: 9788126527304.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P. </a:t>
            </a:r>
            <a:r>
              <a:rPr lang="en-US" sz="1800" dirty="0" err="1"/>
              <a:t>Nicopolitidis</a:t>
            </a:r>
            <a:r>
              <a:rPr lang="en-US" sz="1800" dirty="0"/>
              <a:t>, M.S. </a:t>
            </a:r>
            <a:r>
              <a:rPr lang="en-US" sz="1800" dirty="0" err="1"/>
              <a:t>Obaidat</a:t>
            </a:r>
            <a:r>
              <a:rPr lang="en-US" sz="1800" dirty="0"/>
              <a:t>, G.I. Papadimitriou, A.S. </a:t>
            </a:r>
            <a:r>
              <a:rPr lang="en-US" sz="1800" dirty="0" err="1"/>
              <a:t>Pomportsis</a:t>
            </a:r>
            <a:r>
              <a:rPr lang="en-US" sz="1800" dirty="0"/>
              <a:t>, Wireless Networks, </a:t>
            </a:r>
            <a:r>
              <a:rPr lang="en-US" sz="1800" dirty="0" smtClean="0"/>
              <a:t>Wiley India</a:t>
            </a:r>
            <a:r>
              <a:rPr lang="en-US" sz="1800" dirty="0"/>
              <a:t>, ISBN : 9788126522200.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89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1341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Network Technology</vt:lpstr>
      <vt:lpstr>Course Structure</vt:lpstr>
      <vt:lpstr>PowerPoint Presentation</vt:lpstr>
      <vt:lpstr>Course Objectives </vt:lpstr>
      <vt:lpstr>Course Outcomes</vt:lpstr>
      <vt:lpstr>Syllabus</vt:lpstr>
      <vt:lpstr>Syllabus</vt:lpstr>
      <vt:lpstr>Text Books</vt:lpstr>
      <vt:lpstr>Reference Books</vt:lpstr>
      <vt:lpstr>PowerPoint Presentation</vt:lpstr>
      <vt:lpstr>Software Lab-IV</vt:lpstr>
      <vt:lpstr>List of Assignments</vt:lpstr>
      <vt:lpstr>List of Assignments</vt:lpstr>
      <vt:lpstr>List of 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Technology</dc:title>
  <dc:creator>MRM</dc:creator>
  <cp:lastModifiedBy>MRM</cp:lastModifiedBy>
  <cp:revision>16</cp:revision>
  <dcterms:created xsi:type="dcterms:W3CDTF">2006-08-16T00:00:00Z</dcterms:created>
  <dcterms:modified xsi:type="dcterms:W3CDTF">2021-01-20T05:39:36Z</dcterms:modified>
</cp:coreProperties>
</file>