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An IPv4 address is a 32-bit address.</a:t>
            </a:r>
          </a:p>
          <a:p>
            <a:r>
              <a:rPr lang="en-US" dirty="0" smtClean="0">
                <a:latin typeface="Times New Roman" pitchFamily="18" charset="0"/>
              </a:rPr>
              <a:t>The address space of IPv4 is</a:t>
            </a:r>
            <a:br>
              <a:rPr lang="en-US" dirty="0" smtClean="0">
                <a:latin typeface="Times New Roman" pitchFamily="18" charset="0"/>
              </a:rPr>
            </a:br>
            <a:r>
              <a:rPr lang="en-US" dirty="0" smtClean="0">
                <a:latin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</a:rPr>
              <a:t> or  4,294,967,296.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67200"/>
            <a:ext cx="741521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6002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Given the network </a:t>
            </a:r>
            <a:r>
              <a:rPr lang="en-US" sz="2400" i="1" dirty="0" smtClean="0">
                <a:latin typeface="Times New Roman" pitchFamily="18" charset="0"/>
              </a:rPr>
              <a:t>addresses, find </a:t>
            </a:r>
            <a:r>
              <a:rPr lang="en-US" sz="2400" i="1" dirty="0">
                <a:latin typeface="Times New Roman" pitchFamily="18" charset="0"/>
              </a:rPr>
              <a:t>the class, the block, and the range of the addresses</a:t>
            </a:r>
            <a:r>
              <a:rPr lang="en-US" sz="2400" i="1" dirty="0" smtClean="0">
                <a:latin typeface="Times New Roman" pitchFamily="18" charset="0"/>
              </a:rPr>
              <a:t>.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17.0.0.0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132.21.0.0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220.34.76.0</a:t>
            </a:r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r>
              <a:rPr lang="en-US" dirty="0" smtClean="0"/>
              <a:t>To find </a:t>
            </a:r>
            <a:r>
              <a:rPr lang="en-US" dirty="0" err="1" smtClean="0"/>
              <a:t>Netid</a:t>
            </a:r>
            <a:r>
              <a:rPr lang="en-US" dirty="0" smtClean="0"/>
              <a:t> from given address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Ex. </a:t>
            </a:r>
          </a:p>
          <a:p>
            <a:pPr>
              <a:buNone/>
            </a:pPr>
            <a:r>
              <a:rPr lang="en-US" sz="2000" dirty="0" smtClean="0"/>
              <a:t>200.45.34.56         11001000  00101101  00100010  00111000</a:t>
            </a:r>
          </a:p>
          <a:p>
            <a:pPr>
              <a:buNone/>
            </a:pPr>
            <a:r>
              <a:rPr lang="en-US" sz="2000" dirty="0" smtClean="0"/>
              <a:t>255.255.255.0       11111111  11111111  11111111  00000000</a:t>
            </a:r>
          </a:p>
          <a:p>
            <a:pPr>
              <a:buNone/>
            </a:pPr>
            <a:r>
              <a:rPr lang="en-US" sz="2000" dirty="0" smtClean="0"/>
              <a:t>200.45.34.0            11001000  00101101  00100010  00111000</a:t>
            </a:r>
            <a:endParaRPr lang="en-US" sz="20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51053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4638" y="1981200"/>
            <a:ext cx="2005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Default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masks</a:t>
            </a:r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443163"/>
            <a:ext cx="8748712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2113" y="14478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Given the </a:t>
            </a:r>
            <a:r>
              <a:rPr lang="en-US" sz="2400" i="1" dirty="0" smtClean="0">
                <a:latin typeface="Times New Roman" pitchFamily="18" charset="0"/>
              </a:rPr>
              <a:t>addresses, </a:t>
            </a:r>
            <a:r>
              <a:rPr lang="en-US" sz="2400" i="1" dirty="0">
                <a:latin typeface="Times New Roman" pitchFamily="18" charset="0"/>
              </a:rPr>
              <a:t>find the beginning address (network address</a:t>
            </a:r>
            <a:r>
              <a:rPr lang="en-US" sz="2400" i="1" dirty="0" smtClean="0">
                <a:latin typeface="Times New Roman" pitchFamily="18" charset="0"/>
              </a:rPr>
              <a:t>).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23.56.7.91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132.6.17.85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201.180.56.5</a:t>
            </a:r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Special addresses</a:t>
            </a:r>
            <a:endParaRPr lang="en-US" dirty="0"/>
          </a:p>
        </p:txBody>
      </p:sp>
      <p:pic>
        <p:nvPicPr>
          <p:cNvPr id="4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16125"/>
            <a:ext cx="89408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0" y="2286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Network </a:t>
            </a:r>
            <a:r>
              <a:rPr lang="en-US" altLang="en-US" sz="2800" i="1" dirty="0">
                <a:latin typeface="Times New Roman" pitchFamily="18" charset="0"/>
              </a:rPr>
              <a:t>address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8" y="2184400"/>
            <a:ext cx="8418512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67000" y="228600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direct broadcast address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613" y="1663700"/>
            <a:ext cx="65547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62200" y="381000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limited broadcast address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363" y="1371600"/>
            <a:ext cx="7285037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4600" y="228600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this host on this network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638" y="1458913"/>
            <a:ext cx="5694362" cy="42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33600" y="2286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specific host on this network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047750"/>
            <a:ext cx="84296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3400" y="13716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 addresses, when started a few decades ago, used the concept of classes. This architecture is called </a:t>
            </a:r>
            <a:r>
              <a:rPr lang="en-US" sz="2400" i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classful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addressing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In the mid-1990s, a new architecture, called </a:t>
            </a:r>
            <a:r>
              <a:rPr lang="en-US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classless addressing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was introduced and will eventually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surpass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original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architecture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However, part of the Internet is still using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classful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addressing, but the migration is very fast.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loopback address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575" y="984250"/>
            <a:ext cx="7165975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SUBNETTING AND SUPERNETTING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175260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network addresses available for assignment to organizations are close to depletion. This is coupled with the ever-increasing demand for addresses from organizations that want connection to the Internet.</a:t>
            </a:r>
          </a:p>
          <a:p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two solutions: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subnetting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supernetting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IP addresses are designed with two levels of hierarchy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595563"/>
            <a:ext cx="8720137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en-US" sz="2400" i="1" dirty="0" smtClean="0">
                <a:latin typeface="Times New Roman" pitchFamily="18" charset="0"/>
              </a:rPr>
              <a:t>Addresses in a network with and without </a:t>
            </a:r>
            <a:r>
              <a:rPr lang="en-US" altLang="en-US" sz="2400" i="1" dirty="0" err="1" smtClean="0">
                <a:latin typeface="Times New Roman" pitchFamily="18" charset="0"/>
              </a:rPr>
              <a:t>subnetting</a:t>
            </a:r>
            <a:endParaRPr lang="en-US" sz="24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272213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en-US" sz="2400" i="1" dirty="0" smtClean="0">
                <a:latin typeface="Times New Roman" pitchFamily="18" charset="0"/>
              </a:rPr>
              <a:t>Default mask and subnet mask</a:t>
            </a:r>
            <a:endParaRPr lang="en-US" altLang="en-US" sz="2400" i="1" dirty="0">
              <a:latin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60463"/>
            <a:ext cx="638016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1120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1430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What is the </a:t>
            </a:r>
            <a:r>
              <a:rPr lang="en-US" sz="2400" i="1" dirty="0" err="1">
                <a:latin typeface="Times New Roman" pitchFamily="18" charset="0"/>
              </a:rPr>
              <a:t>subnetwork</a:t>
            </a:r>
            <a:r>
              <a:rPr lang="en-US" sz="2400" i="1" dirty="0">
                <a:latin typeface="Times New Roman" pitchFamily="18" charset="0"/>
              </a:rPr>
              <a:t> address if the destination address is 200.45.34.56 and the subnet mask is 255.255.240.0?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2819400"/>
            <a:ext cx="8153400" cy="13112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</a:rPr>
              <a:t>Address 		        </a:t>
            </a:r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➡</a:t>
            </a:r>
            <a:r>
              <a:rPr lang="en-US" sz="2000" i="1" dirty="0">
                <a:latin typeface="Times New Roman" pitchFamily="18" charset="0"/>
              </a:rPr>
              <a:t> 11001000 00101101 00100010 00111000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</a:rPr>
              <a:t>Subnet Mask 	        </a:t>
            </a:r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➡ </a:t>
            </a:r>
            <a:r>
              <a:rPr lang="en-US" sz="2000" i="1" dirty="0">
                <a:latin typeface="Times New Roman" pitchFamily="18" charset="0"/>
              </a:rPr>
              <a:t>11111111 11111111 11110000 00000000</a:t>
            </a:r>
          </a:p>
          <a:p>
            <a:pPr>
              <a:spcBef>
                <a:spcPct val="50000"/>
              </a:spcBef>
            </a:pPr>
            <a:r>
              <a:rPr lang="en-US" sz="2000" i="1" dirty="0" err="1">
                <a:latin typeface="Times New Roman" pitchFamily="18" charset="0"/>
              </a:rPr>
              <a:t>Subnetwork</a:t>
            </a:r>
            <a:r>
              <a:rPr lang="en-US" sz="2000" i="1" dirty="0">
                <a:latin typeface="Times New Roman" pitchFamily="18" charset="0"/>
              </a:rPr>
              <a:t> Address   </a:t>
            </a:r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➡</a:t>
            </a:r>
            <a:r>
              <a:rPr lang="en-US" sz="2000" i="1" dirty="0">
                <a:latin typeface="Times New Roman" pitchFamily="18" charset="0"/>
              </a:rPr>
              <a:t> 11001000 00101101 00100000 00000000.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en-US" sz="2400" i="1" dirty="0" smtClean="0">
                <a:latin typeface="Times New Roman" pitchFamily="18" charset="0"/>
              </a:rPr>
              <a:t>Comparison of subnet, default, and </a:t>
            </a:r>
            <a:r>
              <a:rPr lang="en-US" altLang="en-US" sz="2400" i="1" dirty="0" err="1" smtClean="0">
                <a:latin typeface="Times New Roman" pitchFamily="18" charset="0"/>
              </a:rPr>
              <a:t>supernet</a:t>
            </a:r>
            <a:r>
              <a:rPr lang="en-US" altLang="en-US" sz="2400" i="1" dirty="0" smtClean="0">
                <a:latin typeface="Times New Roman" pitchFamily="18" charset="0"/>
              </a:rPr>
              <a:t> masks</a:t>
            </a:r>
            <a:endParaRPr lang="en-US" altLang="en-US" sz="2400" i="1" dirty="0">
              <a:latin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78000"/>
            <a:ext cx="6727825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ubRRectCallout"/>
          <p:cNvSpPr>
            <a:spLocks noEditPoints="1" noChangeArrowheads="1"/>
          </p:cNvSpPr>
          <p:nvPr/>
        </p:nvSpPr>
        <p:spPr bwMode="auto">
          <a:xfrm>
            <a:off x="838200" y="1600200"/>
            <a:ext cx="2133600" cy="884238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1200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Note: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546350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>
                <a:latin typeface="Times New Roman" pitchFamily="18" charset="0"/>
              </a:rPr>
              <a:t>The idea of </a:t>
            </a:r>
            <a:r>
              <a:rPr lang="en-US" sz="3600" i="1" dirty="0" err="1">
                <a:latin typeface="Times New Roman" pitchFamily="18" charset="0"/>
              </a:rPr>
              <a:t>subnetting</a:t>
            </a:r>
            <a:r>
              <a:rPr lang="en-US" sz="3600" i="1" dirty="0">
                <a:latin typeface="Times New Roman" pitchFamily="18" charset="0"/>
              </a:rPr>
              <a:t> and </a:t>
            </a:r>
            <a:r>
              <a:rPr lang="en-US" sz="3600" i="1" dirty="0" err="1">
                <a:latin typeface="Times New Roman" pitchFamily="18" charset="0"/>
              </a:rPr>
              <a:t>supernetting</a:t>
            </a:r>
            <a:r>
              <a:rPr lang="en-US" sz="3600" i="1" dirty="0">
                <a:latin typeface="Times New Roman" pitchFamily="18" charset="0"/>
              </a:rPr>
              <a:t> of </a:t>
            </a:r>
            <a:r>
              <a:rPr lang="en-US" sz="3600" i="1" dirty="0" err="1">
                <a:latin typeface="Times New Roman" pitchFamily="18" charset="0"/>
              </a:rPr>
              <a:t>classful</a:t>
            </a:r>
            <a:r>
              <a:rPr lang="en-US" sz="3600" i="1" dirty="0">
                <a:latin typeface="Times New Roman" pitchFamily="18" charset="0"/>
              </a:rPr>
              <a:t> addresses is almost obsolete.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28800" y="1143000"/>
            <a:ext cx="53621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Classless </a:t>
            </a:r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Addressing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85800" y="25146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classless addressing variable-length blocks are assigned that belong to no class. In this architecture, the entire address space (2</a:t>
            </a:r>
            <a:r>
              <a:rPr lang="en-US" sz="24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addresses) is divided into blocks of different sizes.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43400"/>
            <a:ext cx="79073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05000" y="2209800"/>
            <a:ext cx="50912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Classful</a:t>
            </a:r>
            <a:r>
              <a:rPr lang="en-US" sz="4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3048000" y="381000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Arial" charset="0"/>
              </a:rPr>
              <a:t>Subnetting</a:t>
            </a:r>
            <a:endParaRPr lang="en-US" sz="3600" dirty="0">
              <a:latin typeface="Arial" charset="0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533400" y="1371600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When an organization is granted a block of addresses, it can create subnets to meet its needs. The prefix length increases to define the subnet prefix length.</a:t>
            </a: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685800" y="3810000"/>
            <a:ext cx="7315200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Fixed-Length Subnets</a:t>
            </a:r>
            <a:endParaRPr 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Variable-Length Subnets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304800" y="1600200"/>
            <a:ext cx="815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An organization is granted the block 130.34.12.64/26</a:t>
            </a:r>
            <a:r>
              <a:rPr lang="en-US" sz="2800" i="1" dirty="0" smtClean="0">
                <a:latin typeface="Times New Roman" pitchFamily="18" charset="0"/>
              </a:rPr>
              <a:t>. Find first address, no of host and last address.</a:t>
            </a: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lang="en-US" altLang="en-US" sz="2800" i="1" dirty="0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lang="en-US" altLang="en-US" sz="2800" i="1" dirty="0" smtClean="0">
                <a:solidFill>
                  <a:schemeClr val="folHlink"/>
                </a:solidFill>
                <a:latin typeface="Algerian" pitchFamily="82" charset="0"/>
              </a:rPr>
              <a:t>1</a:t>
            </a:r>
            <a:endParaRPr lang="en-US" altLang="en-US" sz="2800" i="1" dirty="0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3886200"/>
            <a:ext cx="8153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dirty="0" smtClean="0">
                <a:latin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</a:rPr>
              <a:t>organization needs 4 subnets. What is the subnet prefix length</a:t>
            </a:r>
            <a:r>
              <a:rPr lang="en-US" sz="2800" i="1" dirty="0" smtClean="0">
                <a:latin typeface="Times New Roman" pitchFamily="18" charset="0"/>
              </a:rPr>
              <a:t>?</a:t>
            </a:r>
            <a:r>
              <a:rPr lang="en-US" sz="2800" i="1" dirty="0" smtClean="0">
                <a:latin typeface="Times New Roman" pitchFamily="18" charset="0"/>
              </a:rPr>
              <a:t> What are the subnet addresses and the range of addresses for each </a:t>
            </a:r>
            <a:r>
              <a:rPr lang="en-US" sz="2800" i="1" dirty="0" smtClean="0">
                <a:latin typeface="Times New Roman" pitchFamily="18" charset="0"/>
              </a:rPr>
              <a:t>subnet.</a:t>
            </a:r>
            <a:endParaRPr lang="en-US" sz="28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81075"/>
            <a:ext cx="7888288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304800" y="1371600"/>
            <a:ext cx="8153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An organization is granted a block of addresses with the beginning address 14.24.74.0/24. There are 2</a:t>
            </a:r>
            <a:r>
              <a:rPr lang="en-US" sz="2400" i="1" baseline="30000" dirty="0">
                <a:latin typeface="Times New Roman" pitchFamily="18" charset="0"/>
              </a:rPr>
              <a:t>32−24</a:t>
            </a:r>
            <a:r>
              <a:rPr lang="en-US" sz="2400" i="1" dirty="0">
                <a:latin typeface="Times New Roman" pitchFamily="18" charset="0"/>
              </a:rPr>
              <a:t>= 256 addresses in this block. The organization needs to have 11 subnets as shown below:	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a.</a:t>
            </a:r>
            <a:r>
              <a:rPr lang="en-US" sz="2400" i="1" dirty="0">
                <a:latin typeface="Times New Roman" pitchFamily="18" charset="0"/>
              </a:rPr>
              <a:t> two subnets, each with 64 addresses.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b.</a:t>
            </a:r>
            <a:r>
              <a:rPr lang="en-US" sz="2400" i="1" dirty="0">
                <a:latin typeface="Times New Roman" pitchFamily="18" charset="0"/>
              </a:rPr>
              <a:t> two subnets, each with 32 addresses.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c.</a:t>
            </a:r>
            <a:r>
              <a:rPr lang="en-US" sz="2400" i="1" dirty="0">
                <a:latin typeface="Times New Roman" pitchFamily="18" charset="0"/>
              </a:rPr>
              <a:t> three subnets, each with 16 addresses.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d.</a:t>
            </a:r>
            <a:r>
              <a:rPr lang="en-US" sz="2400" i="1" dirty="0">
                <a:latin typeface="Times New Roman" pitchFamily="18" charset="0"/>
              </a:rPr>
              <a:t> four subnets, each with 4 addresses.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Design the subnets.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lang="en-US" altLang="en-US" sz="2800" i="1" dirty="0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lang="en-US" altLang="en-US" sz="2800" i="1" dirty="0" smtClean="0">
                <a:solidFill>
                  <a:schemeClr val="folHlink"/>
                </a:solidFill>
                <a:latin typeface="Algerian" pitchFamily="82" charset="0"/>
              </a:rPr>
              <a:t>2</a:t>
            </a:r>
            <a:endParaRPr lang="en-US" altLang="en-US" sz="2800" i="1" dirty="0">
              <a:solidFill>
                <a:schemeClr val="folHlink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1220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304800" y="1066800"/>
            <a:ext cx="8153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An ISP is granted a block of addresses starting with 190.100.0.0/16 (65,536 addresses). The ISP needs to distribute these addresses to three groups of customers as follows: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lang="en-US" altLang="en-US" sz="2800" i="1" dirty="0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lang="en-US" altLang="en-US" sz="2800" i="1" dirty="0" smtClean="0">
                <a:solidFill>
                  <a:schemeClr val="folHlink"/>
                </a:solidFill>
                <a:latin typeface="Algerian" pitchFamily="82" charset="0"/>
              </a:rPr>
              <a:t>3</a:t>
            </a:r>
            <a:endParaRPr lang="en-US" altLang="en-US" sz="2800" i="1" dirty="0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762000" y="2819400"/>
            <a:ext cx="7620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a.</a:t>
            </a:r>
            <a:r>
              <a:rPr lang="en-US" sz="2400" i="1" dirty="0">
                <a:latin typeface="Times New Roman" pitchFamily="18" charset="0"/>
              </a:rPr>
              <a:t> The first group has 64 customers; each needs 256 addresses.</a:t>
            </a:r>
            <a:br>
              <a:rPr lang="en-US" sz="2400" i="1" dirty="0">
                <a:latin typeface="Times New Roman" pitchFamily="18" charset="0"/>
              </a:rPr>
            </a:b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b.</a:t>
            </a:r>
            <a:r>
              <a:rPr lang="en-US" sz="2400" i="1" dirty="0">
                <a:latin typeface="Times New Roman" pitchFamily="18" charset="0"/>
              </a:rPr>
              <a:t> The second group has 128 customers; each needs   128 addresses</a:t>
            </a:r>
            <a:br>
              <a:rPr lang="en-US" sz="2400" i="1" dirty="0">
                <a:latin typeface="Times New Roman" pitchFamily="18" charset="0"/>
              </a:rPr>
            </a:b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c.</a:t>
            </a:r>
            <a:r>
              <a:rPr lang="en-US" sz="2400" i="1" dirty="0">
                <a:latin typeface="Times New Roman" pitchFamily="18" charset="0"/>
              </a:rPr>
              <a:t> The third group has 128 customers; each needs 64 addresses.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000" y="51816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Design the </a:t>
            </a:r>
            <a:r>
              <a:rPr lang="en-US" sz="2800" i="1" dirty="0" err="1">
                <a:latin typeface="Times New Roman" pitchFamily="18" charset="0"/>
              </a:rPr>
              <a:t>subblocks</a:t>
            </a:r>
            <a:r>
              <a:rPr lang="en-US" sz="2800" i="1" dirty="0">
                <a:latin typeface="Times New Roman" pitchFamily="18" charset="0"/>
              </a:rPr>
              <a:t> and find out how many addresses are still available after these allocations.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0266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191000"/>
          <a:ext cx="6172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841"/>
                <a:gridCol w="1552793"/>
                <a:gridCol w="3129566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0-127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n/w</a:t>
                      </a:r>
                      <a:r>
                        <a:rPr lang="en-US" sz="2400" baseline="0" dirty="0" smtClean="0"/>
                        <a:t> . Host . Host . Host </a:t>
                      </a:r>
                      <a:endParaRPr lang="en-US" sz="2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128-191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n/w . n/w . Host . Host </a:t>
                      </a:r>
                      <a:endParaRPr lang="en-US" sz="2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192-223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n/w . n/w . n/w . Host </a:t>
                      </a:r>
                      <a:endParaRPr lang="en-US" sz="2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224-239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Multicast addresses</a:t>
                      </a:r>
                      <a:endParaRPr lang="en-US" sz="2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240-255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Reserved for future use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altLang="en-US" sz="3200" i="1" dirty="0" smtClean="0">
                <a:latin typeface="Times New Roman" pitchFamily="18" charset="0"/>
              </a:rPr>
              <a:t>Occupation of the address space</a:t>
            </a:r>
            <a:endParaRPr lang="en-US" sz="3200" dirty="0"/>
          </a:p>
        </p:txBody>
      </p:sp>
      <p:pic>
        <p:nvPicPr>
          <p:cNvPr id="4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6007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24400"/>
            <a:ext cx="75961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0" y="1676400"/>
            <a:ext cx="7010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Find the class of each </a:t>
            </a:r>
            <a:r>
              <a:rPr lang="en-US" sz="2400" i="1" dirty="0" smtClean="0">
                <a:latin typeface="Times New Roman" pitchFamily="18" charset="0"/>
              </a:rPr>
              <a:t>address: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227.12.14.87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193.14.56.22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14.23.120.8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252.5.15.111</a:t>
            </a:r>
          </a:p>
          <a:p>
            <a:pPr marL="457200" indent="-457200" algn="just">
              <a:spcBef>
                <a:spcPct val="50000"/>
              </a:spcBef>
              <a:buAutoNum type="alphaLcPeriod"/>
            </a:pPr>
            <a:r>
              <a:rPr lang="en-US" sz="2400" i="1" dirty="0" smtClean="0">
                <a:latin typeface="Times New Roman" pitchFamily="18" charset="0"/>
              </a:rPr>
              <a:t>134.11.78.56</a:t>
            </a:r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Blocks in class 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10.0.0.0 – 10.255.255.255 is used for private addresses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4676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Blocks in class 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8674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Total 16 blocks, 172.16.0.0 – 172.31.255.255 used for private addresses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315200" cy="47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Blocks in class 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Total 255 blocks, 192.168.0.0 – 192.168.255.255 used for private addresses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781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593</Words>
  <Application>Microsoft Office PowerPoint</Application>
  <PresentationFormat>On-screen Show (4:3)</PresentationFormat>
  <Paragraphs>121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IP Addresses</vt:lpstr>
      <vt:lpstr>Slide 2</vt:lpstr>
      <vt:lpstr>Slide 3</vt:lpstr>
      <vt:lpstr>Slide 4</vt:lpstr>
      <vt:lpstr>Occupation of the address space</vt:lpstr>
      <vt:lpstr>Slide 6</vt:lpstr>
      <vt:lpstr>Blocks in class A</vt:lpstr>
      <vt:lpstr>Blocks in class B</vt:lpstr>
      <vt:lpstr>Blocks in class C</vt:lpstr>
      <vt:lpstr>Slide 10</vt:lpstr>
      <vt:lpstr>Masking</vt:lpstr>
      <vt:lpstr>Slide 12</vt:lpstr>
      <vt:lpstr>Slide 13</vt:lpstr>
      <vt:lpstr>Special addresses</vt:lpstr>
      <vt:lpstr>Slide 15</vt:lpstr>
      <vt:lpstr>Slide 16</vt:lpstr>
      <vt:lpstr>Slide 17</vt:lpstr>
      <vt:lpstr>Slide 18</vt:lpstr>
      <vt:lpstr>Slide 19</vt:lpstr>
      <vt:lpstr>Slide 20</vt:lpstr>
      <vt:lpstr>SUBNETTING AND SUPERNETTING</vt:lpstr>
      <vt:lpstr>Slide 22</vt:lpstr>
      <vt:lpstr>Addresses in a network with and without subnetting</vt:lpstr>
      <vt:lpstr>Default mask and subnet mask</vt:lpstr>
      <vt:lpstr>Slide 25</vt:lpstr>
      <vt:lpstr>Slide 26</vt:lpstr>
      <vt:lpstr>Comparison of subnet, default, and supernet masks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Addresses</dc:title>
  <dc:creator/>
  <cp:lastModifiedBy>SWAMI SAMARTH</cp:lastModifiedBy>
  <cp:revision>25</cp:revision>
  <dcterms:created xsi:type="dcterms:W3CDTF">2006-08-16T00:00:00Z</dcterms:created>
  <dcterms:modified xsi:type="dcterms:W3CDTF">2012-07-23T09:01:22Z</dcterms:modified>
</cp:coreProperties>
</file>