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307" r:id="rId3"/>
    <p:sldId id="259" r:id="rId4"/>
    <p:sldId id="308" r:id="rId5"/>
    <p:sldId id="311" r:id="rId6"/>
    <p:sldId id="310" r:id="rId7"/>
    <p:sldId id="312" r:id="rId8"/>
    <p:sldId id="313" r:id="rId9"/>
    <p:sldId id="314" r:id="rId10"/>
    <p:sldId id="290" r:id="rId11"/>
    <p:sldId id="296" r:id="rId12"/>
    <p:sldId id="297" r:id="rId13"/>
    <p:sldId id="298" r:id="rId14"/>
    <p:sldId id="299" r:id="rId15"/>
    <p:sldId id="300" r:id="rId16"/>
    <p:sldId id="301" r:id="rId17"/>
    <p:sldId id="291" r:id="rId18"/>
    <p:sldId id="292" r:id="rId19"/>
    <p:sldId id="315" r:id="rId20"/>
    <p:sldId id="294" r:id="rId21"/>
    <p:sldId id="295" r:id="rId22"/>
    <p:sldId id="302" r:id="rId23"/>
    <p:sldId id="303" r:id="rId24"/>
    <p:sldId id="304" r:id="rId25"/>
    <p:sldId id="305" r:id="rId26"/>
    <p:sldId id="306"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267" r:id="rId40"/>
    <p:sldId id="268" r:id="rId41"/>
    <p:sldId id="269" r:id="rId42"/>
    <p:sldId id="270" r:id="rId43"/>
    <p:sldId id="271" r:id="rId44"/>
    <p:sldId id="272" r:id="rId45"/>
    <p:sldId id="273" r:id="rId46"/>
    <p:sldId id="274" r:id="rId47"/>
    <p:sldId id="275" r:id="rId48"/>
    <p:sldId id="276" r:id="rId49"/>
    <p:sldId id="287" r:id="rId50"/>
    <p:sldId id="277" r:id="rId51"/>
    <p:sldId id="278" r:id="rId52"/>
    <p:sldId id="279" r:id="rId53"/>
    <p:sldId id="280" r:id="rId54"/>
    <p:sldId id="281" r:id="rId55"/>
    <p:sldId id="282" r:id="rId56"/>
    <p:sldId id="283" r:id="rId57"/>
    <p:sldId id="284" r:id="rId58"/>
    <p:sldId id="285" r:id="rId59"/>
    <p:sldId id="286"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1" name="Picture 5"/>
          <p:cNvPicPr>
            <a:picLocks noChangeAspect="1" noChangeArrowheads="1"/>
          </p:cNvPicPr>
          <p:nvPr/>
        </p:nvPicPr>
        <p:blipFill>
          <a:blip r:embed="rId2" cstate="print"/>
          <a:srcRect/>
          <a:stretch>
            <a:fillRect/>
          </a:stretch>
        </p:blipFill>
        <p:spPr bwMode="auto">
          <a:xfrm>
            <a:off x="593725" y="801688"/>
            <a:ext cx="7331075" cy="5751512"/>
          </a:xfrm>
          <a:prstGeom prst="rect">
            <a:avLst/>
          </a:prstGeom>
          <a:noFill/>
          <a:ln w="9525">
            <a:noFill/>
            <a:miter lim="800000"/>
            <a:headEnd/>
            <a:tailEnd/>
          </a:ln>
          <a:effectLst/>
        </p:spPr>
      </p:pic>
      <p:sp>
        <p:nvSpPr>
          <p:cNvPr id="39940" name="Text Box 4"/>
          <p:cNvSpPr txBox="1">
            <a:spLocks noChangeArrowheads="1"/>
          </p:cNvSpPr>
          <p:nvPr/>
        </p:nvSpPr>
        <p:spPr bwMode="auto">
          <a:xfrm>
            <a:off x="1143000" y="30163"/>
            <a:ext cx="6864350" cy="579437"/>
          </a:xfrm>
          <a:prstGeom prst="rect">
            <a:avLst/>
          </a:prstGeom>
          <a:noFill/>
          <a:ln w="9525">
            <a:noFill/>
            <a:miter lim="800000"/>
            <a:headEnd/>
            <a:tailEnd/>
          </a:ln>
          <a:effectLst/>
        </p:spPr>
        <p:txBody>
          <a:bodyPr wrap="none">
            <a:spAutoFit/>
          </a:bodyPr>
          <a:lstStyle/>
          <a:p>
            <a:pPr eaLnBrk="0" hangingPunct="0"/>
            <a:r>
              <a:rPr lang="en-US" sz="3200" b="1">
                <a:solidFill>
                  <a:schemeClr val="accent2"/>
                </a:solidFill>
                <a:latin typeface="Times" charset="0"/>
              </a:rPr>
              <a:t>Position of IP in TCP/IP protocol suite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p:cNvPicPr>
            <a:picLocks noChangeAspect="1" noChangeArrowheads="1"/>
          </p:cNvPicPr>
          <p:nvPr/>
        </p:nvPicPr>
        <p:blipFill>
          <a:blip r:embed="rId2" cstate="print"/>
          <a:srcRect/>
          <a:stretch>
            <a:fillRect/>
          </a:stretch>
        </p:blipFill>
        <p:spPr bwMode="auto">
          <a:xfrm>
            <a:off x="431800" y="2049463"/>
            <a:ext cx="8255000" cy="3654425"/>
          </a:xfrm>
          <a:prstGeom prst="rect">
            <a:avLst/>
          </a:prstGeom>
          <a:noFill/>
          <a:ln w="9525">
            <a:noFill/>
            <a:miter lim="800000"/>
            <a:headEnd/>
            <a:tailEnd/>
          </a:ln>
          <a:effectLst/>
        </p:spPr>
      </p:pic>
      <p:sp>
        <p:nvSpPr>
          <p:cNvPr id="3" name="Text Box 2"/>
          <p:cNvSpPr txBox="1">
            <a:spLocks noChangeArrowheads="1"/>
          </p:cNvSpPr>
          <p:nvPr/>
        </p:nvSpPr>
        <p:spPr bwMode="auto">
          <a:xfrm>
            <a:off x="3657600" y="533400"/>
            <a:ext cx="1752600" cy="400110"/>
          </a:xfrm>
          <a:prstGeom prst="rect">
            <a:avLst/>
          </a:prstGeom>
          <a:noFill/>
          <a:ln w="9525">
            <a:noFill/>
            <a:miter lim="800000"/>
            <a:headEnd/>
            <a:tailEnd/>
          </a:ln>
          <a:effectLst/>
        </p:spPr>
        <p:txBody>
          <a:bodyPr wrap="square">
            <a:spAutoFit/>
          </a:bodyPr>
          <a:lstStyle/>
          <a:p>
            <a:r>
              <a:rPr lang="en-US" altLang="en-US" sz="2000" dirty="0" smtClean="0">
                <a:solidFill>
                  <a:schemeClr val="accent2"/>
                </a:solidFill>
                <a:latin typeface="Times New Roman" pitchFamily="18" charset="0"/>
              </a:rPr>
              <a:t> </a:t>
            </a:r>
            <a:r>
              <a:rPr lang="en-US" altLang="en-US" sz="2000" i="1" dirty="0">
                <a:latin typeface="Times New Roman" pitchFamily="18" charset="0"/>
              </a:rPr>
              <a:t>Option format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1027"/>
          <p:cNvSpPr>
            <a:spLocks noChangeArrowheads="1"/>
          </p:cNvSpPr>
          <p:nvPr/>
        </p:nvSpPr>
        <p:spPr bwMode="auto">
          <a:xfrm>
            <a:off x="304800" y="2084388"/>
            <a:ext cx="8458200" cy="2716212"/>
          </a:xfrm>
          <a:prstGeom prst="rect">
            <a:avLst/>
          </a:prstGeom>
          <a:noFill/>
          <a:ln w="9525">
            <a:noFill/>
            <a:miter lim="800000"/>
            <a:headEnd/>
            <a:tailEnd/>
          </a:ln>
          <a:effectLst/>
        </p:spPr>
        <p:txBody>
          <a:bodyPr>
            <a:spAutoFit/>
          </a:bodyPr>
          <a:lstStyle/>
          <a:p>
            <a:pPr algn="just">
              <a:spcBef>
                <a:spcPct val="50000"/>
              </a:spcBef>
            </a:pPr>
            <a:r>
              <a:rPr lang="en-US" sz="3600">
                <a:latin typeface="Times" charset="0"/>
              </a:rPr>
              <a:t>An IP packet has arrived with the first 8 bits as shown:</a:t>
            </a:r>
          </a:p>
          <a:p>
            <a:pPr algn="ctr">
              <a:spcBef>
                <a:spcPts val="600"/>
              </a:spcBef>
              <a:spcAft>
                <a:spcPts val="600"/>
              </a:spcAft>
            </a:pPr>
            <a:r>
              <a:rPr lang="en-US" sz="3600">
                <a:latin typeface="Times" charset="0"/>
              </a:rPr>
              <a:t> </a:t>
            </a:r>
            <a:r>
              <a:rPr lang="en-US" sz="3600">
                <a:latin typeface="Times" charset="0"/>
                <a:sym typeface="Wingdings" pitchFamily="2" charset="2"/>
              </a:rPr>
              <a:t>  </a:t>
            </a:r>
            <a:r>
              <a:rPr lang="en-US" sz="3600">
                <a:latin typeface="Times" charset="0"/>
              </a:rPr>
              <a:t>01000010</a:t>
            </a:r>
          </a:p>
          <a:p>
            <a:pPr algn="just">
              <a:spcBef>
                <a:spcPct val="50000"/>
              </a:spcBef>
            </a:pPr>
            <a:r>
              <a:rPr lang="en-US" sz="3600">
                <a:latin typeface="Times" charset="0"/>
              </a:rPr>
              <a:t>The receiver discards the packet. Why?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1027"/>
          <p:cNvSpPr>
            <a:spLocks noChangeArrowheads="1"/>
          </p:cNvSpPr>
          <p:nvPr/>
        </p:nvSpPr>
        <p:spPr bwMode="auto">
          <a:xfrm>
            <a:off x="381000" y="1479550"/>
            <a:ext cx="8534400" cy="3539430"/>
          </a:xfrm>
          <a:prstGeom prst="rect">
            <a:avLst/>
          </a:prstGeom>
          <a:noFill/>
          <a:ln w="9525">
            <a:noFill/>
            <a:miter lim="800000"/>
            <a:headEnd/>
            <a:tailEnd/>
          </a:ln>
          <a:effectLst/>
        </p:spPr>
        <p:txBody>
          <a:bodyPr>
            <a:spAutoFit/>
          </a:bodyPr>
          <a:lstStyle/>
          <a:p>
            <a:pPr algn="just">
              <a:spcBef>
                <a:spcPct val="50000"/>
              </a:spcBef>
            </a:pPr>
            <a:r>
              <a:rPr lang="en-US" sz="3200" dirty="0">
                <a:latin typeface="Times" charset="0"/>
              </a:rPr>
              <a:t>There is an error in this packet. The 4 left-most bits (0100) show the version, which is correct. The next 4 bits (0010) show the header length, which means (2 </a:t>
            </a:r>
            <a:r>
              <a:rPr lang="en-US" sz="3200" dirty="0">
                <a:latin typeface="Symbol" pitchFamily="18" charset="2"/>
                <a:sym typeface="Symbol" pitchFamily="18" charset="2"/>
              </a:rPr>
              <a:t></a:t>
            </a:r>
            <a:r>
              <a:rPr lang="en-US" sz="3200" dirty="0">
                <a:latin typeface="Times" charset="0"/>
              </a:rPr>
              <a:t> 4 </a:t>
            </a:r>
            <a:r>
              <a:rPr lang="en-US" sz="3200" dirty="0">
                <a:latin typeface="Symbol" pitchFamily="18" charset="2"/>
              </a:rPr>
              <a:t>=</a:t>
            </a:r>
            <a:r>
              <a:rPr lang="en-US" sz="3200" dirty="0">
                <a:latin typeface="Times" charset="0"/>
              </a:rPr>
              <a:t> 8), which is wrong. The minimum number of bytes in the header must be 20. The packet has been corrupted in transmission.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ChangeArrowheads="1"/>
          </p:cNvSpPr>
          <p:nvPr/>
        </p:nvSpPr>
        <p:spPr bwMode="auto">
          <a:xfrm>
            <a:off x="304800" y="2084388"/>
            <a:ext cx="8458200" cy="1739900"/>
          </a:xfrm>
          <a:prstGeom prst="rect">
            <a:avLst/>
          </a:prstGeom>
          <a:noFill/>
          <a:ln w="9525">
            <a:noFill/>
            <a:miter lim="800000"/>
            <a:headEnd/>
            <a:tailEnd/>
          </a:ln>
          <a:effectLst/>
        </p:spPr>
        <p:txBody>
          <a:bodyPr>
            <a:spAutoFit/>
          </a:bodyPr>
          <a:lstStyle/>
          <a:p>
            <a:pPr algn="just">
              <a:spcBef>
                <a:spcPct val="50000"/>
              </a:spcBef>
            </a:pPr>
            <a:r>
              <a:rPr lang="en-US" sz="3600">
                <a:latin typeface="Times" charset="0"/>
              </a:rPr>
              <a:t>In an IP packet, the value of HLEN is 1000 in binary. How many bytes of options are being carried by this packet?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051"/>
          <p:cNvSpPr>
            <a:spLocks noChangeArrowheads="1"/>
          </p:cNvSpPr>
          <p:nvPr/>
        </p:nvSpPr>
        <p:spPr bwMode="auto">
          <a:xfrm>
            <a:off x="381000" y="1370013"/>
            <a:ext cx="8534400" cy="2062103"/>
          </a:xfrm>
          <a:prstGeom prst="rect">
            <a:avLst/>
          </a:prstGeom>
          <a:noFill/>
          <a:ln w="9525">
            <a:noFill/>
            <a:miter lim="800000"/>
            <a:headEnd/>
            <a:tailEnd/>
          </a:ln>
          <a:effectLst/>
        </p:spPr>
        <p:txBody>
          <a:bodyPr>
            <a:spAutoFit/>
          </a:bodyPr>
          <a:lstStyle/>
          <a:p>
            <a:pPr algn="just">
              <a:spcBef>
                <a:spcPct val="50000"/>
              </a:spcBef>
            </a:pPr>
            <a:r>
              <a:rPr lang="en-US" sz="3200" dirty="0">
                <a:latin typeface="Times" charset="0"/>
              </a:rPr>
              <a:t>The HLEN value is 8, which means the total number of bytes in the header is 8 </a:t>
            </a:r>
            <a:r>
              <a:rPr lang="en-US" sz="3200" dirty="0">
                <a:latin typeface="Symbol" pitchFamily="18" charset="2"/>
                <a:sym typeface="Symbol" pitchFamily="18" charset="2"/>
              </a:rPr>
              <a:t></a:t>
            </a:r>
            <a:r>
              <a:rPr lang="en-US" sz="3200" dirty="0">
                <a:latin typeface="Times" charset="0"/>
              </a:rPr>
              <a:t> 4 or 32 bytes. The first 20 bytes are the main header, the next 12 bytes are the options.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ChangeArrowheads="1"/>
          </p:cNvSpPr>
          <p:nvPr/>
        </p:nvSpPr>
        <p:spPr bwMode="auto">
          <a:xfrm>
            <a:off x="304800" y="1219200"/>
            <a:ext cx="8458200" cy="5786199"/>
          </a:xfrm>
          <a:prstGeom prst="rect">
            <a:avLst/>
          </a:prstGeom>
          <a:noFill/>
          <a:ln w="9525">
            <a:noFill/>
            <a:miter lim="800000"/>
            <a:headEnd/>
            <a:tailEnd/>
          </a:ln>
          <a:effectLst/>
        </p:spPr>
        <p:txBody>
          <a:bodyPr>
            <a:spAutoFit/>
          </a:bodyPr>
          <a:lstStyle/>
          <a:p>
            <a:pPr algn="just">
              <a:spcBef>
                <a:spcPct val="50000"/>
              </a:spcBef>
            </a:pPr>
            <a:r>
              <a:rPr lang="en-US" sz="3600" dirty="0">
                <a:latin typeface="Times" charset="0"/>
              </a:rPr>
              <a:t>An IP packet has arrived with the first few hexadecimal digits as shown below: </a:t>
            </a:r>
            <a:br>
              <a:rPr lang="en-US" sz="3600" dirty="0">
                <a:latin typeface="Times" charset="0"/>
              </a:rPr>
            </a:br>
            <a:endParaRPr lang="en-US" sz="3600" dirty="0">
              <a:latin typeface="Times" charset="0"/>
            </a:endParaRPr>
          </a:p>
          <a:p>
            <a:pPr algn="ctr">
              <a:spcBef>
                <a:spcPts val="600"/>
              </a:spcBef>
              <a:spcAft>
                <a:spcPts val="600"/>
              </a:spcAft>
            </a:pPr>
            <a:r>
              <a:rPr lang="en-US" sz="3600" dirty="0">
                <a:latin typeface="Times" charset="0"/>
              </a:rPr>
              <a:t> </a:t>
            </a:r>
            <a:r>
              <a:rPr lang="en-US" sz="3600" dirty="0">
                <a:latin typeface="Times" charset="0"/>
                <a:sym typeface="Wingdings" pitchFamily="2" charset="2"/>
              </a:rPr>
              <a:t>  </a:t>
            </a:r>
            <a:r>
              <a:rPr lang="en-US" sz="3600" dirty="0">
                <a:latin typeface="Times" charset="0"/>
              </a:rPr>
              <a:t>45000028000100000102...................</a:t>
            </a:r>
          </a:p>
          <a:p>
            <a:pPr algn="just">
              <a:spcBef>
                <a:spcPct val="50000"/>
              </a:spcBef>
            </a:pPr>
            <a:r>
              <a:rPr lang="en-US" sz="3600" dirty="0">
                <a:latin typeface="Times" charset="0"/>
              </a:rPr>
              <a:t>How many hops can this packet travel before being dropped? The data belong to what upper layer protocol? </a:t>
            </a:r>
          </a:p>
          <a:p>
            <a:pPr algn="just">
              <a:spcBef>
                <a:spcPct val="50000"/>
              </a:spcBef>
            </a:pPr>
            <a:endParaRPr lang="en-US" sz="3600" dirty="0">
              <a:latin typeface="Times"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ChangeArrowheads="1"/>
          </p:cNvSpPr>
          <p:nvPr/>
        </p:nvSpPr>
        <p:spPr bwMode="auto">
          <a:xfrm>
            <a:off x="304800" y="2165350"/>
            <a:ext cx="8534400" cy="3046988"/>
          </a:xfrm>
          <a:prstGeom prst="rect">
            <a:avLst/>
          </a:prstGeom>
          <a:noFill/>
          <a:ln w="9525">
            <a:noFill/>
            <a:miter lim="800000"/>
            <a:headEnd/>
            <a:tailEnd/>
          </a:ln>
          <a:effectLst/>
        </p:spPr>
        <p:txBody>
          <a:bodyPr>
            <a:spAutoFit/>
          </a:bodyPr>
          <a:lstStyle/>
          <a:p>
            <a:pPr algn="just">
              <a:spcBef>
                <a:spcPct val="50000"/>
              </a:spcBef>
            </a:pPr>
            <a:r>
              <a:rPr lang="en-US" sz="3200" dirty="0">
                <a:latin typeface="Times" charset="0"/>
              </a:rPr>
              <a:t>To find the time-to-live field, we should skip 8 bytes (16 hexadecimal digits). The time-to-live field is the ninth byte, which is 01. This means the packet can travel only one hop. The protocol field is the next byte (02), which means that the upper layer protocol is IGMP.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Fragmentation</a:t>
            </a:r>
            <a:endParaRPr lang="en-US" dirty="0"/>
          </a:p>
        </p:txBody>
      </p:sp>
      <p:sp>
        <p:nvSpPr>
          <p:cNvPr id="4" name="Rectangle 7"/>
          <p:cNvSpPr>
            <a:spLocks noChangeArrowheads="1"/>
          </p:cNvSpPr>
          <p:nvPr/>
        </p:nvSpPr>
        <p:spPr bwMode="auto">
          <a:xfrm>
            <a:off x="533400" y="1371600"/>
            <a:ext cx="7848600" cy="1006475"/>
          </a:xfrm>
          <a:prstGeom prst="rect">
            <a:avLst/>
          </a:prstGeom>
          <a:noFill/>
          <a:ln w="9525">
            <a:noFill/>
            <a:miter lim="800000"/>
            <a:headEnd/>
            <a:tailEnd/>
          </a:ln>
          <a:effectLst/>
        </p:spPr>
        <p:txBody>
          <a:bodyPr>
            <a:spAutoFit/>
          </a:bodyPr>
          <a:lstStyle/>
          <a:p>
            <a:pPr algn="just"/>
            <a:r>
              <a:rPr lang="en-US" sz="2000" i="1" dirty="0">
                <a:effectLst>
                  <a:outerShdw blurRad="38100" dist="38100" dir="2700000" algn="tl">
                    <a:srgbClr val="C0C0C0"/>
                  </a:outerShdw>
                </a:effectLst>
                <a:latin typeface="Times New Roman" pitchFamily="18" charset="0"/>
              </a:rPr>
              <a:t>The format and size of a  frame depend on the protocol used by the physical network. A datagram may have to be fragmented to fit the protocol regulations. </a:t>
            </a:r>
          </a:p>
        </p:txBody>
      </p:sp>
      <p:pic>
        <p:nvPicPr>
          <p:cNvPr id="5" name="Picture 10"/>
          <p:cNvPicPr>
            <a:picLocks noChangeAspect="1" noChangeArrowheads="1"/>
          </p:cNvPicPr>
          <p:nvPr/>
        </p:nvPicPr>
        <p:blipFill>
          <a:blip r:embed="rId2" cstate="print"/>
          <a:srcRect/>
          <a:stretch>
            <a:fillRect/>
          </a:stretch>
        </p:blipFill>
        <p:spPr bwMode="auto">
          <a:xfrm>
            <a:off x="304800" y="3962400"/>
            <a:ext cx="8418512" cy="1830387"/>
          </a:xfrm>
          <a:prstGeom prst="rect">
            <a:avLst/>
          </a:prstGeom>
          <a:noFill/>
          <a:ln w="9525">
            <a:noFill/>
            <a:miter lim="800000"/>
            <a:headEnd/>
            <a:tailEnd/>
          </a:ln>
          <a:effectLst/>
        </p:spPr>
      </p:pic>
      <p:sp>
        <p:nvSpPr>
          <p:cNvPr id="6" name="Text Box 2"/>
          <p:cNvSpPr txBox="1">
            <a:spLocks noChangeArrowheads="1"/>
          </p:cNvSpPr>
          <p:nvPr/>
        </p:nvSpPr>
        <p:spPr bwMode="auto">
          <a:xfrm>
            <a:off x="1676400" y="3429000"/>
            <a:ext cx="5715000" cy="366712"/>
          </a:xfrm>
          <a:prstGeom prst="rect">
            <a:avLst/>
          </a:prstGeom>
          <a:noFill/>
          <a:ln w="9525">
            <a:noFill/>
            <a:miter lim="800000"/>
            <a:headEnd/>
            <a:tailEnd/>
          </a:ln>
          <a:effectLst/>
        </p:spPr>
        <p:txBody>
          <a:bodyPr>
            <a:spAutoFit/>
          </a:bodyPr>
          <a:lstStyle/>
          <a:p>
            <a:pPr algn="ctr"/>
            <a:r>
              <a:rPr lang="en-US" altLang="en-US" i="1" dirty="0" smtClean="0">
                <a:latin typeface="Times New Roman" pitchFamily="18" charset="0"/>
              </a:rPr>
              <a:t>MTU</a:t>
            </a:r>
            <a:endParaRPr lang="en-US" altLang="en-US" i="1" dirty="0">
              <a:latin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9"/>
          <p:cNvPicPr>
            <a:picLocks noChangeAspect="1" noChangeArrowheads="1"/>
          </p:cNvPicPr>
          <p:nvPr/>
        </p:nvPicPr>
        <p:blipFill>
          <a:blip r:embed="rId2" cstate="print"/>
          <a:srcRect/>
          <a:stretch>
            <a:fillRect/>
          </a:stretch>
        </p:blipFill>
        <p:spPr bwMode="auto">
          <a:xfrm>
            <a:off x="1752600" y="2057400"/>
            <a:ext cx="5384800" cy="4192588"/>
          </a:xfrm>
          <a:prstGeom prst="rect">
            <a:avLst/>
          </a:prstGeom>
          <a:noFill/>
          <a:ln w="9525">
            <a:noFill/>
            <a:miter lim="800000"/>
            <a:headEnd/>
            <a:tailEnd/>
          </a:ln>
          <a:effectLst/>
        </p:spPr>
      </p:pic>
      <p:sp>
        <p:nvSpPr>
          <p:cNvPr id="5" name="Text Box 3"/>
          <p:cNvSpPr txBox="1">
            <a:spLocks noChangeArrowheads="1"/>
          </p:cNvSpPr>
          <p:nvPr/>
        </p:nvSpPr>
        <p:spPr bwMode="auto">
          <a:xfrm>
            <a:off x="2743200" y="1066800"/>
            <a:ext cx="3289683" cy="461665"/>
          </a:xfrm>
          <a:prstGeom prst="rect">
            <a:avLst/>
          </a:prstGeom>
          <a:noFill/>
          <a:ln w="9525">
            <a:noFill/>
            <a:miter lim="800000"/>
            <a:headEnd/>
            <a:tailEnd/>
          </a:ln>
          <a:effectLst/>
        </p:spPr>
        <p:txBody>
          <a:bodyPr wrap="none">
            <a:spAutoFit/>
          </a:bodyPr>
          <a:lstStyle/>
          <a:p>
            <a:pPr eaLnBrk="1" hangingPunct="1"/>
            <a:r>
              <a:rPr lang="en-US" sz="2400" i="1" dirty="0" smtClean="0">
                <a:effectLst>
                  <a:outerShdw blurRad="38100" dist="38100" dir="2700000" algn="tl">
                    <a:srgbClr val="C0C0C0"/>
                  </a:outerShdw>
                </a:effectLst>
                <a:latin typeface="Times New Roman" pitchFamily="18" charset="0"/>
              </a:rPr>
              <a:t>MTUs </a:t>
            </a:r>
            <a:r>
              <a:rPr lang="en-US" sz="2400" i="1" dirty="0">
                <a:effectLst>
                  <a:outerShdw blurRad="38100" dist="38100" dir="2700000" algn="tl">
                    <a:srgbClr val="C0C0C0"/>
                  </a:outerShdw>
                </a:effectLst>
                <a:latin typeface="Times New Roman" pitchFamily="18" charset="0"/>
              </a:rPr>
              <a:t>for some networks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04800"/>
            <a:ext cx="5943600" cy="487362"/>
          </a:xfrm>
        </p:spPr>
        <p:txBody>
          <a:bodyPr>
            <a:noAutofit/>
          </a:bodyPr>
          <a:lstStyle/>
          <a:p>
            <a:r>
              <a:rPr lang="en-US" sz="3200" dirty="0" smtClean="0"/>
              <a:t>Fields related to Fragmentation</a:t>
            </a:r>
            <a:endParaRPr lang="en-US" sz="3200" dirty="0"/>
          </a:p>
        </p:txBody>
      </p:sp>
      <p:sp>
        <p:nvSpPr>
          <p:cNvPr id="3" name="Content Placeholder 2"/>
          <p:cNvSpPr>
            <a:spLocks noGrp="1"/>
          </p:cNvSpPr>
          <p:nvPr>
            <p:ph idx="1"/>
          </p:nvPr>
        </p:nvSpPr>
        <p:spPr>
          <a:xfrm>
            <a:off x="457200" y="1066800"/>
            <a:ext cx="8229600" cy="5059363"/>
          </a:xfrm>
        </p:spPr>
        <p:txBody>
          <a:bodyPr>
            <a:normAutofit/>
          </a:bodyPr>
          <a:lstStyle/>
          <a:p>
            <a:r>
              <a:rPr lang="en-US" dirty="0" smtClean="0"/>
              <a:t>Identification</a:t>
            </a:r>
          </a:p>
          <a:p>
            <a:pPr lvl="1"/>
            <a:r>
              <a:rPr lang="en-US" dirty="0" smtClean="0"/>
              <a:t>16-bits</a:t>
            </a:r>
          </a:p>
          <a:p>
            <a:pPr lvl="1"/>
            <a:r>
              <a:rPr lang="en-US" dirty="0" smtClean="0"/>
              <a:t>uniquely identifies the fragments of a datagram</a:t>
            </a:r>
          </a:p>
          <a:p>
            <a:r>
              <a:rPr lang="en-US" dirty="0" smtClean="0"/>
              <a:t>Flags</a:t>
            </a:r>
          </a:p>
          <a:p>
            <a:endParaRPr lang="en-US" dirty="0" smtClean="0"/>
          </a:p>
          <a:p>
            <a:endParaRPr lang="en-US" dirty="0" smtClean="0"/>
          </a:p>
          <a:p>
            <a:r>
              <a:rPr lang="en-US" dirty="0" smtClean="0"/>
              <a:t>Fragmentation offset</a:t>
            </a:r>
          </a:p>
          <a:p>
            <a:pPr lvl="1"/>
            <a:r>
              <a:rPr lang="en-US" dirty="0" smtClean="0"/>
              <a:t>13 bits</a:t>
            </a:r>
          </a:p>
          <a:p>
            <a:pPr lvl="1"/>
            <a:r>
              <a:rPr lang="en-US" dirty="0" smtClean="0"/>
              <a:t>Values of offset is measured in units of 8 bytes</a:t>
            </a:r>
          </a:p>
        </p:txBody>
      </p:sp>
      <p:pic>
        <p:nvPicPr>
          <p:cNvPr id="4" name="Picture 10"/>
          <p:cNvPicPr>
            <a:picLocks noChangeAspect="1" noChangeArrowheads="1"/>
          </p:cNvPicPr>
          <p:nvPr/>
        </p:nvPicPr>
        <p:blipFill>
          <a:blip r:embed="rId2" cstate="print"/>
          <a:srcRect/>
          <a:stretch>
            <a:fillRect/>
          </a:stretch>
        </p:blipFill>
        <p:spPr bwMode="auto">
          <a:xfrm>
            <a:off x="2133600" y="3124200"/>
            <a:ext cx="2420937" cy="12858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lnSpcReduction="10000"/>
          </a:bodyPr>
          <a:lstStyle/>
          <a:p>
            <a:pPr algn="just"/>
            <a:r>
              <a:rPr lang="en-US" i="1" dirty="0" smtClean="0">
                <a:effectLst>
                  <a:outerShdw blurRad="38100" dist="38100" dir="2700000" algn="tl">
                    <a:srgbClr val="000000">
                      <a:alpha val="43137"/>
                    </a:srgbClr>
                  </a:outerShdw>
                </a:effectLst>
                <a:latin typeface="Times New Roman" pitchFamily="18" charset="0"/>
                <a:cs typeface="Times New Roman" pitchFamily="18" charset="0"/>
              </a:rPr>
              <a:t>IP is an unreliable and connectionless protocol</a:t>
            </a:r>
          </a:p>
          <a:p>
            <a:pPr algn="just"/>
            <a:r>
              <a:rPr lang="en-US" i="1" dirty="0" smtClean="0">
                <a:effectLst>
                  <a:outerShdw blurRad="38100" dist="38100" dir="2700000" algn="tl">
                    <a:srgbClr val="C0C0C0"/>
                  </a:outerShdw>
                </a:effectLst>
                <a:latin typeface="Times New Roman" pitchFamily="18" charset="0"/>
              </a:rPr>
              <a:t>A packet in the IP layer is called a datagram</a:t>
            </a:r>
          </a:p>
          <a:p>
            <a:pPr algn="just"/>
            <a:r>
              <a:rPr lang="en-US" i="1" dirty="0" smtClean="0">
                <a:effectLst>
                  <a:outerShdw blurRad="38100" dist="38100" dir="2700000" algn="tl">
                    <a:srgbClr val="C0C0C0"/>
                  </a:outerShdw>
                </a:effectLst>
                <a:latin typeface="Times New Roman" pitchFamily="18" charset="0"/>
              </a:rPr>
              <a:t>IP provides best-effort delivery service – means no error checking or tracking.</a:t>
            </a:r>
          </a:p>
          <a:p>
            <a:pPr algn="just"/>
            <a:r>
              <a:rPr lang="en-US" i="1" dirty="0" smtClean="0">
                <a:effectLst>
                  <a:outerShdw blurRad="38100" dist="38100" dir="2700000" algn="tl">
                    <a:srgbClr val="C0C0C0"/>
                  </a:outerShdw>
                </a:effectLst>
                <a:latin typeface="Times New Roman" pitchFamily="18" charset="0"/>
              </a:rPr>
              <a:t>If reliability is important, IP must be paired with reliable protocol such as TCP.</a:t>
            </a:r>
          </a:p>
          <a:p>
            <a:pPr algn="just"/>
            <a:r>
              <a:rPr lang="en-US" i="1" dirty="0" smtClean="0">
                <a:effectLst>
                  <a:outerShdw blurRad="38100" dist="38100" dir="2700000" algn="tl">
                    <a:srgbClr val="C0C0C0"/>
                  </a:outerShdw>
                </a:effectLst>
                <a:latin typeface="Times New Roman" pitchFamily="18" charset="0"/>
              </a:rPr>
              <a:t>A datagram is variable-length packet consisting of two parts: header and data</a:t>
            </a:r>
          </a:p>
          <a:p>
            <a:pPr algn="just"/>
            <a:r>
              <a:rPr lang="en-US" i="1" dirty="0" smtClean="0">
                <a:effectLst>
                  <a:outerShdw blurRad="38100" dist="38100" dir="2700000" algn="tl">
                    <a:srgbClr val="C0C0C0"/>
                  </a:outerShdw>
                </a:effectLst>
                <a:latin typeface="Times New Roman" pitchFamily="18" charset="0"/>
              </a:rPr>
              <a:t>The header is 20 to 60 bytes in length and contains information essential to routing and delivery.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p:cNvPicPr>
            <a:picLocks noChangeAspect="1" noChangeArrowheads="1"/>
          </p:cNvPicPr>
          <p:nvPr/>
        </p:nvPicPr>
        <p:blipFill>
          <a:blip r:embed="rId2" cstate="print"/>
          <a:srcRect/>
          <a:stretch>
            <a:fillRect/>
          </a:stretch>
        </p:blipFill>
        <p:spPr bwMode="auto">
          <a:xfrm>
            <a:off x="617538" y="2032000"/>
            <a:ext cx="7916862" cy="3378200"/>
          </a:xfrm>
          <a:prstGeom prst="rect">
            <a:avLst/>
          </a:prstGeom>
          <a:noFill/>
          <a:ln w="9525">
            <a:noFill/>
            <a:miter lim="800000"/>
            <a:headEnd/>
            <a:tailEnd/>
          </a:ln>
          <a:effectLst/>
        </p:spPr>
      </p:pic>
      <p:sp>
        <p:nvSpPr>
          <p:cNvPr id="5" name="Text Box 4"/>
          <p:cNvSpPr txBox="1">
            <a:spLocks noChangeArrowheads="1"/>
          </p:cNvSpPr>
          <p:nvPr/>
        </p:nvSpPr>
        <p:spPr bwMode="auto">
          <a:xfrm>
            <a:off x="2533650" y="1588"/>
            <a:ext cx="4324350" cy="579437"/>
          </a:xfrm>
          <a:prstGeom prst="rect">
            <a:avLst/>
          </a:prstGeom>
          <a:noFill/>
          <a:ln w="9525">
            <a:noFill/>
            <a:miter lim="800000"/>
            <a:headEnd/>
            <a:tailEnd/>
          </a:ln>
          <a:effectLst/>
        </p:spPr>
        <p:txBody>
          <a:bodyPr wrap="none">
            <a:spAutoFit/>
          </a:bodyPr>
          <a:lstStyle/>
          <a:p>
            <a:pPr algn="ctr" eaLnBrk="0" hangingPunct="0"/>
            <a:r>
              <a:rPr lang="en-US" sz="3200" b="1" dirty="0">
                <a:solidFill>
                  <a:schemeClr val="accent2"/>
                </a:solidFill>
                <a:latin typeface="Times" charset="0"/>
              </a:rPr>
              <a:t>Fragmentation example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cstate="print"/>
          <a:srcRect/>
          <a:stretch>
            <a:fillRect/>
          </a:stretch>
        </p:blipFill>
        <p:spPr bwMode="auto">
          <a:xfrm>
            <a:off x="573088" y="1066800"/>
            <a:ext cx="7732712" cy="53736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1371600"/>
            <a:ext cx="8153400" cy="1187450"/>
          </a:xfrm>
          <a:prstGeom prst="rect">
            <a:avLst/>
          </a:prstGeom>
          <a:noFill/>
          <a:ln w="9525">
            <a:noFill/>
            <a:miter lim="800000"/>
            <a:headEnd/>
            <a:tailEnd/>
          </a:ln>
          <a:effectLst/>
        </p:spPr>
        <p:txBody>
          <a:bodyPr>
            <a:spAutoFit/>
          </a:bodyPr>
          <a:lstStyle/>
          <a:p>
            <a:pPr algn="just">
              <a:spcBef>
                <a:spcPct val="50000"/>
              </a:spcBef>
            </a:pPr>
            <a:r>
              <a:rPr lang="en-US" sz="2400" i="1" dirty="0">
                <a:latin typeface="Times New Roman" pitchFamily="18" charset="0"/>
              </a:rPr>
              <a:t>A packet has arrived with an M bit value of 0. Is this the first fragment, the last fragment, or a middle fragment? Do we know if the packet was fragmented?</a:t>
            </a:r>
          </a:p>
        </p:txBody>
      </p:sp>
      <p:sp>
        <p:nvSpPr>
          <p:cNvPr id="5" name="Rectangle 6"/>
          <p:cNvSpPr>
            <a:spLocks noChangeArrowheads="1"/>
          </p:cNvSpPr>
          <p:nvPr/>
        </p:nvSpPr>
        <p:spPr bwMode="auto">
          <a:xfrm>
            <a:off x="457200" y="3492500"/>
            <a:ext cx="8153400" cy="1917700"/>
          </a:xfrm>
          <a:prstGeom prst="rect">
            <a:avLst/>
          </a:prstGeom>
          <a:noFill/>
          <a:ln w="9525">
            <a:noFill/>
            <a:miter lim="800000"/>
            <a:headEnd/>
            <a:tailEnd/>
          </a:ln>
          <a:effectLst/>
        </p:spPr>
        <p:txBody>
          <a:bodyPr>
            <a:spAutoFit/>
          </a:bodyPr>
          <a:lstStyle/>
          <a:p>
            <a:pPr algn="just">
              <a:spcBef>
                <a:spcPct val="50000"/>
              </a:spcBef>
            </a:pPr>
            <a:r>
              <a:rPr lang="en-US" sz="2400" i="1" dirty="0">
                <a:solidFill>
                  <a:schemeClr val="folHlink"/>
                </a:solidFill>
                <a:latin typeface="Times New Roman" pitchFamily="18" charset="0"/>
              </a:rPr>
              <a:t>Solution</a:t>
            </a:r>
            <a:br>
              <a:rPr lang="en-US" sz="2400" i="1" dirty="0">
                <a:solidFill>
                  <a:schemeClr val="folHlink"/>
                </a:solidFill>
                <a:latin typeface="Times New Roman" pitchFamily="18" charset="0"/>
              </a:rPr>
            </a:br>
            <a:r>
              <a:rPr lang="en-US" sz="2400" i="1" dirty="0">
                <a:latin typeface="Times New Roman" pitchFamily="18" charset="0"/>
              </a:rPr>
              <a:t>If the M bit is 0, it means that there are no more fragments; the fragment is the last one. However, we cannot say if the original packet was fragmented or not. A </a:t>
            </a:r>
            <a:r>
              <a:rPr lang="en-US" sz="2400" i="1" dirty="0" err="1">
                <a:latin typeface="Times New Roman" pitchFamily="18" charset="0"/>
              </a:rPr>
              <a:t>nonfragmented</a:t>
            </a:r>
            <a:r>
              <a:rPr lang="en-US" sz="2400" i="1" dirty="0">
                <a:latin typeface="Times New Roman" pitchFamily="18" charset="0"/>
              </a:rPr>
              <a:t> packet is considered the last fragment.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392113" y="1371600"/>
            <a:ext cx="8153400" cy="1187450"/>
          </a:xfrm>
          <a:prstGeom prst="rect">
            <a:avLst/>
          </a:prstGeom>
          <a:noFill/>
          <a:ln w="9525">
            <a:noFill/>
            <a:miter lim="800000"/>
            <a:headEnd/>
            <a:tailEnd/>
          </a:ln>
          <a:effectLst/>
        </p:spPr>
        <p:txBody>
          <a:bodyPr>
            <a:spAutoFit/>
          </a:bodyPr>
          <a:lstStyle/>
          <a:p>
            <a:pPr algn="just">
              <a:spcBef>
                <a:spcPct val="50000"/>
              </a:spcBef>
            </a:pPr>
            <a:r>
              <a:rPr lang="en-US" sz="2400" i="1" dirty="0">
                <a:latin typeface="Times New Roman" pitchFamily="18" charset="0"/>
              </a:rPr>
              <a:t>A packet has arrived with an M bit value of 1. Is this the first fragment, the last fragment, or a middle fragment? Do we know if the packet was fragmented?</a:t>
            </a:r>
          </a:p>
        </p:txBody>
      </p:sp>
      <p:sp>
        <p:nvSpPr>
          <p:cNvPr id="7" name="Rectangle 6"/>
          <p:cNvSpPr>
            <a:spLocks noChangeArrowheads="1"/>
          </p:cNvSpPr>
          <p:nvPr/>
        </p:nvSpPr>
        <p:spPr bwMode="auto">
          <a:xfrm>
            <a:off x="381000" y="3048000"/>
            <a:ext cx="8153400" cy="2308324"/>
          </a:xfrm>
          <a:prstGeom prst="rect">
            <a:avLst/>
          </a:prstGeom>
          <a:noFill/>
          <a:ln w="9525">
            <a:noFill/>
            <a:miter lim="800000"/>
            <a:headEnd/>
            <a:tailEnd/>
          </a:ln>
          <a:effectLst/>
        </p:spPr>
        <p:txBody>
          <a:bodyPr>
            <a:spAutoFit/>
          </a:bodyPr>
          <a:lstStyle/>
          <a:p>
            <a:pPr algn="just">
              <a:spcBef>
                <a:spcPct val="50000"/>
              </a:spcBef>
            </a:pPr>
            <a:r>
              <a:rPr lang="en-US" sz="2400" i="1" dirty="0">
                <a:solidFill>
                  <a:schemeClr val="folHlink"/>
                </a:solidFill>
                <a:latin typeface="Times New Roman" pitchFamily="18" charset="0"/>
              </a:rPr>
              <a:t>Solution</a:t>
            </a:r>
            <a:r>
              <a:rPr lang="en-US" sz="2400" i="1" dirty="0">
                <a:latin typeface="Times New Roman" pitchFamily="18" charset="0"/>
              </a:rPr>
              <a:t/>
            </a:r>
            <a:br>
              <a:rPr lang="en-US" sz="2400" i="1" dirty="0">
                <a:latin typeface="Times New Roman" pitchFamily="18" charset="0"/>
              </a:rPr>
            </a:br>
            <a:r>
              <a:rPr lang="en-US" sz="2400" i="1" dirty="0">
                <a:latin typeface="Times New Roman" pitchFamily="18" charset="0"/>
              </a:rPr>
              <a:t>If the M bit is 1, it means that there is at least one more fragment. This fragment can be the </a:t>
            </a:r>
            <a:r>
              <a:rPr lang="en-US" sz="2400" i="1" dirty="0">
                <a:solidFill>
                  <a:schemeClr val="hlink"/>
                </a:solidFill>
                <a:latin typeface="Times New Roman" pitchFamily="18" charset="0"/>
              </a:rPr>
              <a:t>first</a:t>
            </a:r>
            <a:r>
              <a:rPr lang="en-US" sz="2400" i="1" dirty="0">
                <a:latin typeface="Times New Roman" pitchFamily="18" charset="0"/>
              </a:rPr>
              <a:t> one or a </a:t>
            </a:r>
            <a:r>
              <a:rPr lang="en-US" sz="2400" i="1" dirty="0">
                <a:solidFill>
                  <a:schemeClr val="hlink"/>
                </a:solidFill>
                <a:latin typeface="Times New Roman" pitchFamily="18" charset="0"/>
              </a:rPr>
              <a:t>middle</a:t>
            </a:r>
            <a:r>
              <a:rPr lang="en-US" sz="2400" i="1" dirty="0">
                <a:latin typeface="Times New Roman" pitchFamily="18" charset="0"/>
              </a:rPr>
              <a:t> one, but not the last one. We don’t know if it is the first one or a middle one; we need more information (the value of the fragmentation offset</a:t>
            </a:r>
            <a:r>
              <a:rPr lang="en-US" sz="2400" i="1" dirty="0" smtClean="0">
                <a:latin typeface="Times New Roman" pitchFamily="18" charset="0"/>
              </a:rPr>
              <a:t>).</a:t>
            </a:r>
            <a:endParaRPr lang="en-US" sz="2400" i="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92113" y="1447800"/>
            <a:ext cx="8153400" cy="1187450"/>
          </a:xfrm>
          <a:prstGeom prst="rect">
            <a:avLst/>
          </a:prstGeom>
          <a:noFill/>
          <a:ln w="9525">
            <a:noFill/>
            <a:miter lim="800000"/>
            <a:headEnd/>
            <a:tailEnd/>
          </a:ln>
          <a:effectLst/>
        </p:spPr>
        <p:txBody>
          <a:bodyPr>
            <a:spAutoFit/>
          </a:bodyPr>
          <a:lstStyle/>
          <a:p>
            <a:pPr algn="just">
              <a:spcBef>
                <a:spcPct val="50000"/>
              </a:spcBef>
            </a:pPr>
            <a:r>
              <a:rPr lang="en-US" sz="2400" i="1" dirty="0">
                <a:latin typeface="Times New Roman" pitchFamily="18" charset="0"/>
              </a:rPr>
              <a:t>A packet has arrived with an M bit value of 1 and a fragmentation offset value of zero. Is this the first fragment, the last fragment, or a middle fragment?.</a:t>
            </a:r>
          </a:p>
        </p:txBody>
      </p:sp>
      <p:sp>
        <p:nvSpPr>
          <p:cNvPr id="3" name="Rectangle 6"/>
          <p:cNvSpPr>
            <a:spLocks noChangeArrowheads="1"/>
          </p:cNvSpPr>
          <p:nvPr/>
        </p:nvSpPr>
        <p:spPr bwMode="auto">
          <a:xfrm>
            <a:off x="381000" y="3657600"/>
            <a:ext cx="8153400" cy="1187450"/>
          </a:xfrm>
          <a:prstGeom prst="rect">
            <a:avLst/>
          </a:prstGeom>
          <a:noFill/>
          <a:ln w="9525">
            <a:noFill/>
            <a:miter lim="800000"/>
            <a:headEnd/>
            <a:tailEnd/>
          </a:ln>
          <a:effectLst/>
        </p:spPr>
        <p:txBody>
          <a:bodyPr>
            <a:spAutoFit/>
          </a:bodyPr>
          <a:lstStyle/>
          <a:p>
            <a:pPr algn="just">
              <a:spcBef>
                <a:spcPct val="50000"/>
              </a:spcBef>
            </a:pPr>
            <a:r>
              <a:rPr lang="en-US" sz="2400" i="1" dirty="0">
                <a:solidFill>
                  <a:schemeClr val="folHlink"/>
                </a:solidFill>
                <a:latin typeface="Times New Roman" pitchFamily="18" charset="0"/>
              </a:rPr>
              <a:t>Solution</a:t>
            </a:r>
            <a:r>
              <a:rPr lang="en-US" sz="2400" i="1" dirty="0">
                <a:latin typeface="Times New Roman" pitchFamily="18" charset="0"/>
              </a:rPr>
              <a:t/>
            </a:r>
            <a:br>
              <a:rPr lang="en-US" sz="2400" i="1" dirty="0">
                <a:latin typeface="Times New Roman" pitchFamily="18" charset="0"/>
              </a:rPr>
            </a:br>
            <a:r>
              <a:rPr lang="en-US" sz="2400" i="1" dirty="0">
                <a:latin typeface="Times New Roman" pitchFamily="18" charset="0"/>
              </a:rPr>
              <a:t>Because the M bit is 1, it is either the first fragment or a middle one. Because the offset value is 0, it is the </a:t>
            </a:r>
            <a:r>
              <a:rPr lang="en-US" sz="2400" i="1" dirty="0">
                <a:solidFill>
                  <a:schemeClr val="hlink"/>
                </a:solidFill>
                <a:latin typeface="Times New Roman" pitchFamily="18" charset="0"/>
              </a:rPr>
              <a:t>first</a:t>
            </a:r>
            <a:r>
              <a:rPr lang="en-US" sz="2400" i="1" dirty="0">
                <a:latin typeface="Times New Roman" pitchFamily="18" charset="0"/>
              </a:rPr>
              <a:t> fragment.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92113" y="1447800"/>
            <a:ext cx="8153400" cy="1187450"/>
          </a:xfrm>
          <a:prstGeom prst="rect">
            <a:avLst/>
          </a:prstGeom>
          <a:noFill/>
          <a:ln w="9525">
            <a:noFill/>
            <a:miter lim="800000"/>
            <a:headEnd/>
            <a:tailEnd/>
          </a:ln>
          <a:effectLst/>
        </p:spPr>
        <p:txBody>
          <a:bodyPr>
            <a:spAutoFit/>
          </a:bodyPr>
          <a:lstStyle/>
          <a:p>
            <a:pPr algn="just">
              <a:spcBef>
                <a:spcPct val="50000"/>
              </a:spcBef>
            </a:pPr>
            <a:r>
              <a:rPr lang="en-US" sz="2400" i="1" dirty="0">
                <a:latin typeface="Times New Roman" pitchFamily="18" charset="0"/>
              </a:rPr>
              <a:t>A packet has arrived in which the offset value is 100. What is the number of the first byte? Do we know the number of the last byte?</a:t>
            </a:r>
          </a:p>
        </p:txBody>
      </p:sp>
      <p:sp>
        <p:nvSpPr>
          <p:cNvPr id="3" name="Rectangle 6"/>
          <p:cNvSpPr>
            <a:spLocks noChangeArrowheads="1"/>
          </p:cNvSpPr>
          <p:nvPr/>
        </p:nvSpPr>
        <p:spPr bwMode="auto">
          <a:xfrm>
            <a:off x="381000" y="3124200"/>
            <a:ext cx="8153400" cy="1917700"/>
          </a:xfrm>
          <a:prstGeom prst="rect">
            <a:avLst/>
          </a:prstGeom>
          <a:noFill/>
          <a:ln w="9525">
            <a:noFill/>
            <a:miter lim="800000"/>
            <a:headEnd/>
            <a:tailEnd/>
          </a:ln>
          <a:effectLst/>
        </p:spPr>
        <p:txBody>
          <a:bodyPr>
            <a:spAutoFit/>
          </a:bodyPr>
          <a:lstStyle/>
          <a:p>
            <a:pPr algn="just">
              <a:spcBef>
                <a:spcPct val="50000"/>
              </a:spcBef>
            </a:pPr>
            <a:r>
              <a:rPr lang="en-US" sz="2400" i="1" dirty="0">
                <a:solidFill>
                  <a:schemeClr val="folHlink"/>
                </a:solidFill>
                <a:latin typeface="Times New Roman" pitchFamily="18" charset="0"/>
              </a:rPr>
              <a:t>Solution</a:t>
            </a:r>
            <a:r>
              <a:rPr lang="en-US" sz="2400" i="1" dirty="0">
                <a:latin typeface="Times New Roman" pitchFamily="18" charset="0"/>
              </a:rPr>
              <a:t/>
            </a:r>
            <a:br>
              <a:rPr lang="en-US" sz="2400" i="1" dirty="0">
                <a:latin typeface="Times New Roman" pitchFamily="18" charset="0"/>
              </a:rPr>
            </a:br>
            <a:r>
              <a:rPr lang="en-US" sz="2400" i="1" dirty="0">
                <a:latin typeface="Times New Roman" pitchFamily="18" charset="0"/>
              </a:rPr>
              <a:t>To find the number of the first byte, we multiply the offset value by 8. This means that the first byte number is 800. We cannot determine the number of the last byte unless we know the length of the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92113" y="1371600"/>
            <a:ext cx="8153400" cy="1187450"/>
          </a:xfrm>
          <a:prstGeom prst="rect">
            <a:avLst/>
          </a:prstGeom>
          <a:noFill/>
          <a:ln w="9525">
            <a:noFill/>
            <a:miter lim="800000"/>
            <a:headEnd/>
            <a:tailEnd/>
          </a:ln>
          <a:effectLst/>
        </p:spPr>
        <p:txBody>
          <a:bodyPr>
            <a:spAutoFit/>
          </a:bodyPr>
          <a:lstStyle/>
          <a:p>
            <a:pPr algn="just">
              <a:spcBef>
                <a:spcPct val="50000"/>
              </a:spcBef>
            </a:pPr>
            <a:r>
              <a:rPr lang="en-US" sz="2400" i="1" dirty="0">
                <a:latin typeface="Times New Roman" pitchFamily="18" charset="0"/>
              </a:rPr>
              <a:t>A packet has arrived in which the offset value is 100, the value of HLEN is 5 and the value of the total length field is 100. What is the number of the first byte and the last byte?</a:t>
            </a:r>
          </a:p>
        </p:txBody>
      </p:sp>
      <p:sp>
        <p:nvSpPr>
          <p:cNvPr id="3" name="Rectangle 6"/>
          <p:cNvSpPr>
            <a:spLocks noChangeArrowheads="1"/>
          </p:cNvSpPr>
          <p:nvPr/>
        </p:nvSpPr>
        <p:spPr bwMode="auto">
          <a:xfrm>
            <a:off x="381000" y="3187700"/>
            <a:ext cx="8153400" cy="1917700"/>
          </a:xfrm>
          <a:prstGeom prst="rect">
            <a:avLst/>
          </a:prstGeom>
          <a:noFill/>
          <a:ln w="9525">
            <a:noFill/>
            <a:miter lim="800000"/>
            <a:headEnd/>
            <a:tailEnd/>
          </a:ln>
          <a:effectLst/>
        </p:spPr>
        <p:txBody>
          <a:bodyPr>
            <a:spAutoFit/>
          </a:bodyPr>
          <a:lstStyle/>
          <a:p>
            <a:pPr algn="just">
              <a:spcBef>
                <a:spcPct val="50000"/>
              </a:spcBef>
            </a:pPr>
            <a:r>
              <a:rPr lang="en-US" sz="2400" i="1" dirty="0">
                <a:solidFill>
                  <a:schemeClr val="folHlink"/>
                </a:solidFill>
                <a:latin typeface="Times New Roman" pitchFamily="18" charset="0"/>
              </a:rPr>
              <a:t>Solution</a:t>
            </a:r>
            <a:r>
              <a:rPr lang="en-US" sz="2400" i="1" dirty="0">
                <a:latin typeface="Times New Roman" pitchFamily="18" charset="0"/>
              </a:rPr>
              <a:t/>
            </a:r>
            <a:br>
              <a:rPr lang="en-US" sz="2400" i="1" dirty="0">
                <a:latin typeface="Times New Roman" pitchFamily="18" charset="0"/>
              </a:rPr>
            </a:br>
            <a:r>
              <a:rPr lang="en-US" sz="2400" i="1" dirty="0">
                <a:latin typeface="Times New Roman" pitchFamily="18" charset="0"/>
              </a:rPr>
              <a:t>The first byte number is 100 × 8 = 800. The total length is 100 bytes and the header length is 20 bytes (5 × 4), which means that there are 80 bytes in this datagram. If the first byte number is </a:t>
            </a:r>
            <a:r>
              <a:rPr lang="en-US" sz="2400" i="1" dirty="0">
                <a:solidFill>
                  <a:schemeClr val="hlink"/>
                </a:solidFill>
                <a:latin typeface="Times New Roman" pitchFamily="18" charset="0"/>
              </a:rPr>
              <a:t>800</a:t>
            </a:r>
            <a:r>
              <a:rPr lang="en-US" sz="2400" i="1" dirty="0">
                <a:latin typeface="Times New Roman" pitchFamily="18" charset="0"/>
              </a:rPr>
              <a:t>, the last byte number must be </a:t>
            </a:r>
            <a:r>
              <a:rPr lang="en-US" sz="2400" i="1" dirty="0">
                <a:solidFill>
                  <a:schemeClr val="hlink"/>
                </a:solidFill>
                <a:latin typeface="Times New Roman" pitchFamily="18" charset="0"/>
              </a:rPr>
              <a:t>879</a:t>
            </a:r>
            <a:r>
              <a:rPr lang="en-US" sz="2400" i="1" dirty="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p:cNvPicPr>
            <a:picLocks noChangeAspect="1" noChangeArrowheads="1"/>
          </p:cNvPicPr>
          <p:nvPr/>
        </p:nvPicPr>
        <p:blipFill>
          <a:blip r:embed="rId2" cstate="print"/>
          <a:srcRect/>
          <a:stretch>
            <a:fillRect/>
          </a:stretch>
        </p:blipFill>
        <p:spPr bwMode="auto">
          <a:xfrm>
            <a:off x="457200" y="914400"/>
            <a:ext cx="8255000" cy="3654425"/>
          </a:xfrm>
          <a:prstGeom prst="rect">
            <a:avLst/>
          </a:prstGeom>
          <a:noFill/>
          <a:ln w="9525">
            <a:noFill/>
            <a:miter lim="800000"/>
            <a:headEnd/>
            <a:tailEnd/>
          </a:ln>
          <a:effectLst/>
        </p:spPr>
      </p:pic>
      <p:sp>
        <p:nvSpPr>
          <p:cNvPr id="3" name="Text Box 2"/>
          <p:cNvSpPr txBox="1">
            <a:spLocks noChangeArrowheads="1"/>
          </p:cNvSpPr>
          <p:nvPr/>
        </p:nvSpPr>
        <p:spPr bwMode="auto">
          <a:xfrm>
            <a:off x="3505200" y="228600"/>
            <a:ext cx="1752600" cy="400110"/>
          </a:xfrm>
          <a:prstGeom prst="rect">
            <a:avLst/>
          </a:prstGeom>
          <a:noFill/>
          <a:ln w="9525">
            <a:noFill/>
            <a:miter lim="800000"/>
            <a:headEnd/>
            <a:tailEnd/>
          </a:ln>
          <a:effectLst/>
        </p:spPr>
        <p:txBody>
          <a:bodyPr wrap="square">
            <a:spAutoFit/>
          </a:bodyPr>
          <a:lstStyle/>
          <a:p>
            <a:r>
              <a:rPr lang="en-US" altLang="en-US" sz="2000" dirty="0" smtClean="0">
                <a:solidFill>
                  <a:schemeClr val="accent2"/>
                </a:solidFill>
                <a:latin typeface="Times New Roman" pitchFamily="18" charset="0"/>
              </a:rPr>
              <a:t> </a:t>
            </a:r>
            <a:r>
              <a:rPr lang="en-US" altLang="en-US" sz="2000" i="1" dirty="0">
                <a:latin typeface="Times New Roman" pitchFamily="18" charset="0"/>
              </a:rPr>
              <a:t>Option format</a:t>
            </a:r>
          </a:p>
        </p:txBody>
      </p:sp>
      <p:sp>
        <p:nvSpPr>
          <p:cNvPr id="4" name="TextBox 3"/>
          <p:cNvSpPr txBox="1"/>
          <p:nvPr/>
        </p:nvSpPr>
        <p:spPr>
          <a:xfrm>
            <a:off x="381000" y="4953000"/>
            <a:ext cx="8077200" cy="369332"/>
          </a:xfrm>
          <a:prstGeom prst="rect">
            <a:avLst/>
          </a:prstGeom>
          <a:noFill/>
        </p:spPr>
        <p:txBody>
          <a:bodyPr wrap="square" rtlCol="0">
            <a:spAutoFit/>
          </a:bodyPr>
          <a:lstStyle/>
          <a:p>
            <a:r>
              <a:rPr lang="en-US" b="1" dirty="0" smtClean="0"/>
              <a:t>Length</a:t>
            </a:r>
            <a:r>
              <a:rPr lang="en-US" dirty="0" smtClean="0"/>
              <a:t>: defines total length, not present in all option types.</a:t>
            </a:r>
            <a:endParaRPr lang="en-US" dirty="0"/>
          </a:p>
        </p:txBody>
      </p:sp>
      <p:sp>
        <p:nvSpPr>
          <p:cNvPr id="5" name="TextBox 4"/>
          <p:cNvSpPr txBox="1"/>
          <p:nvPr/>
        </p:nvSpPr>
        <p:spPr>
          <a:xfrm>
            <a:off x="381000" y="5715000"/>
            <a:ext cx="8077200" cy="646331"/>
          </a:xfrm>
          <a:prstGeom prst="rect">
            <a:avLst/>
          </a:prstGeom>
          <a:noFill/>
        </p:spPr>
        <p:txBody>
          <a:bodyPr wrap="square" rtlCol="0">
            <a:spAutoFit/>
          </a:bodyPr>
          <a:lstStyle/>
          <a:p>
            <a:r>
              <a:rPr lang="en-US" b="1" dirty="0" smtClean="0"/>
              <a:t>Data:</a:t>
            </a:r>
            <a:r>
              <a:rPr lang="en-US" dirty="0" smtClean="0"/>
              <a:t> contains data that specific options require, like length field this field also not present in all option types.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p:cNvPicPr>
            <a:picLocks noChangeAspect="1" noChangeArrowheads="1"/>
          </p:cNvPicPr>
          <p:nvPr/>
        </p:nvPicPr>
        <p:blipFill>
          <a:blip r:embed="rId2" cstate="print"/>
          <a:srcRect/>
          <a:stretch>
            <a:fillRect/>
          </a:stretch>
        </p:blipFill>
        <p:spPr bwMode="auto">
          <a:xfrm>
            <a:off x="685800" y="2133600"/>
            <a:ext cx="7769225" cy="3627438"/>
          </a:xfrm>
          <a:prstGeom prst="rect">
            <a:avLst/>
          </a:prstGeom>
          <a:noFill/>
          <a:ln w="9525">
            <a:noFill/>
            <a:miter lim="800000"/>
            <a:headEnd/>
            <a:tailEnd/>
          </a:ln>
          <a:effectLst/>
        </p:spPr>
      </p:pic>
      <p:sp>
        <p:nvSpPr>
          <p:cNvPr id="3" name="Text Box 2"/>
          <p:cNvSpPr txBox="1">
            <a:spLocks noChangeArrowheads="1"/>
          </p:cNvSpPr>
          <p:nvPr/>
        </p:nvSpPr>
        <p:spPr bwMode="auto">
          <a:xfrm>
            <a:off x="3276600" y="609600"/>
            <a:ext cx="2438400" cy="366712"/>
          </a:xfrm>
          <a:prstGeom prst="rect">
            <a:avLst/>
          </a:prstGeom>
          <a:noFill/>
          <a:ln w="9525">
            <a:noFill/>
            <a:miter lim="800000"/>
            <a:headEnd/>
            <a:tailEnd/>
          </a:ln>
          <a:effectLst/>
        </p:spPr>
        <p:txBody>
          <a:bodyPr wrap="square">
            <a:spAutoFit/>
          </a:bodyPr>
          <a:lstStyle/>
          <a:p>
            <a:r>
              <a:rPr lang="en-US" altLang="en-US" i="1" dirty="0" smtClean="0">
                <a:latin typeface="Times New Roman" pitchFamily="18" charset="0"/>
              </a:rPr>
              <a:t>Categories </a:t>
            </a:r>
            <a:r>
              <a:rPr lang="en-US" altLang="en-US" i="1" dirty="0">
                <a:latin typeface="Times New Roman" pitchFamily="18" charset="0"/>
              </a:rPr>
              <a:t>of options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p:cNvPicPr>
            <a:picLocks noChangeAspect="1" noChangeArrowheads="1"/>
          </p:cNvPicPr>
          <p:nvPr/>
        </p:nvPicPr>
        <p:blipFill>
          <a:blip r:embed="rId2" cstate="print"/>
          <a:srcRect/>
          <a:stretch>
            <a:fillRect/>
          </a:stretch>
        </p:blipFill>
        <p:spPr bwMode="auto">
          <a:xfrm>
            <a:off x="533400" y="2209800"/>
            <a:ext cx="7751762" cy="2846387"/>
          </a:xfrm>
          <a:prstGeom prst="rect">
            <a:avLst/>
          </a:prstGeom>
          <a:noFill/>
          <a:ln w="9525">
            <a:noFill/>
            <a:miter lim="800000"/>
            <a:headEnd/>
            <a:tailEnd/>
          </a:ln>
          <a:effectLst/>
        </p:spPr>
      </p:pic>
      <p:sp>
        <p:nvSpPr>
          <p:cNvPr id="3" name="Text Box 2"/>
          <p:cNvSpPr txBox="1">
            <a:spLocks noChangeArrowheads="1"/>
          </p:cNvSpPr>
          <p:nvPr/>
        </p:nvSpPr>
        <p:spPr bwMode="auto">
          <a:xfrm>
            <a:off x="2971800" y="914400"/>
            <a:ext cx="3048000" cy="461665"/>
          </a:xfrm>
          <a:prstGeom prst="rect">
            <a:avLst/>
          </a:prstGeom>
          <a:noFill/>
          <a:ln w="9525">
            <a:noFill/>
            <a:miter lim="800000"/>
            <a:headEnd/>
            <a:tailEnd/>
          </a:ln>
          <a:effectLst/>
        </p:spPr>
        <p:txBody>
          <a:bodyPr wrap="square">
            <a:spAutoFit/>
          </a:bodyPr>
          <a:lstStyle/>
          <a:p>
            <a:r>
              <a:rPr lang="en-US" altLang="en-US" sz="2400" b="1" i="1" dirty="0" smtClean="0">
                <a:latin typeface="Times New Roman" pitchFamily="18" charset="0"/>
              </a:rPr>
              <a:t>No </a:t>
            </a:r>
            <a:r>
              <a:rPr lang="en-US" altLang="en-US" sz="2400" b="1" i="1" dirty="0">
                <a:latin typeface="Times New Roman" pitchFamily="18" charset="0"/>
              </a:rPr>
              <a:t>operation option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2" cstate="print"/>
          <a:srcRect/>
          <a:stretch>
            <a:fillRect/>
          </a:stretch>
        </p:blipFill>
        <p:spPr bwMode="auto">
          <a:xfrm>
            <a:off x="685800" y="304800"/>
            <a:ext cx="7496175" cy="5864225"/>
          </a:xfrm>
          <a:prstGeom prst="rect">
            <a:avLst/>
          </a:prstGeom>
          <a:noFill/>
          <a:ln w="9525">
            <a:noFill/>
            <a:miter lim="800000"/>
            <a:headEnd/>
            <a:tailEnd/>
          </a:ln>
          <a:effectLst/>
        </p:spPr>
      </p:pic>
      <p:sp>
        <p:nvSpPr>
          <p:cNvPr id="68612" name="Text Box 4"/>
          <p:cNvSpPr txBox="1">
            <a:spLocks noChangeArrowheads="1"/>
          </p:cNvSpPr>
          <p:nvPr/>
        </p:nvSpPr>
        <p:spPr bwMode="auto">
          <a:xfrm>
            <a:off x="6400800" y="838200"/>
            <a:ext cx="2384425" cy="579438"/>
          </a:xfrm>
          <a:prstGeom prst="rect">
            <a:avLst/>
          </a:prstGeom>
          <a:noFill/>
          <a:ln w="9525">
            <a:noFill/>
            <a:miter lim="800000"/>
            <a:headEnd/>
            <a:tailEnd/>
          </a:ln>
          <a:effectLst/>
        </p:spPr>
        <p:txBody>
          <a:bodyPr wrap="none">
            <a:spAutoFit/>
          </a:bodyPr>
          <a:lstStyle/>
          <a:p>
            <a:pPr eaLnBrk="0" hangingPunct="0"/>
            <a:r>
              <a:rPr lang="en-US" sz="3200" b="1">
                <a:solidFill>
                  <a:schemeClr val="accent2"/>
                </a:solidFill>
                <a:latin typeface="Times" charset="0"/>
              </a:rPr>
              <a:t>IP datagram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p:cNvPicPr>
            <a:picLocks noChangeAspect="1" noChangeArrowheads="1"/>
          </p:cNvPicPr>
          <p:nvPr/>
        </p:nvPicPr>
        <p:blipFill>
          <a:blip r:embed="rId2" cstate="print"/>
          <a:srcRect/>
          <a:stretch>
            <a:fillRect/>
          </a:stretch>
        </p:blipFill>
        <p:spPr bwMode="auto">
          <a:xfrm>
            <a:off x="511175" y="1935163"/>
            <a:ext cx="7870825" cy="2689225"/>
          </a:xfrm>
          <a:prstGeom prst="rect">
            <a:avLst/>
          </a:prstGeom>
          <a:noFill/>
          <a:ln w="9525">
            <a:noFill/>
            <a:miter lim="800000"/>
            <a:headEnd/>
            <a:tailEnd/>
          </a:ln>
          <a:effectLst/>
        </p:spPr>
      </p:pic>
      <p:sp>
        <p:nvSpPr>
          <p:cNvPr id="3" name="Text Box 2"/>
          <p:cNvSpPr txBox="1">
            <a:spLocks noChangeArrowheads="1"/>
          </p:cNvSpPr>
          <p:nvPr/>
        </p:nvSpPr>
        <p:spPr bwMode="auto">
          <a:xfrm>
            <a:off x="3352800" y="914400"/>
            <a:ext cx="2133600" cy="461665"/>
          </a:xfrm>
          <a:prstGeom prst="rect">
            <a:avLst/>
          </a:prstGeom>
          <a:noFill/>
          <a:ln w="9525">
            <a:noFill/>
            <a:miter lim="800000"/>
            <a:headEnd/>
            <a:tailEnd/>
          </a:ln>
          <a:effectLst/>
        </p:spPr>
        <p:txBody>
          <a:bodyPr wrap="square">
            <a:spAutoFit/>
          </a:bodyPr>
          <a:lstStyle/>
          <a:p>
            <a:r>
              <a:rPr lang="en-US" altLang="en-US" sz="2400" b="1" i="1" dirty="0" smtClean="0">
                <a:latin typeface="Times New Roman" pitchFamily="18" charset="0"/>
              </a:rPr>
              <a:t>End of option</a:t>
            </a:r>
            <a:endParaRPr lang="en-US" altLang="en-US" sz="2400" b="1" i="1" dirty="0">
              <a:latin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p:cNvPicPr>
            <a:picLocks noChangeAspect="1" noChangeArrowheads="1"/>
          </p:cNvPicPr>
          <p:nvPr/>
        </p:nvPicPr>
        <p:blipFill>
          <a:blip r:embed="rId2" cstate="print"/>
          <a:srcRect/>
          <a:stretch>
            <a:fillRect/>
          </a:stretch>
        </p:blipFill>
        <p:spPr bwMode="auto">
          <a:xfrm>
            <a:off x="1066800" y="2057400"/>
            <a:ext cx="7367587" cy="3127375"/>
          </a:xfrm>
          <a:prstGeom prst="rect">
            <a:avLst/>
          </a:prstGeom>
          <a:noFill/>
          <a:ln w="9525">
            <a:noFill/>
            <a:miter lim="800000"/>
            <a:headEnd/>
            <a:tailEnd/>
          </a:ln>
          <a:effectLst/>
        </p:spPr>
      </p:pic>
      <p:sp>
        <p:nvSpPr>
          <p:cNvPr id="3" name="Text Box 2"/>
          <p:cNvSpPr txBox="1">
            <a:spLocks noChangeArrowheads="1"/>
          </p:cNvSpPr>
          <p:nvPr/>
        </p:nvSpPr>
        <p:spPr bwMode="auto">
          <a:xfrm>
            <a:off x="3505200" y="762000"/>
            <a:ext cx="3048000" cy="461665"/>
          </a:xfrm>
          <a:prstGeom prst="rect">
            <a:avLst/>
          </a:prstGeom>
          <a:noFill/>
          <a:ln w="9525">
            <a:noFill/>
            <a:miter lim="800000"/>
            <a:headEnd/>
            <a:tailEnd/>
          </a:ln>
          <a:effectLst/>
        </p:spPr>
        <p:txBody>
          <a:bodyPr wrap="square">
            <a:spAutoFit/>
          </a:bodyPr>
          <a:lstStyle/>
          <a:p>
            <a:r>
              <a:rPr lang="en-US" altLang="en-US" sz="2400" b="1" i="1" dirty="0" smtClean="0">
                <a:latin typeface="Times New Roman" pitchFamily="18" charset="0"/>
              </a:rPr>
              <a:t>Record </a:t>
            </a:r>
            <a:r>
              <a:rPr lang="en-US" altLang="en-US" sz="2400" b="1" i="1" dirty="0">
                <a:latin typeface="Times New Roman" pitchFamily="18" charset="0"/>
              </a:rPr>
              <a:t>route option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p:cNvPicPr>
            <a:picLocks noChangeAspect="1" noChangeArrowheads="1"/>
          </p:cNvPicPr>
          <p:nvPr/>
        </p:nvPicPr>
        <p:blipFill>
          <a:blip r:embed="rId2" cstate="print"/>
          <a:srcRect/>
          <a:stretch>
            <a:fillRect/>
          </a:stretch>
        </p:blipFill>
        <p:spPr bwMode="auto">
          <a:xfrm>
            <a:off x="228600" y="1879600"/>
            <a:ext cx="8739188" cy="33782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p:cNvPicPr>
            <a:picLocks noChangeAspect="1" noChangeArrowheads="1"/>
          </p:cNvPicPr>
          <p:nvPr/>
        </p:nvPicPr>
        <p:blipFill>
          <a:blip r:embed="rId2" cstate="print"/>
          <a:srcRect/>
          <a:stretch>
            <a:fillRect/>
          </a:stretch>
        </p:blipFill>
        <p:spPr bwMode="auto">
          <a:xfrm>
            <a:off x="838200" y="2209800"/>
            <a:ext cx="7367587" cy="3233738"/>
          </a:xfrm>
          <a:prstGeom prst="rect">
            <a:avLst/>
          </a:prstGeom>
          <a:noFill/>
          <a:ln w="9525">
            <a:noFill/>
            <a:miter lim="800000"/>
            <a:headEnd/>
            <a:tailEnd/>
          </a:ln>
          <a:effectLst/>
        </p:spPr>
      </p:pic>
      <p:sp>
        <p:nvSpPr>
          <p:cNvPr id="3" name="Text Box 2"/>
          <p:cNvSpPr txBox="1">
            <a:spLocks noChangeArrowheads="1"/>
          </p:cNvSpPr>
          <p:nvPr/>
        </p:nvSpPr>
        <p:spPr bwMode="auto">
          <a:xfrm>
            <a:off x="2667000" y="838200"/>
            <a:ext cx="3657600" cy="461665"/>
          </a:xfrm>
          <a:prstGeom prst="rect">
            <a:avLst/>
          </a:prstGeom>
          <a:noFill/>
          <a:ln w="9525">
            <a:noFill/>
            <a:miter lim="800000"/>
            <a:headEnd/>
            <a:tailEnd/>
          </a:ln>
          <a:effectLst/>
        </p:spPr>
        <p:txBody>
          <a:bodyPr wrap="square">
            <a:spAutoFit/>
          </a:bodyPr>
          <a:lstStyle/>
          <a:p>
            <a:r>
              <a:rPr lang="en-US" altLang="en-US" sz="2400" b="1" i="1" dirty="0" smtClean="0">
                <a:latin typeface="Times New Roman" pitchFamily="18" charset="0"/>
              </a:rPr>
              <a:t>Strict </a:t>
            </a:r>
            <a:r>
              <a:rPr lang="en-US" altLang="en-US" sz="2400" b="1" i="1" dirty="0">
                <a:latin typeface="Times New Roman" pitchFamily="18" charset="0"/>
              </a:rPr>
              <a:t>source route option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p:cNvPicPr>
            <a:picLocks noChangeAspect="1" noChangeArrowheads="1"/>
          </p:cNvPicPr>
          <p:nvPr/>
        </p:nvPicPr>
        <p:blipFill>
          <a:blip r:embed="rId2" cstate="print"/>
          <a:srcRect/>
          <a:stretch>
            <a:fillRect/>
          </a:stretch>
        </p:blipFill>
        <p:spPr bwMode="auto">
          <a:xfrm>
            <a:off x="261938" y="1778000"/>
            <a:ext cx="8729662" cy="333057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p:cNvPicPr>
            <a:picLocks noChangeAspect="1" noChangeArrowheads="1"/>
          </p:cNvPicPr>
          <p:nvPr/>
        </p:nvPicPr>
        <p:blipFill>
          <a:blip r:embed="rId2" cstate="print"/>
          <a:srcRect/>
          <a:stretch>
            <a:fillRect/>
          </a:stretch>
        </p:blipFill>
        <p:spPr bwMode="auto">
          <a:xfrm>
            <a:off x="914400" y="1981200"/>
            <a:ext cx="7367587" cy="3119437"/>
          </a:xfrm>
          <a:prstGeom prst="rect">
            <a:avLst/>
          </a:prstGeom>
          <a:noFill/>
          <a:ln w="9525">
            <a:noFill/>
            <a:miter lim="800000"/>
            <a:headEnd/>
            <a:tailEnd/>
          </a:ln>
          <a:effectLst/>
        </p:spPr>
      </p:pic>
      <p:sp>
        <p:nvSpPr>
          <p:cNvPr id="3" name="Text Box 2"/>
          <p:cNvSpPr txBox="1">
            <a:spLocks noChangeArrowheads="1"/>
          </p:cNvSpPr>
          <p:nvPr/>
        </p:nvSpPr>
        <p:spPr bwMode="auto">
          <a:xfrm>
            <a:off x="2667000" y="838200"/>
            <a:ext cx="3657600" cy="461665"/>
          </a:xfrm>
          <a:prstGeom prst="rect">
            <a:avLst/>
          </a:prstGeom>
          <a:noFill/>
          <a:ln w="9525">
            <a:noFill/>
            <a:miter lim="800000"/>
            <a:headEnd/>
            <a:tailEnd/>
          </a:ln>
          <a:effectLst/>
        </p:spPr>
        <p:txBody>
          <a:bodyPr wrap="square">
            <a:spAutoFit/>
          </a:bodyPr>
          <a:lstStyle/>
          <a:p>
            <a:r>
              <a:rPr lang="en-US" altLang="en-US" sz="2400" b="1" i="1" dirty="0" smtClean="0">
                <a:latin typeface="Times New Roman" pitchFamily="18" charset="0"/>
              </a:rPr>
              <a:t>Loose </a:t>
            </a:r>
            <a:r>
              <a:rPr lang="en-US" altLang="en-US" sz="2400" b="1" i="1" dirty="0">
                <a:latin typeface="Times New Roman" pitchFamily="18" charset="0"/>
              </a:rPr>
              <a:t>source route option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895600" y="685800"/>
            <a:ext cx="2667000" cy="461665"/>
          </a:xfrm>
          <a:prstGeom prst="rect">
            <a:avLst/>
          </a:prstGeom>
          <a:noFill/>
          <a:ln w="9525">
            <a:noFill/>
            <a:miter lim="800000"/>
            <a:headEnd/>
            <a:tailEnd/>
          </a:ln>
          <a:effectLst/>
        </p:spPr>
        <p:txBody>
          <a:bodyPr wrap="square">
            <a:spAutoFit/>
          </a:bodyPr>
          <a:lstStyle/>
          <a:p>
            <a:r>
              <a:rPr lang="en-US" altLang="en-US" sz="2400" b="1" i="1" dirty="0" smtClean="0">
                <a:latin typeface="Times New Roman" pitchFamily="18" charset="0"/>
              </a:rPr>
              <a:t>Timestamp option</a:t>
            </a:r>
            <a:endParaRPr lang="en-US" altLang="en-US" sz="2400" b="1" i="1" dirty="0">
              <a:latin typeface="Times New Roman" pitchFamily="18" charset="0"/>
            </a:endParaRPr>
          </a:p>
        </p:txBody>
      </p:sp>
      <p:pic>
        <p:nvPicPr>
          <p:cNvPr id="4" name="Picture 10"/>
          <p:cNvPicPr>
            <a:picLocks noChangeAspect="1" noChangeArrowheads="1"/>
          </p:cNvPicPr>
          <p:nvPr/>
        </p:nvPicPr>
        <p:blipFill>
          <a:blip r:embed="rId2" cstate="print"/>
          <a:srcRect/>
          <a:stretch>
            <a:fillRect/>
          </a:stretch>
        </p:blipFill>
        <p:spPr bwMode="auto">
          <a:xfrm>
            <a:off x="762000" y="1524000"/>
            <a:ext cx="7138988" cy="495617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p:cNvPicPr>
            <a:picLocks noChangeAspect="1" noChangeArrowheads="1"/>
          </p:cNvPicPr>
          <p:nvPr/>
        </p:nvPicPr>
        <p:blipFill>
          <a:blip r:embed="rId2" cstate="print"/>
          <a:srcRect/>
          <a:stretch>
            <a:fillRect/>
          </a:stretch>
        </p:blipFill>
        <p:spPr bwMode="auto">
          <a:xfrm>
            <a:off x="371475" y="2290763"/>
            <a:ext cx="8391525" cy="2662237"/>
          </a:xfrm>
          <a:prstGeom prst="rect">
            <a:avLst/>
          </a:prstGeom>
          <a:noFill/>
          <a:ln w="9525">
            <a:noFill/>
            <a:miter lim="800000"/>
            <a:headEnd/>
            <a:tailEnd/>
          </a:ln>
          <a:effectLst/>
        </p:spPr>
      </p:pic>
      <p:sp>
        <p:nvSpPr>
          <p:cNvPr id="3" name="Text Box 2"/>
          <p:cNvSpPr txBox="1">
            <a:spLocks noChangeArrowheads="1"/>
          </p:cNvSpPr>
          <p:nvPr/>
        </p:nvSpPr>
        <p:spPr bwMode="auto">
          <a:xfrm>
            <a:off x="3200400" y="914400"/>
            <a:ext cx="2819400" cy="366712"/>
          </a:xfrm>
          <a:prstGeom prst="rect">
            <a:avLst/>
          </a:prstGeom>
          <a:noFill/>
          <a:ln w="9525">
            <a:noFill/>
            <a:miter lim="800000"/>
            <a:headEnd/>
            <a:tailEnd/>
          </a:ln>
          <a:effectLst/>
        </p:spPr>
        <p:txBody>
          <a:bodyPr wrap="square">
            <a:spAutoFit/>
          </a:bodyPr>
          <a:lstStyle/>
          <a:p>
            <a:r>
              <a:rPr lang="en-US" altLang="en-US" i="1" dirty="0" smtClean="0">
                <a:latin typeface="Times New Roman" pitchFamily="18" charset="0"/>
              </a:rPr>
              <a:t>Use </a:t>
            </a:r>
            <a:r>
              <a:rPr lang="en-US" altLang="en-US" i="1" dirty="0">
                <a:latin typeface="Times New Roman" pitchFamily="18" charset="0"/>
              </a:rPr>
              <a:t>of flag in timestamp</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p:cNvPicPr>
            <a:picLocks noChangeAspect="1" noChangeArrowheads="1"/>
          </p:cNvPicPr>
          <p:nvPr/>
        </p:nvPicPr>
        <p:blipFill>
          <a:blip r:embed="rId2" cstate="print"/>
          <a:srcRect/>
          <a:stretch>
            <a:fillRect/>
          </a:stretch>
        </p:blipFill>
        <p:spPr bwMode="auto">
          <a:xfrm>
            <a:off x="176213" y="1635125"/>
            <a:ext cx="8739187" cy="4232275"/>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Text Box 8"/>
          <p:cNvSpPr txBox="1">
            <a:spLocks noChangeArrowheads="1"/>
          </p:cNvSpPr>
          <p:nvPr/>
        </p:nvSpPr>
        <p:spPr bwMode="auto">
          <a:xfrm>
            <a:off x="349250" y="1295400"/>
            <a:ext cx="8347075" cy="4116388"/>
          </a:xfrm>
          <a:prstGeom prst="rect">
            <a:avLst/>
          </a:prstGeom>
          <a:noFill/>
          <a:ln w="9525">
            <a:noFill/>
            <a:miter lim="800000"/>
            <a:headEnd/>
            <a:tailEnd/>
          </a:ln>
          <a:effectLst/>
        </p:spPr>
        <p:txBody>
          <a:bodyPr wrap="none">
            <a:spAutoFit/>
          </a:bodyPr>
          <a:lstStyle/>
          <a:p>
            <a:pPr algn="ctr"/>
            <a:r>
              <a:rPr lang="en-US" altLang="en-US" sz="8800" b="1" i="1">
                <a:solidFill>
                  <a:srgbClr val="FF0066"/>
                </a:solidFill>
              </a:rPr>
              <a:t>Internet Control</a:t>
            </a:r>
          </a:p>
          <a:p>
            <a:pPr algn="ctr"/>
            <a:r>
              <a:rPr lang="en-US" altLang="en-US" sz="8800" b="1" i="1">
                <a:solidFill>
                  <a:srgbClr val="FF0066"/>
                </a:solidFill>
              </a:rPr>
              <a:t>Message Protocol</a:t>
            </a:r>
          </a:p>
          <a:p>
            <a:pPr algn="ctr"/>
            <a:r>
              <a:rPr lang="en-US" altLang="en-US" sz="8800" b="1" i="1">
                <a:solidFill>
                  <a:srgbClr val="FF0066"/>
                </a:solidFill>
              </a:rPr>
              <a:t>(ICMP)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077200" cy="5867400"/>
          </a:xfrm>
        </p:spPr>
        <p:txBody>
          <a:bodyPr>
            <a:normAutofit/>
          </a:bodyPr>
          <a:lstStyle/>
          <a:p>
            <a:r>
              <a:rPr lang="en-US" sz="2800" dirty="0" smtClean="0"/>
              <a:t>Version (VER)</a:t>
            </a:r>
          </a:p>
          <a:p>
            <a:pPr lvl="1"/>
            <a:r>
              <a:rPr lang="en-US" sz="2400" dirty="0" smtClean="0"/>
              <a:t>4-bits, defines version of IP protocol</a:t>
            </a:r>
          </a:p>
          <a:p>
            <a:r>
              <a:rPr lang="en-US" sz="2800" dirty="0" smtClean="0"/>
              <a:t>Header length (HLEN)</a:t>
            </a:r>
          </a:p>
          <a:p>
            <a:pPr lvl="1"/>
            <a:r>
              <a:rPr lang="en-US" sz="2400" dirty="0" smtClean="0"/>
              <a:t>4-bits, defines length of datagram header in 4-byte words</a:t>
            </a:r>
          </a:p>
          <a:p>
            <a:pPr lvl="1"/>
            <a:r>
              <a:rPr lang="en-US" sz="2400" dirty="0" smtClean="0"/>
              <a:t>Min size :20(5x4), max size</a:t>
            </a:r>
            <a:r>
              <a:rPr lang="en-US" sz="2400" dirty="0" smtClean="0">
                <a:sym typeface="Wingdings" pitchFamily="2" charset="2"/>
              </a:rPr>
              <a:t>:60(15x4)</a:t>
            </a:r>
            <a:endParaRPr lang="en-US" sz="2400" dirty="0" smtClean="0"/>
          </a:p>
          <a:p>
            <a:r>
              <a:rPr lang="en-US" sz="2800" dirty="0" smtClean="0"/>
              <a:t>Differentiated service (DS)</a:t>
            </a:r>
          </a:p>
          <a:p>
            <a:pPr lvl="1"/>
            <a:r>
              <a:rPr lang="en-US" sz="2400" dirty="0" smtClean="0"/>
              <a:t>8-bits</a:t>
            </a:r>
          </a:p>
          <a:p>
            <a:pPr lvl="1"/>
            <a:r>
              <a:rPr lang="en-US" sz="2400" dirty="0" smtClean="0"/>
              <a:t>First 6 make up the </a:t>
            </a:r>
            <a:r>
              <a:rPr lang="en-US" sz="2400" b="1" dirty="0" err="1" smtClean="0"/>
              <a:t>Codepoint</a:t>
            </a:r>
            <a:r>
              <a:rPr lang="en-US" sz="2400" dirty="0" smtClean="0"/>
              <a:t>. Last2 are not used</a:t>
            </a:r>
          </a:p>
          <a:p>
            <a:pPr lvl="1"/>
            <a:r>
              <a:rPr lang="en-US" sz="2400" dirty="0" err="1" smtClean="0"/>
              <a:t>Codepoint</a:t>
            </a:r>
            <a:r>
              <a:rPr lang="en-US" sz="2400" dirty="0" smtClean="0"/>
              <a:t> can be used in two different ways – </a:t>
            </a:r>
          </a:p>
          <a:p>
            <a:pPr marL="914400" lvl="1" indent="-457200">
              <a:buAutoNum type="arabicPeriod"/>
            </a:pPr>
            <a:r>
              <a:rPr lang="en-US" sz="2400" dirty="0" smtClean="0"/>
              <a:t>When 3 right-most bits are 0s, 3 left-most bits are interpreted as precedence bits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srcRect/>
          <a:stretch>
            <a:fillRect/>
          </a:stretch>
        </p:blipFill>
        <p:spPr bwMode="auto">
          <a:xfrm>
            <a:off x="212725" y="2911475"/>
            <a:ext cx="8702675" cy="1736725"/>
          </a:xfrm>
          <a:prstGeom prst="rect">
            <a:avLst/>
          </a:prstGeom>
          <a:noFill/>
          <a:ln w="9525">
            <a:noFill/>
            <a:miter lim="800000"/>
            <a:headEnd/>
            <a:tailEnd/>
          </a:ln>
          <a:effectLst/>
        </p:spPr>
      </p:pic>
      <p:sp>
        <p:nvSpPr>
          <p:cNvPr id="33796" name="Text Box 4"/>
          <p:cNvSpPr txBox="1">
            <a:spLocks noChangeArrowheads="1"/>
          </p:cNvSpPr>
          <p:nvPr/>
        </p:nvSpPr>
        <p:spPr bwMode="auto">
          <a:xfrm>
            <a:off x="1524000" y="182563"/>
            <a:ext cx="6819900" cy="579437"/>
          </a:xfrm>
          <a:prstGeom prst="rect">
            <a:avLst/>
          </a:prstGeom>
          <a:noFill/>
          <a:ln w="9525">
            <a:noFill/>
            <a:miter lim="800000"/>
            <a:headEnd/>
            <a:tailEnd/>
          </a:ln>
          <a:effectLst/>
        </p:spPr>
        <p:txBody>
          <a:bodyPr wrap="none">
            <a:spAutoFit/>
          </a:bodyPr>
          <a:lstStyle/>
          <a:p>
            <a:pPr algn="ctr" eaLnBrk="0" hangingPunct="0"/>
            <a:r>
              <a:rPr lang="en-US" sz="3200" b="1">
                <a:solidFill>
                  <a:schemeClr val="accent2"/>
                </a:solidFill>
                <a:latin typeface="Times" charset="0"/>
              </a:rPr>
              <a:t>Position of ICMP in the network layer</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908050" y="2001838"/>
            <a:ext cx="7327900" cy="2854325"/>
          </a:xfrm>
          <a:prstGeom prst="rect">
            <a:avLst/>
          </a:prstGeom>
          <a:noFill/>
          <a:ln w="9525">
            <a:noFill/>
            <a:miter lim="800000"/>
            <a:headEnd/>
            <a:tailEnd/>
          </a:ln>
          <a:effectLst/>
        </p:spPr>
      </p:pic>
      <p:sp>
        <p:nvSpPr>
          <p:cNvPr id="14341" name="Text Box 5"/>
          <p:cNvSpPr txBox="1">
            <a:spLocks noChangeArrowheads="1"/>
          </p:cNvSpPr>
          <p:nvPr/>
        </p:nvSpPr>
        <p:spPr bwMode="auto">
          <a:xfrm>
            <a:off x="1752600" y="457200"/>
            <a:ext cx="5545138" cy="579438"/>
          </a:xfrm>
          <a:prstGeom prst="rect">
            <a:avLst/>
          </a:prstGeom>
          <a:noFill/>
          <a:ln w="9525">
            <a:noFill/>
            <a:miter lim="800000"/>
            <a:headEnd/>
            <a:tailEnd/>
          </a:ln>
          <a:effectLst/>
        </p:spPr>
        <p:txBody>
          <a:bodyPr wrap="none">
            <a:spAutoFit/>
          </a:bodyPr>
          <a:lstStyle/>
          <a:p>
            <a:r>
              <a:rPr lang="en-US" altLang="en-US" sz="3200" b="1">
                <a:solidFill>
                  <a:schemeClr val="accent2"/>
                </a:solidFill>
                <a:latin typeface="Times" charset="0"/>
              </a:rPr>
              <a:t>Encapsulation of ICMP packet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593725" y="2163763"/>
            <a:ext cx="7954963" cy="2530475"/>
          </a:xfrm>
          <a:prstGeom prst="rect">
            <a:avLst/>
          </a:prstGeom>
          <a:noFill/>
          <a:ln w="9525">
            <a:noFill/>
            <a:miter lim="800000"/>
            <a:headEnd/>
            <a:tailEnd/>
          </a:ln>
          <a:effectLst/>
        </p:spPr>
      </p:pic>
      <p:sp>
        <p:nvSpPr>
          <p:cNvPr id="15365" name="Text Box 5"/>
          <p:cNvSpPr txBox="1">
            <a:spLocks noChangeArrowheads="1"/>
          </p:cNvSpPr>
          <p:nvPr/>
        </p:nvSpPr>
        <p:spPr bwMode="auto">
          <a:xfrm>
            <a:off x="3067050" y="182563"/>
            <a:ext cx="2952750" cy="579437"/>
          </a:xfrm>
          <a:prstGeom prst="rect">
            <a:avLst/>
          </a:prstGeom>
          <a:noFill/>
          <a:ln w="9525">
            <a:noFill/>
            <a:miter lim="800000"/>
            <a:headEnd/>
            <a:tailEnd/>
          </a:ln>
          <a:effectLst/>
        </p:spPr>
        <p:txBody>
          <a:bodyPr wrap="none">
            <a:spAutoFit/>
          </a:bodyPr>
          <a:lstStyle/>
          <a:p>
            <a:pPr algn="ctr" eaLnBrk="0" hangingPunct="0"/>
            <a:r>
              <a:rPr lang="en-US" sz="3200" b="1">
                <a:solidFill>
                  <a:schemeClr val="accent2"/>
                </a:solidFill>
                <a:latin typeface="Times" charset="0"/>
              </a:rPr>
              <a:t>ICMP messages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536575"/>
          </a:xfrm>
        </p:spPr>
        <p:txBody>
          <a:bodyPr>
            <a:normAutofit fontScale="90000"/>
          </a:bodyPr>
          <a:lstStyle/>
          <a:p>
            <a:r>
              <a:rPr lang="en-US" dirty="0" smtClean="0"/>
              <a:t>ICMP messages</a:t>
            </a:r>
            <a:endParaRPr lang="en-US" dirty="0"/>
          </a:p>
        </p:txBody>
      </p:sp>
      <p:graphicFrame>
        <p:nvGraphicFramePr>
          <p:cNvPr id="4" name="Table 3"/>
          <p:cNvGraphicFramePr>
            <a:graphicFrameLocks noGrp="1"/>
          </p:cNvGraphicFramePr>
          <p:nvPr/>
        </p:nvGraphicFramePr>
        <p:xfrm>
          <a:off x="533400" y="914399"/>
          <a:ext cx="8153400" cy="5562600"/>
        </p:xfrm>
        <a:graphic>
          <a:graphicData uri="http://schemas.openxmlformats.org/drawingml/2006/table">
            <a:tbl>
              <a:tblPr firstRow="1" bandRow="1">
                <a:tableStyleId>{69C7853C-536D-4A76-A0AE-DD22124D55A5}</a:tableStyleId>
              </a:tblPr>
              <a:tblGrid>
                <a:gridCol w="2133600"/>
                <a:gridCol w="1371600"/>
                <a:gridCol w="4648200"/>
              </a:tblGrid>
              <a:tr h="556260">
                <a:tc>
                  <a:txBody>
                    <a:bodyPr/>
                    <a:lstStyle/>
                    <a:p>
                      <a:pPr algn="ctr"/>
                      <a:r>
                        <a:rPr lang="en-US" dirty="0" smtClean="0"/>
                        <a:t>Category</a:t>
                      </a:r>
                      <a:endParaRPr lang="en-US" dirty="0"/>
                    </a:p>
                  </a:txBody>
                  <a:tcPr/>
                </a:tc>
                <a:tc>
                  <a:txBody>
                    <a:bodyPr/>
                    <a:lstStyle/>
                    <a:p>
                      <a:pPr algn="ctr"/>
                      <a:r>
                        <a:rPr lang="en-US" dirty="0" smtClean="0"/>
                        <a:t>Type</a:t>
                      </a:r>
                      <a:endParaRPr lang="en-US" dirty="0"/>
                    </a:p>
                  </a:txBody>
                  <a:tcPr/>
                </a:tc>
                <a:tc>
                  <a:txBody>
                    <a:bodyPr/>
                    <a:lstStyle/>
                    <a:p>
                      <a:pPr algn="ctr"/>
                      <a:r>
                        <a:rPr lang="en-US" dirty="0" smtClean="0"/>
                        <a:t>Message</a:t>
                      </a:r>
                      <a:endParaRPr lang="en-US" dirty="0"/>
                    </a:p>
                  </a:txBody>
                  <a:tcPr/>
                </a:tc>
              </a:tr>
              <a:tr h="556260">
                <a:tc rowSpan="5">
                  <a:txBody>
                    <a:bodyPr/>
                    <a:lstStyle/>
                    <a:p>
                      <a:r>
                        <a:rPr lang="en-US" dirty="0" smtClean="0"/>
                        <a:t>Error-reporting messages</a:t>
                      </a:r>
                      <a:endParaRPr lang="en-US" dirty="0"/>
                    </a:p>
                  </a:txBody>
                  <a:tcPr/>
                </a:tc>
                <a:tc>
                  <a:txBody>
                    <a:bodyPr/>
                    <a:lstStyle/>
                    <a:p>
                      <a:r>
                        <a:rPr lang="en-US" dirty="0" smtClean="0"/>
                        <a:t>3</a:t>
                      </a:r>
                      <a:endParaRPr lang="en-US" dirty="0"/>
                    </a:p>
                  </a:txBody>
                  <a:tcPr/>
                </a:tc>
                <a:tc>
                  <a:txBody>
                    <a:bodyPr/>
                    <a:lstStyle/>
                    <a:p>
                      <a:r>
                        <a:rPr lang="en-US" dirty="0" smtClean="0"/>
                        <a:t>Destination unreachable</a:t>
                      </a:r>
                      <a:endParaRPr lang="en-US" dirty="0"/>
                    </a:p>
                  </a:txBody>
                  <a:tcPr/>
                </a:tc>
              </a:tr>
              <a:tr h="556260">
                <a:tc vMerge="1">
                  <a:txBody>
                    <a:bodyPr/>
                    <a:lstStyle/>
                    <a:p>
                      <a:endParaRPr lang="en-US" dirty="0"/>
                    </a:p>
                  </a:txBody>
                  <a:tcPr/>
                </a:tc>
                <a:tc>
                  <a:txBody>
                    <a:bodyPr/>
                    <a:lstStyle/>
                    <a:p>
                      <a:r>
                        <a:rPr lang="en-US" dirty="0" smtClean="0"/>
                        <a:t>4</a:t>
                      </a:r>
                      <a:endParaRPr lang="en-US" dirty="0"/>
                    </a:p>
                  </a:txBody>
                  <a:tcPr/>
                </a:tc>
                <a:tc>
                  <a:txBody>
                    <a:bodyPr/>
                    <a:lstStyle/>
                    <a:p>
                      <a:r>
                        <a:rPr lang="en-US" dirty="0" smtClean="0"/>
                        <a:t>Source quench</a:t>
                      </a:r>
                      <a:endParaRPr lang="en-US" dirty="0"/>
                    </a:p>
                  </a:txBody>
                  <a:tcPr/>
                </a:tc>
              </a:tr>
              <a:tr h="556260">
                <a:tc vMerge="1">
                  <a:txBody>
                    <a:bodyPr/>
                    <a:lstStyle/>
                    <a:p>
                      <a:endParaRPr lang="en-US" dirty="0"/>
                    </a:p>
                  </a:txBody>
                  <a:tcPr/>
                </a:tc>
                <a:tc>
                  <a:txBody>
                    <a:bodyPr/>
                    <a:lstStyle/>
                    <a:p>
                      <a:r>
                        <a:rPr lang="en-US" dirty="0" smtClean="0"/>
                        <a:t>11</a:t>
                      </a:r>
                      <a:endParaRPr lang="en-US" dirty="0"/>
                    </a:p>
                  </a:txBody>
                  <a:tcPr/>
                </a:tc>
                <a:tc>
                  <a:txBody>
                    <a:bodyPr/>
                    <a:lstStyle/>
                    <a:p>
                      <a:r>
                        <a:rPr lang="en-US" dirty="0" smtClean="0"/>
                        <a:t>Time exceeded</a:t>
                      </a:r>
                      <a:endParaRPr lang="en-US" dirty="0"/>
                    </a:p>
                  </a:txBody>
                  <a:tcPr/>
                </a:tc>
              </a:tr>
              <a:tr h="556260">
                <a:tc vMerge="1">
                  <a:txBody>
                    <a:bodyPr/>
                    <a:lstStyle/>
                    <a:p>
                      <a:endParaRPr lang="en-US" dirty="0"/>
                    </a:p>
                  </a:txBody>
                  <a:tcPr/>
                </a:tc>
                <a:tc>
                  <a:txBody>
                    <a:bodyPr/>
                    <a:lstStyle/>
                    <a:p>
                      <a:r>
                        <a:rPr lang="en-US" dirty="0" smtClean="0"/>
                        <a:t>12</a:t>
                      </a:r>
                      <a:endParaRPr lang="en-US" dirty="0"/>
                    </a:p>
                  </a:txBody>
                  <a:tcPr/>
                </a:tc>
                <a:tc>
                  <a:txBody>
                    <a:bodyPr/>
                    <a:lstStyle/>
                    <a:p>
                      <a:r>
                        <a:rPr lang="en-US" dirty="0" smtClean="0"/>
                        <a:t>Parameter problem</a:t>
                      </a:r>
                      <a:endParaRPr lang="en-US" dirty="0"/>
                    </a:p>
                  </a:txBody>
                  <a:tcPr/>
                </a:tc>
              </a:tr>
              <a:tr h="556260">
                <a:tc vMerge="1">
                  <a:txBody>
                    <a:bodyPr/>
                    <a:lstStyle/>
                    <a:p>
                      <a:endParaRPr lang="en-US" dirty="0"/>
                    </a:p>
                  </a:txBody>
                  <a:tcPr/>
                </a:tc>
                <a:tc>
                  <a:txBody>
                    <a:bodyPr/>
                    <a:lstStyle/>
                    <a:p>
                      <a:r>
                        <a:rPr lang="en-US" dirty="0" smtClean="0"/>
                        <a:t>5</a:t>
                      </a:r>
                      <a:endParaRPr lang="en-US" dirty="0"/>
                    </a:p>
                  </a:txBody>
                  <a:tcPr/>
                </a:tc>
                <a:tc>
                  <a:txBody>
                    <a:bodyPr/>
                    <a:lstStyle/>
                    <a:p>
                      <a:r>
                        <a:rPr lang="en-US" dirty="0" smtClean="0"/>
                        <a:t>Redirection</a:t>
                      </a:r>
                      <a:endParaRPr lang="en-US" dirty="0"/>
                    </a:p>
                  </a:txBody>
                  <a:tcPr/>
                </a:tc>
              </a:tr>
              <a:tr h="556260">
                <a:tc rowSpan="4">
                  <a:txBody>
                    <a:bodyPr/>
                    <a:lstStyle/>
                    <a:p>
                      <a:r>
                        <a:rPr lang="en-US" dirty="0" smtClean="0"/>
                        <a:t>Query messages</a:t>
                      </a:r>
                      <a:endParaRPr lang="en-US" dirty="0"/>
                    </a:p>
                  </a:txBody>
                  <a:tcPr/>
                </a:tc>
                <a:tc>
                  <a:txBody>
                    <a:bodyPr/>
                    <a:lstStyle/>
                    <a:p>
                      <a:r>
                        <a:rPr lang="en-US" dirty="0" smtClean="0"/>
                        <a:t>8 or 0</a:t>
                      </a:r>
                      <a:endParaRPr lang="en-US" dirty="0"/>
                    </a:p>
                  </a:txBody>
                  <a:tcPr/>
                </a:tc>
                <a:tc>
                  <a:txBody>
                    <a:bodyPr/>
                    <a:lstStyle/>
                    <a:p>
                      <a:r>
                        <a:rPr lang="en-US" dirty="0" smtClean="0"/>
                        <a:t>Echo request</a:t>
                      </a:r>
                      <a:r>
                        <a:rPr lang="en-US" baseline="0" dirty="0" smtClean="0"/>
                        <a:t> or reply</a:t>
                      </a:r>
                      <a:endParaRPr lang="en-US" dirty="0"/>
                    </a:p>
                  </a:txBody>
                  <a:tcPr/>
                </a:tc>
              </a:tr>
              <a:tr h="556260">
                <a:tc vMerge="1">
                  <a:txBody>
                    <a:bodyPr/>
                    <a:lstStyle/>
                    <a:p>
                      <a:endParaRPr lang="en-US" dirty="0"/>
                    </a:p>
                  </a:txBody>
                  <a:tcPr/>
                </a:tc>
                <a:tc>
                  <a:txBody>
                    <a:bodyPr/>
                    <a:lstStyle/>
                    <a:p>
                      <a:r>
                        <a:rPr lang="en-US" dirty="0" smtClean="0"/>
                        <a:t>13 or 14</a:t>
                      </a:r>
                      <a:endParaRPr lang="en-US" dirty="0"/>
                    </a:p>
                  </a:txBody>
                  <a:tcPr/>
                </a:tc>
                <a:tc>
                  <a:txBody>
                    <a:bodyPr/>
                    <a:lstStyle/>
                    <a:p>
                      <a:r>
                        <a:rPr lang="en-US" dirty="0" smtClean="0"/>
                        <a:t>Timestamp request or reply</a:t>
                      </a:r>
                      <a:endParaRPr lang="en-US" dirty="0"/>
                    </a:p>
                  </a:txBody>
                  <a:tcPr/>
                </a:tc>
              </a:tr>
              <a:tr h="556260">
                <a:tc vMerge="1">
                  <a:txBody>
                    <a:bodyPr/>
                    <a:lstStyle/>
                    <a:p>
                      <a:endParaRPr lang="en-US" dirty="0"/>
                    </a:p>
                  </a:txBody>
                  <a:tcPr/>
                </a:tc>
                <a:tc>
                  <a:txBody>
                    <a:bodyPr/>
                    <a:lstStyle/>
                    <a:p>
                      <a:r>
                        <a:rPr lang="en-US" dirty="0" smtClean="0"/>
                        <a:t>17 or 18</a:t>
                      </a:r>
                      <a:endParaRPr lang="en-US" dirty="0"/>
                    </a:p>
                  </a:txBody>
                  <a:tcPr/>
                </a:tc>
                <a:tc>
                  <a:txBody>
                    <a:bodyPr/>
                    <a:lstStyle/>
                    <a:p>
                      <a:r>
                        <a:rPr lang="en-US" dirty="0" smtClean="0"/>
                        <a:t>Address mask request or reply</a:t>
                      </a:r>
                      <a:endParaRPr lang="en-US" dirty="0"/>
                    </a:p>
                  </a:txBody>
                  <a:tcPr/>
                </a:tc>
              </a:tr>
              <a:tr h="556260">
                <a:tc vMerge="1">
                  <a:txBody>
                    <a:bodyPr/>
                    <a:lstStyle/>
                    <a:p>
                      <a:endParaRPr lang="en-US" dirty="0"/>
                    </a:p>
                  </a:txBody>
                  <a:tcPr/>
                </a:tc>
                <a:tc>
                  <a:txBody>
                    <a:bodyPr/>
                    <a:lstStyle/>
                    <a:p>
                      <a:r>
                        <a:rPr lang="en-US" dirty="0" smtClean="0"/>
                        <a:t>10 or 9</a:t>
                      </a:r>
                      <a:endParaRPr lang="en-US" dirty="0"/>
                    </a:p>
                  </a:txBody>
                  <a:tcPr/>
                </a:tc>
                <a:tc>
                  <a:txBody>
                    <a:bodyPr/>
                    <a:lstStyle/>
                    <a:p>
                      <a:r>
                        <a:rPr lang="en-US" dirty="0" smtClean="0"/>
                        <a:t>Router solicitation</a:t>
                      </a:r>
                      <a:r>
                        <a:rPr lang="en-US" baseline="0" dirty="0" smtClean="0"/>
                        <a:t> or advertisement</a:t>
                      </a:r>
                      <a:endParaRPr lang="en-US" dirty="0"/>
                    </a:p>
                  </a:txBody>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203200" y="1970088"/>
            <a:ext cx="8712200" cy="3211512"/>
          </a:xfrm>
          <a:prstGeom prst="rect">
            <a:avLst/>
          </a:prstGeom>
          <a:noFill/>
          <a:ln w="9525">
            <a:noFill/>
            <a:miter lim="800000"/>
            <a:headEnd/>
            <a:tailEnd/>
          </a:ln>
          <a:effectLst/>
        </p:spPr>
      </p:pic>
      <p:sp>
        <p:nvSpPr>
          <p:cNvPr id="16388" name="Text Box 4"/>
          <p:cNvSpPr txBox="1">
            <a:spLocks noChangeArrowheads="1"/>
          </p:cNvSpPr>
          <p:nvPr/>
        </p:nvSpPr>
        <p:spPr bwMode="auto">
          <a:xfrm>
            <a:off x="1573213" y="533400"/>
            <a:ext cx="6191250" cy="579438"/>
          </a:xfrm>
          <a:prstGeom prst="rect">
            <a:avLst/>
          </a:prstGeom>
          <a:noFill/>
          <a:ln w="9525">
            <a:noFill/>
            <a:miter lim="800000"/>
            <a:headEnd/>
            <a:tailEnd/>
          </a:ln>
          <a:effectLst/>
        </p:spPr>
        <p:txBody>
          <a:bodyPr wrap="none">
            <a:spAutoFit/>
          </a:bodyPr>
          <a:lstStyle/>
          <a:p>
            <a:r>
              <a:rPr lang="en-US" altLang="en-US" sz="3200" b="1">
                <a:solidFill>
                  <a:schemeClr val="accent2"/>
                </a:solidFill>
                <a:latin typeface="Times" charset="0"/>
              </a:rPr>
              <a:t>General format of ICMP messages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228600" y="2259013"/>
            <a:ext cx="8610600" cy="1638300"/>
          </a:xfrm>
          <a:prstGeom prst="rect">
            <a:avLst/>
          </a:prstGeom>
          <a:noFill/>
          <a:ln w="9525">
            <a:noFill/>
            <a:miter lim="800000"/>
            <a:headEnd/>
            <a:tailEnd/>
          </a:ln>
          <a:effectLst/>
        </p:spPr>
      </p:pic>
      <p:sp>
        <p:nvSpPr>
          <p:cNvPr id="17412" name="Text Box 4"/>
          <p:cNvSpPr txBox="1">
            <a:spLocks noChangeArrowheads="1"/>
          </p:cNvSpPr>
          <p:nvPr/>
        </p:nvSpPr>
        <p:spPr bwMode="auto">
          <a:xfrm>
            <a:off x="2036763" y="334963"/>
            <a:ext cx="4668837" cy="579437"/>
          </a:xfrm>
          <a:prstGeom prst="rect">
            <a:avLst/>
          </a:prstGeom>
          <a:noFill/>
          <a:ln w="9525">
            <a:noFill/>
            <a:miter lim="800000"/>
            <a:headEnd/>
            <a:tailEnd/>
          </a:ln>
          <a:effectLst/>
        </p:spPr>
        <p:txBody>
          <a:bodyPr wrap="none">
            <a:spAutoFit/>
          </a:bodyPr>
          <a:lstStyle/>
          <a:p>
            <a:pPr algn="ctr" eaLnBrk="0" hangingPunct="0"/>
            <a:r>
              <a:rPr lang="en-US" sz="3200" b="1">
                <a:solidFill>
                  <a:schemeClr val="accent2"/>
                </a:solidFill>
                <a:latin typeface="Times" charset="0"/>
              </a:rPr>
              <a:t>Error-reporting messages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p:cNvPicPr>
            <a:picLocks noChangeAspect="1" noChangeArrowheads="1"/>
          </p:cNvPicPr>
          <p:nvPr/>
        </p:nvPicPr>
        <p:blipFill>
          <a:blip r:embed="rId2" cstate="print"/>
          <a:srcRect/>
          <a:stretch>
            <a:fillRect/>
          </a:stretch>
        </p:blipFill>
        <p:spPr bwMode="auto">
          <a:xfrm>
            <a:off x="166688" y="1368425"/>
            <a:ext cx="8809037" cy="4119563"/>
          </a:xfrm>
          <a:prstGeom prst="rect">
            <a:avLst/>
          </a:prstGeom>
          <a:noFill/>
          <a:ln w="9525">
            <a:noFill/>
            <a:miter lim="800000"/>
            <a:headEnd/>
            <a:tailEnd/>
          </a:ln>
          <a:effectLst/>
        </p:spPr>
      </p:pic>
      <p:sp>
        <p:nvSpPr>
          <p:cNvPr id="18437" name="Text Box 5"/>
          <p:cNvSpPr txBox="1">
            <a:spLocks noChangeArrowheads="1"/>
          </p:cNvSpPr>
          <p:nvPr/>
        </p:nvSpPr>
        <p:spPr bwMode="auto">
          <a:xfrm>
            <a:off x="457200" y="381000"/>
            <a:ext cx="7251700" cy="579438"/>
          </a:xfrm>
          <a:prstGeom prst="rect">
            <a:avLst/>
          </a:prstGeom>
          <a:noFill/>
          <a:ln w="9525">
            <a:noFill/>
            <a:miter lim="800000"/>
            <a:headEnd/>
            <a:tailEnd/>
          </a:ln>
          <a:effectLst/>
        </p:spPr>
        <p:txBody>
          <a:bodyPr wrap="none">
            <a:spAutoFit/>
          </a:bodyPr>
          <a:lstStyle/>
          <a:p>
            <a:r>
              <a:rPr lang="en-US" altLang="en-US" sz="3200" b="1" dirty="0">
                <a:solidFill>
                  <a:schemeClr val="accent2"/>
                </a:solidFill>
                <a:latin typeface="Times" charset="0"/>
              </a:rPr>
              <a:t>Contents of data field for error messages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p:cNvPicPr>
            <a:picLocks noChangeAspect="1" noChangeArrowheads="1"/>
          </p:cNvPicPr>
          <p:nvPr/>
        </p:nvPicPr>
        <p:blipFill>
          <a:blip r:embed="rId2" cstate="print"/>
          <a:srcRect/>
          <a:stretch>
            <a:fillRect/>
          </a:stretch>
        </p:blipFill>
        <p:spPr bwMode="auto">
          <a:xfrm>
            <a:off x="119063" y="2127250"/>
            <a:ext cx="8720137" cy="2216150"/>
          </a:xfrm>
          <a:prstGeom prst="rect">
            <a:avLst/>
          </a:prstGeom>
          <a:noFill/>
          <a:ln w="9525">
            <a:noFill/>
            <a:miter lim="800000"/>
            <a:headEnd/>
            <a:tailEnd/>
          </a:ln>
          <a:effectLst/>
        </p:spPr>
      </p:pic>
      <p:sp>
        <p:nvSpPr>
          <p:cNvPr id="19461" name="Text Box 5"/>
          <p:cNvSpPr txBox="1">
            <a:spLocks noChangeArrowheads="1"/>
          </p:cNvSpPr>
          <p:nvPr/>
        </p:nvSpPr>
        <p:spPr bwMode="auto">
          <a:xfrm>
            <a:off x="1601788" y="381000"/>
            <a:ext cx="5746750" cy="579438"/>
          </a:xfrm>
          <a:prstGeom prst="rect">
            <a:avLst/>
          </a:prstGeom>
          <a:noFill/>
          <a:ln w="9525">
            <a:noFill/>
            <a:miter lim="800000"/>
            <a:headEnd/>
            <a:tailEnd/>
          </a:ln>
          <a:effectLst/>
        </p:spPr>
        <p:txBody>
          <a:bodyPr wrap="none">
            <a:spAutoFit/>
          </a:bodyPr>
          <a:lstStyle/>
          <a:p>
            <a:r>
              <a:rPr lang="en-US" altLang="en-US" sz="3200" b="1" dirty="0">
                <a:solidFill>
                  <a:schemeClr val="accent2"/>
                </a:solidFill>
                <a:latin typeface="Times" charset="0"/>
              </a:rPr>
              <a:t>Destination-unreachable format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152400" y="2355850"/>
            <a:ext cx="8720138" cy="2216150"/>
          </a:xfrm>
          <a:prstGeom prst="rect">
            <a:avLst/>
          </a:prstGeom>
          <a:noFill/>
          <a:ln w="9525">
            <a:noFill/>
            <a:miter lim="800000"/>
            <a:headEnd/>
            <a:tailEnd/>
          </a:ln>
          <a:effectLst/>
        </p:spPr>
      </p:pic>
      <p:sp>
        <p:nvSpPr>
          <p:cNvPr id="20484" name="Text Box 4"/>
          <p:cNvSpPr txBox="1">
            <a:spLocks noChangeArrowheads="1"/>
          </p:cNvSpPr>
          <p:nvPr/>
        </p:nvSpPr>
        <p:spPr bwMode="auto">
          <a:xfrm>
            <a:off x="2286000" y="715963"/>
            <a:ext cx="4076700" cy="579437"/>
          </a:xfrm>
          <a:prstGeom prst="rect">
            <a:avLst/>
          </a:prstGeom>
          <a:noFill/>
          <a:ln w="9525">
            <a:noFill/>
            <a:miter lim="800000"/>
            <a:headEnd/>
            <a:tailEnd/>
          </a:ln>
          <a:effectLst/>
        </p:spPr>
        <p:txBody>
          <a:bodyPr wrap="none">
            <a:spAutoFit/>
          </a:bodyPr>
          <a:lstStyle/>
          <a:p>
            <a:r>
              <a:rPr lang="en-US" altLang="en-US" sz="3200" b="1">
                <a:solidFill>
                  <a:schemeClr val="accent2"/>
                </a:solidFill>
                <a:latin typeface="Times" charset="0"/>
              </a:rPr>
              <a:t>Source-quench format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2" cstate="print"/>
          <a:srcRect/>
          <a:stretch>
            <a:fillRect/>
          </a:stretch>
        </p:blipFill>
        <p:spPr bwMode="auto">
          <a:xfrm>
            <a:off x="203200" y="1828800"/>
            <a:ext cx="8712200" cy="2209800"/>
          </a:xfrm>
          <a:prstGeom prst="rect">
            <a:avLst/>
          </a:prstGeom>
          <a:noFill/>
          <a:ln w="9525">
            <a:noFill/>
            <a:miter lim="800000"/>
            <a:headEnd/>
            <a:tailEnd/>
          </a:ln>
          <a:effectLst/>
        </p:spPr>
      </p:pic>
      <p:sp>
        <p:nvSpPr>
          <p:cNvPr id="98308" name="Text Box 4"/>
          <p:cNvSpPr txBox="1">
            <a:spLocks noChangeArrowheads="1"/>
          </p:cNvSpPr>
          <p:nvPr/>
        </p:nvSpPr>
        <p:spPr bwMode="auto">
          <a:xfrm>
            <a:off x="2362200" y="715963"/>
            <a:ext cx="5603875" cy="579437"/>
          </a:xfrm>
          <a:prstGeom prst="rect">
            <a:avLst/>
          </a:prstGeom>
          <a:noFill/>
          <a:ln w="9525">
            <a:noFill/>
            <a:miter lim="800000"/>
            <a:headEnd/>
            <a:tailEnd/>
          </a:ln>
          <a:effectLst/>
        </p:spPr>
        <p:txBody>
          <a:bodyPr wrap="none">
            <a:spAutoFit/>
          </a:bodyPr>
          <a:lstStyle/>
          <a:p>
            <a:r>
              <a:rPr lang="en-US" altLang="en-US" sz="3200" b="1">
                <a:solidFill>
                  <a:schemeClr val="accent2"/>
                </a:solidFill>
                <a:latin typeface="Times" charset="0"/>
              </a:rPr>
              <a:t>Time-exceeded message format</a:t>
            </a:r>
          </a:p>
        </p:txBody>
      </p:sp>
      <p:sp>
        <p:nvSpPr>
          <p:cNvPr id="98309" name="Text Box 5"/>
          <p:cNvSpPr txBox="1">
            <a:spLocks noChangeArrowheads="1"/>
          </p:cNvSpPr>
          <p:nvPr/>
        </p:nvSpPr>
        <p:spPr bwMode="auto">
          <a:xfrm>
            <a:off x="457200" y="4632325"/>
            <a:ext cx="4995863" cy="1311275"/>
          </a:xfrm>
          <a:prstGeom prst="rect">
            <a:avLst/>
          </a:prstGeom>
          <a:noFill/>
          <a:ln w="9525">
            <a:noFill/>
            <a:miter lim="800000"/>
            <a:headEnd/>
            <a:tailEnd/>
          </a:ln>
          <a:effectLst/>
        </p:spPr>
        <p:txBody>
          <a:bodyPr wrap="none">
            <a:spAutoFit/>
          </a:bodyPr>
          <a:lstStyle/>
          <a:p>
            <a:r>
              <a:rPr lang="en-US" altLang="en-US" sz="4000" dirty="0">
                <a:latin typeface="Times" charset="0"/>
              </a:rPr>
              <a:t>Code 0:  Time to live</a:t>
            </a:r>
            <a:br>
              <a:rPr lang="en-US" altLang="en-US" sz="4000" dirty="0">
                <a:latin typeface="Times" charset="0"/>
              </a:rPr>
            </a:br>
            <a:r>
              <a:rPr lang="en-US" altLang="en-US" sz="4000" dirty="0">
                <a:latin typeface="Times" charset="0"/>
              </a:rPr>
              <a:t>Code 1:  Fragmentation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a:bodyPr>
          <a:lstStyle/>
          <a:p>
            <a:pPr marL="914400" lvl="1" indent="-457200">
              <a:buNone/>
            </a:pPr>
            <a:r>
              <a:rPr lang="en-US" sz="2400" dirty="0" smtClean="0"/>
              <a:t>2.    When 3 right-most bits are not all 0s, 6 bits define 64 services based on priority assignment by Internet or local authorities</a:t>
            </a:r>
          </a:p>
        </p:txBody>
      </p:sp>
      <p:pic>
        <p:nvPicPr>
          <p:cNvPr id="4" name="Picture 41"/>
          <p:cNvPicPr>
            <a:picLocks noChangeAspect="1" noChangeArrowheads="1"/>
          </p:cNvPicPr>
          <p:nvPr/>
        </p:nvPicPr>
        <p:blipFill>
          <a:blip r:embed="rId2" cstate="print"/>
          <a:srcRect/>
          <a:stretch>
            <a:fillRect/>
          </a:stretch>
        </p:blipFill>
        <p:spPr bwMode="auto">
          <a:xfrm>
            <a:off x="1447800" y="3124200"/>
            <a:ext cx="6423025" cy="1981200"/>
          </a:xfrm>
          <a:prstGeom prst="rect">
            <a:avLst/>
          </a:prstGeom>
          <a:noFill/>
          <a:ln w="9525">
            <a:noFill/>
            <a:miter lim="800000"/>
            <a:headEnd/>
            <a:tailEnd/>
          </a:ln>
          <a:effectLst/>
        </p:spPr>
      </p:pic>
      <p:sp>
        <p:nvSpPr>
          <p:cNvPr id="5" name="Text Box 3"/>
          <p:cNvSpPr txBox="1">
            <a:spLocks noChangeArrowheads="1"/>
          </p:cNvSpPr>
          <p:nvPr/>
        </p:nvSpPr>
        <p:spPr bwMode="auto">
          <a:xfrm>
            <a:off x="1524000" y="2667000"/>
            <a:ext cx="4413388" cy="461665"/>
          </a:xfrm>
          <a:prstGeom prst="rect">
            <a:avLst/>
          </a:prstGeom>
          <a:noFill/>
          <a:ln w="9525">
            <a:noFill/>
            <a:miter lim="800000"/>
            <a:headEnd/>
            <a:tailEnd/>
          </a:ln>
          <a:effectLst/>
        </p:spPr>
        <p:txBody>
          <a:bodyPr wrap="none">
            <a:spAutoFit/>
          </a:bodyPr>
          <a:lstStyle/>
          <a:p>
            <a:pPr eaLnBrk="1" hangingPunct="1"/>
            <a:r>
              <a:rPr lang="en-US" sz="2400" i="1" dirty="0" err="1" smtClean="0">
                <a:effectLst>
                  <a:outerShdw blurRad="38100" dist="38100" dir="2700000" algn="tl">
                    <a:srgbClr val="C0C0C0"/>
                  </a:outerShdw>
                </a:effectLst>
                <a:latin typeface="Times New Roman" pitchFamily="18" charset="0"/>
              </a:rPr>
              <a:t>Codepoints</a:t>
            </a:r>
            <a:r>
              <a:rPr lang="en-US" sz="2400" i="1" dirty="0" smtClean="0">
                <a:effectLst>
                  <a:outerShdw blurRad="38100" dist="38100" dir="2700000" algn="tl">
                    <a:srgbClr val="C0C0C0"/>
                  </a:outerShdw>
                </a:effectLst>
                <a:latin typeface="Times New Roman" pitchFamily="18" charset="0"/>
              </a:rPr>
              <a:t> values for 64 services </a:t>
            </a:r>
            <a:endParaRPr lang="en-US" sz="2400" i="1" dirty="0">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3"/>
          <p:cNvPicPr>
            <a:picLocks noChangeAspect="1" noChangeArrowheads="1"/>
          </p:cNvPicPr>
          <p:nvPr/>
        </p:nvPicPr>
        <p:blipFill>
          <a:blip r:embed="rId2" cstate="print"/>
          <a:srcRect/>
          <a:stretch>
            <a:fillRect/>
          </a:stretch>
        </p:blipFill>
        <p:spPr bwMode="auto">
          <a:xfrm>
            <a:off x="242888" y="1752600"/>
            <a:ext cx="8748712" cy="2212975"/>
          </a:xfrm>
          <a:prstGeom prst="rect">
            <a:avLst/>
          </a:prstGeom>
          <a:noFill/>
          <a:ln w="9525">
            <a:noFill/>
            <a:miter lim="800000"/>
            <a:headEnd/>
            <a:tailEnd/>
          </a:ln>
          <a:effectLst/>
        </p:spPr>
      </p:pic>
      <p:sp>
        <p:nvSpPr>
          <p:cNvPr id="22533" name="Text Box 5"/>
          <p:cNvSpPr txBox="1">
            <a:spLocks noChangeArrowheads="1"/>
          </p:cNvSpPr>
          <p:nvPr/>
        </p:nvSpPr>
        <p:spPr bwMode="auto">
          <a:xfrm>
            <a:off x="1295400" y="715963"/>
            <a:ext cx="6459538" cy="579437"/>
          </a:xfrm>
          <a:prstGeom prst="rect">
            <a:avLst/>
          </a:prstGeom>
          <a:noFill/>
          <a:ln w="9525">
            <a:noFill/>
            <a:miter lim="800000"/>
            <a:headEnd/>
            <a:tailEnd/>
          </a:ln>
          <a:effectLst/>
        </p:spPr>
        <p:txBody>
          <a:bodyPr wrap="none">
            <a:spAutoFit/>
          </a:bodyPr>
          <a:lstStyle/>
          <a:p>
            <a:r>
              <a:rPr lang="en-US" altLang="en-US" sz="3200" b="1">
                <a:solidFill>
                  <a:schemeClr val="accent2"/>
                </a:solidFill>
                <a:latin typeface="Times" charset="0"/>
              </a:rPr>
              <a:t>Parameter-problem message format</a:t>
            </a:r>
          </a:p>
        </p:txBody>
      </p:sp>
      <p:sp>
        <p:nvSpPr>
          <p:cNvPr id="22534" name="Text Box 6"/>
          <p:cNvSpPr txBox="1">
            <a:spLocks noChangeArrowheads="1"/>
          </p:cNvSpPr>
          <p:nvPr/>
        </p:nvSpPr>
        <p:spPr bwMode="auto">
          <a:xfrm>
            <a:off x="796925" y="4632325"/>
            <a:ext cx="7508875" cy="1311275"/>
          </a:xfrm>
          <a:prstGeom prst="rect">
            <a:avLst/>
          </a:prstGeom>
          <a:noFill/>
          <a:ln w="9525">
            <a:noFill/>
            <a:miter lim="800000"/>
            <a:headEnd/>
            <a:tailEnd/>
          </a:ln>
          <a:effectLst/>
        </p:spPr>
        <p:txBody>
          <a:bodyPr wrap="none">
            <a:spAutoFit/>
          </a:bodyPr>
          <a:lstStyle/>
          <a:p>
            <a:r>
              <a:rPr lang="en-US" altLang="en-US" sz="4000">
                <a:latin typeface="Times" charset="0"/>
              </a:rPr>
              <a:t>Code 0:  Main header problem</a:t>
            </a:r>
            <a:br>
              <a:rPr lang="en-US" altLang="en-US" sz="4000">
                <a:latin typeface="Times" charset="0"/>
              </a:rPr>
            </a:br>
            <a:r>
              <a:rPr lang="en-US" altLang="en-US" sz="4000">
                <a:latin typeface="Times" charset="0"/>
              </a:rPr>
              <a:t>Code 1:  Problem in the option field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4"/>
          <p:cNvSpPr txBox="1">
            <a:spLocks noChangeArrowheads="1"/>
          </p:cNvSpPr>
          <p:nvPr/>
        </p:nvSpPr>
        <p:spPr bwMode="auto">
          <a:xfrm>
            <a:off x="2674938" y="457200"/>
            <a:ext cx="3649662" cy="579438"/>
          </a:xfrm>
          <a:prstGeom prst="rect">
            <a:avLst/>
          </a:prstGeom>
          <a:noFill/>
          <a:ln w="9525">
            <a:noFill/>
            <a:miter lim="800000"/>
            <a:headEnd/>
            <a:tailEnd/>
          </a:ln>
          <a:effectLst/>
        </p:spPr>
        <p:txBody>
          <a:bodyPr wrap="none">
            <a:spAutoFit/>
          </a:bodyPr>
          <a:lstStyle/>
          <a:p>
            <a:r>
              <a:rPr lang="en-US" altLang="en-US" sz="3200" b="1">
                <a:solidFill>
                  <a:schemeClr val="accent2"/>
                </a:solidFill>
                <a:latin typeface="Times" charset="0"/>
              </a:rPr>
              <a:t>Redirection concept</a:t>
            </a:r>
          </a:p>
        </p:txBody>
      </p:sp>
      <p:pic>
        <p:nvPicPr>
          <p:cNvPr id="23557" name="Picture 5"/>
          <p:cNvPicPr>
            <a:picLocks noChangeAspect="1" noChangeArrowheads="1"/>
          </p:cNvPicPr>
          <p:nvPr/>
        </p:nvPicPr>
        <p:blipFill>
          <a:blip r:embed="rId2" cstate="print"/>
          <a:srcRect/>
          <a:stretch>
            <a:fillRect/>
          </a:stretch>
        </p:blipFill>
        <p:spPr bwMode="auto">
          <a:xfrm>
            <a:off x="222250" y="1901825"/>
            <a:ext cx="8464550" cy="2443163"/>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print"/>
          <a:srcRect/>
          <a:stretch>
            <a:fillRect/>
          </a:stretch>
        </p:blipFill>
        <p:spPr bwMode="auto">
          <a:xfrm>
            <a:off x="195263" y="1289050"/>
            <a:ext cx="8720137" cy="2216150"/>
          </a:xfrm>
          <a:prstGeom prst="rect">
            <a:avLst/>
          </a:prstGeom>
          <a:noFill/>
          <a:ln w="9525">
            <a:noFill/>
            <a:miter lim="800000"/>
            <a:headEnd/>
            <a:tailEnd/>
          </a:ln>
          <a:effectLst/>
        </p:spPr>
      </p:pic>
      <p:sp>
        <p:nvSpPr>
          <p:cNvPr id="24580" name="Text Box 4"/>
          <p:cNvSpPr txBox="1">
            <a:spLocks noChangeArrowheads="1"/>
          </p:cNvSpPr>
          <p:nvPr/>
        </p:nvSpPr>
        <p:spPr bwMode="auto">
          <a:xfrm>
            <a:off x="1981200" y="381000"/>
            <a:ext cx="5038725" cy="579438"/>
          </a:xfrm>
          <a:prstGeom prst="rect">
            <a:avLst/>
          </a:prstGeom>
          <a:noFill/>
          <a:ln w="9525">
            <a:noFill/>
            <a:miter lim="800000"/>
            <a:headEnd/>
            <a:tailEnd/>
          </a:ln>
          <a:effectLst/>
        </p:spPr>
        <p:txBody>
          <a:bodyPr wrap="none">
            <a:spAutoFit/>
          </a:bodyPr>
          <a:lstStyle/>
          <a:p>
            <a:r>
              <a:rPr lang="en-US" altLang="en-US" sz="3200" b="1">
                <a:solidFill>
                  <a:schemeClr val="accent2"/>
                </a:solidFill>
                <a:latin typeface="Times" charset="0"/>
              </a:rPr>
              <a:t>Redirection message format</a:t>
            </a:r>
          </a:p>
        </p:txBody>
      </p:sp>
      <p:sp>
        <p:nvSpPr>
          <p:cNvPr id="24581" name="Text Box 5"/>
          <p:cNvSpPr txBox="1">
            <a:spLocks noChangeArrowheads="1"/>
          </p:cNvSpPr>
          <p:nvPr/>
        </p:nvSpPr>
        <p:spPr bwMode="auto">
          <a:xfrm>
            <a:off x="796925" y="4054475"/>
            <a:ext cx="7546975" cy="2041525"/>
          </a:xfrm>
          <a:prstGeom prst="rect">
            <a:avLst/>
          </a:prstGeom>
          <a:noFill/>
          <a:ln w="9525">
            <a:noFill/>
            <a:miter lim="800000"/>
            <a:headEnd/>
            <a:tailEnd/>
          </a:ln>
          <a:effectLst/>
        </p:spPr>
        <p:txBody>
          <a:bodyPr wrap="none">
            <a:spAutoFit/>
          </a:bodyPr>
          <a:lstStyle/>
          <a:p>
            <a:r>
              <a:rPr lang="en-US" altLang="en-US" sz="3200">
                <a:latin typeface="Times" charset="0"/>
              </a:rPr>
              <a:t>Code 0:  Network specific</a:t>
            </a:r>
            <a:br>
              <a:rPr lang="en-US" altLang="en-US" sz="3200">
                <a:latin typeface="Times" charset="0"/>
              </a:rPr>
            </a:br>
            <a:r>
              <a:rPr lang="en-US" altLang="en-US" sz="3200">
                <a:latin typeface="Times" charset="0"/>
              </a:rPr>
              <a:t>Code 1:  Host specific</a:t>
            </a:r>
            <a:br>
              <a:rPr lang="en-US" altLang="en-US" sz="3200">
                <a:latin typeface="Times" charset="0"/>
              </a:rPr>
            </a:br>
            <a:r>
              <a:rPr lang="en-US" altLang="en-US" sz="3200">
                <a:latin typeface="Times" charset="0"/>
              </a:rPr>
              <a:t>Code 2:  Network specific (specified service)</a:t>
            </a:r>
          </a:p>
          <a:p>
            <a:r>
              <a:rPr lang="en-US" altLang="en-US" sz="3200">
                <a:latin typeface="Times" charset="0"/>
              </a:rPr>
              <a:t>Code 3:  Host specific (specified service)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srcRect/>
          <a:stretch>
            <a:fillRect/>
          </a:stretch>
        </p:blipFill>
        <p:spPr bwMode="auto">
          <a:xfrm>
            <a:off x="176213" y="2011363"/>
            <a:ext cx="8739187" cy="1984375"/>
          </a:xfrm>
          <a:prstGeom prst="rect">
            <a:avLst/>
          </a:prstGeom>
          <a:noFill/>
          <a:ln w="9525">
            <a:noFill/>
            <a:miter lim="800000"/>
            <a:headEnd/>
            <a:tailEnd/>
          </a:ln>
          <a:effectLst/>
        </p:spPr>
      </p:pic>
      <p:sp>
        <p:nvSpPr>
          <p:cNvPr id="25605" name="Text Box 5"/>
          <p:cNvSpPr txBox="1">
            <a:spLocks noChangeArrowheads="1"/>
          </p:cNvSpPr>
          <p:nvPr/>
        </p:nvSpPr>
        <p:spPr bwMode="auto">
          <a:xfrm>
            <a:off x="2971800" y="182563"/>
            <a:ext cx="2974975" cy="579437"/>
          </a:xfrm>
          <a:prstGeom prst="rect">
            <a:avLst/>
          </a:prstGeom>
          <a:noFill/>
          <a:ln w="9525">
            <a:noFill/>
            <a:miter lim="800000"/>
            <a:headEnd/>
            <a:tailEnd/>
          </a:ln>
          <a:effectLst/>
        </p:spPr>
        <p:txBody>
          <a:bodyPr wrap="none">
            <a:spAutoFit/>
          </a:bodyPr>
          <a:lstStyle/>
          <a:p>
            <a:pPr algn="ctr" eaLnBrk="0" hangingPunct="0"/>
            <a:r>
              <a:rPr lang="en-US" sz="3200" b="1">
                <a:solidFill>
                  <a:schemeClr val="accent2"/>
                </a:solidFill>
                <a:latin typeface="Times" charset="0"/>
              </a:rPr>
              <a:t>Query messages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print"/>
          <a:srcRect/>
          <a:stretch>
            <a:fillRect/>
          </a:stretch>
        </p:blipFill>
        <p:spPr bwMode="auto">
          <a:xfrm>
            <a:off x="76200" y="1720850"/>
            <a:ext cx="8702675" cy="2470150"/>
          </a:xfrm>
          <a:prstGeom prst="rect">
            <a:avLst/>
          </a:prstGeom>
          <a:noFill/>
          <a:ln w="9525">
            <a:noFill/>
            <a:miter lim="800000"/>
            <a:headEnd/>
            <a:tailEnd/>
          </a:ln>
          <a:effectLst/>
        </p:spPr>
      </p:pic>
      <p:sp>
        <p:nvSpPr>
          <p:cNvPr id="26628" name="Rectangle 4"/>
          <p:cNvSpPr>
            <a:spLocks noChangeArrowheads="1"/>
          </p:cNvSpPr>
          <p:nvPr/>
        </p:nvSpPr>
        <p:spPr bwMode="auto">
          <a:xfrm>
            <a:off x="381000" y="609600"/>
            <a:ext cx="7996238" cy="579438"/>
          </a:xfrm>
          <a:prstGeom prst="rect">
            <a:avLst/>
          </a:prstGeom>
          <a:noFill/>
          <a:ln w="9525">
            <a:noFill/>
            <a:miter lim="800000"/>
            <a:headEnd/>
            <a:tailEnd/>
          </a:ln>
          <a:effectLst/>
        </p:spPr>
        <p:txBody>
          <a:bodyPr wrap="none">
            <a:spAutoFit/>
          </a:bodyPr>
          <a:lstStyle/>
          <a:p>
            <a:r>
              <a:rPr lang="en-US" altLang="en-US" sz="3200" b="1">
                <a:solidFill>
                  <a:schemeClr val="accent2"/>
                </a:solidFill>
                <a:latin typeface="Times" charset="0"/>
              </a:rPr>
              <a:t>Echo-request and echo-reply message format</a:t>
            </a:r>
          </a:p>
        </p:txBody>
      </p:sp>
      <p:sp>
        <p:nvSpPr>
          <p:cNvPr id="26629" name="Text Box 5"/>
          <p:cNvSpPr txBox="1">
            <a:spLocks noChangeArrowheads="1"/>
          </p:cNvSpPr>
          <p:nvPr/>
        </p:nvSpPr>
        <p:spPr bwMode="auto">
          <a:xfrm>
            <a:off x="1747838" y="4724400"/>
            <a:ext cx="5491162" cy="1431925"/>
          </a:xfrm>
          <a:prstGeom prst="rect">
            <a:avLst/>
          </a:prstGeom>
          <a:noFill/>
          <a:ln w="9525">
            <a:noFill/>
            <a:miter lim="800000"/>
            <a:headEnd/>
            <a:tailEnd/>
          </a:ln>
          <a:effectLst/>
        </p:spPr>
        <p:txBody>
          <a:bodyPr wrap="none">
            <a:spAutoFit/>
          </a:bodyPr>
          <a:lstStyle/>
          <a:p>
            <a:pPr algn="ctr"/>
            <a:r>
              <a:rPr lang="en-US" altLang="en-US" sz="4400">
                <a:latin typeface="Times" charset="0"/>
              </a:rPr>
              <a:t>Ping command can use </a:t>
            </a:r>
          </a:p>
          <a:p>
            <a:pPr algn="ctr"/>
            <a:r>
              <a:rPr lang="en-US" altLang="en-US" sz="4400">
                <a:latin typeface="Times" charset="0"/>
              </a:rPr>
              <a:t>theses messages.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print"/>
          <a:srcRect/>
          <a:stretch>
            <a:fillRect/>
          </a:stretch>
        </p:blipFill>
        <p:spPr bwMode="auto">
          <a:xfrm>
            <a:off x="222250" y="1541463"/>
            <a:ext cx="8693150" cy="3411537"/>
          </a:xfrm>
          <a:prstGeom prst="rect">
            <a:avLst/>
          </a:prstGeom>
          <a:noFill/>
          <a:ln w="9525">
            <a:noFill/>
            <a:miter lim="800000"/>
            <a:headEnd/>
            <a:tailEnd/>
          </a:ln>
          <a:effectLst/>
        </p:spPr>
      </p:pic>
      <p:sp>
        <p:nvSpPr>
          <p:cNvPr id="27652" name="Rectangle 4"/>
          <p:cNvSpPr>
            <a:spLocks noChangeArrowheads="1"/>
          </p:cNvSpPr>
          <p:nvPr/>
        </p:nvSpPr>
        <p:spPr bwMode="auto">
          <a:xfrm>
            <a:off x="1414463" y="304800"/>
            <a:ext cx="5872162" cy="1066800"/>
          </a:xfrm>
          <a:prstGeom prst="rect">
            <a:avLst/>
          </a:prstGeom>
          <a:noFill/>
          <a:ln w="9525">
            <a:noFill/>
            <a:miter lim="800000"/>
            <a:headEnd/>
            <a:tailEnd/>
          </a:ln>
          <a:effectLst/>
        </p:spPr>
        <p:txBody>
          <a:bodyPr wrap="none">
            <a:spAutoFit/>
          </a:bodyPr>
          <a:lstStyle/>
          <a:p>
            <a:pPr algn="ctr"/>
            <a:r>
              <a:rPr lang="en-US" altLang="en-US" sz="3200" b="1">
                <a:solidFill>
                  <a:schemeClr val="accent2"/>
                </a:solidFill>
                <a:latin typeface="Times" charset="0"/>
              </a:rPr>
              <a:t>Timestamp-request and </a:t>
            </a:r>
          </a:p>
          <a:p>
            <a:pPr algn="ctr"/>
            <a:r>
              <a:rPr lang="en-US" altLang="en-US" sz="3200" b="1">
                <a:solidFill>
                  <a:schemeClr val="accent2"/>
                </a:solidFill>
                <a:latin typeface="Times" charset="0"/>
              </a:rPr>
              <a:t>timestamp-reply message format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ChangeArrowheads="1"/>
          </p:cNvSpPr>
          <p:nvPr/>
        </p:nvSpPr>
        <p:spPr bwMode="auto">
          <a:xfrm>
            <a:off x="457200" y="1143000"/>
            <a:ext cx="8229600" cy="4342214"/>
          </a:xfrm>
          <a:prstGeom prst="rect">
            <a:avLst/>
          </a:prstGeom>
          <a:solidFill>
            <a:schemeClr val="tx1"/>
          </a:solidFill>
          <a:ln w="9525">
            <a:noFill/>
            <a:miter lim="800000"/>
            <a:headEnd/>
            <a:tailEnd/>
          </a:ln>
          <a:effectLst/>
        </p:spPr>
        <p:txBody>
          <a:bodyPr wrap="square">
            <a:spAutoFit/>
          </a:bodyPr>
          <a:lstStyle/>
          <a:p>
            <a:pPr>
              <a:spcBef>
                <a:spcPct val="50000"/>
              </a:spcBef>
              <a:spcAft>
                <a:spcPts val="100"/>
              </a:spcAft>
            </a:pPr>
            <a:r>
              <a:rPr lang="en-US" sz="3200" dirty="0">
                <a:solidFill>
                  <a:schemeClr val="bg1"/>
                </a:solidFill>
                <a:latin typeface="Times" charset="0"/>
              </a:rPr>
              <a:t>Sending time </a:t>
            </a:r>
            <a:r>
              <a:rPr lang="en-US" sz="3200" dirty="0">
                <a:solidFill>
                  <a:schemeClr val="bg1"/>
                </a:solidFill>
                <a:latin typeface="Symbol" pitchFamily="18" charset="2"/>
              </a:rPr>
              <a:t>=</a:t>
            </a:r>
            <a:r>
              <a:rPr lang="en-US" sz="3200" dirty="0">
                <a:solidFill>
                  <a:schemeClr val="bg1"/>
                </a:solidFill>
                <a:latin typeface="Times" charset="0"/>
              </a:rPr>
              <a:t> value of receive timestamp </a:t>
            </a:r>
            <a:r>
              <a:rPr lang="en-US" sz="3200" dirty="0">
                <a:solidFill>
                  <a:schemeClr val="bg1"/>
                </a:solidFill>
                <a:latin typeface="Symbol" pitchFamily="18" charset="2"/>
              </a:rPr>
              <a:t>-</a:t>
            </a:r>
            <a:r>
              <a:rPr lang="en-US" sz="3200" dirty="0">
                <a:solidFill>
                  <a:schemeClr val="bg1"/>
                </a:solidFill>
                <a:latin typeface="Times" charset="0"/>
              </a:rPr>
              <a:t> </a:t>
            </a:r>
          </a:p>
          <a:p>
            <a:pPr>
              <a:spcBef>
                <a:spcPct val="50000"/>
              </a:spcBef>
              <a:spcAft>
                <a:spcPts val="100"/>
              </a:spcAft>
            </a:pPr>
            <a:r>
              <a:rPr lang="en-US" sz="3200" dirty="0">
                <a:solidFill>
                  <a:schemeClr val="bg1"/>
                </a:solidFill>
                <a:latin typeface="Times" charset="0"/>
              </a:rPr>
              <a:t>                      </a:t>
            </a:r>
            <a:r>
              <a:rPr lang="en-US" sz="3200" dirty="0" smtClean="0">
                <a:solidFill>
                  <a:schemeClr val="bg1"/>
                </a:solidFill>
                <a:latin typeface="Times" charset="0"/>
              </a:rPr>
              <a:t>value </a:t>
            </a:r>
            <a:r>
              <a:rPr lang="en-US" sz="3200" dirty="0">
                <a:solidFill>
                  <a:schemeClr val="bg1"/>
                </a:solidFill>
                <a:latin typeface="Times" charset="0"/>
              </a:rPr>
              <a:t>of original timestamp</a:t>
            </a:r>
          </a:p>
          <a:p>
            <a:pPr>
              <a:spcBef>
                <a:spcPct val="50000"/>
              </a:spcBef>
              <a:spcAft>
                <a:spcPts val="100"/>
              </a:spcAft>
            </a:pPr>
            <a:r>
              <a:rPr lang="en-US" sz="3200" dirty="0">
                <a:solidFill>
                  <a:schemeClr val="bg1"/>
                </a:solidFill>
                <a:latin typeface="Times" charset="0"/>
              </a:rPr>
              <a:t>Receiving time </a:t>
            </a:r>
            <a:r>
              <a:rPr lang="en-US" sz="3200" dirty="0">
                <a:solidFill>
                  <a:schemeClr val="bg1"/>
                </a:solidFill>
                <a:latin typeface="Symbol" pitchFamily="18" charset="2"/>
              </a:rPr>
              <a:t>=</a:t>
            </a:r>
            <a:r>
              <a:rPr lang="en-US" sz="3200" dirty="0">
                <a:solidFill>
                  <a:schemeClr val="bg1"/>
                </a:solidFill>
                <a:latin typeface="Times" charset="0"/>
              </a:rPr>
              <a:t> time the packet returned </a:t>
            </a:r>
            <a:r>
              <a:rPr lang="en-US" sz="3200" dirty="0">
                <a:solidFill>
                  <a:schemeClr val="bg1"/>
                </a:solidFill>
                <a:latin typeface="Symbol" pitchFamily="18" charset="2"/>
              </a:rPr>
              <a:t>-</a:t>
            </a:r>
            <a:r>
              <a:rPr lang="en-US" sz="3200" dirty="0">
                <a:solidFill>
                  <a:schemeClr val="bg1"/>
                </a:solidFill>
                <a:latin typeface="Times" charset="0"/>
              </a:rPr>
              <a:t> </a:t>
            </a:r>
          </a:p>
          <a:p>
            <a:pPr>
              <a:spcBef>
                <a:spcPct val="50000"/>
              </a:spcBef>
              <a:spcAft>
                <a:spcPts val="100"/>
              </a:spcAft>
            </a:pPr>
            <a:r>
              <a:rPr lang="en-US" sz="3200" dirty="0">
                <a:solidFill>
                  <a:schemeClr val="bg1"/>
                </a:solidFill>
                <a:latin typeface="Times" charset="0"/>
              </a:rPr>
              <a:t>                           </a:t>
            </a:r>
            <a:r>
              <a:rPr lang="en-US" sz="3200" dirty="0" smtClean="0">
                <a:solidFill>
                  <a:schemeClr val="bg1"/>
                </a:solidFill>
                <a:latin typeface="Times" charset="0"/>
              </a:rPr>
              <a:t>value </a:t>
            </a:r>
            <a:r>
              <a:rPr lang="en-US" sz="3200" dirty="0">
                <a:solidFill>
                  <a:schemeClr val="bg1"/>
                </a:solidFill>
                <a:latin typeface="Times" charset="0"/>
              </a:rPr>
              <a:t>of transmit </a:t>
            </a:r>
            <a:r>
              <a:rPr lang="en-US" sz="3200" dirty="0" smtClean="0">
                <a:solidFill>
                  <a:schemeClr val="bg1"/>
                </a:solidFill>
                <a:latin typeface="Times" charset="0"/>
              </a:rPr>
              <a:t>timestamp</a:t>
            </a:r>
            <a:endParaRPr lang="en-US" sz="3200" dirty="0">
              <a:solidFill>
                <a:schemeClr val="bg1"/>
              </a:solidFill>
              <a:latin typeface="Times" charset="0"/>
            </a:endParaRPr>
          </a:p>
          <a:p>
            <a:pPr>
              <a:spcBef>
                <a:spcPct val="50000"/>
              </a:spcBef>
              <a:spcAft>
                <a:spcPts val="100"/>
              </a:spcAft>
            </a:pPr>
            <a:r>
              <a:rPr lang="en-US" sz="3200" dirty="0">
                <a:solidFill>
                  <a:schemeClr val="bg1"/>
                </a:solidFill>
                <a:latin typeface="Times" charset="0"/>
              </a:rPr>
              <a:t>Round-trip time </a:t>
            </a:r>
            <a:r>
              <a:rPr lang="en-US" sz="3200" dirty="0">
                <a:solidFill>
                  <a:schemeClr val="bg1"/>
                </a:solidFill>
                <a:latin typeface="Symbol" pitchFamily="18" charset="2"/>
              </a:rPr>
              <a:t>=</a:t>
            </a:r>
            <a:r>
              <a:rPr lang="en-US" sz="3200" dirty="0">
                <a:solidFill>
                  <a:schemeClr val="bg1"/>
                </a:solidFill>
                <a:latin typeface="Times" charset="0"/>
              </a:rPr>
              <a:t> sending time </a:t>
            </a:r>
            <a:r>
              <a:rPr lang="en-US" sz="3200" dirty="0">
                <a:solidFill>
                  <a:schemeClr val="bg1"/>
                </a:solidFill>
                <a:latin typeface="Symbol" pitchFamily="18" charset="2"/>
              </a:rPr>
              <a:t>+</a:t>
            </a:r>
            <a:r>
              <a:rPr lang="en-US" sz="3200" dirty="0">
                <a:solidFill>
                  <a:schemeClr val="bg1"/>
                </a:solidFill>
                <a:latin typeface="Times" charset="0"/>
              </a:rPr>
              <a:t> </a:t>
            </a:r>
          </a:p>
          <a:p>
            <a:pPr>
              <a:spcBef>
                <a:spcPct val="50000"/>
              </a:spcBef>
              <a:spcAft>
                <a:spcPts val="100"/>
              </a:spcAft>
            </a:pPr>
            <a:r>
              <a:rPr lang="en-US" sz="3200" dirty="0">
                <a:solidFill>
                  <a:schemeClr val="bg1"/>
                </a:solidFill>
                <a:latin typeface="Times" charset="0"/>
              </a:rPr>
              <a:t>                                               receiving time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112713" y="1955800"/>
            <a:ext cx="9031287" cy="2311400"/>
          </a:xfrm>
          <a:prstGeom prst="rect">
            <a:avLst/>
          </a:prstGeom>
          <a:noFill/>
          <a:ln w="9525">
            <a:noFill/>
            <a:miter lim="800000"/>
            <a:headEnd/>
            <a:tailEnd/>
          </a:ln>
          <a:effectLst/>
        </p:spPr>
      </p:pic>
      <p:sp>
        <p:nvSpPr>
          <p:cNvPr id="28676" name="Rectangle 4"/>
          <p:cNvSpPr>
            <a:spLocks noChangeArrowheads="1"/>
          </p:cNvSpPr>
          <p:nvPr/>
        </p:nvSpPr>
        <p:spPr bwMode="auto">
          <a:xfrm>
            <a:off x="1447800" y="762000"/>
            <a:ext cx="6058069" cy="1077218"/>
          </a:xfrm>
          <a:prstGeom prst="rect">
            <a:avLst/>
          </a:prstGeom>
          <a:noFill/>
          <a:ln w="9525">
            <a:noFill/>
            <a:miter lim="800000"/>
            <a:headEnd/>
            <a:tailEnd/>
          </a:ln>
          <a:effectLst/>
        </p:spPr>
        <p:txBody>
          <a:bodyPr wrap="none">
            <a:spAutoFit/>
          </a:bodyPr>
          <a:lstStyle/>
          <a:p>
            <a:r>
              <a:rPr lang="en-US" altLang="en-US" sz="3200" b="1" dirty="0">
                <a:solidFill>
                  <a:schemeClr val="accent2"/>
                </a:solidFill>
                <a:latin typeface="Times" charset="0"/>
              </a:rPr>
              <a:t>Mask-request and mask-reply </a:t>
            </a:r>
            <a:endParaRPr lang="en-US" altLang="en-US" sz="3200" b="1" dirty="0" smtClean="0">
              <a:solidFill>
                <a:schemeClr val="accent2"/>
              </a:solidFill>
              <a:latin typeface="Times" charset="0"/>
            </a:endParaRPr>
          </a:p>
          <a:p>
            <a:pPr algn="ctr"/>
            <a:r>
              <a:rPr lang="en-US" altLang="en-US" sz="3200" b="1" dirty="0" smtClean="0">
                <a:solidFill>
                  <a:schemeClr val="accent2"/>
                </a:solidFill>
                <a:latin typeface="Times" charset="0"/>
              </a:rPr>
              <a:t>message </a:t>
            </a:r>
            <a:r>
              <a:rPr lang="en-US" altLang="en-US" sz="3200" b="1" dirty="0">
                <a:solidFill>
                  <a:schemeClr val="accent2"/>
                </a:solidFill>
                <a:latin typeface="Times" charset="0"/>
              </a:rPr>
              <a:t>format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146050" y="2913063"/>
            <a:ext cx="8693150" cy="1125537"/>
          </a:xfrm>
          <a:prstGeom prst="rect">
            <a:avLst/>
          </a:prstGeom>
          <a:noFill/>
          <a:ln w="9525">
            <a:noFill/>
            <a:miter lim="800000"/>
            <a:headEnd/>
            <a:tailEnd/>
          </a:ln>
          <a:effectLst/>
        </p:spPr>
      </p:pic>
      <p:sp>
        <p:nvSpPr>
          <p:cNvPr id="29700" name="Rectangle 4"/>
          <p:cNvSpPr>
            <a:spLocks noChangeArrowheads="1"/>
          </p:cNvSpPr>
          <p:nvPr/>
        </p:nvSpPr>
        <p:spPr bwMode="auto">
          <a:xfrm>
            <a:off x="1066800" y="944563"/>
            <a:ext cx="6223000" cy="579437"/>
          </a:xfrm>
          <a:prstGeom prst="rect">
            <a:avLst/>
          </a:prstGeom>
          <a:noFill/>
          <a:ln w="9525">
            <a:noFill/>
            <a:miter lim="800000"/>
            <a:headEnd/>
            <a:tailEnd/>
          </a:ln>
          <a:effectLst/>
        </p:spPr>
        <p:txBody>
          <a:bodyPr wrap="none">
            <a:spAutoFit/>
          </a:bodyPr>
          <a:lstStyle/>
          <a:p>
            <a:r>
              <a:rPr lang="en-US" altLang="en-US" sz="3200" b="1" dirty="0">
                <a:solidFill>
                  <a:schemeClr val="accent2"/>
                </a:solidFill>
                <a:latin typeface="Times" charset="0"/>
              </a:rPr>
              <a:t>Router solicitation message format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cstate="print"/>
          <a:srcRect/>
          <a:stretch>
            <a:fillRect/>
          </a:stretch>
        </p:blipFill>
        <p:spPr bwMode="auto">
          <a:xfrm>
            <a:off x="298450" y="1728788"/>
            <a:ext cx="8693150" cy="4214812"/>
          </a:xfrm>
          <a:prstGeom prst="rect">
            <a:avLst/>
          </a:prstGeom>
          <a:noFill/>
          <a:ln w="9525">
            <a:noFill/>
            <a:miter lim="800000"/>
            <a:headEnd/>
            <a:tailEnd/>
          </a:ln>
          <a:effectLst/>
        </p:spPr>
      </p:pic>
      <p:sp>
        <p:nvSpPr>
          <p:cNvPr id="30724" name="Rectangle 4"/>
          <p:cNvSpPr>
            <a:spLocks noChangeArrowheads="1"/>
          </p:cNvSpPr>
          <p:nvPr/>
        </p:nvSpPr>
        <p:spPr bwMode="auto">
          <a:xfrm>
            <a:off x="990600" y="792163"/>
            <a:ext cx="6788150" cy="579437"/>
          </a:xfrm>
          <a:prstGeom prst="rect">
            <a:avLst/>
          </a:prstGeom>
          <a:noFill/>
          <a:ln w="9525">
            <a:noFill/>
            <a:miter lim="800000"/>
            <a:headEnd/>
            <a:tailEnd/>
          </a:ln>
          <a:effectLst/>
        </p:spPr>
        <p:txBody>
          <a:bodyPr wrap="none">
            <a:spAutoFit/>
          </a:bodyPr>
          <a:lstStyle/>
          <a:p>
            <a:r>
              <a:rPr lang="en-US" altLang="en-US" sz="3200" b="1">
                <a:solidFill>
                  <a:schemeClr val="accent2"/>
                </a:solidFill>
                <a:latin typeface="Times" charset="0"/>
              </a:rPr>
              <a:t>Router advertisement message format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a:bodyPr>
          <a:lstStyle/>
          <a:p>
            <a:r>
              <a:rPr lang="en-US" sz="2800" dirty="0" smtClean="0"/>
              <a:t>Total length</a:t>
            </a:r>
          </a:p>
          <a:p>
            <a:pPr lvl="1"/>
            <a:r>
              <a:rPr lang="en-US" sz="2400" dirty="0" smtClean="0"/>
              <a:t>16-bits, defines total length (</a:t>
            </a:r>
            <a:r>
              <a:rPr lang="en-US" sz="2400" dirty="0" err="1" smtClean="0"/>
              <a:t>header+data</a:t>
            </a:r>
            <a:r>
              <a:rPr lang="en-US" sz="2400" dirty="0" smtClean="0"/>
              <a:t>) of IP datagram</a:t>
            </a:r>
          </a:p>
          <a:p>
            <a:r>
              <a:rPr lang="en-US" sz="2800" dirty="0" smtClean="0"/>
              <a:t>Time to live</a:t>
            </a:r>
          </a:p>
          <a:p>
            <a:pPr lvl="1"/>
            <a:r>
              <a:rPr lang="en-US" sz="2400" dirty="0" smtClean="0"/>
              <a:t>8-bits, defines lifetime of datagram over Internet</a:t>
            </a:r>
          </a:p>
          <a:p>
            <a:r>
              <a:rPr lang="en-US" sz="2800" dirty="0" smtClean="0"/>
              <a:t>Protocol</a:t>
            </a:r>
          </a:p>
          <a:p>
            <a:pPr lvl="1"/>
            <a:r>
              <a:rPr lang="en-US" sz="2400" dirty="0" smtClean="0"/>
              <a:t>8-bits, defines higher level protocol that uses service of IP layer</a:t>
            </a:r>
          </a:p>
        </p:txBody>
      </p:sp>
      <p:pic>
        <p:nvPicPr>
          <p:cNvPr id="4" name="Picture 10"/>
          <p:cNvPicPr>
            <a:picLocks noChangeAspect="1" noChangeArrowheads="1"/>
          </p:cNvPicPr>
          <p:nvPr/>
        </p:nvPicPr>
        <p:blipFill>
          <a:blip r:embed="rId2" cstate="print"/>
          <a:srcRect/>
          <a:stretch>
            <a:fillRect/>
          </a:stretch>
        </p:blipFill>
        <p:spPr bwMode="auto">
          <a:xfrm>
            <a:off x="304800" y="4495800"/>
            <a:ext cx="5486400" cy="1295400"/>
          </a:xfrm>
          <a:prstGeom prst="rect">
            <a:avLst/>
          </a:prstGeom>
          <a:noFill/>
          <a:ln w="9525">
            <a:noFill/>
            <a:miter lim="800000"/>
            <a:headEnd/>
            <a:tailEnd/>
          </a:ln>
          <a:effectLst/>
        </p:spPr>
      </p:pic>
      <p:pic>
        <p:nvPicPr>
          <p:cNvPr id="5" name="Picture 42"/>
          <p:cNvPicPr>
            <a:picLocks noChangeAspect="1" noChangeArrowheads="1"/>
          </p:cNvPicPr>
          <p:nvPr/>
        </p:nvPicPr>
        <p:blipFill>
          <a:blip r:embed="rId3" cstate="print"/>
          <a:srcRect/>
          <a:stretch>
            <a:fillRect/>
          </a:stretch>
        </p:blipFill>
        <p:spPr bwMode="auto">
          <a:xfrm>
            <a:off x="6019800" y="4191000"/>
            <a:ext cx="2362200" cy="2399807"/>
          </a:xfrm>
          <a:prstGeom prst="rect">
            <a:avLst/>
          </a:prstGeom>
          <a:noFill/>
          <a:ln w="9525">
            <a:noFill/>
            <a:miter lim="800000"/>
            <a:headEnd/>
            <a:tailEnd/>
          </a:ln>
          <a:effectLst/>
        </p:spPr>
      </p:pic>
      <p:sp>
        <p:nvSpPr>
          <p:cNvPr id="6" name="Text Box 3"/>
          <p:cNvSpPr txBox="1">
            <a:spLocks noChangeArrowheads="1"/>
          </p:cNvSpPr>
          <p:nvPr/>
        </p:nvSpPr>
        <p:spPr bwMode="auto">
          <a:xfrm>
            <a:off x="5943600" y="3886200"/>
            <a:ext cx="2584938" cy="400110"/>
          </a:xfrm>
          <a:prstGeom prst="rect">
            <a:avLst/>
          </a:prstGeom>
          <a:noFill/>
          <a:ln w="9525">
            <a:noFill/>
            <a:miter lim="800000"/>
            <a:headEnd/>
            <a:tailEnd/>
          </a:ln>
          <a:effectLst/>
        </p:spPr>
        <p:txBody>
          <a:bodyPr wrap="none">
            <a:spAutoFit/>
          </a:bodyPr>
          <a:lstStyle/>
          <a:p>
            <a:pPr eaLnBrk="1" hangingPunct="1"/>
            <a:r>
              <a:rPr lang="en-US" sz="2000" i="1" dirty="0" smtClean="0">
                <a:effectLst>
                  <a:outerShdw blurRad="38100" dist="38100" dir="2700000" algn="tl">
                    <a:srgbClr val="C0C0C0"/>
                  </a:outerShdw>
                </a:effectLst>
                <a:latin typeface="Times New Roman" pitchFamily="18" charset="0"/>
              </a:rPr>
              <a:t>Values of Protocol field</a:t>
            </a:r>
            <a:endParaRPr lang="en-US" sz="2000" i="1" dirty="0">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924800" cy="5867400"/>
          </a:xfrm>
        </p:spPr>
        <p:txBody>
          <a:bodyPr>
            <a:normAutofit/>
          </a:bodyPr>
          <a:lstStyle/>
          <a:p>
            <a:r>
              <a:rPr lang="en-US" sz="2800" dirty="0" smtClean="0"/>
              <a:t>Header checksum</a:t>
            </a:r>
          </a:p>
          <a:p>
            <a:pPr lvl="1"/>
            <a:r>
              <a:rPr lang="en-US" sz="2400" dirty="0" smtClean="0"/>
              <a:t>16-bits, used against corruption during transmission</a:t>
            </a:r>
          </a:p>
        </p:txBody>
      </p:sp>
      <p:pic>
        <p:nvPicPr>
          <p:cNvPr id="4" name="Picture 10"/>
          <p:cNvPicPr>
            <a:picLocks noChangeAspect="1" noChangeArrowheads="1"/>
          </p:cNvPicPr>
          <p:nvPr/>
        </p:nvPicPr>
        <p:blipFill>
          <a:blip r:embed="rId2" cstate="print"/>
          <a:srcRect/>
          <a:stretch>
            <a:fillRect/>
          </a:stretch>
        </p:blipFill>
        <p:spPr bwMode="auto">
          <a:xfrm>
            <a:off x="2286000" y="2514600"/>
            <a:ext cx="4038600" cy="4038600"/>
          </a:xfrm>
          <a:prstGeom prst="rect">
            <a:avLst/>
          </a:prstGeom>
          <a:noFill/>
          <a:ln w="9525">
            <a:noFill/>
            <a:miter lim="800000"/>
            <a:headEnd/>
            <a:tailEnd/>
          </a:ln>
          <a:effectLst/>
        </p:spPr>
      </p:pic>
      <p:sp>
        <p:nvSpPr>
          <p:cNvPr id="5" name="Text Box 2"/>
          <p:cNvSpPr txBox="1">
            <a:spLocks noChangeArrowheads="1"/>
          </p:cNvSpPr>
          <p:nvPr/>
        </p:nvSpPr>
        <p:spPr bwMode="auto">
          <a:xfrm>
            <a:off x="2286000" y="2057400"/>
            <a:ext cx="4191000" cy="369332"/>
          </a:xfrm>
          <a:prstGeom prst="rect">
            <a:avLst/>
          </a:prstGeom>
          <a:noFill/>
          <a:ln w="9525">
            <a:noFill/>
            <a:miter lim="800000"/>
            <a:headEnd/>
            <a:tailEnd/>
          </a:ln>
          <a:effectLst/>
        </p:spPr>
        <p:txBody>
          <a:bodyPr wrap="square">
            <a:spAutoFit/>
          </a:bodyPr>
          <a:lstStyle/>
          <a:p>
            <a:r>
              <a:rPr lang="en-US" altLang="en-US" i="1" dirty="0" smtClean="0">
                <a:latin typeface="Times New Roman" pitchFamily="18" charset="0"/>
              </a:rPr>
              <a:t>Example </a:t>
            </a:r>
            <a:r>
              <a:rPr lang="en-US" altLang="en-US" i="1" dirty="0">
                <a:latin typeface="Times New Roman" pitchFamily="18" charset="0"/>
              </a:rPr>
              <a:t>of checksum calculation in binary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cstate="print"/>
          <a:srcRect/>
          <a:stretch>
            <a:fillRect/>
          </a:stretch>
        </p:blipFill>
        <p:spPr bwMode="auto">
          <a:xfrm>
            <a:off x="1981200" y="1676400"/>
            <a:ext cx="4405312" cy="4378325"/>
          </a:xfrm>
          <a:prstGeom prst="rect">
            <a:avLst/>
          </a:prstGeom>
          <a:noFill/>
          <a:ln w="9525">
            <a:noFill/>
            <a:miter lim="800000"/>
            <a:headEnd/>
            <a:tailEnd/>
          </a:ln>
          <a:effectLst/>
        </p:spPr>
      </p:pic>
      <p:sp>
        <p:nvSpPr>
          <p:cNvPr id="5" name="Text Box 2"/>
          <p:cNvSpPr txBox="1">
            <a:spLocks noChangeArrowheads="1"/>
          </p:cNvSpPr>
          <p:nvPr/>
        </p:nvSpPr>
        <p:spPr bwMode="auto">
          <a:xfrm>
            <a:off x="1828800" y="1143000"/>
            <a:ext cx="4724400" cy="366712"/>
          </a:xfrm>
          <a:prstGeom prst="rect">
            <a:avLst/>
          </a:prstGeom>
          <a:noFill/>
          <a:ln w="9525">
            <a:noFill/>
            <a:miter lim="800000"/>
            <a:headEnd/>
            <a:tailEnd/>
          </a:ln>
          <a:effectLst/>
        </p:spPr>
        <p:txBody>
          <a:bodyPr wrap="square">
            <a:spAutoFit/>
          </a:bodyPr>
          <a:lstStyle/>
          <a:p>
            <a:r>
              <a:rPr lang="en-US" altLang="en-US" i="1" dirty="0" smtClean="0">
                <a:latin typeface="Times New Roman" pitchFamily="18" charset="0"/>
              </a:rPr>
              <a:t>Example </a:t>
            </a:r>
            <a:r>
              <a:rPr lang="en-US" altLang="en-US" i="1" dirty="0">
                <a:latin typeface="Times New Roman" pitchFamily="18" charset="0"/>
              </a:rPr>
              <a:t>of checksum calculation in hexadecimal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a:bodyPr>
          <a:lstStyle/>
          <a:p>
            <a:r>
              <a:rPr lang="en-US" sz="2800" dirty="0" smtClean="0"/>
              <a:t>Source address</a:t>
            </a:r>
          </a:p>
          <a:p>
            <a:pPr lvl="1"/>
            <a:r>
              <a:rPr lang="en-US" sz="2400" dirty="0" smtClean="0"/>
              <a:t>32-bits, defines IP address of source</a:t>
            </a:r>
          </a:p>
          <a:p>
            <a:r>
              <a:rPr lang="en-US" sz="2800" dirty="0" smtClean="0"/>
              <a:t>Destination address</a:t>
            </a:r>
          </a:p>
          <a:p>
            <a:pPr lvl="1"/>
            <a:r>
              <a:rPr lang="en-US" sz="2400" dirty="0" smtClean="0"/>
              <a:t>32-bits, defines IP address of destination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898</TotalTime>
  <Words>1006</Words>
  <Application>Microsoft Office PowerPoint</Application>
  <PresentationFormat>On-screen Show (4:3)</PresentationFormat>
  <Paragraphs>141</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Fragmentation</vt:lpstr>
      <vt:lpstr>Slide 18</vt:lpstr>
      <vt:lpstr>Fields related to Fragmentation</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ICMP messages</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admin</cp:lastModifiedBy>
  <cp:revision>111</cp:revision>
  <dcterms:created xsi:type="dcterms:W3CDTF">2006-08-16T00:00:00Z</dcterms:created>
  <dcterms:modified xsi:type="dcterms:W3CDTF">2012-08-10T08:01:22Z</dcterms:modified>
</cp:coreProperties>
</file>