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3" r:id="rId27"/>
    <p:sldId id="280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6" d="100"/>
          <a:sy n="66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1416050" y="1717675"/>
            <a:ext cx="6197338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en-US" sz="6600" b="1" i="1" dirty="0">
                <a:solidFill>
                  <a:srgbClr val="FF0066"/>
                </a:solidFill>
              </a:rPr>
              <a:t>Next Generation:</a:t>
            </a:r>
          </a:p>
          <a:p>
            <a:pPr algn="ctr" eaLnBrk="0" hangingPunct="0"/>
            <a:r>
              <a:rPr lang="en-US" altLang="en-US" sz="6600" b="1" i="1" dirty="0">
                <a:solidFill>
                  <a:srgbClr val="FF0066"/>
                </a:solidFill>
              </a:rPr>
              <a:t>IPv6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>
                <a:solidFill>
                  <a:schemeClr val="accent2"/>
                </a:solidFill>
                <a:latin typeface="Times" charset="0"/>
              </a:rPr>
              <a:t>Provider-based address (Contd.)</a:t>
            </a:r>
            <a:br>
              <a:rPr lang="en-US" altLang="en-US" b="1" dirty="0" smtClean="0">
                <a:solidFill>
                  <a:schemeClr val="accent2"/>
                </a:solidFill>
                <a:latin typeface="Times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Subscriber identifier</a:t>
            </a:r>
          </a:p>
          <a:p>
            <a:pPr lvl="1"/>
            <a:r>
              <a:rPr lang="en-US" dirty="0" smtClean="0"/>
              <a:t>Variable-length</a:t>
            </a:r>
          </a:p>
          <a:p>
            <a:pPr lvl="1"/>
            <a:r>
              <a:rPr lang="en-US" dirty="0" smtClean="0"/>
              <a:t>Identifies the organization subscribed to Internet through a provider</a:t>
            </a:r>
          </a:p>
          <a:p>
            <a:pPr lvl="1"/>
            <a:r>
              <a:rPr lang="en-US" dirty="0" smtClean="0"/>
              <a:t>24-bit length is recommended</a:t>
            </a:r>
          </a:p>
          <a:p>
            <a:r>
              <a:rPr lang="en-US" dirty="0" smtClean="0"/>
              <a:t>Subnet identifier</a:t>
            </a:r>
          </a:p>
          <a:p>
            <a:pPr lvl="1"/>
            <a:r>
              <a:rPr lang="en-US" dirty="0" smtClean="0"/>
              <a:t>Variable-length</a:t>
            </a:r>
          </a:p>
          <a:p>
            <a:pPr lvl="1"/>
            <a:r>
              <a:rPr lang="en-US" dirty="0" smtClean="0"/>
              <a:t>Identifies the subnet under the territory of subscriber</a:t>
            </a:r>
          </a:p>
          <a:p>
            <a:pPr lvl="1"/>
            <a:r>
              <a:rPr lang="en-US" dirty="0" smtClean="0"/>
              <a:t>32-bit length is recommended</a:t>
            </a:r>
          </a:p>
          <a:p>
            <a:r>
              <a:rPr lang="en-US" dirty="0" smtClean="0"/>
              <a:t>Node identifier</a:t>
            </a:r>
          </a:p>
          <a:p>
            <a:pPr lvl="1"/>
            <a:r>
              <a:rPr lang="en-US" dirty="0" smtClean="0"/>
              <a:t>Variable-length</a:t>
            </a:r>
          </a:p>
          <a:p>
            <a:pPr lvl="1"/>
            <a:r>
              <a:rPr lang="en-US" dirty="0" smtClean="0"/>
              <a:t>Identifies the node in a subnet</a:t>
            </a:r>
          </a:p>
          <a:p>
            <a:pPr lvl="1"/>
            <a:r>
              <a:rPr lang="en-US" dirty="0" smtClean="0"/>
              <a:t>48-bit length is recommended to make it compatible with the 48-bit link (physical) address used by Ethernet.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800350" y="411163"/>
            <a:ext cx="3403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en-US" sz="3200" b="1">
                <a:solidFill>
                  <a:schemeClr val="accent2"/>
                </a:solidFill>
                <a:latin typeface="Times" charset="0"/>
              </a:rPr>
              <a:t>Address hierarchy</a:t>
            </a: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000" y="2157413"/>
            <a:ext cx="8255000" cy="203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Reserved Addresses</a:t>
            </a:r>
            <a:br>
              <a:rPr lang="en-US" b="1" i="1" dirty="0" smtClean="0"/>
            </a:br>
            <a:r>
              <a:rPr lang="en-US" sz="2400" b="1" i="1" dirty="0" smtClean="0"/>
              <a:t>use reserved prefix(0000 0000)</a:t>
            </a:r>
            <a:endParaRPr lang="en-US" b="1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>
                <a:solidFill>
                  <a:schemeClr val="accent2"/>
                </a:solidFill>
                <a:latin typeface="Times" charset="0"/>
              </a:rPr>
              <a:t>Unspecified address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371600"/>
            <a:ext cx="8458200" cy="43434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used when host doesn’t know its own address and sends an inquiry to find it.</a:t>
            </a:r>
            <a:endParaRPr lang="en-US" sz="24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881313"/>
            <a:ext cx="8291513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612775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>
                <a:solidFill>
                  <a:schemeClr val="accent2"/>
                </a:solidFill>
                <a:latin typeface="Times" charset="0"/>
              </a:rPr>
              <a:t>Loopback address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752600"/>
            <a:ext cx="8153400" cy="38862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Used by a host to test itself without going into the network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895600"/>
            <a:ext cx="8281987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8610600" cy="612775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>
                <a:solidFill>
                  <a:schemeClr val="accent2"/>
                </a:solidFill>
                <a:latin typeface="Times" charset="0"/>
              </a:rPr>
              <a:t>IPv4 addresses – </a:t>
            </a:r>
            <a:r>
              <a:rPr lang="en-US" altLang="en-US" sz="3600" b="1" dirty="0" smtClean="0">
                <a:solidFill>
                  <a:schemeClr val="accent2"/>
                </a:solidFill>
                <a:latin typeface="Times" charset="0"/>
              </a:rPr>
              <a:t>Compatible address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752600"/>
            <a:ext cx="8153400" cy="38862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Used when source and destination hosts both are using IPv6 but intermediate nodes might using IPv4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0"/>
            <a:ext cx="8291512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8610600" cy="612775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>
                <a:solidFill>
                  <a:schemeClr val="accent2"/>
                </a:solidFill>
                <a:latin typeface="Times" charset="0"/>
              </a:rPr>
              <a:t>IPv4 addresses – </a:t>
            </a:r>
            <a:r>
              <a:rPr lang="en-US" altLang="en-US" sz="3600" b="1" dirty="0" smtClean="0">
                <a:solidFill>
                  <a:schemeClr val="accent2"/>
                </a:solidFill>
                <a:latin typeface="Times" charset="0"/>
              </a:rPr>
              <a:t> mapped address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752600"/>
            <a:ext cx="8153400" cy="46482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Used when one of the host running IPv6 and another running IPv4.</a:t>
            </a: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971800"/>
            <a:ext cx="8291512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Local Addresses</a:t>
            </a:r>
            <a:endParaRPr lang="en-US" b="1" i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612775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>
                <a:solidFill>
                  <a:schemeClr val="accent2"/>
                </a:solidFill>
                <a:latin typeface="Times" charset="0"/>
              </a:rPr>
              <a:t>Link local address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752600"/>
            <a:ext cx="8153400" cy="3886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Used if LAN uses IP but is not connected to the Internet for Security reasons.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used in an isolated network where nobody outside an isolated network can send a message to the computers attached to a network using these addresses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419600"/>
            <a:ext cx="8537575" cy="8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612775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>
                <a:solidFill>
                  <a:schemeClr val="accent2"/>
                </a:solidFill>
                <a:latin typeface="Times" charset="0"/>
              </a:rPr>
              <a:t>Site local address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752600"/>
            <a:ext cx="8153400" cy="3886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Used if site with several networks uses IP but is not connected to the Internet for Security reasons.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429000"/>
            <a:ext cx="8537575" cy="8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3051175" y="214313"/>
            <a:ext cx="24320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en-US" sz="3200" b="1">
                <a:solidFill>
                  <a:schemeClr val="accent2"/>
                </a:solidFill>
                <a:latin typeface="Times" charset="0"/>
              </a:rPr>
              <a:t>IPv6 address</a:t>
            </a:r>
          </a:p>
        </p:txBody>
      </p:sp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3425" y="2540000"/>
            <a:ext cx="7496175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612775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>
                <a:solidFill>
                  <a:schemeClr val="accent2"/>
                </a:solidFill>
                <a:latin typeface="Times" charset="0"/>
              </a:rPr>
              <a:t>Multicast addresses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066800"/>
            <a:ext cx="8763000" cy="5562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used to define group of hosts</a:t>
            </a:r>
          </a:p>
          <a:p>
            <a:pPr algn="l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Flag defines group address as Permanent or Transient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Permanent group address is defined by Internet  Authorities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Transient used temporarily ex. Systems engaged in a teleconference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8528050" cy="284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3087688" y="609600"/>
            <a:ext cx="2790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3200" b="1">
                <a:solidFill>
                  <a:schemeClr val="accent2"/>
                </a:solidFill>
                <a:latin typeface="Times" charset="0"/>
              </a:rPr>
              <a:t>IPv6 datagram</a:t>
            </a:r>
          </a:p>
        </p:txBody>
      </p:sp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1388" y="2147888"/>
            <a:ext cx="7261225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2032000" y="152400"/>
            <a:ext cx="5170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>
                <a:solidFill>
                  <a:schemeClr val="accent2"/>
                </a:solidFill>
                <a:latin typeface="Times" charset="0"/>
              </a:rPr>
              <a:t>Format of an IPv6 datagram</a:t>
            </a:r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800"/>
            <a:ext cx="7267575" cy="357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"/>
            <a:ext cx="8534400" cy="6400800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Version 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4 bit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for IPv6 the value is 6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Priority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4-bit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defines the priority of packet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similar to DS field </a:t>
            </a:r>
            <a:r>
              <a:rPr lang="en-US" sz="2000" smtClean="0">
                <a:solidFill>
                  <a:schemeClr val="tx1"/>
                </a:solidFill>
              </a:rPr>
              <a:t>of IPv4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Flow label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24-bit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provides special handling for particular flow of data 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ex. Real-time audio and video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Payload length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16-bit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specifies the length of IP datagram excluding base header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Next header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8-bit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defines the header that follows base header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similar to </a:t>
            </a:r>
            <a:r>
              <a:rPr lang="en-US" sz="2000" i="1" dirty="0" smtClean="0">
                <a:solidFill>
                  <a:schemeClr val="tx1"/>
                </a:solidFill>
              </a:rPr>
              <a:t>protocol</a:t>
            </a:r>
            <a:r>
              <a:rPr lang="en-US" sz="2000" dirty="0" smtClean="0">
                <a:solidFill>
                  <a:schemeClr val="tx1"/>
                </a:solidFill>
              </a:rPr>
              <a:t> field of IPv4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Hop limit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8-bit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similar to TTL field in IPv4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Source address (16 bytes-128 bit)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Destination address (16 bytes-128 bit)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9" name="Text Box 3"/>
          <p:cNvSpPr txBox="1">
            <a:spLocks noChangeArrowheads="1"/>
          </p:cNvSpPr>
          <p:nvPr/>
        </p:nvSpPr>
        <p:spPr bwMode="auto">
          <a:xfrm>
            <a:off x="3124200" y="304800"/>
            <a:ext cx="24561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Next </a:t>
            </a: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header codes</a:t>
            </a:r>
          </a:p>
        </p:txBody>
      </p:sp>
      <p:pic>
        <p:nvPicPr>
          <p:cNvPr id="531497" name="Picture 4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6163" y="808038"/>
            <a:ext cx="4511675" cy="52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Extension Header type</a:t>
            </a:r>
            <a:endParaRPr lang="en-US" dirty="0"/>
          </a:p>
        </p:txBody>
      </p:sp>
      <p:pic>
        <p:nvPicPr>
          <p:cNvPr id="3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5525" y="1368425"/>
            <a:ext cx="7091363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395" y="3191413"/>
            <a:ext cx="4663554" cy="3648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33051"/>
            <a:ext cx="4950329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649" y="1278586"/>
            <a:ext cx="4026032" cy="142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14400" y="5282625"/>
            <a:ext cx="28167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200" b="1" dirty="0" smtClean="0">
                <a:solidFill>
                  <a:schemeClr val="accent2"/>
                </a:solidFill>
                <a:latin typeface="Times" charset="0"/>
              </a:rPr>
              <a:t>IPv4 </a:t>
            </a:r>
            <a:r>
              <a:rPr lang="en-US" sz="3200" b="1" dirty="0">
                <a:solidFill>
                  <a:schemeClr val="accent2"/>
                </a:solidFill>
                <a:latin typeface="Times" charset="0"/>
              </a:rPr>
              <a:t>datagram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838200" y="304800"/>
            <a:ext cx="281679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200" b="1" dirty="0" smtClean="0">
                <a:solidFill>
                  <a:schemeClr val="accent2"/>
                </a:solidFill>
                <a:latin typeface="Times" charset="0"/>
              </a:rPr>
              <a:t>IPv6datagram</a:t>
            </a:r>
            <a:endParaRPr lang="en-US" sz="3200" b="1" dirty="0">
              <a:solidFill>
                <a:schemeClr val="accent2"/>
              </a:solidFill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" y="3191413"/>
            <a:ext cx="3733800" cy="1586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383603" y="3200400"/>
            <a:ext cx="350259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200" b="1" dirty="0" smtClean="0">
                <a:solidFill>
                  <a:schemeClr val="accent2"/>
                </a:solidFill>
                <a:latin typeface="Times" charset="0"/>
              </a:rPr>
              <a:t> </a:t>
            </a:r>
            <a:r>
              <a:rPr lang="en-US" sz="3200" b="1" dirty="0" smtClean="0">
                <a:solidFill>
                  <a:srgbClr val="002060"/>
                </a:solidFill>
                <a:latin typeface="Times" charset="0"/>
              </a:rPr>
              <a:t>See the difference between IPv4 &amp; IPv6 datagram</a:t>
            </a:r>
            <a:endParaRPr lang="en-US" sz="3200" b="1" dirty="0">
              <a:solidFill>
                <a:srgbClr val="002060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99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Text Box 3"/>
          <p:cNvSpPr txBox="1">
            <a:spLocks noChangeArrowheads="1"/>
          </p:cNvSpPr>
          <p:nvPr/>
        </p:nvSpPr>
        <p:spPr bwMode="auto">
          <a:xfrm>
            <a:off x="1219200" y="381000"/>
            <a:ext cx="64540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Comparison </a:t>
            </a: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between IPv4 and IPv6 packet header</a:t>
            </a:r>
          </a:p>
        </p:txBody>
      </p:sp>
      <p:pic>
        <p:nvPicPr>
          <p:cNvPr id="538666" name="Picture 4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914400"/>
            <a:ext cx="8812212" cy="213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8667" name="Picture 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971800"/>
            <a:ext cx="8593137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828800" y="16764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(40 bytes)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6127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IPv4  </a:t>
            </a:r>
            <a:r>
              <a:rPr lang="en-US" dirty="0" err="1" smtClean="0"/>
              <a:t>vs</a:t>
            </a:r>
            <a:r>
              <a:rPr lang="en-US" dirty="0" smtClean="0"/>
              <a:t>  IPv6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371600"/>
            <a:ext cx="6705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444750" y="304800"/>
            <a:ext cx="37861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en-US" sz="3200" b="1">
                <a:solidFill>
                  <a:schemeClr val="accent2"/>
                </a:solidFill>
                <a:latin typeface="Times" charset="0"/>
              </a:rPr>
              <a:t>Abbreviated address</a:t>
            </a: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5538" y="2085975"/>
            <a:ext cx="6891337" cy="269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09600" y="762000"/>
            <a:ext cx="77501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>
                <a:solidFill>
                  <a:schemeClr val="accent2"/>
                </a:solidFill>
                <a:latin typeface="Times" charset="0"/>
              </a:rPr>
              <a:t>Abbreviated address with consecutive zeros</a:t>
            </a:r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3450" y="2181225"/>
            <a:ext cx="4735513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154363" y="685800"/>
            <a:ext cx="26590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en-US" sz="3200" b="1">
                <a:solidFill>
                  <a:schemeClr val="accent2"/>
                </a:solidFill>
                <a:latin typeface="Times" charset="0"/>
              </a:rPr>
              <a:t>CIDR address</a:t>
            </a: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3450" y="3089275"/>
            <a:ext cx="473551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749550" y="639763"/>
            <a:ext cx="33131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en-US" sz="3200" b="1">
                <a:solidFill>
                  <a:schemeClr val="accent2"/>
                </a:solidFill>
                <a:latin typeface="Times" charset="0"/>
              </a:rPr>
              <a:t>Address structure</a:t>
            </a: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950" y="2414588"/>
            <a:ext cx="8756650" cy="173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Text Box 3"/>
          <p:cNvSpPr txBox="1">
            <a:spLocks noChangeArrowheads="1"/>
          </p:cNvSpPr>
          <p:nvPr/>
        </p:nvSpPr>
        <p:spPr bwMode="auto">
          <a:xfrm>
            <a:off x="2362200" y="0"/>
            <a:ext cx="41721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Type </a:t>
            </a: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prefixes for IPv6 addresses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" y="609600"/>
          <a:ext cx="8763000" cy="5935984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19200"/>
                <a:gridCol w="2895600"/>
                <a:gridCol w="1371600"/>
                <a:gridCol w="3276600"/>
              </a:tblGrid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 Prefix</a:t>
                      </a:r>
                      <a:endParaRPr lang="en-US" b="0" i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b="0" i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 Prefix</a:t>
                      </a:r>
                      <a:endParaRPr lang="en-US" b="0" i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b="0" i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0000 0000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Reserved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010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Provider-based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baseline="0" dirty="0" err="1" smtClean="0"/>
                        <a:t>unicast</a:t>
                      </a:r>
                      <a:r>
                        <a:rPr lang="en-US" sz="1600" b="1" baseline="0" dirty="0" smtClean="0"/>
                        <a:t> addresses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0640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0000 0001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Geographic </a:t>
                      </a:r>
                      <a:r>
                        <a:rPr lang="en-US" sz="1400" dirty="0" err="1" smtClean="0"/>
                        <a:t>unicast</a:t>
                      </a:r>
                      <a:r>
                        <a:rPr lang="en-US" sz="1400" dirty="0" smtClean="0"/>
                        <a:t> addresses</a:t>
                      </a:r>
                      <a:endParaRPr lang="en-US" sz="1400" dirty="0"/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0000 001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NSAP (N/w Service Access Point)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Reserved</a:t>
                      </a:r>
                      <a:endParaRPr lang="en-US" sz="1400" dirty="0"/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0000 010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IPX (Novell)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Reserved</a:t>
                      </a:r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0000 011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Reserved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Reserved</a:t>
                      </a:r>
                      <a:endParaRPr lang="en-US" sz="1400" dirty="0"/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0000 100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1111 0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Reserved</a:t>
                      </a:r>
                      <a:endParaRPr lang="en-US" sz="1400" dirty="0"/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0000 101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Reserved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1111 10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Reserved</a:t>
                      </a:r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0000 110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1111 110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Reserved</a:t>
                      </a:r>
                      <a:endParaRPr lang="en-US" sz="1400" dirty="0"/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0000 111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Reserved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1111 1110 0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Reserved</a:t>
                      </a:r>
                      <a:endParaRPr lang="en-US" sz="1400" dirty="0"/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1111 1110 10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Link local addresses</a:t>
                      </a:r>
                      <a:endParaRPr lang="en-US" sz="1400" dirty="0"/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Reserved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1111 1110 11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Site local addresses</a:t>
                      </a:r>
                      <a:endParaRPr lang="en-US" sz="1400" dirty="0"/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1111 1111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Multicast addresses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127250" y="214313"/>
            <a:ext cx="42830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en-US" sz="3200" b="1" dirty="0">
                <a:solidFill>
                  <a:schemeClr val="accent2"/>
                </a:solidFill>
                <a:latin typeface="Times" charset="0"/>
              </a:rPr>
              <a:t>Provider-based address</a:t>
            </a: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" y="1784350"/>
            <a:ext cx="8775700" cy="415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>
                <a:solidFill>
                  <a:schemeClr val="accent2"/>
                </a:solidFill>
                <a:latin typeface="Times" charset="0"/>
              </a:rPr>
              <a:t>Provider-based address (Contd.)</a:t>
            </a:r>
            <a:br>
              <a:rPr lang="en-US" altLang="en-US" b="1" dirty="0" smtClean="0">
                <a:solidFill>
                  <a:schemeClr val="accent2"/>
                </a:solidFill>
                <a:latin typeface="Times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Type identifier</a:t>
            </a:r>
          </a:p>
          <a:p>
            <a:pPr lvl="1"/>
            <a:r>
              <a:rPr lang="en-US" dirty="0" smtClean="0"/>
              <a:t>3-bit</a:t>
            </a:r>
          </a:p>
          <a:p>
            <a:pPr lvl="1"/>
            <a:r>
              <a:rPr lang="en-US" dirty="0" smtClean="0"/>
              <a:t>Specifies the type prefix</a:t>
            </a:r>
          </a:p>
          <a:p>
            <a:r>
              <a:rPr lang="en-US" dirty="0" smtClean="0"/>
              <a:t>Registry identifier</a:t>
            </a:r>
          </a:p>
          <a:p>
            <a:pPr lvl="1"/>
            <a:r>
              <a:rPr lang="en-US" dirty="0" smtClean="0"/>
              <a:t>5-bit</a:t>
            </a:r>
          </a:p>
          <a:p>
            <a:pPr lvl="1"/>
            <a:r>
              <a:rPr lang="en-US" dirty="0" smtClean="0"/>
              <a:t>Registry centers</a:t>
            </a:r>
          </a:p>
          <a:p>
            <a:pPr lvl="1"/>
            <a:r>
              <a:rPr lang="en-US" dirty="0" smtClean="0"/>
              <a:t>Currently 3 have been defined </a:t>
            </a:r>
          </a:p>
          <a:p>
            <a:pPr lvl="2">
              <a:buNone/>
            </a:pPr>
            <a:r>
              <a:rPr lang="en-US" dirty="0" smtClean="0"/>
              <a:t>INTERNIC (11000)  for North America</a:t>
            </a:r>
          </a:p>
          <a:p>
            <a:pPr lvl="2">
              <a:buNone/>
            </a:pPr>
            <a:r>
              <a:rPr lang="en-US" dirty="0" smtClean="0"/>
              <a:t>RIPNIC (01000) for European countries</a:t>
            </a:r>
          </a:p>
          <a:p>
            <a:pPr lvl="2">
              <a:buNone/>
            </a:pPr>
            <a:r>
              <a:rPr lang="en-US" dirty="0" smtClean="0"/>
              <a:t>APNIC (10100) for Asian and Pacific countries</a:t>
            </a:r>
          </a:p>
          <a:p>
            <a:r>
              <a:rPr lang="en-US" dirty="0" smtClean="0"/>
              <a:t>Provider identifier</a:t>
            </a:r>
          </a:p>
          <a:p>
            <a:pPr lvl="1"/>
            <a:r>
              <a:rPr lang="en-US" dirty="0" smtClean="0"/>
              <a:t>Variable-length</a:t>
            </a:r>
          </a:p>
          <a:p>
            <a:pPr lvl="1"/>
            <a:r>
              <a:rPr lang="en-US" dirty="0" smtClean="0"/>
              <a:t>Identifies ISP</a:t>
            </a:r>
          </a:p>
          <a:p>
            <a:pPr lvl="1"/>
            <a:r>
              <a:rPr lang="en-US" dirty="0" smtClean="0"/>
              <a:t>16-bit length is recommended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2197</TotalTime>
  <Words>568</Words>
  <Application>Microsoft Office PowerPoint</Application>
  <PresentationFormat>On-screen Show (4:3)</PresentationFormat>
  <Paragraphs>157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Provider-based address (Contd.) </vt:lpstr>
      <vt:lpstr>Provider-based address (Contd.) </vt:lpstr>
      <vt:lpstr>PowerPoint Presentation</vt:lpstr>
      <vt:lpstr>Reserved Addresses use reserved prefix(0000 0000)</vt:lpstr>
      <vt:lpstr>Unspecified address</vt:lpstr>
      <vt:lpstr>Loopback address</vt:lpstr>
      <vt:lpstr>IPv4 addresses – Compatible address</vt:lpstr>
      <vt:lpstr>IPv4 addresses –  mapped address</vt:lpstr>
      <vt:lpstr>Local Addresses</vt:lpstr>
      <vt:lpstr>Link local address</vt:lpstr>
      <vt:lpstr>Site local address</vt:lpstr>
      <vt:lpstr>Multicast addresses</vt:lpstr>
      <vt:lpstr>PowerPoint Presentation</vt:lpstr>
      <vt:lpstr>PowerPoint Presentation</vt:lpstr>
      <vt:lpstr>PowerPoint Presentation</vt:lpstr>
      <vt:lpstr>PowerPoint Presentation</vt:lpstr>
      <vt:lpstr>Extension Header type</vt:lpstr>
      <vt:lpstr>PowerPoint Presentation</vt:lpstr>
      <vt:lpstr>PowerPoint Presentation</vt:lpstr>
      <vt:lpstr>IPv4  vs  IPv6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MRM</cp:lastModifiedBy>
  <cp:revision>70</cp:revision>
  <dcterms:created xsi:type="dcterms:W3CDTF">2006-08-16T00:00:00Z</dcterms:created>
  <dcterms:modified xsi:type="dcterms:W3CDTF">2020-10-23T08:59:08Z</dcterms:modified>
</cp:coreProperties>
</file>