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 id="2147483768" r:id="rId3"/>
  </p:sldMasterIdLst>
  <p:notesMasterIdLst>
    <p:notesMasterId r:id="rId68"/>
  </p:notesMasterIdLst>
  <p:sldIdLst>
    <p:sldId id="256" r:id="rId4"/>
    <p:sldId id="316" r:id="rId5"/>
    <p:sldId id="317" r:id="rId6"/>
    <p:sldId id="257" r:id="rId7"/>
    <p:sldId id="259" r:id="rId8"/>
    <p:sldId id="260" r:id="rId9"/>
    <p:sldId id="261" r:id="rId10"/>
    <p:sldId id="262" r:id="rId11"/>
    <p:sldId id="263" r:id="rId12"/>
    <p:sldId id="264" r:id="rId13"/>
    <p:sldId id="266" r:id="rId14"/>
    <p:sldId id="268" r:id="rId15"/>
    <p:sldId id="318" r:id="rId16"/>
    <p:sldId id="269" r:id="rId17"/>
    <p:sldId id="270" r:id="rId18"/>
    <p:sldId id="319" r:id="rId19"/>
    <p:sldId id="271" r:id="rId20"/>
    <p:sldId id="272" r:id="rId21"/>
    <p:sldId id="274" r:id="rId22"/>
    <p:sldId id="275" r:id="rId23"/>
    <p:sldId id="276" r:id="rId24"/>
    <p:sldId id="277" r:id="rId25"/>
    <p:sldId id="265" r:id="rId26"/>
    <p:sldId id="278" r:id="rId27"/>
    <p:sldId id="280" r:id="rId28"/>
    <p:sldId id="273" r:id="rId29"/>
    <p:sldId id="279" r:id="rId30"/>
    <p:sldId id="320" r:id="rId31"/>
    <p:sldId id="281" r:id="rId32"/>
    <p:sldId id="283" r:id="rId33"/>
    <p:sldId id="284" r:id="rId34"/>
    <p:sldId id="285" r:id="rId35"/>
    <p:sldId id="312" r:id="rId36"/>
    <p:sldId id="315" r:id="rId37"/>
    <p:sldId id="286" r:id="rId38"/>
    <p:sldId id="321" r:id="rId39"/>
    <p:sldId id="287" r:id="rId40"/>
    <p:sldId id="288" r:id="rId41"/>
    <p:sldId id="289" r:id="rId42"/>
    <p:sldId id="290" r:id="rId43"/>
    <p:sldId id="291" r:id="rId44"/>
    <p:sldId id="292" r:id="rId45"/>
    <p:sldId id="293" r:id="rId46"/>
    <p:sldId id="294" r:id="rId47"/>
    <p:sldId id="295" r:id="rId48"/>
    <p:sldId id="296" r:id="rId49"/>
    <p:sldId id="322"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3" r:id="rId66"/>
    <p:sldId id="31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120" autoAdjust="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79A46-CA68-4117-B224-F09D116E4433}" type="datetimeFigureOut">
              <a:rPr lang="en-US" smtClean="0"/>
              <a:pPr/>
              <a:t>6/28/2021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0A191C-9AEB-4999-95B3-9A2F28EC371D}" type="slidenum">
              <a:rPr lang="en-US" smtClean="0"/>
              <a:pPr/>
              <a:t>‹#›</a:t>
            </a:fld>
            <a:endParaRPr lang="en-US"/>
          </a:p>
        </p:txBody>
      </p:sp>
    </p:spTree>
    <p:extLst>
      <p:ext uri="{BB962C8B-B14F-4D97-AF65-F5344CB8AC3E}">
        <p14:creationId xmlns:p14="http://schemas.microsoft.com/office/powerpoint/2010/main" val="31415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9171F8-13B8-4A10-AAAE-C7D0D6CD5219}" type="slidenum">
              <a:rPr lang="en-US"/>
              <a:pPr/>
              <a:t>11</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9848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6FA8DA-0182-430F-9C1F-FF7D72E7B385}" type="slidenum">
              <a:rPr lang="en-US"/>
              <a:pPr/>
              <a:t>21</a:t>
            </a:fld>
            <a:endParaRPr lang="en-US"/>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219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809EF-53F0-4E05-AF65-2816BDBEF62B}" type="slidenum">
              <a:rPr lang="en-US"/>
              <a:pPr/>
              <a:t>22</a:t>
            </a:fld>
            <a:endParaRPr lang="en-US"/>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9159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AB2305-93A8-4718-A0B7-1D5408808E10}" type="slidenum">
              <a:rPr lang="en-US"/>
              <a:pPr/>
              <a:t>24</a:t>
            </a:fld>
            <a:endParaRPr lang="en-US"/>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890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0DE07A6-5D17-4D8D-BDA3-E156EC4219E2}" type="slidenum">
              <a:rPr lang="en-US"/>
              <a:pPr/>
              <a:t>51</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5765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9698F-884A-41BF-BE46-5EE933A70313}" type="slidenum">
              <a:rPr lang="en-US"/>
              <a:pPr/>
              <a:t>12</a:t>
            </a:fld>
            <a:endParaRPr lang="en-US"/>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721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89D17-873E-4A0E-8BFD-04FF46497B14}" type="slidenum">
              <a:rPr lang="en-US"/>
              <a:pPr/>
              <a:t>13</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3497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C4325-8F4E-4447-86B1-D87C700B797D}" type="slidenum">
              <a:rPr lang="en-US"/>
              <a:pPr/>
              <a:t>14</a:t>
            </a:fld>
            <a:endParaRPr 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409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AD54F-5E2C-46A1-986D-399262ADA0AE}" type="slidenum">
              <a:rPr lang="en-US"/>
              <a:pPr/>
              <a:t>15</a:t>
            </a:fld>
            <a:endParaRPr 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291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63AC9-F18C-4FCE-BA7E-10B9718514F8}" type="slidenum">
              <a:rPr lang="en-US"/>
              <a:pPr/>
              <a:t>17</a:t>
            </a:fld>
            <a:endParaRPr lang="en-US"/>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456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E1F34D-7714-4C9E-8669-8AAE56ADD4DF}" type="slidenum">
              <a:rPr lang="en-US"/>
              <a:pPr/>
              <a:t>18</a:t>
            </a:fld>
            <a:endParaRPr lang="en-US"/>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2045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D4734-1118-4C2A-851A-04EF32A3F70E}" type="slidenum">
              <a:rPr lang="en-US"/>
              <a:pPr/>
              <a:t>19</a:t>
            </a:fld>
            <a:endParaRPr lang="en-US"/>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837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1108E-C602-4C41-BA4B-75F4A6D01CDF}" type="slidenum">
              <a:rPr lang="en-US"/>
              <a:pPr/>
              <a:t>20</a:t>
            </a:fld>
            <a:endParaRPr 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250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A9E45C8-3D6B-4555-959E-BC4A99C755CA}"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53A17B-C743-4F72-B45F-745FAD88DDC3}"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D256FE5-0250-4E47-A524-5B692B9AB522}"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D364BB-8AD6-4890-A3B1-ACCBAAF10BBE}"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175F985-38B5-4B87-826F-2B744F3C338D}"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412DA21-738D-42B5-B40B-A8DB694A551B}"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5DBD389-D497-47E6-AD20-4D2059D9CC09}"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BD7469D-ECBB-4B8F-8BFE-B89363D217D2}"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FE5E5A6-E93F-4405-B700-381551D5A26D}"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26BECC-0AFE-4407-A107-7BCF9DEC7BE1}"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89D5B3B-E3D4-4743-A2C9-510176208FDE}"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CF3383A-78DF-4F9C-AB7C-427E890742E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173DD7-7F8F-4469-BF94-2465ACCA7A73}"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CC945D-5E8A-453A-9158-7DA20D2ECFF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764530-B7B8-497F-B120-839475AB0B8D}"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0132AA9-CD4A-46A9-93F1-3A607BA5B977}"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642C099-D278-490F-BB9C-5982379D8747}"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004D4DB-F568-4FBC-89FB-CC2E3199804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DEAC59-6B30-4B06-BA56-95C64473F87A}"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755A12-5690-455B-8BE4-A8585C15A9B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CA188C7-A3D6-485A-B427-8E57EF925DBD}"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24526F-9A2D-4851-978C-E5FAC194F1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28600"/>
            <a:ext cx="8229600" cy="990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457200" y="1524000"/>
            <a:ext cx="82296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5476" name="Rectangle 4"/>
          <p:cNvSpPr>
            <a:spLocks noChangeArrowheads="1"/>
          </p:cNvSpPr>
          <p:nvPr/>
        </p:nvSpPr>
        <p:spPr bwMode="auto">
          <a:xfrm>
            <a:off x="0" y="1371600"/>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a:effectLst/>
        </p:spPr>
        <p:txBody>
          <a:bodyPr wrap="none" anchor="ctr"/>
          <a:lstStyle/>
          <a:p>
            <a:pPr>
              <a:defRPr/>
            </a:pPr>
            <a:endParaRPr lang="en-US"/>
          </a:p>
        </p:txBody>
      </p:sp>
      <p:sp>
        <p:nvSpPr>
          <p:cNvPr id="105477" name="Rectangle 5"/>
          <p:cNvSpPr>
            <a:spLocks noChangeArrowheads="1"/>
          </p:cNvSpPr>
          <p:nvPr/>
        </p:nvSpPr>
        <p:spPr bwMode="auto">
          <a:xfrm>
            <a:off x="4572000" y="1371600"/>
            <a:ext cx="4572000" cy="76200"/>
          </a:xfrm>
          <a:prstGeom prst="rect">
            <a:avLst/>
          </a:prstGeom>
          <a:gradFill rotWithShape="0">
            <a:gsLst>
              <a:gs pos="0">
                <a:srgbClr val="000082"/>
              </a:gs>
              <a:gs pos="100000">
                <a:schemeClr val="bg1"/>
              </a:gs>
            </a:gsLst>
            <a:lin ang="0" scaled="1"/>
          </a:gradFill>
          <a:ln w="38100">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defRPr>
      </a:lvl2pPr>
      <a:lvl3pPr algn="ctr" rtl="0" eaLnBrk="1" fontAlgn="base" hangingPunct="1">
        <a:spcBef>
          <a:spcPct val="0"/>
        </a:spcBef>
        <a:spcAft>
          <a:spcPct val="0"/>
        </a:spcAft>
        <a:defRPr sz="4000">
          <a:solidFill>
            <a:schemeClr val="tx2"/>
          </a:solidFill>
          <a:latin typeface="Arial" charset="0"/>
        </a:defRPr>
      </a:lvl3pPr>
      <a:lvl4pPr algn="ctr" rtl="0" eaLnBrk="1" fontAlgn="base" hangingPunct="1">
        <a:spcBef>
          <a:spcPct val="0"/>
        </a:spcBef>
        <a:spcAft>
          <a:spcPct val="0"/>
        </a:spcAft>
        <a:defRPr sz="4000">
          <a:solidFill>
            <a:schemeClr val="tx2"/>
          </a:solidFill>
          <a:latin typeface="Arial" charset="0"/>
        </a:defRPr>
      </a:lvl4pPr>
      <a:lvl5pPr algn="ctr" rtl="0" eaLnBrk="1" fontAlgn="base" hangingPunct="1">
        <a:spcBef>
          <a:spcPct val="0"/>
        </a:spcBef>
        <a:spcAft>
          <a:spcPct val="0"/>
        </a:spcAft>
        <a:defRPr sz="4000">
          <a:solidFill>
            <a:schemeClr val="tx2"/>
          </a:solidFill>
          <a:latin typeface="Arial" charset="0"/>
        </a:defRPr>
      </a:lvl5pPr>
      <a:lvl6pPr marL="457200" algn="ctr" rtl="0" eaLnBrk="1" fontAlgn="base" hangingPunct="1">
        <a:spcBef>
          <a:spcPct val="0"/>
        </a:spcBef>
        <a:spcAft>
          <a:spcPct val="0"/>
        </a:spcAft>
        <a:defRPr sz="4000">
          <a:solidFill>
            <a:schemeClr val="tx2"/>
          </a:solidFill>
          <a:latin typeface="Arial" charset="0"/>
        </a:defRPr>
      </a:lvl6pPr>
      <a:lvl7pPr marL="914400" algn="ctr" rtl="0" eaLnBrk="1" fontAlgn="base" hangingPunct="1">
        <a:spcBef>
          <a:spcPct val="0"/>
        </a:spcBef>
        <a:spcAft>
          <a:spcPct val="0"/>
        </a:spcAft>
        <a:defRPr sz="4000">
          <a:solidFill>
            <a:schemeClr val="tx2"/>
          </a:solidFill>
          <a:latin typeface="Arial" charset="0"/>
        </a:defRPr>
      </a:lvl7pPr>
      <a:lvl8pPr marL="1371600" algn="ctr" rtl="0" eaLnBrk="1" fontAlgn="base" hangingPunct="1">
        <a:spcBef>
          <a:spcPct val="0"/>
        </a:spcBef>
        <a:spcAft>
          <a:spcPct val="0"/>
        </a:spcAft>
        <a:defRPr sz="4000">
          <a:solidFill>
            <a:schemeClr val="tx2"/>
          </a:solidFill>
          <a:latin typeface="Arial" charset="0"/>
        </a:defRPr>
      </a:lvl8pPr>
      <a:lvl9pPr marL="1828800" algn="ctr" rtl="0" eaLnBrk="1" fontAlgn="base" hangingPunct="1">
        <a:spcBef>
          <a:spcPct val="0"/>
        </a:spcBef>
        <a:spcAft>
          <a:spcPct val="0"/>
        </a:spcAft>
        <a:defRPr sz="4000">
          <a:solidFill>
            <a:schemeClr val="tx2"/>
          </a:solidFill>
          <a:latin typeface="Arial" charset="0"/>
        </a:defRPr>
      </a:lvl9pPr>
    </p:titleStyle>
    <p:bodyStyle>
      <a:lvl1pPr marL="342900" indent="-342900" algn="l" rtl="0" eaLnBrk="1" fontAlgn="base" hangingPunct="1">
        <a:spcBef>
          <a:spcPct val="20000"/>
        </a:spcBef>
        <a:spcAft>
          <a:spcPct val="0"/>
        </a:spcAft>
        <a:buClr>
          <a:schemeClr val="accent1"/>
        </a:buClr>
        <a:buSzPct val="75000"/>
        <a:buFont typeface="Monotype Sorts"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65000"/>
        <a:buFont typeface="Monotype Sorts"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Monotype Sorts" charset="2"/>
        <a:buChar char="u"/>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65000"/>
        <a:buFont typeface="Monotype Sorts" charset="2"/>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100000"/>
        <a:buChar char="–"/>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100000"/>
        <a:buChar char="–"/>
        <a:defRPr sz="2000">
          <a:solidFill>
            <a:schemeClr val="tx1"/>
          </a:solidFill>
          <a:latin typeface="+mn-lt"/>
        </a:defRPr>
      </a:lvl6pPr>
      <a:lvl7pPr marL="2971800" indent="-228600" algn="l" rtl="0" eaLnBrk="1" fontAlgn="base" hangingPunct="1">
        <a:spcBef>
          <a:spcPct val="20000"/>
        </a:spcBef>
        <a:spcAft>
          <a:spcPct val="0"/>
        </a:spcAft>
        <a:buClr>
          <a:schemeClr val="tx1"/>
        </a:buClr>
        <a:buSzPct val="100000"/>
        <a:buChar char="–"/>
        <a:defRPr sz="2000">
          <a:solidFill>
            <a:schemeClr val="tx1"/>
          </a:solidFill>
          <a:latin typeface="+mn-lt"/>
        </a:defRPr>
      </a:lvl7pPr>
      <a:lvl8pPr marL="3429000" indent="-228600" algn="l" rtl="0" eaLnBrk="1" fontAlgn="base" hangingPunct="1">
        <a:spcBef>
          <a:spcPct val="20000"/>
        </a:spcBef>
        <a:spcAft>
          <a:spcPct val="0"/>
        </a:spcAft>
        <a:buClr>
          <a:schemeClr val="tx1"/>
        </a:buClr>
        <a:buSzPct val="100000"/>
        <a:buChar char="–"/>
        <a:defRPr sz="2000">
          <a:solidFill>
            <a:schemeClr val="tx1"/>
          </a:solidFill>
          <a:latin typeface="+mn-lt"/>
        </a:defRPr>
      </a:lvl8pPr>
      <a:lvl9pPr marL="3886200" indent="-228600" algn="l" rtl="0" eaLnBrk="1" fontAlgn="base" hangingPunct="1">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0" y="5715000"/>
            <a:ext cx="9144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953E4EC5-3836-455E-9CFA-5FF0F3E1F93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fontAlgn="base" hangingPunct="1">
        <a:spcBef>
          <a:spcPct val="0"/>
        </a:spcBef>
        <a:spcAft>
          <a:spcPct val="0"/>
        </a:spcAft>
        <a:defRPr sz="4400">
          <a:solidFill>
            <a:srgbClr val="FF0000"/>
          </a:solidFill>
          <a:latin typeface="+mj-lt"/>
          <a:ea typeface="+mj-ea"/>
          <a:cs typeface="+mj-cs"/>
        </a:defRPr>
      </a:lvl1pPr>
      <a:lvl2pPr algn="ctr" rtl="0" eaLnBrk="1" fontAlgn="base" hangingPunct="1">
        <a:spcBef>
          <a:spcPct val="0"/>
        </a:spcBef>
        <a:spcAft>
          <a:spcPct val="0"/>
        </a:spcAft>
        <a:defRPr sz="4400">
          <a:solidFill>
            <a:srgbClr val="FF0000"/>
          </a:solidFill>
          <a:latin typeface="Times New Roman" pitchFamily="18" charset="0"/>
        </a:defRPr>
      </a:lvl2pPr>
      <a:lvl3pPr algn="ctr" rtl="0" eaLnBrk="1" fontAlgn="base" hangingPunct="1">
        <a:spcBef>
          <a:spcPct val="0"/>
        </a:spcBef>
        <a:spcAft>
          <a:spcPct val="0"/>
        </a:spcAft>
        <a:defRPr sz="4400">
          <a:solidFill>
            <a:srgbClr val="FF0000"/>
          </a:solidFill>
          <a:latin typeface="Times New Roman" pitchFamily="18" charset="0"/>
        </a:defRPr>
      </a:lvl3pPr>
      <a:lvl4pPr algn="ctr" rtl="0" eaLnBrk="1" fontAlgn="base" hangingPunct="1">
        <a:spcBef>
          <a:spcPct val="0"/>
        </a:spcBef>
        <a:spcAft>
          <a:spcPct val="0"/>
        </a:spcAft>
        <a:defRPr sz="4400">
          <a:solidFill>
            <a:srgbClr val="FF0000"/>
          </a:solidFill>
          <a:latin typeface="Times New Roman" pitchFamily="18" charset="0"/>
        </a:defRPr>
      </a:lvl4pPr>
      <a:lvl5pPr algn="ctr" rtl="0" eaLnBrk="1" fontAlgn="base" hangingPunct="1">
        <a:spcBef>
          <a:spcPct val="0"/>
        </a:spcBef>
        <a:spcAft>
          <a:spcPct val="0"/>
        </a:spcAft>
        <a:defRPr sz="4400">
          <a:solidFill>
            <a:srgbClr val="FF0000"/>
          </a:solidFill>
          <a:latin typeface="Times New Roman" pitchFamily="18"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342900" indent="-342900" algn="ctr" rtl="0" eaLnBrk="1" fontAlgn="base" hangingPunct="1">
        <a:spcBef>
          <a:spcPct val="20000"/>
        </a:spcBef>
        <a:spcAft>
          <a:spcPct val="0"/>
        </a:spcAft>
        <a:buClr>
          <a:schemeClr val="accent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6/28/2021</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9.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9.png"/><Relationship Id="rId7" Type="http://schemas.openxmlformats.org/officeDocument/2006/relationships/image" Target="../media/image16.wmf"/><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7.wmf"/><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6.wmf"/><Relationship Id="rId4" Type="http://schemas.openxmlformats.org/officeDocument/2006/relationships/oleObject" Target="../embeddings/oleObject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Unit-IV-</a:t>
            </a:r>
            <a:r>
              <a:rPr lang="en-US" dirty="0" err="1" smtClean="0"/>
              <a:t>BackTracking</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dirty="0" smtClean="0"/>
              <a:t>8-queen’s problem</a:t>
            </a:r>
            <a:endParaRPr lang="en-US" dirty="0"/>
          </a:p>
        </p:txBody>
      </p:sp>
      <p:sp>
        <p:nvSpPr>
          <p:cNvPr id="3" name="Content Placeholder 2"/>
          <p:cNvSpPr>
            <a:spLocks noGrp="1"/>
          </p:cNvSpPr>
          <p:nvPr>
            <p:ph idx="1"/>
          </p:nvPr>
        </p:nvSpPr>
        <p:spPr/>
        <p:txBody>
          <a:bodyPr/>
          <a:lstStyle/>
          <a:p>
            <a:endParaRPr lang="en-US" dirty="0"/>
          </a:p>
        </p:txBody>
      </p:sp>
      <p:sp>
        <p:nvSpPr>
          <p:cNvPr id="5" name="Rectangle 410"/>
          <p:cNvSpPr>
            <a:spLocks noChangeArrowheads="1"/>
          </p:cNvSpPr>
          <p:nvPr/>
        </p:nvSpPr>
        <p:spPr bwMode="auto">
          <a:xfrm>
            <a:off x="2238375" y="4765675"/>
            <a:ext cx="349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6" name="Rectangle 413"/>
          <p:cNvSpPr>
            <a:spLocks noChangeArrowheads="1"/>
          </p:cNvSpPr>
          <p:nvPr/>
        </p:nvSpPr>
        <p:spPr bwMode="auto">
          <a:xfrm>
            <a:off x="2547938" y="4765675"/>
            <a:ext cx="349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7" name="Rectangle 422"/>
          <p:cNvSpPr>
            <a:spLocks noChangeArrowheads="1"/>
          </p:cNvSpPr>
          <p:nvPr/>
        </p:nvSpPr>
        <p:spPr bwMode="auto">
          <a:xfrm>
            <a:off x="2547938" y="4765675"/>
            <a:ext cx="1587"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8" name="Rectangle 425"/>
          <p:cNvSpPr>
            <a:spLocks noChangeArrowheads="1"/>
          </p:cNvSpPr>
          <p:nvPr/>
        </p:nvSpPr>
        <p:spPr bwMode="auto">
          <a:xfrm>
            <a:off x="2547938" y="4835525"/>
            <a:ext cx="1587"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9" name="Rectangle 427"/>
          <p:cNvSpPr>
            <a:spLocks noChangeArrowheads="1"/>
          </p:cNvSpPr>
          <p:nvPr/>
        </p:nvSpPr>
        <p:spPr bwMode="auto">
          <a:xfrm>
            <a:off x="2203450" y="5151438"/>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0" name="Rectangle 428"/>
          <p:cNvSpPr>
            <a:spLocks noChangeArrowheads="1"/>
          </p:cNvSpPr>
          <p:nvPr/>
        </p:nvSpPr>
        <p:spPr bwMode="auto">
          <a:xfrm>
            <a:off x="2582863" y="5151438"/>
            <a:ext cx="1587"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1" name="Rectangle 434"/>
          <p:cNvSpPr>
            <a:spLocks noChangeArrowheads="1"/>
          </p:cNvSpPr>
          <p:nvPr/>
        </p:nvSpPr>
        <p:spPr bwMode="auto">
          <a:xfrm>
            <a:off x="5951538" y="4133850"/>
            <a:ext cx="349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2" name="Rectangle 437"/>
          <p:cNvSpPr>
            <a:spLocks noChangeArrowheads="1"/>
          </p:cNvSpPr>
          <p:nvPr/>
        </p:nvSpPr>
        <p:spPr bwMode="auto">
          <a:xfrm>
            <a:off x="6261100" y="4133850"/>
            <a:ext cx="349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3" name="Rectangle 446"/>
          <p:cNvSpPr>
            <a:spLocks noChangeArrowheads="1"/>
          </p:cNvSpPr>
          <p:nvPr/>
        </p:nvSpPr>
        <p:spPr bwMode="auto">
          <a:xfrm>
            <a:off x="6261100" y="4133850"/>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4" name="Rectangle 449"/>
          <p:cNvSpPr>
            <a:spLocks noChangeArrowheads="1"/>
          </p:cNvSpPr>
          <p:nvPr/>
        </p:nvSpPr>
        <p:spPr bwMode="auto">
          <a:xfrm>
            <a:off x="6261100" y="4203700"/>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5" name="Rectangle 451"/>
          <p:cNvSpPr>
            <a:spLocks noChangeArrowheads="1"/>
          </p:cNvSpPr>
          <p:nvPr/>
        </p:nvSpPr>
        <p:spPr bwMode="auto">
          <a:xfrm>
            <a:off x="5918200" y="4519613"/>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6" name="Rectangle 458"/>
          <p:cNvSpPr>
            <a:spLocks noChangeArrowheads="1"/>
          </p:cNvSpPr>
          <p:nvPr/>
        </p:nvSpPr>
        <p:spPr bwMode="auto">
          <a:xfrm>
            <a:off x="2857500" y="3503613"/>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7" name="Rectangle 459"/>
          <p:cNvSpPr>
            <a:spLocks noChangeArrowheads="1"/>
          </p:cNvSpPr>
          <p:nvPr/>
        </p:nvSpPr>
        <p:spPr bwMode="auto">
          <a:xfrm>
            <a:off x="2857500" y="3887788"/>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8" name="Rectangle 461"/>
          <p:cNvSpPr>
            <a:spLocks noChangeArrowheads="1"/>
          </p:cNvSpPr>
          <p:nvPr/>
        </p:nvSpPr>
        <p:spPr bwMode="auto">
          <a:xfrm>
            <a:off x="3167063" y="3503613"/>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9" name="Rectangle 462"/>
          <p:cNvSpPr>
            <a:spLocks noChangeArrowheads="1"/>
          </p:cNvSpPr>
          <p:nvPr/>
        </p:nvSpPr>
        <p:spPr bwMode="auto">
          <a:xfrm>
            <a:off x="3167063" y="3887788"/>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0" name="Rectangle 470"/>
          <p:cNvSpPr>
            <a:spLocks noChangeArrowheads="1"/>
          </p:cNvSpPr>
          <p:nvPr/>
        </p:nvSpPr>
        <p:spPr bwMode="auto">
          <a:xfrm>
            <a:off x="3167063" y="3503613"/>
            <a:ext cx="1587"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1" name="Rectangle 473"/>
          <p:cNvSpPr>
            <a:spLocks noChangeArrowheads="1"/>
          </p:cNvSpPr>
          <p:nvPr/>
        </p:nvSpPr>
        <p:spPr bwMode="auto">
          <a:xfrm>
            <a:off x="3167063" y="3573463"/>
            <a:ext cx="1587"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2" name="Rectangle 475"/>
          <p:cNvSpPr>
            <a:spLocks noChangeArrowheads="1"/>
          </p:cNvSpPr>
          <p:nvPr/>
        </p:nvSpPr>
        <p:spPr bwMode="auto">
          <a:xfrm>
            <a:off x="2822575" y="3887788"/>
            <a:ext cx="1588" cy="3651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3" name="Rectangle 476"/>
          <p:cNvSpPr>
            <a:spLocks noChangeArrowheads="1"/>
          </p:cNvSpPr>
          <p:nvPr/>
        </p:nvSpPr>
        <p:spPr bwMode="auto">
          <a:xfrm>
            <a:off x="3201988" y="3887788"/>
            <a:ext cx="1587" cy="3651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4" name="Rectangle 482"/>
          <p:cNvSpPr>
            <a:spLocks noChangeArrowheads="1"/>
          </p:cNvSpPr>
          <p:nvPr/>
        </p:nvSpPr>
        <p:spPr bwMode="auto">
          <a:xfrm>
            <a:off x="6570663" y="2871788"/>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5" name="Rectangle 483"/>
          <p:cNvSpPr>
            <a:spLocks noChangeArrowheads="1"/>
          </p:cNvSpPr>
          <p:nvPr/>
        </p:nvSpPr>
        <p:spPr bwMode="auto">
          <a:xfrm>
            <a:off x="6570663" y="3257550"/>
            <a:ext cx="349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6" name="Rectangle 485"/>
          <p:cNvSpPr>
            <a:spLocks noChangeArrowheads="1"/>
          </p:cNvSpPr>
          <p:nvPr/>
        </p:nvSpPr>
        <p:spPr bwMode="auto">
          <a:xfrm>
            <a:off x="6880225" y="2871788"/>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7" name="Rectangle 486"/>
          <p:cNvSpPr>
            <a:spLocks noChangeArrowheads="1"/>
          </p:cNvSpPr>
          <p:nvPr/>
        </p:nvSpPr>
        <p:spPr bwMode="auto">
          <a:xfrm>
            <a:off x="6880225" y="3257550"/>
            <a:ext cx="349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8" name="Rectangle 493"/>
          <p:cNvSpPr>
            <a:spLocks noChangeArrowheads="1"/>
          </p:cNvSpPr>
          <p:nvPr/>
        </p:nvSpPr>
        <p:spPr bwMode="auto">
          <a:xfrm>
            <a:off x="6570663" y="2871788"/>
            <a:ext cx="1587"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9" name="Rectangle 494"/>
          <p:cNvSpPr>
            <a:spLocks noChangeArrowheads="1"/>
          </p:cNvSpPr>
          <p:nvPr/>
        </p:nvSpPr>
        <p:spPr bwMode="auto">
          <a:xfrm>
            <a:off x="6880225" y="2871788"/>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0" name="Rectangle 496"/>
          <p:cNvSpPr>
            <a:spLocks noChangeArrowheads="1"/>
          </p:cNvSpPr>
          <p:nvPr/>
        </p:nvSpPr>
        <p:spPr bwMode="auto">
          <a:xfrm>
            <a:off x="6570663" y="2941638"/>
            <a:ext cx="1587"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1" name="Rectangle 497"/>
          <p:cNvSpPr>
            <a:spLocks noChangeArrowheads="1"/>
          </p:cNvSpPr>
          <p:nvPr/>
        </p:nvSpPr>
        <p:spPr bwMode="auto">
          <a:xfrm>
            <a:off x="6880225" y="2941638"/>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2" name="Rectangle 500"/>
          <p:cNvSpPr>
            <a:spLocks noChangeArrowheads="1"/>
          </p:cNvSpPr>
          <p:nvPr/>
        </p:nvSpPr>
        <p:spPr bwMode="auto">
          <a:xfrm>
            <a:off x="6915150" y="3257550"/>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3" name="Rectangle 506"/>
          <p:cNvSpPr>
            <a:spLocks noChangeArrowheads="1"/>
          </p:cNvSpPr>
          <p:nvPr/>
        </p:nvSpPr>
        <p:spPr bwMode="auto">
          <a:xfrm>
            <a:off x="5332413" y="2239963"/>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4" name="Rectangle 507"/>
          <p:cNvSpPr>
            <a:spLocks noChangeArrowheads="1"/>
          </p:cNvSpPr>
          <p:nvPr/>
        </p:nvSpPr>
        <p:spPr bwMode="auto">
          <a:xfrm>
            <a:off x="5332413" y="2625725"/>
            <a:ext cx="349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5" name="Rectangle 509"/>
          <p:cNvSpPr>
            <a:spLocks noChangeArrowheads="1"/>
          </p:cNvSpPr>
          <p:nvPr/>
        </p:nvSpPr>
        <p:spPr bwMode="auto">
          <a:xfrm>
            <a:off x="5641975" y="2239963"/>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6" name="Rectangle 510"/>
          <p:cNvSpPr>
            <a:spLocks noChangeArrowheads="1"/>
          </p:cNvSpPr>
          <p:nvPr/>
        </p:nvSpPr>
        <p:spPr bwMode="auto">
          <a:xfrm>
            <a:off x="5641975" y="2625725"/>
            <a:ext cx="349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7" name="Rectangle 517"/>
          <p:cNvSpPr>
            <a:spLocks noChangeArrowheads="1"/>
          </p:cNvSpPr>
          <p:nvPr/>
        </p:nvSpPr>
        <p:spPr bwMode="auto">
          <a:xfrm>
            <a:off x="5332413" y="2239963"/>
            <a:ext cx="1587" cy="3651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8" name="Rectangle 520"/>
          <p:cNvSpPr>
            <a:spLocks noChangeArrowheads="1"/>
          </p:cNvSpPr>
          <p:nvPr/>
        </p:nvSpPr>
        <p:spPr bwMode="auto">
          <a:xfrm>
            <a:off x="5332413" y="2311400"/>
            <a:ext cx="1587"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9" name="Rectangle 523"/>
          <p:cNvSpPr>
            <a:spLocks noChangeArrowheads="1"/>
          </p:cNvSpPr>
          <p:nvPr/>
        </p:nvSpPr>
        <p:spPr bwMode="auto">
          <a:xfrm>
            <a:off x="5299075" y="2625725"/>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0" name="Rectangle 524"/>
          <p:cNvSpPr>
            <a:spLocks noChangeArrowheads="1"/>
          </p:cNvSpPr>
          <p:nvPr/>
        </p:nvSpPr>
        <p:spPr bwMode="auto">
          <a:xfrm>
            <a:off x="5676900" y="2625725"/>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1" name="Rectangle 411"/>
          <p:cNvSpPr>
            <a:spLocks noChangeArrowheads="1"/>
          </p:cNvSpPr>
          <p:nvPr/>
        </p:nvSpPr>
        <p:spPr bwMode="auto">
          <a:xfrm>
            <a:off x="2238375" y="5151438"/>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2" name="Rectangle 414"/>
          <p:cNvSpPr>
            <a:spLocks noChangeArrowheads="1"/>
          </p:cNvSpPr>
          <p:nvPr/>
        </p:nvSpPr>
        <p:spPr bwMode="auto">
          <a:xfrm>
            <a:off x="2547938" y="5151438"/>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3" name="Rectangle 421"/>
          <p:cNvSpPr>
            <a:spLocks noChangeArrowheads="1"/>
          </p:cNvSpPr>
          <p:nvPr/>
        </p:nvSpPr>
        <p:spPr bwMode="auto">
          <a:xfrm>
            <a:off x="2238375" y="4765675"/>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4" name="Rectangle 424"/>
          <p:cNvSpPr>
            <a:spLocks noChangeArrowheads="1"/>
          </p:cNvSpPr>
          <p:nvPr/>
        </p:nvSpPr>
        <p:spPr bwMode="auto">
          <a:xfrm>
            <a:off x="2238375" y="4835525"/>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5" name="Rectangle 435"/>
          <p:cNvSpPr>
            <a:spLocks noChangeArrowheads="1"/>
          </p:cNvSpPr>
          <p:nvPr/>
        </p:nvSpPr>
        <p:spPr bwMode="auto">
          <a:xfrm>
            <a:off x="5951538" y="4519613"/>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6" name="Rectangle 438"/>
          <p:cNvSpPr>
            <a:spLocks noChangeArrowheads="1"/>
          </p:cNvSpPr>
          <p:nvPr/>
        </p:nvSpPr>
        <p:spPr bwMode="auto">
          <a:xfrm>
            <a:off x="6261100" y="4519613"/>
            <a:ext cx="349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7" name="Rectangle 469"/>
          <p:cNvSpPr>
            <a:spLocks noChangeArrowheads="1"/>
          </p:cNvSpPr>
          <p:nvPr/>
        </p:nvSpPr>
        <p:spPr bwMode="auto">
          <a:xfrm>
            <a:off x="2857500" y="3503613"/>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 name="Rectangle 472"/>
          <p:cNvSpPr>
            <a:spLocks noChangeArrowheads="1"/>
          </p:cNvSpPr>
          <p:nvPr/>
        </p:nvSpPr>
        <p:spPr bwMode="auto">
          <a:xfrm>
            <a:off x="2857500" y="3573463"/>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9" name="Rectangle 499"/>
          <p:cNvSpPr>
            <a:spLocks noChangeArrowheads="1"/>
          </p:cNvSpPr>
          <p:nvPr/>
        </p:nvSpPr>
        <p:spPr bwMode="auto">
          <a:xfrm>
            <a:off x="6535738" y="3257550"/>
            <a:ext cx="1587"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0" name="Rectangle 518"/>
          <p:cNvSpPr>
            <a:spLocks noChangeArrowheads="1"/>
          </p:cNvSpPr>
          <p:nvPr/>
        </p:nvSpPr>
        <p:spPr bwMode="auto">
          <a:xfrm>
            <a:off x="5641975" y="2239963"/>
            <a:ext cx="1588" cy="3651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 name="Rectangle 521"/>
          <p:cNvSpPr>
            <a:spLocks noChangeArrowheads="1"/>
          </p:cNvSpPr>
          <p:nvPr/>
        </p:nvSpPr>
        <p:spPr bwMode="auto">
          <a:xfrm>
            <a:off x="5641975" y="2311400"/>
            <a:ext cx="158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2" name="Rectangle 530"/>
          <p:cNvSpPr>
            <a:spLocks noChangeArrowheads="1"/>
          </p:cNvSpPr>
          <p:nvPr/>
        </p:nvSpPr>
        <p:spPr bwMode="auto">
          <a:xfrm>
            <a:off x="1447800" y="838200"/>
            <a:ext cx="5638800" cy="571500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noFill/>
            <a:miter lim="800000"/>
            <a:headEnd/>
            <a:tailEnd/>
          </a:ln>
        </p:spPr>
        <p:txBody>
          <a:bodyPr/>
          <a:lstStyle/>
          <a:p>
            <a:endParaRPr lang="en-US"/>
          </a:p>
        </p:txBody>
      </p:sp>
      <p:grpSp>
        <p:nvGrpSpPr>
          <p:cNvPr id="53" name="Group 205"/>
          <p:cNvGrpSpPr>
            <a:grpSpLocks/>
          </p:cNvGrpSpPr>
          <p:nvPr/>
        </p:nvGrpSpPr>
        <p:grpSpPr bwMode="auto">
          <a:xfrm>
            <a:off x="2066925" y="1470025"/>
            <a:ext cx="4984750" cy="3189288"/>
            <a:chOff x="1302" y="926"/>
            <a:chExt cx="3140" cy="2009"/>
          </a:xfrm>
        </p:grpSpPr>
        <p:sp>
          <p:nvSpPr>
            <p:cNvPr id="54" name="Rectangle 5"/>
            <p:cNvSpPr>
              <a:spLocks noChangeArrowheads="1"/>
            </p:cNvSpPr>
            <p:nvPr/>
          </p:nvSpPr>
          <p:spPr bwMode="auto">
            <a:xfrm>
              <a:off x="1302"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55" name="Rectangle 6"/>
            <p:cNvSpPr>
              <a:spLocks noChangeArrowheads="1"/>
            </p:cNvSpPr>
            <p:nvPr/>
          </p:nvSpPr>
          <p:spPr bwMode="auto">
            <a:xfrm>
              <a:off x="1302"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56" name="Rectangle 7"/>
            <p:cNvSpPr>
              <a:spLocks noChangeArrowheads="1"/>
            </p:cNvSpPr>
            <p:nvPr/>
          </p:nvSpPr>
          <p:spPr bwMode="auto">
            <a:xfrm>
              <a:off x="1692" y="92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57" name="Rectangle 8"/>
            <p:cNvSpPr>
              <a:spLocks noChangeArrowheads="1"/>
            </p:cNvSpPr>
            <p:nvPr/>
          </p:nvSpPr>
          <p:spPr bwMode="auto">
            <a:xfrm>
              <a:off x="1302"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58" name="Rectangle 9"/>
            <p:cNvSpPr>
              <a:spLocks noChangeArrowheads="1"/>
            </p:cNvSpPr>
            <p:nvPr/>
          </p:nvSpPr>
          <p:spPr bwMode="auto">
            <a:xfrm>
              <a:off x="1302"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59" name="Rectangle 10"/>
            <p:cNvSpPr>
              <a:spLocks noChangeArrowheads="1"/>
            </p:cNvSpPr>
            <p:nvPr/>
          </p:nvSpPr>
          <p:spPr bwMode="auto">
            <a:xfrm>
              <a:off x="1692"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0" name="Rectangle 11"/>
            <p:cNvSpPr>
              <a:spLocks noChangeArrowheads="1"/>
            </p:cNvSpPr>
            <p:nvPr/>
          </p:nvSpPr>
          <p:spPr bwMode="auto">
            <a:xfrm>
              <a:off x="1692"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1" name="Rectangle 12"/>
            <p:cNvSpPr>
              <a:spLocks noChangeArrowheads="1"/>
            </p:cNvSpPr>
            <p:nvPr/>
          </p:nvSpPr>
          <p:spPr bwMode="auto">
            <a:xfrm>
              <a:off x="2082" y="92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2" name="Rectangle 13"/>
            <p:cNvSpPr>
              <a:spLocks noChangeArrowheads="1"/>
            </p:cNvSpPr>
            <p:nvPr/>
          </p:nvSpPr>
          <p:spPr bwMode="auto">
            <a:xfrm>
              <a:off x="1692"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3" name="Rectangle 14"/>
            <p:cNvSpPr>
              <a:spLocks noChangeArrowheads="1"/>
            </p:cNvSpPr>
            <p:nvPr/>
          </p:nvSpPr>
          <p:spPr bwMode="auto">
            <a:xfrm>
              <a:off x="1692" y="92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4" name="Rectangle 15"/>
            <p:cNvSpPr>
              <a:spLocks noChangeArrowheads="1"/>
            </p:cNvSpPr>
            <p:nvPr/>
          </p:nvSpPr>
          <p:spPr bwMode="auto">
            <a:xfrm>
              <a:off x="2082" y="926"/>
              <a:ext cx="389"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5" name="Rectangle 16"/>
            <p:cNvSpPr>
              <a:spLocks noChangeArrowheads="1"/>
            </p:cNvSpPr>
            <p:nvPr/>
          </p:nvSpPr>
          <p:spPr bwMode="auto">
            <a:xfrm>
              <a:off x="2082"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6" name="Rectangle 17"/>
            <p:cNvSpPr>
              <a:spLocks noChangeArrowheads="1"/>
            </p:cNvSpPr>
            <p:nvPr/>
          </p:nvSpPr>
          <p:spPr bwMode="auto">
            <a:xfrm>
              <a:off x="2471" y="92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7" name="Rectangle 18"/>
            <p:cNvSpPr>
              <a:spLocks noChangeArrowheads="1"/>
            </p:cNvSpPr>
            <p:nvPr/>
          </p:nvSpPr>
          <p:spPr bwMode="auto">
            <a:xfrm>
              <a:off x="2082" y="1323"/>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8" name="Rectangle 19"/>
            <p:cNvSpPr>
              <a:spLocks noChangeArrowheads="1"/>
            </p:cNvSpPr>
            <p:nvPr/>
          </p:nvSpPr>
          <p:spPr bwMode="auto">
            <a:xfrm>
              <a:off x="2082" y="92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69" name="Rectangle 20"/>
            <p:cNvSpPr>
              <a:spLocks noChangeArrowheads="1"/>
            </p:cNvSpPr>
            <p:nvPr/>
          </p:nvSpPr>
          <p:spPr bwMode="auto">
            <a:xfrm>
              <a:off x="247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0" name="Rectangle 21"/>
            <p:cNvSpPr>
              <a:spLocks noChangeArrowheads="1"/>
            </p:cNvSpPr>
            <p:nvPr/>
          </p:nvSpPr>
          <p:spPr bwMode="auto">
            <a:xfrm>
              <a:off x="2471" y="92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1" name="Rectangle 22"/>
            <p:cNvSpPr>
              <a:spLocks noChangeArrowheads="1"/>
            </p:cNvSpPr>
            <p:nvPr/>
          </p:nvSpPr>
          <p:spPr bwMode="auto">
            <a:xfrm>
              <a:off x="2861" y="92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2" name="Rectangle 23"/>
            <p:cNvSpPr>
              <a:spLocks noChangeArrowheads="1"/>
            </p:cNvSpPr>
            <p:nvPr/>
          </p:nvSpPr>
          <p:spPr bwMode="auto">
            <a:xfrm>
              <a:off x="247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3" name="Rectangle 24"/>
            <p:cNvSpPr>
              <a:spLocks noChangeArrowheads="1"/>
            </p:cNvSpPr>
            <p:nvPr/>
          </p:nvSpPr>
          <p:spPr bwMode="auto">
            <a:xfrm>
              <a:off x="2471"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4" name="Rectangle 25"/>
            <p:cNvSpPr>
              <a:spLocks noChangeArrowheads="1"/>
            </p:cNvSpPr>
            <p:nvPr/>
          </p:nvSpPr>
          <p:spPr bwMode="auto">
            <a:xfrm>
              <a:off x="286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5" name="Rectangle 26"/>
            <p:cNvSpPr>
              <a:spLocks noChangeArrowheads="1"/>
            </p:cNvSpPr>
            <p:nvPr/>
          </p:nvSpPr>
          <p:spPr bwMode="auto">
            <a:xfrm>
              <a:off x="2861" y="92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6" name="Rectangle 27"/>
            <p:cNvSpPr>
              <a:spLocks noChangeArrowheads="1"/>
            </p:cNvSpPr>
            <p:nvPr/>
          </p:nvSpPr>
          <p:spPr bwMode="auto">
            <a:xfrm>
              <a:off x="3251" y="92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7" name="Rectangle 28"/>
            <p:cNvSpPr>
              <a:spLocks noChangeArrowheads="1"/>
            </p:cNvSpPr>
            <p:nvPr/>
          </p:nvSpPr>
          <p:spPr bwMode="auto">
            <a:xfrm>
              <a:off x="286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8" name="Rectangle 29"/>
            <p:cNvSpPr>
              <a:spLocks noChangeArrowheads="1"/>
            </p:cNvSpPr>
            <p:nvPr/>
          </p:nvSpPr>
          <p:spPr bwMode="auto">
            <a:xfrm>
              <a:off x="2861"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79" name="Rectangle 30"/>
            <p:cNvSpPr>
              <a:spLocks noChangeArrowheads="1"/>
            </p:cNvSpPr>
            <p:nvPr/>
          </p:nvSpPr>
          <p:spPr bwMode="auto">
            <a:xfrm>
              <a:off x="325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0" name="Rectangle 31"/>
            <p:cNvSpPr>
              <a:spLocks noChangeArrowheads="1"/>
            </p:cNvSpPr>
            <p:nvPr/>
          </p:nvSpPr>
          <p:spPr bwMode="auto">
            <a:xfrm>
              <a:off x="3251" y="92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1" name="Rectangle 32"/>
            <p:cNvSpPr>
              <a:spLocks noChangeArrowheads="1"/>
            </p:cNvSpPr>
            <p:nvPr/>
          </p:nvSpPr>
          <p:spPr bwMode="auto">
            <a:xfrm>
              <a:off x="3641" y="92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2" name="Rectangle 33"/>
            <p:cNvSpPr>
              <a:spLocks noChangeArrowheads="1"/>
            </p:cNvSpPr>
            <p:nvPr/>
          </p:nvSpPr>
          <p:spPr bwMode="auto">
            <a:xfrm>
              <a:off x="325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3" name="Rectangle 34"/>
            <p:cNvSpPr>
              <a:spLocks noChangeArrowheads="1"/>
            </p:cNvSpPr>
            <p:nvPr/>
          </p:nvSpPr>
          <p:spPr bwMode="auto">
            <a:xfrm>
              <a:off x="3251"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4" name="Rectangle 35"/>
            <p:cNvSpPr>
              <a:spLocks noChangeArrowheads="1"/>
            </p:cNvSpPr>
            <p:nvPr/>
          </p:nvSpPr>
          <p:spPr bwMode="auto">
            <a:xfrm>
              <a:off x="364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5" name="Rectangle 36"/>
            <p:cNvSpPr>
              <a:spLocks noChangeArrowheads="1"/>
            </p:cNvSpPr>
            <p:nvPr/>
          </p:nvSpPr>
          <p:spPr bwMode="auto">
            <a:xfrm>
              <a:off x="3641"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6" name="Rectangle 37"/>
            <p:cNvSpPr>
              <a:spLocks noChangeArrowheads="1"/>
            </p:cNvSpPr>
            <p:nvPr/>
          </p:nvSpPr>
          <p:spPr bwMode="auto">
            <a:xfrm>
              <a:off x="4031" y="92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7" name="Rectangle 38"/>
            <p:cNvSpPr>
              <a:spLocks noChangeArrowheads="1"/>
            </p:cNvSpPr>
            <p:nvPr/>
          </p:nvSpPr>
          <p:spPr bwMode="auto">
            <a:xfrm>
              <a:off x="364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8" name="Rectangle 39"/>
            <p:cNvSpPr>
              <a:spLocks noChangeArrowheads="1"/>
            </p:cNvSpPr>
            <p:nvPr/>
          </p:nvSpPr>
          <p:spPr bwMode="auto">
            <a:xfrm>
              <a:off x="3641"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89" name="Rectangle 40"/>
            <p:cNvSpPr>
              <a:spLocks noChangeArrowheads="1"/>
            </p:cNvSpPr>
            <p:nvPr/>
          </p:nvSpPr>
          <p:spPr bwMode="auto">
            <a:xfrm>
              <a:off x="403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0" name="Rectangle 41"/>
            <p:cNvSpPr>
              <a:spLocks noChangeArrowheads="1"/>
            </p:cNvSpPr>
            <p:nvPr/>
          </p:nvSpPr>
          <p:spPr bwMode="auto">
            <a:xfrm>
              <a:off x="4031"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1" name="Rectangle 42"/>
            <p:cNvSpPr>
              <a:spLocks noChangeArrowheads="1"/>
            </p:cNvSpPr>
            <p:nvPr/>
          </p:nvSpPr>
          <p:spPr bwMode="auto">
            <a:xfrm>
              <a:off x="4421" y="92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2" name="Rectangle 43"/>
            <p:cNvSpPr>
              <a:spLocks noChangeArrowheads="1"/>
            </p:cNvSpPr>
            <p:nvPr/>
          </p:nvSpPr>
          <p:spPr bwMode="auto">
            <a:xfrm>
              <a:off x="403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3" name="Rectangle 44"/>
            <p:cNvSpPr>
              <a:spLocks noChangeArrowheads="1"/>
            </p:cNvSpPr>
            <p:nvPr/>
          </p:nvSpPr>
          <p:spPr bwMode="auto">
            <a:xfrm>
              <a:off x="4031" y="92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4" name="Rectangle 45"/>
            <p:cNvSpPr>
              <a:spLocks noChangeArrowheads="1"/>
            </p:cNvSpPr>
            <p:nvPr/>
          </p:nvSpPr>
          <p:spPr bwMode="auto">
            <a:xfrm>
              <a:off x="1302"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5" name="Rectangle 46"/>
            <p:cNvSpPr>
              <a:spLocks noChangeArrowheads="1"/>
            </p:cNvSpPr>
            <p:nvPr/>
          </p:nvSpPr>
          <p:spPr bwMode="auto">
            <a:xfrm>
              <a:off x="1302"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6" name="Rectangle 47"/>
            <p:cNvSpPr>
              <a:spLocks noChangeArrowheads="1"/>
            </p:cNvSpPr>
            <p:nvPr/>
          </p:nvSpPr>
          <p:spPr bwMode="auto">
            <a:xfrm>
              <a:off x="1692" y="1323"/>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7" name="Rectangle 48"/>
            <p:cNvSpPr>
              <a:spLocks noChangeArrowheads="1"/>
            </p:cNvSpPr>
            <p:nvPr/>
          </p:nvSpPr>
          <p:spPr bwMode="auto">
            <a:xfrm>
              <a:off x="1302"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8" name="Rectangle 49"/>
            <p:cNvSpPr>
              <a:spLocks noChangeArrowheads="1"/>
            </p:cNvSpPr>
            <p:nvPr/>
          </p:nvSpPr>
          <p:spPr bwMode="auto">
            <a:xfrm>
              <a:off x="1302"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99" name="Rectangle 50"/>
            <p:cNvSpPr>
              <a:spLocks noChangeArrowheads="1"/>
            </p:cNvSpPr>
            <p:nvPr/>
          </p:nvSpPr>
          <p:spPr bwMode="auto">
            <a:xfrm>
              <a:off x="1692"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0" name="Rectangle 51"/>
            <p:cNvSpPr>
              <a:spLocks noChangeArrowheads="1"/>
            </p:cNvSpPr>
            <p:nvPr/>
          </p:nvSpPr>
          <p:spPr bwMode="auto">
            <a:xfrm>
              <a:off x="1692"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1" name="Rectangle 52"/>
            <p:cNvSpPr>
              <a:spLocks noChangeArrowheads="1"/>
            </p:cNvSpPr>
            <p:nvPr/>
          </p:nvSpPr>
          <p:spPr bwMode="auto">
            <a:xfrm>
              <a:off x="2082" y="1323"/>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2" name="Rectangle 53"/>
            <p:cNvSpPr>
              <a:spLocks noChangeArrowheads="1"/>
            </p:cNvSpPr>
            <p:nvPr/>
          </p:nvSpPr>
          <p:spPr bwMode="auto">
            <a:xfrm>
              <a:off x="1692"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3" name="Rectangle 54"/>
            <p:cNvSpPr>
              <a:spLocks noChangeArrowheads="1"/>
            </p:cNvSpPr>
            <p:nvPr/>
          </p:nvSpPr>
          <p:spPr bwMode="auto">
            <a:xfrm>
              <a:off x="1692" y="1323"/>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4" name="Rectangle 55"/>
            <p:cNvSpPr>
              <a:spLocks noChangeArrowheads="1"/>
            </p:cNvSpPr>
            <p:nvPr/>
          </p:nvSpPr>
          <p:spPr bwMode="auto">
            <a:xfrm>
              <a:off x="2082" y="1323"/>
              <a:ext cx="389"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5" name="Rectangle 56"/>
            <p:cNvSpPr>
              <a:spLocks noChangeArrowheads="1"/>
            </p:cNvSpPr>
            <p:nvPr/>
          </p:nvSpPr>
          <p:spPr bwMode="auto">
            <a:xfrm>
              <a:off x="2082"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6" name="Rectangle 57"/>
            <p:cNvSpPr>
              <a:spLocks noChangeArrowheads="1"/>
            </p:cNvSpPr>
            <p:nvPr/>
          </p:nvSpPr>
          <p:spPr bwMode="auto">
            <a:xfrm>
              <a:off x="2471" y="1323"/>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7" name="Rectangle 58"/>
            <p:cNvSpPr>
              <a:spLocks noChangeArrowheads="1"/>
            </p:cNvSpPr>
            <p:nvPr/>
          </p:nvSpPr>
          <p:spPr bwMode="auto">
            <a:xfrm>
              <a:off x="2082" y="1721"/>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8" name="Rectangle 59"/>
            <p:cNvSpPr>
              <a:spLocks noChangeArrowheads="1"/>
            </p:cNvSpPr>
            <p:nvPr/>
          </p:nvSpPr>
          <p:spPr bwMode="auto">
            <a:xfrm>
              <a:off x="2082" y="1323"/>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09" name="Rectangle 60"/>
            <p:cNvSpPr>
              <a:spLocks noChangeArrowheads="1"/>
            </p:cNvSpPr>
            <p:nvPr/>
          </p:nvSpPr>
          <p:spPr bwMode="auto">
            <a:xfrm>
              <a:off x="247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0" name="Rectangle 61"/>
            <p:cNvSpPr>
              <a:spLocks noChangeArrowheads="1"/>
            </p:cNvSpPr>
            <p:nvPr/>
          </p:nvSpPr>
          <p:spPr bwMode="auto">
            <a:xfrm>
              <a:off x="2471" y="1323"/>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1" name="Rectangle 62"/>
            <p:cNvSpPr>
              <a:spLocks noChangeArrowheads="1"/>
            </p:cNvSpPr>
            <p:nvPr/>
          </p:nvSpPr>
          <p:spPr bwMode="auto">
            <a:xfrm>
              <a:off x="2861" y="1323"/>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2" name="Rectangle 63"/>
            <p:cNvSpPr>
              <a:spLocks noChangeArrowheads="1"/>
            </p:cNvSpPr>
            <p:nvPr/>
          </p:nvSpPr>
          <p:spPr bwMode="auto">
            <a:xfrm>
              <a:off x="247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3" name="Rectangle 64"/>
            <p:cNvSpPr>
              <a:spLocks noChangeArrowheads="1"/>
            </p:cNvSpPr>
            <p:nvPr/>
          </p:nvSpPr>
          <p:spPr bwMode="auto">
            <a:xfrm>
              <a:off x="2471"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4" name="Rectangle 65"/>
            <p:cNvSpPr>
              <a:spLocks noChangeArrowheads="1"/>
            </p:cNvSpPr>
            <p:nvPr/>
          </p:nvSpPr>
          <p:spPr bwMode="auto">
            <a:xfrm>
              <a:off x="286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5" name="Rectangle 66"/>
            <p:cNvSpPr>
              <a:spLocks noChangeArrowheads="1"/>
            </p:cNvSpPr>
            <p:nvPr/>
          </p:nvSpPr>
          <p:spPr bwMode="auto">
            <a:xfrm>
              <a:off x="2861" y="1323"/>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6" name="Rectangle 67"/>
            <p:cNvSpPr>
              <a:spLocks noChangeArrowheads="1"/>
            </p:cNvSpPr>
            <p:nvPr/>
          </p:nvSpPr>
          <p:spPr bwMode="auto">
            <a:xfrm>
              <a:off x="3251" y="1323"/>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7" name="Rectangle 68"/>
            <p:cNvSpPr>
              <a:spLocks noChangeArrowheads="1"/>
            </p:cNvSpPr>
            <p:nvPr/>
          </p:nvSpPr>
          <p:spPr bwMode="auto">
            <a:xfrm>
              <a:off x="286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8" name="Rectangle 69"/>
            <p:cNvSpPr>
              <a:spLocks noChangeArrowheads="1"/>
            </p:cNvSpPr>
            <p:nvPr/>
          </p:nvSpPr>
          <p:spPr bwMode="auto">
            <a:xfrm>
              <a:off x="2861"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19" name="Rectangle 70"/>
            <p:cNvSpPr>
              <a:spLocks noChangeArrowheads="1"/>
            </p:cNvSpPr>
            <p:nvPr/>
          </p:nvSpPr>
          <p:spPr bwMode="auto">
            <a:xfrm>
              <a:off x="325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0" name="Rectangle 71"/>
            <p:cNvSpPr>
              <a:spLocks noChangeArrowheads="1"/>
            </p:cNvSpPr>
            <p:nvPr/>
          </p:nvSpPr>
          <p:spPr bwMode="auto">
            <a:xfrm>
              <a:off x="3251" y="1323"/>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1" name="Rectangle 72"/>
            <p:cNvSpPr>
              <a:spLocks noChangeArrowheads="1"/>
            </p:cNvSpPr>
            <p:nvPr/>
          </p:nvSpPr>
          <p:spPr bwMode="auto">
            <a:xfrm>
              <a:off x="3641" y="1323"/>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2" name="Rectangle 73"/>
            <p:cNvSpPr>
              <a:spLocks noChangeArrowheads="1"/>
            </p:cNvSpPr>
            <p:nvPr/>
          </p:nvSpPr>
          <p:spPr bwMode="auto">
            <a:xfrm>
              <a:off x="325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3" name="Rectangle 74"/>
            <p:cNvSpPr>
              <a:spLocks noChangeArrowheads="1"/>
            </p:cNvSpPr>
            <p:nvPr/>
          </p:nvSpPr>
          <p:spPr bwMode="auto">
            <a:xfrm>
              <a:off x="3251"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4" name="Rectangle 75"/>
            <p:cNvSpPr>
              <a:spLocks noChangeArrowheads="1"/>
            </p:cNvSpPr>
            <p:nvPr/>
          </p:nvSpPr>
          <p:spPr bwMode="auto">
            <a:xfrm>
              <a:off x="364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5" name="Rectangle 76"/>
            <p:cNvSpPr>
              <a:spLocks noChangeArrowheads="1"/>
            </p:cNvSpPr>
            <p:nvPr/>
          </p:nvSpPr>
          <p:spPr bwMode="auto">
            <a:xfrm>
              <a:off x="3641"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6" name="Rectangle 77"/>
            <p:cNvSpPr>
              <a:spLocks noChangeArrowheads="1"/>
            </p:cNvSpPr>
            <p:nvPr/>
          </p:nvSpPr>
          <p:spPr bwMode="auto">
            <a:xfrm>
              <a:off x="4031" y="1323"/>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7" name="Rectangle 78"/>
            <p:cNvSpPr>
              <a:spLocks noChangeArrowheads="1"/>
            </p:cNvSpPr>
            <p:nvPr/>
          </p:nvSpPr>
          <p:spPr bwMode="auto">
            <a:xfrm>
              <a:off x="364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8" name="Rectangle 79"/>
            <p:cNvSpPr>
              <a:spLocks noChangeArrowheads="1"/>
            </p:cNvSpPr>
            <p:nvPr/>
          </p:nvSpPr>
          <p:spPr bwMode="auto">
            <a:xfrm>
              <a:off x="3641"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29" name="Rectangle 80"/>
            <p:cNvSpPr>
              <a:spLocks noChangeArrowheads="1"/>
            </p:cNvSpPr>
            <p:nvPr/>
          </p:nvSpPr>
          <p:spPr bwMode="auto">
            <a:xfrm>
              <a:off x="403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0" name="Rectangle 81"/>
            <p:cNvSpPr>
              <a:spLocks noChangeArrowheads="1"/>
            </p:cNvSpPr>
            <p:nvPr/>
          </p:nvSpPr>
          <p:spPr bwMode="auto">
            <a:xfrm>
              <a:off x="4031"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1" name="Rectangle 82"/>
            <p:cNvSpPr>
              <a:spLocks noChangeArrowheads="1"/>
            </p:cNvSpPr>
            <p:nvPr/>
          </p:nvSpPr>
          <p:spPr bwMode="auto">
            <a:xfrm>
              <a:off x="4421" y="1323"/>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2" name="Rectangle 83"/>
            <p:cNvSpPr>
              <a:spLocks noChangeArrowheads="1"/>
            </p:cNvSpPr>
            <p:nvPr/>
          </p:nvSpPr>
          <p:spPr bwMode="auto">
            <a:xfrm>
              <a:off x="403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3" name="Rectangle 84"/>
            <p:cNvSpPr>
              <a:spLocks noChangeArrowheads="1"/>
            </p:cNvSpPr>
            <p:nvPr/>
          </p:nvSpPr>
          <p:spPr bwMode="auto">
            <a:xfrm>
              <a:off x="4031" y="1323"/>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4" name="Rectangle 85"/>
            <p:cNvSpPr>
              <a:spLocks noChangeArrowheads="1"/>
            </p:cNvSpPr>
            <p:nvPr/>
          </p:nvSpPr>
          <p:spPr bwMode="auto">
            <a:xfrm>
              <a:off x="1302"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5" name="Rectangle 86"/>
            <p:cNvSpPr>
              <a:spLocks noChangeArrowheads="1"/>
            </p:cNvSpPr>
            <p:nvPr/>
          </p:nvSpPr>
          <p:spPr bwMode="auto">
            <a:xfrm>
              <a:off x="1302"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6" name="Rectangle 87"/>
            <p:cNvSpPr>
              <a:spLocks noChangeArrowheads="1"/>
            </p:cNvSpPr>
            <p:nvPr/>
          </p:nvSpPr>
          <p:spPr bwMode="auto">
            <a:xfrm>
              <a:off x="1692" y="1721"/>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7" name="Rectangle 88"/>
            <p:cNvSpPr>
              <a:spLocks noChangeArrowheads="1"/>
            </p:cNvSpPr>
            <p:nvPr/>
          </p:nvSpPr>
          <p:spPr bwMode="auto">
            <a:xfrm>
              <a:off x="1302"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8" name="Rectangle 89"/>
            <p:cNvSpPr>
              <a:spLocks noChangeArrowheads="1"/>
            </p:cNvSpPr>
            <p:nvPr/>
          </p:nvSpPr>
          <p:spPr bwMode="auto">
            <a:xfrm>
              <a:off x="1302"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39" name="Rectangle 90"/>
            <p:cNvSpPr>
              <a:spLocks noChangeArrowheads="1"/>
            </p:cNvSpPr>
            <p:nvPr/>
          </p:nvSpPr>
          <p:spPr bwMode="auto">
            <a:xfrm>
              <a:off x="1692"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0" name="Rectangle 91"/>
            <p:cNvSpPr>
              <a:spLocks noChangeArrowheads="1"/>
            </p:cNvSpPr>
            <p:nvPr/>
          </p:nvSpPr>
          <p:spPr bwMode="auto">
            <a:xfrm>
              <a:off x="1692"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1" name="Rectangle 92"/>
            <p:cNvSpPr>
              <a:spLocks noChangeArrowheads="1"/>
            </p:cNvSpPr>
            <p:nvPr/>
          </p:nvSpPr>
          <p:spPr bwMode="auto">
            <a:xfrm>
              <a:off x="2082" y="1721"/>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2" name="Rectangle 93"/>
            <p:cNvSpPr>
              <a:spLocks noChangeArrowheads="1"/>
            </p:cNvSpPr>
            <p:nvPr/>
          </p:nvSpPr>
          <p:spPr bwMode="auto">
            <a:xfrm>
              <a:off x="1692"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3" name="Rectangle 94"/>
            <p:cNvSpPr>
              <a:spLocks noChangeArrowheads="1"/>
            </p:cNvSpPr>
            <p:nvPr/>
          </p:nvSpPr>
          <p:spPr bwMode="auto">
            <a:xfrm>
              <a:off x="1692" y="1721"/>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4" name="Rectangle 95"/>
            <p:cNvSpPr>
              <a:spLocks noChangeArrowheads="1"/>
            </p:cNvSpPr>
            <p:nvPr/>
          </p:nvSpPr>
          <p:spPr bwMode="auto">
            <a:xfrm>
              <a:off x="2082" y="1721"/>
              <a:ext cx="389"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5" name="Rectangle 96"/>
            <p:cNvSpPr>
              <a:spLocks noChangeArrowheads="1"/>
            </p:cNvSpPr>
            <p:nvPr/>
          </p:nvSpPr>
          <p:spPr bwMode="auto">
            <a:xfrm>
              <a:off x="2082"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6" name="Rectangle 97"/>
            <p:cNvSpPr>
              <a:spLocks noChangeArrowheads="1"/>
            </p:cNvSpPr>
            <p:nvPr/>
          </p:nvSpPr>
          <p:spPr bwMode="auto">
            <a:xfrm>
              <a:off x="2471" y="1721"/>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7" name="Rectangle 98"/>
            <p:cNvSpPr>
              <a:spLocks noChangeArrowheads="1"/>
            </p:cNvSpPr>
            <p:nvPr/>
          </p:nvSpPr>
          <p:spPr bwMode="auto">
            <a:xfrm>
              <a:off x="2082" y="2118"/>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8" name="Rectangle 99"/>
            <p:cNvSpPr>
              <a:spLocks noChangeArrowheads="1"/>
            </p:cNvSpPr>
            <p:nvPr/>
          </p:nvSpPr>
          <p:spPr bwMode="auto">
            <a:xfrm>
              <a:off x="2082" y="1721"/>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49" name="Rectangle 100"/>
            <p:cNvSpPr>
              <a:spLocks noChangeArrowheads="1"/>
            </p:cNvSpPr>
            <p:nvPr/>
          </p:nvSpPr>
          <p:spPr bwMode="auto">
            <a:xfrm>
              <a:off x="247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0" name="Rectangle 101"/>
            <p:cNvSpPr>
              <a:spLocks noChangeArrowheads="1"/>
            </p:cNvSpPr>
            <p:nvPr/>
          </p:nvSpPr>
          <p:spPr bwMode="auto">
            <a:xfrm>
              <a:off x="2471" y="1721"/>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1" name="Rectangle 102"/>
            <p:cNvSpPr>
              <a:spLocks noChangeArrowheads="1"/>
            </p:cNvSpPr>
            <p:nvPr/>
          </p:nvSpPr>
          <p:spPr bwMode="auto">
            <a:xfrm>
              <a:off x="2861" y="1721"/>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2" name="Rectangle 103"/>
            <p:cNvSpPr>
              <a:spLocks noChangeArrowheads="1"/>
            </p:cNvSpPr>
            <p:nvPr/>
          </p:nvSpPr>
          <p:spPr bwMode="auto">
            <a:xfrm>
              <a:off x="247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3" name="Rectangle 104"/>
            <p:cNvSpPr>
              <a:spLocks noChangeArrowheads="1"/>
            </p:cNvSpPr>
            <p:nvPr/>
          </p:nvSpPr>
          <p:spPr bwMode="auto">
            <a:xfrm>
              <a:off x="2471"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4" name="Rectangle 105"/>
            <p:cNvSpPr>
              <a:spLocks noChangeArrowheads="1"/>
            </p:cNvSpPr>
            <p:nvPr/>
          </p:nvSpPr>
          <p:spPr bwMode="auto">
            <a:xfrm>
              <a:off x="286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5" name="Rectangle 106"/>
            <p:cNvSpPr>
              <a:spLocks noChangeArrowheads="1"/>
            </p:cNvSpPr>
            <p:nvPr/>
          </p:nvSpPr>
          <p:spPr bwMode="auto">
            <a:xfrm>
              <a:off x="2861" y="1721"/>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6" name="Rectangle 107"/>
            <p:cNvSpPr>
              <a:spLocks noChangeArrowheads="1"/>
            </p:cNvSpPr>
            <p:nvPr/>
          </p:nvSpPr>
          <p:spPr bwMode="auto">
            <a:xfrm>
              <a:off x="3251" y="1721"/>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7" name="Rectangle 108"/>
            <p:cNvSpPr>
              <a:spLocks noChangeArrowheads="1"/>
            </p:cNvSpPr>
            <p:nvPr/>
          </p:nvSpPr>
          <p:spPr bwMode="auto">
            <a:xfrm>
              <a:off x="286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8" name="Rectangle 109"/>
            <p:cNvSpPr>
              <a:spLocks noChangeArrowheads="1"/>
            </p:cNvSpPr>
            <p:nvPr/>
          </p:nvSpPr>
          <p:spPr bwMode="auto">
            <a:xfrm>
              <a:off x="2861"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59" name="Rectangle 110"/>
            <p:cNvSpPr>
              <a:spLocks noChangeArrowheads="1"/>
            </p:cNvSpPr>
            <p:nvPr/>
          </p:nvSpPr>
          <p:spPr bwMode="auto">
            <a:xfrm>
              <a:off x="325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0" name="Rectangle 111"/>
            <p:cNvSpPr>
              <a:spLocks noChangeArrowheads="1"/>
            </p:cNvSpPr>
            <p:nvPr/>
          </p:nvSpPr>
          <p:spPr bwMode="auto">
            <a:xfrm>
              <a:off x="3251" y="1721"/>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1" name="Rectangle 112"/>
            <p:cNvSpPr>
              <a:spLocks noChangeArrowheads="1"/>
            </p:cNvSpPr>
            <p:nvPr/>
          </p:nvSpPr>
          <p:spPr bwMode="auto">
            <a:xfrm>
              <a:off x="3641" y="1721"/>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2" name="Rectangle 113"/>
            <p:cNvSpPr>
              <a:spLocks noChangeArrowheads="1"/>
            </p:cNvSpPr>
            <p:nvPr/>
          </p:nvSpPr>
          <p:spPr bwMode="auto">
            <a:xfrm>
              <a:off x="325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3" name="Rectangle 114"/>
            <p:cNvSpPr>
              <a:spLocks noChangeArrowheads="1"/>
            </p:cNvSpPr>
            <p:nvPr/>
          </p:nvSpPr>
          <p:spPr bwMode="auto">
            <a:xfrm>
              <a:off x="3251"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4" name="Rectangle 115"/>
            <p:cNvSpPr>
              <a:spLocks noChangeArrowheads="1"/>
            </p:cNvSpPr>
            <p:nvPr/>
          </p:nvSpPr>
          <p:spPr bwMode="auto">
            <a:xfrm>
              <a:off x="364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5" name="Rectangle 116"/>
            <p:cNvSpPr>
              <a:spLocks noChangeArrowheads="1"/>
            </p:cNvSpPr>
            <p:nvPr/>
          </p:nvSpPr>
          <p:spPr bwMode="auto">
            <a:xfrm>
              <a:off x="3641"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6" name="Rectangle 117"/>
            <p:cNvSpPr>
              <a:spLocks noChangeArrowheads="1"/>
            </p:cNvSpPr>
            <p:nvPr/>
          </p:nvSpPr>
          <p:spPr bwMode="auto">
            <a:xfrm>
              <a:off x="4031" y="1721"/>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7" name="Rectangle 118"/>
            <p:cNvSpPr>
              <a:spLocks noChangeArrowheads="1"/>
            </p:cNvSpPr>
            <p:nvPr/>
          </p:nvSpPr>
          <p:spPr bwMode="auto">
            <a:xfrm>
              <a:off x="364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8" name="Rectangle 119"/>
            <p:cNvSpPr>
              <a:spLocks noChangeArrowheads="1"/>
            </p:cNvSpPr>
            <p:nvPr/>
          </p:nvSpPr>
          <p:spPr bwMode="auto">
            <a:xfrm>
              <a:off x="3641"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69" name="Rectangle 120"/>
            <p:cNvSpPr>
              <a:spLocks noChangeArrowheads="1"/>
            </p:cNvSpPr>
            <p:nvPr/>
          </p:nvSpPr>
          <p:spPr bwMode="auto">
            <a:xfrm>
              <a:off x="403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0" name="Rectangle 121"/>
            <p:cNvSpPr>
              <a:spLocks noChangeArrowheads="1"/>
            </p:cNvSpPr>
            <p:nvPr/>
          </p:nvSpPr>
          <p:spPr bwMode="auto">
            <a:xfrm>
              <a:off x="4031"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1" name="Rectangle 122"/>
            <p:cNvSpPr>
              <a:spLocks noChangeArrowheads="1"/>
            </p:cNvSpPr>
            <p:nvPr/>
          </p:nvSpPr>
          <p:spPr bwMode="auto">
            <a:xfrm>
              <a:off x="4421" y="1721"/>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2" name="Rectangle 123"/>
            <p:cNvSpPr>
              <a:spLocks noChangeArrowheads="1"/>
            </p:cNvSpPr>
            <p:nvPr/>
          </p:nvSpPr>
          <p:spPr bwMode="auto">
            <a:xfrm>
              <a:off x="403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3" name="Rectangle 124"/>
            <p:cNvSpPr>
              <a:spLocks noChangeArrowheads="1"/>
            </p:cNvSpPr>
            <p:nvPr/>
          </p:nvSpPr>
          <p:spPr bwMode="auto">
            <a:xfrm>
              <a:off x="4031" y="1721"/>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4" name="Rectangle 125"/>
            <p:cNvSpPr>
              <a:spLocks noChangeArrowheads="1"/>
            </p:cNvSpPr>
            <p:nvPr/>
          </p:nvSpPr>
          <p:spPr bwMode="auto">
            <a:xfrm>
              <a:off x="1302"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5" name="Rectangle 126"/>
            <p:cNvSpPr>
              <a:spLocks noChangeArrowheads="1"/>
            </p:cNvSpPr>
            <p:nvPr/>
          </p:nvSpPr>
          <p:spPr bwMode="auto">
            <a:xfrm>
              <a:off x="1302"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6" name="Rectangle 127"/>
            <p:cNvSpPr>
              <a:spLocks noChangeArrowheads="1"/>
            </p:cNvSpPr>
            <p:nvPr/>
          </p:nvSpPr>
          <p:spPr bwMode="auto">
            <a:xfrm>
              <a:off x="1692" y="2118"/>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7" name="Rectangle 128"/>
            <p:cNvSpPr>
              <a:spLocks noChangeArrowheads="1"/>
            </p:cNvSpPr>
            <p:nvPr/>
          </p:nvSpPr>
          <p:spPr bwMode="auto">
            <a:xfrm>
              <a:off x="1302"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8" name="Rectangle 129"/>
            <p:cNvSpPr>
              <a:spLocks noChangeArrowheads="1"/>
            </p:cNvSpPr>
            <p:nvPr/>
          </p:nvSpPr>
          <p:spPr bwMode="auto">
            <a:xfrm>
              <a:off x="1302"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79" name="Rectangle 130"/>
            <p:cNvSpPr>
              <a:spLocks noChangeArrowheads="1"/>
            </p:cNvSpPr>
            <p:nvPr/>
          </p:nvSpPr>
          <p:spPr bwMode="auto">
            <a:xfrm>
              <a:off x="1692"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0" name="Rectangle 131"/>
            <p:cNvSpPr>
              <a:spLocks noChangeArrowheads="1"/>
            </p:cNvSpPr>
            <p:nvPr/>
          </p:nvSpPr>
          <p:spPr bwMode="auto">
            <a:xfrm>
              <a:off x="1692"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1" name="Rectangle 132"/>
            <p:cNvSpPr>
              <a:spLocks noChangeArrowheads="1"/>
            </p:cNvSpPr>
            <p:nvPr/>
          </p:nvSpPr>
          <p:spPr bwMode="auto">
            <a:xfrm>
              <a:off x="2082" y="2118"/>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2" name="Rectangle 133"/>
            <p:cNvSpPr>
              <a:spLocks noChangeArrowheads="1"/>
            </p:cNvSpPr>
            <p:nvPr/>
          </p:nvSpPr>
          <p:spPr bwMode="auto">
            <a:xfrm>
              <a:off x="1692"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3" name="Rectangle 134"/>
            <p:cNvSpPr>
              <a:spLocks noChangeArrowheads="1"/>
            </p:cNvSpPr>
            <p:nvPr/>
          </p:nvSpPr>
          <p:spPr bwMode="auto">
            <a:xfrm>
              <a:off x="1692" y="2118"/>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4" name="Rectangle 135"/>
            <p:cNvSpPr>
              <a:spLocks noChangeArrowheads="1"/>
            </p:cNvSpPr>
            <p:nvPr/>
          </p:nvSpPr>
          <p:spPr bwMode="auto">
            <a:xfrm>
              <a:off x="2082" y="2118"/>
              <a:ext cx="389"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5" name="Rectangle 136"/>
            <p:cNvSpPr>
              <a:spLocks noChangeArrowheads="1"/>
            </p:cNvSpPr>
            <p:nvPr/>
          </p:nvSpPr>
          <p:spPr bwMode="auto">
            <a:xfrm>
              <a:off x="2082"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6" name="Rectangle 137"/>
            <p:cNvSpPr>
              <a:spLocks noChangeArrowheads="1"/>
            </p:cNvSpPr>
            <p:nvPr/>
          </p:nvSpPr>
          <p:spPr bwMode="auto">
            <a:xfrm>
              <a:off x="2471" y="2118"/>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7" name="Rectangle 138"/>
            <p:cNvSpPr>
              <a:spLocks noChangeArrowheads="1"/>
            </p:cNvSpPr>
            <p:nvPr/>
          </p:nvSpPr>
          <p:spPr bwMode="auto">
            <a:xfrm>
              <a:off x="2082" y="2516"/>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8" name="Rectangle 139"/>
            <p:cNvSpPr>
              <a:spLocks noChangeArrowheads="1"/>
            </p:cNvSpPr>
            <p:nvPr/>
          </p:nvSpPr>
          <p:spPr bwMode="auto">
            <a:xfrm>
              <a:off x="2082" y="2118"/>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89" name="Rectangle 140"/>
            <p:cNvSpPr>
              <a:spLocks noChangeArrowheads="1"/>
            </p:cNvSpPr>
            <p:nvPr/>
          </p:nvSpPr>
          <p:spPr bwMode="auto">
            <a:xfrm>
              <a:off x="247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0" name="Rectangle 141"/>
            <p:cNvSpPr>
              <a:spLocks noChangeArrowheads="1"/>
            </p:cNvSpPr>
            <p:nvPr/>
          </p:nvSpPr>
          <p:spPr bwMode="auto">
            <a:xfrm>
              <a:off x="2471" y="2118"/>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1" name="Rectangle 142"/>
            <p:cNvSpPr>
              <a:spLocks noChangeArrowheads="1"/>
            </p:cNvSpPr>
            <p:nvPr/>
          </p:nvSpPr>
          <p:spPr bwMode="auto">
            <a:xfrm>
              <a:off x="2861" y="2118"/>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2" name="Rectangle 143"/>
            <p:cNvSpPr>
              <a:spLocks noChangeArrowheads="1"/>
            </p:cNvSpPr>
            <p:nvPr/>
          </p:nvSpPr>
          <p:spPr bwMode="auto">
            <a:xfrm>
              <a:off x="247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3" name="Rectangle 144"/>
            <p:cNvSpPr>
              <a:spLocks noChangeArrowheads="1"/>
            </p:cNvSpPr>
            <p:nvPr/>
          </p:nvSpPr>
          <p:spPr bwMode="auto">
            <a:xfrm>
              <a:off x="2471"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4" name="Rectangle 145"/>
            <p:cNvSpPr>
              <a:spLocks noChangeArrowheads="1"/>
            </p:cNvSpPr>
            <p:nvPr/>
          </p:nvSpPr>
          <p:spPr bwMode="auto">
            <a:xfrm>
              <a:off x="286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5" name="Rectangle 146"/>
            <p:cNvSpPr>
              <a:spLocks noChangeArrowheads="1"/>
            </p:cNvSpPr>
            <p:nvPr/>
          </p:nvSpPr>
          <p:spPr bwMode="auto">
            <a:xfrm>
              <a:off x="2861" y="2118"/>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6" name="Rectangle 147"/>
            <p:cNvSpPr>
              <a:spLocks noChangeArrowheads="1"/>
            </p:cNvSpPr>
            <p:nvPr/>
          </p:nvSpPr>
          <p:spPr bwMode="auto">
            <a:xfrm>
              <a:off x="3251" y="2118"/>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7" name="Rectangle 148"/>
            <p:cNvSpPr>
              <a:spLocks noChangeArrowheads="1"/>
            </p:cNvSpPr>
            <p:nvPr/>
          </p:nvSpPr>
          <p:spPr bwMode="auto">
            <a:xfrm>
              <a:off x="286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8" name="Rectangle 149"/>
            <p:cNvSpPr>
              <a:spLocks noChangeArrowheads="1"/>
            </p:cNvSpPr>
            <p:nvPr/>
          </p:nvSpPr>
          <p:spPr bwMode="auto">
            <a:xfrm>
              <a:off x="2861"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199" name="Rectangle 150"/>
            <p:cNvSpPr>
              <a:spLocks noChangeArrowheads="1"/>
            </p:cNvSpPr>
            <p:nvPr/>
          </p:nvSpPr>
          <p:spPr bwMode="auto">
            <a:xfrm>
              <a:off x="325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0" name="Rectangle 151"/>
            <p:cNvSpPr>
              <a:spLocks noChangeArrowheads="1"/>
            </p:cNvSpPr>
            <p:nvPr/>
          </p:nvSpPr>
          <p:spPr bwMode="auto">
            <a:xfrm>
              <a:off x="3251" y="2118"/>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1" name="Rectangle 152"/>
            <p:cNvSpPr>
              <a:spLocks noChangeArrowheads="1"/>
            </p:cNvSpPr>
            <p:nvPr/>
          </p:nvSpPr>
          <p:spPr bwMode="auto">
            <a:xfrm>
              <a:off x="3641" y="2118"/>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2" name="Rectangle 153"/>
            <p:cNvSpPr>
              <a:spLocks noChangeArrowheads="1"/>
            </p:cNvSpPr>
            <p:nvPr/>
          </p:nvSpPr>
          <p:spPr bwMode="auto">
            <a:xfrm>
              <a:off x="325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3" name="Rectangle 154"/>
            <p:cNvSpPr>
              <a:spLocks noChangeArrowheads="1"/>
            </p:cNvSpPr>
            <p:nvPr/>
          </p:nvSpPr>
          <p:spPr bwMode="auto">
            <a:xfrm>
              <a:off x="3251"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4" name="Rectangle 155"/>
            <p:cNvSpPr>
              <a:spLocks noChangeArrowheads="1"/>
            </p:cNvSpPr>
            <p:nvPr/>
          </p:nvSpPr>
          <p:spPr bwMode="auto">
            <a:xfrm>
              <a:off x="364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5" name="Rectangle 156"/>
            <p:cNvSpPr>
              <a:spLocks noChangeArrowheads="1"/>
            </p:cNvSpPr>
            <p:nvPr/>
          </p:nvSpPr>
          <p:spPr bwMode="auto">
            <a:xfrm>
              <a:off x="3641"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6" name="Rectangle 157"/>
            <p:cNvSpPr>
              <a:spLocks noChangeArrowheads="1"/>
            </p:cNvSpPr>
            <p:nvPr/>
          </p:nvSpPr>
          <p:spPr bwMode="auto">
            <a:xfrm>
              <a:off x="4031" y="2118"/>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7" name="Rectangle 158"/>
            <p:cNvSpPr>
              <a:spLocks noChangeArrowheads="1"/>
            </p:cNvSpPr>
            <p:nvPr/>
          </p:nvSpPr>
          <p:spPr bwMode="auto">
            <a:xfrm>
              <a:off x="364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8" name="Rectangle 159"/>
            <p:cNvSpPr>
              <a:spLocks noChangeArrowheads="1"/>
            </p:cNvSpPr>
            <p:nvPr/>
          </p:nvSpPr>
          <p:spPr bwMode="auto">
            <a:xfrm>
              <a:off x="3641"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09" name="Rectangle 160"/>
            <p:cNvSpPr>
              <a:spLocks noChangeArrowheads="1"/>
            </p:cNvSpPr>
            <p:nvPr/>
          </p:nvSpPr>
          <p:spPr bwMode="auto">
            <a:xfrm>
              <a:off x="403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0" name="Rectangle 161"/>
            <p:cNvSpPr>
              <a:spLocks noChangeArrowheads="1"/>
            </p:cNvSpPr>
            <p:nvPr/>
          </p:nvSpPr>
          <p:spPr bwMode="auto">
            <a:xfrm>
              <a:off x="4031"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1" name="Rectangle 162"/>
            <p:cNvSpPr>
              <a:spLocks noChangeArrowheads="1"/>
            </p:cNvSpPr>
            <p:nvPr/>
          </p:nvSpPr>
          <p:spPr bwMode="auto">
            <a:xfrm>
              <a:off x="4421" y="2118"/>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2" name="Rectangle 163"/>
            <p:cNvSpPr>
              <a:spLocks noChangeArrowheads="1"/>
            </p:cNvSpPr>
            <p:nvPr/>
          </p:nvSpPr>
          <p:spPr bwMode="auto">
            <a:xfrm>
              <a:off x="403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3" name="Rectangle 164"/>
            <p:cNvSpPr>
              <a:spLocks noChangeArrowheads="1"/>
            </p:cNvSpPr>
            <p:nvPr/>
          </p:nvSpPr>
          <p:spPr bwMode="auto">
            <a:xfrm>
              <a:off x="4031" y="2118"/>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4" name="Rectangle 165"/>
            <p:cNvSpPr>
              <a:spLocks noChangeArrowheads="1"/>
            </p:cNvSpPr>
            <p:nvPr/>
          </p:nvSpPr>
          <p:spPr bwMode="auto">
            <a:xfrm>
              <a:off x="1302"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5" name="Rectangle 166"/>
            <p:cNvSpPr>
              <a:spLocks noChangeArrowheads="1"/>
            </p:cNvSpPr>
            <p:nvPr/>
          </p:nvSpPr>
          <p:spPr bwMode="auto">
            <a:xfrm>
              <a:off x="1302"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6" name="Rectangle 167"/>
            <p:cNvSpPr>
              <a:spLocks noChangeArrowheads="1"/>
            </p:cNvSpPr>
            <p:nvPr/>
          </p:nvSpPr>
          <p:spPr bwMode="auto">
            <a:xfrm>
              <a:off x="1692" y="251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7" name="Rectangle 168"/>
            <p:cNvSpPr>
              <a:spLocks noChangeArrowheads="1"/>
            </p:cNvSpPr>
            <p:nvPr/>
          </p:nvSpPr>
          <p:spPr bwMode="auto">
            <a:xfrm>
              <a:off x="1302"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8" name="Rectangle 169"/>
            <p:cNvSpPr>
              <a:spLocks noChangeArrowheads="1"/>
            </p:cNvSpPr>
            <p:nvPr/>
          </p:nvSpPr>
          <p:spPr bwMode="auto">
            <a:xfrm>
              <a:off x="1302"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19" name="Rectangle 170"/>
            <p:cNvSpPr>
              <a:spLocks noChangeArrowheads="1"/>
            </p:cNvSpPr>
            <p:nvPr/>
          </p:nvSpPr>
          <p:spPr bwMode="auto">
            <a:xfrm>
              <a:off x="1692"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0" name="Rectangle 171"/>
            <p:cNvSpPr>
              <a:spLocks noChangeArrowheads="1"/>
            </p:cNvSpPr>
            <p:nvPr/>
          </p:nvSpPr>
          <p:spPr bwMode="auto">
            <a:xfrm>
              <a:off x="1692"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1" name="Rectangle 172"/>
            <p:cNvSpPr>
              <a:spLocks noChangeArrowheads="1"/>
            </p:cNvSpPr>
            <p:nvPr/>
          </p:nvSpPr>
          <p:spPr bwMode="auto">
            <a:xfrm>
              <a:off x="2082" y="251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2" name="Rectangle 173"/>
            <p:cNvSpPr>
              <a:spLocks noChangeArrowheads="1"/>
            </p:cNvSpPr>
            <p:nvPr/>
          </p:nvSpPr>
          <p:spPr bwMode="auto">
            <a:xfrm>
              <a:off x="1692"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3" name="Rectangle 174"/>
            <p:cNvSpPr>
              <a:spLocks noChangeArrowheads="1"/>
            </p:cNvSpPr>
            <p:nvPr/>
          </p:nvSpPr>
          <p:spPr bwMode="auto">
            <a:xfrm>
              <a:off x="1692" y="251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4" name="Rectangle 175"/>
            <p:cNvSpPr>
              <a:spLocks noChangeArrowheads="1"/>
            </p:cNvSpPr>
            <p:nvPr/>
          </p:nvSpPr>
          <p:spPr bwMode="auto">
            <a:xfrm>
              <a:off x="2082" y="2516"/>
              <a:ext cx="389"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5" name="Rectangle 176"/>
            <p:cNvSpPr>
              <a:spLocks noChangeArrowheads="1"/>
            </p:cNvSpPr>
            <p:nvPr/>
          </p:nvSpPr>
          <p:spPr bwMode="auto">
            <a:xfrm>
              <a:off x="2082"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6" name="Rectangle 177"/>
            <p:cNvSpPr>
              <a:spLocks noChangeArrowheads="1"/>
            </p:cNvSpPr>
            <p:nvPr/>
          </p:nvSpPr>
          <p:spPr bwMode="auto">
            <a:xfrm>
              <a:off x="2471" y="251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7" name="Rectangle 178"/>
            <p:cNvSpPr>
              <a:spLocks noChangeArrowheads="1"/>
            </p:cNvSpPr>
            <p:nvPr/>
          </p:nvSpPr>
          <p:spPr bwMode="auto">
            <a:xfrm>
              <a:off x="2082" y="2913"/>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8" name="Rectangle 179"/>
            <p:cNvSpPr>
              <a:spLocks noChangeArrowheads="1"/>
            </p:cNvSpPr>
            <p:nvPr/>
          </p:nvSpPr>
          <p:spPr bwMode="auto">
            <a:xfrm>
              <a:off x="2082" y="251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29" name="Rectangle 180"/>
            <p:cNvSpPr>
              <a:spLocks noChangeArrowheads="1"/>
            </p:cNvSpPr>
            <p:nvPr/>
          </p:nvSpPr>
          <p:spPr bwMode="auto">
            <a:xfrm>
              <a:off x="247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0" name="Rectangle 181"/>
            <p:cNvSpPr>
              <a:spLocks noChangeArrowheads="1"/>
            </p:cNvSpPr>
            <p:nvPr/>
          </p:nvSpPr>
          <p:spPr bwMode="auto">
            <a:xfrm>
              <a:off x="2471" y="251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1" name="Rectangle 182"/>
            <p:cNvSpPr>
              <a:spLocks noChangeArrowheads="1"/>
            </p:cNvSpPr>
            <p:nvPr/>
          </p:nvSpPr>
          <p:spPr bwMode="auto">
            <a:xfrm>
              <a:off x="2861" y="251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2" name="Rectangle 183"/>
            <p:cNvSpPr>
              <a:spLocks noChangeArrowheads="1"/>
            </p:cNvSpPr>
            <p:nvPr/>
          </p:nvSpPr>
          <p:spPr bwMode="auto">
            <a:xfrm>
              <a:off x="247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3" name="Rectangle 184"/>
            <p:cNvSpPr>
              <a:spLocks noChangeArrowheads="1"/>
            </p:cNvSpPr>
            <p:nvPr/>
          </p:nvSpPr>
          <p:spPr bwMode="auto">
            <a:xfrm>
              <a:off x="2471"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4" name="Rectangle 185"/>
            <p:cNvSpPr>
              <a:spLocks noChangeArrowheads="1"/>
            </p:cNvSpPr>
            <p:nvPr/>
          </p:nvSpPr>
          <p:spPr bwMode="auto">
            <a:xfrm>
              <a:off x="286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5" name="Rectangle 186"/>
            <p:cNvSpPr>
              <a:spLocks noChangeArrowheads="1"/>
            </p:cNvSpPr>
            <p:nvPr/>
          </p:nvSpPr>
          <p:spPr bwMode="auto">
            <a:xfrm>
              <a:off x="2861" y="251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6" name="Rectangle 187"/>
            <p:cNvSpPr>
              <a:spLocks noChangeArrowheads="1"/>
            </p:cNvSpPr>
            <p:nvPr/>
          </p:nvSpPr>
          <p:spPr bwMode="auto">
            <a:xfrm>
              <a:off x="3251" y="251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7" name="Rectangle 188"/>
            <p:cNvSpPr>
              <a:spLocks noChangeArrowheads="1"/>
            </p:cNvSpPr>
            <p:nvPr/>
          </p:nvSpPr>
          <p:spPr bwMode="auto">
            <a:xfrm>
              <a:off x="286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8" name="Rectangle 189"/>
            <p:cNvSpPr>
              <a:spLocks noChangeArrowheads="1"/>
            </p:cNvSpPr>
            <p:nvPr/>
          </p:nvSpPr>
          <p:spPr bwMode="auto">
            <a:xfrm>
              <a:off x="2861"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39" name="Rectangle 190"/>
            <p:cNvSpPr>
              <a:spLocks noChangeArrowheads="1"/>
            </p:cNvSpPr>
            <p:nvPr/>
          </p:nvSpPr>
          <p:spPr bwMode="auto">
            <a:xfrm>
              <a:off x="325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0" name="Rectangle 191"/>
            <p:cNvSpPr>
              <a:spLocks noChangeArrowheads="1"/>
            </p:cNvSpPr>
            <p:nvPr/>
          </p:nvSpPr>
          <p:spPr bwMode="auto">
            <a:xfrm>
              <a:off x="3251" y="251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1" name="Rectangle 192"/>
            <p:cNvSpPr>
              <a:spLocks noChangeArrowheads="1"/>
            </p:cNvSpPr>
            <p:nvPr/>
          </p:nvSpPr>
          <p:spPr bwMode="auto">
            <a:xfrm>
              <a:off x="3641" y="251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2" name="Rectangle 193"/>
            <p:cNvSpPr>
              <a:spLocks noChangeArrowheads="1"/>
            </p:cNvSpPr>
            <p:nvPr/>
          </p:nvSpPr>
          <p:spPr bwMode="auto">
            <a:xfrm>
              <a:off x="325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3" name="Rectangle 194"/>
            <p:cNvSpPr>
              <a:spLocks noChangeArrowheads="1"/>
            </p:cNvSpPr>
            <p:nvPr/>
          </p:nvSpPr>
          <p:spPr bwMode="auto">
            <a:xfrm>
              <a:off x="3251"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4" name="Rectangle 195"/>
            <p:cNvSpPr>
              <a:spLocks noChangeArrowheads="1"/>
            </p:cNvSpPr>
            <p:nvPr/>
          </p:nvSpPr>
          <p:spPr bwMode="auto">
            <a:xfrm>
              <a:off x="364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5" name="Rectangle 196"/>
            <p:cNvSpPr>
              <a:spLocks noChangeArrowheads="1"/>
            </p:cNvSpPr>
            <p:nvPr/>
          </p:nvSpPr>
          <p:spPr bwMode="auto">
            <a:xfrm>
              <a:off x="3641"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6" name="Rectangle 197"/>
            <p:cNvSpPr>
              <a:spLocks noChangeArrowheads="1"/>
            </p:cNvSpPr>
            <p:nvPr/>
          </p:nvSpPr>
          <p:spPr bwMode="auto">
            <a:xfrm>
              <a:off x="4031" y="251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7" name="Rectangle 198"/>
            <p:cNvSpPr>
              <a:spLocks noChangeArrowheads="1"/>
            </p:cNvSpPr>
            <p:nvPr/>
          </p:nvSpPr>
          <p:spPr bwMode="auto">
            <a:xfrm>
              <a:off x="364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8" name="Rectangle 199"/>
            <p:cNvSpPr>
              <a:spLocks noChangeArrowheads="1"/>
            </p:cNvSpPr>
            <p:nvPr/>
          </p:nvSpPr>
          <p:spPr bwMode="auto">
            <a:xfrm>
              <a:off x="3641"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49" name="Rectangle 200"/>
            <p:cNvSpPr>
              <a:spLocks noChangeArrowheads="1"/>
            </p:cNvSpPr>
            <p:nvPr/>
          </p:nvSpPr>
          <p:spPr bwMode="auto">
            <a:xfrm>
              <a:off x="403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50" name="Rectangle 201"/>
            <p:cNvSpPr>
              <a:spLocks noChangeArrowheads="1"/>
            </p:cNvSpPr>
            <p:nvPr/>
          </p:nvSpPr>
          <p:spPr bwMode="auto">
            <a:xfrm>
              <a:off x="4031"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51" name="Rectangle 202"/>
            <p:cNvSpPr>
              <a:spLocks noChangeArrowheads="1"/>
            </p:cNvSpPr>
            <p:nvPr/>
          </p:nvSpPr>
          <p:spPr bwMode="auto">
            <a:xfrm>
              <a:off x="4421" y="251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52" name="Rectangle 203"/>
            <p:cNvSpPr>
              <a:spLocks noChangeArrowheads="1"/>
            </p:cNvSpPr>
            <p:nvPr/>
          </p:nvSpPr>
          <p:spPr bwMode="auto">
            <a:xfrm>
              <a:off x="403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253" name="Rectangle 204"/>
            <p:cNvSpPr>
              <a:spLocks noChangeArrowheads="1"/>
            </p:cNvSpPr>
            <p:nvPr/>
          </p:nvSpPr>
          <p:spPr bwMode="auto">
            <a:xfrm>
              <a:off x="4031" y="251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grpSp>
      <p:sp>
        <p:nvSpPr>
          <p:cNvPr id="254" name="Rectangle 206"/>
          <p:cNvSpPr>
            <a:spLocks noChangeArrowheads="1"/>
          </p:cNvSpPr>
          <p:nvPr/>
        </p:nvSpPr>
        <p:spPr bwMode="auto">
          <a:xfrm>
            <a:off x="2066925"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55" name="Rectangle 207"/>
          <p:cNvSpPr>
            <a:spLocks noChangeArrowheads="1"/>
          </p:cNvSpPr>
          <p:nvPr/>
        </p:nvSpPr>
        <p:spPr bwMode="auto">
          <a:xfrm>
            <a:off x="2066925" y="4624388"/>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56" name="Rectangle 208"/>
          <p:cNvSpPr>
            <a:spLocks noChangeArrowheads="1"/>
          </p:cNvSpPr>
          <p:nvPr/>
        </p:nvSpPr>
        <p:spPr bwMode="auto">
          <a:xfrm>
            <a:off x="2686050" y="4624388"/>
            <a:ext cx="33338"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57" name="Rectangle 209"/>
          <p:cNvSpPr>
            <a:spLocks noChangeArrowheads="1"/>
          </p:cNvSpPr>
          <p:nvPr/>
        </p:nvSpPr>
        <p:spPr bwMode="auto">
          <a:xfrm>
            <a:off x="2066925"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58" name="Rectangle 210"/>
          <p:cNvSpPr>
            <a:spLocks noChangeArrowheads="1"/>
          </p:cNvSpPr>
          <p:nvPr/>
        </p:nvSpPr>
        <p:spPr bwMode="auto">
          <a:xfrm>
            <a:off x="2066925"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59" name="Rectangle 211"/>
          <p:cNvSpPr>
            <a:spLocks noChangeArrowheads="1"/>
          </p:cNvSpPr>
          <p:nvPr/>
        </p:nvSpPr>
        <p:spPr bwMode="auto">
          <a:xfrm>
            <a:off x="2686050"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0" name="Rectangle 212"/>
          <p:cNvSpPr>
            <a:spLocks noChangeArrowheads="1"/>
          </p:cNvSpPr>
          <p:nvPr/>
        </p:nvSpPr>
        <p:spPr bwMode="auto">
          <a:xfrm>
            <a:off x="2686050" y="4624388"/>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1" name="Rectangle 213"/>
          <p:cNvSpPr>
            <a:spLocks noChangeArrowheads="1"/>
          </p:cNvSpPr>
          <p:nvPr/>
        </p:nvSpPr>
        <p:spPr bwMode="auto">
          <a:xfrm>
            <a:off x="3305175" y="4624388"/>
            <a:ext cx="33338"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2" name="Rectangle 214"/>
          <p:cNvSpPr>
            <a:spLocks noChangeArrowheads="1"/>
          </p:cNvSpPr>
          <p:nvPr/>
        </p:nvSpPr>
        <p:spPr bwMode="auto">
          <a:xfrm>
            <a:off x="2686050"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3" name="Rectangle 215"/>
          <p:cNvSpPr>
            <a:spLocks noChangeArrowheads="1"/>
          </p:cNvSpPr>
          <p:nvPr/>
        </p:nvSpPr>
        <p:spPr bwMode="auto">
          <a:xfrm>
            <a:off x="2686050" y="4624388"/>
            <a:ext cx="333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4" name="Rectangle 216"/>
          <p:cNvSpPr>
            <a:spLocks noChangeArrowheads="1"/>
          </p:cNvSpPr>
          <p:nvPr/>
        </p:nvSpPr>
        <p:spPr bwMode="auto">
          <a:xfrm>
            <a:off x="3305175" y="4624388"/>
            <a:ext cx="6175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5" name="Rectangle 217"/>
          <p:cNvSpPr>
            <a:spLocks noChangeArrowheads="1"/>
          </p:cNvSpPr>
          <p:nvPr/>
        </p:nvSpPr>
        <p:spPr bwMode="auto">
          <a:xfrm>
            <a:off x="3305175" y="4624388"/>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6" name="Rectangle 218"/>
          <p:cNvSpPr>
            <a:spLocks noChangeArrowheads="1"/>
          </p:cNvSpPr>
          <p:nvPr/>
        </p:nvSpPr>
        <p:spPr bwMode="auto">
          <a:xfrm>
            <a:off x="3922713" y="4624388"/>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7" name="Rectangle 219"/>
          <p:cNvSpPr>
            <a:spLocks noChangeArrowheads="1"/>
          </p:cNvSpPr>
          <p:nvPr/>
        </p:nvSpPr>
        <p:spPr bwMode="auto">
          <a:xfrm>
            <a:off x="3305175" y="5256213"/>
            <a:ext cx="61753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8" name="Rectangle 220"/>
          <p:cNvSpPr>
            <a:spLocks noChangeArrowheads="1"/>
          </p:cNvSpPr>
          <p:nvPr/>
        </p:nvSpPr>
        <p:spPr bwMode="auto">
          <a:xfrm>
            <a:off x="3305175" y="4624388"/>
            <a:ext cx="333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69" name="Rectangle 221"/>
          <p:cNvSpPr>
            <a:spLocks noChangeArrowheads="1"/>
          </p:cNvSpPr>
          <p:nvPr/>
        </p:nvSpPr>
        <p:spPr bwMode="auto">
          <a:xfrm>
            <a:off x="3922713"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0" name="Rectangle 222"/>
          <p:cNvSpPr>
            <a:spLocks noChangeArrowheads="1"/>
          </p:cNvSpPr>
          <p:nvPr/>
        </p:nvSpPr>
        <p:spPr bwMode="auto">
          <a:xfrm>
            <a:off x="3922713" y="4624388"/>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1" name="Rectangle 223"/>
          <p:cNvSpPr>
            <a:spLocks noChangeArrowheads="1"/>
          </p:cNvSpPr>
          <p:nvPr/>
        </p:nvSpPr>
        <p:spPr bwMode="auto">
          <a:xfrm>
            <a:off x="4541838" y="4624388"/>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2" name="Rectangle 224"/>
          <p:cNvSpPr>
            <a:spLocks noChangeArrowheads="1"/>
          </p:cNvSpPr>
          <p:nvPr/>
        </p:nvSpPr>
        <p:spPr bwMode="auto">
          <a:xfrm>
            <a:off x="3922713"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3" name="Rectangle 225"/>
          <p:cNvSpPr>
            <a:spLocks noChangeArrowheads="1"/>
          </p:cNvSpPr>
          <p:nvPr/>
        </p:nvSpPr>
        <p:spPr bwMode="auto">
          <a:xfrm>
            <a:off x="3922713"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4" name="Rectangle 226"/>
          <p:cNvSpPr>
            <a:spLocks noChangeArrowheads="1"/>
          </p:cNvSpPr>
          <p:nvPr/>
        </p:nvSpPr>
        <p:spPr bwMode="auto">
          <a:xfrm>
            <a:off x="4541838"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5" name="Rectangle 227"/>
          <p:cNvSpPr>
            <a:spLocks noChangeArrowheads="1"/>
          </p:cNvSpPr>
          <p:nvPr/>
        </p:nvSpPr>
        <p:spPr bwMode="auto">
          <a:xfrm>
            <a:off x="4541838" y="4624388"/>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6" name="Rectangle 228"/>
          <p:cNvSpPr>
            <a:spLocks noChangeArrowheads="1"/>
          </p:cNvSpPr>
          <p:nvPr/>
        </p:nvSpPr>
        <p:spPr bwMode="auto">
          <a:xfrm>
            <a:off x="5160963" y="4624388"/>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7" name="Rectangle 229"/>
          <p:cNvSpPr>
            <a:spLocks noChangeArrowheads="1"/>
          </p:cNvSpPr>
          <p:nvPr/>
        </p:nvSpPr>
        <p:spPr bwMode="auto">
          <a:xfrm>
            <a:off x="4541838"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8" name="Rectangle 230"/>
          <p:cNvSpPr>
            <a:spLocks noChangeArrowheads="1"/>
          </p:cNvSpPr>
          <p:nvPr/>
        </p:nvSpPr>
        <p:spPr bwMode="auto">
          <a:xfrm>
            <a:off x="4541838"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79" name="Rectangle 231"/>
          <p:cNvSpPr>
            <a:spLocks noChangeArrowheads="1"/>
          </p:cNvSpPr>
          <p:nvPr/>
        </p:nvSpPr>
        <p:spPr bwMode="auto">
          <a:xfrm>
            <a:off x="5160963"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0" name="Rectangle 232"/>
          <p:cNvSpPr>
            <a:spLocks noChangeArrowheads="1"/>
          </p:cNvSpPr>
          <p:nvPr/>
        </p:nvSpPr>
        <p:spPr bwMode="auto">
          <a:xfrm>
            <a:off x="5160963" y="4624388"/>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1" name="Rectangle 233"/>
          <p:cNvSpPr>
            <a:spLocks noChangeArrowheads="1"/>
          </p:cNvSpPr>
          <p:nvPr/>
        </p:nvSpPr>
        <p:spPr bwMode="auto">
          <a:xfrm>
            <a:off x="5780088" y="4624388"/>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2" name="Rectangle 234"/>
          <p:cNvSpPr>
            <a:spLocks noChangeArrowheads="1"/>
          </p:cNvSpPr>
          <p:nvPr/>
        </p:nvSpPr>
        <p:spPr bwMode="auto">
          <a:xfrm>
            <a:off x="5160963"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3" name="Rectangle 235"/>
          <p:cNvSpPr>
            <a:spLocks noChangeArrowheads="1"/>
          </p:cNvSpPr>
          <p:nvPr/>
        </p:nvSpPr>
        <p:spPr bwMode="auto">
          <a:xfrm>
            <a:off x="5160963"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4" name="Rectangle 236"/>
          <p:cNvSpPr>
            <a:spLocks noChangeArrowheads="1"/>
          </p:cNvSpPr>
          <p:nvPr/>
        </p:nvSpPr>
        <p:spPr bwMode="auto">
          <a:xfrm>
            <a:off x="5780088"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5" name="Rectangle 237"/>
          <p:cNvSpPr>
            <a:spLocks noChangeArrowheads="1"/>
          </p:cNvSpPr>
          <p:nvPr/>
        </p:nvSpPr>
        <p:spPr bwMode="auto">
          <a:xfrm>
            <a:off x="5780088" y="4624388"/>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6" name="Rectangle 238"/>
          <p:cNvSpPr>
            <a:spLocks noChangeArrowheads="1"/>
          </p:cNvSpPr>
          <p:nvPr/>
        </p:nvSpPr>
        <p:spPr bwMode="auto">
          <a:xfrm>
            <a:off x="6399213" y="4624388"/>
            <a:ext cx="33337"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7" name="Rectangle 239"/>
          <p:cNvSpPr>
            <a:spLocks noChangeArrowheads="1"/>
          </p:cNvSpPr>
          <p:nvPr/>
        </p:nvSpPr>
        <p:spPr bwMode="auto">
          <a:xfrm>
            <a:off x="5780088"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8" name="Rectangle 240"/>
          <p:cNvSpPr>
            <a:spLocks noChangeArrowheads="1"/>
          </p:cNvSpPr>
          <p:nvPr/>
        </p:nvSpPr>
        <p:spPr bwMode="auto">
          <a:xfrm>
            <a:off x="5780088"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89" name="Rectangle 241"/>
          <p:cNvSpPr>
            <a:spLocks noChangeArrowheads="1"/>
          </p:cNvSpPr>
          <p:nvPr/>
        </p:nvSpPr>
        <p:spPr bwMode="auto">
          <a:xfrm>
            <a:off x="6399213"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0" name="Rectangle 242"/>
          <p:cNvSpPr>
            <a:spLocks noChangeArrowheads="1"/>
          </p:cNvSpPr>
          <p:nvPr/>
        </p:nvSpPr>
        <p:spPr bwMode="auto">
          <a:xfrm>
            <a:off x="6399213" y="4624388"/>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1" name="Rectangle 243"/>
          <p:cNvSpPr>
            <a:spLocks noChangeArrowheads="1"/>
          </p:cNvSpPr>
          <p:nvPr/>
        </p:nvSpPr>
        <p:spPr bwMode="auto">
          <a:xfrm>
            <a:off x="7018338" y="4624388"/>
            <a:ext cx="33337"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2" name="Rectangle 244"/>
          <p:cNvSpPr>
            <a:spLocks noChangeArrowheads="1"/>
          </p:cNvSpPr>
          <p:nvPr/>
        </p:nvSpPr>
        <p:spPr bwMode="auto">
          <a:xfrm>
            <a:off x="6399213"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3" name="Rectangle 245"/>
          <p:cNvSpPr>
            <a:spLocks noChangeArrowheads="1"/>
          </p:cNvSpPr>
          <p:nvPr/>
        </p:nvSpPr>
        <p:spPr bwMode="auto">
          <a:xfrm>
            <a:off x="6399213" y="4624388"/>
            <a:ext cx="33337"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4" name="Rectangle 246"/>
          <p:cNvSpPr>
            <a:spLocks noChangeArrowheads="1"/>
          </p:cNvSpPr>
          <p:nvPr/>
        </p:nvSpPr>
        <p:spPr bwMode="auto">
          <a:xfrm>
            <a:off x="2066925"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5" name="Rectangle 247"/>
          <p:cNvSpPr>
            <a:spLocks noChangeArrowheads="1"/>
          </p:cNvSpPr>
          <p:nvPr/>
        </p:nvSpPr>
        <p:spPr bwMode="auto">
          <a:xfrm>
            <a:off x="2066925" y="5256213"/>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6" name="Rectangle 248"/>
          <p:cNvSpPr>
            <a:spLocks noChangeArrowheads="1"/>
          </p:cNvSpPr>
          <p:nvPr/>
        </p:nvSpPr>
        <p:spPr bwMode="auto">
          <a:xfrm>
            <a:off x="2686050" y="5256213"/>
            <a:ext cx="33338"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7" name="Rectangle 249"/>
          <p:cNvSpPr>
            <a:spLocks noChangeArrowheads="1"/>
          </p:cNvSpPr>
          <p:nvPr/>
        </p:nvSpPr>
        <p:spPr bwMode="auto">
          <a:xfrm>
            <a:off x="2066925"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8" name="Rectangle 250"/>
          <p:cNvSpPr>
            <a:spLocks noChangeArrowheads="1"/>
          </p:cNvSpPr>
          <p:nvPr/>
        </p:nvSpPr>
        <p:spPr bwMode="auto">
          <a:xfrm>
            <a:off x="2066925"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299" name="Rectangle 251"/>
          <p:cNvSpPr>
            <a:spLocks noChangeArrowheads="1"/>
          </p:cNvSpPr>
          <p:nvPr/>
        </p:nvSpPr>
        <p:spPr bwMode="auto">
          <a:xfrm>
            <a:off x="2686050"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0" name="Rectangle 252"/>
          <p:cNvSpPr>
            <a:spLocks noChangeArrowheads="1"/>
          </p:cNvSpPr>
          <p:nvPr/>
        </p:nvSpPr>
        <p:spPr bwMode="auto">
          <a:xfrm>
            <a:off x="2686050" y="5256213"/>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1" name="Rectangle 253"/>
          <p:cNvSpPr>
            <a:spLocks noChangeArrowheads="1"/>
          </p:cNvSpPr>
          <p:nvPr/>
        </p:nvSpPr>
        <p:spPr bwMode="auto">
          <a:xfrm>
            <a:off x="3305175" y="5256213"/>
            <a:ext cx="33338"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2" name="Rectangle 254"/>
          <p:cNvSpPr>
            <a:spLocks noChangeArrowheads="1"/>
          </p:cNvSpPr>
          <p:nvPr/>
        </p:nvSpPr>
        <p:spPr bwMode="auto">
          <a:xfrm>
            <a:off x="2686050"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3" name="Rectangle 255"/>
          <p:cNvSpPr>
            <a:spLocks noChangeArrowheads="1"/>
          </p:cNvSpPr>
          <p:nvPr/>
        </p:nvSpPr>
        <p:spPr bwMode="auto">
          <a:xfrm>
            <a:off x="2686050" y="5256213"/>
            <a:ext cx="33338"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4" name="Rectangle 256"/>
          <p:cNvSpPr>
            <a:spLocks noChangeArrowheads="1"/>
          </p:cNvSpPr>
          <p:nvPr/>
        </p:nvSpPr>
        <p:spPr bwMode="auto">
          <a:xfrm>
            <a:off x="3305175" y="5256213"/>
            <a:ext cx="617538"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5" name="Rectangle 257"/>
          <p:cNvSpPr>
            <a:spLocks noChangeArrowheads="1"/>
          </p:cNvSpPr>
          <p:nvPr/>
        </p:nvSpPr>
        <p:spPr bwMode="auto">
          <a:xfrm>
            <a:off x="3305175" y="5256213"/>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6" name="Rectangle 258"/>
          <p:cNvSpPr>
            <a:spLocks noChangeArrowheads="1"/>
          </p:cNvSpPr>
          <p:nvPr/>
        </p:nvSpPr>
        <p:spPr bwMode="auto">
          <a:xfrm>
            <a:off x="3922713" y="5256213"/>
            <a:ext cx="34925"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7" name="Rectangle 259"/>
          <p:cNvSpPr>
            <a:spLocks noChangeArrowheads="1"/>
          </p:cNvSpPr>
          <p:nvPr/>
        </p:nvSpPr>
        <p:spPr bwMode="auto">
          <a:xfrm>
            <a:off x="3305175" y="5886450"/>
            <a:ext cx="61753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8" name="Rectangle 260"/>
          <p:cNvSpPr>
            <a:spLocks noChangeArrowheads="1"/>
          </p:cNvSpPr>
          <p:nvPr/>
        </p:nvSpPr>
        <p:spPr bwMode="auto">
          <a:xfrm>
            <a:off x="3305175" y="5256213"/>
            <a:ext cx="33338"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09" name="Rectangle 261"/>
          <p:cNvSpPr>
            <a:spLocks noChangeArrowheads="1"/>
          </p:cNvSpPr>
          <p:nvPr/>
        </p:nvSpPr>
        <p:spPr bwMode="auto">
          <a:xfrm>
            <a:off x="3922713"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0" name="Rectangle 262"/>
          <p:cNvSpPr>
            <a:spLocks noChangeArrowheads="1"/>
          </p:cNvSpPr>
          <p:nvPr/>
        </p:nvSpPr>
        <p:spPr bwMode="auto">
          <a:xfrm>
            <a:off x="3922713" y="5256213"/>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1" name="Rectangle 263"/>
          <p:cNvSpPr>
            <a:spLocks noChangeArrowheads="1"/>
          </p:cNvSpPr>
          <p:nvPr/>
        </p:nvSpPr>
        <p:spPr bwMode="auto">
          <a:xfrm>
            <a:off x="4541838" y="5256213"/>
            <a:ext cx="34925"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2" name="Rectangle 264"/>
          <p:cNvSpPr>
            <a:spLocks noChangeArrowheads="1"/>
          </p:cNvSpPr>
          <p:nvPr/>
        </p:nvSpPr>
        <p:spPr bwMode="auto">
          <a:xfrm>
            <a:off x="3922713"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3" name="Rectangle 265"/>
          <p:cNvSpPr>
            <a:spLocks noChangeArrowheads="1"/>
          </p:cNvSpPr>
          <p:nvPr/>
        </p:nvSpPr>
        <p:spPr bwMode="auto">
          <a:xfrm>
            <a:off x="3922713"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4" name="Rectangle 266"/>
          <p:cNvSpPr>
            <a:spLocks noChangeArrowheads="1"/>
          </p:cNvSpPr>
          <p:nvPr/>
        </p:nvSpPr>
        <p:spPr bwMode="auto">
          <a:xfrm>
            <a:off x="4541838"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5" name="Rectangle 267"/>
          <p:cNvSpPr>
            <a:spLocks noChangeArrowheads="1"/>
          </p:cNvSpPr>
          <p:nvPr/>
        </p:nvSpPr>
        <p:spPr bwMode="auto">
          <a:xfrm>
            <a:off x="4541838" y="5256213"/>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6" name="Rectangle 268"/>
          <p:cNvSpPr>
            <a:spLocks noChangeArrowheads="1"/>
          </p:cNvSpPr>
          <p:nvPr/>
        </p:nvSpPr>
        <p:spPr bwMode="auto">
          <a:xfrm>
            <a:off x="5160963" y="5256213"/>
            <a:ext cx="34925"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7" name="Rectangle 269"/>
          <p:cNvSpPr>
            <a:spLocks noChangeArrowheads="1"/>
          </p:cNvSpPr>
          <p:nvPr/>
        </p:nvSpPr>
        <p:spPr bwMode="auto">
          <a:xfrm>
            <a:off x="4541838"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8" name="Rectangle 270"/>
          <p:cNvSpPr>
            <a:spLocks noChangeArrowheads="1"/>
          </p:cNvSpPr>
          <p:nvPr/>
        </p:nvSpPr>
        <p:spPr bwMode="auto">
          <a:xfrm>
            <a:off x="4541838"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19" name="Rectangle 271"/>
          <p:cNvSpPr>
            <a:spLocks noChangeArrowheads="1"/>
          </p:cNvSpPr>
          <p:nvPr/>
        </p:nvSpPr>
        <p:spPr bwMode="auto">
          <a:xfrm>
            <a:off x="5160963"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0" name="Rectangle 272"/>
          <p:cNvSpPr>
            <a:spLocks noChangeArrowheads="1"/>
          </p:cNvSpPr>
          <p:nvPr/>
        </p:nvSpPr>
        <p:spPr bwMode="auto">
          <a:xfrm>
            <a:off x="5160963" y="5256213"/>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1" name="Rectangle 273"/>
          <p:cNvSpPr>
            <a:spLocks noChangeArrowheads="1"/>
          </p:cNvSpPr>
          <p:nvPr/>
        </p:nvSpPr>
        <p:spPr bwMode="auto">
          <a:xfrm>
            <a:off x="5780088" y="5256213"/>
            <a:ext cx="34925"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2" name="Rectangle 274"/>
          <p:cNvSpPr>
            <a:spLocks noChangeArrowheads="1"/>
          </p:cNvSpPr>
          <p:nvPr/>
        </p:nvSpPr>
        <p:spPr bwMode="auto">
          <a:xfrm>
            <a:off x="5160963"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3" name="Rectangle 275"/>
          <p:cNvSpPr>
            <a:spLocks noChangeArrowheads="1"/>
          </p:cNvSpPr>
          <p:nvPr/>
        </p:nvSpPr>
        <p:spPr bwMode="auto">
          <a:xfrm>
            <a:off x="5160963"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4" name="Rectangle 276"/>
          <p:cNvSpPr>
            <a:spLocks noChangeArrowheads="1"/>
          </p:cNvSpPr>
          <p:nvPr/>
        </p:nvSpPr>
        <p:spPr bwMode="auto">
          <a:xfrm>
            <a:off x="5780088"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5" name="Rectangle 277"/>
          <p:cNvSpPr>
            <a:spLocks noChangeArrowheads="1"/>
          </p:cNvSpPr>
          <p:nvPr/>
        </p:nvSpPr>
        <p:spPr bwMode="auto">
          <a:xfrm>
            <a:off x="5780088" y="5256213"/>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6" name="Rectangle 278"/>
          <p:cNvSpPr>
            <a:spLocks noChangeArrowheads="1"/>
          </p:cNvSpPr>
          <p:nvPr/>
        </p:nvSpPr>
        <p:spPr bwMode="auto">
          <a:xfrm>
            <a:off x="6399213" y="5256213"/>
            <a:ext cx="33337"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7" name="Rectangle 279"/>
          <p:cNvSpPr>
            <a:spLocks noChangeArrowheads="1"/>
          </p:cNvSpPr>
          <p:nvPr/>
        </p:nvSpPr>
        <p:spPr bwMode="auto">
          <a:xfrm>
            <a:off x="5780088"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8" name="Rectangle 280"/>
          <p:cNvSpPr>
            <a:spLocks noChangeArrowheads="1"/>
          </p:cNvSpPr>
          <p:nvPr/>
        </p:nvSpPr>
        <p:spPr bwMode="auto">
          <a:xfrm>
            <a:off x="5780088"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29" name="Rectangle 281"/>
          <p:cNvSpPr>
            <a:spLocks noChangeArrowheads="1"/>
          </p:cNvSpPr>
          <p:nvPr/>
        </p:nvSpPr>
        <p:spPr bwMode="auto">
          <a:xfrm>
            <a:off x="6399213"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0" name="Rectangle 282"/>
          <p:cNvSpPr>
            <a:spLocks noChangeArrowheads="1"/>
          </p:cNvSpPr>
          <p:nvPr/>
        </p:nvSpPr>
        <p:spPr bwMode="auto">
          <a:xfrm>
            <a:off x="6399213" y="5256213"/>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1" name="Rectangle 283"/>
          <p:cNvSpPr>
            <a:spLocks noChangeArrowheads="1"/>
          </p:cNvSpPr>
          <p:nvPr/>
        </p:nvSpPr>
        <p:spPr bwMode="auto">
          <a:xfrm>
            <a:off x="7018338" y="5256213"/>
            <a:ext cx="33337"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2" name="Rectangle 284"/>
          <p:cNvSpPr>
            <a:spLocks noChangeArrowheads="1"/>
          </p:cNvSpPr>
          <p:nvPr/>
        </p:nvSpPr>
        <p:spPr bwMode="auto">
          <a:xfrm>
            <a:off x="6399213"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3" name="Rectangle 285"/>
          <p:cNvSpPr>
            <a:spLocks noChangeArrowheads="1"/>
          </p:cNvSpPr>
          <p:nvPr/>
        </p:nvSpPr>
        <p:spPr bwMode="auto">
          <a:xfrm>
            <a:off x="6399213" y="5256213"/>
            <a:ext cx="33337"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4" name="Rectangle 286"/>
          <p:cNvSpPr>
            <a:spLocks noChangeArrowheads="1"/>
          </p:cNvSpPr>
          <p:nvPr/>
        </p:nvSpPr>
        <p:spPr bwMode="auto">
          <a:xfrm>
            <a:off x="2066925"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5" name="Rectangle 287"/>
          <p:cNvSpPr>
            <a:spLocks noChangeArrowheads="1"/>
          </p:cNvSpPr>
          <p:nvPr/>
        </p:nvSpPr>
        <p:spPr bwMode="auto">
          <a:xfrm>
            <a:off x="2066925" y="5886450"/>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6" name="Rectangle 288"/>
          <p:cNvSpPr>
            <a:spLocks noChangeArrowheads="1"/>
          </p:cNvSpPr>
          <p:nvPr/>
        </p:nvSpPr>
        <p:spPr bwMode="auto">
          <a:xfrm>
            <a:off x="2686050" y="5886450"/>
            <a:ext cx="33338"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7" name="Rectangle 289"/>
          <p:cNvSpPr>
            <a:spLocks noChangeArrowheads="1"/>
          </p:cNvSpPr>
          <p:nvPr/>
        </p:nvSpPr>
        <p:spPr bwMode="auto">
          <a:xfrm>
            <a:off x="2066925"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8" name="Rectangle 290"/>
          <p:cNvSpPr>
            <a:spLocks noChangeArrowheads="1"/>
          </p:cNvSpPr>
          <p:nvPr/>
        </p:nvSpPr>
        <p:spPr bwMode="auto">
          <a:xfrm>
            <a:off x="2066925"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39" name="Rectangle 291"/>
          <p:cNvSpPr>
            <a:spLocks noChangeArrowheads="1"/>
          </p:cNvSpPr>
          <p:nvPr/>
        </p:nvSpPr>
        <p:spPr bwMode="auto">
          <a:xfrm>
            <a:off x="2686050"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0" name="Rectangle 292"/>
          <p:cNvSpPr>
            <a:spLocks noChangeArrowheads="1"/>
          </p:cNvSpPr>
          <p:nvPr/>
        </p:nvSpPr>
        <p:spPr bwMode="auto">
          <a:xfrm>
            <a:off x="2686050" y="5886450"/>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1" name="Rectangle 293"/>
          <p:cNvSpPr>
            <a:spLocks noChangeArrowheads="1"/>
          </p:cNvSpPr>
          <p:nvPr/>
        </p:nvSpPr>
        <p:spPr bwMode="auto">
          <a:xfrm>
            <a:off x="3305175" y="5886450"/>
            <a:ext cx="33338"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2" name="Rectangle 294"/>
          <p:cNvSpPr>
            <a:spLocks noChangeArrowheads="1"/>
          </p:cNvSpPr>
          <p:nvPr/>
        </p:nvSpPr>
        <p:spPr bwMode="auto">
          <a:xfrm>
            <a:off x="2686050"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3" name="Rectangle 295"/>
          <p:cNvSpPr>
            <a:spLocks noChangeArrowheads="1"/>
          </p:cNvSpPr>
          <p:nvPr/>
        </p:nvSpPr>
        <p:spPr bwMode="auto">
          <a:xfrm>
            <a:off x="2686050" y="5886450"/>
            <a:ext cx="333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4" name="Rectangle 296"/>
          <p:cNvSpPr>
            <a:spLocks noChangeArrowheads="1"/>
          </p:cNvSpPr>
          <p:nvPr/>
        </p:nvSpPr>
        <p:spPr bwMode="auto">
          <a:xfrm>
            <a:off x="3305175" y="5886450"/>
            <a:ext cx="6175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5" name="Rectangle 297"/>
          <p:cNvSpPr>
            <a:spLocks noChangeArrowheads="1"/>
          </p:cNvSpPr>
          <p:nvPr/>
        </p:nvSpPr>
        <p:spPr bwMode="auto">
          <a:xfrm>
            <a:off x="3305175" y="5886450"/>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6" name="Rectangle 298"/>
          <p:cNvSpPr>
            <a:spLocks noChangeArrowheads="1"/>
          </p:cNvSpPr>
          <p:nvPr/>
        </p:nvSpPr>
        <p:spPr bwMode="auto">
          <a:xfrm>
            <a:off x="3922713"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7" name="Rectangle 299"/>
          <p:cNvSpPr>
            <a:spLocks noChangeArrowheads="1"/>
          </p:cNvSpPr>
          <p:nvPr/>
        </p:nvSpPr>
        <p:spPr bwMode="auto">
          <a:xfrm>
            <a:off x="3305175" y="6518275"/>
            <a:ext cx="61753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8" name="Rectangle 300"/>
          <p:cNvSpPr>
            <a:spLocks noChangeArrowheads="1"/>
          </p:cNvSpPr>
          <p:nvPr/>
        </p:nvSpPr>
        <p:spPr bwMode="auto">
          <a:xfrm>
            <a:off x="3305175" y="5886450"/>
            <a:ext cx="333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49" name="Rectangle 301"/>
          <p:cNvSpPr>
            <a:spLocks noChangeArrowheads="1"/>
          </p:cNvSpPr>
          <p:nvPr/>
        </p:nvSpPr>
        <p:spPr bwMode="auto">
          <a:xfrm>
            <a:off x="3922713"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0" name="Rectangle 302"/>
          <p:cNvSpPr>
            <a:spLocks noChangeArrowheads="1"/>
          </p:cNvSpPr>
          <p:nvPr/>
        </p:nvSpPr>
        <p:spPr bwMode="auto">
          <a:xfrm>
            <a:off x="3922713" y="5886450"/>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1" name="Rectangle 303"/>
          <p:cNvSpPr>
            <a:spLocks noChangeArrowheads="1"/>
          </p:cNvSpPr>
          <p:nvPr/>
        </p:nvSpPr>
        <p:spPr bwMode="auto">
          <a:xfrm>
            <a:off x="4541838"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2" name="Rectangle 304"/>
          <p:cNvSpPr>
            <a:spLocks noChangeArrowheads="1"/>
          </p:cNvSpPr>
          <p:nvPr/>
        </p:nvSpPr>
        <p:spPr bwMode="auto">
          <a:xfrm>
            <a:off x="3922713"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3" name="Rectangle 305"/>
          <p:cNvSpPr>
            <a:spLocks noChangeArrowheads="1"/>
          </p:cNvSpPr>
          <p:nvPr/>
        </p:nvSpPr>
        <p:spPr bwMode="auto">
          <a:xfrm>
            <a:off x="3922713"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4" name="Rectangle 306"/>
          <p:cNvSpPr>
            <a:spLocks noChangeArrowheads="1"/>
          </p:cNvSpPr>
          <p:nvPr/>
        </p:nvSpPr>
        <p:spPr bwMode="auto">
          <a:xfrm>
            <a:off x="4541838"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5" name="Rectangle 307"/>
          <p:cNvSpPr>
            <a:spLocks noChangeArrowheads="1"/>
          </p:cNvSpPr>
          <p:nvPr/>
        </p:nvSpPr>
        <p:spPr bwMode="auto">
          <a:xfrm>
            <a:off x="4541838" y="5886450"/>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6" name="Rectangle 308"/>
          <p:cNvSpPr>
            <a:spLocks noChangeArrowheads="1"/>
          </p:cNvSpPr>
          <p:nvPr/>
        </p:nvSpPr>
        <p:spPr bwMode="auto">
          <a:xfrm>
            <a:off x="5160963"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7" name="Rectangle 309"/>
          <p:cNvSpPr>
            <a:spLocks noChangeArrowheads="1"/>
          </p:cNvSpPr>
          <p:nvPr/>
        </p:nvSpPr>
        <p:spPr bwMode="auto">
          <a:xfrm>
            <a:off x="4541838"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8" name="Rectangle 310"/>
          <p:cNvSpPr>
            <a:spLocks noChangeArrowheads="1"/>
          </p:cNvSpPr>
          <p:nvPr/>
        </p:nvSpPr>
        <p:spPr bwMode="auto">
          <a:xfrm>
            <a:off x="4541838"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59" name="Rectangle 311"/>
          <p:cNvSpPr>
            <a:spLocks noChangeArrowheads="1"/>
          </p:cNvSpPr>
          <p:nvPr/>
        </p:nvSpPr>
        <p:spPr bwMode="auto">
          <a:xfrm>
            <a:off x="5160963"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0" name="Rectangle 312"/>
          <p:cNvSpPr>
            <a:spLocks noChangeArrowheads="1"/>
          </p:cNvSpPr>
          <p:nvPr/>
        </p:nvSpPr>
        <p:spPr bwMode="auto">
          <a:xfrm>
            <a:off x="5160963" y="5886450"/>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1" name="Rectangle 313"/>
          <p:cNvSpPr>
            <a:spLocks noChangeArrowheads="1"/>
          </p:cNvSpPr>
          <p:nvPr/>
        </p:nvSpPr>
        <p:spPr bwMode="auto">
          <a:xfrm>
            <a:off x="5780088"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2" name="Rectangle 314"/>
          <p:cNvSpPr>
            <a:spLocks noChangeArrowheads="1"/>
          </p:cNvSpPr>
          <p:nvPr/>
        </p:nvSpPr>
        <p:spPr bwMode="auto">
          <a:xfrm>
            <a:off x="5160963"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3" name="Rectangle 315"/>
          <p:cNvSpPr>
            <a:spLocks noChangeArrowheads="1"/>
          </p:cNvSpPr>
          <p:nvPr/>
        </p:nvSpPr>
        <p:spPr bwMode="auto">
          <a:xfrm>
            <a:off x="5160963"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4" name="Rectangle 316"/>
          <p:cNvSpPr>
            <a:spLocks noChangeArrowheads="1"/>
          </p:cNvSpPr>
          <p:nvPr/>
        </p:nvSpPr>
        <p:spPr bwMode="auto">
          <a:xfrm>
            <a:off x="5780088"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5" name="Rectangle 317"/>
          <p:cNvSpPr>
            <a:spLocks noChangeArrowheads="1"/>
          </p:cNvSpPr>
          <p:nvPr/>
        </p:nvSpPr>
        <p:spPr bwMode="auto">
          <a:xfrm>
            <a:off x="5780088" y="5886450"/>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6" name="Rectangle 318"/>
          <p:cNvSpPr>
            <a:spLocks noChangeArrowheads="1"/>
          </p:cNvSpPr>
          <p:nvPr/>
        </p:nvSpPr>
        <p:spPr bwMode="auto">
          <a:xfrm>
            <a:off x="6399213" y="5886450"/>
            <a:ext cx="33337"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7" name="Rectangle 319"/>
          <p:cNvSpPr>
            <a:spLocks noChangeArrowheads="1"/>
          </p:cNvSpPr>
          <p:nvPr/>
        </p:nvSpPr>
        <p:spPr bwMode="auto">
          <a:xfrm>
            <a:off x="5780088"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8" name="Rectangle 320"/>
          <p:cNvSpPr>
            <a:spLocks noChangeArrowheads="1"/>
          </p:cNvSpPr>
          <p:nvPr/>
        </p:nvSpPr>
        <p:spPr bwMode="auto">
          <a:xfrm>
            <a:off x="5780088"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69" name="Rectangle 321"/>
          <p:cNvSpPr>
            <a:spLocks noChangeArrowheads="1"/>
          </p:cNvSpPr>
          <p:nvPr/>
        </p:nvSpPr>
        <p:spPr bwMode="auto">
          <a:xfrm>
            <a:off x="6399213"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0" name="Rectangle 322"/>
          <p:cNvSpPr>
            <a:spLocks noChangeArrowheads="1"/>
          </p:cNvSpPr>
          <p:nvPr/>
        </p:nvSpPr>
        <p:spPr bwMode="auto">
          <a:xfrm>
            <a:off x="6399213" y="5886450"/>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1" name="Rectangle 323"/>
          <p:cNvSpPr>
            <a:spLocks noChangeArrowheads="1"/>
          </p:cNvSpPr>
          <p:nvPr/>
        </p:nvSpPr>
        <p:spPr bwMode="auto">
          <a:xfrm>
            <a:off x="7018338" y="5886450"/>
            <a:ext cx="33337"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2" name="Rectangle 324"/>
          <p:cNvSpPr>
            <a:spLocks noChangeArrowheads="1"/>
          </p:cNvSpPr>
          <p:nvPr/>
        </p:nvSpPr>
        <p:spPr bwMode="auto">
          <a:xfrm>
            <a:off x="6399213"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3" name="Rectangle 325"/>
          <p:cNvSpPr>
            <a:spLocks noChangeArrowheads="1"/>
          </p:cNvSpPr>
          <p:nvPr/>
        </p:nvSpPr>
        <p:spPr bwMode="auto">
          <a:xfrm>
            <a:off x="6399213" y="5886450"/>
            <a:ext cx="33337"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4" name="Rectangle 326"/>
          <p:cNvSpPr>
            <a:spLocks noChangeArrowheads="1"/>
          </p:cNvSpPr>
          <p:nvPr/>
        </p:nvSpPr>
        <p:spPr bwMode="auto">
          <a:xfrm>
            <a:off x="4095750" y="1609725"/>
            <a:ext cx="33338"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5" name="Rectangle 327"/>
          <p:cNvSpPr>
            <a:spLocks noChangeArrowheads="1"/>
          </p:cNvSpPr>
          <p:nvPr/>
        </p:nvSpPr>
        <p:spPr bwMode="auto">
          <a:xfrm>
            <a:off x="4095750" y="1995488"/>
            <a:ext cx="33338"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6" name="Rectangle 328"/>
          <p:cNvSpPr>
            <a:spLocks noChangeArrowheads="1"/>
          </p:cNvSpPr>
          <p:nvPr/>
        </p:nvSpPr>
        <p:spPr bwMode="auto">
          <a:xfrm>
            <a:off x="4095750" y="1609725"/>
            <a:ext cx="33338" cy="385763"/>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7" name="Rectangle 329"/>
          <p:cNvSpPr>
            <a:spLocks noChangeArrowheads="1"/>
          </p:cNvSpPr>
          <p:nvPr/>
        </p:nvSpPr>
        <p:spPr bwMode="auto">
          <a:xfrm>
            <a:off x="4405313" y="1609725"/>
            <a:ext cx="33337"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8" name="Rectangle 330"/>
          <p:cNvSpPr>
            <a:spLocks noChangeArrowheads="1"/>
          </p:cNvSpPr>
          <p:nvPr/>
        </p:nvSpPr>
        <p:spPr bwMode="auto">
          <a:xfrm>
            <a:off x="4405313" y="1995488"/>
            <a:ext cx="33337"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79" name="Rectangle 331"/>
          <p:cNvSpPr>
            <a:spLocks noChangeArrowheads="1"/>
          </p:cNvSpPr>
          <p:nvPr/>
        </p:nvSpPr>
        <p:spPr bwMode="auto">
          <a:xfrm>
            <a:off x="4405313" y="1609725"/>
            <a:ext cx="33337" cy="385763"/>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0" name="Freeform 332"/>
          <p:cNvSpPr>
            <a:spLocks/>
          </p:cNvSpPr>
          <p:nvPr/>
        </p:nvSpPr>
        <p:spPr bwMode="auto">
          <a:xfrm>
            <a:off x="4095750" y="1609725"/>
            <a:ext cx="33338" cy="34925"/>
          </a:xfrm>
          <a:custGeom>
            <a:avLst/>
            <a:gdLst/>
            <a:ahLst/>
            <a:cxnLst>
              <a:cxn ang="0">
                <a:pos x="0" y="0"/>
              </a:cxn>
              <a:cxn ang="0">
                <a:pos x="0" y="0"/>
              </a:cxn>
              <a:cxn ang="0">
                <a:pos x="21" y="22"/>
              </a:cxn>
              <a:cxn ang="0">
                <a:pos x="21" y="22"/>
              </a:cxn>
              <a:cxn ang="0">
                <a:pos x="0" y="0"/>
              </a:cxn>
            </a:cxnLst>
            <a:rect l="0" t="0" r="r" b="b"/>
            <a:pathLst>
              <a:path w="21" h="22">
                <a:moveTo>
                  <a:pt x="0" y="0"/>
                </a:moveTo>
                <a:lnTo>
                  <a:pt x="0" y="0"/>
                </a:lnTo>
                <a:lnTo>
                  <a:pt x="21" y="22"/>
                </a:lnTo>
                <a:lnTo>
                  <a:pt x="21" y="22"/>
                </a:lnTo>
                <a:lnTo>
                  <a:pt x="0"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1" name="Freeform 333"/>
          <p:cNvSpPr>
            <a:spLocks/>
          </p:cNvSpPr>
          <p:nvPr/>
        </p:nvSpPr>
        <p:spPr bwMode="auto">
          <a:xfrm>
            <a:off x="4095750" y="1504950"/>
            <a:ext cx="171450" cy="139700"/>
          </a:xfrm>
          <a:custGeom>
            <a:avLst/>
            <a:gdLst/>
            <a:ahLst/>
            <a:cxnLst>
              <a:cxn ang="0">
                <a:pos x="0" y="66"/>
              </a:cxn>
              <a:cxn ang="0">
                <a:pos x="43" y="22"/>
              </a:cxn>
              <a:cxn ang="0">
                <a:pos x="43" y="0"/>
              </a:cxn>
              <a:cxn ang="0">
                <a:pos x="65" y="22"/>
              </a:cxn>
              <a:cxn ang="0">
                <a:pos x="108" y="66"/>
              </a:cxn>
              <a:cxn ang="0">
                <a:pos x="108" y="88"/>
              </a:cxn>
              <a:cxn ang="0">
                <a:pos x="108" y="88"/>
              </a:cxn>
              <a:cxn ang="0">
                <a:pos x="86" y="88"/>
              </a:cxn>
              <a:cxn ang="0">
                <a:pos x="43" y="44"/>
              </a:cxn>
              <a:cxn ang="0">
                <a:pos x="65" y="22"/>
              </a:cxn>
              <a:cxn ang="0">
                <a:pos x="65" y="44"/>
              </a:cxn>
              <a:cxn ang="0">
                <a:pos x="21" y="88"/>
              </a:cxn>
              <a:cxn ang="0">
                <a:pos x="0" y="66"/>
              </a:cxn>
            </a:cxnLst>
            <a:rect l="0" t="0" r="r" b="b"/>
            <a:pathLst>
              <a:path w="108" h="88">
                <a:moveTo>
                  <a:pt x="0" y="66"/>
                </a:moveTo>
                <a:lnTo>
                  <a:pt x="43" y="22"/>
                </a:lnTo>
                <a:lnTo>
                  <a:pt x="43" y="0"/>
                </a:lnTo>
                <a:lnTo>
                  <a:pt x="65" y="22"/>
                </a:lnTo>
                <a:lnTo>
                  <a:pt x="108" y="66"/>
                </a:lnTo>
                <a:lnTo>
                  <a:pt x="108" y="88"/>
                </a:lnTo>
                <a:lnTo>
                  <a:pt x="108" y="88"/>
                </a:lnTo>
                <a:lnTo>
                  <a:pt x="86" y="88"/>
                </a:lnTo>
                <a:lnTo>
                  <a:pt x="43" y="44"/>
                </a:lnTo>
                <a:lnTo>
                  <a:pt x="65" y="22"/>
                </a:lnTo>
                <a:lnTo>
                  <a:pt x="65" y="44"/>
                </a:lnTo>
                <a:lnTo>
                  <a:pt x="21" y="88"/>
                </a:lnTo>
                <a:lnTo>
                  <a:pt x="0" y="66"/>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2" name="Freeform 334"/>
          <p:cNvSpPr>
            <a:spLocks/>
          </p:cNvSpPr>
          <p:nvPr/>
        </p:nvSpPr>
        <p:spPr bwMode="auto">
          <a:xfrm>
            <a:off x="4232275" y="1539875"/>
            <a:ext cx="138113" cy="104775"/>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3" name="Freeform 335"/>
          <p:cNvSpPr>
            <a:spLocks/>
          </p:cNvSpPr>
          <p:nvPr/>
        </p:nvSpPr>
        <p:spPr bwMode="auto">
          <a:xfrm>
            <a:off x="4405313" y="1609725"/>
            <a:ext cx="33337" cy="34925"/>
          </a:xfrm>
          <a:custGeom>
            <a:avLst/>
            <a:gdLst/>
            <a:ahLst/>
            <a:cxnLst>
              <a:cxn ang="0">
                <a:pos x="21" y="0"/>
              </a:cxn>
              <a:cxn ang="0">
                <a:pos x="21" y="0"/>
              </a:cxn>
              <a:cxn ang="0">
                <a:pos x="0" y="22"/>
              </a:cxn>
              <a:cxn ang="0">
                <a:pos x="0" y="22"/>
              </a:cxn>
              <a:cxn ang="0">
                <a:pos x="21" y="0"/>
              </a:cxn>
            </a:cxnLst>
            <a:rect l="0" t="0" r="r" b="b"/>
            <a:pathLst>
              <a:path w="21" h="22">
                <a:moveTo>
                  <a:pt x="21" y="0"/>
                </a:moveTo>
                <a:lnTo>
                  <a:pt x="21" y="0"/>
                </a:lnTo>
                <a:lnTo>
                  <a:pt x="0" y="22"/>
                </a:lnTo>
                <a:lnTo>
                  <a:pt x="0" y="22"/>
                </a:lnTo>
                <a:lnTo>
                  <a:pt x="21"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 name="Freeform 336"/>
          <p:cNvSpPr>
            <a:spLocks/>
          </p:cNvSpPr>
          <p:nvPr/>
        </p:nvSpPr>
        <p:spPr bwMode="auto">
          <a:xfrm>
            <a:off x="4335463" y="1539875"/>
            <a:ext cx="103187" cy="104775"/>
          </a:xfrm>
          <a:custGeom>
            <a:avLst/>
            <a:gdLst/>
            <a:ahLst/>
            <a:cxnLst>
              <a:cxn ang="0">
                <a:pos x="22" y="0"/>
              </a:cxn>
              <a:cxn ang="0">
                <a:pos x="0" y="22"/>
              </a:cxn>
              <a:cxn ang="0">
                <a:pos x="44" y="66"/>
              </a:cxn>
              <a:cxn ang="0">
                <a:pos x="65" y="44"/>
              </a:cxn>
              <a:cxn ang="0">
                <a:pos x="22" y="0"/>
              </a:cxn>
            </a:cxnLst>
            <a:rect l="0" t="0" r="r" b="b"/>
            <a:pathLst>
              <a:path w="65" h="66">
                <a:moveTo>
                  <a:pt x="22" y="0"/>
                </a:moveTo>
                <a:lnTo>
                  <a:pt x="0" y="22"/>
                </a:lnTo>
                <a:lnTo>
                  <a:pt x="44" y="66"/>
                </a:lnTo>
                <a:lnTo>
                  <a:pt x="65" y="44"/>
                </a:lnTo>
                <a:lnTo>
                  <a:pt x="22"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5" name="Rectangle 337"/>
          <p:cNvSpPr>
            <a:spLocks noChangeArrowheads="1"/>
          </p:cNvSpPr>
          <p:nvPr/>
        </p:nvSpPr>
        <p:spPr bwMode="auto">
          <a:xfrm>
            <a:off x="4095750" y="1609725"/>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6" name="Rectangle 338"/>
          <p:cNvSpPr>
            <a:spLocks noChangeArrowheads="1"/>
          </p:cNvSpPr>
          <p:nvPr/>
        </p:nvSpPr>
        <p:spPr bwMode="auto">
          <a:xfrm>
            <a:off x="4405313" y="1609725"/>
            <a:ext cx="1587"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7" name="Rectangle 339"/>
          <p:cNvSpPr>
            <a:spLocks noChangeArrowheads="1"/>
          </p:cNvSpPr>
          <p:nvPr/>
        </p:nvSpPr>
        <p:spPr bwMode="auto">
          <a:xfrm>
            <a:off x="4095750" y="1609725"/>
            <a:ext cx="3095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8" name="Rectangle 340"/>
          <p:cNvSpPr>
            <a:spLocks noChangeArrowheads="1"/>
          </p:cNvSpPr>
          <p:nvPr/>
        </p:nvSpPr>
        <p:spPr bwMode="auto">
          <a:xfrm>
            <a:off x="4095750" y="1679575"/>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9" name="Rectangle 341"/>
          <p:cNvSpPr>
            <a:spLocks noChangeArrowheads="1"/>
          </p:cNvSpPr>
          <p:nvPr/>
        </p:nvSpPr>
        <p:spPr bwMode="auto">
          <a:xfrm>
            <a:off x="4405313" y="1679575"/>
            <a:ext cx="1587"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90" name="Rectangle 342"/>
          <p:cNvSpPr>
            <a:spLocks noChangeArrowheads="1"/>
          </p:cNvSpPr>
          <p:nvPr/>
        </p:nvSpPr>
        <p:spPr bwMode="auto">
          <a:xfrm>
            <a:off x="4095750" y="1679575"/>
            <a:ext cx="3095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91" name="Rectangle 343"/>
          <p:cNvSpPr>
            <a:spLocks noChangeArrowheads="1"/>
          </p:cNvSpPr>
          <p:nvPr/>
        </p:nvSpPr>
        <p:spPr bwMode="auto">
          <a:xfrm>
            <a:off x="4060825" y="199548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92" name="Rectangle 344"/>
          <p:cNvSpPr>
            <a:spLocks noChangeArrowheads="1"/>
          </p:cNvSpPr>
          <p:nvPr/>
        </p:nvSpPr>
        <p:spPr bwMode="auto">
          <a:xfrm>
            <a:off x="4438650" y="199548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93" name="Rectangle 345"/>
          <p:cNvSpPr>
            <a:spLocks noChangeArrowheads="1"/>
          </p:cNvSpPr>
          <p:nvPr/>
        </p:nvSpPr>
        <p:spPr bwMode="auto">
          <a:xfrm>
            <a:off x="4060825" y="1995488"/>
            <a:ext cx="3778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94" name="Rectangle 346"/>
          <p:cNvSpPr>
            <a:spLocks noChangeArrowheads="1"/>
          </p:cNvSpPr>
          <p:nvPr/>
        </p:nvSpPr>
        <p:spPr bwMode="auto">
          <a:xfrm>
            <a:off x="3922713" y="1470025"/>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95" name="Rectangle 347"/>
          <p:cNvSpPr>
            <a:spLocks noChangeArrowheads="1"/>
          </p:cNvSpPr>
          <p:nvPr/>
        </p:nvSpPr>
        <p:spPr bwMode="auto">
          <a:xfrm>
            <a:off x="4541838" y="1470025"/>
            <a:ext cx="34925" cy="665163"/>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96" name="Rectangle 348"/>
          <p:cNvSpPr>
            <a:spLocks noChangeArrowheads="1"/>
          </p:cNvSpPr>
          <p:nvPr/>
        </p:nvSpPr>
        <p:spPr bwMode="auto">
          <a:xfrm>
            <a:off x="3922713" y="210026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97" name="Rectangle 349"/>
          <p:cNvSpPr>
            <a:spLocks noChangeArrowheads="1"/>
          </p:cNvSpPr>
          <p:nvPr/>
        </p:nvSpPr>
        <p:spPr bwMode="auto">
          <a:xfrm>
            <a:off x="3922713" y="1470025"/>
            <a:ext cx="34925" cy="63023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98" name="Rectangle 350"/>
          <p:cNvSpPr>
            <a:spLocks noChangeArrowheads="1"/>
          </p:cNvSpPr>
          <p:nvPr/>
        </p:nvSpPr>
        <p:spPr bwMode="auto">
          <a:xfrm>
            <a:off x="2273300" y="838200"/>
            <a:ext cx="4591050"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1   2   3   4   5   6   7   8</a:t>
            </a:r>
            <a:endParaRPr lang="de-DE"/>
          </a:p>
        </p:txBody>
      </p:sp>
      <p:sp>
        <p:nvSpPr>
          <p:cNvPr id="399" name="Rectangle 351"/>
          <p:cNvSpPr>
            <a:spLocks noChangeArrowheads="1"/>
          </p:cNvSpPr>
          <p:nvPr/>
        </p:nvSpPr>
        <p:spPr bwMode="auto">
          <a:xfrm>
            <a:off x="1668463" y="1470025"/>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1</a:t>
            </a:r>
            <a:endParaRPr lang="de-DE"/>
          </a:p>
        </p:txBody>
      </p:sp>
      <p:sp>
        <p:nvSpPr>
          <p:cNvPr id="400" name="Rectangle 352"/>
          <p:cNvSpPr>
            <a:spLocks noChangeArrowheads="1"/>
          </p:cNvSpPr>
          <p:nvPr/>
        </p:nvSpPr>
        <p:spPr bwMode="auto">
          <a:xfrm>
            <a:off x="1447800" y="1960563"/>
            <a:ext cx="9525" cy="3746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endParaRPr lang="en-US"/>
          </a:p>
        </p:txBody>
      </p:sp>
      <p:sp>
        <p:nvSpPr>
          <p:cNvPr id="401" name="Rectangle 353"/>
          <p:cNvSpPr>
            <a:spLocks noChangeArrowheads="1"/>
          </p:cNvSpPr>
          <p:nvPr/>
        </p:nvSpPr>
        <p:spPr bwMode="auto">
          <a:xfrm>
            <a:off x="1654175" y="2120900"/>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2</a:t>
            </a:r>
            <a:endParaRPr lang="de-DE"/>
          </a:p>
        </p:txBody>
      </p:sp>
      <p:sp>
        <p:nvSpPr>
          <p:cNvPr id="402" name="Rectangle 354"/>
          <p:cNvSpPr>
            <a:spLocks noChangeArrowheads="1"/>
          </p:cNvSpPr>
          <p:nvPr/>
        </p:nvSpPr>
        <p:spPr bwMode="auto">
          <a:xfrm>
            <a:off x="1654175" y="2773363"/>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3</a:t>
            </a:r>
            <a:endParaRPr lang="de-DE"/>
          </a:p>
        </p:txBody>
      </p:sp>
      <p:sp>
        <p:nvSpPr>
          <p:cNvPr id="403" name="Rectangle 355"/>
          <p:cNvSpPr>
            <a:spLocks noChangeArrowheads="1"/>
          </p:cNvSpPr>
          <p:nvPr/>
        </p:nvSpPr>
        <p:spPr bwMode="auto">
          <a:xfrm>
            <a:off x="1660525" y="3382963"/>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4</a:t>
            </a:r>
            <a:endParaRPr lang="de-DE"/>
          </a:p>
        </p:txBody>
      </p:sp>
      <p:sp>
        <p:nvSpPr>
          <p:cNvPr id="404" name="Rectangle 356"/>
          <p:cNvSpPr>
            <a:spLocks noChangeArrowheads="1"/>
          </p:cNvSpPr>
          <p:nvPr/>
        </p:nvSpPr>
        <p:spPr bwMode="auto">
          <a:xfrm>
            <a:off x="1660525" y="4035425"/>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5</a:t>
            </a:r>
            <a:endParaRPr lang="de-DE"/>
          </a:p>
        </p:txBody>
      </p:sp>
      <p:sp>
        <p:nvSpPr>
          <p:cNvPr id="405" name="Rectangle 357"/>
          <p:cNvSpPr>
            <a:spLocks noChangeArrowheads="1"/>
          </p:cNvSpPr>
          <p:nvPr/>
        </p:nvSpPr>
        <p:spPr bwMode="auto">
          <a:xfrm>
            <a:off x="1660525" y="4645025"/>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6</a:t>
            </a:r>
            <a:endParaRPr lang="de-DE"/>
          </a:p>
        </p:txBody>
      </p:sp>
      <p:sp>
        <p:nvSpPr>
          <p:cNvPr id="406" name="Rectangle 358"/>
          <p:cNvSpPr>
            <a:spLocks noChangeArrowheads="1"/>
          </p:cNvSpPr>
          <p:nvPr/>
        </p:nvSpPr>
        <p:spPr bwMode="auto">
          <a:xfrm>
            <a:off x="1654175" y="5276850"/>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7</a:t>
            </a:r>
            <a:endParaRPr lang="de-DE"/>
          </a:p>
        </p:txBody>
      </p:sp>
      <p:sp>
        <p:nvSpPr>
          <p:cNvPr id="407" name="Rectangle 359"/>
          <p:cNvSpPr>
            <a:spLocks noChangeArrowheads="1"/>
          </p:cNvSpPr>
          <p:nvPr/>
        </p:nvSpPr>
        <p:spPr bwMode="auto">
          <a:xfrm>
            <a:off x="1447800" y="5746750"/>
            <a:ext cx="9525" cy="3746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endParaRPr lang="en-US"/>
          </a:p>
        </p:txBody>
      </p:sp>
      <p:sp>
        <p:nvSpPr>
          <p:cNvPr id="408" name="Rectangle 360"/>
          <p:cNvSpPr>
            <a:spLocks noChangeArrowheads="1"/>
          </p:cNvSpPr>
          <p:nvPr/>
        </p:nvSpPr>
        <p:spPr bwMode="auto">
          <a:xfrm>
            <a:off x="1668463" y="5907088"/>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8</a:t>
            </a:r>
            <a:endParaRPr lang="de-DE"/>
          </a:p>
        </p:txBody>
      </p:sp>
      <p:sp>
        <p:nvSpPr>
          <p:cNvPr id="409" name="Rectangle 361"/>
          <p:cNvSpPr>
            <a:spLocks noChangeArrowheads="1"/>
          </p:cNvSpPr>
          <p:nvPr/>
        </p:nvSpPr>
        <p:spPr bwMode="auto">
          <a:xfrm>
            <a:off x="4714875" y="6027738"/>
            <a:ext cx="33338"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10" name="Rectangle 362"/>
          <p:cNvSpPr>
            <a:spLocks noChangeArrowheads="1"/>
          </p:cNvSpPr>
          <p:nvPr/>
        </p:nvSpPr>
        <p:spPr bwMode="auto">
          <a:xfrm>
            <a:off x="4714875" y="6413500"/>
            <a:ext cx="33338"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11" name="Rectangle 363"/>
          <p:cNvSpPr>
            <a:spLocks noChangeArrowheads="1"/>
          </p:cNvSpPr>
          <p:nvPr/>
        </p:nvSpPr>
        <p:spPr bwMode="auto">
          <a:xfrm>
            <a:off x="4714875" y="6027738"/>
            <a:ext cx="33338" cy="3857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12" name="Rectangle 364"/>
          <p:cNvSpPr>
            <a:spLocks noChangeArrowheads="1"/>
          </p:cNvSpPr>
          <p:nvPr/>
        </p:nvSpPr>
        <p:spPr bwMode="auto">
          <a:xfrm>
            <a:off x="5022850" y="6027738"/>
            <a:ext cx="34925"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13" name="Rectangle 365"/>
          <p:cNvSpPr>
            <a:spLocks noChangeArrowheads="1"/>
          </p:cNvSpPr>
          <p:nvPr/>
        </p:nvSpPr>
        <p:spPr bwMode="auto">
          <a:xfrm>
            <a:off x="5022850" y="6413500"/>
            <a:ext cx="34925"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14" name="Rectangle 366"/>
          <p:cNvSpPr>
            <a:spLocks noChangeArrowheads="1"/>
          </p:cNvSpPr>
          <p:nvPr/>
        </p:nvSpPr>
        <p:spPr bwMode="auto">
          <a:xfrm>
            <a:off x="5022850" y="6027738"/>
            <a:ext cx="34925" cy="3857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15" name="Freeform 367"/>
          <p:cNvSpPr>
            <a:spLocks/>
          </p:cNvSpPr>
          <p:nvPr/>
        </p:nvSpPr>
        <p:spPr bwMode="auto">
          <a:xfrm>
            <a:off x="4714875" y="6027738"/>
            <a:ext cx="33338" cy="34925"/>
          </a:xfrm>
          <a:custGeom>
            <a:avLst/>
            <a:gdLst/>
            <a:ahLst/>
            <a:cxnLst>
              <a:cxn ang="0">
                <a:pos x="0" y="0"/>
              </a:cxn>
              <a:cxn ang="0">
                <a:pos x="0" y="0"/>
              </a:cxn>
              <a:cxn ang="0">
                <a:pos x="21" y="22"/>
              </a:cxn>
              <a:cxn ang="0">
                <a:pos x="21" y="22"/>
              </a:cxn>
              <a:cxn ang="0">
                <a:pos x="0" y="0"/>
              </a:cxn>
            </a:cxnLst>
            <a:rect l="0" t="0" r="r" b="b"/>
            <a:pathLst>
              <a:path w="21" h="22">
                <a:moveTo>
                  <a:pt x="0" y="0"/>
                </a:moveTo>
                <a:lnTo>
                  <a:pt x="0" y="0"/>
                </a:lnTo>
                <a:lnTo>
                  <a:pt x="21" y="22"/>
                </a:lnTo>
                <a:lnTo>
                  <a:pt x="21" y="22"/>
                </a:lnTo>
                <a:lnTo>
                  <a:pt x="0"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16" name="Freeform 368"/>
          <p:cNvSpPr>
            <a:spLocks/>
          </p:cNvSpPr>
          <p:nvPr/>
        </p:nvSpPr>
        <p:spPr bwMode="auto">
          <a:xfrm>
            <a:off x="4714875" y="5921375"/>
            <a:ext cx="171450" cy="141288"/>
          </a:xfrm>
          <a:custGeom>
            <a:avLst/>
            <a:gdLst/>
            <a:ahLst/>
            <a:cxnLst>
              <a:cxn ang="0">
                <a:pos x="0" y="67"/>
              </a:cxn>
              <a:cxn ang="0">
                <a:pos x="43" y="23"/>
              </a:cxn>
              <a:cxn ang="0">
                <a:pos x="43" y="0"/>
              </a:cxn>
              <a:cxn ang="0">
                <a:pos x="65" y="23"/>
              </a:cxn>
              <a:cxn ang="0">
                <a:pos x="108" y="67"/>
              </a:cxn>
              <a:cxn ang="0">
                <a:pos x="108" y="89"/>
              </a:cxn>
              <a:cxn ang="0">
                <a:pos x="108" y="89"/>
              </a:cxn>
              <a:cxn ang="0">
                <a:pos x="86" y="89"/>
              </a:cxn>
              <a:cxn ang="0">
                <a:pos x="43" y="45"/>
              </a:cxn>
              <a:cxn ang="0">
                <a:pos x="65" y="23"/>
              </a:cxn>
              <a:cxn ang="0">
                <a:pos x="65" y="45"/>
              </a:cxn>
              <a:cxn ang="0">
                <a:pos x="21" y="89"/>
              </a:cxn>
              <a:cxn ang="0">
                <a:pos x="0" y="67"/>
              </a:cxn>
            </a:cxnLst>
            <a:rect l="0" t="0" r="r" b="b"/>
            <a:pathLst>
              <a:path w="108" h="89">
                <a:moveTo>
                  <a:pt x="0" y="67"/>
                </a:moveTo>
                <a:lnTo>
                  <a:pt x="43" y="23"/>
                </a:lnTo>
                <a:lnTo>
                  <a:pt x="43" y="0"/>
                </a:lnTo>
                <a:lnTo>
                  <a:pt x="65" y="23"/>
                </a:lnTo>
                <a:lnTo>
                  <a:pt x="108" y="67"/>
                </a:lnTo>
                <a:lnTo>
                  <a:pt x="108" y="89"/>
                </a:lnTo>
                <a:lnTo>
                  <a:pt x="108" y="89"/>
                </a:lnTo>
                <a:lnTo>
                  <a:pt x="86" y="89"/>
                </a:lnTo>
                <a:lnTo>
                  <a:pt x="43" y="45"/>
                </a:lnTo>
                <a:lnTo>
                  <a:pt x="65" y="23"/>
                </a:lnTo>
                <a:lnTo>
                  <a:pt x="65" y="45"/>
                </a:lnTo>
                <a:lnTo>
                  <a:pt x="21" y="89"/>
                </a:lnTo>
                <a:lnTo>
                  <a:pt x="0" y="67"/>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17" name="Freeform 369"/>
          <p:cNvSpPr>
            <a:spLocks/>
          </p:cNvSpPr>
          <p:nvPr/>
        </p:nvSpPr>
        <p:spPr bwMode="auto">
          <a:xfrm>
            <a:off x="4851400" y="5957888"/>
            <a:ext cx="138113" cy="104775"/>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18" name="Freeform 370"/>
          <p:cNvSpPr>
            <a:spLocks/>
          </p:cNvSpPr>
          <p:nvPr/>
        </p:nvSpPr>
        <p:spPr bwMode="auto">
          <a:xfrm>
            <a:off x="5022850" y="6027738"/>
            <a:ext cx="34925" cy="34925"/>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19" name="Freeform 371"/>
          <p:cNvSpPr>
            <a:spLocks/>
          </p:cNvSpPr>
          <p:nvPr/>
        </p:nvSpPr>
        <p:spPr bwMode="auto">
          <a:xfrm>
            <a:off x="4954588" y="5957888"/>
            <a:ext cx="103187" cy="104775"/>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20" name="Rectangle 372"/>
          <p:cNvSpPr>
            <a:spLocks noChangeArrowheads="1"/>
          </p:cNvSpPr>
          <p:nvPr/>
        </p:nvSpPr>
        <p:spPr bwMode="auto">
          <a:xfrm>
            <a:off x="4714875" y="602773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21" name="Rectangle 373"/>
          <p:cNvSpPr>
            <a:spLocks noChangeArrowheads="1"/>
          </p:cNvSpPr>
          <p:nvPr/>
        </p:nvSpPr>
        <p:spPr bwMode="auto">
          <a:xfrm>
            <a:off x="5022850" y="602773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22" name="Rectangle 374"/>
          <p:cNvSpPr>
            <a:spLocks noChangeArrowheads="1"/>
          </p:cNvSpPr>
          <p:nvPr/>
        </p:nvSpPr>
        <p:spPr bwMode="auto">
          <a:xfrm>
            <a:off x="4714875" y="6027738"/>
            <a:ext cx="30797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23" name="Rectangle 375"/>
          <p:cNvSpPr>
            <a:spLocks noChangeArrowheads="1"/>
          </p:cNvSpPr>
          <p:nvPr/>
        </p:nvSpPr>
        <p:spPr bwMode="auto">
          <a:xfrm>
            <a:off x="4714875" y="609758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24" name="Rectangle 376"/>
          <p:cNvSpPr>
            <a:spLocks noChangeArrowheads="1"/>
          </p:cNvSpPr>
          <p:nvPr/>
        </p:nvSpPr>
        <p:spPr bwMode="auto">
          <a:xfrm>
            <a:off x="5022850" y="609758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25" name="Rectangle 377"/>
          <p:cNvSpPr>
            <a:spLocks noChangeArrowheads="1"/>
          </p:cNvSpPr>
          <p:nvPr/>
        </p:nvSpPr>
        <p:spPr bwMode="auto">
          <a:xfrm>
            <a:off x="4714875" y="6097588"/>
            <a:ext cx="30797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26" name="Rectangle 378"/>
          <p:cNvSpPr>
            <a:spLocks noChangeArrowheads="1"/>
          </p:cNvSpPr>
          <p:nvPr/>
        </p:nvSpPr>
        <p:spPr bwMode="auto">
          <a:xfrm>
            <a:off x="4679950" y="6413500"/>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27" name="Rectangle 379"/>
          <p:cNvSpPr>
            <a:spLocks noChangeArrowheads="1"/>
          </p:cNvSpPr>
          <p:nvPr/>
        </p:nvSpPr>
        <p:spPr bwMode="auto">
          <a:xfrm>
            <a:off x="5057775" y="6413500"/>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28" name="Rectangle 380"/>
          <p:cNvSpPr>
            <a:spLocks noChangeArrowheads="1"/>
          </p:cNvSpPr>
          <p:nvPr/>
        </p:nvSpPr>
        <p:spPr bwMode="auto">
          <a:xfrm>
            <a:off x="4679950" y="6413500"/>
            <a:ext cx="3778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29" name="Rectangle 381"/>
          <p:cNvSpPr>
            <a:spLocks noChangeArrowheads="1"/>
          </p:cNvSpPr>
          <p:nvPr/>
        </p:nvSpPr>
        <p:spPr bwMode="auto">
          <a:xfrm>
            <a:off x="4541838" y="5886450"/>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0" name="Rectangle 382"/>
          <p:cNvSpPr>
            <a:spLocks noChangeArrowheads="1"/>
          </p:cNvSpPr>
          <p:nvPr/>
        </p:nvSpPr>
        <p:spPr bwMode="auto">
          <a:xfrm>
            <a:off x="5160963"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1" name="Rectangle 383"/>
          <p:cNvSpPr>
            <a:spLocks noChangeArrowheads="1"/>
          </p:cNvSpPr>
          <p:nvPr/>
        </p:nvSpPr>
        <p:spPr bwMode="auto">
          <a:xfrm>
            <a:off x="4541838"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2" name="Rectangle 384"/>
          <p:cNvSpPr>
            <a:spLocks noChangeArrowheads="1"/>
          </p:cNvSpPr>
          <p:nvPr/>
        </p:nvSpPr>
        <p:spPr bwMode="auto">
          <a:xfrm>
            <a:off x="4541838"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3" name="Rectangle 385"/>
          <p:cNvSpPr>
            <a:spLocks noChangeArrowheads="1"/>
          </p:cNvSpPr>
          <p:nvPr/>
        </p:nvSpPr>
        <p:spPr bwMode="auto">
          <a:xfrm>
            <a:off x="3476625" y="5395913"/>
            <a:ext cx="34925"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4" name="Rectangle 386"/>
          <p:cNvSpPr>
            <a:spLocks noChangeArrowheads="1"/>
          </p:cNvSpPr>
          <p:nvPr/>
        </p:nvSpPr>
        <p:spPr bwMode="auto">
          <a:xfrm>
            <a:off x="3476625" y="5781675"/>
            <a:ext cx="34925"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5" name="Rectangle 387"/>
          <p:cNvSpPr>
            <a:spLocks noChangeArrowheads="1"/>
          </p:cNvSpPr>
          <p:nvPr/>
        </p:nvSpPr>
        <p:spPr bwMode="auto">
          <a:xfrm>
            <a:off x="3476625" y="5395913"/>
            <a:ext cx="34925" cy="3857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6" name="Rectangle 388"/>
          <p:cNvSpPr>
            <a:spLocks noChangeArrowheads="1"/>
          </p:cNvSpPr>
          <p:nvPr/>
        </p:nvSpPr>
        <p:spPr bwMode="auto">
          <a:xfrm>
            <a:off x="3786188" y="5395913"/>
            <a:ext cx="33337"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7" name="Rectangle 389"/>
          <p:cNvSpPr>
            <a:spLocks noChangeArrowheads="1"/>
          </p:cNvSpPr>
          <p:nvPr/>
        </p:nvSpPr>
        <p:spPr bwMode="auto">
          <a:xfrm>
            <a:off x="3786188" y="5781675"/>
            <a:ext cx="33337"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8" name="Rectangle 390"/>
          <p:cNvSpPr>
            <a:spLocks noChangeArrowheads="1"/>
          </p:cNvSpPr>
          <p:nvPr/>
        </p:nvSpPr>
        <p:spPr bwMode="auto">
          <a:xfrm>
            <a:off x="3786188" y="5395913"/>
            <a:ext cx="33337" cy="3857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39" name="Freeform 391"/>
          <p:cNvSpPr>
            <a:spLocks/>
          </p:cNvSpPr>
          <p:nvPr/>
        </p:nvSpPr>
        <p:spPr bwMode="auto">
          <a:xfrm>
            <a:off x="3476625" y="5395913"/>
            <a:ext cx="34925" cy="34925"/>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40" name="Freeform 392"/>
          <p:cNvSpPr>
            <a:spLocks/>
          </p:cNvSpPr>
          <p:nvPr/>
        </p:nvSpPr>
        <p:spPr bwMode="auto">
          <a:xfrm>
            <a:off x="3476625" y="5291138"/>
            <a:ext cx="171450" cy="139700"/>
          </a:xfrm>
          <a:custGeom>
            <a:avLst/>
            <a:gdLst/>
            <a:ahLst/>
            <a:cxnLst>
              <a:cxn ang="0">
                <a:pos x="0" y="66"/>
              </a:cxn>
              <a:cxn ang="0">
                <a:pos x="43" y="22"/>
              </a:cxn>
              <a:cxn ang="0">
                <a:pos x="43" y="0"/>
              </a:cxn>
              <a:cxn ang="0">
                <a:pos x="65" y="22"/>
              </a:cxn>
              <a:cxn ang="0">
                <a:pos x="108" y="66"/>
              </a:cxn>
              <a:cxn ang="0">
                <a:pos x="108" y="88"/>
              </a:cxn>
              <a:cxn ang="0">
                <a:pos x="108" y="88"/>
              </a:cxn>
              <a:cxn ang="0">
                <a:pos x="86" y="88"/>
              </a:cxn>
              <a:cxn ang="0">
                <a:pos x="43" y="44"/>
              </a:cxn>
              <a:cxn ang="0">
                <a:pos x="65" y="22"/>
              </a:cxn>
              <a:cxn ang="0">
                <a:pos x="65" y="44"/>
              </a:cxn>
              <a:cxn ang="0">
                <a:pos x="22" y="88"/>
              </a:cxn>
              <a:cxn ang="0">
                <a:pos x="0" y="66"/>
              </a:cxn>
            </a:cxnLst>
            <a:rect l="0" t="0" r="r" b="b"/>
            <a:pathLst>
              <a:path w="108" h="88">
                <a:moveTo>
                  <a:pt x="0" y="66"/>
                </a:moveTo>
                <a:lnTo>
                  <a:pt x="43" y="22"/>
                </a:lnTo>
                <a:lnTo>
                  <a:pt x="43" y="0"/>
                </a:lnTo>
                <a:lnTo>
                  <a:pt x="65" y="22"/>
                </a:lnTo>
                <a:lnTo>
                  <a:pt x="108" y="66"/>
                </a:lnTo>
                <a:lnTo>
                  <a:pt x="108" y="88"/>
                </a:lnTo>
                <a:lnTo>
                  <a:pt x="108" y="88"/>
                </a:lnTo>
                <a:lnTo>
                  <a:pt x="86" y="88"/>
                </a:lnTo>
                <a:lnTo>
                  <a:pt x="43" y="44"/>
                </a:lnTo>
                <a:lnTo>
                  <a:pt x="65" y="22"/>
                </a:lnTo>
                <a:lnTo>
                  <a:pt x="65" y="44"/>
                </a:lnTo>
                <a:lnTo>
                  <a:pt x="22" y="88"/>
                </a:lnTo>
                <a:lnTo>
                  <a:pt x="0" y="66"/>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41" name="Freeform 393"/>
          <p:cNvSpPr>
            <a:spLocks/>
          </p:cNvSpPr>
          <p:nvPr/>
        </p:nvSpPr>
        <p:spPr bwMode="auto">
          <a:xfrm>
            <a:off x="3613150" y="5326063"/>
            <a:ext cx="138113" cy="104775"/>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42" name="Freeform 394"/>
          <p:cNvSpPr>
            <a:spLocks/>
          </p:cNvSpPr>
          <p:nvPr/>
        </p:nvSpPr>
        <p:spPr bwMode="auto">
          <a:xfrm>
            <a:off x="3786188" y="5395913"/>
            <a:ext cx="33337" cy="34925"/>
          </a:xfrm>
          <a:custGeom>
            <a:avLst/>
            <a:gdLst/>
            <a:ahLst/>
            <a:cxnLst>
              <a:cxn ang="0">
                <a:pos x="21" y="0"/>
              </a:cxn>
              <a:cxn ang="0">
                <a:pos x="21" y="0"/>
              </a:cxn>
              <a:cxn ang="0">
                <a:pos x="0" y="22"/>
              </a:cxn>
              <a:cxn ang="0">
                <a:pos x="0" y="22"/>
              </a:cxn>
              <a:cxn ang="0">
                <a:pos x="21" y="0"/>
              </a:cxn>
            </a:cxnLst>
            <a:rect l="0" t="0" r="r" b="b"/>
            <a:pathLst>
              <a:path w="21" h="22">
                <a:moveTo>
                  <a:pt x="21" y="0"/>
                </a:moveTo>
                <a:lnTo>
                  <a:pt x="21" y="0"/>
                </a:lnTo>
                <a:lnTo>
                  <a:pt x="0" y="22"/>
                </a:lnTo>
                <a:lnTo>
                  <a:pt x="0" y="22"/>
                </a:lnTo>
                <a:lnTo>
                  <a:pt x="21"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43" name="Freeform 395"/>
          <p:cNvSpPr>
            <a:spLocks/>
          </p:cNvSpPr>
          <p:nvPr/>
        </p:nvSpPr>
        <p:spPr bwMode="auto">
          <a:xfrm>
            <a:off x="3716338" y="5326063"/>
            <a:ext cx="103187" cy="104775"/>
          </a:xfrm>
          <a:custGeom>
            <a:avLst/>
            <a:gdLst/>
            <a:ahLst/>
            <a:cxnLst>
              <a:cxn ang="0">
                <a:pos x="22" y="0"/>
              </a:cxn>
              <a:cxn ang="0">
                <a:pos x="0" y="22"/>
              </a:cxn>
              <a:cxn ang="0">
                <a:pos x="44" y="66"/>
              </a:cxn>
              <a:cxn ang="0">
                <a:pos x="65" y="44"/>
              </a:cxn>
              <a:cxn ang="0">
                <a:pos x="22" y="0"/>
              </a:cxn>
            </a:cxnLst>
            <a:rect l="0" t="0" r="r" b="b"/>
            <a:pathLst>
              <a:path w="65" h="66">
                <a:moveTo>
                  <a:pt x="22" y="0"/>
                </a:moveTo>
                <a:lnTo>
                  <a:pt x="0" y="22"/>
                </a:lnTo>
                <a:lnTo>
                  <a:pt x="44" y="66"/>
                </a:lnTo>
                <a:lnTo>
                  <a:pt x="65" y="44"/>
                </a:lnTo>
                <a:lnTo>
                  <a:pt x="22"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444" name="Rectangle 396"/>
          <p:cNvSpPr>
            <a:spLocks noChangeArrowheads="1"/>
          </p:cNvSpPr>
          <p:nvPr/>
        </p:nvSpPr>
        <p:spPr bwMode="auto">
          <a:xfrm>
            <a:off x="3476625" y="5395913"/>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45" name="Rectangle 397"/>
          <p:cNvSpPr>
            <a:spLocks noChangeArrowheads="1"/>
          </p:cNvSpPr>
          <p:nvPr/>
        </p:nvSpPr>
        <p:spPr bwMode="auto">
          <a:xfrm>
            <a:off x="3786188" y="5395913"/>
            <a:ext cx="1587"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46" name="Rectangle 398"/>
          <p:cNvSpPr>
            <a:spLocks noChangeArrowheads="1"/>
          </p:cNvSpPr>
          <p:nvPr/>
        </p:nvSpPr>
        <p:spPr bwMode="auto">
          <a:xfrm>
            <a:off x="3476625" y="5395913"/>
            <a:ext cx="3095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47" name="Rectangle 399"/>
          <p:cNvSpPr>
            <a:spLocks noChangeArrowheads="1"/>
          </p:cNvSpPr>
          <p:nvPr/>
        </p:nvSpPr>
        <p:spPr bwMode="auto">
          <a:xfrm>
            <a:off x="3476625" y="5465763"/>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48" name="Rectangle 400"/>
          <p:cNvSpPr>
            <a:spLocks noChangeArrowheads="1"/>
          </p:cNvSpPr>
          <p:nvPr/>
        </p:nvSpPr>
        <p:spPr bwMode="auto">
          <a:xfrm>
            <a:off x="3786188" y="5465763"/>
            <a:ext cx="1587"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49" name="Rectangle 401"/>
          <p:cNvSpPr>
            <a:spLocks noChangeArrowheads="1"/>
          </p:cNvSpPr>
          <p:nvPr/>
        </p:nvSpPr>
        <p:spPr bwMode="auto">
          <a:xfrm>
            <a:off x="3476625" y="5465763"/>
            <a:ext cx="3095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50" name="Rectangle 402"/>
          <p:cNvSpPr>
            <a:spLocks noChangeArrowheads="1"/>
          </p:cNvSpPr>
          <p:nvPr/>
        </p:nvSpPr>
        <p:spPr bwMode="auto">
          <a:xfrm>
            <a:off x="3441700" y="5781675"/>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51" name="Rectangle 403"/>
          <p:cNvSpPr>
            <a:spLocks noChangeArrowheads="1"/>
          </p:cNvSpPr>
          <p:nvPr/>
        </p:nvSpPr>
        <p:spPr bwMode="auto">
          <a:xfrm>
            <a:off x="3819525" y="5781675"/>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52" name="Rectangle 404"/>
          <p:cNvSpPr>
            <a:spLocks noChangeArrowheads="1"/>
          </p:cNvSpPr>
          <p:nvPr/>
        </p:nvSpPr>
        <p:spPr bwMode="auto">
          <a:xfrm>
            <a:off x="3441700" y="5781675"/>
            <a:ext cx="3778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53" name="Rectangle 405"/>
          <p:cNvSpPr>
            <a:spLocks noChangeArrowheads="1"/>
          </p:cNvSpPr>
          <p:nvPr/>
        </p:nvSpPr>
        <p:spPr bwMode="auto">
          <a:xfrm>
            <a:off x="3305175" y="5256213"/>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454" name="Rectangle 407"/>
          <p:cNvSpPr>
            <a:spLocks noChangeArrowheads="1"/>
          </p:cNvSpPr>
          <p:nvPr/>
        </p:nvSpPr>
        <p:spPr bwMode="auto">
          <a:xfrm>
            <a:off x="3922713" y="5256213"/>
            <a:ext cx="34925" cy="66516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55" name="Rectangle 408"/>
          <p:cNvSpPr>
            <a:spLocks noChangeArrowheads="1"/>
          </p:cNvSpPr>
          <p:nvPr/>
        </p:nvSpPr>
        <p:spPr bwMode="auto">
          <a:xfrm>
            <a:off x="3305175" y="5886450"/>
            <a:ext cx="617538"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56" name="Rectangle 409"/>
          <p:cNvSpPr>
            <a:spLocks noChangeArrowheads="1"/>
          </p:cNvSpPr>
          <p:nvPr/>
        </p:nvSpPr>
        <p:spPr bwMode="auto">
          <a:xfrm>
            <a:off x="3305175" y="5256213"/>
            <a:ext cx="33338" cy="63023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57" name="Rectangle 412"/>
          <p:cNvSpPr>
            <a:spLocks noChangeArrowheads="1"/>
          </p:cNvSpPr>
          <p:nvPr/>
        </p:nvSpPr>
        <p:spPr bwMode="auto">
          <a:xfrm>
            <a:off x="2238375" y="4765675"/>
            <a:ext cx="34925" cy="38576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58" name="Rectangle 415"/>
          <p:cNvSpPr>
            <a:spLocks noChangeArrowheads="1"/>
          </p:cNvSpPr>
          <p:nvPr/>
        </p:nvSpPr>
        <p:spPr bwMode="auto">
          <a:xfrm>
            <a:off x="2547938" y="4765675"/>
            <a:ext cx="34925" cy="38576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59" name="Freeform 416"/>
          <p:cNvSpPr>
            <a:spLocks/>
          </p:cNvSpPr>
          <p:nvPr/>
        </p:nvSpPr>
        <p:spPr bwMode="auto">
          <a:xfrm>
            <a:off x="2238375" y="4765675"/>
            <a:ext cx="34925" cy="34925"/>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60" name="Freeform 417"/>
          <p:cNvSpPr>
            <a:spLocks/>
          </p:cNvSpPr>
          <p:nvPr/>
        </p:nvSpPr>
        <p:spPr bwMode="auto">
          <a:xfrm>
            <a:off x="2238375" y="4659313"/>
            <a:ext cx="171450" cy="141287"/>
          </a:xfrm>
          <a:custGeom>
            <a:avLst/>
            <a:gdLst/>
            <a:ahLst/>
            <a:cxnLst>
              <a:cxn ang="0">
                <a:pos x="0" y="67"/>
              </a:cxn>
              <a:cxn ang="0">
                <a:pos x="43" y="22"/>
              </a:cxn>
              <a:cxn ang="0">
                <a:pos x="43" y="0"/>
              </a:cxn>
              <a:cxn ang="0">
                <a:pos x="65" y="22"/>
              </a:cxn>
              <a:cxn ang="0">
                <a:pos x="108" y="67"/>
              </a:cxn>
              <a:cxn ang="0">
                <a:pos x="108" y="89"/>
              </a:cxn>
              <a:cxn ang="0">
                <a:pos x="108" y="89"/>
              </a:cxn>
              <a:cxn ang="0">
                <a:pos x="87" y="89"/>
              </a:cxn>
              <a:cxn ang="0">
                <a:pos x="43" y="45"/>
              </a:cxn>
              <a:cxn ang="0">
                <a:pos x="65" y="22"/>
              </a:cxn>
              <a:cxn ang="0">
                <a:pos x="65" y="45"/>
              </a:cxn>
              <a:cxn ang="0">
                <a:pos x="22" y="89"/>
              </a:cxn>
              <a:cxn ang="0">
                <a:pos x="0" y="67"/>
              </a:cxn>
            </a:cxnLst>
            <a:rect l="0" t="0" r="r" b="b"/>
            <a:pathLst>
              <a:path w="108" h="89">
                <a:moveTo>
                  <a:pt x="0" y="67"/>
                </a:moveTo>
                <a:lnTo>
                  <a:pt x="43" y="22"/>
                </a:lnTo>
                <a:lnTo>
                  <a:pt x="43" y="0"/>
                </a:lnTo>
                <a:lnTo>
                  <a:pt x="65" y="22"/>
                </a:lnTo>
                <a:lnTo>
                  <a:pt x="108" y="67"/>
                </a:lnTo>
                <a:lnTo>
                  <a:pt x="108" y="89"/>
                </a:lnTo>
                <a:lnTo>
                  <a:pt x="108" y="89"/>
                </a:lnTo>
                <a:lnTo>
                  <a:pt x="87" y="89"/>
                </a:lnTo>
                <a:lnTo>
                  <a:pt x="43" y="45"/>
                </a:lnTo>
                <a:lnTo>
                  <a:pt x="65" y="22"/>
                </a:lnTo>
                <a:lnTo>
                  <a:pt x="65" y="45"/>
                </a:lnTo>
                <a:lnTo>
                  <a:pt x="22" y="89"/>
                </a:lnTo>
                <a:lnTo>
                  <a:pt x="0" y="67"/>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61" name="Freeform 418"/>
          <p:cNvSpPr>
            <a:spLocks/>
          </p:cNvSpPr>
          <p:nvPr/>
        </p:nvSpPr>
        <p:spPr bwMode="auto">
          <a:xfrm>
            <a:off x="2376488" y="4694238"/>
            <a:ext cx="136525" cy="106362"/>
          </a:xfrm>
          <a:custGeom>
            <a:avLst/>
            <a:gdLst/>
            <a:ahLst/>
            <a:cxnLst>
              <a:cxn ang="0">
                <a:pos x="0" y="45"/>
              </a:cxn>
              <a:cxn ang="0">
                <a:pos x="65" y="0"/>
              </a:cxn>
              <a:cxn ang="0">
                <a:pos x="86" y="0"/>
              </a:cxn>
              <a:cxn ang="0">
                <a:pos x="86" y="0"/>
              </a:cxn>
              <a:cxn ang="0">
                <a:pos x="86" y="23"/>
              </a:cxn>
              <a:cxn ang="0">
                <a:pos x="21" y="67"/>
              </a:cxn>
              <a:cxn ang="0">
                <a:pos x="0" y="45"/>
              </a:cxn>
            </a:cxnLst>
            <a:rect l="0" t="0" r="r" b="b"/>
            <a:pathLst>
              <a:path w="86" h="67">
                <a:moveTo>
                  <a:pt x="0" y="45"/>
                </a:moveTo>
                <a:lnTo>
                  <a:pt x="65" y="0"/>
                </a:lnTo>
                <a:lnTo>
                  <a:pt x="86" y="0"/>
                </a:lnTo>
                <a:lnTo>
                  <a:pt x="86" y="0"/>
                </a:lnTo>
                <a:lnTo>
                  <a:pt x="86" y="23"/>
                </a:lnTo>
                <a:lnTo>
                  <a:pt x="21" y="67"/>
                </a:lnTo>
                <a:lnTo>
                  <a:pt x="0" y="45"/>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62" name="Freeform 419"/>
          <p:cNvSpPr>
            <a:spLocks/>
          </p:cNvSpPr>
          <p:nvPr/>
        </p:nvSpPr>
        <p:spPr bwMode="auto">
          <a:xfrm>
            <a:off x="2547938" y="4765675"/>
            <a:ext cx="34925" cy="34925"/>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63" name="Freeform 420"/>
          <p:cNvSpPr>
            <a:spLocks/>
          </p:cNvSpPr>
          <p:nvPr/>
        </p:nvSpPr>
        <p:spPr bwMode="auto">
          <a:xfrm>
            <a:off x="2479675" y="4694238"/>
            <a:ext cx="103188" cy="106362"/>
          </a:xfrm>
          <a:custGeom>
            <a:avLst/>
            <a:gdLst/>
            <a:ahLst/>
            <a:cxnLst>
              <a:cxn ang="0">
                <a:pos x="21" y="0"/>
              </a:cxn>
              <a:cxn ang="0">
                <a:pos x="0" y="23"/>
              </a:cxn>
              <a:cxn ang="0">
                <a:pos x="43" y="67"/>
              </a:cxn>
              <a:cxn ang="0">
                <a:pos x="65" y="45"/>
              </a:cxn>
              <a:cxn ang="0">
                <a:pos x="21" y="0"/>
              </a:cxn>
            </a:cxnLst>
            <a:rect l="0" t="0" r="r" b="b"/>
            <a:pathLst>
              <a:path w="65" h="67">
                <a:moveTo>
                  <a:pt x="21" y="0"/>
                </a:moveTo>
                <a:lnTo>
                  <a:pt x="0" y="23"/>
                </a:lnTo>
                <a:lnTo>
                  <a:pt x="43" y="67"/>
                </a:lnTo>
                <a:lnTo>
                  <a:pt x="65" y="45"/>
                </a:lnTo>
                <a:lnTo>
                  <a:pt x="2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64" name="Rectangle 423"/>
          <p:cNvSpPr>
            <a:spLocks noChangeArrowheads="1"/>
          </p:cNvSpPr>
          <p:nvPr/>
        </p:nvSpPr>
        <p:spPr bwMode="auto">
          <a:xfrm>
            <a:off x="2238375" y="4765675"/>
            <a:ext cx="309563"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65" name="Rectangle 426"/>
          <p:cNvSpPr>
            <a:spLocks noChangeArrowheads="1"/>
          </p:cNvSpPr>
          <p:nvPr/>
        </p:nvSpPr>
        <p:spPr bwMode="auto">
          <a:xfrm>
            <a:off x="2238375" y="4835525"/>
            <a:ext cx="309563"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66" name="Rectangle 429"/>
          <p:cNvSpPr>
            <a:spLocks noChangeArrowheads="1"/>
          </p:cNvSpPr>
          <p:nvPr/>
        </p:nvSpPr>
        <p:spPr bwMode="auto">
          <a:xfrm>
            <a:off x="2203450" y="5151438"/>
            <a:ext cx="379413"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67" name="Rectangle 430"/>
          <p:cNvSpPr>
            <a:spLocks noChangeArrowheads="1"/>
          </p:cNvSpPr>
          <p:nvPr/>
        </p:nvSpPr>
        <p:spPr bwMode="auto">
          <a:xfrm>
            <a:off x="2066925" y="4624388"/>
            <a:ext cx="652463"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68" name="Rectangle 431"/>
          <p:cNvSpPr>
            <a:spLocks noChangeArrowheads="1"/>
          </p:cNvSpPr>
          <p:nvPr/>
        </p:nvSpPr>
        <p:spPr bwMode="auto">
          <a:xfrm>
            <a:off x="2686050" y="4624388"/>
            <a:ext cx="33338" cy="666750"/>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69" name="Rectangle 432"/>
          <p:cNvSpPr>
            <a:spLocks noChangeArrowheads="1"/>
          </p:cNvSpPr>
          <p:nvPr/>
        </p:nvSpPr>
        <p:spPr bwMode="auto">
          <a:xfrm>
            <a:off x="2066925" y="5256213"/>
            <a:ext cx="619125"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70" name="Rectangle 433"/>
          <p:cNvSpPr>
            <a:spLocks noChangeArrowheads="1"/>
          </p:cNvSpPr>
          <p:nvPr/>
        </p:nvSpPr>
        <p:spPr bwMode="auto">
          <a:xfrm>
            <a:off x="2066925" y="4624388"/>
            <a:ext cx="34925" cy="6318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grpSp>
        <p:nvGrpSpPr>
          <p:cNvPr id="471" name="Group 531"/>
          <p:cNvGrpSpPr>
            <a:grpSpLocks/>
          </p:cNvGrpSpPr>
          <p:nvPr/>
        </p:nvGrpSpPr>
        <p:grpSpPr bwMode="auto">
          <a:xfrm>
            <a:off x="5780088" y="3994150"/>
            <a:ext cx="652462" cy="665163"/>
            <a:chOff x="3641" y="2516"/>
            <a:chExt cx="411" cy="419"/>
          </a:xfrm>
        </p:grpSpPr>
        <p:sp>
          <p:nvSpPr>
            <p:cNvPr id="472" name="Rectangle 436"/>
            <p:cNvSpPr>
              <a:spLocks noChangeArrowheads="1"/>
            </p:cNvSpPr>
            <p:nvPr/>
          </p:nvSpPr>
          <p:spPr bwMode="auto">
            <a:xfrm>
              <a:off x="3749"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73" name="Rectangle 439"/>
            <p:cNvSpPr>
              <a:spLocks noChangeArrowheads="1"/>
            </p:cNvSpPr>
            <p:nvPr/>
          </p:nvSpPr>
          <p:spPr bwMode="auto">
            <a:xfrm>
              <a:off x="3944"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74" name="Freeform 440"/>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75" name="Freeform 441"/>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76" name="Freeform 442"/>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77" name="Freeform 443"/>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78" name="Freeform 444"/>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79" name="Rectangle 445"/>
            <p:cNvSpPr>
              <a:spLocks noChangeArrowheads="1"/>
            </p:cNvSpPr>
            <p:nvPr/>
          </p:nvSpPr>
          <p:spPr bwMode="auto">
            <a:xfrm>
              <a:off x="3749" y="2604"/>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0" name="Rectangle 447"/>
            <p:cNvSpPr>
              <a:spLocks noChangeArrowheads="1"/>
            </p:cNvSpPr>
            <p:nvPr/>
          </p:nvSpPr>
          <p:spPr bwMode="auto">
            <a:xfrm>
              <a:off x="3749" y="2604"/>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1" name="Rectangle 448"/>
            <p:cNvSpPr>
              <a:spLocks noChangeArrowheads="1"/>
            </p:cNvSpPr>
            <p:nvPr/>
          </p:nvSpPr>
          <p:spPr bwMode="auto">
            <a:xfrm>
              <a:off x="3749" y="2648"/>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2" name="Rectangle 450"/>
            <p:cNvSpPr>
              <a:spLocks noChangeArrowheads="1"/>
            </p:cNvSpPr>
            <p:nvPr/>
          </p:nvSpPr>
          <p:spPr bwMode="auto">
            <a:xfrm>
              <a:off x="3749" y="2648"/>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3" name="Rectangle 452"/>
            <p:cNvSpPr>
              <a:spLocks noChangeArrowheads="1"/>
            </p:cNvSpPr>
            <p:nvPr/>
          </p:nvSpPr>
          <p:spPr bwMode="auto">
            <a:xfrm>
              <a:off x="3966" y="2847"/>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4" name="Rectangle 453"/>
            <p:cNvSpPr>
              <a:spLocks noChangeArrowheads="1"/>
            </p:cNvSpPr>
            <p:nvPr/>
          </p:nvSpPr>
          <p:spPr bwMode="auto">
            <a:xfrm>
              <a:off x="3728" y="2847"/>
              <a:ext cx="238"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5" name="Rectangle 454"/>
            <p:cNvSpPr>
              <a:spLocks noChangeArrowheads="1"/>
            </p:cNvSpPr>
            <p:nvPr/>
          </p:nvSpPr>
          <p:spPr bwMode="auto">
            <a:xfrm>
              <a:off x="3641" y="2516"/>
              <a:ext cx="41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6" name="Rectangle 455"/>
            <p:cNvSpPr>
              <a:spLocks noChangeArrowheads="1"/>
            </p:cNvSpPr>
            <p:nvPr/>
          </p:nvSpPr>
          <p:spPr bwMode="auto">
            <a:xfrm>
              <a:off x="4031" y="2516"/>
              <a:ext cx="21" cy="419"/>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7" name="Rectangle 456"/>
            <p:cNvSpPr>
              <a:spLocks noChangeArrowheads="1"/>
            </p:cNvSpPr>
            <p:nvPr/>
          </p:nvSpPr>
          <p:spPr bwMode="auto">
            <a:xfrm>
              <a:off x="3641" y="2913"/>
              <a:ext cx="390"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88" name="Rectangle 457"/>
            <p:cNvSpPr>
              <a:spLocks noChangeArrowheads="1"/>
            </p:cNvSpPr>
            <p:nvPr/>
          </p:nvSpPr>
          <p:spPr bwMode="auto">
            <a:xfrm>
              <a:off x="3641" y="2516"/>
              <a:ext cx="22" cy="39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grpSp>
      <p:sp>
        <p:nvSpPr>
          <p:cNvPr id="489" name="Rectangle 460"/>
          <p:cNvSpPr>
            <a:spLocks noChangeArrowheads="1"/>
          </p:cNvSpPr>
          <p:nvPr/>
        </p:nvSpPr>
        <p:spPr bwMode="auto">
          <a:xfrm>
            <a:off x="2857500" y="3503613"/>
            <a:ext cx="34925" cy="38417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90" name="Rectangle 463"/>
          <p:cNvSpPr>
            <a:spLocks noChangeArrowheads="1"/>
          </p:cNvSpPr>
          <p:nvPr/>
        </p:nvSpPr>
        <p:spPr bwMode="auto">
          <a:xfrm>
            <a:off x="3167063" y="3503613"/>
            <a:ext cx="34925" cy="38417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91" name="Freeform 464"/>
          <p:cNvSpPr>
            <a:spLocks/>
          </p:cNvSpPr>
          <p:nvPr/>
        </p:nvSpPr>
        <p:spPr bwMode="auto">
          <a:xfrm>
            <a:off x="2857500" y="3503613"/>
            <a:ext cx="34925" cy="34925"/>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92" name="Freeform 465"/>
          <p:cNvSpPr>
            <a:spLocks/>
          </p:cNvSpPr>
          <p:nvPr/>
        </p:nvSpPr>
        <p:spPr bwMode="auto">
          <a:xfrm>
            <a:off x="2857500" y="3397250"/>
            <a:ext cx="171450" cy="141288"/>
          </a:xfrm>
          <a:custGeom>
            <a:avLst/>
            <a:gdLst/>
            <a:ahLst/>
            <a:cxnLst>
              <a:cxn ang="0">
                <a:pos x="0" y="67"/>
              </a:cxn>
              <a:cxn ang="0">
                <a:pos x="43" y="22"/>
              </a:cxn>
              <a:cxn ang="0">
                <a:pos x="43" y="0"/>
              </a:cxn>
              <a:cxn ang="0">
                <a:pos x="65" y="22"/>
              </a:cxn>
              <a:cxn ang="0">
                <a:pos x="108" y="67"/>
              </a:cxn>
              <a:cxn ang="0">
                <a:pos x="108" y="89"/>
              </a:cxn>
              <a:cxn ang="0">
                <a:pos x="108" y="89"/>
              </a:cxn>
              <a:cxn ang="0">
                <a:pos x="87" y="89"/>
              </a:cxn>
              <a:cxn ang="0">
                <a:pos x="43" y="44"/>
              </a:cxn>
              <a:cxn ang="0">
                <a:pos x="65" y="22"/>
              </a:cxn>
              <a:cxn ang="0">
                <a:pos x="65" y="44"/>
              </a:cxn>
              <a:cxn ang="0">
                <a:pos x="22" y="89"/>
              </a:cxn>
              <a:cxn ang="0">
                <a:pos x="0" y="67"/>
              </a:cxn>
            </a:cxnLst>
            <a:rect l="0" t="0" r="r" b="b"/>
            <a:pathLst>
              <a:path w="108" h="89">
                <a:moveTo>
                  <a:pt x="0" y="67"/>
                </a:moveTo>
                <a:lnTo>
                  <a:pt x="43" y="22"/>
                </a:lnTo>
                <a:lnTo>
                  <a:pt x="43" y="0"/>
                </a:lnTo>
                <a:lnTo>
                  <a:pt x="65" y="22"/>
                </a:lnTo>
                <a:lnTo>
                  <a:pt x="108" y="67"/>
                </a:lnTo>
                <a:lnTo>
                  <a:pt x="108" y="89"/>
                </a:lnTo>
                <a:lnTo>
                  <a:pt x="108" y="89"/>
                </a:lnTo>
                <a:lnTo>
                  <a:pt x="87" y="89"/>
                </a:lnTo>
                <a:lnTo>
                  <a:pt x="43" y="44"/>
                </a:lnTo>
                <a:lnTo>
                  <a:pt x="65" y="22"/>
                </a:lnTo>
                <a:lnTo>
                  <a:pt x="65" y="44"/>
                </a:lnTo>
                <a:lnTo>
                  <a:pt x="22" y="89"/>
                </a:lnTo>
                <a:lnTo>
                  <a:pt x="0" y="67"/>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93" name="Freeform 466"/>
          <p:cNvSpPr>
            <a:spLocks/>
          </p:cNvSpPr>
          <p:nvPr/>
        </p:nvSpPr>
        <p:spPr bwMode="auto">
          <a:xfrm>
            <a:off x="2995613" y="3432175"/>
            <a:ext cx="136525" cy="106363"/>
          </a:xfrm>
          <a:custGeom>
            <a:avLst/>
            <a:gdLst/>
            <a:ahLst/>
            <a:cxnLst>
              <a:cxn ang="0">
                <a:pos x="0" y="45"/>
              </a:cxn>
              <a:cxn ang="0">
                <a:pos x="65" y="0"/>
              </a:cxn>
              <a:cxn ang="0">
                <a:pos x="86" y="0"/>
              </a:cxn>
              <a:cxn ang="0">
                <a:pos x="86" y="0"/>
              </a:cxn>
              <a:cxn ang="0">
                <a:pos x="86" y="22"/>
              </a:cxn>
              <a:cxn ang="0">
                <a:pos x="21" y="67"/>
              </a:cxn>
              <a:cxn ang="0">
                <a:pos x="0" y="45"/>
              </a:cxn>
            </a:cxnLst>
            <a:rect l="0" t="0" r="r" b="b"/>
            <a:pathLst>
              <a:path w="86" h="67">
                <a:moveTo>
                  <a:pt x="0" y="45"/>
                </a:moveTo>
                <a:lnTo>
                  <a:pt x="65" y="0"/>
                </a:lnTo>
                <a:lnTo>
                  <a:pt x="86" y="0"/>
                </a:lnTo>
                <a:lnTo>
                  <a:pt x="86" y="0"/>
                </a:lnTo>
                <a:lnTo>
                  <a:pt x="86" y="22"/>
                </a:lnTo>
                <a:lnTo>
                  <a:pt x="21" y="67"/>
                </a:lnTo>
                <a:lnTo>
                  <a:pt x="0" y="45"/>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94" name="Freeform 467"/>
          <p:cNvSpPr>
            <a:spLocks/>
          </p:cNvSpPr>
          <p:nvPr/>
        </p:nvSpPr>
        <p:spPr bwMode="auto">
          <a:xfrm>
            <a:off x="3167063" y="3503613"/>
            <a:ext cx="34925" cy="34925"/>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95" name="Freeform 468"/>
          <p:cNvSpPr>
            <a:spLocks/>
          </p:cNvSpPr>
          <p:nvPr/>
        </p:nvSpPr>
        <p:spPr bwMode="auto">
          <a:xfrm>
            <a:off x="3098800" y="3432175"/>
            <a:ext cx="103188" cy="106363"/>
          </a:xfrm>
          <a:custGeom>
            <a:avLst/>
            <a:gdLst/>
            <a:ahLst/>
            <a:cxnLst>
              <a:cxn ang="0">
                <a:pos x="21" y="0"/>
              </a:cxn>
              <a:cxn ang="0">
                <a:pos x="0" y="22"/>
              </a:cxn>
              <a:cxn ang="0">
                <a:pos x="43" y="67"/>
              </a:cxn>
              <a:cxn ang="0">
                <a:pos x="65" y="45"/>
              </a:cxn>
              <a:cxn ang="0">
                <a:pos x="21" y="0"/>
              </a:cxn>
            </a:cxnLst>
            <a:rect l="0" t="0" r="r" b="b"/>
            <a:pathLst>
              <a:path w="65" h="67">
                <a:moveTo>
                  <a:pt x="21" y="0"/>
                </a:moveTo>
                <a:lnTo>
                  <a:pt x="0" y="22"/>
                </a:lnTo>
                <a:lnTo>
                  <a:pt x="43" y="67"/>
                </a:lnTo>
                <a:lnTo>
                  <a:pt x="65" y="45"/>
                </a:lnTo>
                <a:lnTo>
                  <a:pt x="2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96" name="Rectangle 471"/>
          <p:cNvSpPr>
            <a:spLocks noChangeArrowheads="1"/>
          </p:cNvSpPr>
          <p:nvPr/>
        </p:nvSpPr>
        <p:spPr bwMode="auto">
          <a:xfrm>
            <a:off x="2857500" y="3503613"/>
            <a:ext cx="309563"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97" name="Rectangle 474"/>
          <p:cNvSpPr>
            <a:spLocks noChangeArrowheads="1"/>
          </p:cNvSpPr>
          <p:nvPr/>
        </p:nvSpPr>
        <p:spPr bwMode="auto">
          <a:xfrm>
            <a:off x="2857500" y="3573463"/>
            <a:ext cx="309563"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98" name="Rectangle 477"/>
          <p:cNvSpPr>
            <a:spLocks noChangeArrowheads="1"/>
          </p:cNvSpPr>
          <p:nvPr/>
        </p:nvSpPr>
        <p:spPr bwMode="auto">
          <a:xfrm>
            <a:off x="2822575" y="3887788"/>
            <a:ext cx="379413" cy="3651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499" name="Rectangle 478"/>
          <p:cNvSpPr>
            <a:spLocks noChangeArrowheads="1"/>
          </p:cNvSpPr>
          <p:nvPr/>
        </p:nvSpPr>
        <p:spPr bwMode="auto">
          <a:xfrm>
            <a:off x="2686050" y="3362325"/>
            <a:ext cx="652463"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00" name="Rectangle 479"/>
          <p:cNvSpPr>
            <a:spLocks noChangeArrowheads="1"/>
          </p:cNvSpPr>
          <p:nvPr/>
        </p:nvSpPr>
        <p:spPr bwMode="auto">
          <a:xfrm>
            <a:off x="3305175" y="3362325"/>
            <a:ext cx="33338" cy="666750"/>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01" name="Rectangle 480"/>
          <p:cNvSpPr>
            <a:spLocks noChangeArrowheads="1"/>
          </p:cNvSpPr>
          <p:nvPr/>
        </p:nvSpPr>
        <p:spPr bwMode="auto">
          <a:xfrm>
            <a:off x="2686050" y="3994150"/>
            <a:ext cx="619125"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02" name="Rectangle 481"/>
          <p:cNvSpPr>
            <a:spLocks noChangeArrowheads="1"/>
          </p:cNvSpPr>
          <p:nvPr/>
        </p:nvSpPr>
        <p:spPr bwMode="auto">
          <a:xfrm>
            <a:off x="2686050" y="3362325"/>
            <a:ext cx="33338" cy="6318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03" name="Rectangle 484"/>
          <p:cNvSpPr>
            <a:spLocks noChangeArrowheads="1"/>
          </p:cNvSpPr>
          <p:nvPr/>
        </p:nvSpPr>
        <p:spPr bwMode="auto">
          <a:xfrm>
            <a:off x="6570663" y="2871788"/>
            <a:ext cx="34925" cy="38576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04" name="Rectangle 487"/>
          <p:cNvSpPr>
            <a:spLocks noChangeArrowheads="1"/>
          </p:cNvSpPr>
          <p:nvPr/>
        </p:nvSpPr>
        <p:spPr bwMode="auto">
          <a:xfrm>
            <a:off x="6880225" y="2871788"/>
            <a:ext cx="34925" cy="38576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05" name="Freeform 488"/>
          <p:cNvSpPr>
            <a:spLocks/>
          </p:cNvSpPr>
          <p:nvPr/>
        </p:nvSpPr>
        <p:spPr bwMode="auto">
          <a:xfrm>
            <a:off x="6570663" y="2871788"/>
            <a:ext cx="34925" cy="34925"/>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06" name="Freeform 489"/>
          <p:cNvSpPr>
            <a:spLocks/>
          </p:cNvSpPr>
          <p:nvPr/>
        </p:nvSpPr>
        <p:spPr bwMode="auto">
          <a:xfrm>
            <a:off x="6570663" y="2767013"/>
            <a:ext cx="171450" cy="139700"/>
          </a:xfrm>
          <a:custGeom>
            <a:avLst/>
            <a:gdLst/>
            <a:ahLst/>
            <a:cxnLst>
              <a:cxn ang="0">
                <a:pos x="0" y="66"/>
              </a:cxn>
              <a:cxn ang="0">
                <a:pos x="43" y="22"/>
              </a:cxn>
              <a:cxn ang="0">
                <a:pos x="43" y="0"/>
              </a:cxn>
              <a:cxn ang="0">
                <a:pos x="65" y="22"/>
              </a:cxn>
              <a:cxn ang="0">
                <a:pos x="108" y="66"/>
              </a:cxn>
              <a:cxn ang="0">
                <a:pos x="108" y="88"/>
              </a:cxn>
              <a:cxn ang="0">
                <a:pos x="108" y="88"/>
              </a:cxn>
              <a:cxn ang="0">
                <a:pos x="87" y="88"/>
              </a:cxn>
              <a:cxn ang="0">
                <a:pos x="43" y="44"/>
              </a:cxn>
              <a:cxn ang="0">
                <a:pos x="65" y="22"/>
              </a:cxn>
              <a:cxn ang="0">
                <a:pos x="65" y="44"/>
              </a:cxn>
              <a:cxn ang="0">
                <a:pos x="22" y="88"/>
              </a:cxn>
              <a:cxn ang="0">
                <a:pos x="0" y="66"/>
              </a:cxn>
            </a:cxnLst>
            <a:rect l="0" t="0" r="r" b="b"/>
            <a:pathLst>
              <a:path w="108" h="88">
                <a:moveTo>
                  <a:pt x="0" y="66"/>
                </a:moveTo>
                <a:lnTo>
                  <a:pt x="43" y="22"/>
                </a:lnTo>
                <a:lnTo>
                  <a:pt x="43" y="0"/>
                </a:lnTo>
                <a:lnTo>
                  <a:pt x="65" y="22"/>
                </a:lnTo>
                <a:lnTo>
                  <a:pt x="108" y="66"/>
                </a:lnTo>
                <a:lnTo>
                  <a:pt x="108" y="88"/>
                </a:lnTo>
                <a:lnTo>
                  <a:pt x="108" y="88"/>
                </a:lnTo>
                <a:lnTo>
                  <a:pt x="87" y="88"/>
                </a:lnTo>
                <a:lnTo>
                  <a:pt x="43" y="44"/>
                </a:lnTo>
                <a:lnTo>
                  <a:pt x="65" y="22"/>
                </a:lnTo>
                <a:lnTo>
                  <a:pt x="65" y="44"/>
                </a:lnTo>
                <a:lnTo>
                  <a:pt x="22" y="88"/>
                </a:lnTo>
                <a:lnTo>
                  <a:pt x="0" y="6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07" name="Freeform 490"/>
          <p:cNvSpPr>
            <a:spLocks/>
          </p:cNvSpPr>
          <p:nvPr/>
        </p:nvSpPr>
        <p:spPr bwMode="auto">
          <a:xfrm>
            <a:off x="6708775" y="2801938"/>
            <a:ext cx="136525" cy="104775"/>
          </a:xfrm>
          <a:custGeom>
            <a:avLst/>
            <a:gdLst/>
            <a:ahLst/>
            <a:cxnLst>
              <a:cxn ang="0">
                <a:pos x="0" y="44"/>
              </a:cxn>
              <a:cxn ang="0">
                <a:pos x="65" y="0"/>
              </a:cxn>
              <a:cxn ang="0">
                <a:pos x="86" y="0"/>
              </a:cxn>
              <a:cxn ang="0">
                <a:pos x="86" y="0"/>
              </a:cxn>
              <a:cxn ang="0">
                <a:pos x="86" y="22"/>
              </a:cxn>
              <a:cxn ang="0">
                <a:pos x="21" y="66"/>
              </a:cxn>
              <a:cxn ang="0">
                <a:pos x="0" y="44"/>
              </a:cxn>
            </a:cxnLst>
            <a:rect l="0" t="0" r="r" b="b"/>
            <a:pathLst>
              <a:path w="86" h="66">
                <a:moveTo>
                  <a:pt x="0" y="44"/>
                </a:moveTo>
                <a:lnTo>
                  <a:pt x="65" y="0"/>
                </a:lnTo>
                <a:lnTo>
                  <a:pt x="86" y="0"/>
                </a:lnTo>
                <a:lnTo>
                  <a:pt x="86" y="0"/>
                </a:lnTo>
                <a:lnTo>
                  <a:pt x="86" y="22"/>
                </a:lnTo>
                <a:lnTo>
                  <a:pt x="21" y="66"/>
                </a:lnTo>
                <a:lnTo>
                  <a:pt x="0" y="44"/>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08" name="Freeform 491"/>
          <p:cNvSpPr>
            <a:spLocks/>
          </p:cNvSpPr>
          <p:nvPr/>
        </p:nvSpPr>
        <p:spPr bwMode="auto">
          <a:xfrm>
            <a:off x="6880225" y="2871788"/>
            <a:ext cx="34925" cy="34925"/>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09" name="Freeform 492"/>
          <p:cNvSpPr>
            <a:spLocks/>
          </p:cNvSpPr>
          <p:nvPr/>
        </p:nvSpPr>
        <p:spPr bwMode="auto">
          <a:xfrm>
            <a:off x="6811963" y="2801938"/>
            <a:ext cx="103187" cy="104775"/>
          </a:xfrm>
          <a:custGeom>
            <a:avLst/>
            <a:gdLst/>
            <a:ahLst/>
            <a:cxnLst>
              <a:cxn ang="0">
                <a:pos x="21" y="0"/>
              </a:cxn>
              <a:cxn ang="0">
                <a:pos x="0" y="22"/>
              </a:cxn>
              <a:cxn ang="0">
                <a:pos x="43" y="66"/>
              </a:cxn>
              <a:cxn ang="0">
                <a:pos x="65" y="44"/>
              </a:cxn>
              <a:cxn ang="0">
                <a:pos x="21" y="0"/>
              </a:cxn>
            </a:cxnLst>
            <a:rect l="0" t="0" r="r" b="b"/>
            <a:pathLst>
              <a:path w="65" h="66">
                <a:moveTo>
                  <a:pt x="21" y="0"/>
                </a:moveTo>
                <a:lnTo>
                  <a:pt x="0" y="22"/>
                </a:lnTo>
                <a:lnTo>
                  <a:pt x="43" y="66"/>
                </a:lnTo>
                <a:lnTo>
                  <a:pt x="65" y="44"/>
                </a:lnTo>
                <a:lnTo>
                  <a:pt x="2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10" name="Rectangle 495"/>
          <p:cNvSpPr>
            <a:spLocks noChangeArrowheads="1"/>
          </p:cNvSpPr>
          <p:nvPr/>
        </p:nvSpPr>
        <p:spPr bwMode="auto">
          <a:xfrm>
            <a:off x="6570663" y="2871788"/>
            <a:ext cx="309562"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1" name="Rectangle 498"/>
          <p:cNvSpPr>
            <a:spLocks noChangeArrowheads="1"/>
          </p:cNvSpPr>
          <p:nvPr/>
        </p:nvSpPr>
        <p:spPr bwMode="auto">
          <a:xfrm>
            <a:off x="6570663" y="2941638"/>
            <a:ext cx="309562"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2" name="Rectangle 501"/>
          <p:cNvSpPr>
            <a:spLocks noChangeArrowheads="1"/>
          </p:cNvSpPr>
          <p:nvPr/>
        </p:nvSpPr>
        <p:spPr bwMode="auto">
          <a:xfrm>
            <a:off x="6535738" y="3257550"/>
            <a:ext cx="379412"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3" name="Rectangle 502"/>
          <p:cNvSpPr>
            <a:spLocks noChangeArrowheads="1"/>
          </p:cNvSpPr>
          <p:nvPr/>
        </p:nvSpPr>
        <p:spPr bwMode="auto">
          <a:xfrm>
            <a:off x="6399213" y="2732088"/>
            <a:ext cx="652462"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4" name="Rectangle 503"/>
          <p:cNvSpPr>
            <a:spLocks noChangeArrowheads="1"/>
          </p:cNvSpPr>
          <p:nvPr/>
        </p:nvSpPr>
        <p:spPr bwMode="auto">
          <a:xfrm>
            <a:off x="7018338" y="2732088"/>
            <a:ext cx="33337" cy="66516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5" name="Rectangle 504"/>
          <p:cNvSpPr>
            <a:spLocks noChangeArrowheads="1"/>
          </p:cNvSpPr>
          <p:nvPr/>
        </p:nvSpPr>
        <p:spPr bwMode="auto">
          <a:xfrm>
            <a:off x="6399213" y="3362325"/>
            <a:ext cx="619125"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6" name="Rectangle 505"/>
          <p:cNvSpPr>
            <a:spLocks noChangeArrowheads="1"/>
          </p:cNvSpPr>
          <p:nvPr/>
        </p:nvSpPr>
        <p:spPr bwMode="auto">
          <a:xfrm>
            <a:off x="6399213" y="2732088"/>
            <a:ext cx="33337" cy="63023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7" name="Rectangle 508"/>
          <p:cNvSpPr>
            <a:spLocks noChangeArrowheads="1"/>
          </p:cNvSpPr>
          <p:nvPr/>
        </p:nvSpPr>
        <p:spPr bwMode="auto">
          <a:xfrm>
            <a:off x="5332413" y="2239963"/>
            <a:ext cx="34925" cy="38576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8" name="Rectangle 511"/>
          <p:cNvSpPr>
            <a:spLocks noChangeArrowheads="1"/>
          </p:cNvSpPr>
          <p:nvPr/>
        </p:nvSpPr>
        <p:spPr bwMode="auto">
          <a:xfrm>
            <a:off x="5641975" y="2239963"/>
            <a:ext cx="34925" cy="38576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19" name="Freeform 512"/>
          <p:cNvSpPr>
            <a:spLocks/>
          </p:cNvSpPr>
          <p:nvPr/>
        </p:nvSpPr>
        <p:spPr bwMode="auto">
          <a:xfrm>
            <a:off x="5332413" y="2239963"/>
            <a:ext cx="34925" cy="36512"/>
          </a:xfrm>
          <a:custGeom>
            <a:avLst/>
            <a:gdLst/>
            <a:ahLst/>
            <a:cxnLst>
              <a:cxn ang="0">
                <a:pos x="0" y="0"/>
              </a:cxn>
              <a:cxn ang="0">
                <a:pos x="0" y="0"/>
              </a:cxn>
              <a:cxn ang="0">
                <a:pos x="22" y="23"/>
              </a:cxn>
              <a:cxn ang="0">
                <a:pos x="22" y="23"/>
              </a:cxn>
              <a:cxn ang="0">
                <a:pos x="0" y="0"/>
              </a:cxn>
            </a:cxnLst>
            <a:rect l="0" t="0" r="r" b="b"/>
            <a:pathLst>
              <a:path w="22" h="23">
                <a:moveTo>
                  <a:pt x="0" y="0"/>
                </a:moveTo>
                <a:lnTo>
                  <a:pt x="0" y="0"/>
                </a:lnTo>
                <a:lnTo>
                  <a:pt x="22" y="23"/>
                </a:lnTo>
                <a:lnTo>
                  <a:pt x="22" y="23"/>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20" name="Freeform 513"/>
          <p:cNvSpPr>
            <a:spLocks/>
          </p:cNvSpPr>
          <p:nvPr/>
        </p:nvSpPr>
        <p:spPr bwMode="auto">
          <a:xfrm>
            <a:off x="5332413" y="2135188"/>
            <a:ext cx="173037" cy="141287"/>
          </a:xfrm>
          <a:custGeom>
            <a:avLst/>
            <a:gdLst/>
            <a:ahLst/>
            <a:cxnLst>
              <a:cxn ang="0">
                <a:pos x="0" y="66"/>
              </a:cxn>
              <a:cxn ang="0">
                <a:pos x="44" y="22"/>
              </a:cxn>
              <a:cxn ang="0">
                <a:pos x="44" y="0"/>
              </a:cxn>
              <a:cxn ang="0">
                <a:pos x="65" y="22"/>
              </a:cxn>
              <a:cxn ang="0">
                <a:pos x="109" y="66"/>
              </a:cxn>
              <a:cxn ang="0">
                <a:pos x="109" y="89"/>
              </a:cxn>
              <a:cxn ang="0">
                <a:pos x="109" y="89"/>
              </a:cxn>
              <a:cxn ang="0">
                <a:pos x="87" y="89"/>
              </a:cxn>
              <a:cxn ang="0">
                <a:pos x="44" y="44"/>
              </a:cxn>
              <a:cxn ang="0">
                <a:pos x="65" y="22"/>
              </a:cxn>
              <a:cxn ang="0">
                <a:pos x="65" y="44"/>
              </a:cxn>
              <a:cxn ang="0">
                <a:pos x="22" y="89"/>
              </a:cxn>
              <a:cxn ang="0">
                <a:pos x="0" y="66"/>
              </a:cxn>
            </a:cxnLst>
            <a:rect l="0" t="0" r="r" b="b"/>
            <a:pathLst>
              <a:path w="109" h="89">
                <a:moveTo>
                  <a:pt x="0" y="66"/>
                </a:moveTo>
                <a:lnTo>
                  <a:pt x="44" y="22"/>
                </a:lnTo>
                <a:lnTo>
                  <a:pt x="44" y="0"/>
                </a:lnTo>
                <a:lnTo>
                  <a:pt x="65" y="22"/>
                </a:lnTo>
                <a:lnTo>
                  <a:pt x="109" y="66"/>
                </a:lnTo>
                <a:lnTo>
                  <a:pt x="109" y="89"/>
                </a:lnTo>
                <a:lnTo>
                  <a:pt x="109" y="89"/>
                </a:lnTo>
                <a:lnTo>
                  <a:pt x="87" y="89"/>
                </a:lnTo>
                <a:lnTo>
                  <a:pt x="44" y="44"/>
                </a:lnTo>
                <a:lnTo>
                  <a:pt x="65" y="22"/>
                </a:lnTo>
                <a:lnTo>
                  <a:pt x="65" y="44"/>
                </a:lnTo>
                <a:lnTo>
                  <a:pt x="22" y="89"/>
                </a:lnTo>
                <a:lnTo>
                  <a:pt x="0" y="6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21" name="Freeform 514"/>
          <p:cNvSpPr>
            <a:spLocks/>
          </p:cNvSpPr>
          <p:nvPr/>
        </p:nvSpPr>
        <p:spPr bwMode="auto">
          <a:xfrm>
            <a:off x="5470525" y="2170113"/>
            <a:ext cx="138113" cy="106362"/>
          </a:xfrm>
          <a:custGeom>
            <a:avLst/>
            <a:gdLst/>
            <a:ahLst/>
            <a:cxnLst>
              <a:cxn ang="0">
                <a:pos x="0" y="44"/>
              </a:cxn>
              <a:cxn ang="0">
                <a:pos x="65" y="0"/>
              </a:cxn>
              <a:cxn ang="0">
                <a:pos x="87" y="0"/>
              </a:cxn>
              <a:cxn ang="0">
                <a:pos x="87" y="0"/>
              </a:cxn>
              <a:cxn ang="0">
                <a:pos x="87" y="22"/>
              </a:cxn>
              <a:cxn ang="0">
                <a:pos x="22" y="67"/>
              </a:cxn>
              <a:cxn ang="0">
                <a:pos x="0" y="44"/>
              </a:cxn>
            </a:cxnLst>
            <a:rect l="0" t="0" r="r" b="b"/>
            <a:pathLst>
              <a:path w="87" h="67">
                <a:moveTo>
                  <a:pt x="0" y="44"/>
                </a:moveTo>
                <a:lnTo>
                  <a:pt x="65" y="0"/>
                </a:lnTo>
                <a:lnTo>
                  <a:pt x="87" y="0"/>
                </a:lnTo>
                <a:lnTo>
                  <a:pt x="87" y="0"/>
                </a:lnTo>
                <a:lnTo>
                  <a:pt x="87" y="22"/>
                </a:lnTo>
                <a:lnTo>
                  <a:pt x="22" y="67"/>
                </a:lnTo>
                <a:lnTo>
                  <a:pt x="0" y="44"/>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22" name="Freeform 515"/>
          <p:cNvSpPr>
            <a:spLocks/>
          </p:cNvSpPr>
          <p:nvPr/>
        </p:nvSpPr>
        <p:spPr bwMode="auto">
          <a:xfrm>
            <a:off x="5641975" y="2239963"/>
            <a:ext cx="34925" cy="36512"/>
          </a:xfrm>
          <a:custGeom>
            <a:avLst/>
            <a:gdLst/>
            <a:ahLst/>
            <a:cxnLst>
              <a:cxn ang="0">
                <a:pos x="22" y="0"/>
              </a:cxn>
              <a:cxn ang="0">
                <a:pos x="22" y="0"/>
              </a:cxn>
              <a:cxn ang="0">
                <a:pos x="0" y="23"/>
              </a:cxn>
              <a:cxn ang="0">
                <a:pos x="0" y="23"/>
              </a:cxn>
              <a:cxn ang="0">
                <a:pos x="22" y="0"/>
              </a:cxn>
            </a:cxnLst>
            <a:rect l="0" t="0" r="r" b="b"/>
            <a:pathLst>
              <a:path w="22" h="23">
                <a:moveTo>
                  <a:pt x="22" y="0"/>
                </a:moveTo>
                <a:lnTo>
                  <a:pt x="22" y="0"/>
                </a:lnTo>
                <a:lnTo>
                  <a:pt x="0" y="23"/>
                </a:lnTo>
                <a:lnTo>
                  <a:pt x="0" y="23"/>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23" name="Freeform 516"/>
          <p:cNvSpPr>
            <a:spLocks/>
          </p:cNvSpPr>
          <p:nvPr/>
        </p:nvSpPr>
        <p:spPr bwMode="auto">
          <a:xfrm>
            <a:off x="5573713" y="2170113"/>
            <a:ext cx="103187" cy="106362"/>
          </a:xfrm>
          <a:custGeom>
            <a:avLst/>
            <a:gdLst/>
            <a:ahLst/>
            <a:cxnLst>
              <a:cxn ang="0">
                <a:pos x="22" y="0"/>
              </a:cxn>
              <a:cxn ang="0">
                <a:pos x="0" y="22"/>
              </a:cxn>
              <a:cxn ang="0">
                <a:pos x="43" y="67"/>
              </a:cxn>
              <a:cxn ang="0">
                <a:pos x="65" y="44"/>
              </a:cxn>
              <a:cxn ang="0">
                <a:pos x="22" y="0"/>
              </a:cxn>
            </a:cxnLst>
            <a:rect l="0" t="0" r="r" b="b"/>
            <a:pathLst>
              <a:path w="65" h="67">
                <a:moveTo>
                  <a:pt x="22" y="0"/>
                </a:moveTo>
                <a:lnTo>
                  <a:pt x="0" y="22"/>
                </a:lnTo>
                <a:lnTo>
                  <a:pt x="43" y="67"/>
                </a:lnTo>
                <a:lnTo>
                  <a:pt x="65" y="44"/>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24" name="Rectangle 519"/>
          <p:cNvSpPr>
            <a:spLocks noChangeArrowheads="1"/>
          </p:cNvSpPr>
          <p:nvPr/>
        </p:nvSpPr>
        <p:spPr bwMode="auto">
          <a:xfrm>
            <a:off x="5332413" y="2239963"/>
            <a:ext cx="309562" cy="3651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25" name="Rectangle 522"/>
          <p:cNvSpPr>
            <a:spLocks noChangeArrowheads="1"/>
          </p:cNvSpPr>
          <p:nvPr/>
        </p:nvSpPr>
        <p:spPr bwMode="auto">
          <a:xfrm>
            <a:off x="5332413" y="2311400"/>
            <a:ext cx="309562"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26" name="Rectangle 525"/>
          <p:cNvSpPr>
            <a:spLocks noChangeArrowheads="1"/>
          </p:cNvSpPr>
          <p:nvPr/>
        </p:nvSpPr>
        <p:spPr bwMode="auto">
          <a:xfrm>
            <a:off x="5299075" y="2625725"/>
            <a:ext cx="377825"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27" name="Rectangle 526"/>
          <p:cNvSpPr>
            <a:spLocks noChangeArrowheads="1"/>
          </p:cNvSpPr>
          <p:nvPr/>
        </p:nvSpPr>
        <p:spPr bwMode="auto">
          <a:xfrm>
            <a:off x="5160963" y="2100263"/>
            <a:ext cx="654050"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28" name="Rectangle 527"/>
          <p:cNvSpPr>
            <a:spLocks noChangeArrowheads="1"/>
          </p:cNvSpPr>
          <p:nvPr/>
        </p:nvSpPr>
        <p:spPr bwMode="auto">
          <a:xfrm>
            <a:off x="5780088" y="2100263"/>
            <a:ext cx="34925" cy="666750"/>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29" name="Rectangle 528"/>
          <p:cNvSpPr>
            <a:spLocks noChangeArrowheads="1"/>
          </p:cNvSpPr>
          <p:nvPr/>
        </p:nvSpPr>
        <p:spPr bwMode="auto">
          <a:xfrm>
            <a:off x="5160963" y="2732088"/>
            <a:ext cx="619125" cy="349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30" name="Rectangle 529"/>
          <p:cNvSpPr>
            <a:spLocks noChangeArrowheads="1"/>
          </p:cNvSpPr>
          <p:nvPr/>
        </p:nvSpPr>
        <p:spPr bwMode="auto">
          <a:xfrm>
            <a:off x="5160963" y="2100263"/>
            <a:ext cx="34925" cy="63182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grpSp>
        <p:nvGrpSpPr>
          <p:cNvPr id="531" name="Group 550"/>
          <p:cNvGrpSpPr>
            <a:grpSpLocks/>
          </p:cNvGrpSpPr>
          <p:nvPr/>
        </p:nvGrpSpPr>
        <p:grpSpPr bwMode="auto">
          <a:xfrm>
            <a:off x="3314700" y="5257800"/>
            <a:ext cx="652463" cy="665163"/>
            <a:chOff x="3641" y="2516"/>
            <a:chExt cx="411" cy="419"/>
          </a:xfrm>
        </p:grpSpPr>
        <p:sp>
          <p:nvSpPr>
            <p:cNvPr id="532" name="Rectangle 551"/>
            <p:cNvSpPr>
              <a:spLocks noChangeArrowheads="1"/>
            </p:cNvSpPr>
            <p:nvPr/>
          </p:nvSpPr>
          <p:spPr bwMode="auto">
            <a:xfrm>
              <a:off x="3749"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33" name="Rectangle 552"/>
            <p:cNvSpPr>
              <a:spLocks noChangeArrowheads="1"/>
            </p:cNvSpPr>
            <p:nvPr/>
          </p:nvSpPr>
          <p:spPr bwMode="auto">
            <a:xfrm>
              <a:off x="3944"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34" name="Freeform 553"/>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35" name="Freeform 554"/>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36" name="Freeform 555"/>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37" name="Freeform 556"/>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38" name="Freeform 557"/>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39" name="Rectangle 558"/>
            <p:cNvSpPr>
              <a:spLocks noChangeArrowheads="1"/>
            </p:cNvSpPr>
            <p:nvPr/>
          </p:nvSpPr>
          <p:spPr bwMode="auto">
            <a:xfrm>
              <a:off x="3749" y="2604"/>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0" name="Rectangle 559"/>
            <p:cNvSpPr>
              <a:spLocks noChangeArrowheads="1"/>
            </p:cNvSpPr>
            <p:nvPr/>
          </p:nvSpPr>
          <p:spPr bwMode="auto">
            <a:xfrm>
              <a:off x="3749" y="2604"/>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1" name="Rectangle 560"/>
            <p:cNvSpPr>
              <a:spLocks noChangeArrowheads="1"/>
            </p:cNvSpPr>
            <p:nvPr/>
          </p:nvSpPr>
          <p:spPr bwMode="auto">
            <a:xfrm>
              <a:off x="3749" y="2648"/>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2" name="Rectangle 561"/>
            <p:cNvSpPr>
              <a:spLocks noChangeArrowheads="1"/>
            </p:cNvSpPr>
            <p:nvPr/>
          </p:nvSpPr>
          <p:spPr bwMode="auto">
            <a:xfrm>
              <a:off x="3749" y="2648"/>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3" name="Rectangle 562"/>
            <p:cNvSpPr>
              <a:spLocks noChangeArrowheads="1"/>
            </p:cNvSpPr>
            <p:nvPr/>
          </p:nvSpPr>
          <p:spPr bwMode="auto">
            <a:xfrm>
              <a:off x="3966" y="2847"/>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4" name="Rectangle 563"/>
            <p:cNvSpPr>
              <a:spLocks noChangeArrowheads="1"/>
            </p:cNvSpPr>
            <p:nvPr/>
          </p:nvSpPr>
          <p:spPr bwMode="auto">
            <a:xfrm>
              <a:off x="3728" y="2847"/>
              <a:ext cx="238"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5" name="Rectangle 564"/>
            <p:cNvSpPr>
              <a:spLocks noChangeArrowheads="1"/>
            </p:cNvSpPr>
            <p:nvPr/>
          </p:nvSpPr>
          <p:spPr bwMode="auto">
            <a:xfrm>
              <a:off x="3641" y="2516"/>
              <a:ext cx="41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6" name="Rectangle 565"/>
            <p:cNvSpPr>
              <a:spLocks noChangeArrowheads="1"/>
            </p:cNvSpPr>
            <p:nvPr/>
          </p:nvSpPr>
          <p:spPr bwMode="auto">
            <a:xfrm>
              <a:off x="4031" y="2516"/>
              <a:ext cx="21" cy="419"/>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7" name="Rectangle 566"/>
            <p:cNvSpPr>
              <a:spLocks noChangeArrowheads="1"/>
            </p:cNvSpPr>
            <p:nvPr/>
          </p:nvSpPr>
          <p:spPr bwMode="auto">
            <a:xfrm>
              <a:off x="3641" y="2913"/>
              <a:ext cx="390"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8" name="Rectangle 567"/>
            <p:cNvSpPr>
              <a:spLocks noChangeArrowheads="1"/>
            </p:cNvSpPr>
            <p:nvPr/>
          </p:nvSpPr>
          <p:spPr bwMode="auto">
            <a:xfrm>
              <a:off x="3641" y="2516"/>
              <a:ext cx="22" cy="39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grpSp>
      <p:grpSp>
        <p:nvGrpSpPr>
          <p:cNvPr id="549" name="Group 568"/>
          <p:cNvGrpSpPr>
            <a:grpSpLocks/>
          </p:cNvGrpSpPr>
          <p:nvPr/>
        </p:nvGrpSpPr>
        <p:grpSpPr bwMode="auto">
          <a:xfrm>
            <a:off x="3943350" y="1485900"/>
            <a:ext cx="652463" cy="665163"/>
            <a:chOff x="3641" y="2516"/>
            <a:chExt cx="411" cy="419"/>
          </a:xfrm>
        </p:grpSpPr>
        <p:sp>
          <p:nvSpPr>
            <p:cNvPr id="550" name="Rectangle 569"/>
            <p:cNvSpPr>
              <a:spLocks noChangeArrowheads="1"/>
            </p:cNvSpPr>
            <p:nvPr/>
          </p:nvSpPr>
          <p:spPr bwMode="auto">
            <a:xfrm>
              <a:off x="3749"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51" name="Rectangle 570"/>
            <p:cNvSpPr>
              <a:spLocks noChangeArrowheads="1"/>
            </p:cNvSpPr>
            <p:nvPr/>
          </p:nvSpPr>
          <p:spPr bwMode="auto">
            <a:xfrm>
              <a:off x="3944"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52" name="Freeform 571"/>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53" name="Freeform 572"/>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54" name="Freeform 573"/>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55" name="Freeform 574"/>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56" name="Freeform 575"/>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57" name="Rectangle 576"/>
            <p:cNvSpPr>
              <a:spLocks noChangeArrowheads="1"/>
            </p:cNvSpPr>
            <p:nvPr/>
          </p:nvSpPr>
          <p:spPr bwMode="auto">
            <a:xfrm>
              <a:off x="3749" y="2604"/>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58" name="Rectangle 577"/>
            <p:cNvSpPr>
              <a:spLocks noChangeArrowheads="1"/>
            </p:cNvSpPr>
            <p:nvPr/>
          </p:nvSpPr>
          <p:spPr bwMode="auto">
            <a:xfrm>
              <a:off x="3749" y="2604"/>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59" name="Rectangle 578"/>
            <p:cNvSpPr>
              <a:spLocks noChangeArrowheads="1"/>
            </p:cNvSpPr>
            <p:nvPr/>
          </p:nvSpPr>
          <p:spPr bwMode="auto">
            <a:xfrm>
              <a:off x="3749" y="2648"/>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60" name="Rectangle 579"/>
            <p:cNvSpPr>
              <a:spLocks noChangeArrowheads="1"/>
            </p:cNvSpPr>
            <p:nvPr/>
          </p:nvSpPr>
          <p:spPr bwMode="auto">
            <a:xfrm>
              <a:off x="3749" y="2648"/>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61" name="Rectangle 580"/>
            <p:cNvSpPr>
              <a:spLocks noChangeArrowheads="1"/>
            </p:cNvSpPr>
            <p:nvPr/>
          </p:nvSpPr>
          <p:spPr bwMode="auto">
            <a:xfrm>
              <a:off x="3966" y="2847"/>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62" name="Rectangle 581"/>
            <p:cNvSpPr>
              <a:spLocks noChangeArrowheads="1"/>
            </p:cNvSpPr>
            <p:nvPr/>
          </p:nvSpPr>
          <p:spPr bwMode="auto">
            <a:xfrm>
              <a:off x="3728" y="2847"/>
              <a:ext cx="238"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63" name="Rectangle 582"/>
            <p:cNvSpPr>
              <a:spLocks noChangeArrowheads="1"/>
            </p:cNvSpPr>
            <p:nvPr/>
          </p:nvSpPr>
          <p:spPr bwMode="auto">
            <a:xfrm>
              <a:off x="3641" y="2516"/>
              <a:ext cx="41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64" name="Rectangle 583"/>
            <p:cNvSpPr>
              <a:spLocks noChangeArrowheads="1"/>
            </p:cNvSpPr>
            <p:nvPr/>
          </p:nvSpPr>
          <p:spPr bwMode="auto">
            <a:xfrm>
              <a:off x="4031" y="2516"/>
              <a:ext cx="21" cy="419"/>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65" name="Rectangle 584"/>
            <p:cNvSpPr>
              <a:spLocks noChangeArrowheads="1"/>
            </p:cNvSpPr>
            <p:nvPr/>
          </p:nvSpPr>
          <p:spPr bwMode="auto">
            <a:xfrm>
              <a:off x="3641" y="2913"/>
              <a:ext cx="390"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66" name="Rectangle 585"/>
            <p:cNvSpPr>
              <a:spLocks noChangeArrowheads="1"/>
            </p:cNvSpPr>
            <p:nvPr/>
          </p:nvSpPr>
          <p:spPr bwMode="auto">
            <a:xfrm>
              <a:off x="3641" y="2516"/>
              <a:ext cx="22" cy="39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grpSp>
      <p:grpSp>
        <p:nvGrpSpPr>
          <p:cNvPr id="567" name="Group 586"/>
          <p:cNvGrpSpPr>
            <a:grpSpLocks/>
          </p:cNvGrpSpPr>
          <p:nvPr/>
        </p:nvGrpSpPr>
        <p:grpSpPr bwMode="auto">
          <a:xfrm>
            <a:off x="4552950" y="5886450"/>
            <a:ext cx="652463" cy="665163"/>
            <a:chOff x="3641" y="2516"/>
            <a:chExt cx="411" cy="419"/>
          </a:xfrm>
        </p:grpSpPr>
        <p:sp>
          <p:nvSpPr>
            <p:cNvPr id="568" name="Rectangle 587"/>
            <p:cNvSpPr>
              <a:spLocks noChangeArrowheads="1"/>
            </p:cNvSpPr>
            <p:nvPr/>
          </p:nvSpPr>
          <p:spPr bwMode="auto">
            <a:xfrm>
              <a:off x="3749"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69" name="Rectangle 588"/>
            <p:cNvSpPr>
              <a:spLocks noChangeArrowheads="1"/>
            </p:cNvSpPr>
            <p:nvPr/>
          </p:nvSpPr>
          <p:spPr bwMode="auto">
            <a:xfrm>
              <a:off x="3944"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70" name="Freeform 589"/>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71" name="Freeform 590"/>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72" name="Freeform 591"/>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73" name="Freeform 592"/>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74" name="Freeform 593"/>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75" name="Rectangle 594"/>
            <p:cNvSpPr>
              <a:spLocks noChangeArrowheads="1"/>
            </p:cNvSpPr>
            <p:nvPr/>
          </p:nvSpPr>
          <p:spPr bwMode="auto">
            <a:xfrm>
              <a:off x="3749" y="2604"/>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76" name="Rectangle 595"/>
            <p:cNvSpPr>
              <a:spLocks noChangeArrowheads="1"/>
            </p:cNvSpPr>
            <p:nvPr/>
          </p:nvSpPr>
          <p:spPr bwMode="auto">
            <a:xfrm>
              <a:off x="3749" y="2604"/>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77" name="Rectangle 596"/>
            <p:cNvSpPr>
              <a:spLocks noChangeArrowheads="1"/>
            </p:cNvSpPr>
            <p:nvPr/>
          </p:nvSpPr>
          <p:spPr bwMode="auto">
            <a:xfrm>
              <a:off x="3749" y="2648"/>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78" name="Rectangle 597"/>
            <p:cNvSpPr>
              <a:spLocks noChangeArrowheads="1"/>
            </p:cNvSpPr>
            <p:nvPr/>
          </p:nvSpPr>
          <p:spPr bwMode="auto">
            <a:xfrm>
              <a:off x="3749" y="2648"/>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79" name="Rectangle 598"/>
            <p:cNvSpPr>
              <a:spLocks noChangeArrowheads="1"/>
            </p:cNvSpPr>
            <p:nvPr/>
          </p:nvSpPr>
          <p:spPr bwMode="auto">
            <a:xfrm>
              <a:off x="3966" y="2847"/>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80" name="Rectangle 599"/>
            <p:cNvSpPr>
              <a:spLocks noChangeArrowheads="1"/>
            </p:cNvSpPr>
            <p:nvPr/>
          </p:nvSpPr>
          <p:spPr bwMode="auto">
            <a:xfrm>
              <a:off x="3728" y="2847"/>
              <a:ext cx="238"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81" name="Rectangle 600"/>
            <p:cNvSpPr>
              <a:spLocks noChangeArrowheads="1"/>
            </p:cNvSpPr>
            <p:nvPr/>
          </p:nvSpPr>
          <p:spPr bwMode="auto">
            <a:xfrm>
              <a:off x="3641" y="2516"/>
              <a:ext cx="41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82" name="Rectangle 601"/>
            <p:cNvSpPr>
              <a:spLocks noChangeArrowheads="1"/>
            </p:cNvSpPr>
            <p:nvPr/>
          </p:nvSpPr>
          <p:spPr bwMode="auto">
            <a:xfrm>
              <a:off x="4031" y="2516"/>
              <a:ext cx="21" cy="419"/>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83" name="Rectangle 602"/>
            <p:cNvSpPr>
              <a:spLocks noChangeArrowheads="1"/>
            </p:cNvSpPr>
            <p:nvPr/>
          </p:nvSpPr>
          <p:spPr bwMode="auto">
            <a:xfrm>
              <a:off x="3641" y="2913"/>
              <a:ext cx="390"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84" name="Rectangle 603"/>
            <p:cNvSpPr>
              <a:spLocks noChangeArrowheads="1"/>
            </p:cNvSpPr>
            <p:nvPr/>
          </p:nvSpPr>
          <p:spPr bwMode="auto">
            <a:xfrm>
              <a:off x="3641" y="2516"/>
              <a:ext cx="22" cy="39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grpSp>
      <p:grpSp>
        <p:nvGrpSpPr>
          <p:cNvPr id="585" name="Group 622"/>
          <p:cNvGrpSpPr>
            <a:grpSpLocks/>
          </p:cNvGrpSpPr>
          <p:nvPr/>
        </p:nvGrpSpPr>
        <p:grpSpPr bwMode="auto">
          <a:xfrm>
            <a:off x="5791200" y="3981450"/>
            <a:ext cx="652463" cy="665163"/>
            <a:chOff x="3641" y="2516"/>
            <a:chExt cx="411" cy="419"/>
          </a:xfrm>
        </p:grpSpPr>
        <p:sp>
          <p:nvSpPr>
            <p:cNvPr id="586" name="Rectangle 623"/>
            <p:cNvSpPr>
              <a:spLocks noChangeArrowheads="1"/>
            </p:cNvSpPr>
            <p:nvPr/>
          </p:nvSpPr>
          <p:spPr bwMode="auto">
            <a:xfrm>
              <a:off x="3749"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87" name="Rectangle 624"/>
            <p:cNvSpPr>
              <a:spLocks noChangeArrowheads="1"/>
            </p:cNvSpPr>
            <p:nvPr/>
          </p:nvSpPr>
          <p:spPr bwMode="auto">
            <a:xfrm>
              <a:off x="3944" y="2604"/>
              <a:ext cx="22" cy="24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88" name="Freeform 625"/>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89" name="Freeform 626"/>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90" name="Freeform 627"/>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91" name="Freeform 628"/>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92" name="Freeform 629"/>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93" name="Rectangle 630"/>
            <p:cNvSpPr>
              <a:spLocks noChangeArrowheads="1"/>
            </p:cNvSpPr>
            <p:nvPr/>
          </p:nvSpPr>
          <p:spPr bwMode="auto">
            <a:xfrm>
              <a:off x="3749" y="2604"/>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94" name="Rectangle 631"/>
            <p:cNvSpPr>
              <a:spLocks noChangeArrowheads="1"/>
            </p:cNvSpPr>
            <p:nvPr/>
          </p:nvSpPr>
          <p:spPr bwMode="auto">
            <a:xfrm>
              <a:off x="3749" y="2604"/>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95" name="Rectangle 632"/>
            <p:cNvSpPr>
              <a:spLocks noChangeArrowheads="1"/>
            </p:cNvSpPr>
            <p:nvPr/>
          </p:nvSpPr>
          <p:spPr bwMode="auto">
            <a:xfrm>
              <a:off x="3749" y="2648"/>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96" name="Rectangle 633"/>
            <p:cNvSpPr>
              <a:spLocks noChangeArrowheads="1"/>
            </p:cNvSpPr>
            <p:nvPr/>
          </p:nvSpPr>
          <p:spPr bwMode="auto">
            <a:xfrm>
              <a:off x="3749" y="2648"/>
              <a:ext cx="195"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97" name="Rectangle 634"/>
            <p:cNvSpPr>
              <a:spLocks noChangeArrowheads="1"/>
            </p:cNvSpPr>
            <p:nvPr/>
          </p:nvSpPr>
          <p:spPr bwMode="auto">
            <a:xfrm>
              <a:off x="3966" y="2847"/>
              <a:ext cx="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98" name="Rectangle 635"/>
            <p:cNvSpPr>
              <a:spLocks noChangeArrowheads="1"/>
            </p:cNvSpPr>
            <p:nvPr/>
          </p:nvSpPr>
          <p:spPr bwMode="auto">
            <a:xfrm>
              <a:off x="3728" y="2847"/>
              <a:ext cx="238"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99" name="Rectangle 636"/>
            <p:cNvSpPr>
              <a:spLocks noChangeArrowheads="1"/>
            </p:cNvSpPr>
            <p:nvPr/>
          </p:nvSpPr>
          <p:spPr bwMode="auto">
            <a:xfrm>
              <a:off x="3641" y="2516"/>
              <a:ext cx="411"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600" name="Rectangle 637"/>
            <p:cNvSpPr>
              <a:spLocks noChangeArrowheads="1"/>
            </p:cNvSpPr>
            <p:nvPr/>
          </p:nvSpPr>
          <p:spPr bwMode="auto">
            <a:xfrm>
              <a:off x="4031" y="2516"/>
              <a:ext cx="21" cy="419"/>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601" name="Rectangle 638"/>
            <p:cNvSpPr>
              <a:spLocks noChangeArrowheads="1"/>
            </p:cNvSpPr>
            <p:nvPr/>
          </p:nvSpPr>
          <p:spPr bwMode="auto">
            <a:xfrm>
              <a:off x="3641" y="2913"/>
              <a:ext cx="390" cy="22"/>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602" name="Rectangle 639"/>
            <p:cNvSpPr>
              <a:spLocks noChangeArrowheads="1"/>
            </p:cNvSpPr>
            <p:nvPr/>
          </p:nvSpPr>
          <p:spPr bwMode="auto">
            <a:xfrm>
              <a:off x="3641" y="2516"/>
              <a:ext cx="22" cy="39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grpSp>
      <p:sp>
        <p:nvSpPr>
          <p:cNvPr id="603" name="Line 641"/>
          <p:cNvSpPr>
            <a:spLocks noChangeShapeType="1"/>
          </p:cNvSpPr>
          <p:nvPr/>
        </p:nvSpPr>
        <p:spPr bwMode="auto">
          <a:xfrm flipH="1">
            <a:off x="2057400" y="1752600"/>
            <a:ext cx="1828800" cy="0"/>
          </a:xfrm>
          <a:prstGeom prst="line">
            <a:avLst/>
          </a:prstGeom>
          <a:noFill/>
          <a:ln w="38100">
            <a:solidFill>
              <a:srgbClr val="000080"/>
            </a:solidFill>
            <a:prstDash val="sysDot"/>
            <a:round/>
            <a:headEnd/>
            <a:tailEnd type="arrow" w="med" len="med"/>
          </a:ln>
          <a:effectLst/>
        </p:spPr>
        <p:txBody>
          <a:bodyPr/>
          <a:lstStyle/>
          <a:p>
            <a:endParaRPr lang="en-US"/>
          </a:p>
        </p:txBody>
      </p:sp>
      <p:sp>
        <p:nvSpPr>
          <p:cNvPr id="604" name="Line 643"/>
          <p:cNvSpPr>
            <a:spLocks noChangeShapeType="1"/>
          </p:cNvSpPr>
          <p:nvPr/>
        </p:nvSpPr>
        <p:spPr bwMode="auto">
          <a:xfrm>
            <a:off x="4648200" y="1752600"/>
            <a:ext cx="2362200" cy="0"/>
          </a:xfrm>
          <a:prstGeom prst="line">
            <a:avLst/>
          </a:prstGeom>
          <a:noFill/>
          <a:ln w="38100">
            <a:solidFill>
              <a:srgbClr val="000080"/>
            </a:solidFill>
            <a:prstDash val="sysDot"/>
            <a:round/>
            <a:headEnd/>
            <a:tailEnd type="arrow" w="med" len="med"/>
          </a:ln>
          <a:effectLst/>
        </p:spPr>
        <p:txBody>
          <a:bodyPr/>
          <a:lstStyle/>
          <a:p>
            <a:endParaRPr lang="en-US"/>
          </a:p>
        </p:txBody>
      </p:sp>
      <p:sp>
        <p:nvSpPr>
          <p:cNvPr id="605" name="Line 644"/>
          <p:cNvSpPr>
            <a:spLocks noChangeShapeType="1"/>
          </p:cNvSpPr>
          <p:nvPr/>
        </p:nvSpPr>
        <p:spPr bwMode="auto">
          <a:xfrm>
            <a:off x="4267200" y="2133600"/>
            <a:ext cx="0" cy="4343400"/>
          </a:xfrm>
          <a:prstGeom prst="line">
            <a:avLst/>
          </a:prstGeom>
          <a:noFill/>
          <a:ln w="38100">
            <a:solidFill>
              <a:srgbClr val="000080"/>
            </a:solidFill>
            <a:prstDash val="sysDot"/>
            <a:round/>
            <a:headEnd/>
            <a:tailEnd type="arrow" w="med" len="med"/>
          </a:ln>
          <a:effectLst/>
        </p:spPr>
        <p:txBody>
          <a:bodyPr/>
          <a:lstStyle/>
          <a:p>
            <a:endParaRPr lang="en-US"/>
          </a:p>
        </p:txBody>
      </p:sp>
      <p:sp>
        <p:nvSpPr>
          <p:cNvPr id="606" name="Line 645"/>
          <p:cNvSpPr>
            <a:spLocks noChangeShapeType="1"/>
          </p:cNvSpPr>
          <p:nvPr/>
        </p:nvSpPr>
        <p:spPr bwMode="auto">
          <a:xfrm>
            <a:off x="4648200" y="2209800"/>
            <a:ext cx="2286000" cy="2362200"/>
          </a:xfrm>
          <a:prstGeom prst="line">
            <a:avLst/>
          </a:prstGeom>
          <a:noFill/>
          <a:ln w="38100">
            <a:solidFill>
              <a:srgbClr val="000080"/>
            </a:solidFill>
            <a:prstDash val="sysDot"/>
            <a:round/>
            <a:headEnd/>
            <a:tailEnd type="arrow" w="med" len="med"/>
          </a:ln>
          <a:effectLst/>
        </p:spPr>
        <p:txBody>
          <a:bodyPr/>
          <a:lstStyle/>
          <a:p>
            <a:endParaRPr lang="en-US"/>
          </a:p>
        </p:txBody>
      </p:sp>
      <p:sp>
        <p:nvSpPr>
          <p:cNvPr id="607" name="Line 646"/>
          <p:cNvSpPr>
            <a:spLocks noChangeShapeType="1"/>
          </p:cNvSpPr>
          <p:nvPr/>
        </p:nvSpPr>
        <p:spPr bwMode="auto">
          <a:xfrm flipH="1">
            <a:off x="2133600" y="2209800"/>
            <a:ext cx="1752600" cy="1752600"/>
          </a:xfrm>
          <a:prstGeom prst="line">
            <a:avLst/>
          </a:prstGeom>
          <a:noFill/>
          <a:ln w="38100">
            <a:solidFill>
              <a:srgbClr val="000080"/>
            </a:solidFill>
            <a:prstDash val="sysDot"/>
            <a:round/>
            <a:headEnd/>
            <a:tailEnd type="arrow"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 grpId="0" animBg="1"/>
      <p:bldP spid="604" grpId="0" animBg="1"/>
      <p:bldP spid="605" grpId="0" animBg="1"/>
      <p:bldP spid="606" grpId="0" animBg="1"/>
      <p:bldP spid="60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562" name="Rectangle 562"/>
          <p:cNvSpPr>
            <a:spLocks noChangeArrowheads="1"/>
          </p:cNvSpPr>
          <p:nvPr/>
        </p:nvSpPr>
        <p:spPr bwMode="auto">
          <a:xfrm>
            <a:off x="5951538" y="4519613"/>
            <a:ext cx="34925"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563" name="Rectangle 563"/>
          <p:cNvSpPr>
            <a:spLocks noChangeArrowheads="1"/>
          </p:cNvSpPr>
          <p:nvPr/>
        </p:nvSpPr>
        <p:spPr bwMode="auto">
          <a:xfrm>
            <a:off x="6261100" y="4519613"/>
            <a:ext cx="34925"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564" name="Rectangle 564"/>
          <p:cNvSpPr>
            <a:spLocks noChangeArrowheads="1"/>
          </p:cNvSpPr>
          <p:nvPr/>
        </p:nvSpPr>
        <p:spPr bwMode="auto">
          <a:xfrm>
            <a:off x="2857500" y="3503613"/>
            <a:ext cx="1588"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565" name="Rectangle 565"/>
          <p:cNvSpPr>
            <a:spLocks noChangeArrowheads="1"/>
          </p:cNvSpPr>
          <p:nvPr/>
        </p:nvSpPr>
        <p:spPr bwMode="auto">
          <a:xfrm>
            <a:off x="2857500" y="3573463"/>
            <a:ext cx="1588"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566" name="Rectangle 566"/>
          <p:cNvSpPr>
            <a:spLocks noChangeArrowheads="1"/>
          </p:cNvSpPr>
          <p:nvPr/>
        </p:nvSpPr>
        <p:spPr bwMode="auto">
          <a:xfrm>
            <a:off x="6535738" y="3257550"/>
            <a:ext cx="1587"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567" name="Rectangle 567"/>
          <p:cNvSpPr>
            <a:spLocks noChangeArrowheads="1"/>
          </p:cNvSpPr>
          <p:nvPr/>
        </p:nvSpPr>
        <p:spPr bwMode="auto">
          <a:xfrm>
            <a:off x="5641975" y="2239963"/>
            <a:ext cx="1588" cy="3651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568" name="Rectangle 568"/>
          <p:cNvSpPr>
            <a:spLocks noChangeArrowheads="1"/>
          </p:cNvSpPr>
          <p:nvPr/>
        </p:nvSpPr>
        <p:spPr bwMode="auto">
          <a:xfrm>
            <a:off x="5641975" y="2311400"/>
            <a:ext cx="1588"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569" name="Rectangle 569"/>
          <p:cNvSpPr>
            <a:spLocks noChangeArrowheads="1"/>
          </p:cNvSpPr>
          <p:nvPr/>
        </p:nvSpPr>
        <p:spPr bwMode="auto">
          <a:xfrm>
            <a:off x="1447800" y="838200"/>
            <a:ext cx="5638800" cy="571500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noFill/>
            <a:miter lim="800000"/>
            <a:headEnd/>
            <a:tailEnd/>
          </a:ln>
        </p:spPr>
        <p:txBody>
          <a:bodyPr/>
          <a:lstStyle/>
          <a:p>
            <a:endParaRPr lang="en-US"/>
          </a:p>
        </p:txBody>
      </p:sp>
      <p:grpSp>
        <p:nvGrpSpPr>
          <p:cNvPr id="2" name="Group 570"/>
          <p:cNvGrpSpPr>
            <a:grpSpLocks/>
          </p:cNvGrpSpPr>
          <p:nvPr/>
        </p:nvGrpSpPr>
        <p:grpSpPr bwMode="auto">
          <a:xfrm>
            <a:off x="2066925" y="1470025"/>
            <a:ext cx="4984750" cy="3189288"/>
            <a:chOff x="1302" y="926"/>
            <a:chExt cx="3140" cy="2009"/>
          </a:xfrm>
        </p:grpSpPr>
        <p:sp>
          <p:nvSpPr>
            <p:cNvPr id="384571" name="Rectangle 571"/>
            <p:cNvSpPr>
              <a:spLocks noChangeArrowheads="1"/>
            </p:cNvSpPr>
            <p:nvPr/>
          </p:nvSpPr>
          <p:spPr bwMode="auto">
            <a:xfrm>
              <a:off x="1302"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72" name="Rectangle 572"/>
            <p:cNvSpPr>
              <a:spLocks noChangeArrowheads="1"/>
            </p:cNvSpPr>
            <p:nvPr/>
          </p:nvSpPr>
          <p:spPr bwMode="auto">
            <a:xfrm>
              <a:off x="1302"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73" name="Rectangle 573"/>
            <p:cNvSpPr>
              <a:spLocks noChangeArrowheads="1"/>
            </p:cNvSpPr>
            <p:nvPr/>
          </p:nvSpPr>
          <p:spPr bwMode="auto">
            <a:xfrm>
              <a:off x="1692" y="92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74" name="Rectangle 574"/>
            <p:cNvSpPr>
              <a:spLocks noChangeArrowheads="1"/>
            </p:cNvSpPr>
            <p:nvPr/>
          </p:nvSpPr>
          <p:spPr bwMode="auto">
            <a:xfrm>
              <a:off x="1302"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75" name="Rectangle 575"/>
            <p:cNvSpPr>
              <a:spLocks noChangeArrowheads="1"/>
            </p:cNvSpPr>
            <p:nvPr/>
          </p:nvSpPr>
          <p:spPr bwMode="auto">
            <a:xfrm>
              <a:off x="1302"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76" name="Rectangle 576"/>
            <p:cNvSpPr>
              <a:spLocks noChangeArrowheads="1"/>
            </p:cNvSpPr>
            <p:nvPr/>
          </p:nvSpPr>
          <p:spPr bwMode="auto">
            <a:xfrm>
              <a:off x="1692"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77" name="Rectangle 577"/>
            <p:cNvSpPr>
              <a:spLocks noChangeArrowheads="1"/>
            </p:cNvSpPr>
            <p:nvPr/>
          </p:nvSpPr>
          <p:spPr bwMode="auto">
            <a:xfrm>
              <a:off x="1692"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78" name="Rectangle 578"/>
            <p:cNvSpPr>
              <a:spLocks noChangeArrowheads="1"/>
            </p:cNvSpPr>
            <p:nvPr/>
          </p:nvSpPr>
          <p:spPr bwMode="auto">
            <a:xfrm>
              <a:off x="2082" y="92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79" name="Rectangle 579"/>
            <p:cNvSpPr>
              <a:spLocks noChangeArrowheads="1"/>
            </p:cNvSpPr>
            <p:nvPr/>
          </p:nvSpPr>
          <p:spPr bwMode="auto">
            <a:xfrm>
              <a:off x="1692"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0" name="Rectangle 580"/>
            <p:cNvSpPr>
              <a:spLocks noChangeArrowheads="1"/>
            </p:cNvSpPr>
            <p:nvPr/>
          </p:nvSpPr>
          <p:spPr bwMode="auto">
            <a:xfrm>
              <a:off x="1692" y="92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1" name="Rectangle 581"/>
            <p:cNvSpPr>
              <a:spLocks noChangeArrowheads="1"/>
            </p:cNvSpPr>
            <p:nvPr/>
          </p:nvSpPr>
          <p:spPr bwMode="auto">
            <a:xfrm>
              <a:off x="2082" y="926"/>
              <a:ext cx="389"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2" name="Rectangle 582"/>
            <p:cNvSpPr>
              <a:spLocks noChangeArrowheads="1"/>
            </p:cNvSpPr>
            <p:nvPr/>
          </p:nvSpPr>
          <p:spPr bwMode="auto">
            <a:xfrm>
              <a:off x="2082"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3" name="Rectangle 583"/>
            <p:cNvSpPr>
              <a:spLocks noChangeArrowheads="1"/>
            </p:cNvSpPr>
            <p:nvPr/>
          </p:nvSpPr>
          <p:spPr bwMode="auto">
            <a:xfrm>
              <a:off x="2471" y="92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4" name="Rectangle 584"/>
            <p:cNvSpPr>
              <a:spLocks noChangeArrowheads="1"/>
            </p:cNvSpPr>
            <p:nvPr/>
          </p:nvSpPr>
          <p:spPr bwMode="auto">
            <a:xfrm>
              <a:off x="2082" y="1323"/>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5" name="Rectangle 585"/>
            <p:cNvSpPr>
              <a:spLocks noChangeArrowheads="1"/>
            </p:cNvSpPr>
            <p:nvPr/>
          </p:nvSpPr>
          <p:spPr bwMode="auto">
            <a:xfrm>
              <a:off x="2082" y="92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6" name="Rectangle 586"/>
            <p:cNvSpPr>
              <a:spLocks noChangeArrowheads="1"/>
            </p:cNvSpPr>
            <p:nvPr/>
          </p:nvSpPr>
          <p:spPr bwMode="auto">
            <a:xfrm>
              <a:off x="247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7" name="Rectangle 587"/>
            <p:cNvSpPr>
              <a:spLocks noChangeArrowheads="1"/>
            </p:cNvSpPr>
            <p:nvPr/>
          </p:nvSpPr>
          <p:spPr bwMode="auto">
            <a:xfrm>
              <a:off x="2471" y="92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8" name="Rectangle 588"/>
            <p:cNvSpPr>
              <a:spLocks noChangeArrowheads="1"/>
            </p:cNvSpPr>
            <p:nvPr/>
          </p:nvSpPr>
          <p:spPr bwMode="auto">
            <a:xfrm>
              <a:off x="2861" y="92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89" name="Rectangle 589"/>
            <p:cNvSpPr>
              <a:spLocks noChangeArrowheads="1"/>
            </p:cNvSpPr>
            <p:nvPr/>
          </p:nvSpPr>
          <p:spPr bwMode="auto">
            <a:xfrm>
              <a:off x="247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0" name="Rectangle 590"/>
            <p:cNvSpPr>
              <a:spLocks noChangeArrowheads="1"/>
            </p:cNvSpPr>
            <p:nvPr/>
          </p:nvSpPr>
          <p:spPr bwMode="auto">
            <a:xfrm>
              <a:off x="2471"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1" name="Rectangle 591"/>
            <p:cNvSpPr>
              <a:spLocks noChangeArrowheads="1"/>
            </p:cNvSpPr>
            <p:nvPr/>
          </p:nvSpPr>
          <p:spPr bwMode="auto">
            <a:xfrm>
              <a:off x="286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2" name="Rectangle 592"/>
            <p:cNvSpPr>
              <a:spLocks noChangeArrowheads="1"/>
            </p:cNvSpPr>
            <p:nvPr/>
          </p:nvSpPr>
          <p:spPr bwMode="auto">
            <a:xfrm>
              <a:off x="2861" y="92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3" name="Rectangle 593"/>
            <p:cNvSpPr>
              <a:spLocks noChangeArrowheads="1"/>
            </p:cNvSpPr>
            <p:nvPr/>
          </p:nvSpPr>
          <p:spPr bwMode="auto">
            <a:xfrm>
              <a:off x="3251" y="92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4" name="Rectangle 594"/>
            <p:cNvSpPr>
              <a:spLocks noChangeArrowheads="1"/>
            </p:cNvSpPr>
            <p:nvPr/>
          </p:nvSpPr>
          <p:spPr bwMode="auto">
            <a:xfrm>
              <a:off x="286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5" name="Rectangle 595"/>
            <p:cNvSpPr>
              <a:spLocks noChangeArrowheads="1"/>
            </p:cNvSpPr>
            <p:nvPr/>
          </p:nvSpPr>
          <p:spPr bwMode="auto">
            <a:xfrm>
              <a:off x="2861"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6" name="Rectangle 596"/>
            <p:cNvSpPr>
              <a:spLocks noChangeArrowheads="1"/>
            </p:cNvSpPr>
            <p:nvPr/>
          </p:nvSpPr>
          <p:spPr bwMode="auto">
            <a:xfrm>
              <a:off x="325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7" name="Rectangle 597"/>
            <p:cNvSpPr>
              <a:spLocks noChangeArrowheads="1"/>
            </p:cNvSpPr>
            <p:nvPr/>
          </p:nvSpPr>
          <p:spPr bwMode="auto">
            <a:xfrm>
              <a:off x="3251" y="92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8" name="Rectangle 598"/>
            <p:cNvSpPr>
              <a:spLocks noChangeArrowheads="1"/>
            </p:cNvSpPr>
            <p:nvPr/>
          </p:nvSpPr>
          <p:spPr bwMode="auto">
            <a:xfrm>
              <a:off x="3641" y="92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599" name="Rectangle 599"/>
            <p:cNvSpPr>
              <a:spLocks noChangeArrowheads="1"/>
            </p:cNvSpPr>
            <p:nvPr/>
          </p:nvSpPr>
          <p:spPr bwMode="auto">
            <a:xfrm>
              <a:off x="325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0" name="Rectangle 600"/>
            <p:cNvSpPr>
              <a:spLocks noChangeArrowheads="1"/>
            </p:cNvSpPr>
            <p:nvPr/>
          </p:nvSpPr>
          <p:spPr bwMode="auto">
            <a:xfrm>
              <a:off x="3251"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1" name="Rectangle 601"/>
            <p:cNvSpPr>
              <a:spLocks noChangeArrowheads="1"/>
            </p:cNvSpPr>
            <p:nvPr/>
          </p:nvSpPr>
          <p:spPr bwMode="auto">
            <a:xfrm>
              <a:off x="364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2" name="Rectangle 602"/>
            <p:cNvSpPr>
              <a:spLocks noChangeArrowheads="1"/>
            </p:cNvSpPr>
            <p:nvPr/>
          </p:nvSpPr>
          <p:spPr bwMode="auto">
            <a:xfrm>
              <a:off x="3641"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3" name="Rectangle 603"/>
            <p:cNvSpPr>
              <a:spLocks noChangeArrowheads="1"/>
            </p:cNvSpPr>
            <p:nvPr/>
          </p:nvSpPr>
          <p:spPr bwMode="auto">
            <a:xfrm>
              <a:off x="4031" y="92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4" name="Rectangle 604"/>
            <p:cNvSpPr>
              <a:spLocks noChangeArrowheads="1"/>
            </p:cNvSpPr>
            <p:nvPr/>
          </p:nvSpPr>
          <p:spPr bwMode="auto">
            <a:xfrm>
              <a:off x="364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5" name="Rectangle 605"/>
            <p:cNvSpPr>
              <a:spLocks noChangeArrowheads="1"/>
            </p:cNvSpPr>
            <p:nvPr/>
          </p:nvSpPr>
          <p:spPr bwMode="auto">
            <a:xfrm>
              <a:off x="3641" y="92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6" name="Rectangle 606"/>
            <p:cNvSpPr>
              <a:spLocks noChangeArrowheads="1"/>
            </p:cNvSpPr>
            <p:nvPr/>
          </p:nvSpPr>
          <p:spPr bwMode="auto">
            <a:xfrm>
              <a:off x="4031" y="92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7" name="Rectangle 607"/>
            <p:cNvSpPr>
              <a:spLocks noChangeArrowheads="1"/>
            </p:cNvSpPr>
            <p:nvPr/>
          </p:nvSpPr>
          <p:spPr bwMode="auto">
            <a:xfrm>
              <a:off x="4031" y="92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8" name="Rectangle 608"/>
            <p:cNvSpPr>
              <a:spLocks noChangeArrowheads="1"/>
            </p:cNvSpPr>
            <p:nvPr/>
          </p:nvSpPr>
          <p:spPr bwMode="auto">
            <a:xfrm>
              <a:off x="4421" y="92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09" name="Rectangle 609"/>
            <p:cNvSpPr>
              <a:spLocks noChangeArrowheads="1"/>
            </p:cNvSpPr>
            <p:nvPr/>
          </p:nvSpPr>
          <p:spPr bwMode="auto">
            <a:xfrm>
              <a:off x="4031" y="132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0" name="Rectangle 610"/>
            <p:cNvSpPr>
              <a:spLocks noChangeArrowheads="1"/>
            </p:cNvSpPr>
            <p:nvPr/>
          </p:nvSpPr>
          <p:spPr bwMode="auto">
            <a:xfrm>
              <a:off x="4031" y="92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1" name="Rectangle 611"/>
            <p:cNvSpPr>
              <a:spLocks noChangeArrowheads="1"/>
            </p:cNvSpPr>
            <p:nvPr/>
          </p:nvSpPr>
          <p:spPr bwMode="auto">
            <a:xfrm>
              <a:off x="1302"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2" name="Rectangle 612"/>
            <p:cNvSpPr>
              <a:spLocks noChangeArrowheads="1"/>
            </p:cNvSpPr>
            <p:nvPr/>
          </p:nvSpPr>
          <p:spPr bwMode="auto">
            <a:xfrm>
              <a:off x="1302"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3" name="Rectangle 613"/>
            <p:cNvSpPr>
              <a:spLocks noChangeArrowheads="1"/>
            </p:cNvSpPr>
            <p:nvPr/>
          </p:nvSpPr>
          <p:spPr bwMode="auto">
            <a:xfrm>
              <a:off x="1692" y="1323"/>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4" name="Rectangle 614"/>
            <p:cNvSpPr>
              <a:spLocks noChangeArrowheads="1"/>
            </p:cNvSpPr>
            <p:nvPr/>
          </p:nvSpPr>
          <p:spPr bwMode="auto">
            <a:xfrm>
              <a:off x="1302"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5" name="Rectangle 615"/>
            <p:cNvSpPr>
              <a:spLocks noChangeArrowheads="1"/>
            </p:cNvSpPr>
            <p:nvPr/>
          </p:nvSpPr>
          <p:spPr bwMode="auto">
            <a:xfrm>
              <a:off x="1302"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6" name="Rectangle 616"/>
            <p:cNvSpPr>
              <a:spLocks noChangeArrowheads="1"/>
            </p:cNvSpPr>
            <p:nvPr/>
          </p:nvSpPr>
          <p:spPr bwMode="auto">
            <a:xfrm>
              <a:off x="1692"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7" name="Rectangle 617"/>
            <p:cNvSpPr>
              <a:spLocks noChangeArrowheads="1"/>
            </p:cNvSpPr>
            <p:nvPr/>
          </p:nvSpPr>
          <p:spPr bwMode="auto">
            <a:xfrm>
              <a:off x="1692"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8" name="Rectangle 618"/>
            <p:cNvSpPr>
              <a:spLocks noChangeArrowheads="1"/>
            </p:cNvSpPr>
            <p:nvPr/>
          </p:nvSpPr>
          <p:spPr bwMode="auto">
            <a:xfrm>
              <a:off x="2082" y="1323"/>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19" name="Rectangle 619"/>
            <p:cNvSpPr>
              <a:spLocks noChangeArrowheads="1"/>
            </p:cNvSpPr>
            <p:nvPr/>
          </p:nvSpPr>
          <p:spPr bwMode="auto">
            <a:xfrm>
              <a:off x="1692"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0" name="Rectangle 620"/>
            <p:cNvSpPr>
              <a:spLocks noChangeArrowheads="1"/>
            </p:cNvSpPr>
            <p:nvPr/>
          </p:nvSpPr>
          <p:spPr bwMode="auto">
            <a:xfrm>
              <a:off x="1692" y="1323"/>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1" name="Rectangle 621"/>
            <p:cNvSpPr>
              <a:spLocks noChangeArrowheads="1"/>
            </p:cNvSpPr>
            <p:nvPr/>
          </p:nvSpPr>
          <p:spPr bwMode="auto">
            <a:xfrm>
              <a:off x="2082" y="1323"/>
              <a:ext cx="389"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2" name="Rectangle 622"/>
            <p:cNvSpPr>
              <a:spLocks noChangeArrowheads="1"/>
            </p:cNvSpPr>
            <p:nvPr/>
          </p:nvSpPr>
          <p:spPr bwMode="auto">
            <a:xfrm>
              <a:off x="2082"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3" name="Rectangle 623"/>
            <p:cNvSpPr>
              <a:spLocks noChangeArrowheads="1"/>
            </p:cNvSpPr>
            <p:nvPr/>
          </p:nvSpPr>
          <p:spPr bwMode="auto">
            <a:xfrm>
              <a:off x="2471" y="1323"/>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4" name="Rectangle 624"/>
            <p:cNvSpPr>
              <a:spLocks noChangeArrowheads="1"/>
            </p:cNvSpPr>
            <p:nvPr/>
          </p:nvSpPr>
          <p:spPr bwMode="auto">
            <a:xfrm>
              <a:off x="2082" y="1721"/>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5" name="Rectangle 625"/>
            <p:cNvSpPr>
              <a:spLocks noChangeArrowheads="1"/>
            </p:cNvSpPr>
            <p:nvPr/>
          </p:nvSpPr>
          <p:spPr bwMode="auto">
            <a:xfrm>
              <a:off x="2082" y="1323"/>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6" name="Rectangle 626"/>
            <p:cNvSpPr>
              <a:spLocks noChangeArrowheads="1"/>
            </p:cNvSpPr>
            <p:nvPr/>
          </p:nvSpPr>
          <p:spPr bwMode="auto">
            <a:xfrm>
              <a:off x="247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7" name="Rectangle 627"/>
            <p:cNvSpPr>
              <a:spLocks noChangeArrowheads="1"/>
            </p:cNvSpPr>
            <p:nvPr/>
          </p:nvSpPr>
          <p:spPr bwMode="auto">
            <a:xfrm>
              <a:off x="2471" y="1323"/>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8" name="Rectangle 628"/>
            <p:cNvSpPr>
              <a:spLocks noChangeArrowheads="1"/>
            </p:cNvSpPr>
            <p:nvPr/>
          </p:nvSpPr>
          <p:spPr bwMode="auto">
            <a:xfrm>
              <a:off x="2861" y="1323"/>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29" name="Rectangle 629"/>
            <p:cNvSpPr>
              <a:spLocks noChangeArrowheads="1"/>
            </p:cNvSpPr>
            <p:nvPr/>
          </p:nvSpPr>
          <p:spPr bwMode="auto">
            <a:xfrm>
              <a:off x="247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0" name="Rectangle 630"/>
            <p:cNvSpPr>
              <a:spLocks noChangeArrowheads="1"/>
            </p:cNvSpPr>
            <p:nvPr/>
          </p:nvSpPr>
          <p:spPr bwMode="auto">
            <a:xfrm>
              <a:off x="2471"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1" name="Rectangle 631"/>
            <p:cNvSpPr>
              <a:spLocks noChangeArrowheads="1"/>
            </p:cNvSpPr>
            <p:nvPr/>
          </p:nvSpPr>
          <p:spPr bwMode="auto">
            <a:xfrm>
              <a:off x="286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2" name="Rectangle 632"/>
            <p:cNvSpPr>
              <a:spLocks noChangeArrowheads="1"/>
            </p:cNvSpPr>
            <p:nvPr/>
          </p:nvSpPr>
          <p:spPr bwMode="auto">
            <a:xfrm>
              <a:off x="2861" y="1323"/>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3" name="Rectangle 633"/>
            <p:cNvSpPr>
              <a:spLocks noChangeArrowheads="1"/>
            </p:cNvSpPr>
            <p:nvPr/>
          </p:nvSpPr>
          <p:spPr bwMode="auto">
            <a:xfrm>
              <a:off x="3251" y="1323"/>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4" name="Rectangle 634"/>
            <p:cNvSpPr>
              <a:spLocks noChangeArrowheads="1"/>
            </p:cNvSpPr>
            <p:nvPr/>
          </p:nvSpPr>
          <p:spPr bwMode="auto">
            <a:xfrm>
              <a:off x="286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5" name="Rectangle 635"/>
            <p:cNvSpPr>
              <a:spLocks noChangeArrowheads="1"/>
            </p:cNvSpPr>
            <p:nvPr/>
          </p:nvSpPr>
          <p:spPr bwMode="auto">
            <a:xfrm>
              <a:off x="2861"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6" name="Rectangle 636"/>
            <p:cNvSpPr>
              <a:spLocks noChangeArrowheads="1"/>
            </p:cNvSpPr>
            <p:nvPr/>
          </p:nvSpPr>
          <p:spPr bwMode="auto">
            <a:xfrm>
              <a:off x="325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7" name="Rectangle 637"/>
            <p:cNvSpPr>
              <a:spLocks noChangeArrowheads="1"/>
            </p:cNvSpPr>
            <p:nvPr/>
          </p:nvSpPr>
          <p:spPr bwMode="auto">
            <a:xfrm>
              <a:off x="3251" y="1323"/>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8" name="Rectangle 638"/>
            <p:cNvSpPr>
              <a:spLocks noChangeArrowheads="1"/>
            </p:cNvSpPr>
            <p:nvPr/>
          </p:nvSpPr>
          <p:spPr bwMode="auto">
            <a:xfrm>
              <a:off x="3641" y="1323"/>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39" name="Rectangle 639"/>
            <p:cNvSpPr>
              <a:spLocks noChangeArrowheads="1"/>
            </p:cNvSpPr>
            <p:nvPr/>
          </p:nvSpPr>
          <p:spPr bwMode="auto">
            <a:xfrm>
              <a:off x="325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0" name="Rectangle 640"/>
            <p:cNvSpPr>
              <a:spLocks noChangeArrowheads="1"/>
            </p:cNvSpPr>
            <p:nvPr/>
          </p:nvSpPr>
          <p:spPr bwMode="auto">
            <a:xfrm>
              <a:off x="3251"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1" name="Rectangle 641"/>
            <p:cNvSpPr>
              <a:spLocks noChangeArrowheads="1"/>
            </p:cNvSpPr>
            <p:nvPr/>
          </p:nvSpPr>
          <p:spPr bwMode="auto">
            <a:xfrm>
              <a:off x="364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2" name="Rectangle 642"/>
            <p:cNvSpPr>
              <a:spLocks noChangeArrowheads="1"/>
            </p:cNvSpPr>
            <p:nvPr/>
          </p:nvSpPr>
          <p:spPr bwMode="auto">
            <a:xfrm>
              <a:off x="3641"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3" name="Rectangle 643"/>
            <p:cNvSpPr>
              <a:spLocks noChangeArrowheads="1"/>
            </p:cNvSpPr>
            <p:nvPr/>
          </p:nvSpPr>
          <p:spPr bwMode="auto">
            <a:xfrm>
              <a:off x="4031" y="1323"/>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4" name="Rectangle 644"/>
            <p:cNvSpPr>
              <a:spLocks noChangeArrowheads="1"/>
            </p:cNvSpPr>
            <p:nvPr/>
          </p:nvSpPr>
          <p:spPr bwMode="auto">
            <a:xfrm>
              <a:off x="364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5" name="Rectangle 645"/>
            <p:cNvSpPr>
              <a:spLocks noChangeArrowheads="1"/>
            </p:cNvSpPr>
            <p:nvPr/>
          </p:nvSpPr>
          <p:spPr bwMode="auto">
            <a:xfrm>
              <a:off x="3641" y="1323"/>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6" name="Rectangle 646"/>
            <p:cNvSpPr>
              <a:spLocks noChangeArrowheads="1"/>
            </p:cNvSpPr>
            <p:nvPr/>
          </p:nvSpPr>
          <p:spPr bwMode="auto">
            <a:xfrm>
              <a:off x="4031" y="1323"/>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7" name="Rectangle 647"/>
            <p:cNvSpPr>
              <a:spLocks noChangeArrowheads="1"/>
            </p:cNvSpPr>
            <p:nvPr/>
          </p:nvSpPr>
          <p:spPr bwMode="auto">
            <a:xfrm>
              <a:off x="4031" y="1323"/>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8" name="Rectangle 648"/>
            <p:cNvSpPr>
              <a:spLocks noChangeArrowheads="1"/>
            </p:cNvSpPr>
            <p:nvPr/>
          </p:nvSpPr>
          <p:spPr bwMode="auto">
            <a:xfrm>
              <a:off x="4421" y="1323"/>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49" name="Rectangle 649"/>
            <p:cNvSpPr>
              <a:spLocks noChangeArrowheads="1"/>
            </p:cNvSpPr>
            <p:nvPr/>
          </p:nvSpPr>
          <p:spPr bwMode="auto">
            <a:xfrm>
              <a:off x="4031" y="1721"/>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0" name="Rectangle 650"/>
            <p:cNvSpPr>
              <a:spLocks noChangeArrowheads="1"/>
            </p:cNvSpPr>
            <p:nvPr/>
          </p:nvSpPr>
          <p:spPr bwMode="auto">
            <a:xfrm>
              <a:off x="4031" y="1323"/>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1" name="Rectangle 651"/>
            <p:cNvSpPr>
              <a:spLocks noChangeArrowheads="1"/>
            </p:cNvSpPr>
            <p:nvPr/>
          </p:nvSpPr>
          <p:spPr bwMode="auto">
            <a:xfrm>
              <a:off x="1302"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2" name="Rectangle 652"/>
            <p:cNvSpPr>
              <a:spLocks noChangeArrowheads="1"/>
            </p:cNvSpPr>
            <p:nvPr/>
          </p:nvSpPr>
          <p:spPr bwMode="auto">
            <a:xfrm>
              <a:off x="1302"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3" name="Rectangle 653"/>
            <p:cNvSpPr>
              <a:spLocks noChangeArrowheads="1"/>
            </p:cNvSpPr>
            <p:nvPr/>
          </p:nvSpPr>
          <p:spPr bwMode="auto">
            <a:xfrm>
              <a:off x="1692" y="1721"/>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4" name="Rectangle 654"/>
            <p:cNvSpPr>
              <a:spLocks noChangeArrowheads="1"/>
            </p:cNvSpPr>
            <p:nvPr/>
          </p:nvSpPr>
          <p:spPr bwMode="auto">
            <a:xfrm>
              <a:off x="1302"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5" name="Rectangle 655"/>
            <p:cNvSpPr>
              <a:spLocks noChangeArrowheads="1"/>
            </p:cNvSpPr>
            <p:nvPr/>
          </p:nvSpPr>
          <p:spPr bwMode="auto">
            <a:xfrm>
              <a:off x="1302"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6" name="Rectangle 656"/>
            <p:cNvSpPr>
              <a:spLocks noChangeArrowheads="1"/>
            </p:cNvSpPr>
            <p:nvPr/>
          </p:nvSpPr>
          <p:spPr bwMode="auto">
            <a:xfrm>
              <a:off x="1692"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7" name="Rectangle 657"/>
            <p:cNvSpPr>
              <a:spLocks noChangeArrowheads="1"/>
            </p:cNvSpPr>
            <p:nvPr/>
          </p:nvSpPr>
          <p:spPr bwMode="auto">
            <a:xfrm>
              <a:off x="1692"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8" name="Rectangle 658"/>
            <p:cNvSpPr>
              <a:spLocks noChangeArrowheads="1"/>
            </p:cNvSpPr>
            <p:nvPr/>
          </p:nvSpPr>
          <p:spPr bwMode="auto">
            <a:xfrm>
              <a:off x="2082" y="1721"/>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59" name="Rectangle 659"/>
            <p:cNvSpPr>
              <a:spLocks noChangeArrowheads="1"/>
            </p:cNvSpPr>
            <p:nvPr/>
          </p:nvSpPr>
          <p:spPr bwMode="auto">
            <a:xfrm>
              <a:off x="1692"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0" name="Rectangle 660"/>
            <p:cNvSpPr>
              <a:spLocks noChangeArrowheads="1"/>
            </p:cNvSpPr>
            <p:nvPr/>
          </p:nvSpPr>
          <p:spPr bwMode="auto">
            <a:xfrm>
              <a:off x="1692" y="1721"/>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1" name="Rectangle 661"/>
            <p:cNvSpPr>
              <a:spLocks noChangeArrowheads="1"/>
            </p:cNvSpPr>
            <p:nvPr/>
          </p:nvSpPr>
          <p:spPr bwMode="auto">
            <a:xfrm>
              <a:off x="2082" y="1721"/>
              <a:ext cx="389"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2" name="Rectangle 662"/>
            <p:cNvSpPr>
              <a:spLocks noChangeArrowheads="1"/>
            </p:cNvSpPr>
            <p:nvPr/>
          </p:nvSpPr>
          <p:spPr bwMode="auto">
            <a:xfrm>
              <a:off x="2082"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3" name="Rectangle 663"/>
            <p:cNvSpPr>
              <a:spLocks noChangeArrowheads="1"/>
            </p:cNvSpPr>
            <p:nvPr/>
          </p:nvSpPr>
          <p:spPr bwMode="auto">
            <a:xfrm>
              <a:off x="2471" y="1721"/>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4" name="Rectangle 664"/>
            <p:cNvSpPr>
              <a:spLocks noChangeArrowheads="1"/>
            </p:cNvSpPr>
            <p:nvPr/>
          </p:nvSpPr>
          <p:spPr bwMode="auto">
            <a:xfrm>
              <a:off x="2082" y="2118"/>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5" name="Rectangle 665"/>
            <p:cNvSpPr>
              <a:spLocks noChangeArrowheads="1"/>
            </p:cNvSpPr>
            <p:nvPr/>
          </p:nvSpPr>
          <p:spPr bwMode="auto">
            <a:xfrm>
              <a:off x="2082" y="1721"/>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6" name="Rectangle 666"/>
            <p:cNvSpPr>
              <a:spLocks noChangeArrowheads="1"/>
            </p:cNvSpPr>
            <p:nvPr/>
          </p:nvSpPr>
          <p:spPr bwMode="auto">
            <a:xfrm>
              <a:off x="247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7" name="Rectangle 667"/>
            <p:cNvSpPr>
              <a:spLocks noChangeArrowheads="1"/>
            </p:cNvSpPr>
            <p:nvPr/>
          </p:nvSpPr>
          <p:spPr bwMode="auto">
            <a:xfrm>
              <a:off x="2471" y="1721"/>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8" name="Rectangle 668"/>
            <p:cNvSpPr>
              <a:spLocks noChangeArrowheads="1"/>
            </p:cNvSpPr>
            <p:nvPr/>
          </p:nvSpPr>
          <p:spPr bwMode="auto">
            <a:xfrm>
              <a:off x="2861" y="1721"/>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69" name="Rectangle 669"/>
            <p:cNvSpPr>
              <a:spLocks noChangeArrowheads="1"/>
            </p:cNvSpPr>
            <p:nvPr/>
          </p:nvSpPr>
          <p:spPr bwMode="auto">
            <a:xfrm>
              <a:off x="247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0" name="Rectangle 670"/>
            <p:cNvSpPr>
              <a:spLocks noChangeArrowheads="1"/>
            </p:cNvSpPr>
            <p:nvPr/>
          </p:nvSpPr>
          <p:spPr bwMode="auto">
            <a:xfrm>
              <a:off x="2471"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1" name="Rectangle 671"/>
            <p:cNvSpPr>
              <a:spLocks noChangeArrowheads="1"/>
            </p:cNvSpPr>
            <p:nvPr/>
          </p:nvSpPr>
          <p:spPr bwMode="auto">
            <a:xfrm>
              <a:off x="286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2" name="Rectangle 672"/>
            <p:cNvSpPr>
              <a:spLocks noChangeArrowheads="1"/>
            </p:cNvSpPr>
            <p:nvPr/>
          </p:nvSpPr>
          <p:spPr bwMode="auto">
            <a:xfrm>
              <a:off x="2861" y="1721"/>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3" name="Rectangle 673"/>
            <p:cNvSpPr>
              <a:spLocks noChangeArrowheads="1"/>
            </p:cNvSpPr>
            <p:nvPr/>
          </p:nvSpPr>
          <p:spPr bwMode="auto">
            <a:xfrm>
              <a:off x="3251" y="1721"/>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4" name="Rectangle 674"/>
            <p:cNvSpPr>
              <a:spLocks noChangeArrowheads="1"/>
            </p:cNvSpPr>
            <p:nvPr/>
          </p:nvSpPr>
          <p:spPr bwMode="auto">
            <a:xfrm>
              <a:off x="286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5" name="Rectangle 675"/>
            <p:cNvSpPr>
              <a:spLocks noChangeArrowheads="1"/>
            </p:cNvSpPr>
            <p:nvPr/>
          </p:nvSpPr>
          <p:spPr bwMode="auto">
            <a:xfrm>
              <a:off x="2861"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6" name="Rectangle 676"/>
            <p:cNvSpPr>
              <a:spLocks noChangeArrowheads="1"/>
            </p:cNvSpPr>
            <p:nvPr/>
          </p:nvSpPr>
          <p:spPr bwMode="auto">
            <a:xfrm>
              <a:off x="325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7" name="Rectangle 677"/>
            <p:cNvSpPr>
              <a:spLocks noChangeArrowheads="1"/>
            </p:cNvSpPr>
            <p:nvPr/>
          </p:nvSpPr>
          <p:spPr bwMode="auto">
            <a:xfrm>
              <a:off x="3251" y="1721"/>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8" name="Rectangle 678"/>
            <p:cNvSpPr>
              <a:spLocks noChangeArrowheads="1"/>
            </p:cNvSpPr>
            <p:nvPr/>
          </p:nvSpPr>
          <p:spPr bwMode="auto">
            <a:xfrm>
              <a:off x="3641" y="1721"/>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79" name="Rectangle 679"/>
            <p:cNvSpPr>
              <a:spLocks noChangeArrowheads="1"/>
            </p:cNvSpPr>
            <p:nvPr/>
          </p:nvSpPr>
          <p:spPr bwMode="auto">
            <a:xfrm>
              <a:off x="325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0" name="Rectangle 680"/>
            <p:cNvSpPr>
              <a:spLocks noChangeArrowheads="1"/>
            </p:cNvSpPr>
            <p:nvPr/>
          </p:nvSpPr>
          <p:spPr bwMode="auto">
            <a:xfrm>
              <a:off x="3251"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1" name="Rectangle 681"/>
            <p:cNvSpPr>
              <a:spLocks noChangeArrowheads="1"/>
            </p:cNvSpPr>
            <p:nvPr/>
          </p:nvSpPr>
          <p:spPr bwMode="auto">
            <a:xfrm>
              <a:off x="364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2" name="Rectangle 682"/>
            <p:cNvSpPr>
              <a:spLocks noChangeArrowheads="1"/>
            </p:cNvSpPr>
            <p:nvPr/>
          </p:nvSpPr>
          <p:spPr bwMode="auto">
            <a:xfrm>
              <a:off x="3641"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3" name="Rectangle 683"/>
            <p:cNvSpPr>
              <a:spLocks noChangeArrowheads="1"/>
            </p:cNvSpPr>
            <p:nvPr/>
          </p:nvSpPr>
          <p:spPr bwMode="auto">
            <a:xfrm>
              <a:off x="4031" y="1721"/>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4" name="Rectangle 684"/>
            <p:cNvSpPr>
              <a:spLocks noChangeArrowheads="1"/>
            </p:cNvSpPr>
            <p:nvPr/>
          </p:nvSpPr>
          <p:spPr bwMode="auto">
            <a:xfrm>
              <a:off x="364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5" name="Rectangle 685"/>
            <p:cNvSpPr>
              <a:spLocks noChangeArrowheads="1"/>
            </p:cNvSpPr>
            <p:nvPr/>
          </p:nvSpPr>
          <p:spPr bwMode="auto">
            <a:xfrm>
              <a:off x="3641" y="1721"/>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6" name="Rectangle 686"/>
            <p:cNvSpPr>
              <a:spLocks noChangeArrowheads="1"/>
            </p:cNvSpPr>
            <p:nvPr/>
          </p:nvSpPr>
          <p:spPr bwMode="auto">
            <a:xfrm>
              <a:off x="4031" y="1721"/>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7" name="Rectangle 687"/>
            <p:cNvSpPr>
              <a:spLocks noChangeArrowheads="1"/>
            </p:cNvSpPr>
            <p:nvPr/>
          </p:nvSpPr>
          <p:spPr bwMode="auto">
            <a:xfrm>
              <a:off x="4031" y="1721"/>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8" name="Rectangle 688"/>
            <p:cNvSpPr>
              <a:spLocks noChangeArrowheads="1"/>
            </p:cNvSpPr>
            <p:nvPr/>
          </p:nvSpPr>
          <p:spPr bwMode="auto">
            <a:xfrm>
              <a:off x="4421" y="1721"/>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89" name="Rectangle 689"/>
            <p:cNvSpPr>
              <a:spLocks noChangeArrowheads="1"/>
            </p:cNvSpPr>
            <p:nvPr/>
          </p:nvSpPr>
          <p:spPr bwMode="auto">
            <a:xfrm>
              <a:off x="4031" y="2118"/>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0" name="Rectangle 690"/>
            <p:cNvSpPr>
              <a:spLocks noChangeArrowheads="1"/>
            </p:cNvSpPr>
            <p:nvPr/>
          </p:nvSpPr>
          <p:spPr bwMode="auto">
            <a:xfrm>
              <a:off x="4031" y="1721"/>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1" name="Rectangle 691"/>
            <p:cNvSpPr>
              <a:spLocks noChangeArrowheads="1"/>
            </p:cNvSpPr>
            <p:nvPr/>
          </p:nvSpPr>
          <p:spPr bwMode="auto">
            <a:xfrm>
              <a:off x="1302"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2" name="Rectangle 692"/>
            <p:cNvSpPr>
              <a:spLocks noChangeArrowheads="1"/>
            </p:cNvSpPr>
            <p:nvPr/>
          </p:nvSpPr>
          <p:spPr bwMode="auto">
            <a:xfrm>
              <a:off x="1302"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3" name="Rectangle 693"/>
            <p:cNvSpPr>
              <a:spLocks noChangeArrowheads="1"/>
            </p:cNvSpPr>
            <p:nvPr/>
          </p:nvSpPr>
          <p:spPr bwMode="auto">
            <a:xfrm>
              <a:off x="1692" y="2118"/>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4" name="Rectangle 694"/>
            <p:cNvSpPr>
              <a:spLocks noChangeArrowheads="1"/>
            </p:cNvSpPr>
            <p:nvPr/>
          </p:nvSpPr>
          <p:spPr bwMode="auto">
            <a:xfrm>
              <a:off x="1302"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5" name="Rectangle 695"/>
            <p:cNvSpPr>
              <a:spLocks noChangeArrowheads="1"/>
            </p:cNvSpPr>
            <p:nvPr/>
          </p:nvSpPr>
          <p:spPr bwMode="auto">
            <a:xfrm>
              <a:off x="1302"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6" name="Rectangle 696"/>
            <p:cNvSpPr>
              <a:spLocks noChangeArrowheads="1"/>
            </p:cNvSpPr>
            <p:nvPr/>
          </p:nvSpPr>
          <p:spPr bwMode="auto">
            <a:xfrm>
              <a:off x="1692"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7" name="Rectangle 697"/>
            <p:cNvSpPr>
              <a:spLocks noChangeArrowheads="1"/>
            </p:cNvSpPr>
            <p:nvPr/>
          </p:nvSpPr>
          <p:spPr bwMode="auto">
            <a:xfrm>
              <a:off x="1692"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8" name="Rectangle 698"/>
            <p:cNvSpPr>
              <a:spLocks noChangeArrowheads="1"/>
            </p:cNvSpPr>
            <p:nvPr/>
          </p:nvSpPr>
          <p:spPr bwMode="auto">
            <a:xfrm>
              <a:off x="2082" y="2118"/>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699" name="Rectangle 699"/>
            <p:cNvSpPr>
              <a:spLocks noChangeArrowheads="1"/>
            </p:cNvSpPr>
            <p:nvPr/>
          </p:nvSpPr>
          <p:spPr bwMode="auto">
            <a:xfrm>
              <a:off x="1692"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0" name="Rectangle 700"/>
            <p:cNvSpPr>
              <a:spLocks noChangeArrowheads="1"/>
            </p:cNvSpPr>
            <p:nvPr/>
          </p:nvSpPr>
          <p:spPr bwMode="auto">
            <a:xfrm>
              <a:off x="1692" y="2118"/>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1" name="Rectangle 701"/>
            <p:cNvSpPr>
              <a:spLocks noChangeArrowheads="1"/>
            </p:cNvSpPr>
            <p:nvPr/>
          </p:nvSpPr>
          <p:spPr bwMode="auto">
            <a:xfrm>
              <a:off x="2082" y="2118"/>
              <a:ext cx="389"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2" name="Rectangle 702"/>
            <p:cNvSpPr>
              <a:spLocks noChangeArrowheads="1"/>
            </p:cNvSpPr>
            <p:nvPr/>
          </p:nvSpPr>
          <p:spPr bwMode="auto">
            <a:xfrm>
              <a:off x="2082"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3" name="Rectangle 703"/>
            <p:cNvSpPr>
              <a:spLocks noChangeArrowheads="1"/>
            </p:cNvSpPr>
            <p:nvPr/>
          </p:nvSpPr>
          <p:spPr bwMode="auto">
            <a:xfrm>
              <a:off x="2471" y="2118"/>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4" name="Rectangle 704"/>
            <p:cNvSpPr>
              <a:spLocks noChangeArrowheads="1"/>
            </p:cNvSpPr>
            <p:nvPr/>
          </p:nvSpPr>
          <p:spPr bwMode="auto">
            <a:xfrm>
              <a:off x="2082" y="2516"/>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5" name="Rectangle 705"/>
            <p:cNvSpPr>
              <a:spLocks noChangeArrowheads="1"/>
            </p:cNvSpPr>
            <p:nvPr/>
          </p:nvSpPr>
          <p:spPr bwMode="auto">
            <a:xfrm>
              <a:off x="2082" y="2118"/>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6" name="Rectangle 706"/>
            <p:cNvSpPr>
              <a:spLocks noChangeArrowheads="1"/>
            </p:cNvSpPr>
            <p:nvPr/>
          </p:nvSpPr>
          <p:spPr bwMode="auto">
            <a:xfrm>
              <a:off x="247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7" name="Rectangle 707"/>
            <p:cNvSpPr>
              <a:spLocks noChangeArrowheads="1"/>
            </p:cNvSpPr>
            <p:nvPr/>
          </p:nvSpPr>
          <p:spPr bwMode="auto">
            <a:xfrm>
              <a:off x="2471" y="2118"/>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8" name="Rectangle 708"/>
            <p:cNvSpPr>
              <a:spLocks noChangeArrowheads="1"/>
            </p:cNvSpPr>
            <p:nvPr/>
          </p:nvSpPr>
          <p:spPr bwMode="auto">
            <a:xfrm>
              <a:off x="2861" y="2118"/>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09" name="Rectangle 709"/>
            <p:cNvSpPr>
              <a:spLocks noChangeArrowheads="1"/>
            </p:cNvSpPr>
            <p:nvPr/>
          </p:nvSpPr>
          <p:spPr bwMode="auto">
            <a:xfrm>
              <a:off x="247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0" name="Rectangle 710"/>
            <p:cNvSpPr>
              <a:spLocks noChangeArrowheads="1"/>
            </p:cNvSpPr>
            <p:nvPr/>
          </p:nvSpPr>
          <p:spPr bwMode="auto">
            <a:xfrm>
              <a:off x="2471"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1" name="Rectangle 711"/>
            <p:cNvSpPr>
              <a:spLocks noChangeArrowheads="1"/>
            </p:cNvSpPr>
            <p:nvPr/>
          </p:nvSpPr>
          <p:spPr bwMode="auto">
            <a:xfrm>
              <a:off x="286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2" name="Rectangle 712"/>
            <p:cNvSpPr>
              <a:spLocks noChangeArrowheads="1"/>
            </p:cNvSpPr>
            <p:nvPr/>
          </p:nvSpPr>
          <p:spPr bwMode="auto">
            <a:xfrm>
              <a:off x="2861" y="2118"/>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3" name="Rectangle 713"/>
            <p:cNvSpPr>
              <a:spLocks noChangeArrowheads="1"/>
            </p:cNvSpPr>
            <p:nvPr/>
          </p:nvSpPr>
          <p:spPr bwMode="auto">
            <a:xfrm>
              <a:off x="3251" y="2118"/>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4" name="Rectangle 714"/>
            <p:cNvSpPr>
              <a:spLocks noChangeArrowheads="1"/>
            </p:cNvSpPr>
            <p:nvPr/>
          </p:nvSpPr>
          <p:spPr bwMode="auto">
            <a:xfrm>
              <a:off x="286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5" name="Rectangle 715"/>
            <p:cNvSpPr>
              <a:spLocks noChangeArrowheads="1"/>
            </p:cNvSpPr>
            <p:nvPr/>
          </p:nvSpPr>
          <p:spPr bwMode="auto">
            <a:xfrm>
              <a:off x="2861"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6" name="Rectangle 716"/>
            <p:cNvSpPr>
              <a:spLocks noChangeArrowheads="1"/>
            </p:cNvSpPr>
            <p:nvPr/>
          </p:nvSpPr>
          <p:spPr bwMode="auto">
            <a:xfrm>
              <a:off x="325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7" name="Rectangle 717"/>
            <p:cNvSpPr>
              <a:spLocks noChangeArrowheads="1"/>
            </p:cNvSpPr>
            <p:nvPr/>
          </p:nvSpPr>
          <p:spPr bwMode="auto">
            <a:xfrm>
              <a:off x="3251" y="2118"/>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8" name="Rectangle 718"/>
            <p:cNvSpPr>
              <a:spLocks noChangeArrowheads="1"/>
            </p:cNvSpPr>
            <p:nvPr/>
          </p:nvSpPr>
          <p:spPr bwMode="auto">
            <a:xfrm>
              <a:off x="3641" y="2118"/>
              <a:ext cx="22"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19" name="Rectangle 719"/>
            <p:cNvSpPr>
              <a:spLocks noChangeArrowheads="1"/>
            </p:cNvSpPr>
            <p:nvPr/>
          </p:nvSpPr>
          <p:spPr bwMode="auto">
            <a:xfrm>
              <a:off x="325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0" name="Rectangle 720"/>
            <p:cNvSpPr>
              <a:spLocks noChangeArrowheads="1"/>
            </p:cNvSpPr>
            <p:nvPr/>
          </p:nvSpPr>
          <p:spPr bwMode="auto">
            <a:xfrm>
              <a:off x="3251"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1" name="Rectangle 721"/>
            <p:cNvSpPr>
              <a:spLocks noChangeArrowheads="1"/>
            </p:cNvSpPr>
            <p:nvPr/>
          </p:nvSpPr>
          <p:spPr bwMode="auto">
            <a:xfrm>
              <a:off x="364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2" name="Rectangle 722"/>
            <p:cNvSpPr>
              <a:spLocks noChangeArrowheads="1"/>
            </p:cNvSpPr>
            <p:nvPr/>
          </p:nvSpPr>
          <p:spPr bwMode="auto">
            <a:xfrm>
              <a:off x="3641"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3" name="Rectangle 723"/>
            <p:cNvSpPr>
              <a:spLocks noChangeArrowheads="1"/>
            </p:cNvSpPr>
            <p:nvPr/>
          </p:nvSpPr>
          <p:spPr bwMode="auto">
            <a:xfrm>
              <a:off x="4031" y="2118"/>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4" name="Rectangle 724"/>
            <p:cNvSpPr>
              <a:spLocks noChangeArrowheads="1"/>
            </p:cNvSpPr>
            <p:nvPr/>
          </p:nvSpPr>
          <p:spPr bwMode="auto">
            <a:xfrm>
              <a:off x="364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5" name="Rectangle 725"/>
            <p:cNvSpPr>
              <a:spLocks noChangeArrowheads="1"/>
            </p:cNvSpPr>
            <p:nvPr/>
          </p:nvSpPr>
          <p:spPr bwMode="auto">
            <a:xfrm>
              <a:off x="3641" y="2118"/>
              <a:ext cx="22"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6" name="Rectangle 726"/>
            <p:cNvSpPr>
              <a:spLocks noChangeArrowheads="1"/>
            </p:cNvSpPr>
            <p:nvPr/>
          </p:nvSpPr>
          <p:spPr bwMode="auto">
            <a:xfrm>
              <a:off x="4031" y="2118"/>
              <a:ext cx="390"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7" name="Rectangle 727"/>
            <p:cNvSpPr>
              <a:spLocks noChangeArrowheads="1"/>
            </p:cNvSpPr>
            <p:nvPr/>
          </p:nvSpPr>
          <p:spPr bwMode="auto">
            <a:xfrm>
              <a:off x="4031" y="2118"/>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8" name="Rectangle 728"/>
            <p:cNvSpPr>
              <a:spLocks noChangeArrowheads="1"/>
            </p:cNvSpPr>
            <p:nvPr/>
          </p:nvSpPr>
          <p:spPr bwMode="auto">
            <a:xfrm>
              <a:off x="4421" y="2118"/>
              <a:ext cx="21" cy="420"/>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29" name="Rectangle 729"/>
            <p:cNvSpPr>
              <a:spLocks noChangeArrowheads="1"/>
            </p:cNvSpPr>
            <p:nvPr/>
          </p:nvSpPr>
          <p:spPr bwMode="auto">
            <a:xfrm>
              <a:off x="4031" y="2516"/>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0" name="Rectangle 730"/>
            <p:cNvSpPr>
              <a:spLocks noChangeArrowheads="1"/>
            </p:cNvSpPr>
            <p:nvPr/>
          </p:nvSpPr>
          <p:spPr bwMode="auto">
            <a:xfrm>
              <a:off x="4031" y="2118"/>
              <a:ext cx="21" cy="398"/>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1" name="Rectangle 731"/>
            <p:cNvSpPr>
              <a:spLocks noChangeArrowheads="1"/>
            </p:cNvSpPr>
            <p:nvPr/>
          </p:nvSpPr>
          <p:spPr bwMode="auto">
            <a:xfrm>
              <a:off x="1302"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2" name="Rectangle 732"/>
            <p:cNvSpPr>
              <a:spLocks noChangeArrowheads="1"/>
            </p:cNvSpPr>
            <p:nvPr/>
          </p:nvSpPr>
          <p:spPr bwMode="auto">
            <a:xfrm>
              <a:off x="1302"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3" name="Rectangle 733"/>
            <p:cNvSpPr>
              <a:spLocks noChangeArrowheads="1"/>
            </p:cNvSpPr>
            <p:nvPr/>
          </p:nvSpPr>
          <p:spPr bwMode="auto">
            <a:xfrm>
              <a:off x="1692" y="251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4" name="Rectangle 734"/>
            <p:cNvSpPr>
              <a:spLocks noChangeArrowheads="1"/>
            </p:cNvSpPr>
            <p:nvPr/>
          </p:nvSpPr>
          <p:spPr bwMode="auto">
            <a:xfrm>
              <a:off x="1302"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5" name="Rectangle 735"/>
            <p:cNvSpPr>
              <a:spLocks noChangeArrowheads="1"/>
            </p:cNvSpPr>
            <p:nvPr/>
          </p:nvSpPr>
          <p:spPr bwMode="auto">
            <a:xfrm>
              <a:off x="1302"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6" name="Rectangle 736"/>
            <p:cNvSpPr>
              <a:spLocks noChangeArrowheads="1"/>
            </p:cNvSpPr>
            <p:nvPr/>
          </p:nvSpPr>
          <p:spPr bwMode="auto">
            <a:xfrm>
              <a:off x="1692"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7" name="Rectangle 737"/>
            <p:cNvSpPr>
              <a:spLocks noChangeArrowheads="1"/>
            </p:cNvSpPr>
            <p:nvPr/>
          </p:nvSpPr>
          <p:spPr bwMode="auto">
            <a:xfrm>
              <a:off x="1692"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8" name="Rectangle 738"/>
            <p:cNvSpPr>
              <a:spLocks noChangeArrowheads="1"/>
            </p:cNvSpPr>
            <p:nvPr/>
          </p:nvSpPr>
          <p:spPr bwMode="auto">
            <a:xfrm>
              <a:off x="2082" y="251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39" name="Rectangle 739"/>
            <p:cNvSpPr>
              <a:spLocks noChangeArrowheads="1"/>
            </p:cNvSpPr>
            <p:nvPr/>
          </p:nvSpPr>
          <p:spPr bwMode="auto">
            <a:xfrm>
              <a:off x="1692"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0" name="Rectangle 740"/>
            <p:cNvSpPr>
              <a:spLocks noChangeArrowheads="1"/>
            </p:cNvSpPr>
            <p:nvPr/>
          </p:nvSpPr>
          <p:spPr bwMode="auto">
            <a:xfrm>
              <a:off x="1692" y="251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1" name="Rectangle 741"/>
            <p:cNvSpPr>
              <a:spLocks noChangeArrowheads="1"/>
            </p:cNvSpPr>
            <p:nvPr/>
          </p:nvSpPr>
          <p:spPr bwMode="auto">
            <a:xfrm>
              <a:off x="2082" y="2516"/>
              <a:ext cx="389"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2" name="Rectangle 742"/>
            <p:cNvSpPr>
              <a:spLocks noChangeArrowheads="1"/>
            </p:cNvSpPr>
            <p:nvPr/>
          </p:nvSpPr>
          <p:spPr bwMode="auto">
            <a:xfrm>
              <a:off x="2082"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3" name="Rectangle 743"/>
            <p:cNvSpPr>
              <a:spLocks noChangeArrowheads="1"/>
            </p:cNvSpPr>
            <p:nvPr/>
          </p:nvSpPr>
          <p:spPr bwMode="auto">
            <a:xfrm>
              <a:off x="2471" y="251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4" name="Rectangle 744"/>
            <p:cNvSpPr>
              <a:spLocks noChangeArrowheads="1"/>
            </p:cNvSpPr>
            <p:nvPr/>
          </p:nvSpPr>
          <p:spPr bwMode="auto">
            <a:xfrm>
              <a:off x="2082" y="2913"/>
              <a:ext cx="389"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5" name="Rectangle 745"/>
            <p:cNvSpPr>
              <a:spLocks noChangeArrowheads="1"/>
            </p:cNvSpPr>
            <p:nvPr/>
          </p:nvSpPr>
          <p:spPr bwMode="auto">
            <a:xfrm>
              <a:off x="2082" y="251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6" name="Rectangle 746"/>
            <p:cNvSpPr>
              <a:spLocks noChangeArrowheads="1"/>
            </p:cNvSpPr>
            <p:nvPr/>
          </p:nvSpPr>
          <p:spPr bwMode="auto">
            <a:xfrm>
              <a:off x="247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7" name="Rectangle 747"/>
            <p:cNvSpPr>
              <a:spLocks noChangeArrowheads="1"/>
            </p:cNvSpPr>
            <p:nvPr/>
          </p:nvSpPr>
          <p:spPr bwMode="auto">
            <a:xfrm>
              <a:off x="2471" y="251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8" name="Rectangle 748"/>
            <p:cNvSpPr>
              <a:spLocks noChangeArrowheads="1"/>
            </p:cNvSpPr>
            <p:nvPr/>
          </p:nvSpPr>
          <p:spPr bwMode="auto">
            <a:xfrm>
              <a:off x="2861" y="251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49" name="Rectangle 749"/>
            <p:cNvSpPr>
              <a:spLocks noChangeArrowheads="1"/>
            </p:cNvSpPr>
            <p:nvPr/>
          </p:nvSpPr>
          <p:spPr bwMode="auto">
            <a:xfrm>
              <a:off x="247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0" name="Rectangle 750"/>
            <p:cNvSpPr>
              <a:spLocks noChangeArrowheads="1"/>
            </p:cNvSpPr>
            <p:nvPr/>
          </p:nvSpPr>
          <p:spPr bwMode="auto">
            <a:xfrm>
              <a:off x="2471"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1" name="Rectangle 751"/>
            <p:cNvSpPr>
              <a:spLocks noChangeArrowheads="1"/>
            </p:cNvSpPr>
            <p:nvPr/>
          </p:nvSpPr>
          <p:spPr bwMode="auto">
            <a:xfrm>
              <a:off x="286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2" name="Rectangle 752"/>
            <p:cNvSpPr>
              <a:spLocks noChangeArrowheads="1"/>
            </p:cNvSpPr>
            <p:nvPr/>
          </p:nvSpPr>
          <p:spPr bwMode="auto">
            <a:xfrm>
              <a:off x="2861" y="251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3" name="Rectangle 753"/>
            <p:cNvSpPr>
              <a:spLocks noChangeArrowheads="1"/>
            </p:cNvSpPr>
            <p:nvPr/>
          </p:nvSpPr>
          <p:spPr bwMode="auto">
            <a:xfrm>
              <a:off x="3251" y="251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4" name="Rectangle 754"/>
            <p:cNvSpPr>
              <a:spLocks noChangeArrowheads="1"/>
            </p:cNvSpPr>
            <p:nvPr/>
          </p:nvSpPr>
          <p:spPr bwMode="auto">
            <a:xfrm>
              <a:off x="286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5" name="Rectangle 755"/>
            <p:cNvSpPr>
              <a:spLocks noChangeArrowheads="1"/>
            </p:cNvSpPr>
            <p:nvPr/>
          </p:nvSpPr>
          <p:spPr bwMode="auto">
            <a:xfrm>
              <a:off x="2861"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6" name="Rectangle 756"/>
            <p:cNvSpPr>
              <a:spLocks noChangeArrowheads="1"/>
            </p:cNvSpPr>
            <p:nvPr/>
          </p:nvSpPr>
          <p:spPr bwMode="auto">
            <a:xfrm>
              <a:off x="325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7" name="Rectangle 757"/>
            <p:cNvSpPr>
              <a:spLocks noChangeArrowheads="1"/>
            </p:cNvSpPr>
            <p:nvPr/>
          </p:nvSpPr>
          <p:spPr bwMode="auto">
            <a:xfrm>
              <a:off x="3251" y="2516"/>
              <a:ext cx="412"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8" name="Rectangle 758"/>
            <p:cNvSpPr>
              <a:spLocks noChangeArrowheads="1"/>
            </p:cNvSpPr>
            <p:nvPr/>
          </p:nvSpPr>
          <p:spPr bwMode="auto">
            <a:xfrm>
              <a:off x="3641" y="2516"/>
              <a:ext cx="22"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59" name="Rectangle 759"/>
            <p:cNvSpPr>
              <a:spLocks noChangeArrowheads="1"/>
            </p:cNvSpPr>
            <p:nvPr/>
          </p:nvSpPr>
          <p:spPr bwMode="auto">
            <a:xfrm>
              <a:off x="325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0" name="Rectangle 760"/>
            <p:cNvSpPr>
              <a:spLocks noChangeArrowheads="1"/>
            </p:cNvSpPr>
            <p:nvPr/>
          </p:nvSpPr>
          <p:spPr bwMode="auto">
            <a:xfrm>
              <a:off x="3251"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1" name="Rectangle 761"/>
            <p:cNvSpPr>
              <a:spLocks noChangeArrowheads="1"/>
            </p:cNvSpPr>
            <p:nvPr/>
          </p:nvSpPr>
          <p:spPr bwMode="auto">
            <a:xfrm>
              <a:off x="364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2" name="Rectangle 762"/>
            <p:cNvSpPr>
              <a:spLocks noChangeArrowheads="1"/>
            </p:cNvSpPr>
            <p:nvPr/>
          </p:nvSpPr>
          <p:spPr bwMode="auto">
            <a:xfrm>
              <a:off x="3641"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3" name="Rectangle 763"/>
            <p:cNvSpPr>
              <a:spLocks noChangeArrowheads="1"/>
            </p:cNvSpPr>
            <p:nvPr/>
          </p:nvSpPr>
          <p:spPr bwMode="auto">
            <a:xfrm>
              <a:off x="4031" y="251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4" name="Rectangle 764"/>
            <p:cNvSpPr>
              <a:spLocks noChangeArrowheads="1"/>
            </p:cNvSpPr>
            <p:nvPr/>
          </p:nvSpPr>
          <p:spPr bwMode="auto">
            <a:xfrm>
              <a:off x="364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5" name="Rectangle 765"/>
            <p:cNvSpPr>
              <a:spLocks noChangeArrowheads="1"/>
            </p:cNvSpPr>
            <p:nvPr/>
          </p:nvSpPr>
          <p:spPr bwMode="auto">
            <a:xfrm>
              <a:off x="3641" y="2516"/>
              <a:ext cx="22"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6" name="Rectangle 766"/>
            <p:cNvSpPr>
              <a:spLocks noChangeArrowheads="1"/>
            </p:cNvSpPr>
            <p:nvPr/>
          </p:nvSpPr>
          <p:spPr bwMode="auto">
            <a:xfrm>
              <a:off x="4031" y="2516"/>
              <a:ext cx="390"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7" name="Rectangle 767"/>
            <p:cNvSpPr>
              <a:spLocks noChangeArrowheads="1"/>
            </p:cNvSpPr>
            <p:nvPr/>
          </p:nvSpPr>
          <p:spPr bwMode="auto">
            <a:xfrm>
              <a:off x="4031" y="2516"/>
              <a:ext cx="411"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8" name="Rectangle 768"/>
            <p:cNvSpPr>
              <a:spLocks noChangeArrowheads="1"/>
            </p:cNvSpPr>
            <p:nvPr/>
          </p:nvSpPr>
          <p:spPr bwMode="auto">
            <a:xfrm>
              <a:off x="4421" y="2516"/>
              <a:ext cx="21" cy="419"/>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69" name="Rectangle 769"/>
            <p:cNvSpPr>
              <a:spLocks noChangeArrowheads="1"/>
            </p:cNvSpPr>
            <p:nvPr/>
          </p:nvSpPr>
          <p:spPr bwMode="auto">
            <a:xfrm>
              <a:off x="4031" y="2913"/>
              <a:ext cx="390" cy="22"/>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sp>
          <p:nvSpPr>
            <p:cNvPr id="384770" name="Rectangle 770"/>
            <p:cNvSpPr>
              <a:spLocks noChangeArrowheads="1"/>
            </p:cNvSpPr>
            <p:nvPr/>
          </p:nvSpPr>
          <p:spPr bwMode="auto">
            <a:xfrm>
              <a:off x="4031" y="2516"/>
              <a:ext cx="21" cy="397"/>
            </a:xfrm>
            <a:prstGeom prst="rect">
              <a:avLst/>
            </a:prstGeom>
            <a:gradFill rotWithShape="0">
              <a:gsLst>
                <a:gs pos="0">
                  <a:srgbClr val="CCFFFF"/>
                </a:gs>
                <a:gs pos="100000">
                  <a:srgbClr val="CCFFFF">
                    <a:gamma/>
                    <a:shade val="80000"/>
                    <a:invGamma/>
                  </a:srgbClr>
                </a:gs>
              </a:gsLst>
              <a:lin ang="5400000" scaled="1"/>
            </a:gradFill>
            <a:ln w="9525">
              <a:solidFill>
                <a:schemeClr val="tx1"/>
              </a:solidFill>
              <a:miter lim="800000"/>
              <a:headEnd/>
              <a:tailEnd/>
            </a:ln>
          </p:spPr>
          <p:txBody>
            <a:bodyPr/>
            <a:lstStyle/>
            <a:p>
              <a:endParaRPr lang="en-US"/>
            </a:p>
          </p:txBody>
        </p:sp>
      </p:grpSp>
      <p:sp>
        <p:nvSpPr>
          <p:cNvPr id="384771" name="Rectangle 771"/>
          <p:cNvSpPr>
            <a:spLocks noChangeArrowheads="1"/>
          </p:cNvSpPr>
          <p:nvPr/>
        </p:nvSpPr>
        <p:spPr bwMode="auto">
          <a:xfrm>
            <a:off x="2066925"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72" name="Rectangle 772"/>
          <p:cNvSpPr>
            <a:spLocks noChangeArrowheads="1"/>
          </p:cNvSpPr>
          <p:nvPr/>
        </p:nvSpPr>
        <p:spPr bwMode="auto">
          <a:xfrm>
            <a:off x="2066925" y="4624388"/>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73" name="Rectangle 773"/>
          <p:cNvSpPr>
            <a:spLocks noChangeArrowheads="1"/>
          </p:cNvSpPr>
          <p:nvPr/>
        </p:nvSpPr>
        <p:spPr bwMode="auto">
          <a:xfrm>
            <a:off x="2686050" y="4624388"/>
            <a:ext cx="33338"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74" name="Rectangle 774"/>
          <p:cNvSpPr>
            <a:spLocks noChangeArrowheads="1"/>
          </p:cNvSpPr>
          <p:nvPr/>
        </p:nvSpPr>
        <p:spPr bwMode="auto">
          <a:xfrm>
            <a:off x="2066925"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75" name="Rectangle 775"/>
          <p:cNvSpPr>
            <a:spLocks noChangeArrowheads="1"/>
          </p:cNvSpPr>
          <p:nvPr/>
        </p:nvSpPr>
        <p:spPr bwMode="auto">
          <a:xfrm>
            <a:off x="2066925"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76" name="Rectangle 776"/>
          <p:cNvSpPr>
            <a:spLocks noChangeArrowheads="1"/>
          </p:cNvSpPr>
          <p:nvPr/>
        </p:nvSpPr>
        <p:spPr bwMode="auto">
          <a:xfrm>
            <a:off x="2686050"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77" name="Rectangle 777"/>
          <p:cNvSpPr>
            <a:spLocks noChangeArrowheads="1"/>
          </p:cNvSpPr>
          <p:nvPr/>
        </p:nvSpPr>
        <p:spPr bwMode="auto">
          <a:xfrm>
            <a:off x="2686050" y="4624388"/>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78" name="Rectangle 778"/>
          <p:cNvSpPr>
            <a:spLocks noChangeArrowheads="1"/>
          </p:cNvSpPr>
          <p:nvPr/>
        </p:nvSpPr>
        <p:spPr bwMode="auto">
          <a:xfrm>
            <a:off x="3305175" y="4624388"/>
            <a:ext cx="33338"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79" name="Rectangle 779"/>
          <p:cNvSpPr>
            <a:spLocks noChangeArrowheads="1"/>
          </p:cNvSpPr>
          <p:nvPr/>
        </p:nvSpPr>
        <p:spPr bwMode="auto">
          <a:xfrm>
            <a:off x="2686050"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0" name="Rectangle 780"/>
          <p:cNvSpPr>
            <a:spLocks noChangeArrowheads="1"/>
          </p:cNvSpPr>
          <p:nvPr/>
        </p:nvSpPr>
        <p:spPr bwMode="auto">
          <a:xfrm>
            <a:off x="2686050" y="4624388"/>
            <a:ext cx="333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1" name="Rectangle 781"/>
          <p:cNvSpPr>
            <a:spLocks noChangeArrowheads="1"/>
          </p:cNvSpPr>
          <p:nvPr/>
        </p:nvSpPr>
        <p:spPr bwMode="auto">
          <a:xfrm>
            <a:off x="3305175" y="4624388"/>
            <a:ext cx="6175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2" name="Rectangle 782"/>
          <p:cNvSpPr>
            <a:spLocks noChangeArrowheads="1"/>
          </p:cNvSpPr>
          <p:nvPr/>
        </p:nvSpPr>
        <p:spPr bwMode="auto">
          <a:xfrm>
            <a:off x="3305175" y="4624388"/>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3" name="Rectangle 783"/>
          <p:cNvSpPr>
            <a:spLocks noChangeArrowheads="1"/>
          </p:cNvSpPr>
          <p:nvPr/>
        </p:nvSpPr>
        <p:spPr bwMode="auto">
          <a:xfrm>
            <a:off x="3922713" y="4624388"/>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4" name="Rectangle 784"/>
          <p:cNvSpPr>
            <a:spLocks noChangeArrowheads="1"/>
          </p:cNvSpPr>
          <p:nvPr/>
        </p:nvSpPr>
        <p:spPr bwMode="auto">
          <a:xfrm>
            <a:off x="3305175" y="5256213"/>
            <a:ext cx="61753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5" name="Rectangle 785"/>
          <p:cNvSpPr>
            <a:spLocks noChangeArrowheads="1"/>
          </p:cNvSpPr>
          <p:nvPr/>
        </p:nvSpPr>
        <p:spPr bwMode="auto">
          <a:xfrm>
            <a:off x="3305175" y="4624388"/>
            <a:ext cx="333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6" name="Rectangle 786"/>
          <p:cNvSpPr>
            <a:spLocks noChangeArrowheads="1"/>
          </p:cNvSpPr>
          <p:nvPr/>
        </p:nvSpPr>
        <p:spPr bwMode="auto">
          <a:xfrm>
            <a:off x="3922713"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7" name="Rectangle 787"/>
          <p:cNvSpPr>
            <a:spLocks noChangeArrowheads="1"/>
          </p:cNvSpPr>
          <p:nvPr/>
        </p:nvSpPr>
        <p:spPr bwMode="auto">
          <a:xfrm>
            <a:off x="3922713" y="4624388"/>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8" name="Rectangle 788"/>
          <p:cNvSpPr>
            <a:spLocks noChangeArrowheads="1"/>
          </p:cNvSpPr>
          <p:nvPr/>
        </p:nvSpPr>
        <p:spPr bwMode="auto">
          <a:xfrm>
            <a:off x="4541838" y="4624388"/>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89" name="Rectangle 789"/>
          <p:cNvSpPr>
            <a:spLocks noChangeArrowheads="1"/>
          </p:cNvSpPr>
          <p:nvPr/>
        </p:nvSpPr>
        <p:spPr bwMode="auto">
          <a:xfrm>
            <a:off x="3922713"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0" name="Rectangle 790"/>
          <p:cNvSpPr>
            <a:spLocks noChangeArrowheads="1"/>
          </p:cNvSpPr>
          <p:nvPr/>
        </p:nvSpPr>
        <p:spPr bwMode="auto">
          <a:xfrm>
            <a:off x="3922713"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1" name="Rectangle 791"/>
          <p:cNvSpPr>
            <a:spLocks noChangeArrowheads="1"/>
          </p:cNvSpPr>
          <p:nvPr/>
        </p:nvSpPr>
        <p:spPr bwMode="auto">
          <a:xfrm>
            <a:off x="4541838"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2" name="Rectangle 792"/>
          <p:cNvSpPr>
            <a:spLocks noChangeArrowheads="1"/>
          </p:cNvSpPr>
          <p:nvPr/>
        </p:nvSpPr>
        <p:spPr bwMode="auto">
          <a:xfrm>
            <a:off x="4541838" y="4624388"/>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3" name="Rectangle 793"/>
          <p:cNvSpPr>
            <a:spLocks noChangeArrowheads="1"/>
          </p:cNvSpPr>
          <p:nvPr/>
        </p:nvSpPr>
        <p:spPr bwMode="auto">
          <a:xfrm>
            <a:off x="5160963" y="4624388"/>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4" name="Rectangle 794"/>
          <p:cNvSpPr>
            <a:spLocks noChangeArrowheads="1"/>
          </p:cNvSpPr>
          <p:nvPr/>
        </p:nvSpPr>
        <p:spPr bwMode="auto">
          <a:xfrm>
            <a:off x="4541838"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5" name="Rectangle 795"/>
          <p:cNvSpPr>
            <a:spLocks noChangeArrowheads="1"/>
          </p:cNvSpPr>
          <p:nvPr/>
        </p:nvSpPr>
        <p:spPr bwMode="auto">
          <a:xfrm>
            <a:off x="4541838"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6" name="Rectangle 796"/>
          <p:cNvSpPr>
            <a:spLocks noChangeArrowheads="1"/>
          </p:cNvSpPr>
          <p:nvPr/>
        </p:nvSpPr>
        <p:spPr bwMode="auto">
          <a:xfrm>
            <a:off x="5160963"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7" name="Rectangle 797"/>
          <p:cNvSpPr>
            <a:spLocks noChangeArrowheads="1"/>
          </p:cNvSpPr>
          <p:nvPr/>
        </p:nvSpPr>
        <p:spPr bwMode="auto">
          <a:xfrm>
            <a:off x="5160963" y="4624388"/>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8" name="Rectangle 798"/>
          <p:cNvSpPr>
            <a:spLocks noChangeArrowheads="1"/>
          </p:cNvSpPr>
          <p:nvPr/>
        </p:nvSpPr>
        <p:spPr bwMode="auto">
          <a:xfrm>
            <a:off x="5780088" y="4624388"/>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799" name="Rectangle 799"/>
          <p:cNvSpPr>
            <a:spLocks noChangeArrowheads="1"/>
          </p:cNvSpPr>
          <p:nvPr/>
        </p:nvSpPr>
        <p:spPr bwMode="auto">
          <a:xfrm>
            <a:off x="5160963"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0" name="Rectangle 800"/>
          <p:cNvSpPr>
            <a:spLocks noChangeArrowheads="1"/>
          </p:cNvSpPr>
          <p:nvPr/>
        </p:nvSpPr>
        <p:spPr bwMode="auto">
          <a:xfrm>
            <a:off x="5160963"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1" name="Rectangle 801"/>
          <p:cNvSpPr>
            <a:spLocks noChangeArrowheads="1"/>
          </p:cNvSpPr>
          <p:nvPr/>
        </p:nvSpPr>
        <p:spPr bwMode="auto">
          <a:xfrm>
            <a:off x="5780088"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2" name="Rectangle 802"/>
          <p:cNvSpPr>
            <a:spLocks noChangeArrowheads="1"/>
          </p:cNvSpPr>
          <p:nvPr/>
        </p:nvSpPr>
        <p:spPr bwMode="auto">
          <a:xfrm>
            <a:off x="5780088" y="4624388"/>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3" name="Rectangle 803"/>
          <p:cNvSpPr>
            <a:spLocks noChangeArrowheads="1"/>
          </p:cNvSpPr>
          <p:nvPr/>
        </p:nvSpPr>
        <p:spPr bwMode="auto">
          <a:xfrm>
            <a:off x="6399213" y="4624388"/>
            <a:ext cx="33337"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4" name="Rectangle 804"/>
          <p:cNvSpPr>
            <a:spLocks noChangeArrowheads="1"/>
          </p:cNvSpPr>
          <p:nvPr/>
        </p:nvSpPr>
        <p:spPr bwMode="auto">
          <a:xfrm>
            <a:off x="5780088"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5" name="Rectangle 805"/>
          <p:cNvSpPr>
            <a:spLocks noChangeArrowheads="1"/>
          </p:cNvSpPr>
          <p:nvPr/>
        </p:nvSpPr>
        <p:spPr bwMode="auto">
          <a:xfrm>
            <a:off x="5780088" y="4624388"/>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6" name="Rectangle 806"/>
          <p:cNvSpPr>
            <a:spLocks noChangeArrowheads="1"/>
          </p:cNvSpPr>
          <p:nvPr/>
        </p:nvSpPr>
        <p:spPr bwMode="auto">
          <a:xfrm>
            <a:off x="6399213" y="4624388"/>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7" name="Rectangle 807"/>
          <p:cNvSpPr>
            <a:spLocks noChangeArrowheads="1"/>
          </p:cNvSpPr>
          <p:nvPr/>
        </p:nvSpPr>
        <p:spPr bwMode="auto">
          <a:xfrm>
            <a:off x="6399213" y="4624388"/>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8" name="Rectangle 808"/>
          <p:cNvSpPr>
            <a:spLocks noChangeArrowheads="1"/>
          </p:cNvSpPr>
          <p:nvPr/>
        </p:nvSpPr>
        <p:spPr bwMode="auto">
          <a:xfrm>
            <a:off x="7018338" y="4624388"/>
            <a:ext cx="33337"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09" name="Rectangle 809"/>
          <p:cNvSpPr>
            <a:spLocks noChangeArrowheads="1"/>
          </p:cNvSpPr>
          <p:nvPr/>
        </p:nvSpPr>
        <p:spPr bwMode="auto">
          <a:xfrm>
            <a:off x="6399213" y="525621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0" name="Rectangle 810"/>
          <p:cNvSpPr>
            <a:spLocks noChangeArrowheads="1"/>
          </p:cNvSpPr>
          <p:nvPr/>
        </p:nvSpPr>
        <p:spPr bwMode="auto">
          <a:xfrm>
            <a:off x="6399213" y="4624388"/>
            <a:ext cx="33337"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1" name="Rectangle 811"/>
          <p:cNvSpPr>
            <a:spLocks noChangeArrowheads="1"/>
          </p:cNvSpPr>
          <p:nvPr/>
        </p:nvSpPr>
        <p:spPr bwMode="auto">
          <a:xfrm>
            <a:off x="2066925"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2" name="Rectangle 812"/>
          <p:cNvSpPr>
            <a:spLocks noChangeArrowheads="1"/>
          </p:cNvSpPr>
          <p:nvPr/>
        </p:nvSpPr>
        <p:spPr bwMode="auto">
          <a:xfrm>
            <a:off x="2066925" y="5256213"/>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3" name="Rectangle 813"/>
          <p:cNvSpPr>
            <a:spLocks noChangeArrowheads="1"/>
          </p:cNvSpPr>
          <p:nvPr/>
        </p:nvSpPr>
        <p:spPr bwMode="auto">
          <a:xfrm>
            <a:off x="2686050" y="5256213"/>
            <a:ext cx="33338"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4" name="Rectangle 814"/>
          <p:cNvSpPr>
            <a:spLocks noChangeArrowheads="1"/>
          </p:cNvSpPr>
          <p:nvPr/>
        </p:nvSpPr>
        <p:spPr bwMode="auto">
          <a:xfrm>
            <a:off x="2066925"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5" name="Rectangle 815"/>
          <p:cNvSpPr>
            <a:spLocks noChangeArrowheads="1"/>
          </p:cNvSpPr>
          <p:nvPr/>
        </p:nvSpPr>
        <p:spPr bwMode="auto">
          <a:xfrm>
            <a:off x="2066925"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6" name="Rectangle 816"/>
          <p:cNvSpPr>
            <a:spLocks noChangeArrowheads="1"/>
          </p:cNvSpPr>
          <p:nvPr/>
        </p:nvSpPr>
        <p:spPr bwMode="auto">
          <a:xfrm>
            <a:off x="2686050"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7" name="Rectangle 817"/>
          <p:cNvSpPr>
            <a:spLocks noChangeArrowheads="1"/>
          </p:cNvSpPr>
          <p:nvPr/>
        </p:nvSpPr>
        <p:spPr bwMode="auto">
          <a:xfrm>
            <a:off x="2686050" y="5256213"/>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8" name="Rectangle 818"/>
          <p:cNvSpPr>
            <a:spLocks noChangeArrowheads="1"/>
          </p:cNvSpPr>
          <p:nvPr/>
        </p:nvSpPr>
        <p:spPr bwMode="auto">
          <a:xfrm>
            <a:off x="3305175" y="5256213"/>
            <a:ext cx="33338"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19" name="Rectangle 819"/>
          <p:cNvSpPr>
            <a:spLocks noChangeArrowheads="1"/>
          </p:cNvSpPr>
          <p:nvPr/>
        </p:nvSpPr>
        <p:spPr bwMode="auto">
          <a:xfrm>
            <a:off x="2686050"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0" name="Rectangle 820"/>
          <p:cNvSpPr>
            <a:spLocks noChangeArrowheads="1"/>
          </p:cNvSpPr>
          <p:nvPr/>
        </p:nvSpPr>
        <p:spPr bwMode="auto">
          <a:xfrm>
            <a:off x="2686050" y="5256213"/>
            <a:ext cx="33338"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1" name="Rectangle 821"/>
          <p:cNvSpPr>
            <a:spLocks noChangeArrowheads="1"/>
          </p:cNvSpPr>
          <p:nvPr/>
        </p:nvSpPr>
        <p:spPr bwMode="auto">
          <a:xfrm>
            <a:off x="3305175" y="5256213"/>
            <a:ext cx="617538"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2" name="Rectangle 822"/>
          <p:cNvSpPr>
            <a:spLocks noChangeArrowheads="1"/>
          </p:cNvSpPr>
          <p:nvPr/>
        </p:nvSpPr>
        <p:spPr bwMode="auto">
          <a:xfrm>
            <a:off x="3305175" y="5256213"/>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3" name="Rectangle 823"/>
          <p:cNvSpPr>
            <a:spLocks noChangeArrowheads="1"/>
          </p:cNvSpPr>
          <p:nvPr/>
        </p:nvSpPr>
        <p:spPr bwMode="auto">
          <a:xfrm>
            <a:off x="3922713" y="5256213"/>
            <a:ext cx="34925"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4" name="Rectangle 824"/>
          <p:cNvSpPr>
            <a:spLocks noChangeArrowheads="1"/>
          </p:cNvSpPr>
          <p:nvPr/>
        </p:nvSpPr>
        <p:spPr bwMode="auto">
          <a:xfrm>
            <a:off x="3305175" y="5886450"/>
            <a:ext cx="61753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5" name="Rectangle 825"/>
          <p:cNvSpPr>
            <a:spLocks noChangeArrowheads="1"/>
          </p:cNvSpPr>
          <p:nvPr/>
        </p:nvSpPr>
        <p:spPr bwMode="auto">
          <a:xfrm>
            <a:off x="3305175" y="5256213"/>
            <a:ext cx="33338"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6" name="Rectangle 826"/>
          <p:cNvSpPr>
            <a:spLocks noChangeArrowheads="1"/>
          </p:cNvSpPr>
          <p:nvPr/>
        </p:nvSpPr>
        <p:spPr bwMode="auto">
          <a:xfrm>
            <a:off x="3922713"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7" name="Rectangle 827"/>
          <p:cNvSpPr>
            <a:spLocks noChangeArrowheads="1"/>
          </p:cNvSpPr>
          <p:nvPr/>
        </p:nvSpPr>
        <p:spPr bwMode="auto">
          <a:xfrm>
            <a:off x="3922713" y="5256213"/>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8" name="Rectangle 828"/>
          <p:cNvSpPr>
            <a:spLocks noChangeArrowheads="1"/>
          </p:cNvSpPr>
          <p:nvPr/>
        </p:nvSpPr>
        <p:spPr bwMode="auto">
          <a:xfrm>
            <a:off x="4541838" y="5256213"/>
            <a:ext cx="34925"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29" name="Rectangle 829"/>
          <p:cNvSpPr>
            <a:spLocks noChangeArrowheads="1"/>
          </p:cNvSpPr>
          <p:nvPr/>
        </p:nvSpPr>
        <p:spPr bwMode="auto">
          <a:xfrm>
            <a:off x="3922713"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0" name="Rectangle 830"/>
          <p:cNvSpPr>
            <a:spLocks noChangeArrowheads="1"/>
          </p:cNvSpPr>
          <p:nvPr/>
        </p:nvSpPr>
        <p:spPr bwMode="auto">
          <a:xfrm>
            <a:off x="3922713"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1" name="Rectangle 831"/>
          <p:cNvSpPr>
            <a:spLocks noChangeArrowheads="1"/>
          </p:cNvSpPr>
          <p:nvPr/>
        </p:nvSpPr>
        <p:spPr bwMode="auto">
          <a:xfrm>
            <a:off x="4541838"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2" name="Rectangle 832"/>
          <p:cNvSpPr>
            <a:spLocks noChangeArrowheads="1"/>
          </p:cNvSpPr>
          <p:nvPr/>
        </p:nvSpPr>
        <p:spPr bwMode="auto">
          <a:xfrm>
            <a:off x="4541838" y="5256213"/>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3" name="Rectangle 833"/>
          <p:cNvSpPr>
            <a:spLocks noChangeArrowheads="1"/>
          </p:cNvSpPr>
          <p:nvPr/>
        </p:nvSpPr>
        <p:spPr bwMode="auto">
          <a:xfrm>
            <a:off x="5160963" y="5256213"/>
            <a:ext cx="34925"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4" name="Rectangle 834"/>
          <p:cNvSpPr>
            <a:spLocks noChangeArrowheads="1"/>
          </p:cNvSpPr>
          <p:nvPr/>
        </p:nvSpPr>
        <p:spPr bwMode="auto">
          <a:xfrm>
            <a:off x="4541838"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5" name="Rectangle 835"/>
          <p:cNvSpPr>
            <a:spLocks noChangeArrowheads="1"/>
          </p:cNvSpPr>
          <p:nvPr/>
        </p:nvSpPr>
        <p:spPr bwMode="auto">
          <a:xfrm>
            <a:off x="4541838"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6" name="Rectangle 836"/>
          <p:cNvSpPr>
            <a:spLocks noChangeArrowheads="1"/>
          </p:cNvSpPr>
          <p:nvPr/>
        </p:nvSpPr>
        <p:spPr bwMode="auto">
          <a:xfrm>
            <a:off x="5160963"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7" name="Rectangle 837"/>
          <p:cNvSpPr>
            <a:spLocks noChangeArrowheads="1"/>
          </p:cNvSpPr>
          <p:nvPr/>
        </p:nvSpPr>
        <p:spPr bwMode="auto">
          <a:xfrm>
            <a:off x="5160963" y="5256213"/>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8" name="Rectangle 838"/>
          <p:cNvSpPr>
            <a:spLocks noChangeArrowheads="1"/>
          </p:cNvSpPr>
          <p:nvPr/>
        </p:nvSpPr>
        <p:spPr bwMode="auto">
          <a:xfrm>
            <a:off x="5780088" y="5256213"/>
            <a:ext cx="34925"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39" name="Rectangle 839"/>
          <p:cNvSpPr>
            <a:spLocks noChangeArrowheads="1"/>
          </p:cNvSpPr>
          <p:nvPr/>
        </p:nvSpPr>
        <p:spPr bwMode="auto">
          <a:xfrm>
            <a:off x="5160963"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0" name="Rectangle 840"/>
          <p:cNvSpPr>
            <a:spLocks noChangeArrowheads="1"/>
          </p:cNvSpPr>
          <p:nvPr/>
        </p:nvSpPr>
        <p:spPr bwMode="auto">
          <a:xfrm>
            <a:off x="5160963"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1" name="Rectangle 841"/>
          <p:cNvSpPr>
            <a:spLocks noChangeArrowheads="1"/>
          </p:cNvSpPr>
          <p:nvPr/>
        </p:nvSpPr>
        <p:spPr bwMode="auto">
          <a:xfrm>
            <a:off x="5780088"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2" name="Rectangle 842"/>
          <p:cNvSpPr>
            <a:spLocks noChangeArrowheads="1"/>
          </p:cNvSpPr>
          <p:nvPr/>
        </p:nvSpPr>
        <p:spPr bwMode="auto">
          <a:xfrm>
            <a:off x="5780088" y="5256213"/>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3" name="Rectangle 843"/>
          <p:cNvSpPr>
            <a:spLocks noChangeArrowheads="1"/>
          </p:cNvSpPr>
          <p:nvPr/>
        </p:nvSpPr>
        <p:spPr bwMode="auto">
          <a:xfrm>
            <a:off x="6399213" y="5256213"/>
            <a:ext cx="33337"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4" name="Rectangle 844"/>
          <p:cNvSpPr>
            <a:spLocks noChangeArrowheads="1"/>
          </p:cNvSpPr>
          <p:nvPr/>
        </p:nvSpPr>
        <p:spPr bwMode="auto">
          <a:xfrm>
            <a:off x="5780088"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5" name="Rectangle 845"/>
          <p:cNvSpPr>
            <a:spLocks noChangeArrowheads="1"/>
          </p:cNvSpPr>
          <p:nvPr/>
        </p:nvSpPr>
        <p:spPr bwMode="auto">
          <a:xfrm>
            <a:off x="5780088" y="5256213"/>
            <a:ext cx="349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6" name="Rectangle 846"/>
          <p:cNvSpPr>
            <a:spLocks noChangeArrowheads="1"/>
          </p:cNvSpPr>
          <p:nvPr/>
        </p:nvSpPr>
        <p:spPr bwMode="auto">
          <a:xfrm>
            <a:off x="6399213" y="5256213"/>
            <a:ext cx="619125"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7" name="Rectangle 847"/>
          <p:cNvSpPr>
            <a:spLocks noChangeArrowheads="1"/>
          </p:cNvSpPr>
          <p:nvPr/>
        </p:nvSpPr>
        <p:spPr bwMode="auto">
          <a:xfrm>
            <a:off x="6399213" y="5256213"/>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8" name="Rectangle 848"/>
          <p:cNvSpPr>
            <a:spLocks noChangeArrowheads="1"/>
          </p:cNvSpPr>
          <p:nvPr/>
        </p:nvSpPr>
        <p:spPr bwMode="auto">
          <a:xfrm>
            <a:off x="7018338" y="5256213"/>
            <a:ext cx="33337" cy="6651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49" name="Rectangle 849"/>
          <p:cNvSpPr>
            <a:spLocks noChangeArrowheads="1"/>
          </p:cNvSpPr>
          <p:nvPr/>
        </p:nvSpPr>
        <p:spPr bwMode="auto">
          <a:xfrm>
            <a:off x="6399213" y="5886450"/>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0" name="Rectangle 850"/>
          <p:cNvSpPr>
            <a:spLocks noChangeArrowheads="1"/>
          </p:cNvSpPr>
          <p:nvPr/>
        </p:nvSpPr>
        <p:spPr bwMode="auto">
          <a:xfrm>
            <a:off x="6399213" y="5256213"/>
            <a:ext cx="33337" cy="63023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1" name="Rectangle 851"/>
          <p:cNvSpPr>
            <a:spLocks noChangeArrowheads="1"/>
          </p:cNvSpPr>
          <p:nvPr/>
        </p:nvSpPr>
        <p:spPr bwMode="auto">
          <a:xfrm>
            <a:off x="2066925"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2" name="Rectangle 852"/>
          <p:cNvSpPr>
            <a:spLocks noChangeArrowheads="1"/>
          </p:cNvSpPr>
          <p:nvPr/>
        </p:nvSpPr>
        <p:spPr bwMode="auto">
          <a:xfrm>
            <a:off x="2066925" y="5886450"/>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3" name="Rectangle 853"/>
          <p:cNvSpPr>
            <a:spLocks noChangeArrowheads="1"/>
          </p:cNvSpPr>
          <p:nvPr/>
        </p:nvSpPr>
        <p:spPr bwMode="auto">
          <a:xfrm>
            <a:off x="2686050" y="5886450"/>
            <a:ext cx="33338"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4" name="Rectangle 854"/>
          <p:cNvSpPr>
            <a:spLocks noChangeArrowheads="1"/>
          </p:cNvSpPr>
          <p:nvPr/>
        </p:nvSpPr>
        <p:spPr bwMode="auto">
          <a:xfrm>
            <a:off x="2066925"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5" name="Rectangle 855"/>
          <p:cNvSpPr>
            <a:spLocks noChangeArrowheads="1"/>
          </p:cNvSpPr>
          <p:nvPr/>
        </p:nvSpPr>
        <p:spPr bwMode="auto">
          <a:xfrm>
            <a:off x="2066925"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6" name="Rectangle 856"/>
          <p:cNvSpPr>
            <a:spLocks noChangeArrowheads="1"/>
          </p:cNvSpPr>
          <p:nvPr/>
        </p:nvSpPr>
        <p:spPr bwMode="auto">
          <a:xfrm>
            <a:off x="2686050"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7" name="Rectangle 857"/>
          <p:cNvSpPr>
            <a:spLocks noChangeArrowheads="1"/>
          </p:cNvSpPr>
          <p:nvPr/>
        </p:nvSpPr>
        <p:spPr bwMode="auto">
          <a:xfrm>
            <a:off x="2686050" y="5886450"/>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8" name="Rectangle 858"/>
          <p:cNvSpPr>
            <a:spLocks noChangeArrowheads="1"/>
          </p:cNvSpPr>
          <p:nvPr/>
        </p:nvSpPr>
        <p:spPr bwMode="auto">
          <a:xfrm>
            <a:off x="3305175" y="5886450"/>
            <a:ext cx="33338"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59" name="Rectangle 859"/>
          <p:cNvSpPr>
            <a:spLocks noChangeArrowheads="1"/>
          </p:cNvSpPr>
          <p:nvPr/>
        </p:nvSpPr>
        <p:spPr bwMode="auto">
          <a:xfrm>
            <a:off x="2686050"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0" name="Rectangle 860"/>
          <p:cNvSpPr>
            <a:spLocks noChangeArrowheads="1"/>
          </p:cNvSpPr>
          <p:nvPr/>
        </p:nvSpPr>
        <p:spPr bwMode="auto">
          <a:xfrm>
            <a:off x="2686050" y="5886450"/>
            <a:ext cx="333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1" name="Rectangle 861"/>
          <p:cNvSpPr>
            <a:spLocks noChangeArrowheads="1"/>
          </p:cNvSpPr>
          <p:nvPr/>
        </p:nvSpPr>
        <p:spPr bwMode="auto">
          <a:xfrm>
            <a:off x="3305175" y="5886450"/>
            <a:ext cx="6175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2" name="Rectangle 862"/>
          <p:cNvSpPr>
            <a:spLocks noChangeArrowheads="1"/>
          </p:cNvSpPr>
          <p:nvPr/>
        </p:nvSpPr>
        <p:spPr bwMode="auto">
          <a:xfrm>
            <a:off x="3305175" y="5886450"/>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3" name="Rectangle 863"/>
          <p:cNvSpPr>
            <a:spLocks noChangeArrowheads="1"/>
          </p:cNvSpPr>
          <p:nvPr/>
        </p:nvSpPr>
        <p:spPr bwMode="auto">
          <a:xfrm>
            <a:off x="3922713"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4" name="Rectangle 864"/>
          <p:cNvSpPr>
            <a:spLocks noChangeArrowheads="1"/>
          </p:cNvSpPr>
          <p:nvPr/>
        </p:nvSpPr>
        <p:spPr bwMode="auto">
          <a:xfrm>
            <a:off x="3305175" y="6518275"/>
            <a:ext cx="61753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5" name="Rectangle 865"/>
          <p:cNvSpPr>
            <a:spLocks noChangeArrowheads="1"/>
          </p:cNvSpPr>
          <p:nvPr/>
        </p:nvSpPr>
        <p:spPr bwMode="auto">
          <a:xfrm>
            <a:off x="3305175" y="5886450"/>
            <a:ext cx="33338"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6" name="Rectangle 866"/>
          <p:cNvSpPr>
            <a:spLocks noChangeArrowheads="1"/>
          </p:cNvSpPr>
          <p:nvPr/>
        </p:nvSpPr>
        <p:spPr bwMode="auto">
          <a:xfrm>
            <a:off x="3922713"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7" name="Rectangle 867"/>
          <p:cNvSpPr>
            <a:spLocks noChangeArrowheads="1"/>
          </p:cNvSpPr>
          <p:nvPr/>
        </p:nvSpPr>
        <p:spPr bwMode="auto">
          <a:xfrm>
            <a:off x="3922713" y="5886450"/>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8" name="Rectangle 868"/>
          <p:cNvSpPr>
            <a:spLocks noChangeArrowheads="1"/>
          </p:cNvSpPr>
          <p:nvPr/>
        </p:nvSpPr>
        <p:spPr bwMode="auto">
          <a:xfrm>
            <a:off x="4541838"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69" name="Rectangle 869"/>
          <p:cNvSpPr>
            <a:spLocks noChangeArrowheads="1"/>
          </p:cNvSpPr>
          <p:nvPr/>
        </p:nvSpPr>
        <p:spPr bwMode="auto">
          <a:xfrm>
            <a:off x="3922713"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0" name="Rectangle 870"/>
          <p:cNvSpPr>
            <a:spLocks noChangeArrowheads="1"/>
          </p:cNvSpPr>
          <p:nvPr/>
        </p:nvSpPr>
        <p:spPr bwMode="auto">
          <a:xfrm>
            <a:off x="3922713"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1" name="Rectangle 871"/>
          <p:cNvSpPr>
            <a:spLocks noChangeArrowheads="1"/>
          </p:cNvSpPr>
          <p:nvPr/>
        </p:nvSpPr>
        <p:spPr bwMode="auto">
          <a:xfrm>
            <a:off x="4541838"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2" name="Rectangle 872"/>
          <p:cNvSpPr>
            <a:spLocks noChangeArrowheads="1"/>
          </p:cNvSpPr>
          <p:nvPr/>
        </p:nvSpPr>
        <p:spPr bwMode="auto">
          <a:xfrm>
            <a:off x="4541838" y="5886450"/>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3" name="Rectangle 873"/>
          <p:cNvSpPr>
            <a:spLocks noChangeArrowheads="1"/>
          </p:cNvSpPr>
          <p:nvPr/>
        </p:nvSpPr>
        <p:spPr bwMode="auto">
          <a:xfrm>
            <a:off x="5160963"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4" name="Rectangle 874"/>
          <p:cNvSpPr>
            <a:spLocks noChangeArrowheads="1"/>
          </p:cNvSpPr>
          <p:nvPr/>
        </p:nvSpPr>
        <p:spPr bwMode="auto">
          <a:xfrm>
            <a:off x="4541838"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5" name="Rectangle 875"/>
          <p:cNvSpPr>
            <a:spLocks noChangeArrowheads="1"/>
          </p:cNvSpPr>
          <p:nvPr/>
        </p:nvSpPr>
        <p:spPr bwMode="auto">
          <a:xfrm>
            <a:off x="4541838"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6" name="Rectangle 876"/>
          <p:cNvSpPr>
            <a:spLocks noChangeArrowheads="1"/>
          </p:cNvSpPr>
          <p:nvPr/>
        </p:nvSpPr>
        <p:spPr bwMode="auto">
          <a:xfrm>
            <a:off x="5160963"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7" name="Rectangle 877"/>
          <p:cNvSpPr>
            <a:spLocks noChangeArrowheads="1"/>
          </p:cNvSpPr>
          <p:nvPr/>
        </p:nvSpPr>
        <p:spPr bwMode="auto">
          <a:xfrm>
            <a:off x="5160963" y="5886450"/>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8" name="Rectangle 878"/>
          <p:cNvSpPr>
            <a:spLocks noChangeArrowheads="1"/>
          </p:cNvSpPr>
          <p:nvPr/>
        </p:nvSpPr>
        <p:spPr bwMode="auto">
          <a:xfrm>
            <a:off x="5780088"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79" name="Rectangle 879"/>
          <p:cNvSpPr>
            <a:spLocks noChangeArrowheads="1"/>
          </p:cNvSpPr>
          <p:nvPr/>
        </p:nvSpPr>
        <p:spPr bwMode="auto">
          <a:xfrm>
            <a:off x="5160963"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0" name="Rectangle 880"/>
          <p:cNvSpPr>
            <a:spLocks noChangeArrowheads="1"/>
          </p:cNvSpPr>
          <p:nvPr/>
        </p:nvSpPr>
        <p:spPr bwMode="auto">
          <a:xfrm>
            <a:off x="5160963"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1" name="Rectangle 881"/>
          <p:cNvSpPr>
            <a:spLocks noChangeArrowheads="1"/>
          </p:cNvSpPr>
          <p:nvPr/>
        </p:nvSpPr>
        <p:spPr bwMode="auto">
          <a:xfrm>
            <a:off x="5780088"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2" name="Rectangle 882"/>
          <p:cNvSpPr>
            <a:spLocks noChangeArrowheads="1"/>
          </p:cNvSpPr>
          <p:nvPr/>
        </p:nvSpPr>
        <p:spPr bwMode="auto">
          <a:xfrm>
            <a:off x="5780088" y="5886450"/>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3" name="Rectangle 883"/>
          <p:cNvSpPr>
            <a:spLocks noChangeArrowheads="1"/>
          </p:cNvSpPr>
          <p:nvPr/>
        </p:nvSpPr>
        <p:spPr bwMode="auto">
          <a:xfrm>
            <a:off x="6399213" y="5886450"/>
            <a:ext cx="33337"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4" name="Rectangle 884"/>
          <p:cNvSpPr>
            <a:spLocks noChangeArrowheads="1"/>
          </p:cNvSpPr>
          <p:nvPr/>
        </p:nvSpPr>
        <p:spPr bwMode="auto">
          <a:xfrm>
            <a:off x="5780088"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5" name="Rectangle 885"/>
          <p:cNvSpPr>
            <a:spLocks noChangeArrowheads="1"/>
          </p:cNvSpPr>
          <p:nvPr/>
        </p:nvSpPr>
        <p:spPr bwMode="auto">
          <a:xfrm>
            <a:off x="5780088"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6" name="Rectangle 886"/>
          <p:cNvSpPr>
            <a:spLocks noChangeArrowheads="1"/>
          </p:cNvSpPr>
          <p:nvPr/>
        </p:nvSpPr>
        <p:spPr bwMode="auto">
          <a:xfrm>
            <a:off x="6399213" y="5886450"/>
            <a:ext cx="6191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7" name="Rectangle 887"/>
          <p:cNvSpPr>
            <a:spLocks noChangeArrowheads="1"/>
          </p:cNvSpPr>
          <p:nvPr/>
        </p:nvSpPr>
        <p:spPr bwMode="auto">
          <a:xfrm>
            <a:off x="6399213" y="5886450"/>
            <a:ext cx="652462"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8" name="Rectangle 888"/>
          <p:cNvSpPr>
            <a:spLocks noChangeArrowheads="1"/>
          </p:cNvSpPr>
          <p:nvPr/>
        </p:nvSpPr>
        <p:spPr bwMode="auto">
          <a:xfrm>
            <a:off x="7018338" y="5886450"/>
            <a:ext cx="33337"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89" name="Rectangle 889"/>
          <p:cNvSpPr>
            <a:spLocks noChangeArrowheads="1"/>
          </p:cNvSpPr>
          <p:nvPr/>
        </p:nvSpPr>
        <p:spPr bwMode="auto">
          <a:xfrm>
            <a:off x="6399213"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90" name="Rectangle 890"/>
          <p:cNvSpPr>
            <a:spLocks noChangeArrowheads="1"/>
          </p:cNvSpPr>
          <p:nvPr/>
        </p:nvSpPr>
        <p:spPr bwMode="auto">
          <a:xfrm>
            <a:off x="6399213" y="5886450"/>
            <a:ext cx="33337"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91" name="Rectangle 891"/>
          <p:cNvSpPr>
            <a:spLocks noChangeArrowheads="1"/>
          </p:cNvSpPr>
          <p:nvPr/>
        </p:nvSpPr>
        <p:spPr bwMode="auto">
          <a:xfrm>
            <a:off x="4095750" y="1609725"/>
            <a:ext cx="33338"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92" name="Rectangle 892"/>
          <p:cNvSpPr>
            <a:spLocks noChangeArrowheads="1"/>
          </p:cNvSpPr>
          <p:nvPr/>
        </p:nvSpPr>
        <p:spPr bwMode="auto">
          <a:xfrm>
            <a:off x="4095750" y="1995488"/>
            <a:ext cx="33338"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93" name="Rectangle 893"/>
          <p:cNvSpPr>
            <a:spLocks noChangeArrowheads="1"/>
          </p:cNvSpPr>
          <p:nvPr/>
        </p:nvSpPr>
        <p:spPr bwMode="auto">
          <a:xfrm>
            <a:off x="4095750" y="1609725"/>
            <a:ext cx="33338" cy="385763"/>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94" name="Rectangle 894"/>
          <p:cNvSpPr>
            <a:spLocks noChangeArrowheads="1"/>
          </p:cNvSpPr>
          <p:nvPr/>
        </p:nvSpPr>
        <p:spPr bwMode="auto">
          <a:xfrm>
            <a:off x="4405313" y="1609725"/>
            <a:ext cx="33337"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95" name="Rectangle 895"/>
          <p:cNvSpPr>
            <a:spLocks noChangeArrowheads="1"/>
          </p:cNvSpPr>
          <p:nvPr/>
        </p:nvSpPr>
        <p:spPr bwMode="auto">
          <a:xfrm>
            <a:off x="4405313" y="1995488"/>
            <a:ext cx="33337"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96" name="Rectangle 896"/>
          <p:cNvSpPr>
            <a:spLocks noChangeArrowheads="1"/>
          </p:cNvSpPr>
          <p:nvPr/>
        </p:nvSpPr>
        <p:spPr bwMode="auto">
          <a:xfrm>
            <a:off x="4405313" y="1609725"/>
            <a:ext cx="33337" cy="385763"/>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897" name="Freeform 897"/>
          <p:cNvSpPr>
            <a:spLocks/>
          </p:cNvSpPr>
          <p:nvPr/>
        </p:nvSpPr>
        <p:spPr bwMode="auto">
          <a:xfrm>
            <a:off x="4095750" y="1609725"/>
            <a:ext cx="33338" cy="34925"/>
          </a:xfrm>
          <a:custGeom>
            <a:avLst/>
            <a:gdLst/>
            <a:ahLst/>
            <a:cxnLst>
              <a:cxn ang="0">
                <a:pos x="0" y="0"/>
              </a:cxn>
              <a:cxn ang="0">
                <a:pos x="0" y="0"/>
              </a:cxn>
              <a:cxn ang="0">
                <a:pos x="21" y="22"/>
              </a:cxn>
              <a:cxn ang="0">
                <a:pos x="21" y="22"/>
              </a:cxn>
              <a:cxn ang="0">
                <a:pos x="0" y="0"/>
              </a:cxn>
            </a:cxnLst>
            <a:rect l="0" t="0" r="r" b="b"/>
            <a:pathLst>
              <a:path w="21" h="22">
                <a:moveTo>
                  <a:pt x="0" y="0"/>
                </a:moveTo>
                <a:lnTo>
                  <a:pt x="0" y="0"/>
                </a:lnTo>
                <a:lnTo>
                  <a:pt x="21" y="22"/>
                </a:lnTo>
                <a:lnTo>
                  <a:pt x="21" y="22"/>
                </a:lnTo>
                <a:lnTo>
                  <a:pt x="0"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898" name="Freeform 898"/>
          <p:cNvSpPr>
            <a:spLocks/>
          </p:cNvSpPr>
          <p:nvPr/>
        </p:nvSpPr>
        <p:spPr bwMode="auto">
          <a:xfrm>
            <a:off x="4095750" y="1504950"/>
            <a:ext cx="171450" cy="139700"/>
          </a:xfrm>
          <a:custGeom>
            <a:avLst/>
            <a:gdLst/>
            <a:ahLst/>
            <a:cxnLst>
              <a:cxn ang="0">
                <a:pos x="0" y="66"/>
              </a:cxn>
              <a:cxn ang="0">
                <a:pos x="43" y="22"/>
              </a:cxn>
              <a:cxn ang="0">
                <a:pos x="43" y="0"/>
              </a:cxn>
              <a:cxn ang="0">
                <a:pos x="65" y="22"/>
              </a:cxn>
              <a:cxn ang="0">
                <a:pos x="108" y="66"/>
              </a:cxn>
              <a:cxn ang="0">
                <a:pos x="108" y="88"/>
              </a:cxn>
              <a:cxn ang="0">
                <a:pos x="108" y="88"/>
              </a:cxn>
              <a:cxn ang="0">
                <a:pos x="86" y="88"/>
              </a:cxn>
              <a:cxn ang="0">
                <a:pos x="43" y="44"/>
              </a:cxn>
              <a:cxn ang="0">
                <a:pos x="65" y="22"/>
              </a:cxn>
              <a:cxn ang="0">
                <a:pos x="65" y="44"/>
              </a:cxn>
              <a:cxn ang="0">
                <a:pos x="21" y="88"/>
              </a:cxn>
              <a:cxn ang="0">
                <a:pos x="0" y="66"/>
              </a:cxn>
            </a:cxnLst>
            <a:rect l="0" t="0" r="r" b="b"/>
            <a:pathLst>
              <a:path w="108" h="88">
                <a:moveTo>
                  <a:pt x="0" y="66"/>
                </a:moveTo>
                <a:lnTo>
                  <a:pt x="43" y="22"/>
                </a:lnTo>
                <a:lnTo>
                  <a:pt x="43" y="0"/>
                </a:lnTo>
                <a:lnTo>
                  <a:pt x="65" y="22"/>
                </a:lnTo>
                <a:lnTo>
                  <a:pt x="108" y="66"/>
                </a:lnTo>
                <a:lnTo>
                  <a:pt x="108" y="88"/>
                </a:lnTo>
                <a:lnTo>
                  <a:pt x="108" y="88"/>
                </a:lnTo>
                <a:lnTo>
                  <a:pt x="86" y="88"/>
                </a:lnTo>
                <a:lnTo>
                  <a:pt x="43" y="44"/>
                </a:lnTo>
                <a:lnTo>
                  <a:pt x="65" y="22"/>
                </a:lnTo>
                <a:lnTo>
                  <a:pt x="65" y="44"/>
                </a:lnTo>
                <a:lnTo>
                  <a:pt x="21" y="88"/>
                </a:lnTo>
                <a:lnTo>
                  <a:pt x="0" y="66"/>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899" name="Freeform 899"/>
          <p:cNvSpPr>
            <a:spLocks/>
          </p:cNvSpPr>
          <p:nvPr/>
        </p:nvSpPr>
        <p:spPr bwMode="auto">
          <a:xfrm>
            <a:off x="4232275" y="1539875"/>
            <a:ext cx="138113" cy="104775"/>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00" name="Freeform 900"/>
          <p:cNvSpPr>
            <a:spLocks/>
          </p:cNvSpPr>
          <p:nvPr/>
        </p:nvSpPr>
        <p:spPr bwMode="auto">
          <a:xfrm>
            <a:off x="4405313" y="1609725"/>
            <a:ext cx="33337" cy="34925"/>
          </a:xfrm>
          <a:custGeom>
            <a:avLst/>
            <a:gdLst/>
            <a:ahLst/>
            <a:cxnLst>
              <a:cxn ang="0">
                <a:pos x="21" y="0"/>
              </a:cxn>
              <a:cxn ang="0">
                <a:pos x="21" y="0"/>
              </a:cxn>
              <a:cxn ang="0">
                <a:pos x="0" y="22"/>
              </a:cxn>
              <a:cxn ang="0">
                <a:pos x="0" y="22"/>
              </a:cxn>
              <a:cxn ang="0">
                <a:pos x="21" y="0"/>
              </a:cxn>
            </a:cxnLst>
            <a:rect l="0" t="0" r="r" b="b"/>
            <a:pathLst>
              <a:path w="21" h="22">
                <a:moveTo>
                  <a:pt x="21" y="0"/>
                </a:moveTo>
                <a:lnTo>
                  <a:pt x="21" y="0"/>
                </a:lnTo>
                <a:lnTo>
                  <a:pt x="0" y="22"/>
                </a:lnTo>
                <a:lnTo>
                  <a:pt x="0" y="22"/>
                </a:lnTo>
                <a:lnTo>
                  <a:pt x="21"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01" name="Freeform 901"/>
          <p:cNvSpPr>
            <a:spLocks/>
          </p:cNvSpPr>
          <p:nvPr/>
        </p:nvSpPr>
        <p:spPr bwMode="auto">
          <a:xfrm>
            <a:off x="4335463" y="1539875"/>
            <a:ext cx="103187" cy="104775"/>
          </a:xfrm>
          <a:custGeom>
            <a:avLst/>
            <a:gdLst/>
            <a:ahLst/>
            <a:cxnLst>
              <a:cxn ang="0">
                <a:pos x="22" y="0"/>
              </a:cxn>
              <a:cxn ang="0">
                <a:pos x="0" y="22"/>
              </a:cxn>
              <a:cxn ang="0">
                <a:pos x="44" y="66"/>
              </a:cxn>
              <a:cxn ang="0">
                <a:pos x="65" y="44"/>
              </a:cxn>
              <a:cxn ang="0">
                <a:pos x="22" y="0"/>
              </a:cxn>
            </a:cxnLst>
            <a:rect l="0" t="0" r="r" b="b"/>
            <a:pathLst>
              <a:path w="65" h="66">
                <a:moveTo>
                  <a:pt x="22" y="0"/>
                </a:moveTo>
                <a:lnTo>
                  <a:pt x="0" y="22"/>
                </a:lnTo>
                <a:lnTo>
                  <a:pt x="44" y="66"/>
                </a:lnTo>
                <a:lnTo>
                  <a:pt x="65" y="44"/>
                </a:lnTo>
                <a:lnTo>
                  <a:pt x="22"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02" name="Rectangle 902"/>
          <p:cNvSpPr>
            <a:spLocks noChangeArrowheads="1"/>
          </p:cNvSpPr>
          <p:nvPr/>
        </p:nvSpPr>
        <p:spPr bwMode="auto">
          <a:xfrm>
            <a:off x="4095750" y="1609725"/>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03" name="Rectangle 903"/>
          <p:cNvSpPr>
            <a:spLocks noChangeArrowheads="1"/>
          </p:cNvSpPr>
          <p:nvPr/>
        </p:nvSpPr>
        <p:spPr bwMode="auto">
          <a:xfrm>
            <a:off x="4405313" y="1609725"/>
            <a:ext cx="1587"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04" name="Rectangle 904"/>
          <p:cNvSpPr>
            <a:spLocks noChangeArrowheads="1"/>
          </p:cNvSpPr>
          <p:nvPr/>
        </p:nvSpPr>
        <p:spPr bwMode="auto">
          <a:xfrm>
            <a:off x="4095750" y="1609725"/>
            <a:ext cx="3095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05" name="Rectangle 905"/>
          <p:cNvSpPr>
            <a:spLocks noChangeArrowheads="1"/>
          </p:cNvSpPr>
          <p:nvPr/>
        </p:nvSpPr>
        <p:spPr bwMode="auto">
          <a:xfrm>
            <a:off x="4095750" y="1679575"/>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06" name="Rectangle 906"/>
          <p:cNvSpPr>
            <a:spLocks noChangeArrowheads="1"/>
          </p:cNvSpPr>
          <p:nvPr/>
        </p:nvSpPr>
        <p:spPr bwMode="auto">
          <a:xfrm>
            <a:off x="4405313" y="1679575"/>
            <a:ext cx="1587"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07" name="Rectangle 907"/>
          <p:cNvSpPr>
            <a:spLocks noChangeArrowheads="1"/>
          </p:cNvSpPr>
          <p:nvPr/>
        </p:nvSpPr>
        <p:spPr bwMode="auto">
          <a:xfrm>
            <a:off x="4095750" y="1679575"/>
            <a:ext cx="3095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08" name="Rectangle 908"/>
          <p:cNvSpPr>
            <a:spLocks noChangeArrowheads="1"/>
          </p:cNvSpPr>
          <p:nvPr/>
        </p:nvSpPr>
        <p:spPr bwMode="auto">
          <a:xfrm>
            <a:off x="4060825" y="199548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09" name="Rectangle 909"/>
          <p:cNvSpPr>
            <a:spLocks noChangeArrowheads="1"/>
          </p:cNvSpPr>
          <p:nvPr/>
        </p:nvSpPr>
        <p:spPr bwMode="auto">
          <a:xfrm>
            <a:off x="4438650" y="199548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10" name="Rectangle 910"/>
          <p:cNvSpPr>
            <a:spLocks noChangeArrowheads="1"/>
          </p:cNvSpPr>
          <p:nvPr/>
        </p:nvSpPr>
        <p:spPr bwMode="auto">
          <a:xfrm>
            <a:off x="4060825" y="1995488"/>
            <a:ext cx="3778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11" name="Rectangle 911"/>
          <p:cNvSpPr>
            <a:spLocks noChangeArrowheads="1"/>
          </p:cNvSpPr>
          <p:nvPr/>
        </p:nvSpPr>
        <p:spPr bwMode="auto">
          <a:xfrm>
            <a:off x="3922713" y="1470025"/>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12" name="Rectangle 912"/>
          <p:cNvSpPr>
            <a:spLocks noChangeArrowheads="1"/>
          </p:cNvSpPr>
          <p:nvPr/>
        </p:nvSpPr>
        <p:spPr bwMode="auto">
          <a:xfrm>
            <a:off x="4541838" y="1470025"/>
            <a:ext cx="34925" cy="665163"/>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13" name="Rectangle 913"/>
          <p:cNvSpPr>
            <a:spLocks noChangeArrowheads="1"/>
          </p:cNvSpPr>
          <p:nvPr/>
        </p:nvSpPr>
        <p:spPr bwMode="auto">
          <a:xfrm>
            <a:off x="3922713" y="2100263"/>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14" name="Rectangle 914"/>
          <p:cNvSpPr>
            <a:spLocks noChangeArrowheads="1"/>
          </p:cNvSpPr>
          <p:nvPr/>
        </p:nvSpPr>
        <p:spPr bwMode="auto">
          <a:xfrm>
            <a:off x="3922713" y="1470025"/>
            <a:ext cx="34925" cy="63023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15" name="Rectangle 915"/>
          <p:cNvSpPr>
            <a:spLocks noChangeArrowheads="1"/>
          </p:cNvSpPr>
          <p:nvPr/>
        </p:nvSpPr>
        <p:spPr bwMode="auto">
          <a:xfrm>
            <a:off x="2273300" y="838200"/>
            <a:ext cx="4591050"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1   2   3   4   5   6   7   8</a:t>
            </a:r>
            <a:endParaRPr lang="de-DE"/>
          </a:p>
        </p:txBody>
      </p:sp>
      <p:sp>
        <p:nvSpPr>
          <p:cNvPr id="384916" name="Rectangle 916"/>
          <p:cNvSpPr>
            <a:spLocks noChangeArrowheads="1"/>
          </p:cNvSpPr>
          <p:nvPr/>
        </p:nvSpPr>
        <p:spPr bwMode="auto">
          <a:xfrm>
            <a:off x="1668463" y="1470025"/>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1</a:t>
            </a:r>
            <a:endParaRPr lang="de-DE"/>
          </a:p>
        </p:txBody>
      </p:sp>
      <p:sp>
        <p:nvSpPr>
          <p:cNvPr id="384917" name="Rectangle 917"/>
          <p:cNvSpPr>
            <a:spLocks noChangeArrowheads="1"/>
          </p:cNvSpPr>
          <p:nvPr/>
        </p:nvSpPr>
        <p:spPr bwMode="auto">
          <a:xfrm>
            <a:off x="1447800" y="1960563"/>
            <a:ext cx="9525" cy="3746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endParaRPr lang="en-US"/>
          </a:p>
        </p:txBody>
      </p:sp>
      <p:sp>
        <p:nvSpPr>
          <p:cNvPr id="384918" name="Rectangle 918"/>
          <p:cNvSpPr>
            <a:spLocks noChangeArrowheads="1"/>
          </p:cNvSpPr>
          <p:nvPr/>
        </p:nvSpPr>
        <p:spPr bwMode="auto">
          <a:xfrm>
            <a:off x="1654175" y="2120900"/>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2</a:t>
            </a:r>
            <a:endParaRPr lang="de-DE"/>
          </a:p>
        </p:txBody>
      </p:sp>
      <p:sp>
        <p:nvSpPr>
          <p:cNvPr id="384919" name="Rectangle 919"/>
          <p:cNvSpPr>
            <a:spLocks noChangeArrowheads="1"/>
          </p:cNvSpPr>
          <p:nvPr/>
        </p:nvSpPr>
        <p:spPr bwMode="auto">
          <a:xfrm>
            <a:off x="1654175" y="2773363"/>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3</a:t>
            </a:r>
            <a:endParaRPr lang="de-DE"/>
          </a:p>
        </p:txBody>
      </p:sp>
      <p:sp>
        <p:nvSpPr>
          <p:cNvPr id="384920" name="Rectangle 920"/>
          <p:cNvSpPr>
            <a:spLocks noChangeArrowheads="1"/>
          </p:cNvSpPr>
          <p:nvPr/>
        </p:nvSpPr>
        <p:spPr bwMode="auto">
          <a:xfrm>
            <a:off x="1660525" y="3382963"/>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4</a:t>
            </a:r>
            <a:endParaRPr lang="de-DE"/>
          </a:p>
        </p:txBody>
      </p:sp>
      <p:sp>
        <p:nvSpPr>
          <p:cNvPr id="384921" name="Rectangle 921"/>
          <p:cNvSpPr>
            <a:spLocks noChangeArrowheads="1"/>
          </p:cNvSpPr>
          <p:nvPr/>
        </p:nvSpPr>
        <p:spPr bwMode="auto">
          <a:xfrm>
            <a:off x="1660525" y="4035425"/>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5</a:t>
            </a:r>
            <a:endParaRPr lang="de-DE"/>
          </a:p>
        </p:txBody>
      </p:sp>
      <p:sp>
        <p:nvSpPr>
          <p:cNvPr id="384922" name="Rectangle 922"/>
          <p:cNvSpPr>
            <a:spLocks noChangeArrowheads="1"/>
          </p:cNvSpPr>
          <p:nvPr/>
        </p:nvSpPr>
        <p:spPr bwMode="auto">
          <a:xfrm>
            <a:off x="1660525" y="4645025"/>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6</a:t>
            </a:r>
            <a:endParaRPr lang="de-DE"/>
          </a:p>
        </p:txBody>
      </p:sp>
      <p:sp>
        <p:nvSpPr>
          <p:cNvPr id="384923" name="Rectangle 923"/>
          <p:cNvSpPr>
            <a:spLocks noChangeArrowheads="1"/>
          </p:cNvSpPr>
          <p:nvPr/>
        </p:nvSpPr>
        <p:spPr bwMode="auto">
          <a:xfrm>
            <a:off x="1654175" y="5276850"/>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7</a:t>
            </a:r>
            <a:endParaRPr lang="de-DE"/>
          </a:p>
        </p:txBody>
      </p:sp>
      <p:sp>
        <p:nvSpPr>
          <p:cNvPr id="384924" name="Rectangle 924"/>
          <p:cNvSpPr>
            <a:spLocks noChangeArrowheads="1"/>
          </p:cNvSpPr>
          <p:nvPr/>
        </p:nvSpPr>
        <p:spPr bwMode="auto">
          <a:xfrm>
            <a:off x="1447800" y="5746750"/>
            <a:ext cx="9525" cy="3746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endParaRPr lang="en-US"/>
          </a:p>
        </p:txBody>
      </p:sp>
      <p:sp>
        <p:nvSpPr>
          <p:cNvPr id="384925" name="Rectangle 925"/>
          <p:cNvSpPr>
            <a:spLocks noChangeArrowheads="1"/>
          </p:cNvSpPr>
          <p:nvPr/>
        </p:nvSpPr>
        <p:spPr bwMode="auto">
          <a:xfrm>
            <a:off x="1668463" y="5907088"/>
            <a:ext cx="257175" cy="6032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wrap="none" lIns="0" tIns="0" rIns="0" bIns="0">
            <a:spAutoFit/>
          </a:bodyPr>
          <a:lstStyle/>
          <a:p>
            <a:r>
              <a:rPr lang="de-DE" sz="3900" b="0">
                <a:solidFill>
                  <a:srgbClr val="000000"/>
                </a:solidFill>
              </a:rPr>
              <a:t>8</a:t>
            </a:r>
            <a:endParaRPr lang="de-DE"/>
          </a:p>
        </p:txBody>
      </p:sp>
      <p:sp>
        <p:nvSpPr>
          <p:cNvPr id="384926" name="Rectangle 926"/>
          <p:cNvSpPr>
            <a:spLocks noChangeArrowheads="1"/>
          </p:cNvSpPr>
          <p:nvPr/>
        </p:nvSpPr>
        <p:spPr bwMode="auto">
          <a:xfrm>
            <a:off x="4714875" y="6027738"/>
            <a:ext cx="33338"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27" name="Rectangle 927"/>
          <p:cNvSpPr>
            <a:spLocks noChangeArrowheads="1"/>
          </p:cNvSpPr>
          <p:nvPr/>
        </p:nvSpPr>
        <p:spPr bwMode="auto">
          <a:xfrm>
            <a:off x="4714875" y="6413500"/>
            <a:ext cx="33338"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28" name="Rectangle 928"/>
          <p:cNvSpPr>
            <a:spLocks noChangeArrowheads="1"/>
          </p:cNvSpPr>
          <p:nvPr/>
        </p:nvSpPr>
        <p:spPr bwMode="auto">
          <a:xfrm>
            <a:off x="4714875" y="6027738"/>
            <a:ext cx="33338" cy="3857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29" name="Rectangle 929"/>
          <p:cNvSpPr>
            <a:spLocks noChangeArrowheads="1"/>
          </p:cNvSpPr>
          <p:nvPr/>
        </p:nvSpPr>
        <p:spPr bwMode="auto">
          <a:xfrm>
            <a:off x="5022850" y="6027738"/>
            <a:ext cx="34925"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30" name="Rectangle 930"/>
          <p:cNvSpPr>
            <a:spLocks noChangeArrowheads="1"/>
          </p:cNvSpPr>
          <p:nvPr/>
        </p:nvSpPr>
        <p:spPr bwMode="auto">
          <a:xfrm>
            <a:off x="5022850" y="6413500"/>
            <a:ext cx="34925"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31" name="Rectangle 931"/>
          <p:cNvSpPr>
            <a:spLocks noChangeArrowheads="1"/>
          </p:cNvSpPr>
          <p:nvPr/>
        </p:nvSpPr>
        <p:spPr bwMode="auto">
          <a:xfrm>
            <a:off x="5022850" y="6027738"/>
            <a:ext cx="34925" cy="3857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32" name="Freeform 932"/>
          <p:cNvSpPr>
            <a:spLocks/>
          </p:cNvSpPr>
          <p:nvPr/>
        </p:nvSpPr>
        <p:spPr bwMode="auto">
          <a:xfrm>
            <a:off x="4714875" y="6027738"/>
            <a:ext cx="33338" cy="34925"/>
          </a:xfrm>
          <a:custGeom>
            <a:avLst/>
            <a:gdLst/>
            <a:ahLst/>
            <a:cxnLst>
              <a:cxn ang="0">
                <a:pos x="0" y="0"/>
              </a:cxn>
              <a:cxn ang="0">
                <a:pos x="0" y="0"/>
              </a:cxn>
              <a:cxn ang="0">
                <a:pos x="21" y="22"/>
              </a:cxn>
              <a:cxn ang="0">
                <a:pos x="21" y="22"/>
              </a:cxn>
              <a:cxn ang="0">
                <a:pos x="0" y="0"/>
              </a:cxn>
            </a:cxnLst>
            <a:rect l="0" t="0" r="r" b="b"/>
            <a:pathLst>
              <a:path w="21" h="22">
                <a:moveTo>
                  <a:pt x="0" y="0"/>
                </a:moveTo>
                <a:lnTo>
                  <a:pt x="0" y="0"/>
                </a:lnTo>
                <a:lnTo>
                  <a:pt x="21" y="22"/>
                </a:lnTo>
                <a:lnTo>
                  <a:pt x="21" y="22"/>
                </a:lnTo>
                <a:lnTo>
                  <a:pt x="0"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33" name="Freeform 933"/>
          <p:cNvSpPr>
            <a:spLocks/>
          </p:cNvSpPr>
          <p:nvPr/>
        </p:nvSpPr>
        <p:spPr bwMode="auto">
          <a:xfrm>
            <a:off x="4714875" y="5921375"/>
            <a:ext cx="171450" cy="141288"/>
          </a:xfrm>
          <a:custGeom>
            <a:avLst/>
            <a:gdLst/>
            <a:ahLst/>
            <a:cxnLst>
              <a:cxn ang="0">
                <a:pos x="0" y="67"/>
              </a:cxn>
              <a:cxn ang="0">
                <a:pos x="43" y="23"/>
              </a:cxn>
              <a:cxn ang="0">
                <a:pos x="43" y="0"/>
              </a:cxn>
              <a:cxn ang="0">
                <a:pos x="65" y="23"/>
              </a:cxn>
              <a:cxn ang="0">
                <a:pos x="108" y="67"/>
              </a:cxn>
              <a:cxn ang="0">
                <a:pos x="108" y="89"/>
              </a:cxn>
              <a:cxn ang="0">
                <a:pos x="108" y="89"/>
              </a:cxn>
              <a:cxn ang="0">
                <a:pos x="86" y="89"/>
              </a:cxn>
              <a:cxn ang="0">
                <a:pos x="43" y="45"/>
              </a:cxn>
              <a:cxn ang="0">
                <a:pos x="65" y="23"/>
              </a:cxn>
              <a:cxn ang="0">
                <a:pos x="65" y="45"/>
              </a:cxn>
              <a:cxn ang="0">
                <a:pos x="21" y="89"/>
              </a:cxn>
              <a:cxn ang="0">
                <a:pos x="0" y="67"/>
              </a:cxn>
            </a:cxnLst>
            <a:rect l="0" t="0" r="r" b="b"/>
            <a:pathLst>
              <a:path w="108" h="89">
                <a:moveTo>
                  <a:pt x="0" y="67"/>
                </a:moveTo>
                <a:lnTo>
                  <a:pt x="43" y="23"/>
                </a:lnTo>
                <a:lnTo>
                  <a:pt x="43" y="0"/>
                </a:lnTo>
                <a:lnTo>
                  <a:pt x="65" y="23"/>
                </a:lnTo>
                <a:lnTo>
                  <a:pt x="108" y="67"/>
                </a:lnTo>
                <a:lnTo>
                  <a:pt x="108" y="89"/>
                </a:lnTo>
                <a:lnTo>
                  <a:pt x="108" y="89"/>
                </a:lnTo>
                <a:lnTo>
                  <a:pt x="86" y="89"/>
                </a:lnTo>
                <a:lnTo>
                  <a:pt x="43" y="45"/>
                </a:lnTo>
                <a:lnTo>
                  <a:pt x="65" y="23"/>
                </a:lnTo>
                <a:lnTo>
                  <a:pt x="65" y="45"/>
                </a:lnTo>
                <a:lnTo>
                  <a:pt x="21" y="89"/>
                </a:lnTo>
                <a:lnTo>
                  <a:pt x="0" y="67"/>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34" name="Freeform 934"/>
          <p:cNvSpPr>
            <a:spLocks/>
          </p:cNvSpPr>
          <p:nvPr/>
        </p:nvSpPr>
        <p:spPr bwMode="auto">
          <a:xfrm>
            <a:off x="4851400" y="5957888"/>
            <a:ext cx="138113" cy="104775"/>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35" name="Freeform 935"/>
          <p:cNvSpPr>
            <a:spLocks/>
          </p:cNvSpPr>
          <p:nvPr/>
        </p:nvSpPr>
        <p:spPr bwMode="auto">
          <a:xfrm>
            <a:off x="5022850" y="6027738"/>
            <a:ext cx="34925" cy="34925"/>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36" name="Freeform 936"/>
          <p:cNvSpPr>
            <a:spLocks/>
          </p:cNvSpPr>
          <p:nvPr/>
        </p:nvSpPr>
        <p:spPr bwMode="auto">
          <a:xfrm>
            <a:off x="4954588" y="5957888"/>
            <a:ext cx="103187" cy="104775"/>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37" name="Rectangle 937"/>
          <p:cNvSpPr>
            <a:spLocks noChangeArrowheads="1"/>
          </p:cNvSpPr>
          <p:nvPr/>
        </p:nvSpPr>
        <p:spPr bwMode="auto">
          <a:xfrm>
            <a:off x="4714875" y="602773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38" name="Rectangle 938"/>
          <p:cNvSpPr>
            <a:spLocks noChangeArrowheads="1"/>
          </p:cNvSpPr>
          <p:nvPr/>
        </p:nvSpPr>
        <p:spPr bwMode="auto">
          <a:xfrm>
            <a:off x="5022850" y="602773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39" name="Rectangle 939"/>
          <p:cNvSpPr>
            <a:spLocks noChangeArrowheads="1"/>
          </p:cNvSpPr>
          <p:nvPr/>
        </p:nvSpPr>
        <p:spPr bwMode="auto">
          <a:xfrm>
            <a:off x="4714875" y="6027738"/>
            <a:ext cx="30797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0" name="Rectangle 940"/>
          <p:cNvSpPr>
            <a:spLocks noChangeArrowheads="1"/>
          </p:cNvSpPr>
          <p:nvPr/>
        </p:nvSpPr>
        <p:spPr bwMode="auto">
          <a:xfrm>
            <a:off x="4714875" y="609758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1" name="Rectangle 941"/>
          <p:cNvSpPr>
            <a:spLocks noChangeArrowheads="1"/>
          </p:cNvSpPr>
          <p:nvPr/>
        </p:nvSpPr>
        <p:spPr bwMode="auto">
          <a:xfrm>
            <a:off x="5022850" y="6097588"/>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2" name="Rectangle 942"/>
          <p:cNvSpPr>
            <a:spLocks noChangeArrowheads="1"/>
          </p:cNvSpPr>
          <p:nvPr/>
        </p:nvSpPr>
        <p:spPr bwMode="auto">
          <a:xfrm>
            <a:off x="4714875" y="6097588"/>
            <a:ext cx="30797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3" name="Rectangle 943"/>
          <p:cNvSpPr>
            <a:spLocks noChangeArrowheads="1"/>
          </p:cNvSpPr>
          <p:nvPr/>
        </p:nvSpPr>
        <p:spPr bwMode="auto">
          <a:xfrm>
            <a:off x="4679950" y="6413500"/>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4" name="Rectangle 944"/>
          <p:cNvSpPr>
            <a:spLocks noChangeArrowheads="1"/>
          </p:cNvSpPr>
          <p:nvPr/>
        </p:nvSpPr>
        <p:spPr bwMode="auto">
          <a:xfrm>
            <a:off x="5057775" y="6413500"/>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5" name="Rectangle 945"/>
          <p:cNvSpPr>
            <a:spLocks noChangeArrowheads="1"/>
          </p:cNvSpPr>
          <p:nvPr/>
        </p:nvSpPr>
        <p:spPr bwMode="auto">
          <a:xfrm>
            <a:off x="4679950" y="6413500"/>
            <a:ext cx="3778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6" name="Rectangle 946"/>
          <p:cNvSpPr>
            <a:spLocks noChangeArrowheads="1"/>
          </p:cNvSpPr>
          <p:nvPr/>
        </p:nvSpPr>
        <p:spPr bwMode="auto">
          <a:xfrm>
            <a:off x="4541838" y="5886450"/>
            <a:ext cx="654050"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7" name="Rectangle 947"/>
          <p:cNvSpPr>
            <a:spLocks noChangeArrowheads="1"/>
          </p:cNvSpPr>
          <p:nvPr/>
        </p:nvSpPr>
        <p:spPr bwMode="auto">
          <a:xfrm>
            <a:off x="5160963" y="5886450"/>
            <a:ext cx="34925" cy="666750"/>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8" name="Rectangle 948"/>
          <p:cNvSpPr>
            <a:spLocks noChangeArrowheads="1"/>
          </p:cNvSpPr>
          <p:nvPr/>
        </p:nvSpPr>
        <p:spPr bwMode="auto">
          <a:xfrm>
            <a:off x="4541838" y="6518275"/>
            <a:ext cx="6191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49" name="Rectangle 949"/>
          <p:cNvSpPr>
            <a:spLocks noChangeArrowheads="1"/>
          </p:cNvSpPr>
          <p:nvPr/>
        </p:nvSpPr>
        <p:spPr bwMode="auto">
          <a:xfrm>
            <a:off x="4541838" y="5886450"/>
            <a:ext cx="34925" cy="6318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50" name="Rectangle 950"/>
          <p:cNvSpPr>
            <a:spLocks noChangeArrowheads="1"/>
          </p:cNvSpPr>
          <p:nvPr/>
        </p:nvSpPr>
        <p:spPr bwMode="auto">
          <a:xfrm>
            <a:off x="3476625" y="5395913"/>
            <a:ext cx="34925"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51" name="Rectangle 951"/>
          <p:cNvSpPr>
            <a:spLocks noChangeArrowheads="1"/>
          </p:cNvSpPr>
          <p:nvPr/>
        </p:nvSpPr>
        <p:spPr bwMode="auto">
          <a:xfrm>
            <a:off x="3476625" y="5781675"/>
            <a:ext cx="34925"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52" name="Rectangle 952"/>
          <p:cNvSpPr>
            <a:spLocks noChangeArrowheads="1"/>
          </p:cNvSpPr>
          <p:nvPr/>
        </p:nvSpPr>
        <p:spPr bwMode="auto">
          <a:xfrm>
            <a:off x="3476625" y="5395913"/>
            <a:ext cx="34925" cy="3857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53" name="Rectangle 953"/>
          <p:cNvSpPr>
            <a:spLocks noChangeArrowheads="1"/>
          </p:cNvSpPr>
          <p:nvPr/>
        </p:nvSpPr>
        <p:spPr bwMode="auto">
          <a:xfrm>
            <a:off x="3786188" y="5395913"/>
            <a:ext cx="33337" cy="1587"/>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54" name="Rectangle 954"/>
          <p:cNvSpPr>
            <a:spLocks noChangeArrowheads="1"/>
          </p:cNvSpPr>
          <p:nvPr/>
        </p:nvSpPr>
        <p:spPr bwMode="auto">
          <a:xfrm>
            <a:off x="3786188" y="5781675"/>
            <a:ext cx="33337" cy="1588"/>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55" name="Rectangle 955"/>
          <p:cNvSpPr>
            <a:spLocks noChangeArrowheads="1"/>
          </p:cNvSpPr>
          <p:nvPr/>
        </p:nvSpPr>
        <p:spPr bwMode="auto">
          <a:xfrm>
            <a:off x="3786188" y="5395913"/>
            <a:ext cx="33337" cy="385762"/>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56" name="Freeform 956"/>
          <p:cNvSpPr>
            <a:spLocks/>
          </p:cNvSpPr>
          <p:nvPr/>
        </p:nvSpPr>
        <p:spPr bwMode="auto">
          <a:xfrm>
            <a:off x="3476625" y="5395913"/>
            <a:ext cx="34925" cy="34925"/>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57" name="Freeform 957"/>
          <p:cNvSpPr>
            <a:spLocks/>
          </p:cNvSpPr>
          <p:nvPr/>
        </p:nvSpPr>
        <p:spPr bwMode="auto">
          <a:xfrm>
            <a:off x="3476625" y="5291138"/>
            <a:ext cx="171450" cy="139700"/>
          </a:xfrm>
          <a:custGeom>
            <a:avLst/>
            <a:gdLst/>
            <a:ahLst/>
            <a:cxnLst>
              <a:cxn ang="0">
                <a:pos x="0" y="66"/>
              </a:cxn>
              <a:cxn ang="0">
                <a:pos x="43" y="22"/>
              </a:cxn>
              <a:cxn ang="0">
                <a:pos x="43" y="0"/>
              </a:cxn>
              <a:cxn ang="0">
                <a:pos x="65" y="22"/>
              </a:cxn>
              <a:cxn ang="0">
                <a:pos x="108" y="66"/>
              </a:cxn>
              <a:cxn ang="0">
                <a:pos x="108" y="88"/>
              </a:cxn>
              <a:cxn ang="0">
                <a:pos x="108" y="88"/>
              </a:cxn>
              <a:cxn ang="0">
                <a:pos x="86" y="88"/>
              </a:cxn>
              <a:cxn ang="0">
                <a:pos x="43" y="44"/>
              </a:cxn>
              <a:cxn ang="0">
                <a:pos x="65" y="22"/>
              </a:cxn>
              <a:cxn ang="0">
                <a:pos x="65" y="44"/>
              </a:cxn>
              <a:cxn ang="0">
                <a:pos x="22" y="88"/>
              </a:cxn>
              <a:cxn ang="0">
                <a:pos x="0" y="66"/>
              </a:cxn>
            </a:cxnLst>
            <a:rect l="0" t="0" r="r" b="b"/>
            <a:pathLst>
              <a:path w="108" h="88">
                <a:moveTo>
                  <a:pt x="0" y="66"/>
                </a:moveTo>
                <a:lnTo>
                  <a:pt x="43" y="22"/>
                </a:lnTo>
                <a:lnTo>
                  <a:pt x="43" y="0"/>
                </a:lnTo>
                <a:lnTo>
                  <a:pt x="65" y="22"/>
                </a:lnTo>
                <a:lnTo>
                  <a:pt x="108" y="66"/>
                </a:lnTo>
                <a:lnTo>
                  <a:pt x="108" y="88"/>
                </a:lnTo>
                <a:lnTo>
                  <a:pt x="108" y="88"/>
                </a:lnTo>
                <a:lnTo>
                  <a:pt x="86" y="88"/>
                </a:lnTo>
                <a:lnTo>
                  <a:pt x="43" y="44"/>
                </a:lnTo>
                <a:lnTo>
                  <a:pt x="65" y="22"/>
                </a:lnTo>
                <a:lnTo>
                  <a:pt x="65" y="44"/>
                </a:lnTo>
                <a:lnTo>
                  <a:pt x="22" y="88"/>
                </a:lnTo>
                <a:lnTo>
                  <a:pt x="0" y="66"/>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58" name="Freeform 958"/>
          <p:cNvSpPr>
            <a:spLocks/>
          </p:cNvSpPr>
          <p:nvPr/>
        </p:nvSpPr>
        <p:spPr bwMode="auto">
          <a:xfrm>
            <a:off x="3613150" y="5326063"/>
            <a:ext cx="138113" cy="104775"/>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59" name="Freeform 959"/>
          <p:cNvSpPr>
            <a:spLocks/>
          </p:cNvSpPr>
          <p:nvPr/>
        </p:nvSpPr>
        <p:spPr bwMode="auto">
          <a:xfrm>
            <a:off x="3786188" y="5395913"/>
            <a:ext cx="33337" cy="34925"/>
          </a:xfrm>
          <a:custGeom>
            <a:avLst/>
            <a:gdLst/>
            <a:ahLst/>
            <a:cxnLst>
              <a:cxn ang="0">
                <a:pos x="21" y="0"/>
              </a:cxn>
              <a:cxn ang="0">
                <a:pos x="21" y="0"/>
              </a:cxn>
              <a:cxn ang="0">
                <a:pos x="0" y="22"/>
              </a:cxn>
              <a:cxn ang="0">
                <a:pos x="0" y="22"/>
              </a:cxn>
              <a:cxn ang="0">
                <a:pos x="21" y="0"/>
              </a:cxn>
            </a:cxnLst>
            <a:rect l="0" t="0" r="r" b="b"/>
            <a:pathLst>
              <a:path w="21" h="22">
                <a:moveTo>
                  <a:pt x="21" y="0"/>
                </a:moveTo>
                <a:lnTo>
                  <a:pt x="21" y="0"/>
                </a:lnTo>
                <a:lnTo>
                  <a:pt x="0" y="22"/>
                </a:lnTo>
                <a:lnTo>
                  <a:pt x="0" y="22"/>
                </a:lnTo>
                <a:lnTo>
                  <a:pt x="21"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60" name="Freeform 960"/>
          <p:cNvSpPr>
            <a:spLocks/>
          </p:cNvSpPr>
          <p:nvPr/>
        </p:nvSpPr>
        <p:spPr bwMode="auto">
          <a:xfrm>
            <a:off x="3716338" y="5326063"/>
            <a:ext cx="103187" cy="104775"/>
          </a:xfrm>
          <a:custGeom>
            <a:avLst/>
            <a:gdLst/>
            <a:ahLst/>
            <a:cxnLst>
              <a:cxn ang="0">
                <a:pos x="22" y="0"/>
              </a:cxn>
              <a:cxn ang="0">
                <a:pos x="0" y="22"/>
              </a:cxn>
              <a:cxn ang="0">
                <a:pos x="44" y="66"/>
              </a:cxn>
              <a:cxn ang="0">
                <a:pos x="65" y="44"/>
              </a:cxn>
              <a:cxn ang="0">
                <a:pos x="22" y="0"/>
              </a:cxn>
            </a:cxnLst>
            <a:rect l="0" t="0" r="r" b="b"/>
            <a:pathLst>
              <a:path w="65" h="66">
                <a:moveTo>
                  <a:pt x="22" y="0"/>
                </a:moveTo>
                <a:lnTo>
                  <a:pt x="0" y="22"/>
                </a:lnTo>
                <a:lnTo>
                  <a:pt x="44" y="66"/>
                </a:lnTo>
                <a:lnTo>
                  <a:pt x="65" y="44"/>
                </a:lnTo>
                <a:lnTo>
                  <a:pt x="22" y="0"/>
                </a:lnTo>
                <a:close/>
              </a:path>
            </a:pathLst>
          </a:cu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round/>
            <a:headEnd/>
            <a:tailEnd/>
          </a:ln>
        </p:spPr>
        <p:txBody>
          <a:bodyPr/>
          <a:lstStyle/>
          <a:p>
            <a:endParaRPr lang="en-US"/>
          </a:p>
        </p:txBody>
      </p:sp>
      <p:sp>
        <p:nvSpPr>
          <p:cNvPr id="384961" name="Rectangle 961"/>
          <p:cNvSpPr>
            <a:spLocks noChangeArrowheads="1"/>
          </p:cNvSpPr>
          <p:nvPr/>
        </p:nvSpPr>
        <p:spPr bwMode="auto">
          <a:xfrm>
            <a:off x="3476625" y="5395913"/>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62" name="Rectangle 962"/>
          <p:cNvSpPr>
            <a:spLocks noChangeArrowheads="1"/>
          </p:cNvSpPr>
          <p:nvPr/>
        </p:nvSpPr>
        <p:spPr bwMode="auto">
          <a:xfrm>
            <a:off x="3786188" y="5395913"/>
            <a:ext cx="1587"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63" name="Rectangle 963"/>
          <p:cNvSpPr>
            <a:spLocks noChangeArrowheads="1"/>
          </p:cNvSpPr>
          <p:nvPr/>
        </p:nvSpPr>
        <p:spPr bwMode="auto">
          <a:xfrm>
            <a:off x="3476625" y="5395913"/>
            <a:ext cx="3095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64" name="Rectangle 964"/>
          <p:cNvSpPr>
            <a:spLocks noChangeArrowheads="1"/>
          </p:cNvSpPr>
          <p:nvPr/>
        </p:nvSpPr>
        <p:spPr bwMode="auto">
          <a:xfrm>
            <a:off x="3476625" y="5465763"/>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65" name="Rectangle 965"/>
          <p:cNvSpPr>
            <a:spLocks noChangeArrowheads="1"/>
          </p:cNvSpPr>
          <p:nvPr/>
        </p:nvSpPr>
        <p:spPr bwMode="auto">
          <a:xfrm>
            <a:off x="3786188" y="5465763"/>
            <a:ext cx="1587"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66" name="Rectangle 966"/>
          <p:cNvSpPr>
            <a:spLocks noChangeArrowheads="1"/>
          </p:cNvSpPr>
          <p:nvPr/>
        </p:nvSpPr>
        <p:spPr bwMode="auto">
          <a:xfrm>
            <a:off x="3476625" y="5465763"/>
            <a:ext cx="3095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67" name="Rectangle 967"/>
          <p:cNvSpPr>
            <a:spLocks noChangeArrowheads="1"/>
          </p:cNvSpPr>
          <p:nvPr/>
        </p:nvSpPr>
        <p:spPr bwMode="auto">
          <a:xfrm>
            <a:off x="3441700" y="5781675"/>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68" name="Rectangle 968"/>
          <p:cNvSpPr>
            <a:spLocks noChangeArrowheads="1"/>
          </p:cNvSpPr>
          <p:nvPr/>
        </p:nvSpPr>
        <p:spPr bwMode="auto">
          <a:xfrm>
            <a:off x="3819525" y="5781675"/>
            <a:ext cx="1588"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69" name="Rectangle 969"/>
          <p:cNvSpPr>
            <a:spLocks noChangeArrowheads="1"/>
          </p:cNvSpPr>
          <p:nvPr/>
        </p:nvSpPr>
        <p:spPr bwMode="auto">
          <a:xfrm>
            <a:off x="3441700" y="5781675"/>
            <a:ext cx="377825"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70" name="Rectangle 970"/>
          <p:cNvSpPr>
            <a:spLocks noChangeArrowheads="1"/>
          </p:cNvSpPr>
          <p:nvPr/>
        </p:nvSpPr>
        <p:spPr bwMode="auto">
          <a:xfrm>
            <a:off x="3305175" y="5256213"/>
            <a:ext cx="652463" cy="34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solidFill>
              <a:schemeClr val="tx1"/>
            </a:solidFill>
            <a:miter lim="800000"/>
            <a:headEnd/>
            <a:tailEnd/>
          </a:ln>
        </p:spPr>
        <p:txBody>
          <a:bodyPr/>
          <a:lstStyle/>
          <a:p>
            <a:endParaRPr lang="en-US"/>
          </a:p>
        </p:txBody>
      </p:sp>
      <p:sp>
        <p:nvSpPr>
          <p:cNvPr id="384971" name="Rectangle 971"/>
          <p:cNvSpPr>
            <a:spLocks noChangeArrowheads="1"/>
          </p:cNvSpPr>
          <p:nvPr/>
        </p:nvSpPr>
        <p:spPr bwMode="auto">
          <a:xfrm>
            <a:off x="3922713" y="5256213"/>
            <a:ext cx="34925" cy="66516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72" name="Rectangle 972"/>
          <p:cNvSpPr>
            <a:spLocks noChangeArrowheads="1"/>
          </p:cNvSpPr>
          <p:nvPr/>
        </p:nvSpPr>
        <p:spPr bwMode="auto">
          <a:xfrm>
            <a:off x="3305175" y="5886450"/>
            <a:ext cx="617538"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73" name="Rectangle 973"/>
          <p:cNvSpPr>
            <a:spLocks noChangeArrowheads="1"/>
          </p:cNvSpPr>
          <p:nvPr/>
        </p:nvSpPr>
        <p:spPr bwMode="auto">
          <a:xfrm>
            <a:off x="3305175" y="5256213"/>
            <a:ext cx="33338" cy="63023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74" name="Rectangle 974"/>
          <p:cNvSpPr>
            <a:spLocks noChangeArrowheads="1"/>
          </p:cNvSpPr>
          <p:nvPr/>
        </p:nvSpPr>
        <p:spPr bwMode="auto">
          <a:xfrm>
            <a:off x="2238375" y="4765675"/>
            <a:ext cx="34925" cy="3857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75" name="Rectangle 975"/>
          <p:cNvSpPr>
            <a:spLocks noChangeArrowheads="1"/>
          </p:cNvSpPr>
          <p:nvPr/>
        </p:nvSpPr>
        <p:spPr bwMode="auto">
          <a:xfrm>
            <a:off x="2547938" y="4765675"/>
            <a:ext cx="34925" cy="38576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76" name="Freeform 976"/>
          <p:cNvSpPr>
            <a:spLocks/>
          </p:cNvSpPr>
          <p:nvPr/>
        </p:nvSpPr>
        <p:spPr bwMode="auto">
          <a:xfrm>
            <a:off x="2238375" y="4765675"/>
            <a:ext cx="34925" cy="34925"/>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77" name="Freeform 977"/>
          <p:cNvSpPr>
            <a:spLocks/>
          </p:cNvSpPr>
          <p:nvPr/>
        </p:nvSpPr>
        <p:spPr bwMode="auto">
          <a:xfrm>
            <a:off x="2238375" y="4659313"/>
            <a:ext cx="171450" cy="141287"/>
          </a:xfrm>
          <a:custGeom>
            <a:avLst/>
            <a:gdLst/>
            <a:ahLst/>
            <a:cxnLst>
              <a:cxn ang="0">
                <a:pos x="0" y="67"/>
              </a:cxn>
              <a:cxn ang="0">
                <a:pos x="43" y="22"/>
              </a:cxn>
              <a:cxn ang="0">
                <a:pos x="43" y="0"/>
              </a:cxn>
              <a:cxn ang="0">
                <a:pos x="65" y="22"/>
              </a:cxn>
              <a:cxn ang="0">
                <a:pos x="108" y="67"/>
              </a:cxn>
              <a:cxn ang="0">
                <a:pos x="108" y="89"/>
              </a:cxn>
              <a:cxn ang="0">
                <a:pos x="108" y="89"/>
              </a:cxn>
              <a:cxn ang="0">
                <a:pos x="87" y="89"/>
              </a:cxn>
              <a:cxn ang="0">
                <a:pos x="43" y="45"/>
              </a:cxn>
              <a:cxn ang="0">
                <a:pos x="65" y="22"/>
              </a:cxn>
              <a:cxn ang="0">
                <a:pos x="65" y="45"/>
              </a:cxn>
              <a:cxn ang="0">
                <a:pos x="22" y="89"/>
              </a:cxn>
              <a:cxn ang="0">
                <a:pos x="0" y="67"/>
              </a:cxn>
            </a:cxnLst>
            <a:rect l="0" t="0" r="r" b="b"/>
            <a:pathLst>
              <a:path w="108" h="89">
                <a:moveTo>
                  <a:pt x="0" y="67"/>
                </a:moveTo>
                <a:lnTo>
                  <a:pt x="43" y="22"/>
                </a:lnTo>
                <a:lnTo>
                  <a:pt x="43" y="0"/>
                </a:lnTo>
                <a:lnTo>
                  <a:pt x="65" y="22"/>
                </a:lnTo>
                <a:lnTo>
                  <a:pt x="108" y="67"/>
                </a:lnTo>
                <a:lnTo>
                  <a:pt x="108" y="89"/>
                </a:lnTo>
                <a:lnTo>
                  <a:pt x="108" y="89"/>
                </a:lnTo>
                <a:lnTo>
                  <a:pt x="87" y="89"/>
                </a:lnTo>
                <a:lnTo>
                  <a:pt x="43" y="45"/>
                </a:lnTo>
                <a:lnTo>
                  <a:pt x="65" y="22"/>
                </a:lnTo>
                <a:lnTo>
                  <a:pt x="65" y="45"/>
                </a:lnTo>
                <a:lnTo>
                  <a:pt x="22" y="89"/>
                </a:lnTo>
                <a:lnTo>
                  <a:pt x="0" y="67"/>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78" name="Freeform 978"/>
          <p:cNvSpPr>
            <a:spLocks/>
          </p:cNvSpPr>
          <p:nvPr/>
        </p:nvSpPr>
        <p:spPr bwMode="auto">
          <a:xfrm>
            <a:off x="2376488" y="4694238"/>
            <a:ext cx="136525" cy="106362"/>
          </a:xfrm>
          <a:custGeom>
            <a:avLst/>
            <a:gdLst/>
            <a:ahLst/>
            <a:cxnLst>
              <a:cxn ang="0">
                <a:pos x="0" y="45"/>
              </a:cxn>
              <a:cxn ang="0">
                <a:pos x="65" y="0"/>
              </a:cxn>
              <a:cxn ang="0">
                <a:pos x="86" y="0"/>
              </a:cxn>
              <a:cxn ang="0">
                <a:pos x="86" y="0"/>
              </a:cxn>
              <a:cxn ang="0">
                <a:pos x="86" y="23"/>
              </a:cxn>
              <a:cxn ang="0">
                <a:pos x="21" y="67"/>
              </a:cxn>
              <a:cxn ang="0">
                <a:pos x="0" y="45"/>
              </a:cxn>
            </a:cxnLst>
            <a:rect l="0" t="0" r="r" b="b"/>
            <a:pathLst>
              <a:path w="86" h="67">
                <a:moveTo>
                  <a:pt x="0" y="45"/>
                </a:moveTo>
                <a:lnTo>
                  <a:pt x="65" y="0"/>
                </a:lnTo>
                <a:lnTo>
                  <a:pt x="86" y="0"/>
                </a:lnTo>
                <a:lnTo>
                  <a:pt x="86" y="0"/>
                </a:lnTo>
                <a:lnTo>
                  <a:pt x="86" y="23"/>
                </a:lnTo>
                <a:lnTo>
                  <a:pt x="21" y="67"/>
                </a:lnTo>
                <a:lnTo>
                  <a:pt x="0" y="4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79" name="Freeform 979"/>
          <p:cNvSpPr>
            <a:spLocks/>
          </p:cNvSpPr>
          <p:nvPr/>
        </p:nvSpPr>
        <p:spPr bwMode="auto">
          <a:xfrm>
            <a:off x="2547938" y="4765675"/>
            <a:ext cx="34925" cy="34925"/>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80" name="Freeform 980"/>
          <p:cNvSpPr>
            <a:spLocks/>
          </p:cNvSpPr>
          <p:nvPr/>
        </p:nvSpPr>
        <p:spPr bwMode="auto">
          <a:xfrm>
            <a:off x="2479675" y="4694238"/>
            <a:ext cx="103188" cy="106362"/>
          </a:xfrm>
          <a:custGeom>
            <a:avLst/>
            <a:gdLst/>
            <a:ahLst/>
            <a:cxnLst>
              <a:cxn ang="0">
                <a:pos x="21" y="0"/>
              </a:cxn>
              <a:cxn ang="0">
                <a:pos x="0" y="23"/>
              </a:cxn>
              <a:cxn ang="0">
                <a:pos x="43" y="67"/>
              </a:cxn>
              <a:cxn ang="0">
                <a:pos x="65" y="45"/>
              </a:cxn>
              <a:cxn ang="0">
                <a:pos x="21" y="0"/>
              </a:cxn>
            </a:cxnLst>
            <a:rect l="0" t="0" r="r" b="b"/>
            <a:pathLst>
              <a:path w="65" h="67">
                <a:moveTo>
                  <a:pt x="21" y="0"/>
                </a:moveTo>
                <a:lnTo>
                  <a:pt x="0" y="23"/>
                </a:lnTo>
                <a:lnTo>
                  <a:pt x="43" y="67"/>
                </a:lnTo>
                <a:lnTo>
                  <a:pt x="65" y="45"/>
                </a:lnTo>
                <a:lnTo>
                  <a:pt x="21"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81" name="Rectangle 981"/>
          <p:cNvSpPr>
            <a:spLocks noChangeArrowheads="1"/>
          </p:cNvSpPr>
          <p:nvPr/>
        </p:nvSpPr>
        <p:spPr bwMode="auto">
          <a:xfrm>
            <a:off x="2238375" y="4765675"/>
            <a:ext cx="309563"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82" name="Rectangle 982"/>
          <p:cNvSpPr>
            <a:spLocks noChangeArrowheads="1"/>
          </p:cNvSpPr>
          <p:nvPr/>
        </p:nvSpPr>
        <p:spPr bwMode="auto">
          <a:xfrm>
            <a:off x="2238375" y="4835525"/>
            <a:ext cx="309563"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83" name="Rectangle 983"/>
          <p:cNvSpPr>
            <a:spLocks noChangeArrowheads="1"/>
          </p:cNvSpPr>
          <p:nvPr/>
        </p:nvSpPr>
        <p:spPr bwMode="auto">
          <a:xfrm>
            <a:off x="2203450" y="5151438"/>
            <a:ext cx="379413"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84" name="Rectangle 984"/>
          <p:cNvSpPr>
            <a:spLocks noChangeArrowheads="1"/>
          </p:cNvSpPr>
          <p:nvPr/>
        </p:nvSpPr>
        <p:spPr bwMode="auto">
          <a:xfrm>
            <a:off x="2066925" y="4624388"/>
            <a:ext cx="652463"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85" name="Rectangle 985"/>
          <p:cNvSpPr>
            <a:spLocks noChangeArrowheads="1"/>
          </p:cNvSpPr>
          <p:nvPr/>
        </p:nvSpPr>
        <p:spPr bwMode="auto">
          <a:xfrm>
            <a:off x="2686050" y="4624388"/>
            <a:ext cx="33338" cy="66675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86" name="Rectangle 986"/>
          <p:cNvSpPr>
            <a:spLocks noChangeArrowheads="1"/>
          </p:cNvSpPr>
          <p:nvPr/>
        </p:nvSpPr>
        <p:spPr bwMode="auto">
          <a:xfrm>
            <a:off x="2066925" y="5256213"/>
            <a:ext cx="619125"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87" name="Rectangle 987"/>
          <p:cNvSpPr>
            <a:spLocks noChangeArrowheads="1"/>
          </p:cNvSpPr>
          <p:nvPr/>
        </p:nvSpPr>
        <p:spPr bwMode="auto">
          <a:xfrm>
            <a:off x="2066925" y="4624388"/>
            <a:ext cx="34925" cy="6318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nvGrpSpPr>
          <p:cNvPr id="3" name="Group 988"/>
          <p:cNvGrpSpPr>
            <a:grpSpLocks/>
          </p:cNvGrpSpPr>
          <p:nvPr/>
        </p:nvGrpSpPr>
        <p:grpSpPr bwMode="auto">
          <a:xfrm>
            <a:off x="5780088" y="3994150"/>
            <a:ext cx="652462" cy="665163"/>
            <a:chOff x="3641" y="2516"/>
            <a:chExt cx="411" cy="419"/>
          </a:xfrm>
        </p:grpSpPr>
        <p:sp>
          <p:nvSpPr>
            <p:cNvPr id="384989" name="Rectangle 989"/>
            <p:cNvSpPr>
              <a:spLocks noChangeArrowheads="1"/>
            </p:cNvSpPr>
            <p:nvPr/>
          </p:nvSpPr>
          <p:spPr bwMode="auto">
            <a:xfrm>
              <a:off x="3749"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90" name="Rectangle 990"/>
            <p:cNvSpPr>
              <a:spLocks noChangeArrowheads="1"/>
            </p:cNvSpPr>
            <p:nvPr/>
          </p:nvSpPr>
          <p:spPr bwMode="auto">
            <a:xfrm>
              <a:off x="3944"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91" name="Freeform 991"/>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92" name="Freeform 992"/>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93" name="Freeform 993"/>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94" name="Freeform 994"/>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95" name="Freeform 995"/>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4996" name="Rectangle 996"/>
            <p:cNvSpPr>
              <a:spLocks noChangeArrowheads="1"/>
            </p:cNvSpPr>
            <p:nvPr/>
          </p:nvSpPr>
          <p:spPr bwMode="auto">
            <a:xfrm>
              <a:off x="3749" y="2604"/>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97" name="Rectangle 997"/>
            <p:cNvSpPr>
              <a:spLocks noChangeArrowheads="1"/>
            </p:cNvSpPr>
            <p:nvPr/>
          </p:nvSpPr>
          <p:spPr bwMode="auto">
            <a:xfrm>
              <a:off x="3749" y="2604"/>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98" name="Rectangle 998"/>
            <p:cNvSpPr>
              <a:spLocks noChangeArrowheads="1"/>
            </p:cNvSpPr>
            <p:nvPr/>
          </p:nvSpPr>
          <p:spPr bwMode="auto">
            <a:xfrm>
              <a:off x="3749" y="2648"/>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4999" name="Rectangle 999"/>
            <p:cNvSpPr>
              <a:spLocks noChangeArrowheads="1"/>
            </p:cNvSpPr>
            <p:nvPr/>
          </p:nvSpPr>
          <p:spPr bwMode="auto">
            <a:xfrm>
              <a:off x="3749" y="2648"/>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00" name="Rectangle 1000"/>
            <p:cNvSpPr>
              <a:spLocks noChangeArrowheads="1"/>
            </p:cNvSpPr>
            <p:nvPr/>
          </p:nvSpPr>
          <p:spPr bwMode="auto">
            <a:xfrm>
              <a:off x="3966" y="2847"/>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01" name="Rectangle 1001"/>
            <p:cNvSpPr>
              <a:spLocks noChangeArrowheads="1"/>
            </p:cNvSpPr>
            <p:nvPr/>
          </p:nvSpPr>
          <p:spPr bwMode="auto">
            <a:xfrm>
              <a:off x="3728" y="2847"/>
              <a:ext cx="238"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02" name="Rectangle 1002"/>
            <p:cNvSpPr>
              <a:spLocks noChangeArrowheads="1"/>
            </p:cNvSpPr>
            <p:nvPr/>
          </p:nvSpPr>
          <p:spPr bwMode="auto">
            <a:xfrm>
              <a:off x="3641" y="2516"/>
              <a:ext cx="41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03" name="Rectangle 1003"/>
            <p:cNvSpPr>
              <a:spLocks noChangeArrowheads="1"/>
            </p:cNvSpPr>
            <p:nvPr/>
          </p:nvSpPr>
          <p:spPr bwMode="auto">
            <a:xfrm>
              <a:off x="4031" y="2516"/>
              <a:ext cx="21" cy="41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04" name="Rectangle 1004"/>
            <p:cNvSpPr>
              <a:spLocks noChangeArrowheads="1"/>
            </p:cNvSpPr>
            <p:nvPr/>
          </p:nvSpPr>
          <p:spPr bwMode="auto">
            <a:xfrm>
              <a:off x="3641" y="2913"/>
              <a:ext cx="390"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05" name="Rectangle 1005"/>
            <p:cNvSpPr>
              <a:spLocks noChangeArrowheads="1"/>
            </p:cNvSpPr>
            <p:nvPr/>
          </p:nvSpPr>
          <p:spPr bwMode="auto">
            <a:xfrm>
              <a:off x="3641" y="2516"/>
              <a:ext cx="22" cy="39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sp>
        <p:nvSpPr>
          <p:cNvPr id="385006" name="Rectangle 1006"/>
          <p:cNvSpPr>
            <a:spLocks noChangeArrowheads="1"/>
          </p:cNvSpPr>
          <p:nvPr/>
        </p:nvSpPr>
        <p:spPr bwMode="auto">
          <a:xfrm>
            <a:off x="2857500" y="3503613"/>
            <a:ext cx="34925" cy="384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07" name="Rectangle 1007"/>
          <p:cNvSpPr>
            <a:spLocks noChangeArrowheads="1"/>
          </p:cNvSpPr>
          <p:nvPr/>
        </p:nvSpPr>
        <p:spPr bwMode="auto">
          <a:xfrm>
            <a:off x="3167063" y="3503613"/>
            <a:ext cx="34925" cy="38417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08" name="Freeform 1008"/>
          <p:cNvSpPr>
            <a:spLocks/>
          </p:cNvSpPr>
          <p:nvPr/>
        </p:nvSpPr>
        <p:spPr bwMode="auto">
          <a:xfrm>
            <a:off x="2857500" y="3503613"/>
            <a:ext cx="34925" cy="34925"/>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5009" name="Freeform 1009"/>
          <p:cNvSpPr>
            <a:spLocks/>
          </p:cNvSpPr>
          <p:nvPr/>
        </p:nvSpPr>
        <p:spPr bwMode="auto">
          <a:xfrm>
            <a:off x="2857500" y="3397250"/>
            <a:ext cx="171450" cy="141288"/>
          </a:xfrm>
          <a:custGeom>
            <a:avLst/>
            <a:gdLst/>
            <a:ahLst/>
            <a:cxnLst>
              <a:cxn ang="0">
                <a:pos x="0" y="67"/>
              </a:cxn>
              <a:cxn ang="0">
                <a:pos x="43" y="22"/>
              </a:cxn>
              <a:cxn ang="0">
                <a:pos x="43" y="0"/>
              </a:cxn>
              <a:cxn ang="0">
                <a:pos x="65" y="22"/>
              </a:cxn>
              <a:cxn ang="0">
                <a:pos x="108" y="67"/>
              </a:cxn>
              <a:cxn ang="0">
                <a:pos x="108" y="89"/>
              </a:cxn>
              <a:cxn ang="0">
                <a:pos x="108" y="89"/>
              </a:cxn>
              <a:cxn ang="0">
                <a:pos x="87" y="89"/>
              </a:cxn>
              <a:cxn ang="0">
                <a:pos x="43" y="44"/>
              </a:cxn>
              <a:cxn ang="0">
                <a:pos x="65" y="22"/>
              </a:cxn>
              <a:cxn ang="0">
                <a:pos x="65" y="44"/>
              </a:cxn>
              <a:cxn ang="0">
                <a:pos x="22" y="89"/>
              </a:cxn>
              <a:cxn ang="0">
                <a:pos x="0" y="67"/>
              </a:cxn>
            </a:cxnLst>
            <a:rect l="0" t="0" r="r" b="b"/>
            <a:pathLst>
              <a:path w="108" h="89">
                <a:moveTo>
                  <a:pt x="0" y="67"/>
                </a:moveTo>
                <a:lnTo>
                  <a:pt x="43" y="22"/>
                </a:lnTo>
                <a:lnTo>
                  <a:pt x="43" y="0"/>
                </a:lnTo>
                <a:lnTo>
                  <a:pt x="65" y="22"/>
                </a:lnTo>
                <a:lnTo>
                  <a:pt x="108" y="67"/>
                </a:lnTo>
                <a:lnTo>
                  <a:pt x="108" y="89"/>
                </a:lnTo>
                <a:lnTo>
                  <a:pt x="108" y="89"/>
                </a:lnTo>
                <a:lnTo>
                  <a:pt x="87" y="89"/>
                </a:lnTo>
                <a:lnTo>
                  <a:pt x="43" y="44"/>
                </a:lnTo>
                <a:lnTo>
                  <a:pt x="65" y="22"/>
                </a:lnTo>
                <a:lnTo>
                  <a:pt x="65" y="44"/>
                </a:lnTo>
                <a:lnTo>
                  <a:pt x="22" y="89"/>
                </a:lnTo>
                <a:lnTo>
                  <a:pt x="0" y="67"/>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5010" name="Freeform 1010"/>
          <p:cNvSpPr>
            <a:spLocks/>
          </p:cNvSpPr>
          <p:nvPr/>
        </p:nvSpPr>
        <p:spPr bwMode="auto">
          <a:xfrm>
            <a:off x="2995613" y="3432175"/>
            <a:ext cx="136525" cy="106363"/>
          </a:xfrm>
          <a:custGeom>
            <a:avLst/>
            <a:gdLst/>
            <a:ahLst/>
            <a:cxnLst>
              <a:cxn ang="0">
                <a:pos x="0" y="45"/>
              </a:cxn>
              <a:cxn ang="0">
                <a:pos x="65" y="0"/>
              </a:cxn>
              <a:cxn ang="0">
                <a:pos x="86" y="0"/>
              </a:cxn>
              <a:cxn ang="0">
                <a:pos x="86" y="0"/>
              </a:cxn>
              <a:cxn ang="0">
                <a:pos x="86" y="22"/>
              </a:cxn>
              <a:cxn ang="0">
                <a:pos x="21" y="67"/>
              </a:cxn>
              <a:cxn ang="0">
                <a:pos x="0" y="45"/>
              </a:cxn>
            </a:cxnLst>
            <a:rect l="0" t="0" r="r" b="b"/>
            <a:pathLst>
              <a:path w="86" h="67">
                <a:moveTo>
                  <a:pt x="0" y="45"/>
                </a:moveTo>
                <a:lnTo>
                  <a:pt x="65" y="0"/>
                </a:lnTo>
                <a:lnTo>
                  <a:pt x="86" y="0"/>
                </a:lnTo>
                <a:lnTo>
                  <a:pt x="86" y="0"/>
                </a:lnTo>
                <a:lnTo>
                  <a:pt x="86" y="22"/>
                </a:lnTo>
                <a:lnTo>
                  <a:pt x="21" y="67"/>
                </a:lnTo>
                <a:lnTo>
                  <a:pt x="0" y="4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5011" name="Freeform 1011"/>
          <p:cNvSpPr>
            <a:spLocks/>
          </p:cNvSpPr>
          <p:nvPr/>
        </p:nvSpPr>
        <p:spPr bwMode="auto">
          <a:xfrm>
            <a:off x="3167063" y="3503613"/>
            <a:ext cx="34925" cy="34925"/>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5012" name="Freeform 1012"/>
          <p:cNvSpPr>
            <a:spLocks/>
          </p:cNvSpPr>
          <p:nvPr/>
        </p:nvSpPr>
        <p:spPr bwMode="auto">
          <a:xfrm>
            <a:off x="3098800" y="3432175"/>
            <a:ext cx="103188" cy="106363"/>
          </a:xfrm>
          <a:custGeom>
            <a:avLst/>
            <a:gdLst/>
            <a:ahLst/>
            <a:cxnLst>
              <a:cxn ang="0">
                <a:pos x="21" y="0"/>
              </a:cxn>
              <a:cxn ang="0">
                <a:pos x="0" y="22"/>
              </a:cxn>
              <a:cxn ang="0">
                <a:pos x="43" y="67"/>
              </a:cxn>
              <a:cxn ang="0">
                <a:pos x="65" y="45"/>
              </a:cxn>
              <a:cxn ang="0">
                <a:pos x="21" y="0"/>
              </a:cxn>
            </a:cxnLst>
            <a:rect l="0" t="0" r="r" b="b"/>
            <a:pathLst>
              <a:path w="65" h="67">
                <a:moveTo>
                  <a:pt x="21" y="0"/>
                </a:moveTo>
                <a:lnTo>
                  <a:pt x="0" y="22"/>
                </a:lnTo>
                <a:lnTo>
                  <a:pt x="43" y="67"/>
                </a:lnTo>
                <a:lnTo>
                  <a:pt x="65" y="45"/>
                </a:lnTo>
                <a:lnTo>
                  <a:pt x="21"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5013" name="Rectangle 1013"/>
          <p:cNvSpPr>
            <a:spLocks noChangeArrowheads="1"/>
          </p:cNvSpPr>
          <p:nvPr/>
        </p:nvSpPr>
        <p:spPr bwMode="auto">
          <a:xfrm>
            <a:off x="2857500" y="3503613"/>
            <a:ext cx="309563"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14" name="Rectangle 1014"/>
          <p:cNvSpPr>
            <a:spLocks noChangeArrowheads="1"/>
          </p:cNvSpPr>
          <p:nvPr/>
        </p:nvSpPr>
        <p:spPr bwMode="auto">
          <a:xfrm>
            <a:off x="2857500" y="3573463"/>
            <a:ext cx="309563"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15" name="Rectangle 1015"/>
          <p:cNvSpPr>
            <a:spLocks noChangeArrowheads="1"/>
          </p:cNvSpPr>
          <p:nvPr/>
        </p:nvSpPr>
        <p:spPr bwMode="auto">
          <a:xfrm>
            <a:off x="2822575" y="3887788"/>
            <a:ext cx="379413" cy="3651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16" name="Rectangle 1016"/>
          <p:cNvSpPr>
            <a:spLocks noChangeArrowheads="1"/>
          </p:cNvSpPr>
          <p:nvPr/>
        </p:nvSpPr>
        <p:spPr bwMode="auto">
          <a:xfrm>
            <a:off x="2686050" y="3362325"/>
            <a:ext cx="652463"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17" name="Rectangle 1017"/>
          <p:cNvSpPr>
            <a:spLocks noChangeArrowheads="1"/>
          </p:cNvSpPr>
          <p:nvPr/>
        </p:nvSpPr>
        <p:spPr bwMode="auto">
          <a:xfrm>
            <a:off x="3305175" y="3362325"/>
            <a:ext cx="33338" cy="66675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18" name="Rectangle 1018"/>
          <p:cNvSpPr>
            <a:spLocks noChangeArrowheads="1"/>
          </p:cNvSpPr>
          <p:nvPr/>
        </p:nvSpPr>
        <p:spPr bwMode="auto">
          <a:xfrm>
            <a:off x="2686050" y="3994150"/>
            <a:ext cx="619125"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19" name="Rectangle 1019"/>
          <p:cNvSpPr>
            <a:spLocks noChangeArrowheads="1"/>
          </p:cNvSpPr>
          <p:nvPr/>
        </p:nvSpPr>
        <p:spPr bwMode="auto">
          <a:xfrm>
            <a:off x="2686050" y="3362325"/>
            <a:ext cx="33338" cy="6318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20" name="Rectangle 1020"/>
          <p:cNvSpPr>
            <a:spLocks noChangeArrowheads="1"/>
          </p:cNvSpPr>
          <p:nvPr/>
        </p:nvSpPr>
        <p:spPr bwMode="auto">
          <a:xfrm>
            <a:off x="6570663" y="2871788"/>
            <a:ext cx="34925" cy="38576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21" name="Rectangle 1021"/>
          <p:cNvSpPr>
            <a:spLocks noChangeArrowheads="1"/>
          </p:cNvSpPr>
          <p:nvPr/>
        </p:nvSpPr>
        <p:spPr bwMode="auto">
          <a:xfrm>
            <a:off x="6880225" y="2871788"/>
            <a:ext cx="34925" cy="38576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85022" name="Freeform 1022"/>
          <p:cNvSpPr>
            <a:spLocks/>
          </p:cNvSpPr>
          <p:nvPr/>
        </p:nvSpPr>
        <p:spPr bwMode="auto">
          <a:xfrm>
            <a:off x="6570663" y="2871788"/>
            <a:ext cx="34925" cy="34925"/>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85023" name="Freeform 1023"/>
          <p:cNvSpPr>
            <a:spLocks/>
          </p:cNvSpPr>
          <p:nvPr/>
        </p:nvSpPr>
        <p:spPr bwMode="auto">
          <a:xfrm>
            <a:off x="6570663" y="2767013"/>
            <a:ext cx="171450" cy="139700"/>
          </a:xfrm>
          <a:custGeom>
            <a:avLst/>
            <a:gdLst/>
            <a:ahLst/>
            <a:cxnLst>
              <a:cxn ang="0">
                <a:pos x="0" y="66"/>
              </a:cxn>
              <a:cxn ang="0">
                <a:pos x="43" y="22"/>
              </a:cxn>
              <a:cxn ang="0">
                <a:pos x="43" y="0"/>
              </a:cxn>
              <a:cxn ang="0">
                <a:pos x="65" y="22"/>
              </a:cxn>
              <a:cxn ang="0">
                <a:pos x="108" y="66"/>
              </a:cxn>
              <a:cxn ang="0">
                <a:pos x="108" y="88"/>
              </a:cxn>
              <a:cxn ang="0">
                <a:pos x="108" y="88"/>
              </a:cxn>
              <a:cxn ang="0">
                <a:pos x="87" y="88"/>
              </a:cxn>
              <a:cxn ang="0">
                <a:pos x="43" y="44"/>
              </a:cxn>
              <a:cxn ang="0">
                <a:pos x="65" y="22"/>
              </a:cxn>
              <a:cxn ang="0">
                <a:pos x="65" y="44"/>
              </a:cxn>
              <a:cxn ang="0">
                <a:pos x="22" y="88"/>
              </a:cxn>
              <a:cxn ang="0">
                <a:pos x="0" y="66"/>
              </a:cxn>
            </a:cxnLst>
            <a:rect l="0" t="0" r="r" b="b"/>
            <a:pathLst>
              <a:path w="108" h="88">
                <a:moveTo>
                  <a:pt x="0" y="66"/>
                </a:moveTo>
                <a:lnTo>
                  <a:pt x="43" y="22"/>
                </a:lnTo>
                <a:lnTo>
                  <a:pt x="43" y="0"/>
                </a:lnTo>
                <a:lnTo>
                  <a:pt x="65" y="22"/>
                </a:lnTo>
                <a:lnTo>
                  <a:pt x="108" y="66"/>
                </a:lnTo>
                <a:lnTo>
                  <a:pt x="108" y="88"/>
                </a:lnTo>
                <a:lnTo>
                  <a:pt x="108" y="88"/>
                </a:lnTo>
                <a:lnTo>
                  <a:pt x="87" y="88"/>
                </a:lnTo>
                <a:lnTo>
                  <a:pt x="43" y="44"/>
                </a:lnTo>
                <a:lnTo>
                  <a:pt x="65" y="22"/>
                </a:lnTo>
                <a:lnTo>
                  <a:pt x="65" y="44"/>
                </a:lnTo>
                <a:lnTo>
                  <a:pt x="22" y="88"/>
                </a:lnTo>
                <a:lnTo>
                  <a:pt x="0" y="6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20" name="Freeform 1024"/>
          <p:cNvSpPr>
            <a:spLocks/>
          </p:cNvSpPr>
          <p:nvPr/>
        </p:nvSpPr>
        <p:spPr bwMode="auto">
          <a:xfrm>
            <a:off x="6708775" y="2801938"/>
            <a:ext cx="136525" cy="104775"/>
          </a:xfrm>
          <a:custGeom>
            <a:avLst/>
            <a:gdLst/>
            <a:ahLst/>
            <a:cxnLst>
              <a:cxn ang="0">
                <a:pos x="0" y="44"/>
              </a:cxn>
              <a:cxn ang="0">
                <a:pos x="65" y="0"/>
              </a:cxn>
              <a:cxn ang="0">
                <a:pos x="86" y="0"/>
              </a:cxn>
              <a:cxn ang="0">
                <a:pos x="86" y="0"/>
              </a:cxn>
              <a:cxn ang="0">
                <a:pos x="86" y="22"/>
              </a:cxn>
              <a:cxn ang="0">
                <a:pos x="21" y="66"/>
              </a:cxn>
              <a:cxn ang="0">
                <a:pos x="0" y="44"/>
              </a:cxn>
            </a:cxnLst>
            <a:rect l="0" t="0" r="r" b="b"/>
            <a:pathLst>
              <a:path w="86" h="66">
                <a:moveTo>
                  <a:pt x="0" y="44"/>
                </a:moveTo>
                <a:lnTo>
                  <a:pt x="65" y="0"/>
                </a:lnTo>
                <a:lnTo>
                  <a:pt x="86" y="0"/>
                </a:lnTo>
                <a:lnTo>
                  <a:pt x="86" y="0"/>
                </a:lnTo>
                <a:lnTo>
                  <a:pt x="86" y="22"/>
                </a:lnTo>
                <a:lnTo>
                  <a:pt x="21" y="66"/>
                </a:lnTo>
                <a:lnTo>
                  <a:pt x="0" y="4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21" name="Freeform 1025"/>
          <p:cNvSpPr>
            <a:spLocks/>
          </p:cNvSpPr>
          <p:nvPr/>
        </p:nvSpPr>
        <p:spPr bwMode="auto">
          <a:xfrm>
            <a:off x="6880225" y="2871788"/>
            <a:ext cx="34925" cy="34925"/>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22" name="Freeform 1026"/>
          <p:cNvSpPr>
            <a:spLocks/>
          </p:cNvSpPr>
          <p:nvPr/>
        </p:nvSpPr>
        <p:spPr bwMode="auto">
          <a:xfrm>
            <a:off x="6811963" y="2801938"/>
            <a:ext cx="103187" cy="104775"/>
          </a:xfrm>
          <a:custGeom>
            <a:avLst/>
            <a:gdLst/>
            <a:ahLst/>
            <a:cxnLst>
              <a:cxn ang="0">
                <a:pos x="21" y="0"/>
              </a:cxn>
              <a:cxn ang="0">
                <a:pos x="0" y="22"/>
              </a:cxn>
              <a:cxn ang="0">
                <a:pos x="43" y="66"/>
              </a:cxn>
              <a:cxn ang="0">
                <a:pos x="65" y="44"/>
              </a:cxn>
              <a:cxn ang="0">
                <a:pos x="21" y="0"/>
              </a:cxn>
            </a:cxnLst>
            <a:rect l="0" t="0" r="r" b="b"/>
            <a:pathLst>
              <a:path w="65" h="66">
                <a:moveTo>
                  <a:pt x="21" y="0"/>
                </a:moveTo>
                <a:lnTo>
                  <a:pt x="0" y="22"/>
                </a:lnTo>
                <a:lnTo>
                  <a:pt x="43" y="66"/>
                </a:lnTo>
                <a:lnTo>
                  <a:pt x="65" y="44"/>
                </a:lnTo>
                <a:lnTo>
                  <a:pt x="21"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23" name="Rectangle 1027"/>
          <p:cNvSpPr>
            <a:spLocks noChangeArrowheads="1"/>
          </p:cNvSpPr>
          <p:nvPr/>
        </p:nvSpPr>
        <p:spPr bwMode="auto">
          <a:xfrm>
            <a:off x="6570663" y="2871788"/>
            <a:ext cx="309562"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24" name="Rectangle 1028"/>
          <p:cNvSpPr>
            <a:spLocks noChangeArrowheads="1"/>
          </p:cNvSpPr>
          <p:nvPr/>
        </p:nvSpPr>
        <p:spPr bwMode="auto">
          <a:xfrm>
            <a:off x="6570663" y="2941638"/>
            <a:ext cx="309562"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25" name="Rectangle 1029"/>
          <p:cNvSpPr>
            <a:spLocks noChangeArrowheads="1"/>
          </p:cNvSpPr>
          <p:nvPr/>
        </p:nvSpPr>
        <p:spPr bwMode="auto">
          <a:xfrm>
            <a:off x="6535738" y="3257550"/>
            <a:ext cx="379412"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26" name="Rectangle 1030"/>
          <p:cNvSpPr>
            <a:spLocks noChangeArrowheads="1"/>
          </p:cNvSpPr>
          <p:nvPr/>
        </p:nvSpPr>
        <p:spPr bwMode="auto">
          <a:xfrm>
            <a:off x="6399213" y="2732088"/>
            <a:ext cx="652462"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27" name="Rectangle 1031"/>
          <p:cNvSpPr>
            <a:spLocks noChangeArrowheads="1"/>
          </p:cNvSpPr>
          <p:nvPr/>
        </p:nvSpPr>
        <p:spPr bwMode="auto">
          <a:xfrm>
            <a:off x="7018338" y="2732088"/>
            <a:ext cx="33337" cy="66516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28" name="Rectangle 1032"/>
          <p:cNvSpPr>
            <a:spLocks noChangeArrowheads="1"/>
          </p:cNvSpPr>
          <p:nvPr/>
        </p:nvSpPr>
        <p:spPr bwMode="auto">
          <a:xfrm>
            <a:off x="6399213" y="3362325"/>
            <a:ext cx="619125"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29" name="Rectangle 1033"/>
          <p:cNvSpPr>
            <a:spLocks noChangeArrowheads="1"/>
          </p:cNvSpPr>
          <p:nvPr/>
        </p:nvSpPr>
        <p:spPr bwMode="auto">
          <a:xfrm>
            <a:off x="6399213" y="2732088"/>
            <a:ext cx="33337" cy="63023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30" name="Rectangle 1034"/>
          <p:cNvSpPr>
            <a:spLocks noChangeArrowheads="1"/>
          </p:cNvSpPr>
          <p:nvPr/>
        </p:nvSpPr>
        <p:spPr bwMode="auto">
          <a:xfrm>
            <a:off x="5332413" y="2239963"/>
            <a:ext cx="34925" cy="38576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31" name="Rectangle 1035"/>
          <p:cNvSpPr>
            <a:spLocks noChangeArrowheads="1"/>
          </p:cNvSpPr>
          <p:nvPr/>
        </p:nvSpPr>
        <p:spPr bwMode="auto">
          <a:xfrm>
            <a:off x="5641975" y="2239963"/>
            <a:ext cx="34925" cy="38576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32" name="Freeform 1036"/>
          <p:cNvSpPr>
            <a:spLocks/>
          </p:cNvSpPr>
          <p:nvPr/>
        </p:nvSpPr>
        <p:spPr bwMode="auto">
          <a:xfrm>
            <a:off x="5332413" y="2239963"/>
            <a:ext cx="34925" cy="36512"/>
          </a:xfrm>
          <a:custGeom>
            <a:avLst/>
            <a:gdLst/>
            <a:ahLst/>
            <a:cxnLst>
              <a:cxn ang="0">
                <a:pos x="0" y="0"/>
              </a:cxn>
              <a:cxn ang="0">
                <a:pos x="0" y="0"/>
              </a:cxn>
              <a:cxn ang="0">
                <a:pos x="22" y="23"/>
              </a:cxn>
              <a:cxn ang="0">
                <a:pos x="22" y="23"/>
              </a:cxn>
              <a:cxn ang="0">
                <a:pos x="0" y="0"/>
              </a:cxn>
            </a:cxnLst>
            <a:rect l="0" t="0" r="r" b="b"/>
            <a:pathLst>
              <a:path w="22" h="23">
                <a:moveTo>
                  <a:pt x="0" y="0"/>
                </a:moveTo>
                <a:lnTo>
                  <a:pt x="0" y="0"/>
                </a:lnTo>
                <a:lnTo>
                  <a:pt x="22" y="23"/>
                </a:lnTo>
                <a:lnTo>
                  <a:pt x="22" y="23"/>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33" name="Freeform 1037"/>
          <p:cNvSpPr>
            <a:spLocks/>
          </p:cNvSpPr>
          <p:nvPr/>
        </p:nvSpPr>
        <p:spPr bwMode="auto">
          <a:xfrm>
            <a:off x="5332413" y="2135188"/>
            <a:ext cx="173037" cy="141287"/>
          </a:xfrm>
          <a:custGeom>
            <a:avLst/>
            <a:gdLst/>
            <a:ahLst/>
            <a:cxnLst>
              <a:cxn ang="0">
                <a:pos x="0" y="66"/>
              </a:cxn>
              <a:cxn ang="0">
                <a:pos x="44" y="22"/>
              </a:cxn>
              <a:cxn ang="0">
                <a:pos x="44" y="0"/>
              </a:cxn>
              <a:cxn ang="0">
                <a:pos x="65" y="22"/>
              </a:cxn>
              <a:cxn ang="0">
                <a:pos x="109" y="66"/>
              </a:cxn>
              <a:cxn ang="0">
                <a:pos x="109" y="89"/>
              </a:cxn>
              <a:cxn ang="0">
                <a:pos x="109" y="89"/>
              </a:cxn>
              <a:cxn ang="0">
                <a:pos x="87" y="89"/>
              </a:cxn>
              <a:cxn ang="0">
                <a:pos x="44" y="44"/>
              </a:cxn>
              <a:cxn ang="0">
                <a:pos x="65" y="22"/>
              </a:cxn>
              <a:cxn ang="0">
                <a:pos x="65" y="44"/>
              </a:cxn>
              <a:cxn ang="0">
                <a:pos x="22" y="89"/>
              </a:cxn>
              <a:cxn ang="0">
                <a:pos x="0" y="66"/>
              </a:cxn>
            </a:cxnLst>
            <a:rect l="0" t="0" r="r" b="b"/>
            <a:pathLst>
              <a:path w="109" h="89">
                <a:moveTo>
                  <a:pt x="0" y="66"/>
                </a:moveTo>
                <a:lnTo>
                  <a:pt x="44" y="22"/>
                </a:lnTo>
                <a:lnTo>
                  <a:pt x="44" y="0"/>
                </a:lnTo>
                <a:lnTo>
                  <a:pt x="65" y="22"/>
                </a:lnTo>
                <a:lnTo>
                  <a:pt x="109" y="66"/>
                </a:lnTo>
                <a:lnTo>
                  <a:pt x="109" y="89"/>
                </a:lnTo>
                <a:lnTo>
                  <a:pt x="109" y="89"/>
                </a:lnTo>
                <a:lnTo>
                  <a:pt x="87" y="89"/>
                </a:lnTo>
                <a:lnTo>
                  <a:pt x="44" y="44"/>
                </a:lnTo>
                <a:lnTo>
                  <a:pt x="65" y="22"/>
                </a:lnTo>
                <a:lnTo>
                  <a:pt x="65" y="44"/>
                </a:lnTo>
                <a:lnTo>
                  <a:pt x="22" y="89"/>
                </a:lnTo>
                <a:lnTo>
                  <a:pt x="0" y="6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34" name="Freeform 1038"/>
          <p:cNvSpPr>
            <a:spLocks/>
          </p:cNvSpPr>
          <p:nvPr/>
        </p:nvSpPr>
        <p:spPr bwMode="auto">
          <a:xfrm>
            <a:off x="5470525" y="2170113"/>
            <a:ext cx="138113" cy="106362"/>
          </a:xfrm>
          <a:custGeom>
            <a:avLst/>
            <a:gdLst/>
            <a:ahLst/>
            <a:cxnLst>
              <a:cxn ang="0">
                <a:pos x="0" y="44"/>
              </a:cxn>
              <a:cxn ang="0">
                <a:pos x="65" y="0"/>
              </a:cxn>
              <a:cxn ang="0">
                <a:pos x="87" y="0"/>
              </a:cxn>
              <a:cxn ang="0">
                <a:pos x="87" y="0"/>
              </a:cxn>
              <a:cxn ang="0">
                <a:pos x="87" y="22"/>
              </a:cxn>
              <a:cxn ang="0">
                <a:pos x="22" y="67"/>
              </a:cxn>
              <a:cxn ang="0">
                <a:pos x="0" y="44"/>
              </a:cxn>
            </a:cxnLst>
            <a:rect l="0" t="0" r="r" b="b"/>
            <a:pathLst>
              <a:path w="87" h="67">
                <a:moveTo>
                  <a:pt x="0" y="44"/>
                </a:moveTo>
                <a:lnTo>
                  <a:pt x="65" y="0"/>
                </a:lnTo>
                <a:lnTo>
                  <a:pt x="87" y="0"/>
                </a:lnTo>
                <a:lnTo>
                  <a:pt x="87" y="0"/>
                </a:lnTo>
                <a:lnTo>
                  <a:pt x="87" y="22"/>
                </a:lnTo>
                <a:lnTo>
                  <a:pt x="22" y="67"/>
                </a:lnTo>
                <a:lnTo>
                  <a:pt x="0" y="4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35" name="Freeform 1039"/>
          <p:cNvSpPr>
            <a:spLocks/>
          </p:cNvSpPr>
          <p:nvPr/>
        </p:nvSpPr>
        <p:spPr bwMode="auto">
          <a:xfrm>
            <a:off x="5641975" y="2239963"/>
            <a:ext cx="34925" cy="36512"/>
          </a:xfrm>
          <a:custGeom>
            <a:avLst/>
            <a:gdLst/>
            <a:ahLst/>
            <a:cxnLst>
              <a:cxn ang="0">
                <a:pos x="22" y="0"/>
              </a:cxn>
              <a:cxn ang="0">
                <a:pos x="22" y="0"/>
              </a:cxn>
              <a:cxn ang="0">
                <a:pos x="0" y="23"/>
              </a:cxn>
              <a:cxn ang="0">
                <a:pos x="0" y="23"/>
              </a:cxn>
              <a:cxn ang="0">
                <a:pos x="22" y="0"/>
              </a:cxn>
            </a:cxnLst>
            <a:rect l="0" t="0" r="r" b="b"/>
            <a:pathLst>
              <a:path w="22" h="23">
                <a:moveTo>
                  <a:pt x="22" y="0"/>
                </a:moveTo>
                <a:lnTo>
                  <a:pt x="22" y="0"/>
                </a:lnTo>
                <a:lnTo>
                  <a:pt x="0" y="23"/>
                </a:lnTo>
                <a:lnTo>
                  <a:pt x="0" y="23"/>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36" name="Freeform 1040"/>
          <p:cNvSpPr>
            <a:spLocks/>
          </p:cNvSpPr>
          <p:nvPr/>
        </p:nvSpPr>
        <p:spPr bwMode="auto">
          <a:xfrm>
            <a:off x="5573713" y="2170113"/>
            <a:ext cx="103187" cy="106362"/>
          </a:xfrm>
          <a:custGeom>
            <a:avLst/>
            <a:gdLst/>
            <a:ahLst/>
            <a:cxnLst>
              <a:cxn ang="0">
                <a:pos x="22" y="0"/>
              </a:cxn>
              <a:cxn ang="0">
                <a:pos x="0" y="22"/>
              </a:cxn>
              <a:cxn ang="0">
                <a:pos x="43" y="67"/>
              </a:cxn>
              <a:cxn ang="0">
                <a:pos x="65" y="44"/>
              </a:cxn>
              <a:cxn ang="0">
                <a:pos x="22" y="0"/>
              </a:cxn>
            </a:cxnLst>
            <a:rect l="0" t="0" r="r" b="b"/>
            <a:pathLst>
              <a:path w="65" h="67">
                <a:moveTo>
                  <a:pt x="22" y="0"/>
                </a:moveTo>
                <a:lnTo>
                  <a:pt x="0" y="22"/>
                </a:lnTo>
                <a:lnTo>
                  <a:pt x="43" y="67"/>
                </a:lnTo>
                <a:lnTo>
                  <a:pt x="65" y="44"/>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37" name="Rectangle 1041"/>
          <p:cNvSpPr>
            <a:spLocks noChangeArrowheads="1"/>
          </p:cNvSpPr>
          <p:nvPr/>
        </p:nvSpPr>
        <p:spPr bwMode="auto">
          <a:xfrm>
            <a:off x="5332413" y="2239963"/>
            <a:ext cx="309562" cy="3651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38" name="Rectangle 1042"/>
          <p:cNvSpPr>
            <a:spLocks noChangeArrowheads="1"/>
          </p:cNvSpPr>
          <p:nvPr/>
        </p:nvSpPr>
        <p:spPr bwMode="auto">
          <a:xfrm>
            <a:off x="5332413" y="2311400"/>
            <a:ext cx="309562"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39" name="Rectangle 1043"/>
          <p:cNvSpPr>
            <a:spLocks noChangeArrowheads="1"/>
          </p:cNvSpPr>
          <p:nvPr/>
        </p:nvSpPr>
        <p:spPr bwMode="auto">
          <a:xfrm>
            <a:off x="5299075" y="2625725"/>
            <a:ext cx="377825"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40" name="Rectangle 1044"/>
          <p:cNvSpPr>
            <a:spLocks noChangeArrowheads="1"/>
          </p:cNvSpPr>
          <p:nvPr/>
        </p:nvSpPr>
        <p:spPr bwMode="auto">
          <a:xfrm>
            <a:off x="5160963" y="2100263"/>
            <a:ext cx="654050"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41" name="Rectangle 1045"/>
          <p:cNvSpPr>
            <a:spLocks noChangeArrowheads="1"/>
          </p:cNvSpPr>
          <p:nvPr/>
        </p:nvSpPr>
        <p:spPr bwMode="auto">
          <a:xfrm>
            <a:off x="5780088" y="2100263"/>
            <a:ext cx="34925" cy="66675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42" name="Rectangle 1046"/>
          <p:cNvSpPr>
            <a:spLocks noChangeArrowheads="1"/>
          </p:cNvSpPr>
          <p:nvPr/>
        </p:nvSpPr>
        <p:spPr bwMode="auto">
          <a:xfrm>
            <a:off x="5160963" y="2732088"/>
            <a:ext cx="619125" cy="349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43" name="Rectangle 1047"/>
          <p:cNvSpPr>
            <a:spLocks noChangeArrowheads="1"/>
          </p:cNvSpPr>
          <p:nvPr/>
        </p:nvSpPr>
        <p:spPr bwMode="auto">
          <a:xfrm>
            <a:off x="5160963" y="2100263"/>
            <a:ext cx="34925" cy="63182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nvGrpSpPr>
          <p:cNvPr id="4" name="Group 1048"/>
          <p:cNvGrpSpPr>
            <a:grpSpLocks/>
          </p:cNvGrpSpPr>
          <p:nvPr/>
        </p:nvGrpSpPr>
        <p:grpSpPr bwMode="auto">
          <a:xfrm>
            <a:off x="3314700" y="5257800"/>
            <a:ext cx="652463" cy="665163"/>
            <a:chOff x="3641" y="2516"/>
            <a:chExt cx="411" cy="419"/>
          </a:xfrm>
        </p:grpSpPr>
        <p:sp>
          <p:nvSpPr>
            <p:cNvPr id="440345" name="Rectangle 1049"/>
            <p:cNvSpPr>
              <a:spLocks noChangeArrowheads="1"/>
            </p:cNvSpPr>
            <p:nvPr/>
          </p:nvSpPr>
          <p:spPr bwMode="auto">
            <a:xfrm>
              <a:off x="3749"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46" name="Rectangle 1050"/>
            <p:cNvSpPr>
              <a:spLocks noChangeArrowheads="1"/>
            </p:cNvSpPr>
            <p:nvPr/>
          </p:nvSpPr>
          <p:spPr bwMode="auto">
            <a:xfrm>
              <a:off x="3944"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47" name="Freeform 1051"/>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48" name="Freeform 1052"/>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49" name="Freeform 1053"/>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50" name="Freeform 1054"/>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51" name="Freeform 1055"/>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52" name="Rectangle 1056"/>
            <p:cNvSpPr>
              <a:spLocks noChangeArrowheads="1"/>
            </p:cNvSpPr>
            <p:nvPr/>
          </p:nvSpPr>
          <p:spPr bwMode="auto">
            <a:xfrm>
              <a:off x="3749" y="2604"/>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53" name="Rectangle 1057"/>
            <p:cNvSpPr>
              <a:spLocks noChangeArrowheads="1"/>
            </p:cNvSpPr>
            <p:nvPr/>
          </p:nvSpPr>
          <p:spPr bwMode="auto">
            <a:xfrm>
              <a:off x="3749" y="2604"/>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54" name="Rectangle 1058"/>
            <p:cNvSpPr>
              <a:spLocks noChangeArrowheads="1"/>
            </p:cNvSpPr>
            <p:nvPr/>
          </p:nvSpPr>
          <p:spPr bwMode="auto">
            <a:xfrm>
              <a:off x="3749" y="2648"/>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55" name="Rectangle 1059"/>
            <p:cNvSpPr>
              <a:spLocks noChangeArrowheads="1"/>
            </p:cNvSpPr>
            <p:nvPr/>
          </p:nvSpPr>
          <p:spPr bwMode="auto">
            <a:xfrm>
              <a:off x="3749" y="2648"/>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56" name="Rectangle 1060"/>
            <p:cNvSpPr>
              <a:spLocks noChangeArrowheads="1"/>
            </p:cNvSpPr>
            <p:nvPr/>
          </p:nvSpPr>
          <p:spPr bwMode="auto">
            <a:xfrm>
              <a:off x="3966" y="2847"/>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57" name="Rectangle 1061"/>
            <p:cNvSpPr>
              <a:spLocks noChangeArrowheads="1"/>
            </p:cNvSpPr>
            <p:nvPr/>
          </p:nvSpPr>
          <p:spPr bwMode="auto">
            <a:xfrm>
              <a:off x="3728" y="2847"/>
              <a:ext cx="238"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58" name="Rectangle 1062"/>
            <p:cNvSpPr>
              <a:spLocks noChangeArrowheads="1"/>
            </p:cNvSpPr>
            <p:nvPr/>
          </p:nvSpPr>
          <p:spPr bwMode="auto">
            <a:xfrm>
              <a:off x="3641" y="2516"/>
              <a:ext cx="41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59" name="Rectangle 1063"/>
            <p:cNvSpPr>
              <a:spLocks noChangeArrowheads="1"/>
            </p:cNvSpPr>
            <p:nvPr/>
          </p:nvSpPr>
          <p:spPr bwMode="auto">
            <a:xfrm>
              <a:off x="4031" y="2516"/>
              <a:ext cx="21" cy="41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60" name="Rectangle 1064"/>
            <p:cNvSpPr>
              <a:spLocks noChangeArrowheads="1"/>
            </p:cNvSpPr>
            <p:nvPr/>
          </p:nvSpPr>
          <p:spPr bwMode="auto">
            <a:xfrm>
              <a:off x="3641" y="2913"/>
              <a:ext cx="390"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61" name="Rectangle 1065"/>
            <p:cNvSpPr>
              <a:spLocks noChangeArrowheads="1"/>
            </p:cNvSpPr>
            <p:nvPr/>
          </p:nvSpPr>
          <p:spPr bwMode="auto">
            <a:xfrm>
              <a:off x="3641" y="2516"/>
              <a:ext cx="22" cy="39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grpSp>
        <p:nvGrpSpPr>
          <p:cNvPr id="5" name="Group 1066"/>
          <p:cNvGrpSpPr>
            <a:grpSpLocks/>
          </p:cNvGrpSpPr>
          <p:nvPr/>
        </p:nvGrpSpPr>
        <p:grpSpPr bwMode="auto">
          <a:xfrm>
            <a:off x="3943350" y="1485900"/>
            <a:ext cx="652463" cy="665163"/>
            <a:chOff x="3641" y="2516"/>
            <a:chExt cx="411" cy="419"/>
          </a:xfrm>
        </p:grpSpPr>
        <p:sp>
          <p:nvSpPr>
            <p:cNvPr id="440363" name="Rectangle 1067"/>
            <p:cNvSpPr>
              <a:spLocks noChangeArrowheads="1"/>
            </p:cNvSpPr>
            <p:nvPr/>
          </p:nvSpPr>
          <p:spPr bwMode="auto">
            <a:xfrm>
              <a:off x="3749"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64" name="Rectangle 1068"/>
            <p:cNvSpPr>
              <a:spLocks noChangeArrowheads="1"/>
            </p:cNvSpPr>
            <p:nvPr/>
          </p:nvSpPr>
          <p:spPr bwMode="auto">
            <a:xfrm>
              <a:off x="3944"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65" name="Freeform 1069"/>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66" name="Freeform 1070"/>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67" name="Freeform 1071"/>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68" name="Freeform 1072"/>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69" name="Freeform 1073"/>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70" name="Rectangle 1074"/>
            <p:cNvSpPr>
              <a:spLocks noChangeArrowheads="1"/>
            </p:cNvSpPr>
            <p:nvPr/>
          </p:nvSpPr>
          <p:spPr bwMode="auto">
            <a:xfrm>
              <a:off x="3749" y="2604"/>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71" name="Rectangle 1075"/>
            <p:cNvSpPr>
              <a:spLocks noChangeArrowheads="1"/>
            </p:cNvSpPr>
            <p:nvPr/>
          </p:nvSpPr>
          <p:spPr bwMode="auto">
            <a:xfrm>
              <a:off x="3749" y="2604"/>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72" name="Rectangle 1076"/>
            <p:cNvSpPr>
              <a:spLocks noChangeArrowheads="1"/>
            </p:cNvSpPr>
            <p:nvPr/>
          </p:nvSpPr>
          <p:spPr bwMode="auto">
            <a:xfrm>
              <a:off x="3749" y="2648"/>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73" name="Rectangle 1077"/>
            <p:cNvSpPr>
              <a:spLocks noChangeArrowheads="1"/>
            </p:cNvSpPr>
            <p:nvPr/>
          </p:nvSpPr>
          <p:spPr bwMode="auto">
            <a:xfrm>
              <a:off x="3749" y="2648"/>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74" name="Rectangle 1078"/>
            <p:cNvSpPr>
              <a:spLocks noChangeArrowheads="1"/>
            </p:cNvSpPr>
            <p:nvPr/>
          </p:nvSpPr>
          <p:spPr bwMode="auto">
            <a:xfrm>
              <a:off x="3966" y="2847"/>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75" name="Rectangle 1079"/>
            <p:cNvSpPr>
              <a:spLocks noChangeArrowheads="1"/>
            </p:cNvSpPr>
            <p:nvPr/>
          </p:nvSpPr>
          <p:spPr bwMode="auto">
            <a:xfrm>
              <a:off x="3728" y="2847"/>
              <a:ext cx="238"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76" name="Rectangle 1080"/>
            <p:cNvSpPr>
              <a:spLocks noChangeArrowheads="1"/>
            </p:cNvSpPr>
            <p:nvPr/>
          </p:nvSpPr>
          <p:spPr bwMode="auto">
            <a:xfrm>
              <a:off x="3641" y="2516"/>
              <a:ext cx="41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77" name="Rectangle 1081"/>
            <p:cNvSpPr>
              <a:spLocks noChangeArrowheads="1"/>
            </p:cNvSpPr>
            <p:nvPr/>
          </p:nvSpPr>
          <p:spPr bwMode="auto">
            <a:xfrm>
              <a:off x="4031" y="2516"/>
              <a:ext cx="21" cy="41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78" name="Rectangle 1082"/>
            <p:cNvSpPr>
              <a:spLocks noChangeArrowheads="1"/>
            </p:cNvSpPr>
            <p:nvPr/>
          </p:nvSpPr>
          <p:spPr bwMode="auto">
            <a:xfrm>
              <a:off x="3641" y="2913"/>
              <a:ext cx="390"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79" name="Rectangle 1083"/>
            <p:cNvSpPr>
              <a:spLocks noChangeArrowheads="1"/>
            </p:cNvSpPr>
            <p:nvPr/>
          </p:nvSpPr>
          <p:spPr bwMode="auto">
            <a:xfrm>
              <a:off x="3641" y="2516"/>
              <a:ext cx="22" cy="39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grpSp>
        <p:nvGrpSpPr>
          <p:cNvPr id="6" name="Group 1084"/>
          <p:cNvGrpSpPr>
            <a:grpSpLocks/>
          </p:cNvGrpSpPr>
          <p:nvPr/>
        </p:nvGrpSpPr>
        <p:grpSpPr bwMode="auto">
          <a:xfrm>
            <a:off x="4552950" y="5886450"/>
            <a:ext cx="652463" cy="665163"/>
            <a:chOff x="3641" y="2516"/>
            <a:chExt cx="411" cy="419"/>
          </a:xfrm>
        </p:grpSpPr>
        <p:sp>
          <p:nvSpPr>
            <p:cNvPr id="440381" name="Rectangle 1085"/>
            <p:cNvSpPr>
              <a:spLocks noChangeArrowheads="1"/>
            </p:cNvSpPr>
            <p:nvPr/>
          </p:nvSpPr>
          <p:spPr bwMode="auto">
            <a:xfrm>
              <a:off x="3749"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82" name="Rectangle 1086"/>
            <p:cNvSpPr>
              <a:spLocks noChangeArrowheads="1"/>
            </p:cNvSpPr>
            <p:nvPr/>
          </p:nvSpPr>
          <p:spPr bwMode="auto">
            <a:xfrm>
              <a:off x="3944"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83" name="Freeform 1087"/>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84" name="Freeform 1088"/>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85" name="Freeform 1089"/>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86" name="Freeform 1090"/>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87" name="Freeform 1091"/>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388" name="Rectangle 1092"/>
            <p:cNvSpPr>
              <a:spLocks noChangeArrowheads="1"/>
            </p:cNvSpPr>
            <p:nvPr/>
          </p:nvSpPr>
          <p:spPr bwMode="auto">
            <a:xfrm>
              <a:off x="3749" y="2604"/>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89" name="Rectangle 1093"/>
            <p:cNvSpPr>
              <a:spLocks noChangeArrowheads="1"/>
            </p:cNvSpPr>
            <p:nvPr/>
          </p:nvSpPr>
          <p:spPr bwMode="auto">
            <a:xfrm>
              <a:off x="3749" y="2604"/>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90" name="Rectangle 1094"/>
            <p:cNvSpPr>
              <a:spLocks noChangeArrowheads="1"/>
            </p:cNvSpPr>
            <p:nvPr/>
          </p:nvSpPr>
          <p:spPr bwMode="auto">
            <a:xfrm>
              <a:off x="3749" y="2648"/>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91" name="Rectangle 1095"/>
            <p:cNvSpPr>
              <a:spLocks noChangeArrowheads="1"/>
            </p:cNvSpPr>
            <p:nvPr/>
          </p:nvSpPr>
          <p:spPr bwMode="auto">
            <a:xfrm>
              <a:off x="3749" y="2648"/>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92" name="Rectangle 1096"/>
            <p:cNvSpPr>
              <a:spLocks noChangeArrowheads="1"/>
            </p:cNvSpPr>
            <p:nvPr/>
          </p:nvSpPr>
          <p:spPr bwMode="auto">
            <a:xfrm>
              <a:off x="3966" y="2847"/>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93" name="Rectangle 1097"/>
            <p:cNvSpPr>
              <a:spLocks noChangeArrowheads="1"/>
            </p:cNvSpPr>
            <p:nvPr/>
          </p:nvSpPr>
          <p:spPr bwMode="auto">
            <a:xfrm>
              <a:off x="3728" y="2847"/>
              <a:ext cx="238"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94" name="Rectangle 1098"/>
            <p:cNvSpPr>
              <a:spLocks noChangeArrowheads="1"/>
            </p:cNvSpPr>
            <p:nvPr/>
          </p:nvSpPr>
          <p:spPr bwMode="auto">
            <a:xfrm>
              <a:off x="3641" y="2516"/>
              <a:ext cx="41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95" name="Rectangle 1099"/>
            <p:cNvSpPr>
              <a:spLocks noChangeArrowheads="1"/>
            </p:cNvSpPr>
            <p:nvPr/>
          </p:nvSpPr>
          <p:spPr bwMode="auto">
            <a:xfrm>
              <a:off x="4031" y="2516"/>
              <a:ext cx="21" cy="41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96" name="Rectangle 1100"/>
            <p:cNvSpPr>
              <a:spLocks noChangeArrowheads="1"/>
            </p:cNvSpPr>
            <p:nvPr/>
          </p:nvSpPr>
          <p:spPr bwMode="auto">
            <a:xfrm>
              <a:off x="3641" y="2913"/>
              <a:ext cx="390"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397" name="Rectangle 1101"/>
            <p:cNvSpPr>
              <a:spLocks noChangeArrowheads="1"/>
            </p:cNvSpPr>
            <p:nvPr/>
          </p:nvSpPr>
          <p:spPr bwMode="auto">
            <a:xfrm>
              <a:off x="3641" y="2516"/>
              <a:ext cx="22" cy="39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grpSp>
        <p:nvGrpSpPr>
          <p:cNvPr id="7" name="Group 1102"/>
          <p:cNvGrpSpPr>
            <a:grpSpLocks/>
          </p:cNvGrpSpPr>
          <p:nvPr/>
        </p:nvGrpSpPr>
        <p:grpSpPr bwMode="auto">
          <a:xfrm>
            <a:off x="5791200" y="3981450"/>
            <a:ext cx="652463" cy="665163"/>
            <a:chOff x="3641" y="2516"/>
            <a:chExt cx="411" cy="419"/>
          </a:xfrm>
        </p:grpSpPr>
        <p:sp>
          <p:nvSpPr>
            <p:cNvPr id="440399" name="Rectangle 1103"/>
            <p:cNvSpPr>
              <a:spLocks noChangeArrowheads="1"/>
            </p:cNvSpPr>
            <p:nvPr/>
          </p:nvSpPr>
          <p:spPr bwMode="auto">
            <a:xfrm>
              <a:off x="3749"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00" name="Rectangle 1104"/>
            <p:cNvSpPr>
              <a:spLocks noChangeArrowheads="1"/>
            </p:cNvSpPr>
            <p:nvPr/>
          </p:nvSpPr>
          <p:spPr bwMode="auto">
            <a:xfrm>
              <a:off x="3944" y="2604"/>
              <a:ext cx="22" cy="243"/>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01" name="Freeform 1105"/>
            <p:cNvSpPr>
              <a:spLocks/>
            </p:cNvSpPr>
            <p:nvPr/>
          </p:nvSpPr>
          <p:spPr bwMode="auto">
            <a:xfrm>
              <a:off x="3749" y="2604"/>
              <a:ext cx="22" cy="22"/>
            </a:xfrm>
            <a:custGeom>
              <a:avLst/>
              <a:gdLst/>
              <a:ahLst/>
              <a:cxnLst>
                <a:cxn ang="0">
                  <a:pos x="0" y="0"/>
                </a:cxn>
                <a:cxn ang="0">
                  <a:pos x="0" y="0"/>
                </a:cxn>
                <a:cxn ang="0">
                  <a:pos x="22" y="22"/>
                </a:cxn>
                <a:cxn ang="0">
                  <a:pos x="22" y="22"/>
                </a:cxn>
                <a:cxn ang="0">
                  <a:pos x="0" y="0"/>
                </a:cxn>
              </a:cxnLst>
              <a:rect l="0" t="0" r="r" b="b"/>
              <a:pathLst>
                <a:path w="22" h="22">
                  <a:moveTo>
                    <a:pt x="0" y="0"/>
                  </a:moveTo>
                  <a:lnTo>
                    <a:pt x="0" y="0"/>
                  </a:lnTo>
                  <a:lnTo>
                    <a:pt x="22" y="22"/>
                  </a:lnTo>
                  <a:lnTo>
                    <a:pt x="22" y="22"/>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402" name="Freeform 1106"/>
            <p:cNvSpPr>
              <a:spLocks/>
            </p:cNvSpPr>
            <p:nvPr/>
          </p:nvSpPr>
          <p:spPr bwMode="auto">
            <a:xfrm>
              <a:off x="3749" y="2538"/>
              <a:ext cx="109" cy="88"/>
            </a:xfrm>
            <a:custGeom>
              <a:avLst/>
              <a:gdLst/>
              <a:ahLst/>
              <a:cxnLst>
                <a:cxn ang="0">
                  <a:pos x="0" y="66"/>
                </a:cxn>
                <a:cxn ang="0">
                  <a:pos x="44" y="22"/>
                </a:cxn>
                <a:cxn ang="0">
                  <a:pos x="44" y="0"/>
                </a:cxn>
                <a:cxn ang="0">
                  <a:pos x="65" y="22"/>
                </a:cxn>
                <a:cxn ang="0">
                  <a:pos x="109" y="66"/>
                </a:cxn>
                <a:cxn ang="0">
                  <a:pos x="109" y="88"/>
                </a:cxn>
                <a:cxn ang="0">
                  <a:pos x="109" y="88"/>
                </a:cxn>
                <a:cxn ang="0">
                  <a:pos x="87" y="88"/>
                </a:cxn>
                <a:cxn ang="0">
                  <a:pos x="44" y="44"/>
                </a:cxn>
                <a:cxn ang="0">
                  <a:pos x="65" y="22"/>
                </a:cxn>
                <a:cxn ang="0">
                  <a:pos x="65" y="44"/>
                </a:cxn>
                <a:cxn ang="0">
                  <a:pos x="22" y="88"/>
                </a:cxn>
                <a:cxn ang="0">
                  <a:pos x="0" y="66"/>
                </a:cxn>
              </a:cxnLst>
              <a:rect l="0" t="0" r="r" b="b"/>
              <a:pathLst>
                <a:path w="109" h="88">
                  <a:moveTo>
                    <a:pt x="0" y="66"/>
                  </a:moveTo>
                  <a:lnTo>
                    <a:pt x="44" y="22"/>
                  </a:lnTo>
                  <a:lnTo>
                    <a:pt x="44" y="0"/>
                  </a:lnTo>
                  <a:lnTo>
                    <a:pt x="65" y="22"/>
                  </a:lnTo>
                  <a:lnTo>
                    <a:pt x="109" y="66"/>
                  </a:lnTo>
                  <a:lnTo>
                    <a:pt x="109" y="88"/>
                  </a:lnTo>
                  <a:lnTo>
                    <a:pt x="109" y="88"/>
                  </a:lnTo>
                  <a:lnTo>
                    <a:pt x="87" y="88"/>
                  </a:lnTo>
                  <a:lnTo>
                    <a:pt x="44" y="44"/>
                  </a:lnTo>
                  <a:lnTo>
                    <a:pt x="65" y="22"/>
                  </a:lnTo>
                  <a:lnTo>
                    <a:pt x="65" y="44"/>
                  </a:lnTo>
                  <a:lnTo>
                    <a:pt x="22" y="88"/>
                  </a:lnTo>
                  <a:lnTo>
                    <a:pt x="0" y="6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403" name="Freeform 1107"/>
            <p:cNvSpPr>
              <a:spLocks/>
            </p:cNvSpPr>
            <p:nvPr/>
          </p:nvSpPr>
          <p:spPr bwMode="auto">
            <a:xfrm>
              <a:off x="3836" y="2560"/>
              <a:ext cx="87" cy="66"/>
            </a:xfrm>
            <a:custGeom>
              <a:avLst/>
              <a:gdLst/>
              <a:ahLst/>
              <a:cxnLst>
                <a:cxn ang="0">
                  <a:pos x="0" y="44"/>
                </a:cxn>
                <a:cxn ang="0">
                  <a:pos x="65" y="0"/>
                </a:cxn>
                <a:cxn ang="0">
                  <a:pos x="87" y="0"/>
                </a:cxn>
                <a:cxn ang="0">
                  <a:pos x="87" y="0"/>
                </a:cxn>
                <a:cxn ang="0">
                  <a:pos x="87" y="22"/>
                </a:cxn>
                <a:cxn ang="0">
                  <a:pos x="22" y="66"/>
                </a:cxn>
                <a:cxn ang="0">
                  <a:pos x="0" y="44"/>
                </a:cxn>
              </a:cxnLst>
              <a:rect l="0" t="0" r="r" b="b"/>
              <a:pathLst>
                <a:path w="87" h="66">
                  <a:moveTo>
                    <a:pt x="0" y="44"/>
                  </a:moveTo>
                  <a:lnTo>
                    <a:pt x="65" y="0"/>
                  </a:lnTo>
                  <a:lnTo>
                    <a:pt x="87" y="0"/>
                  </a:lnTo>
                  <a:lnTo>
                    <a:pt x="87" y="0"/>
                  </a:lnTo>
                  <a:lnTo>
                    <a:pt x="87" y="22"/>
                  </a:lnTo>
                  <a:lnTo>
                    <a:pt x="22" y="66"/>
                  </a:lnTo>
                  <a:lnTo>
                    <a:pt x="0" y="44"/>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404" name="Freeform 1108"/>
            <p:cNvSpPr>
              <a:spLocks/>
            </p:cNvSpPr>
            <p:nvPr/>
          </p:nvSpPr>
          <p:spPr bwMode="auto">
            <a:xfrm>
              <a:off x="3944" y="2604"/>
              <a:ext cx="22" cy="22"/>
            </a:xfrm>
            <a:custGeom>
              <a:avLst/>
              <a:gdLst/>
              <a:ahLst/>
              <a:cxnLst>
                <a:cxn ang="0">
                  <a:pos x="22" y="0"/>
                </a:cxn>
                <a:cxn ang="0">
                  <a:pos x="22" y="0"/>
                </a:cxn>
                <a:cxn ang="0">
                  <a:pos x="0" y="22"/>
                </a:cxn>
                <a:cxn ang="0">
                  <a:pos x="0" y="22"/>
                </a:cxn>
                <a:cxn ang="0">
                  <a:pos x="22" y="0"/>
                </a:cxn>
              </a:cxnLst>
              <a:rect l="0" t="0" r="r" b="b"/>
              <a:pathLst>
                <a:path w="22" h="22">
                  <a:moveTo>
                    <a:pt x="22" y="0"/>
                  </a:moveTo>
                  <a:lnTo>
                    <a:pt x="22" y="0"/>
                  </a:lnTo>
                  <a:lnTo>
                    <a:pt x="0" y="22"/>
                  </a:lnTo>
                  <a:lnTo>
                    <a:pt x="0" y="22"/>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405" name="Freeform 1109"/>
            <p:cNvSpPr>
              <a:spLocks/>
            </p:cNvSpPr>
            <p:nvPr/>
          </p:nvSpPr>
          <p:spPr bwMode="auto">
            <a:xfrm>
              <a:off x="3901" y="2560"/>
              <a:ext cx="65" cy="66"/>
            </a:xfrm>
            <a:custGeom>
              <a:avLst/>
              <a:gdLst/>
              <a:ahLst/>
              <a:cxnLst>
                <a:cxn ang="0">
                  <a:pos x="22" y="0"/>
                </a:cxn>
                <a:cxn ang="0">
                  <a:pos x="0" y="22"/>
                </a:cxn>
                <a:cxn ang="0">
                  <a:pos x="43" y="66"/>
                </a:cxn>
                <a:cxn ang="0">
                  <a:pos x="65" y="44"/>
                </a:cxn>
                <a:cxn ang="0">
                  <a:pos x="22" y="0"/>
                </a:cxn>
              </a:cxnLst>
              <a:rect l="0" t="0" r="r" b="b"/>
              <a:pathLst>
                <a:path w="65" h="66">
                  <a:moveTo>
                    <a:pt x="22" y="0"/>
                  </a:moveTo>
                  <a:lnTo>
                    <a:pt x="0" y="22"/>
                  </a:lnTo>
                  <a:lnTo>
                    <a:pt x="43" y="66"/>
                  </a:lnTo>
                  <a:lnTo>
                    <a:pt x="65" y="44"/>
                  </a:lnTo>
                  <a:lnTo>
                    <a:pt x="22"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40406" name="Rectangle 1110"/>
            <p:cNvSpPr>
              <a:spLocks noChangeArrowheads="1"/>
            </p:cNvSpPr>
            <p:nvPr/>
          </p:nvSpPr>
          <p:spPr bwMode="auto">
            <a:xfrm>
              <a:off x="3749" y="2604"/>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07" name="Rectangle 1111"/>
            <p:cNvSpPr>
              <a:spLocks noChangeArrowheads="1"/>
            </p:cNvSpPr>
            <p:nvPr/>
          </p:nvSpPr>
          <p:spPr bwMode="auto">
            <a:xfrm>
              <a:off x="3749" y="2604"/>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08" name="Rectangle 1112"/>
            <p:cNvSpPr>
              <a:spLocks noChangeArrowheads="1"/>
            </p:cNvSpPr>
            <p:nvPr/>
          </p:nvSpPr>
          <p:spPr bwMode="auto">
            <a:xfrm>
              <a:off x="3749" y="2648"/>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09" name="Rectangle 1113"/>
            <p:cNvSpPr>
              <a:spLocks noChangeArrowheads="1"/>
            </p:cNvSpPr>
            <p:nvPr/>
          </p:nvSpPr>
          <p:spPr bwMode="auto">
            <a:xfrm>
              <a:off x="3749" y="2648"/>
              <a:ext cx="195"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10" name="Rectangle 1114"/>
            <p:cNvSpPr>
              <a:spLocks noChangeArrowheads="1"/>
            </p:cNvSpPr>
            <p:nvPr/>
          </p:nvSpPr>
          <p:spPr bwMode="auto">
            <a:xfrm>
              <a:off x="3966" y="2847"/>
              <a:ext cx="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11" name="Rectangle 1115"/>
            <p:cNvSpPr>
              <a:spLocks noChangeArrowheads="1"/>
            </p:cNvSpPr>
            <p:nvPr/>
          </p:nvSpPr>
          <p:spPr bwMode="auto">
            <a:xfrm>
              <a:off x="3728" y="2847"/>
              <a:ext cx="238"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12" name="Rectangle 1116"/>
            <p:cNvSpPr>
              <a:spLocks noChangeArrowheads="1"/>
            </p:cNvSpPr>
            <p:nvPr/>
          </p:nvSpPr>
          <p:spPr bwMode="auto">
            <a:xfrm>
              <a:off x="3641" y="2516"/>
              <a:ext cx="411"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13" name="Rectangle 1117"/>
            <p:cNvSpPr>
              <a:spLocks noChangeArrowheads="1"/>
            </p:cNvSpPr>
            <p:nvPr/>
          </p:nvSpPr>
          <p:spPr bwMode="auto">
            <a:xfrm>
              <a:off x="4031" y="2516"/>
              <a:ext cx="21" cy="41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14" name="Rectangle 1118"/>
            <p:cNvSpPr>
              <a:spLocks noChangeArrowheads="1"/>
            </p:cNvSpPr>
            <p:nvPr/>
          </p:nvSpPr>
          <p:spPr bwMode="auto">
            <a:xfrm>
              <a:off x="3641" y="2913"/>
              <a:ext cx="390" cy="2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440415" name="Rectangle 1119"/>
            <p:cNvSpPr>
              <a:spLocks noChangeArrowheads="1"/>
            </p:cNvSpPr>
            <p:nvPr/>
          </p:nvSpPr>
          <p:spPr bwMode="auto">
            <a:xfrm>
              <a:off x="3641" y="2516"/>
              <a:ext cx="22" cy="39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sp>
        <p:nvSpPr>
          <p:cNvPr id="560" name="Title 559"/>
          <p:cNvSpPr>
            <a:spLocks noGrp="1"/>
          </p:cNvSpPr>
          <p:nvPr>
            <p:ph type="title"/>
          </p:nvPr>
        </p:nvSpPr>
        <p:spPr>
          <a:xfrm>
            <a:off x="990600" y="0"/>
            <a:ext cx="7498080" cy="1143000"/>
          </a:xfrm>
        </p:spPr>
        <p:txBody>
          <a:bodyPr/>
          <a:lstStyle/>
          <a:p>
            <a:r>
              <a:rPr lang="en-US" dirty="0" smtClean="0"/>
              <a:t>8-queen’s problem</a:t>
            </a:r>
            <a:endParaRPr lang="en-US" dirty="0"/>
          </a:p>
        </p:txBody>
      </p:sp>
      <p:sp>
        <p:nvSpPr>
          <p:cNvPr id="561" name="Content Placeholder 560"/>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453" name="Rectangle 405"/>
          <p:cNvSpPr>
            <a:spLocks noChangeArrowheads="1"/>
          </p:cNvSpPr>
          <p:nvPr/>
        </p:nvSpPr>
        <p:spPr bwMode="auto">
          <a:xfrm>
            <a:off x="1390650" y="6418263"/>
            <a:ext cx="6029325" cy="381000"/>
          </a:xfrm>
          <a:prstGeom prst="rect">
            <a:avLst/>
          </a:prstGeom>
          <a:noFill/>
          <a:ln w="9525">
            <a:noFill/>
            <a:miter lim="800000"/>
            <a:headEnd/>
            <a:tailEnd/>
          </a:ln>
        </p:spPr>
        <p:txBody>
          <a:bodyPr wrap="none" lIns="0" tIns="0" rIns="0" bIns="0">
            <a:spAutoFit/>
          </a:bodyPr>
          <a:lstStyle/>
          <a:p>
            <a:r>
              <a:rPr lang="de-DE" sz="2500" dirty="0"/>
              <a:t>Tree organization of 4-queens solution space</a:t>
            </a:r>
            <a:endParaRPr lang="de-DE" dirty="0"/>
          </a:p>
        </p:txBody>
      </p:sp>
      <p:pic>
        <p:nvPicPr>
          <p:cNvPr id="386053" name="Picture 5"/>
          <p:cNvPicPr>
            <a:picLocks noChangeAspect="1" noChangeArrowheads="1"/>
          </p:cNvPicPr>
          <p:nvPr/>
        </p:nvPicPr>
        <p:blipFill>
          <a:blip r:embed="rId3" cstate="print"/>
          <a:srcRect/>
          <a:stretch>
            <a:fillRect/>
          </a:stretch>
        </p:blipFill>
        <p:spPr bwMode="auto">
          <a:xfrm>
            <a:off x="323850" y="800100"/>
            <a:ext cx="8534400" cy="5562600"/>
          </a:xfrm>
          <a:prstGeom prst="rect">
            <a:avLst/>
          </a:prstGeom>
          <a:gradFill rotWithShape="0">
            <a:gsLst>
              <a:gs pos="0">
                <a:srgbClr val="FFFFCC">
                  <a:gamma/>
                  <a:shade val="76078"/>
                  <a:invGamma/>
                </a:srgbClr>
              </a:gs>
              <a:gs pos="50000">
                <a:srgbClr val="FFFFCC"/>
              </a:gs>
              <a:gs pos="100000">
                <a:srgbClr val="FFFFCC">
                  <a:gamma/>
                  <a:shade val="76078"/>
                  <a:invGamma/>
                </a:srgbClr>
              </a:gs>
            </a:gsLst>
            <a:lin ang="5400000" scaled="1"/>
          </a:gradFill>
          <a:ln w="9525">
            <a:noFill/>
            <a:miter lim="800000"/>
            <a:headEnd/>
            <a:tailEnd/>
          </a:ln>
          <a:effectLst/>
        </p:spPr>
      </p:pic>
      <p:pic>
        <p:nvPicPr>
          <p:cNvPr id="386443" name="Picture 395"/>
          <p:cNvPicPr>
            <a:picLocks noChangeAspect="1" noChangeArrowheads="1"/>
          </p:cNvPicPr>
          <p:nvPr/>
        </p:nvPicPr>
        <p:blipFill>
          <a:blip r:embed="rId4" cstate="print"/>
          <a:srcRect/>
          <a:stretch>
            <a:fillRect/>
          </a:stretch>
        </p:blipFill>
        <p:spPr bwMode="auto">
          <a:xfrm>
            <a:off x="342900" y="3467100"/>
            <a:ext cx="8439150" cy="2514600"/>
          </a:xfrm>
          <a:prstGeom prst="rect">
            <a:avLst/>
          </a:prstGeom>
          <a:noFill/>
          <a:ln w="9525">
            <a:noFill/>
            <a:miter lim="800000"/>
            <a:headEnd/>
            <a:tailEnd/>
          </a:ln>
          <a:effectLst/>
        </p:spPr>
      </p:pic>
      <p:sp>
        <p:nvSpPr>
          <p:cNvPr id="386454" name="Text Box 406"/>
          <p:cNvSpPr txBox="1">
            <a:spLocks noChangeArrowheads="1"/>
          </p:cNvSpPr>
          <p:nvPr/>
        </p:nvSpPr>
        <p:spPr bwMode="auto">
          <a:xfrm>
            <a:off x="2533650" y="1581150"/>
            <a:ext cx="685800" cy="336550"/>
          </a:xfrm>
          <a:prstGeom prst="rect">
            <a:avLst/>
          </a:prstGeom>
          <a:noFill/>
          <a:ln w="9525">
            <a:noFill/>
            <a:miter lim="800000"/>
            <a:headEnd/>
            <a:tailEnd/>
          </a:ln>
          <a:effectLst/>
        </p:spPr>
        <p:txBody>
          <a:bodyPr>
            <a:spAutoFit/>
          </a:bodyPr>
          <a:lstStyle/>
          <a:p>
            <a:pPr>
              <a:spcBef>
                <a:spcPct val="50000"/>
              </a:spcBef>
            </a:pPr>
            <a:r>
              <a:rPr lang="en-US" sz="1600"/>
              <a:t>x</a:t>
            </a:r>
            <a:r>
              <a:rPr lang="en-US" sz="1600" baseline="-25000"/>
              <a:t>1</a:t>
            </a:r>
            <a:r>
              <a:rPr lang="en-US" sz="1600"/>
              <a:t> = 1</a:t>
            </a:r>
            <a:endParaRPr lang="de-DE" sz="1600"/>
          </a:p>
        </p:txBody>
      </p:sp>
      <p:sp>
        <p:nvSpPr>
          <p:cNvPr id="386455" name="Text Box 407"/>
          <p:cNvSpPr txBox="1">
            <a:spLocks noChangeArrowheads="1"/>
          </p:cNvSpPr>
          <p:nvPr/>
        </p:nvSpPr>
        <p:spPr bwMode="auto">
          <a:xfrm>
            <a:off x="3600450" y="1562100"/>
            <a:ext cx="685800" cy="336550"/>
          </a:xfrm>
          <a:prstGeom prst="rect">
            <a:avLst/>
          </a:prstGeom>
          <a:noFill/>
          <a:ln w="9525">
            <a:noFill/>
            <a:miter lim="800000"/>
            <a:headEnd/>
            <a:tailEnd/>
          </a:ln>
          <a:effectLst/>
        </p:spPr>
        <p:txBody>
          <a:bodyPr>
            <a:spAutoFit/>
          </a:bodyPr>
          <a:lstStyle/>
          <a:p>
            <a:pPr>
              <a:spcBef>
                <a:spcPct val="50000"/>
              </a:spcBef>
            </a:pPr>
            <a:r>
              <a:rPr lang="en-US" sz="1600"/>
              <a:t>x</a:t>
            </a:r>
            <a:r>
              <a:rPr lang="en-US" sz="1600" baseline="-25000"/>
              <a:t>1</a:t>
            </a:r>
            <a:r>
              <a:rPr lang="en-US" sz="1600"/>
              <a:t> = 2</a:t>
            </a:r>
            <a:endParaRPr lang="de-DE" sz="1600"/>
          </a:p>
        </p:txBody>
      </p:sp>
      <p:sp>
        <p:nvSpPr>
          <p:cNvPr id="386456" name="Text Box 408"/>
          <p:cNvSpPr txBox="1">
            <a:spLocks noChangeArrowheads="1"/>
          </p:cNvSpPr>
          <p:nvPr/>
        </p:nvSpPr>
        <p:spPr bwMode="auto">
          <a:xfrm>
            <a:off x="4743450" y="1524000"/>
            <a:ext cx="685800" cy="336550"/>
          </a:xfrm>
          <a:prstGeom prst="rect">
            <a:avLst/>
          </a:prstGeom>
          <a:noFill/>
          <a:ln w="9525">
            <a:noFill/>
            <a:miter lim="800000"/>
            <a:headEnd/>
            <a:tailEnd/>
          </a:ln>
          <a:effectLst/>
        </p:spPr>
        <p:txBody>
          <a:bodyPr>
            <a:spAutoFit/>
          </a:bodyPr>
          <a:lstStyle/>
          <a:p>
            <a:pPr>
              <a:spcBef>
                <a:spcPct val="50000"/>
              </a:spcBef>
            </a:pPr>
            <a:r>
              <a:rPr lang="en-US" sz="1600"/>
              <a:t>x</a:t>
            </a:r>
            <a:r>
              <a:rPr lang="en-US" sz="1600" baseline="-25000"/>
              <a:t>1</a:t>
            </a:r>
            <a:r>
              <a:rPr lang="en-US" sz="1600"/>
              <a:t> = 3</a:t>
            </a:r>
            <a:endParaRPr lang="de-DE" sz="1600"/>
          </a:p>
        </p:txBody>
      </p:sp>
      <p:sp>
        <p:nvSpPr>
          <p:cNvPr id="386457" name="Text Box 409"/>
          <p:cNvSpPr txBox="1">
            <a:spLocks noChangeArrowheads="1"/>
          </p:cNvSpPr>
          <p:nvPr/>
        </p:nvSpPr>
        <p:spPr bwMode="auto">
          <a:xfrm>
            <a:off x="5734050" y="1504950"/>
            <a:ext cx="685800" cy="336550"/>
          </a:xfrm>
          <a:prstGeom prst="rect">
            <a:avLst/>
          </a:prstGeom>
          <a:noFill/>
          <a:ln w="9525">
            <a:noFill/>
            <a:miter lim="800000"/>
            <a:headEnd/>
            <a:tailEnd/>
          </a:ln>
          <a:effectLst/>
        </p:spPr>
        <p:txBody>
          <a:bodyPr>
            <a:spAutoFit/>
          </a:bodyPr>
          <a:lstStyle/>
          <a:p>
            <a:pPr>
              <a:spcBef>
                <a:spcPct val="50000"/>
              </a:spcBef>
            </a:pPr>
            <a:r>
              <a:rPr lang="en-US" sz="1600"/>
              <a:t>x</a:t>
            </a:r>
            <a:r>
              <a:rPr lang="en-US" sz="1600" baseline="-25000"/>
              <a:t>1</a:t>
            </a:r>
            <a:r>
              <a:rPr lang="en-US" sz="1600"/>
              <a:t> = 4</a:t>
            </a:r>
            <a:endParaRPr lang="de-DE" sz="1600"/>
          </a:p>
        </p:txBody>
      </p:sp>
      <p:sp>
        <p:nvSpPr>
          <p:cNvPr id="386850" name="Oval 802"/>
          <p:cNvSpPr>
            <a:spLocks noChangeArrowheads="1"/>
          </p:cNvSpPr>
          <p:nvPr/>
        </p:nvSpPr>
        <p:spPr bwMode="auto">
          <a:xfrm>
            <a:off x="1143000" y="27432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a:t>
            </a:r>
          </a:p>
        </p:txBody>
      </p:sp>
      <p:sp>
        <p:nvSpPr>
          <p:cNvPr id="386851" name="Oval 803"/>
          <p:cNvSpPr>
            <a:spLocks noChangeArrowheads="1"/>
          </p:cNvSpPr>
          <p:nvPr/>
        </p:nvSpPr>
        <p:spPr bwMode="auto">
          <a:xfrm>
            <a:off x="3381375" y="27717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18</a:t>
            </a:r>
          </a:p>
        </p:txBody>
      </p:sp>
      <p:sp>
        <p:nvSpPr>
          <p:cNvPr id="386852" name="Oval 804"/>
          <p:cNvSpPr>
            <a:spLocks noChangeArrowheads="1"/>
          </p:cNvSpPr>
          <p:nvPr/>
        </p:nvSpPr>
        <p:spPr bwMode="auto">
          <a:xfrm>
            <a:off x="5553075" y="27717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34</a:t>
            </a:r>
          </a:p>
        </p:txBody>
      </p:sp>
      <p:sp>
        <p:nvSpPr>
          <p:cNvPr id="386853" name="Oval 805"/>
          <p:cNvSpPr>
            <a:spLocks noChangeArrowheads="1"/>
          </p:cNvSpPr>
          <p:nvPr/>
        </p:nvSpPr>
        <p:spPr bwMode="auto">
          <a:xfrm>
            <a:off x="7667625" y="2762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50</a:t>
            </a:r>
          </a:p>
        </p:txBody>
      </p:sp>
      <p:sp>
        <p:nvSpPr>
          <p:cNvPr id="386854" name="Oval 806"/>
          <p:cNvSpPr>
            <a:spLocks noChangeArrowheads="1"/>
          </p:cNvSpPr>
          <p:nvPr/>
        </p:nvSpPr>
        <p:spPr bwMode="auto">
          <a:xfrm>
            <a:off x="4486275" y="8001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a:t>
            </a:r>
          </a:p>
        </p:txBody>
      </p:sp>
      <p:sp>
        <p:nvSpPr>
          <p:cNvPr id="386855" name="Oval 807"/>
          <p:cNvSpPr>
            <a:spLocks noChangeArrowheads="1"/>
          </p:cNvSpPr>
          <p:nvPr/>
        </p:nvSpPr>
        <p:spPr bwMode="auto">
          <a:xfrm>
            <a:off x="466725" y="38766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a:t>
            </a:r>
          </a:p>
        </p:txBody>
      </p:sp>
      <p:sp>
        <p:nvSpPr>
          <p:cNvPr id="386856" name="Oval 808"/>
          <p:cNvSpPr>
            <a:spLocks noChangeArrowheads="1"/>
          </p:cNvSpPr>
          <p:nvPr/>
        </p:nvSpPr>
        <p:spPr bwMode="auto">
          <a:xfrm>
            <a:off x="1143000" y="38862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8</a:t>
            </a:r>
          </a:p>
        </p:txBody>
      </p:sp>
      <p:sp>
        <p:nvSpPr>
          <p:cNvPr id="386857" name="Oval 809"/>
          <p:cNvSpPr>
            <a:spLocks noChangeArrowheads="1"/>
          </p:cNvSpPr>
          <p:nvPr/>
        </p:nvSpPr>
        <p:spPr bwMode="auto">
          <a:xfrm>
            <a:off x="1828800" y="38862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13</a:t>
            </a:r>
          </a:p>
        </p:txBody>
      </p:sp>
      <p:sp>
        <p:nvSpPr>
          <p:cNvPr id="386858" name="Oval 810"/>
          <p:cNvSpPr>
            <a:spLocks noChangeArrowheads="1"/>
          </p:cNvSpPr>
          <p:nvPr/>
        </p:nvSpPr>
        <p:spPr bwMode="auto">
          <a:xfrm>
            <a:off x="2686050" y="3905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19</a:t>
            </a:r>
          </a:p>
        </p:txBody>
      </p:sp>
      <p:sp>
        <p:nvSpPr>
          <p:cNvPr id="386859" name="Oval 811"/>
          <p:cNvSpPr>
            <a:spLocks noChangeArrowheads="1"/>
          </p:cNvSpPr>
          <p:nvPr/>
        </p:nvSpPr>
        <p:spPr bwMode="auto">
          <a:xfrm>
            <a:off x="3371850" y="3905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24</a:t>
            </a:r>
          </a:p>
        </p:txBody>
      </p:sp>
      <p:sp>
        <p:nvSpPr>
          <p:cNvPr id="386860" name="Oval 812"/>
          <p:cNvSpPr>
            <a:spLocks noChangeArrowheads="1"/>
          </p:cNvSpPr>
          <p:nvPr/>
        </p:nvSpPr>
        <p:spPr bwMode="auto">
          <a:xfrm>
            <a:off x="4038600" y="3905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29</a:t>
            </a:r>
          </a:p>
        </p:txBody>
      </p:sp>
      <p:sp>
        <p:nvSpPr>
          <p:cNvPr id="386861" name="Oval 813"/>
          <p:cNvSpPr>
            <a:spLocks noChangeArrowheads="1"/>
          </p:cNvSpPr>
          <p:nvPr/>
        </p:nvSpPr>
        <p:spPr bwMode="auto">
          <a:xfrm>
            <a:off x="4876800" y="3905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35</a:t>
            </a:r>
          </a:p>
        </p:txBody>
      </p:sp>
      <p:sp>
        <p:nvSpPr>
          <p:cNvPr id="386862" name="Oval 814"/>
          <p:cNvSpPr>
            <a:spLocks noChangeArrowheads="1"/>
          </p:cNvSpPr>
          <p:nvPr/>
        </p:nvSpPr>
        <p:spPr bwMode="auto">
          <a:xfrm>
            <a:off x="5553075" y="39243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40</a:t>
            </a:r>
          </a:p>
        </p:txBody>
      </p:sp>
      <p:sp>
        <p:nvSpPr>
          <p:cNvPr id="386863" name="Oval 815"/>
          <p:cNvSpPr>
            <a:spLocks noChangeArrowheads="1"/>
          </p:cNvSpPr>
          <p:nvPr/>
        </p:nvSpPr>
        <p:spPr bwMode="auto">
          <a:xfrm>
            <a:off x="6238875" y="39147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45</a:t>
            </a:r>
          </a:p>
        </p:txBody>
      </p:sp>
      <p:sp>
        <p:nvSpPr>
          <p:cNvPr id="386864" name="Oval 816"/>
          <p:cNvSpPr>
            <a:spLocks noChangeArrowheads="1"/>
          </p:cNvSpPr>
          <p:nvPr/>
        </p:nvSpPr>
        <p:spPr bwMode="auto">
          <a:xfrm>
            <a:off x="6972300" y="3905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51</a:t>
            </a:r>
          </a:p>
        </p:txBody>
      </p:sp>
      <p:sp>
        <p:nvSpPr>
          <p:cNvPr id="386865" name="Oval 817"/>
          <p:cNvSpPr>
            <a:spLocks noChangeArrowheads="1"/>
          </p:cNvSpPr>
          <p:nvPr/>
        </p:nvSpPr>
        <p:spPr bwMode="auto">
          <a:xfrm>
            <a:off x="7658100" y="39243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56</a:t>
            </a:r>
          </a:p>
        </p:txBody>
      </p:sp>
      <p:sp>
        <p:nvSpPr>
          <p:cNvPr id="386866" name="Oval 818"/>
          <p:cNvSpPr>
            <a:spLocks noChangeArrowheads="1"/>
          </p:cNvSpPr>
          <p:nvPr/>
        </p:nvSpPr>
        <p:spPr bwMode="auto">
          <a:xfrm>
            <a:off x="8324850" y="3905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61</a:t>
            </a:r>
          </a:p>
        </p:txBody>
      </p:sp>
      <p:sp>
        <p:nvSpPr>
          <p:cNvPr id="386867" name="Oval 819"/>
          <p:cNvSpPr>
            <a:spLocks noChangeArrowheads="1"/>
          </p:cNvSpPr>
          <p:nvPr/>
        </p:nvSpPr>
        <p:spPr bwMode="auto">
          <a:xfrm>
            <a:off x="304800" y="50387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a:t>
            </a:r>
          </a:p>
        </p:txBody>
      </p:sp>
      <p:sp>
        <p:nvSpPr>
          <p:cNvPr id="386868" name="Oval 820"/>
          <p:cNvSpPr>
            <a:spLocks noChangeArrowheads="1"/>
          </p:cNvSpPr>
          <p:nvPr/>
        </p:nvSpPr>
        <p:spPr bwMode="auto">
          <a:xfrm>
            <a:off x="666750" y="50387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6</a:t>
            </a:r>
          </a:p>
        </p:txBody>
      </p:sp>
      <p:sp>
        <p:nvSpPr>
          <p:cNvPr id="386869" name="Oval 821"/>
          <p:cNvSpPr>
            <a:spLocks noChangeArrowheads="1"/>
          </p:cNvSpPr>
          <p:nvPr/>
        </p:nvSpPr>
        <p:spPr bwMode="auto">
          <a:xfrm>
            <a:off x="1000125" y="50387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9</a:t>
            </a:r>
          </a:p>
        </p:txBody>
      </p:sp>
      <p:sp>
        <p:nvSpPr>
          <p:cNvPr id="386870" name="Oval 822"/>
          <p:cNvSpPr>
            <a:spLocks noChangeArrowheads="1"/>
          </p:cNvSpPr>
          <p:nvPr/>
        </p:nvSpPr>
        <p:spPr bwMode="auto">
          <a:xfrm>
            <a:off x="1343025" y="5048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11</a:t>
            </a:r>
          </a:p>
        </p:txBody>
      </p:sp>
      <p:sp>
        <p:nvSpPr>
          <p:cNvPr id="386871" name="Oval 823"/>
          <p:cNvSpPr>
            <a:spLocks noChangeArrowheads="1"/>
          </p:cNvSpPr>
          <p:nvPr/>
        </p:nvSpPr>
        <p:spPr bwMode="auto">
          <a:xfrm>
            <a:off x="1685925" y="5048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14</a:t>
            </a:r>
          </a:p>
        </p:txBody>
      </p:sp>
      <p:sp>
        <p:nvSpPr>
          <p:cNvPr id="386872" name="Oval 824"/>
          <p:cNvSpPr>
            <a:spLocks noChangeArrowheads="1"/>
          </p:cNvSpPr>
          <p:nvPr/>
        </p:nvSpPr>
        <p:spPr bwMode="auto">
          <a:xfrm>
            <a:off x="2028825" y="5048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16</a:t>
            </a:r>
          </a:p>
        </p:txBody>
      </p:sp>
      <p:sp>
        <p:nvSpPr>
          <p:cNvPr id="386873" name="Oval 825"/>
          <p:cNvSpPr>
            <a:spLocks noChangeArrowheads="1"/>
          </p:cNvSpPr>
          <p:nvPr/>
        </p:nvSpPr>
        <p:spPr bwMode="auto">
          <a:xfrm>
            <a:off x="2505075" y="50673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20</a:t>
            </a:r>
          </a:p>
        </p:txBody>
      </p:sp>
      <p:sp>
        <p:nvSpPr>
          <p:cNvPr id="386874" name="Oval 826"/>
          <p:cNvSpPr>
            <a:spLocks noChangeArrowheads="1"/>
          </p:cNvSpPr>
          <p:nvPr/>
        </p:nvSpPr>
        <p:spPr bwMode="auto">
          <a:xfrm>
            <a:off x="2857500" y="50768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22</a:t>
            </a:r>
          </a:p>
        </p:txBody>
      </p:sp>
      <p:sp>
        <p:nvSpPr>
          <p:cNvPr id="386875" name="Oval 827"/>
          <p:cNvSpPr>
            <a:spLocks noChangeArrowheads="1"/>
          </p:cNvSpPr>
          <p:nvPr/>
        </p:nvSpPr>
        <p:spPr bwMode="auto">
          <a:xfrm>
            <a:off x="3200400" y="50863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25</a:t>
            </a:r>
          </a:p>
        </p:txBody>
      </p:sp>
      <p:sp>
        <p:nvSpPr>
          <p:cNvPr id="386876" name="Oval 828"/>
          <p:cNvSpPr>
            <a:spLocks noChangeArrowheads="1"/>
          </p:cNvSpPr>
          <p:nvPr/>
        </p:nvSpPr>
        <p:spPr bwMode="auto">
          <a:xfrm>
            <a:off x="3533775" y="50768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27</a:t>
            </a:r>
          </a:p>
        </p:txBody>
      </p:sp>
      <p:sp>
        <p:nvSpPr>
          <p:cNvPr id="386877" name="Oval 829"/>
          <p:cNvSpPr>
            <a:spLocks noChangeArrowheads="1"/>
          </p:cNvSpPr>
          <p:nvPr/>
        </p:nvSpPr>
        <p:spPr bwMode="auto">
          <a:xfrm>
            <a:off x="3886200" y="50863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30</a:t>
            </a:r>
          </a:p>
        </p:txBody>
      </p:sp>
      <p:sp>
        <p:nvSpPr>
          <p:cNvPr id="386878" name="Oval 830"/>
          <p:cNvSpPr>
            <a:spLocks noChangeArrowheads="1"/>
          </p:cNvSpPr>
          <p:nvPr/>
        </p:nvSpPr>
        <p:spPr bwMode="auto">
          <a:xfrm>
            <a:off x="4219575" y="50863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32</a:t>
            </a:r>
          </a:p>
        </p:txBody>
      </p:sp>
      <p:sp>
        <p:nvSpPr>
          <p:cNvPr id="386879" name="Oval 831"/>
          <p:cNvSpPr>
            <a:spLocks noChangeArrowheads="1"/>
          </p:cNvSpPr>
          <p:nvPr/>
        </p:nvSpPr>
        <p:spPr bwMode="auto">
          <a:xfrm>
            <a:off x="4676775" y="50768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36</a:t>
            </a:r>
          </a:p>
        </p:txBody>
      </p:sp>
      <p:sp>
        <p:nvSpPr>
          <p:cNvPr id="386880" name="Oval 832"/>
          <p:cNvSpPr>
            <a:spLocks noChangeArrowheads="1"/>
          </p:cNvSpPr>
          <p:nvPr/>
        </p:nvSpPr>
        <p:spPr bwMode="auto">
          <a:xfrm>
            <a:off x="5038725" y="50863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38</a:t>
            </a:r>
          </a:p>
        </p:txBody>
      </p:sp>
      <p:sp>
        <p:nvSpPr>
          <p:cNvPr id="386881" name="Oval 833"/>
          <p:cNvSpPr>
            <a:spLocks noChangeArrowheads="1"/>
          </p:cNvSpPr>
          <p:nvPr/>
        </p:nvSpPr>
        <p:spPr bwMode="auto">
          <a:xfrm>
            <a:off x="5391150" y="50863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41</a:t>
            </a:r>
          </a:p>
        </p:txBody>
      </p:sp>
      <p:sp>
        <p:nvSpPr>
          <p:cNvPr id="386882" name="Oval 834"/>
          <p:cNvSpPr>
            <a:spLocks noChangeArrowheads="1"/>
          </p:cNvSpPr>
          <p:nvPr/>
        </p:nvSpPr>
        <p:spPr bwMode="auto">
          <a:xfrm>
            <a:off x="5724525" y="50768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43</a:t>
            </a:r>
          </a:p>
        </p:txBody>
      </p:sp>
      <p:sp>
        <p:nvSpPr>
          <p:cNvPr id="386883" name="Oval 835"/>
          <p:cNvSpPr>
            <a:spLocks noChangeArrowheads="1"/>
          </p:cNvSpPr>
          <p:nvPr/>
        </p:nvSpPr>
        <p:spPr bwMode="auto">
          <a:xfrm>
            <a:off x="6076950" y="50768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46</a:t>
            </a:r>
          </a:p>
        </p:txBody>
      </p:sp>
      <p:sp>
        <p:nvSpPr>
          <p:cNvPr id="386884" name="Oval 836"/>
          <p:cNvSpPr>
            <a:spLocks noChangeArrowheads="1"/>
          </p:cNvSpPr>
          <p:nvPr/>
        </p:nvSpPr>
        <p:spPr bwMode="auto">
          <a:xfrm>
            <a:off x="6410325" y="50768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48</a:t>
            </a:r>
          </a:p>
        </p:txBody>
      </p:sp>
      <p:sp>
        <p:nvSpPr>
          <p:cNvPr id="386885" name="Oval 837"/>
          <p:cNvSpPr>
            <a:spLocks noChangeArrowheads="1"/>
          </p:cNvSpPr>
          <p:nvPr/>
        </p:nvSpPr>
        <p:spPr bwMode="auto">
          <a:xfrm>
            <a:off x="6819900" y="5048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52</a:t>
            </a:r>
          </a:p>
        </p:txBody>
      </p:sp>
      <p:sp>
        <p:nvSpPr>
          <p:cNvPr id="386886" name="Oval 838"/>
          <p:cNvSpPr>
            <a:spLocks noChangeArrowheads="1"/>
          </p:cNvSpPr>
          <p:nvPr/>
        </p:nvSpPr>
        <p:spPr bwMode="auto">
          <a:xfrm>
            <a:off x="7162800" y="50577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54</a:t>
            </a:r>
          </a:p>
        </p:txBody>
      </p:sp>
      <p:sp>
        <p:nvSpPr>
          <p:cNvPr id="386887" name="Oval 839"/>
          <p:cNvSpPr>
            <a:spLocks noChangeArrowheads="1"/>
          </p:cNvSpPr>
          <p:nvPr/>
        </p:nvSpPr>
        <p:spPr bwMode="auto">
          <a:xfrm>
            <a:off x="7515225" y="50577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57</a:t>
            </a:r>
          </a:p>
        </p:txBody>
      </p:sp>
      <p:sp>
        <p:nvSpPr>
          <p:cNvPr id="386888" name="Oval 840"/>
          <p:cNvSpPr>
            <a:spLocks noChangeArrowheads="1"/>
          </p:cNvSpPr>
          <p:nvPr/>
        </p:nvSpPr>
        <p:spPr bwMode="auto">
          <a:xfrm>
            <a:off x="7848600" y="50577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59</a:t>
            </a:r>
          </a:p>
        </p:txBody>
      </p:sp>
      <p:sp>
        <p:nvSpPr>
          <p:cNvPr id="386889" name="Oval 841"/>
          <p:cNvSpPr>
            <a:spLocks noChangeArrowheads="1"/>
          </p:cNvSpPr>
          <p:nvPr/>
        </p:nvSpPr>
        <p:spPr bwMode="auto">
          <a:xfrm>
            <a:off x="8201025" y="5048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62</a:t>
            </a:r>
          </a:p>
        </p:txBody>
      </p:sp>
      <p:sp>
        <p:nvSpPr>
          <p:cNvPr id="386890" name="Oval 842"/>
          <p:cNvSpPr>
            <a:spLocks noChangeArrowheads="1"/>
          </p:cNvSpPr>
          <p:nvPr/>
        </p:nvSpPr>
        <p:spPr bwMode="auto">
          <a:xfrm>
            <a:off x="8543925" y="50482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64</a:t>
            </a:r>
          </a:p>
        </p:txBody>
      </p:sp>
      <p:sp>
        <p:nvSpPr>
          <p:cNvPr id="386891" name="Oval 843"/>
          <p:cNvSpPr>
            <a:spLocks noChangeArrowheads="1"/>
          </p:cNvSpPr>
          <p:nvPr/>
        </p:nvSpPr>
        <p:spPr bwMode="auto">
          <a:xfrm>
            <a:off x="304800" y="60102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a:t>
            </a:r>
          </a:p>
        </p:txBody>
      </p:sp>
      <p:sp>
        <p:nvSpPr>
          <p:cNvPr id="386892" name="Oval 844"/>
          <p:cNvSpPr>
            <a:spLocks noChangeArrowheads="1"/>
          </p:cNvSpPr>
          <p:nvPr/>
        </p:nvSpPr>
        <p:spPr bwMode="auto">
          <a:xfrm>
            <a:off x="666750" y="60102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7</a:t>
            </a:r>
          </a:p>
        </p:txBody>
      </p:sp>
      <p:sp>
        <p:nvSpPr>
          <p:cNvPr id="386893" name="Oval 845"/>
          <p:cNvSpPr>
            <a:spLocks noChangeArrowheads="1"/>
          </p:cNvSpPr>
          <p:nvPr/>
        </p:nvSpPr>
        <p:spPr bwMode="auto">
          <a:xfrm>
            <a:off x="1000125" y="60102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10</a:t>
            </a:r>
          </a:p>
        </p:txBody>
      </p:sp>
      <p:sp>
        <p:nvSpPr>
          <p:cNvPr id="386894" name="Oval 846"/>
          <p:cNvSpPr>
            <a:spLocks noChangeArrowheads="1"/>
          </p:cNvSpPr>
          <p:nvPr/>
        </p:nvSpPr>
        <p:spPr bwMode="auto">
          <a:xfrm>
            <a:off x="1343025" y="60198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12</a:t>
            </a:r>
          </a:p>
        </p:txBody>
      </p:sp>
      <p:sp>
        <p:nvSpPr>
          <p:cNvPr id="386895" name="Oval 847"/>
          <p:cNvSpPr>
            <a:spLocks noChangeArrowheads="1"/>
          </p:cNvSpPr>
          <p:nvPr/>
        </p:nvSpPr>
        <p:spPr bwMode="auto">
          <a:xfrm>
            <a:off x="1685925" y="60198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15</a:t>
            </a:r>
          </a:p>
        </p:txBody>
      </p:sp>
      <p:sp>
        <p:nvSpPr>
          <p:cNvPr id="386896" name="Oval 848"/>
          <p:cNvSpPr>
            <a:spLocks noChangeArrowheads="1"/>
          </p:cNvSpPr>
          <p:nvPr/>
        </p:nvSpPr>
        <p:spPr bwMode="auto">
          <a:xfrm>
            <a:off x="2028825" y="60198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17</a:t>
            </a:r>
          </a:p>
        </p:txBody>
      </p:sp>
      <p:sp>
        <p:nvSpPr>
          <p:cNvPr id="386897" name="Oval 849"/>
          <p:cNvSpPr>
            <a:spLocks noChangeArrowheads="1"/>
          </p:cNvSpPr>
          <p:nvPr/>
        </p:nvSpPr>
        <p:spPr bwMode="auto">
          <a:xfrm>
            <a:off x="2505075" y="60388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21</a:t>
            </a:r>
          </a:p>
        </p:txBody>
      </p:sp>
      <p:sp>
        <p:nvSpPr>
          <p:cNvPr id="386898" name="Oval 850"/>
          <p:cNvSpPr>
            <a:spLocks noChangeArrowheads="1"/>
          </p:cNvSpPr>
          <p:nvPr/>
        </p:nvSpPr>
        <p:spPr bwMode="auto">
          <a:xfrm>
            <a:off x="2857500" y="60483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23</a:t>
            </a:r>
          </a:p>
        </p:txBody>
      </p:sp>
      <p:sp>
        <p:nvSpPr>
          <p:cNvPr id="386899" name="Oval 851"/>
          <p:cNvSpPr>
            <a:spLocks noChangeArrowheads="1"/>
          </p:cNvSpPr>
          <p:nvPr/>
        </p:nvSpPr>
        <p:spPr bwMode="auto">
          <a:xfrm>
            <a:off x="3200400" y="60483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26</a:t>
            </a:r>
          </a:p>
        </p:txBody>
      </p:sp>
      <p:sp>
        <p:nvSpPr>
          <p:cNvPr id="386900" name="Oval 852"/>
          <p:cNvSpPr>
            <a:spLocks noChangeArrowheads="1"/>
          </p:cNvSpPr>
          <p:nvPr/>
        </p:nvSpPr>
        <p:spPr bwMode="auto">
          <a:xfrm>
            <a:off x="3533775" y="60483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28</a:t>
            </a:r>
          </a:p>
        </p:txBody>
      </p:sp>
      <p:sp>
        <p:nvSpPr>
          <p:cNvPr id="386901" name="Oval 853"/>
          <p:cNvSpPr>
            <a:spLocks noChangeArrowheads="1"/>
          </p:cNvSpPr>
          <p:nvPr/>
        </p:nvSpPr>
        <p:spPr bwMode="auto">
          <a:xfrm>
            <a:off x="3886200" y="60483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31</a:t>
            </a:r>
          </a:p>
        </p:txBody>
      </p:sp>
      <p:sp>
        <p:nvSpPr>
          <p:cNvPr id="386902" name="Oval 854"/>
          <p:cNvSpPr>
            <a:spLocks noChangeArrowheads="1"/>
          </p:cNvSpPr>
          <p:nvPr/>
        </p:nvSpPr>
        <p:spPr bwMode="auto">
          <a:xfrm>
            <a:off x="4219575" y="60579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33</a:t>
            </a:r>
          </a:p>
        </p:txBody>
      </p:sp>
      <p:sp>
        <p:nvSpPr>
          <p:cNvPr id="386903" name="Oval 855"/>
          <p:cNvSpPr>
            <a:spLocks noChangeArrowheads="1"/>
          </p:cNvSpPr>
          <p:nvPr/>
        </p:nvSpPr>
        <p:spPr bwMode="auto">
          <a:xfrm>
            <a:off x="4676775" y="60483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37</a:t>
            </a:r>
          </a:p>
        </p:txBody>
      </p:sp>
      <p:sp>
        <p:nvSpPr>
          <p:cNvPr id="386904" name="Oval 856"/>
          <p:cNvSpPr>
            <a:spLocks noChangeArrowheads="1"/>
          </p:cNvSpPr>
          <p:nvPr/>
        </p:nvSpPr>
        <p:spPr bwMode="auto">
          <a:xfrm>
            <a:off x="5038725" y="603885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39</a:t>
            </a:r>
          </a:p>
        </p:txBody>
      </p:sp>
      <p:sp>
        <p:nvSpPr>
          <p:cNvPr id="386905" name="Oval 857"/>
          <p:cNvSpPr>
            <a:spLocks noChangeArrowheads="1"/>
          </p:cNvSpPr>
          <p:nvPr/>
        </p:nvSpPr>
        <p:spPr bwMode="auto">
          <a:xfrm>
            <a:off x="5391150" y="60483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42</a:t>
            </a:r>
          </a:p>
        </p:txBody>
      </p:sp>
      <p:sp>
        <p:nvSpPr>
          <p:cNvPr id="386906" name="Oval 858"/>
          <p:cNvSpPr>
            <a:spLocks noChangeArrowheads="1"/>
          </p:cNvSpPr>
          <p:nvPr/>
        </p:nvSpPr>
        <p:spPr bwMode="auto">
          <a:xfrm>
            <a:off x="5724525" y="60483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44</a:t>
            </a:r>
          </a:p>
        </p:txBody>
      </p:sp>
      <p:sp>
        <p:nvSpPr>
          <p:cNvPr id="386907" name="Oval 859"/>
          <p:cNvSpPr>
            <a:spLocks noChangeArrowheads="1"/>
          </p:cNvSpPr>
          <p:nvPr/>
        </p:nvSpPr>
        <p:spPr bwMode="auto">
          <a:xfrm>
            <a:off x="6076950" y="60483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47</a:t>
            </a:r>
          </a:p>
        </p:txBody>
      </p:sp>
      <p:sp>
        <p:nvSpPr>
          <p:cNvPr id="386908" name="Oval 860"/>
          <p:cNvSpPr>
            <a:spLocks noChangeArrowheads="1"/>
          </p:cNvSpPr>
          <p:nvPr/>
        </p:nvSpPr>
        <p:spPr bwMode="auto">
          <a:xfrm>
            <a:off x="6410325" y="604837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49</a:t>
            </a:r>
          </a:p>
        </p:txBody>
      </p:sp>
      <p:sp>
        <p:nvSpPr>
          <p:cNvPr id="386909" name="Oval 861"/>
          <p:cNvSpPr>
            <a:spLocks noChangeArrowheads="1"/>
          </p:cNvSpPr>
          <p:nvPr/>
        </p:nvSpPr>
        <p:spPr bwMode="auto">
          <a:xfrm>
            <a:off x="6819900" y="60198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53</a:t>
            </a:r>
          </a:p>
        </p:txBody>
      </p:sp>
      <p:sp>
        <p:nvSpPr>
          <p:cNvPr id="386910" name="Oval 862"/>
          <p:cNvSpPr>
            <a:spLocks noChangeArrowheads="1"/>
          </p:cNvSpPr>
          <p:nvPr/>
        </p:nvSpPr>
        <p:spPr bwMode="auto">
          <a:xfrm>
            <a:off x="7162800" y="60293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55</a:t>
            </a:r>
          </a:p>
        </p:txBody>
      </p:sp>
      <p:sp>
        <p:nvSpPr>
          <p:cNvPr id="386911" name="Oval 863"/>
          <p:cNvSpPr>
            <a:spLocks noChangeArrowheads="1"/>
          </p:cNvSpPr>
          <p:nvPr/>
        </p:nvSpPr>
        <p:spPr bwMode="auto">
          <a:xfrm>
            <a:off x="7515225" y="60293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58</a:t>
            </a:r>
          </a:p>
        </p:txBody>
      </p:sp>
      <p:sp>
        <p:nvSpPr>
          <p:cNvPr id="386912" name="Oval 864"/>
          <p:cNvSpPr>
            <a:spLocks noChangeArrowheads="1"/>
          </p:cNvSpPr>
          <p:nvPr/>
        </p:nvSpPr>
        <p:spPr bwMode="auto">
          <a:xfrm>
            <a:off x="7848600" y="60293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60</a:t>
            </a:r>
          </a:p>
        </p:txBody>
      </p:sp>
      <p:sp>
        <p:nvSpPr>
          <p:cNvPr id="386913" name="Oval 865"/>
          <p:cNvSpPr>
            <a:spLocks noChangeArrowheads="1"/>
          </p:cNvSpPr>
          <p:nvPr/>
        </p:nvSpPr>
        <p:spPr bwMode="auto">
          <a:xfrm>
            <a:off x="8201025" y="6029325"/>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63</a:t>
            </a:r>
          </a:p>
        </p:txBody>
      </p:sp>
      <p:sp>
        <p:nvSpPr>
          <p:cNvPr id="386914" name="Oval 866"/>
          <p:cNvSpPr>
            <a:spLocks noChangeArrowheads="1"/>
          </p:cNvSpPr>
          <p:nvPr/>
        </p:nvSpPr>
        <p:spPr bwMode="auto">
          <a:xfrm>
            <a:off x="8543925" y="6019800"/>
            <a:ext cx="304800" cy="304800"/>
          </a:xfrm>
          <a:prstGeom prst="ellipse">
            <a:avLst/>
          </a:prstGeom>
          <a:solidFill>
            <a:srgbClr val="FFFF00"/>
          </a:solidFill>
          <a:ln w="9525">
            <a:solidFill>
              <a:schemeClr val="tx1"/>
            </a:solidFill>
            <a:round/>
            <a:headEnd/>
            <a:tailEnd/>
          </a:ln>
          <a:effectLst/>
        </p:spPr>
        <p:txBody>
          <a:bodyPr wrap="none" anchor="ctr"/>
          <a:lstStyle/>
          <a:p>
            <a:pPr algn="ctr"/>
            <a:r>
              <a:rPr lang="en-US" sz="1400"/>
              <a:t>65</a:t>
            </a:r>
          </a:p>
        </p:txBody>
      </p:sp>
      <p:sp>
        <p:nvSpPr>
          <p:cNvPr id="74" name="Title 73"/>
          <p:cNvSpPr>
            <a:spLocks noGrp="1"/>
          </p:cNvSpPr>
          <p:nvPr>
            <p:ph type="title"/>
          </p:nvPr>
        </p:nvSpPr>
        <p:spPr>
          <a:xfrm>
            <a:off x="838200" y="0"/>
            <a:ext cx="7498080" cy="1143000"/>
          </a:xfrm>
        </p:spPr>
        <p:txBody>
          <a:bodyPr/>
          <a:lstStyle/>
          <a:p>
            <a:r>
              <a:rPr lang="en-US" dirty="0" smtClean="0"/>
              <a:t>  8-queen’s problem</a:t>
            </a:r>
            <a:endParaRPr lang="en-US" dirty="0"/>
          </a:p>
        </p:txBody>
      </p:sp>
      <p:sp>
        <p:nvSpPr>
          <p:cNvPr id="75" name="Content Placeholder 7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Text Box 4"/>
          <p:cNvSpPr txBox="1">
            <a:spLocks noChangeArrowheads="1"/>
          </p:cNvSpPr>
          <p:nvPr/>
        </p:nvSpPr>
        <p:spPr bwMode="auto">
          <a:xfrm>
            <a:off x="1295400" y="1524000"/>
            <a:ext cx="7696200" cy="2462213"/>
          </a:xfrm>
          <a:prstGeom prst="rect">
            <a:avLst/>
          </a:prstGeom>
          <a:noFill/>
          <a:ln w="9525">
            <a:noFill/>
            <a:miter lim="800000"/>
            <a:headEnd/>
            <a:tailEnd/>
          </a:ln>
          <a:effectLst/>
        </p:spPr>
        <p:txBody>
          <a:bodyPr wrap="square">
            <a:spAutoFit/>
          </a:bodyPr>
          <a:lstStyle/>
          <a:p>
            <a:pPr algn="just">
              <a:spcBef>
                <a:spcPct val="50000"/>
              </a:spcBef>
            </a:pPr>
            <a:r>
              <a:rPr lang="de-DE" sz="2800" b="0" dirty="0"/>
              <a:t>Backtracking algorithms determines problem solutions by systematically searching for the solution space for the given problem instance</a:t>
            </a:r>
            <a:r>
              <a:rPr lang="de-DE" sz="2800" b="0" dirty="0" smtClean="0"/>
              <a:t>.</a:t>
            </a:r>
          </a:p>
          <a:p>
            <a:pPr algn="just">
              <a:spcBef>
                <a:spcPct val="50000"/>
              </a:spcBef>
            </a:pPr>
            <a:r>
              <a:rPr lang="de-DE" sz="2800" dirty="0" smtClean="0">
                <a:solidFill>
                  <a:schemeClr val="accent1"/>
                </a:solidFill>
              </a:rPr>
              <a:t>Solution space</a:t>
            </a:r>
            <a:r>
              <a:rPr lang="de-DE" sz="2800" dirty="0" smtClean="0"/>
              <a:t>-  All paths from the root to leaf node</a:t>
            </a:r>
            <a:endParaRPr lang="de-DE" sz="2800" b="0" dirty="0"/>
          </a:p>
        </p:txBody>
      </p:sp>
      <p:sp>
        <p:nvSpPr>
          <p:cNvPr id="385029" name="Text Box 5"/>
          <p:cNvSpPr txBox="1">
            <a:spLocks noChangeArrowheads="1"/>
          </p:cNvSpPr>
          <p:nvPr/>
        </p:nvSpPr>
        <p:spPr bwMode="auto">
          <a:xfrm>
            <a:off x="1219200" y="4343400"/>
            <a:ext cx="7924800" cy="954107"/>
          </a:xfrm>
          <a:prstGeom prst="rect">
            <a:avLst/>
          </a:prstGeom>
          <a:noFill/>
          <a:ln w="9525">
            <a:noFill/>
            <a:miter lim="800000"/>
            <a:headEnd/>
            <a:tailEnd/>
          </a:ln>
          <a:effectLst/>
        </p:spPr>
        <p:txBody>
          <a:bodyPr wrap="square">
            <a:spAutoFit/>
          </a:bodyPr>
          <a:lstStyle/>
          <a:p>
            <a:pPr algn="just">
              <a:spcBef>
                <a:spcPct val="50000"/>
              </a:spcBef>
            </a:pPr>
            <a:r>
              <a:rPr lang="de-DE" sz="2800" b="0" dirty="0"/>
              <a:t>This search is often facilitated by a tree organization (</a:t>
            </a:r>
            <a:r>
              <a:rPr lang="de-DE" sz="2800" i="1" dirty="0">
                <a:solidFill>
                  <a:schemeClr val="accent1"/>
                </a:solidFill>
              </a:rPr>
              <a:t>permutation tree</a:t>
            </a:r>
            <a:r>
              <a:rPr lang="de-DE" sz="2800" b="0" dirty="0"/>
              <a:t>) for the solution space.</a:t>
            </a:r>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85028"/>
                                        </p:tgtEl>
                                        <p:attrNameLst>
                                          <p:attrName>style.visibility</p:attrName>
                                        </p:attrNameLst>
                                      </p:cBhvr>
                                      <p:to>
                                        <p:strVal val="visible"/>
                                      </p:to>
                                    </p:set>
                                    <p:animEffect transition="in" filter="randombar(horizontal)">
                                      <p:cBhvr>
                                        <p:cTn id="7" dur="500"/>
                                        <p:tgtEl>
                                          <p:spTgt spid="3850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85029"/>
                                        </p:tgtEl>
                                        <p:attrNameLst>
                                          <p:attrName>style.visibility</p:attrName>
                                        </p:attrNameLst>
                                      </p:cBhvr>
                                      <p:to>
                                        <p:strVal val="visible"/>
                                      </p:to>
                                    </p:set>
                                    <p:animEffect transition="in" filter="barn(inHorizontal)">
                                      <p:cBhvr>
                                        <p:cTn id="12" dur="500"/>
                                        <p:tgtEl>
                                          <p:spTgt spid="385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autoUpdateAnimBg="0"/>
      <p:bldP spid="38502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Text Box 4"/>
          <p:cNvSpPr txBox="1">
            <a:spLocks noChangeArrowheads="1"/>
          </p:cNvSpPr>
          <p:nvPr/>
        </p:nvSpPr>
        <p:spPr bwMode="auto">
          <a:xfrm>
            <a:off x="1143000" y="1143000"/>
            <a:ext cx="8001000" cy="519113"/>
          </a:xfrm>
          <a:prstGeom prst="rect">
            <a:avLst/>
          </a:prstGeom>
          <a:noFill/>
          <a:ln w="9525">
            <a:noFill/>
            <a:miter lim="800000"/>
            <a:headEnd/>
            <a:tailEnd/>
          </a:ln>
          <a:effectLst/>
        </p:spPr>
        <p:txBody>
          <a:bodyPr wrap="square">
            <a:spAutoFit/>
          </a:bodyPr>
          <a:lstStyle/>
          <a:p>
            <a:pPr algn="just">
              <a:spcBef>
                <a:spcPct val="50000"/>
              </a:spcBef>
            </a:pPr>
            <a:r>
              <a:rPr lang="de-DE" sz="2800" i="1" dirty="0"/>
              <a:t>Terminology regarding tree organization of solution space</a:t>
            </a:r>
            <a:r>
              <a:rPr lang="de-DE" sz="2800" b="0" dirty="0"/>
              <a:t>-</a:t>
            </a:r>
          </a:p>
        </p:txBody>
      </p:sp>
      <p:sp>
        <p:nvSpPr>
          <p:cNvPr id="387077" name="Text Box 5"/>
          <p:cNvSpPr txBox="1">
            <a:spLocks noChangeArrowheads="1"/>
          </p:cNvSpPr>
          <p:nvPr/>
        </p:nvSpPr>
        <p:spPr bwMode="auto">
          <a:xfrm>
            <a:off x="1066800" y="2133600"/>
            <a:ext cx="8077200" cy="954107"/>
          </a:xfrm>
          <a:prstGeom prst="rect">
            <a:avLst/>
          </a:prstGeom>
          <a:noFill/>
          <a:ln w="9525">
            <a:noFill/>
            <a:miter lim="800000"/>
            <a:headEnd/>
            <a:tailEnd/>
          </a:ln>
          <a:effectLst/>
        </p:spPr>
        <p:txBody>
          <a:bodyPr wrap="square">
            <a:spAutoFit/>
          </a:bodyPr>
          <a:lstStyle/>
          <a:p>
            <a:pPr algn="just">
              <a:spcBef>
                <a:spcPct val="50000"/>
              </a:spcBef>
            </a:pPr>
            <a:r>
              <a:rPr lang="de-DE" sz="2800" dirty="0">
                <a:solidFill>
                  <a:schemeClr val="accent1"/>
                </a:solidFill>
              </a:rPr>
              <a:t>Problem State:</a:t>
            </a:r>
            <a:r>
              <a:rPr lang="de-DE" sz="2800" b="0" dirty="0">
                <a:solidFill>
                  <a:schemeClr val="accent1"/>
                </a:solidFill>
              </a:rPr>
              <a:t> </a:t>
            </a:r>
            <a:r>
              <a:rPr lang="de-DE" sz="2800" b="0" dirty="0"/>
              <a:t>Each node </a:t>
            </a:r>
            <a:r>
              <a:rPr lang="en-US" sz="2800" b="0" dirty="0"/>
              <a:t>in </a:t>
            </a:r>
            <a:r>
              <a:rPr lang="de-DE" sz="2800" b="0" dirty="0"/>
              <a:t>a tree defines a problem state.</a:t>
            </a:r>
            <a:endParaRPr lang="de-DE" dirty="0"/>
          </a:p>
        </p:txBody>
      </p:sp>
      <p:sp>
        <p:nvSpPr>
          <p:cNvPr id="387078" name="Text Box 6"/>
          <p:cNvSpPr txBox="1">
            <a:spLocks noChangeArrowheads="1"/>
          </p:cNvSpPr>
          <p:nvPr/>
        </p:nvSpPr>
        <p:spPr bwMode="auto">
          <a:xfrm>
            <a:off x="1066800" y="3276600"/>
            <a:ext cx="8077200" cy="946150"/>
          </a:xfrm>
          <a:prstGeom prst="rect">
            <a:avLst/>
          </a:prstGeom>
          <a:noFill/>
          <a:ln w="9525">
            <a:noFill/>
            <a:miter lim="800000"/>
            <a:headEnd/>
            <a:tailEnd/>
          </a:ln>
          <a:effectLst/>
        </p:spPr>
        <p:txBody>
          <a:bodyPr wrap="square">
            <a:spAutoFit/>
          </a:bodyPr>
          <a:lstStyle/>
          <a:p>
            <a:pPr algn="just">
              <a:spcBef>
                <a:spcPct val="50000"/>
              </a:spcBef>
            </a:pPr>
            <a:r>
              <a:rPr lang="de-DE" sz="2800" dirty="0">
                <a:solidFill>
                  <a:schemeClr val="accent1"/>
                </a:solidFill>
              </a:rPr>
              <a:t>State space:</a:t>
            </a:r>
            <a:r>
              <a:rPr lang="de-DE" sz="2800" b="0" dirty="0">
                <a:solidFill>
                  <a:schemeClr val="accent1"/>
                </a:solidFill>
              </a:rPr>
              <a:t> </a:t>
            </a:r>
            <a:r>
              <a:rPr lang="de-DE" sz="2800" b="0" dirty="0"/>
              <a:t>All paths from the root to other nodes define the state space of the problem.</a:t>
            </a:r>
            <a:endParaRPr lang="de-DE" dirty="0"/>
          </a:p>
        </p:txBody>
      </p:sp>
      <p:sp>
        <p:nvSpPr>
          <p:cNvPr id="387079" name="Text Box 7"/>
          <p:cNvSpPr txBox="1">
            <a:spLocks noChangeArrowheads="1"/>
          </p:cNvSpPr>
          <p:nvPr/>
        </p:nvSpPr>
        <p:spPr bwMode="auto">
          <a:xfrm>
            <a:off x="1066800" y="4724400"/>
            <a:ext cx="7924800" cy="1373188"/>
          </a:xfrm>
          <a:prstGeom prst="rect">
            <a:avLst/>
          </a:prstGeom>
          <a:noFill/>
          <a:ln w="9525">
            <a:noFill/>
            <a:miter lim="800000"/>
            <a:headEnd/>
            <a:tailEnd/>
          </a:ln>
          <a:effectLst/>
        </p:spPr>
        <p:txBody>
          <a:bodyPr wrap="square">
            <a:spAutoFit/>
          </a:bodyPr>
          <a:lstStyle/>
          <a:p>
            <a:pPr algn="just">
              <a:spcBef>
                <a:spcPct val="50000"/>
              </a:spcBef>
            </a:pPr>
            <a:r>
              <a:rPr lang="de-DE" sz="2800" dirty="0">
                <a:solidFill>
                  <a:schemeClr val="accent1"/>
                </a:solidFill>
              </a:rPr>
              <a:t>Solution states:</a:t>
            </a:r>
            <a:r>
              <a:rPr lang="de-DE" sz="2800" b="0" dirty="0">
                <a:solidFill>
                  <a:schemeClr val="accent1"/>
                </a:solidFill>
              </a:rPr>
              <a:t> </a:t>
            </a:r>
            <a:r>
              <a:rPr lang="de-DE" sz="2800" b="0" dirty="0"/>
              <a:t>Solution states are those problem states </a:t>
            </a:r>
            <a:r>
              <a:rPr lang="de-DE" sz="2800" u="sng" dirty="0"/>
              <a:t>S</a:t>
            </a:r>
            <a:r>
              <a:rPr lang="de-DE" sz="2800" b="0" dirty="0"/>
              <a:t> for which the path from the root to </a:t>
            </a:r>
            <a:r>
              <a:rPr lang="de-DE" sz="2800" u="sng" dirty="0"/>
              <a:t>S</a:t>
            </a:r>
            <a:r>
              <a:rPr lang="de-DE" sz="2800" b="0" dirty="0"/>
              <a:t> defines a tuple in the solution space.</a:t>
            </a:r>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blinds(horizontal)">
                                      <p:cBhvr>
                                        <p:cTn id="7" dur="500"/>
                                        <p:tgtEl>
                                          <p:spTgt spid="3870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7077"/>
                                        </p:tgtEl>
                                        <p:attrNameLst>
                                          <p:attrName>style.visibility</p:attrName>
                                        </p:attrNameLst>
                                      </p:cBhvr>
                                      <p:to>
                                        <p:strVal val="visible"/>
                                      </p:to>
                                    </p:set>
                                    <p:animEffect transition="in" filter="blinds(horizontal)">
                                      <p:cBhvr>
                                        <p:cTn id="12" dur="500"/>
                                        <p:tgtEl>
                                          <p:spTgt spid="3870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7078"/>
                                        </p:tgtEl>
                                        <p:attrNameLst>
                                          <p:attrName>style.visibility</p:attrName>
                                        </p:attrNameLst>
                                      </p:cBhvr>
                                      <p:to>
                                        <p:strVal val="visible"/>
                                      </p:to>
                                    </p:set>
                                    <p:animEffect transition="in" filter="blinds(horizontal)">
                                      <p:cBhvr>
                                        <p:cTn id="17" dur="500"/>
                                        <p:tgtEl>
                                          <p:spTgt spid="3870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7079"/>
                                        </p:tgtEl>
                                        <p:attrNameLst>
                                          <p:attrName>style.visibility</p:attrName>
                                        </p:attrNameLst>
                                      </p:cBhvr>
                                      <p:to>
                                        <p:strVal val="visible"/>
                                      </p:to>
                                    </p:set>
                                    <p:animEffect transition="in" filter="blinds(horizontal)">
                                      <p:cBhvr>
                                        <p:cTn id="22" dur="500"/>
                                        <p:tgtEl>
                                          <p:spTgt spid="387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utoUpdateAnimBg="0"/>
      <p:bldP spid="387077" grpId="0" autoUpdateAnimBg="0"/>
      <p:bldP spid="387078" grpId="0" autoUpdateAnimBg="0"/>
      <p:bldP spid="38707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Text Box 4"/>
          <p:cNvSpPr txBox="1">
            <a:spLocks noChangeArrowheads="1"/>
          </p:cNvSpPr>
          <p:nvPr/>
        </p:nvSpPr>
        <p:spPr bwMode="auto">
          <a:xfrm>
            <a:off x="1143000" y="990600"/>
            <a:ext cx="7696200" cy="1800225"/>
          </a:xfrm>
          <a:prstGeom prst="rect">
            <a:avLst/>
          </a:prstGeom>
          <a:noFill/>
          <a:ln w="9525">
            <a:noFill/>
            <a:miter lim="800000"/>
            <a:headEnd/>
            <a:tailEnd/>
          </a:ln>
          <a:effectLst/>
        </p:spPr>
        <p:txBody>
          <a:bodyPr wrap="square">
            <a:spAutoFit/>
          </a:bodyPr>
          <a:lstStyle/>
          <a:p>
            <a:pPr algn="just">
              <a:spcBef>
                <a:spcPct val="50000"/>
              </a:spcBef>
            </a:pPr>
            <a:r>
              <a:rPr lang="de-DE" sz="2800" dirty="0">
                <a:solidFill>
                  <a:schemeClr val="accent1"/>
                </a:solidFill>
              </a:rPr>
              <a:t>Answer states:</a:t>
            </a:r>
            <a:r>
              <a:rPr lang="de-DE" sz="2800" b="0" dirty="0">
                <a:solidFill>
                  <a:schemeClr val="accent1"/>
                </a:solidFill>
              </a:rPr>
              <a:t> </a:t>
            </a:r>
            <a:r>
              <a:rPr lang="de-DE" sz="2800" b="0" dirty="0"/>
              <a:t>Answer states are those problem states </a:t>
            </a:r>
            <a:r>
              <a:rPr lang="de-DE" sz="2800" u="sng" dirty="0"/>
              <a:t>S</a:t>
            </a:r>
            <a:r>
              <a:rPr lang="de-DE" sz="2800" b="0" dirty="0"/>
              <a:t> for which the path from the root to </a:t>
            </a:r>
            <a:r>
              <a:rPr lang="de-DE" sz="2800" u="sng" dirty="0"/>
              <a:t>S</a:t>
            </a:r>
            <a:r>
              <a:rPr lang="de-DE" sz="2800" b="0" dirty="0"/>
              <a:t> defines a tuple which is the member of the set of solutions (i.e. satisfies implicit constraints). </a:t>
            </a:r>
            <a:endParaRPr lang="de-DE" dirty="0"/>
          </a:p>
        </p:txBody>
      </p:sp>
      <p:sp>
        <p:nvSpPr>
          <p:cNvPr id="388101" name="Text Box 5"/>
          <p:cNvSpPr txBox="1">
            <a:spLocks noChangeArrowheads="1"/>
          </p:cNvSpPr>
          <p:nvPr/>
        </p:nvSpPr>
        <p:spPr bwMode="auto">
          <a:xfrm>
            <a:off x="1143000" y="2895600"/>
            <a:ext cx="7696200" cy="946150"/>
          </a:xfrm>
          <a:prstGeom prst="rect">
            <a:avLst/>
          </a:prstGeom>
          <a:noFill/>
          <a:ln w="9525">
            <a:noFill/>
            <a:miter lim="800000"/>
            <a:headEnd/>
            <a:tailEnd/>
          </a:ln>
          <a:effectLst/>
        </p:spPr>
        <p:txBody>
          <a:bodyPr wrap="square">
            <a:spAutoFit/>
          </a:bodyPr>
          <a:lstStyle/>
          <a:p>
            <a:pPr algn="just">
              <a:spcBef>
                <a:spcPct val="50000"/>
              </a:spcBef>
            </a:pPr>
            <a:r>
              <a:rPr lang="de-DE" sz="2800" dirty="0">
                <a:solidFill>
                  <a:schemeClr val="accent1"/>
                </a:solidFill>
              </a:rPr>
              <a:t>State space tree:</a:t>
            </a:r>
            <a:r>
              <a:rPr lang="de-DE" sz="2800" b="0" dirty="0">
                <a:solidFill>
                  <a:schemeClr val="accent1"/>
                </a:solidFill>
              </a:rPr>
              <a:t> </a:t>
            </a:r>
            <a:r>
              <a:rPr lang="de-DE" sz="2800" b="0" dirty="0"/>
              <a:t>Tree organization of the solution space is state space tree.</a:t>
            </a:r>
            <a:endParaRPr lang="de-DE" dirty="0"/>
          </a:p>
        </p:txBody>
      </p:sp>
      <p:sp>
        <p:nvSpPr>
          <p:cNvPr id="388102" name="Text Box 6"/>
          <p:cNvSpPr txBox="1">
            <a:spLocks noChangeArrowheads="1"/>
          </p:cNvSpPr>
          <p:nvPr/>
        </p:nvSpPr>
        <p:spPr bwMode="auto">
          <a:xfrm>
            <a:off x="1143000" y="3962400"/>
            <a:ext cx="7696200" cy="2677656"/>
          </a:xfrm>
          <a:prstGeom prst="rect">
            <a:avLst/>
          </a:prstGeom>
          <a:noFill/>
          <a:ln w="9525">
            <a:noFill/>
            <a:miter lim="800000"/>
            <a:headEnd/>
            <a:tailEnd/>
          </a:ln>
          <a:effectLst/>
        </p:spPr>
        <p:txBody>
          <a:bodyPr wrap="square">
            <a:spAutoFit/>
          </a:bodyPr>
          <a:lstStyle/>
          <a:p>
            <a:pPr algn="just">
              <a:spcBef>
                <a:spcPct val="50000"/>
              </a:spcBef>
            </a:pPr>
            <a:r>
              <a:rPr lang="de-DE" sz="2800" b="0" dirty="0"/>
              <a:t>Once the state space tree has been conceived for any problem, this problem may be solved systematically generating the problem states, determining which of these are solution states and finally determining which solution states are answer states. </a:t>
            </a:r>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88100"/>
                                        </p:tgtEl>
                                        <p:attrNameLst>
                                          <p:attrName>style.visibility</p:attrName>
                                        </p:attrNameLst>
                                      </p:cBhvr>
                                      <p:to>
                                        <p:strVal val="visible"/>
                                      </p:to>
                                    </p:set>
                                    <p:animEffect transition="in" filter="box(in)">
                                      <p:cBhvr>
                                        <p:cTn id="7" dur="500"/>
                                        <p:tgtEl>
                                          <p:spTgt spid="3881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8101"/>
                                        </p:tgtEl>
                                        <p:attrNameLst>
                                          <p:attrName>style.visibility</p:attrName>
                                        </p:attrNameLst>
                                      </p:cBhvr>
                                      <p:to>
                                        <p:strVal val="visible"/>
                                      </p:to>
                                    </p:set>
                                    <p:animEffect transition="in" filter="box(in)">
                                      <p:cBhvr>
                                        <p:cTn id="12" dur="500"/>
                                        <p:tgtEl>
                                          <p:spTgt spid="38810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8102"/>
                                        </p:tgtEl>
                                        <p:attrNameLst>
                                          <p:attrName>style.visibility</p:attrName>
                                        </p:attrNameLst>
                                      </p:cBhvr>
                                      <p:to>
                                        <p:strVal val="visible"/>
                                      </p:to>
                                    </p:set>
                                    <p:animEffect transition="in" filter="box(in)">
                                      <p:cBhvr>
                                        <p:cTn id="17" dur="500"/>
                                        <p:tgtEl>
                                          <p:spTgt spid="388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autoUpdateAnimBg="0"/>
      <p:bldP spid="388101" grpId="0" autoUpdateAnimBg="0"/>
      <p:bldP spid="38810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smtClean="0"/>
              <a:t>Promising Node</a:t>
            </a:r>
          </a:p>
          <a:p>
            <a:r>
              <a:rPr lang="en-US" dirty="0" smtClean="0"/>
              <a:t>Non Promising node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Text Box 4"/>
          <p:cNvSpPr txBox="1">
            <a:spLocks noChangeArrowheads="1"/>
          </p:cNvSpPr>
          <p:nvPr/>
        </p:nvSpPr>
        <p:spPr bwMode="auto">
          <a:xfrm>
            <a:off x="1066800" y="1066800"/>
            <a:ext cx="7772400" cy="1384995"/>
          </a:xfrm>
          <a:prstGeom prst="rect">
            <a:avLst/>
          </a:prstGeom>
          <a:noFill/>
          <a:ln w="9525">
            <a:noFill/>
            <a:miter lim="800000"/>
            <a:headEnd/>
            <a:tailEnd/>
          </a:ln>
          <a:effectLst/>
        </p:spPr>
        <p:txBody>
          <a:bodyPr wrap="square">
            <a:spAutoFit/>
          </a:bodyPr>
          <a:lstStyle/>
          <a:p>
            <a:pPr algn="just">
              <a:spcBef>
                <a:spcPct val="50000"/>
              </a:spcBef>
            </a:pPr>
            <a:r>
              <a:rPr lang="de-DE" sz="2800" b="0" dirty="0"/>
              <a:t>There are two different ways of generating the problem states, both begin with the root node and generate other nodes.</a:t>
            </a:r>
            <a:endParaRPr lang="de-DE" dirty="0"/>
          </a:p>
        </p:txBody>
      </p:sp>
      <p:sp>
        <p:nvSpPr>
          <p:cNvPr id="389125" name="Text Box 5"/>
          <p:cNvSpPr txBox="1">
            <a:spLocks noChangeArrowheads="1"/>
          </p:cNvSpPr>
          <p:nvPr/>
        </p:nvSpPr>
        <p:spPr bwMode="auto">
          <a:xfrm>
            <a:off x="1066800" y="2971800"/>
            <a:ext cx="7772400" cy="1384995"/>
          </a:xfrm>
          <a:prstGeom prst="rect">
            <a:avLst/>
          </a:prstGeom>
          <a:noFill/>
          <a:ln w="9525">
            <a:noFill/>
            <a:miter lim="800000"/>
            <a:headEnd/>
            <a:tailEnd/>
          </a:ln>
          <a:effectLst/>
        </p:spPr>
        <p:txBody>
          <a:bodyPr wrap="square">
            <a:spAutoFit/>
          </a:bodyPr>
          <a:lstStyle/>
          <a:p>
            <a:pPr algn="just">
              <a:spcBef>
                <a:spcPct val="50000"/>
              </a:spcBef>
            </a:pPr>
            <a:r>
              <a:rPr lang="de-DE" sz="2800" dirty="0">
                <a:solidFill>
                  <a:schemeClr val="accent1"/>
                </a:solidFill>
              </a:rPr>
              <a:t>Live node:</a:t>
            </a:r>
            <a:r>
              <a:rPr lang="de-DE" sz="2800" b="0" dirty="0">
                <a:solidFill>
                  <a:schemeClr val="accent1"/>
                </a:solidFill>
              </a:rPr>
              <a:t> </a:t>
            </a:r>
            <a:r>
              <a:rPr lang="de-DE" sz="2800" b="0" dirty="0"/>
              <a:t>A node which has been generated and all of whose children have not </a:t>
            </a:r>
            <a:r>
              <a:rPr lang="de-DE" sz="2800" b="0" dirty="0" smtClean="0"/>
              <a:t>yet been </a:t>
            </a:r>
            <a:r>
              <a:rPr lang="de-DE" sz="2800" b="0" dirty="0"/>
              <a:t>generated is called a </a:t>
            </a:r>
            <a:r>
              <a:rPr lang="de-DE" sz="2800" b="0" i="1" dirty="0"/>
              <a:t>live node</a:t>
            </a:r>
            <a:r>
              <a:rPr lang="de-DE" sz="2800" b="0" dirty="0"/>
              <a:t>.</a:t>
            </a:r>
            <a:endParaRPr lang="de-DE" dirty="0"/>
          </a:p>
        </p:txBody>
      </p:sp>
      <p:sp>
        <p:nvSpPr>
          <p:cNvPr id="389126" name="Text Box 6"/>
          <p:cNvSpPr txBox="1">
            <a:spLocks noChangeArrowheads="1"/>
          </p:cNvSpPr>
          <p:nvPr/>
        </p:nvSpPr>
        <p:spPr bwMode="auto">
          <a:xfrm>
            <a:off x="1066800" y="4572000"/>
            <a:ext cx="7772400" cy="1373188"/>
          </a:xfrm>
          <a:prstGeom prst="rect">
            <a:avLst/>
          </a:prstGeom>
          <a:noFill/>
          <a:ln w="9525">
            <a:noFill/>
            <a:miter lim="800000"/>
            <a:headEnd/>
            <a:tailEnd/>
          </a:ln>
          <a:effectLst/>
        </p:spPr>
        <p:txBody>
          <a:bodyPr wrap="square">
            <a:spAutoFit/>
          </a:bodyPr>
          <a:lstStyle/>
          <a:p>
            <a:pPr algn="just">
              <a:spcBef>
                <a:spcPct val="50000"/>
              </a:spcBef>
            </a:pPr>
            <a:r>
              <a:rPr lang="de-DE" sz="2800" dirty="0">
                <a:solidFill>
                  <a:schemeClr val="accent1"/>
                </a:solidFill>
              </a:rPr>
              <a:t>Dead node:</a:t>
            </a:r>
            <a:r>
              <a:rPr lang="de-DE" sz="2800" b="0" dirty="0">
                <a:solidFill>
                  <a:schemeClr val="accent1"/>
                </a:solidFill>
              </a:rPr>
              <a:t> </a:t>
            </a:r>
            <a:r>
              <a:rPr lang="de-DE" sz="2800" b="0" dirty="0"/>
              <a:t>A </a:t>
            </a:r>
            <a:r>
              <a:rPr lang="de-DE" sz="2800" b="0" i="1" dirty="0"/>
              <a:t>dead node</a:t>
            </a:r>
            <a:r>
              <a:rPr lang="de-DE" sz="2800" b="0" dirty="0"/>
              <a:t> is a generated node that is not to be expanded further, or one, for which all </a:t>
            </a:r>
            <a:r>
              <a:rPr lang="de-DE" sz="2800" b="0" dirty="0" smtClean="0"/>
              <a:t>its </a:t>
            </a:r>
            <a:r>
              <a:rPr lang="de-DE" sz="2800" b="0" dirty="0"/>
              <a:t>children have been generated.</a:t>
            </a:r>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9124"/>
                                        </p:tgtEl>
                                        <p:attrNameLst>
                                          <p:attrName>style.visibility</p:attrName>
                                        </p:attrNameLst>
                                      </p:cBhvr>
                                      <p:to>
                                        <p:strVal val="visible"/>
                                      </p:to>
                                    </p:set>
                                    <p:animEffect transition="in" filter="checkerboard(across)">
                                      <p:cBhvr>
                                        <p:cTn id="7" dur="500"/>
                                        <p:tgtEl>
                                          <p:spTgt spid="3891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9125"/>
                                        </p:tgtEl>
                                        <p:attrNameLst>
                                          <p:attrName>style.visibility</p:attrName>
                                        </p:attrNameLst>
                                      </p:cBhvr>
                                      <p:to>
                                        <p:strVal val="visible"/>
                                      </p:to>
                                    </p:set>
                                    <p:animEffect transition="in" filter="checkerboard(across)">
                                      <p:cBhvr>
                                        <p:cTn id="12" dur="500"/>
                                        <p:tgtEl>
                                          <p:spTgt spid="3891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9126"/>
                                        </p:tgtEl>
                                        <p:attrNameLst>
                                          <p:attrName>style.visibility</p:attrName>
                                        </p:attrNameLst>
                                      </p:cBhvr>
                                      <p:to>
                                        <p:strVal val="visible"/>
                                      </p:to>
                                    </p:set>
                                    <p:animEffect transition="in" filter="checkerboard(across)">
                                      <p:cBhvr>
                                        <p:cTn id="17" dur="500"/>
                                        <p:tgtEl>
                                          <p:spTgt spid="38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autoUpdateAnimBg="0"/>
      <p:bldP spid="389125" grpId="0" autoUpdateAnimBg="0"/>
      <p:bldP spid="38912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8" name="Text Box 4"/>
          <p:cNvSpPr txBox="1">
            <a:spLocks noChangeArrowheads="1"/>
          </p:cNvSpPr>
          <p:nvPr/>
        </p:nvSpPr>
        <p:spPr bwMode="auto">
          <a:xfrm>
            <a:off x="1143000" y="1143000"/>
            <a:ext cx="7772400" cy="946150"/>
          </a:xfrm>
          <a:prstGeom prst="rect">
            <a:avLst/>
          </a:prstGeom>
          <a:noFill/>
          <a:ln w="9525">
            <a:noFill/>
            <a:miter lim="800000"/>
            <a:headEnd/>
            <a:tailEnd/>
          </a:ln>
          <a:effectLst/>
        </p:spPr>
        <p:txBody>
          <a:bodyPr wrap="square">
            <a:spAutoFit/>
          </a:bodyPr>
          <a:lstStyle/>
          <a:p>
            <a:pPr algn="just">
              <a:spcBef>
                <a:spcPct val="50000"/>
              </a:spcBef>
            </a:pPr>
            <a:r>
              <a:rPr lang="de-DE" sz="2800" b="0" dirty="0"/>
              <a:t> </a:t>
            </a:r>
            <a:r>
              <a:rPr lang="de-DE" sz="2800" dirty="0">
                <a:solidFill>
                  <a:schemeClr val="accent1"/>
                </a:solidFill>
              </a:rPr>
              <a:t>E-node:</a:t>
            </a:r>
            <a:r>
              <a:rPr lang="de-DE" sz="2800" b="0" dirty="0">
                <a:solidFill>
                  <a:schemeClr val="accent1"/>
                </a:solidFill>
              </a:rPr>
              <a:t> </a:t>
            </a:r>
            <a:r>
              <a:rPr lang="de-DE" sz="2800" b="0" dirty="0"/>
              <a:t>The live node whose children are currently being expanded is called the </a:t>
            </a:r>
            <a:r>
              <a:rPr lang="de-DE" sz="2800" b="0" i="1" dirty="0"/>
              <a:t>E-node</a:t>
            </a:r>
            <a:r>
              <a:rPr lang="de-DE" sz="2800" b="0" dirty="0"/>
              <a:t>.</a:t>
            </a:r>
            <a:endParaRPr lang="de-DE" dirty="0"/>
          </a:p>
        </p:txBody>
      </p:sp>
      <p:sp>
        <p:nvSpPr>
          <p:cNvPr id="390149" name="Text Box 5"/>
          <p:cNvSpPr txBox="1">
            <a:spLocks noChangeArrowheads="1"/>
          </p:cNvSpPr>
          <p:nvPr/>
        </p:nvSpPr>
        <p:spPr bwMode="auto">
          <a:xfrm>
            <a:off x="1143000" y="2895600"/>
            <a:ext cx="7772400" cy="3524042"/>
          </a:xfrm>
          <a:prstGeom prst="rect">
            <a:avLst/>
          </a:prstGeom>
          <a:noFill/>
          <a:ln w="9525">
            <a:noFill/>
            <a:miter lim="800000"/>
            <a:headEnd/>
            <a:tailEnd/>
          </a:ln>
          <a:effectLst/>
        </p:spPr>
        <p:txBody>
          <a:bodyPr wrap="square">
            <a:spAutoFit/>
          </a:bodyPr>
          <a:lstStyle/>
          <a:p>
            <a:pPr algn="just">
              <a:spcBef>
                <a:spcPct val="50000"/>
              </a:spcBef>
            </a:pPr>
            <a:r>
              <a:rPr lang="de-DE" sz="2800" b="0" dirty="0"/>
              <a:t>In both the method of generating the problem states, we will have a </a:t>
            </a:r>
            <a:r>
              <a:rPr lang="de-DE" sz="2800" b="0" i="1" dirty="0">
                <a:solidFill>
                  <a:schemeClr val="accent1"/>
                </a:solidFill>
              </a:rPr>
              <a:t>list of live nodes</a:t>
            </a:r>
            <a:r>
              <a:rPr lang="de-DE" sz="2800" b="0" dirty="0" smtClean="0"/>
              <a:t>.</a:t>
            </a:r>
          </a:p>
          <a:p>
            <a:pPr algn="just">
              <a:spcBef>
                <a:spcPct val="50000"/>
              </a:spcBef>
            </a:pPr>
            <a:r>
              <a:rPr lang="de-DE" sz="2800" dirty="0" smtClean="0">
                <a:solidFill>
                  <a:schemeClr val="accent1"/>
                </a:solidFill>
              </a:rPr>
              <a:t>Bounding function- </a:t>
            </a:r>
            <a:r>
              <a:rPr lang="de-DE" sz="2800" dirty="0" smtClean="0"/>
              <a:t>used to kill live nodes without generating all their children</a:t>
            </a:r>
          </a:p>
          <a:p>
            <a:pPr algn="just">
              <a:spcBef>
                <a:spcPct val="50000"/>
              </a:spcBef>
            </a:pPr>
            <a:endParaRPr lang="de-DE" dirty="0" smtClean="0"/>
          </a:p>
          <a:p>
            <a:pPr algn="just">
              <a:spcBef>
                <a:spcPct val="50000"/>
              </a:spcBef>
            </a:pPr>
            <a:r>
              <a:rPr lang="de-DE" sz="2800" dirty="0" smtClean="0">
                <a:solidFill>
                  <a:schemeClr val="accent1"/>
                </a:solidFill>
              </a:rPr>
              <a:t>Depth first node generation </a:t>
            </a:r>
            <a:r>
              <a:rPr lang="de-DE" sz="2800" dirty="0" smtClean="0"/>
              <a:t>wilth bounding function is called backtracking.</a:t>
            </a:r>
            <a:endParaRPr lang="de-DE"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0148"/>
                                        </p:tgtEl>
                                        <p:attrNameLst>
                                          <p:attrName>style.visibility</p:attrName>
                                        </p:attrNameLst>
                                      </p:cBhvr>
                                      <p:to>
                                        <p:strVal val="visible"/>
                                      </p:to>
                                    </p:set>
                                    <p:animEffect transition="in" filter="dissolve">
                                      <p:cBhvr>
                                        <p:cTn id="7" dur="500"/>
                                        <p:tgtEl>
                                          <p:spTgt spid="3901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0149"/>
                                        </p:tgtEl>
                                        <p:attrNameLst>
                                          <p:attrName>style.visibility</p:attrName>
                                        </p:attrNameLst>
                                      </p:cBhvr>
                                      <p:to>
                                        <p:strVal val="visible"/>
                                      </p:to>
                                    </p:set>
                                    <p:animEffect transition="in" filter="dissolve">
                                      <p:cBhvr>
                                        <p:cTn id="12" dur="500"/>
                                        <p:tgtEl>
                                          <p:spTgt spid="390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autoUpdateAnimBg="0"/>
      <p:bldP spid="39014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Text Box 3"/>
          <p:cNvSpPr txBox="1">
            <a:spLocks noChangeArrowheads="1"/>
          </p:cNvSpPr>
          <p:nvPr/>
        </p:nvSpPr>
        <p:spPr bwMode="auto">
          <a:xfrm>
            <a:off x="3733800" y="0"/>
            <a:ext cx="5410200" cy="457200"/>
          </a:xfrm>
          <a:prstGeom prst="rect">
            <a:avLst/>
          </a:prstGeom>
          <a:noFill/>
          <a:ln w="9525">
            <a:noFill/>
            <a:miter lim="800000"/>
            <a:headEnd/>
            <a:tailEnd/>
          </a:ln>
          <a:effectLst/>
        </p:spPr>
        <p:txBody>
          <a:bodyPr>
            <a:spAutoFit/>
          </a:bodyPr>
          <a:lstStyle/>
          <a:p>
            <a:pPr>
              <a:spcBef>
                <a:spcPct val="50000"/>
              </a:spcBef>
            </a:pPr>
            <a:r>
              <a:rPr lang="en-US">
                <a:solidFill>
                  <a:srgbClr val="FFFFFF"/>
                </a:solidFill>
              </a:rPr>
              <a:t>		Chapter 7: </a:t>
            </a:r>
            <a:r>
              <a:rPr lang="de-DE" i="1">
                <a:solidFill>
                  <a:srgbClr val="FFFFFF"/>
                </a:solidFill>
              </a:rPr>
              <a:t>Backtracking</a:t>
            </a:r>
            <a:endParaRPr lang="de-DE">
              <a:solidFill>
                <a:srgbClr val="FFFFFF"/>
              </a:solidFill>
            </a:endParaRPr>
          </a:p>
        </p:txBody>
      </p:sp>
      <p:grpSp>
        <p:nvGrpSpPr>
          <p:cNvPr id="2" name="Group 293"/>
          <p:cNvGrpSpPr>
            <a:grpSpLocks/>
          </p:cNvGrpSpPr>
          <p:nvPr/>
        </p:nvGrpSpPr>
        <p:grpSpPr bwMode="auto">
          <a:xfrm>
            <a:off x="1143000" y="2247900"/>
            <a:ext cx="2514600" cy="2514600"/>
            <a:chOff x="480" y="912"/>
            <a:chExt cx="1584" cy="1584"/>
          </a:xfrm>
        </p:grpSpPr>
        <p:pic>
          <p:nvPicPr>
            <p:cNvPr id="394531" name="Picture 291"/>
            <p:cNvPicPr>
              <a:picLocks noChangeAspect="1" noChangeArrowheads="1"/>
            </p:cNvPicPr>
            <p:nvPr/>
          </p:nvPicPr>
          <p:blipFill>
            <a:blip r:embed="rId3" cstate="print"/>
            <a:srcRect/>
            <a:stretch>
              <a:fillRect/>
            </a:stretch>
          </p:blipFill>
          <p:spPr bwMode="auto">
            <a:xfrm>
              <a:off x="480" y="912"/>
              <a:ext cx="1584" cy="1584"/>
            </a:xfrm>
            <a:prstGeom prst="rect">
              <a:avLst/>
            </a:prstGeom>
            <a:noFill/>
            <a:ln w="9525">
              <a:noFill/>
              <a:miter lim="800000"/>
              <a:headEnd/>
              <a:tailEnd/>
            </a:ln>
            <a:effectLst/>
          </p:spPr>
        </p:pic>
        <p:sp>
          <p:nvSpPr>
            <p:cNvPr id="394532" name="Text Box 292"/>
            <p:cNvSpPr txBox="1">
              <a:spLocks noChangeArrowheads="1"/>
            </p:cNvSpPr>
            <p:nvPr/>
          </p:nvSpPr>
          <p:spPr bwMode="auto">
            <a:xfrm>
              <a:off x="540" y="996"/>
              <a:ext cx="336" cy="288"/>
            </a:xfrm>
            <a:prstGeom prst="rect">
              <a:avLst/>
            </a:prstGeom>
            <a:noFill/>
            <a:ln w="9525">
              <a:noFill/>
              <a:miter lim="800000"/>
              <a:headEnd/>
              <a:tailEnd/>
            </a:ln>
            <a:effectLst/>
          </p:spPr>
          <p:txBody>
            <a:bodyPr>
              <a:spAutoFit/>
            </a:bodyPr>
            <a:lstStyle/>
            <a:p>
              <a:pPr>
                <a:spcBef>
                  <a:spcPct val="50000"/>
                </a:spcBef>
              </a:pPr>
              <a:r>
                <a:rPr lang="en-US"/>
                <a:t> 1</a:t>
              </a:r>
              <a:endParaRPr lang="de-DE"/>
            </a:p>
          </p:txBody>
        </p:sp>
      </p:grpSp>
      <p:grpSp>
        <p:nvGrpSpPr>
          <p:cNvPr id="3" name="Group 303"/>
          <p:cNvGrpSpPr>
            <a:grpSpLocks/>
          </p:cNvGrpSpPr>
          <p:nvPr/>
        </p:nvGrpSpPr>
        <p:grpSpPr bwMode="auto">
          <a:xfrm>
            <a:off x="5029200" y="2247900"/>
            <a:ext cx="2514600" cy="2514600"/>
            <a:chOff x="3120" y="1524"/>
            <a:chExt cx="1584" cy="1584"/>
          </a:xfrm>
        </p:grpSpPr>
        <p:grpSp>
          <p:nvGrpSpPr>
            <p:cNvPr id="4" name="Group 294"/>
            <p:cNvGrpSpPr>
              <a:grpSpLocks/>
            </p:cNvGrpSpPr>
            <p:nvPr/>
          </p:nvGrpSpPr>
          <p:grpSpPr bwMode="auto">
            <a:xfrm>
              <a:off x="3120" y="1524"/>
              <a:ext cx="1584" cy="1584"/>
              <a:chOff x="480" y="912"/>
              <a:chExt cx="1584" cy="1584"/>
            </a:xfrm>
          </p:grpSpPr>
          <p:pic>
            <p:nvPicPr>
              <p:cNvPr id="394535" name="Picture 295"/>
              <p:cNvPicPr>
                <a:picLocks noChangeAspect="1" noChangeArrowheads="1"/>
              </p:cNvPicPr>
              <p:nvPr/>
            </p:nvPicPr>
            <p:blipFill>
              <a:blip r:embed="rId3" cstate="print"/>
              <a:srcRect/>
              <a:stretch>
                <a:fillRect/>
              </a:stretch>
            </p:blipFill>
            <p:spPr bwMode="auto">
              <a:xfrm>
                <a:off x="480" y="912"/>
                <a:ext cx="1584" cy="1584"/>
              </a:xfrm>
              <a:prstGeom prst="rect">
                <a:avLst/>
              </a:prstGeom>
              <a:noFill/>
              <a:ln w="9525">
                <a:noFill/>
                <a:miter lim="800000"/>
                <a:headEnd/>
                <a:tailEnd/>
              </a:ln>
              <a:effectLst/>
            </p:spPr>
          </p:pic>
          <p:sp>
            <p:nvSpPr>
              <p:cNvPr id="394536" name="Text Box 296"/>
              <p:cNvSpPr txBox="1">
                <a:spLocks noChangeArrowheads="1"/>
              </p:cNvSpPr>
              <p:nvPr/>
            </p:nvSpPr>
            <p:spPr bwMode="auto">
              <a:xfrm>
                <a:off x="540" y="996"/>
                <a:ext cx="336" cy="288"/>
              </a:xfrm>
              <a:prstGeom prst="rect">
                <a:avLst/>
              </a:prstGeom>
              <a:noFill/>
              <a:ln w="9525">
                <a:noFill/>
                <a:miter lim="800000"/>
                <a:headEnd/>
                <a:tailEnd/>
              </a:ln>
              <a:effectLst/>
            </p:spPr>
            <p:txBody>
              <a:bodyPr>
                <a:spAutoFit/>
              </a:bodyPr>
              <a:lstStyle/>
              <a:p>
                <a:pPr>
                  <a:spcBef>
                    <a:spcPct val="50000"/>
                  </a:spcBef>
                </a:pPr>
                <a:r>
                  <a:rPr lang="en-US"/>
                  <a:t> 1</a:t>
                </a:r>
                <a:endParaRPr lang="de-DE"/>
              </a:p>
            </p:txBody>
          </p:sp>
        </p:grpSp>
        <p:sp>
          <p:nvSpPr>
            <p:cNvPr id="394537" name="Text Box 297"/>
            <p:cNvSpPr txBox="1">
              <a:spLocks noChangeArrowheads="1"/>
            </p:cNvSpPr>
            <p:nvPr/>
          </p:nvSpPr>
          <p:spPr bwMode="auto">
            <a:xfrm>
              <a:off x="3168" y="1968"/>
              <a:ext cx="336" cy="327"/>
            </a:xfrm>
            <a:prstGeom prst="rect">
              <a:avLst/>
            </a:prstGeom>
            <a:noFill/>
            <a:ln w="9525">
              <a:noFill/>
              <a:miter lim="800000"/>
              <a:headEnd/>
              <a:tailEnd/>
            </a:ln>
            <a:effectLst/>
          </p:spPr>
          <p:txBody>
            <a:bodyPr>
              <a:spAutoFit/>
            </a:bodyPr>
            <a:lstStyle/>
            <a:p>
              <a:pPr>
                <a:spcBef>
                  <a:spcPct val="50000"/>
                </a:spcBef>
              </a:pPr>
              <a:r>
                <a:rPr lang="en-US" sz="2800"/>
                <a:t> *</a:t>
              </a:r>
              <a:endParaRPr lang="de-DE" sz="2800"/>
            </a:p>
          </p:txBody>
        </p:sp>
        <p:sp>
          <p:nvSpPr>
            <p:cNvPr id="394541" name="Text Box 301"/>
            <p:cNvSpPr txBox="1">
              <a:spLocks noChangeArrowheads="1"/>
            </p:cNvSpPr>
            <p:nvPr/>
          </p:nvSpPr>
          <p:spPr bwMode="auto">
            <a:xfrm>
              <a:off x="3552" y="1980"/>
              <a:ext cx="336" cy="327"/>
            </a:xfrm>
            <a:prstGeom prst="rect">
              <a:avLst/>
            </a:prstGeom>
            <a:noFill/>
            <a:ln w="9525">
              <a:noFill/>
              <a:miter lim="800000"/>
              <a:headEnd/>
              <a:tailEnd/>
            </a:ln>
            <a:effectLst/>
          </p:spPr>
          <p:txBody>
            <a:bodyPr>
              <a:spAutoFit/>
            </a:bodyPr>
            <a:lstStyle/>
            <a:p>
              <a:pPr>
                <a:spcBef>
                  <a:spcPct val="50000"/>
                </a:spcBef>
              </a:pPr>
              <a:r>
                <a:rPr lang="en-US" sz="2800"/>
                <a:t> *</a:t>
              </a:r>
              <a:endParaRPr lang="de-DE" sz="2800"/>
            </a:p>
          </p:txBody>
        </p:sp>
        <p:sp>
          <p:nvSpPr>
            <p:cNvPr id="394542" name="Text Box 302"/>
            <p:cNvSpPr txBox="1">
              <a:spLocks noChangeArrowheads="1"/>
            </p:cNvSpPr>
            <p:nvPr/>
          </p:nvSpPr>
          <p:spPr bwMode="auto">
            <a:xfrm>
              <a:off x="3936" y="1932"/>
              <a:ext cx="336" cy="327"/>
            </a:xfrm>
            <a:prstGeom prst="rect">
              <a:avLst/>
            </a:prstGeom>
            <a:noFill/>
            <a:ln w="9525">
              <a:noFill/>
              <a:miter lim="800000"/>
              <a:headEnd/>
              <a:tailEnd/>
            </a:ln>
            <a:effectLst/>
          </p:spPr>
          <p:txBody>
            <a:bodyPr>
              <a:spAutoFit/>
            </a:bodyPr>
            <a:lstStyle/>
            <a:p>
              <a:pPr>
                <a:spcBef>
                  <a:spcPct val="50000"/>
                </a:spcBef>
              </a:pPr>
              <a:r>
                <a:rPr lang="en-US" sz="2800"/>
                <a:t> </a:t>
              </a:r>
              <a:r>
                <a:rPr lang="en-US"/>
                <a:t>2</a:t>
              </a:r>
              <a:endParaRPr lang="de-DE"/>
            </a:p>
          </p:txBody>
        </p:sp>
      </p:grpSp>
      <p:pic>
        <p:nvPicPr>
          <p:cNvPr id="394545" name="Picture 305"/>
          <p:cNvPicPr>
            <a:picLocks noChangeAspect="1" noChangeArrowheads="1"/>
          </p:cNvPicPr>
          <p:nvPr/>
        </p:nvPicPr>
        <p:blipFill>
          <a:blip r:embed="rId4" cstate="print"/>
          <a:srcRect/>
          <a:stretch>
            <a:fillRect/>
          </a:stretch>
        </p:blipFill>
        <p:spPr bwMode="auto">
          <a:xfrm rot="10800000" flipH="1" flipV="1">
            <a:off x="1066800" y="5562600"/>
            <a:ext cx="6858000" cy="415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noFill/>
            <a:miter lim="800000"/>
            <a:headEnd/>
            <a:tailEnd/>
          </a:ln>
          <a:effectLst/>
        </p:spPr>
      </p:pic>
      <p:sp>
        <p:nvSpPr>
          <p:cNvPr id="15" name="Title 1"/>
          <p:cNvSpPr txBox="1">
            <a:spLocks/>
          </p:cNvSpPr>
          <p:nvPr/>
        </p:nvSpPr>
        <p:spPr>
          <a:xfrm>
            <a:off x="1435608" y="274638"/>
            <a:ext cx="749808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4-queen’s problem</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394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smtClean="0"/>
              <a:t>What is Backtracking? </a:t>
            </a:r>
          </a:p>
          <a:p>
            <a:r>
              <a:rPr lang="en-US" dirty="0" smtClean="0"/>
              <a:t> Ex: Rubik’s Cube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Text Box 3"/>
          <p:cNvSpPr txBox="1">
            <a:spLocks noChangeArrowheads="1"/>
          </p:cNvSpPr>
          <p:nvPr/>
        </p:nvSpPr>
        <p:spPr bwMode="auto">
          <a:xfrm>
            <a:off x="3733800" y="0"/>
            <a:ext cx="5410200" cy="457200"/>
          </a:xfrm>
          <a:prstGeom prst="rect">
            <a:avLst/>
          </a:prstGeom>
          <a:noFill/>
          <a:ln w="9525">
            <a:noFill/>
            <a:miter lim="800000"/>
            <a:headEnd/>
            <a:tailEnd/>
          </a:ln>
          <a:effectLst/>
        </p:spPr>
        <p:txBody>
          <a:bodyPr>
            <a:spAutoFit/>
          </a:bodyPr>
          <a:lstStyle/>
          <a:p>
            <a:pPr>
              <a:spcBef>
                <a:spcPct val="50000"/>
              </a:spcBef>
            </a:pPr>
            <a:r>
              <a:rPr lang="en-US">
                <a:solidFill>
                  <a:srgbClr val="FFFFFF"/>
                </a:solidFill>
              </a:rPr>
              <a:t>		Chapter 7: </a:t>
            </a:r>
            <a:r>
              <a:rPr lang="de-DE" i="1">
                <a:solidFill>
                  <a:srgbClr val="FFFFFF"/>
                </a:solidFill>
              </a:rPr>
              <a:t>Backtracking</a:t>
            </a:r>
            <a:endParaRPr lang="de-DE">
              <a:solidFill>
                <a:srgbClr val="FFFFFF"/>
              </a:solidFill>
            </a:endParaRPr>
          </a:p>
        </p:txBody>
      </p:sp>
      <p:grpSp>
        <p:nvGrpSpPr>
          <p:cNvPr id="2" name="Group 13"/>
          <p:cNvGrpSpPr>
            <a:grpSpLocks/>
          </p:cNvGrpSpPr>
          <p:nvPr/>
        </p:nvGrpSpPr>
        <p:grpSpPr bwMode="auto">
          <a:xfrm>
            <a:off x="1066800" y="2114550"/>
            <a:ext cx="2514600" cy="2514600"/>
            <a:chOff x="672" y="1332"/>
            <a:chExt cx="1584" cy="1584"/>
          </a:xfrm>
        </p:grpSpPr>
        <p:grpSp>
          <p:nvGrpSpPr>
            <p:cNvPr id="3" name="Group 5"/>
            <p:cNvGrpSpPr>
              <a:grpSpLocks/>
            </p:cNvGrpSpPr>
            <p:nvPr/>
          </p:nvGrpSpPr>
          <p:grpSpPr bwMode="auto">
            <a:xfrm>
              <a:off x="672" y="1332"/>
              <a:ext cx="1584" cy="1584"/>
              <a:chOff x="480" y="912"/>
              <a:chExt cx="1584" cy="1584"/>
            </a:xfrm>
          </p:grpSpPr>
          <p:pic>
            <p:nvPicPr>
              <p:cNvPr id="395270" name="Picture 6"/>
              <p:cNvPicPr>
                <a:picLocks noChangeAspect="1" noChangeArrowheads="1"/>
              </p:cNvPicPr>
              <p:nvPr/>
            </p:nvPicPr>
            <p:blipFill>
              <a:blip r:embed="rId3" cstate="print"/>
              <a:srcRect/>
              <a:stretch>
                <a:fillRect/>
              </a:stretch>
            </p:blipFill>
            <p:spPr bwMode="auto">
              <a:xfrm>
                <a:off x="480" y="912"/>
                <a:ext cx="1584" cy="1584"/>
              </a:xfrm>
              <a:prstGeom prst="rect">
                <a:avLst/>
              </a:prstGeom>
              <a:noFill/>
              <a:ln w="9525">
                <a:noFill/>
                <a:miter lim="800000"/>
                <a:headEnd/>
                <a:tailEnd/>
              </a:ln>
              <a:effectLst/>
            </p:spPr>
          </p:pic>
          <p:sp>
            <p:nvSpPr>
              <p:cNvPr id="395271" name="Text Box 7"/>
              <p:cNvSpPr txBox="1">
                <a:spLocks noChangeArrowheads="1"/>
              </p:cNvSpPr>
              <p:nvPr/>
            </p:nvSpPr>
            <p:spPr bwMode="auto">
              <a:xfrm>
                <a:off x="540" y="996"/>
                <a:ext cx="336" cy="288"/>
              </a:xfrm>
              <a:prstGeom prst="rect">
                <a:avLst/>
              </a:prstGeom>
              <a:noFill/>
              <a:ln w="9525">
                <a:noFill/>
                <a:miter lim="800000"/>
                <a:headEnd/>
                <a:tailEnd/>
              </a:ln>
              <a:effectLst/>
            </p:spPr>
            <p:txBody>
              <a:bodyPr>
                <a:spAutoFit/>
              </a:bodyPr>
              <a:lstStyle/>
              <a:p>
                <a:pPr>
                  <a:spcBef>
                    <a:spcPct val="50000"/>
                  </a:spcBef>
                </a:pPr>
                <a:r>
                  <a:rPr lang="en-US"/>
                  <a:t> 1</a:t>
                </a:r>
                <a:endParaRPr lang="de-DE"/>
              </a:p>
            </p:txBody>
          </p:sp>
        </p:grpSp>
        <p:sp>
          <p:nvSpPr>
            <p:cNvPr id="395272" name="Text Box 8"/>
            <p:cNvSpPr txBox="1">
              <a:spLocks noChangeArrowheads="1"/>
            </p:cNvSpPr>
            <p:nvPr/>
          </p:nvSpPr>
          <p:spPr bwMode="auto">
            <a:xfrm>
              <a:off x="720" y="2160"/>
              <a:ext cx="336" cy="327"/>
            </a:xfrm>
            <a:prstGeom prst="rect">
              <a:avLst/>
            </a:prstGeom>
            <a:noFill/>
            <a:ln w="9525">
              <a:noFill/>
              <a:miter lim="800000"/>
              <a:headEnd/>
              <a:tailEnd/>
            </a:ln>
            <a:effectLst/>
          </p:spPr>
          <p:txBody>
            <a:bodyPr>
              <a:spAutoFit/>
            </a:bodyPr>
            <a:lstStyle/>
            <a:p>
              <a:pPr>
                <a:spcBef>
                  <a:spcPct val="50000"/>
                </a:spcBef>
              </a:pPr>
              <a:r>
                <a:rPr lang="en-US" sz="2800"/>
                <a:t> *</a:t>
              </a:r>
              <a:endParaRPr lang="de-DE" sz="2800"/>
            </a:p>
          </p:txBody>
        </p:sp>
        <p:sp>
          <p:nvSpPr>
            <p:cNvPr id="395273" name="Text Box 9"/>
            <p:cNvSpPr txBox="1">
              <a:spLocks noChangeArrowheads="1"/>
            </p:cNvSpPr>
            <p:nvPr/>
          </p:nvSpPr>
          <p:spPr bwMode="auto">
            <a:xfrm>
              <a:off x="1104" y="2148"/>
              <a:ext cx="336" cy="327"/>
            </a:xfrm>
            <a:prstGeom prst="rect">
              <a:avLst/>
            </a:prstGeom>
            <a:noFill/>
            <a:ln w="9525">
              <a:noFill/>
              <a:miter lim="800000"/>
              <a:headEnd/>
              <a:tailEnd/>
            </a:ln>
            <a:effectLst/>
          </p:spPr>
          <p:txBody>
            <a:bodyPr>
              <a:spAutoFit/>
            </a:bodyPr>
            <a:lstStyle/>
            <a:p>
              <a:pPr>
                <a:spcBef>
                  <a:spcPct val="50000"/>
                </a:spcBef>
              </a:pPr>
              <a:r>
                <a:rPr lang="en-US" sz="2800"/>
                <a:t> *</a:t>
              </a:r>
              <a:endParaRPr lang="de-DE" sz="2800"/>
            </a:p>
          </p:txBody>
        </p:sp>
        <p:sp>
          <p:nvSpPr>
            <p:cNvPr id="395274" name="Text Box 10"/>
            <p:cNvSpPr txBox="1">
              <a:spLocks noChangeArrowheads="1"/>
            </p:cNvSpPr>
            <p:nvPr/>
          </p:nvSpPr>
          <p:spPr bwMode="auto">
            <a:xfrm>
              <a:off x="1488" y="1740"/>
              <a:ext cx="336" cy="327"/>
            </a:xfrm>
            <a:prstGeom prst="rect">
              <a:avLst/>
            </a:prstGeom>
            <a:noFill/>
            <a:ln w="9525">
              <a:noFill/>
              <a:miter lim="800000"/>
              <a:headEnd/>
              <a:tailEnd/>
            </a:ln>
            <a:effectLst/>
          </p:spPr>
          <p:txBody>
            <a:bodyPr>
              <a:spAutoFit/>
            </a:bodyPr>
            <a:lstStyle/>
            <a:p>
              <a:pPr>
                <a:spcBef>
                  <a:spcPct val="50000"/>
                </a:spcBef>
              </a:pPr>
              <a:r>
                <a:rPr lang="en-US" sz="2800"/>
                <a:t> </a:t>
              </a:r>
              <a:r>
                <a:rPr lang="en-US"/>
                <a:t>2</a:t>
              </a:r>
              <a:endParaRPr lang="de-DE"/>
            </a:p>
          </p:txBody>
        </p:sp>
        <p:sp>
          <p:nvSpPr>
            <p:cNvPr id="395275" name="Text Box 11"/>
            <p:cNvSpPr txBox="1">
              <a:spLocks noChangeArrowheads="1"/>
            </p:cNvSpPr>
            <p:nvPr/>
          </p:nvSpPr>
          <p:spPr bwMode="auto">
            <a:xfrm>
              <a:off x="1452" y="2148"/>
              <a:ext cx="336" cy="327"/>
            </a:xfrm>
            <a:prstGeom prst="rect">
              <a:avLst/>
            </a:prstGeom>
            <a:noFill/>
            <a:ln w="9525">
              <a:noFill/>
              <a:miter lim="800000"/>
              <a:headEnd/>
              <a:tailEnd/>
            </a:ln>
            <a:effectLst/>
          </p:spPr>
          <p:txBody>
            <a:bodyPr>
              <a:spAutoFit/>
            </a:bodyPr>
            <a:lstStyle/>
            <a:p>
              <a:pPr>
                <a:spcBef>
                  <a:spcPct val="50000"/>
                </a:spcBef>
              </a:pPr>
              <a:r>
                <a:rPr lang="en-US" sz="2800"/>
                <a:t> *</a:t>
              </a:r>
              <a:endParaRPr lang="de-DE" sz="2800"/>
            </a:p>
          </p:txBody>
        </p:sp>
        <p:sp>
          <p:nvSpPr>
            <p:cNvPr id="395276" name="Text Box 12"/>
            <p:cNvSpPr txBox="1">
              <a:spLocks noChangeArrowheads="1"/>
            </p:cNvSpPr>
            <p:nvPr/>
          </p:nvSpPr>
          <p:spPr bwMode="auto">
            <a:xfrm>
              <a:off x="1848" y="2148"/>
              <a:ext cx="336" cy="327"/>
            </a:xfrm>
            <a:prstGeom prst="rect">
              <a:avLst/>
            </a:prstGeom>
            <a:noFill/>
            <a:ln w="9525">
              <a:noFill/>
              <a:miter lim="800000"/>
              <a:headEnd/>
              <a:tailEnd/>
            </a:ln>
            <a:effectLst/>
          </p:spPr>
          <p:txBody>
            <a:bodyPr>
              <a:spAutoFit/>
            </a:bodyPr>
            <a:lstStyle/>
            <a:p>
              <a:pPr>
                <a:spcBef>
                  <a:spcPct val="50000"/>
                </a:spcBef>
              </a:pPr>
              <a:r>
                <a:rPr lang="en-US" sz="2800"/>
                <a:t> *</a:t>
              </a:r>
              <a:endParaRPr lang="de-DE" sz="2800"/>
            </a:p>
          </p:txBody>
        </p:sp>
      </p:grpSp>
      <p:grpSp>
        <p:nvGrpSpPr>
          <p:cNvPr id="4" name="Group 23"/>
          <p:cNvGrpSpPr>
            <a:grpSpLocks/>
          </p:cNvGrpSpPr>
          <p:nvPr/>
        </p:nvGrpSpPr>
        <p:grpSpPr bwMode="auto">
          <a:xfrm>
            <a:off x="5257800" y="2095500"/>
            <a:ext cx="2514600" cy="2514600"/>
            <a:chOff x="3312" y="1320"/>
            <a:chExt cx="1584" cy="1584"/>
          </a:xfrm>
        </p:grpSpPr>
        <p:grpSp>
          <p:nvGrpSpPr>
            <p:cNvPr id="5" name="Group 15"/>
            <p:cNvGrpSpPr>
              <a:grpSpLocks/>
            </p:cNvGrpSpPr>
            <p:nvPr/>
          </p:nvGrpSpPr>
          <p:grpSpPr bwMode="auto">
            <a:xfrm>
              <a:off x="3312" y="1320"/>
              <a:ext cx="1584" cy="1584"/>
              <a:chOff x="480" y="912"/>
              <a:chExt cx="1584" cy="1584"/>
            </a:xfrm>
          </p:grpSpPr>
          <p:pic>
            <p:nvPicPr>
              <p:cNvPr id="395280" name="Picture 16"/>
              <p:cNvPicPr>
                <a:picLocks noChangeAspect="1" noChangeArrowheads="1"/>
              </p:cNvPicPr>
              <p:nvPr/>
            </p:nvPicPr>
            <p:blipFill>
              <a:blip r:embed="rId3" cstate="print"/>
              <a:srcRect/>
              <a:stretch>
                <a:fillRect/>
              </a:stretch>
            </p:blipFill>
            <p:spPr bwMode="auto">
              <a:xfrm>
                <a:off x="480" y="912"/>
                <a:ext cx="1584" cy="1584"/>
              </a:xfrm>
              <a:prstGeom prst="rect">
                <a:avLst/>
              </a:prstGeom>
              <a:noFill/>
              <a:ln w="9525">
                <a:noFill/>
                <a:miter lim="800000"/>
                <a:headEnd/>
                <a:tailEnd/>
              </a:ln>
              <a:effectLst/>
            </p:spPr>
          </p:pic>
          <p:sp>
            <p:nvSpPr>
              <p:cNvPr id="395281" name="Text Box 17"/>
              <p:cNvSpPr txBox="1">
                <a:spLocks noChangeArrowheads="1"/>
              </p:cNvSpPr>
              <p:nvPr/>
            </p:nvSpPr>
            <p:spPr bwMode="auto">
              <a:xfrm>
                <a:off x="540" y="996"/>
                <a:ext cx="336" cy="288"/>
              </a:xfrm>
              <a:prstGeom prst="rect">
                <a:avLst/>
              </a:prstGeom>
              <a:noFill/>
              <a:ln w="9525">
                <a:noFill/>
                <a:miter lim="800000"/>
                <a:headEnd/>
                <a:tailEnd/>
              </a:ln>
              <a:effectLst/>
            </p:spPr>
            <p:txBody>
              <a:bodyPr>
                <a:spAutoFit/>
              </a:bodyPr>
              <a:lstStyle/>
              <a:p>
                <a:pPr>
                  <a:spcBef>
                    <a:spcPct val="50000"/>
                  </a:spcBef>
                </a:pPr>
                <a:r>
                  <a:rPr lang="en-US"/>
                  <a:t> 1</a:t>
                </a:r>
                <a:endParaRPr lang="de-DE"/>
              </a:p>
            </p:txBody>
          </p:sp>
        </p:grpSp>
        <p:sp>
          <p:nvSpPr>
            <p:cNvPr id="395282" name="Text Box 18"/>
            <p:cNvSpPr txBox="1">
              <a:spLocks noChangeArrowheads="1"/>
            </p:cNvSpPr>
            <p:nvPr/>
          </p:nvSpPr>
          <p:spPr bwMode="auto">
            <a:xfrm>
              <a:off x="3360" y="2148"/>
              <a:ext cx="336" cy="327"/>
            </a:xfrm>
            <a:prstGeom prst="rect">
              <a:avLst/>
            </a:prstGeom>
            <a:noFill/>
            <a:ln w="9525">
              <a:noFill/>
              <a:miter lim="800000"/>
              <a:headEnd/>
              <a:tailEnd/>
            </a:ln>
            <a:effectLst/>
          </p:spPr>
          <p:txBody>
            <a:bodyPr>
              <a:spAutoFit/>
            </a:bodyPr>
            <a:lstStyle/>
            <a:p>
              <a:pPr>
                <a:spcBef>
                  <a:spcPct val="50000"/>
                </a:spcBef>
              </a:pPr>
              <a:r>
                <a:rPr lang="en-US" sz="2800"/>
                <a:t> *</a:t>
              </a:r>
              <a:endParaRPr lang="de-DE" sz="2800"/>
            </a:p>
          </p:txBody>
        </p:sp>
        <p:sp>
          <p:nvSpPr>
            <p:cNvPr id="395283" name="Text Box 19"/>
            <p:cNvSpPr txBox="1">
              <a:spLocks noChangeArrowheads="1"/>
            </p:cNvSpPr>
            <p:nvPr/>
          </p:nvSpPr>
          <p:spPr bwMode="auto">
            <a:xfrm>
              <a:off x="3756" y="2112"/>
              <a:ext cx="336" cy="327"/>
            </a:xfrm>
            <a:prstGeom prst="rect">
              <a:avLst/>
            </a:prstGeom>
            <a:noFill/>
            <a:ln w="9525">
              <a:noFill/>
              <a:miter lim="800000"/>
              <a:headEnd/>
              <a:tailEnd/>
            </a:ln>
            <a:effectLst/>
          </p:spPr>
          <p:txBody>
            <a:bodyPr>
              <a:spAutoFit/>
            </a:bodyPr>
            <a:lstStyle/>
            <a:p>
              <a:pPr>
                <a:spcBef>
                  <a:spcPct val="50000"/>
                </a:spcBef>
              </a:pPr>
              <a:r>
                <a:rPr lang="en-US" sz="2800"/>
                <a:t> </a:t>
              </a:r>
              <a:r>
                <a:rPr lang="en-US"/>
                <a:t>3</a:t>
              </a:r>
              <a:endParaRPr lang="de-DE"/>
            </a:p>
          </p:txBody>
        </p:sp>
        <p:sp>
          <p:nvSpPr>
            <p:cNvPr id="395284" name="Text Box 20"/>
            <p:cNvSpPr txBox="1">
              <a:spLocks noChangeArrowheads="1"/>
            </p:cNvSpPr>
            <p:nvPr/>
          </p:nvSpPr>
          <p:spPr bwMode="auto">
            <a:xfrm>
              <a:off x="4488" y="1728"/>
              <a:ext cx="336" cy="327"/>
            </a:xfrm>
            <a:prstGeom prst="rect">
              <a:avLst/>
            </a:prstGeom>
            <a:noFill/>
            <a:ln w="9525">
              <a:noFill/>
              <a:miter lim="800000"/>
              <a:headEnd/>
              <a:tailEnd/>
            </a:ln>
            <a:effectLst/>
          </p:spPr>
          <p:txBody>
            <a:bodyPr>
              <a:spAutoFit/>
            </a:bodyPr>
            <a:lstStyle/>
            <a:p>
              <a:pPr>
                <a:spcBef>
                  <a:spcPct val="50000"/>
                </a:spcBef>
              </a:pPr>
              <a:r>
                <a:rPr lang="en-US" sz="2800"/>
                <a:t> </a:t>
              </a:r>
              <a:r>
                <a:rPr lang="en-US"/>
                <a:t>2</a:t>
              </a:r>
              <a:endParaRPr lang="de-DE"/>
            </a:p>
          </p:txBody>
        </p:sp>
      </p:grpSp>
      <p:sp>
        <p:nvSpPr>
          <p:cNvPr id="20" name="Title 1"/>
          <p:cNvSpPr txBox="1">
            <a:spLocks/>
          </p:cNvSpPr>
          <p:nvPr/>
        </p:nvSpPr>
        <p:spPr>
          <a:xfrm>
            <a:off x="1435608" y="274638"/>
            <a:ext cx="749808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4-queen’s problem</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Text Box 3"/>
          <p:cNvSpPr txBox="1">
            <a:spLocks noChangeArrowheads="1"/>
          </p:cNvSpPr>
          <p:nvPr/>
        </p:nvSpPr>
        <p:spPr bwMode="auto">
          <a:xfrm>
            <a:off x="3733800" y="0"/>
            <a:ext cx="5410200" cy="457200"/>
          </a:xfrm>
          <a:prstGeom prst="rect">
            <a:avLst/>
          </a:prstGeom>
          <a:noFill/>
          <a:ln w="9525">
            <a:noFill/>
            <a:miter lim="800000"/>
            <a:headEnd/>
            <a:tailEnd/>
          </a:ln>
          <a:effectLst/>
        </p:spPr>
        <p:txBody>
          <a:bodyPr>
            <a:spAutoFit/>
          </a:bodyPr>
          <a:lstStyle/>
          <a:p>
            <a:pPr>
              <a:spcBef>
                <a:spcPct val="50000"/>
              </a:spcBef>
            </a:pPr>
            <a:r>
              <a:rPr lang="en-US">
                <a:solidFill>
                  <a:srgbClr val="FFFFFF"/>
                </a:solidFill>
              </a:rPr>
              <a:t>		Chapter 7: </a:t>
            </a:r>
            <a:r>
              <a:rPr lang="de-DE" i="1">
                <a:solidFill>
                  <a:srgbClr val="FFFFFF"/>
                </a:solidFill>
              </a:rPr>
              <a:t>Backtracking</a:t>
            </a:r>
            <a:endParaRPr lang="de-DE">
              <a:solidFill>
                <a:srgbClr val="FFFFFF"/>
              </a:solidFill>
            </a:endParaRPr>
          </a:p>
        </p:txBody>
      </p:sp>
      <p:grpSp>
        <p:nvGrpSpPr>
          <p:cNvPr id="2" name="Group 4"/>
          <p:cNvGrpSpPr>
            <a:grpSpLocks/>
          </p:cNvGrpSpPr>
          <p:nvPr/>
        </p:nvGrpSpPr>
        <p:grpSpPr bwMode="auto">
          <a:xfrm>
            <a:off x="1066800" y="2133600"/>
            <a:ext cx="2514600" cy="2514600"/>
            <a:chOff x="3312" y="1320"/>
            <a:chExt cx="1584" cy="1584"/>
          </a:xfrm>
        </p:grpSpPr>
        <p:grpSp>
          <p:nvGrpSpPr>
            <p:cNvPr id="3" name="Group 5"/>
            <p:cNvGrpSpPr>
              <a:grpSpLocks/>
            </p:cNvGrpSpPr>
            <p:nvPr/>
          </p:nvGrpSpPr>
          <p:grpSpPr bwMode="auto">
            <a:xfrm>
              <a:off x="3312" y="1320"/>
              <a:ext cx="1584" cy="1584"/>
              <a:chOff x="480" y="912"/>
              <a:chExt cx="1584" cy="1584"/>
            </a:xfrm>
          </p:grpSpPr>
          <p:pic>
            <p:nvPicPr>
              <p:cNvPr id="396294" name="Picture 6"/>
              <p:cNvPicPr>
                <a:picLocks noChangeAspect="1" noChangeArrowheads="1"/>
              </p:cNvPicPr>
              <p:nvPr/>
            </p:nvPicPr>
            <p:blipFill>
              <a:blip r:embed="rId3" cstate="print"/>
              <a:srcRect/>
              <a:stretch>
                <a:fillRect/>
              </a:stretch>
            </p:blipFill>
            <p:spPr bwMode="auto">
              <a:xfrm>
                <a:off x="480" y="912"/>
                <a:ext cx="1584" cy="1584"/>
              </a:xfrm>
              <a:prstGeom prst="rect">
                <a:avLst/>
              </a:prstGeom>
              <a:noFill/>
              <a:ln w="9525">
                <a:noFill/>
                <a:miter lim="800000"/>
                <a:headEnd/>
                <a:tailEnd/>
              </a:ln>
              <a:effectLst/>
            </p:spPr>
          </p:pic>
          <p:sp>
            <p:nvSpPr>
              <p:cNvPr id="396295" name="Text Box 7"/>
              <p:cNvSpPr txBox="1">
                <a:spLocks noChangeArrowheads="1"/>
              </p:cNvSpPr>
              <p:nvPr/>
            </p:nvSpPr>
            <p:spPr bwMode="auto">
              <a:xfrm>
                <a:off x="540" y="996"/>
                <a:ext cx="336" cy="288"/>
              </a:xfrm>
              <a:prstGeom prst="rect">
                <a:avLst/>
              </a:prstGeom>
              <a:noFill/>
              <a:ln w="9525">
                <a:noFill/>
                <a:miter lim="800000"/>
                <a:headEnd/>
                <a:tailEnd/>
              </a:ln>
              <a:effectLst/>
            </p:spPr>
            <p:txBody>
              <a:bodyPr>
                <a:spAutoFit/>
              </a:bodyPr>
              <a:lstStyle/>
              <a:p>
                <a:pPr>
                  <a:spcBef>
                    <a:spcPct val="50000"/>
                  </a:spcBef>
                </a:pPr>
                <a:r>
                  <a:rPr lang="en-US"/>
                  <a:t> 1</a:t>
                </a:r>
                <a:endParaRPr lang="de-DE"/>
              </a:p>
            </p:txBody>
          </p:sp>
        </p:grpSp>
        <p:sp>
          <p:nvSpPr>
            <p:cNvPr id="396296" name="Text Box 8"/>
            <p:cNvSpPr txBox="1">
              <a:spLocks noChangeArrowheads="1"/>
            </p:cNvSpPr>
            <p:nvPr/>
          </p:nvSpPr>
          <p:spPr bwMode="auto">
            <a:xfrm>
              <a:off x="3360" y="2148"/>
              <a:ext cx="336" cy="327"/>
            </a:xfrm>
            <a:prstGeom prst="rect">
              <a:avLst/>
            </a:prstGeom>
            <a:noFill/>
            <a:ln w="9525">
              <a:noFill/>
              <a:miter lim="800000"/>
              <a:headEnd/>
              <a:tailEnd/>
            </a:ln>
            <a:effectLst/>
          </p:spPr>
          <p:txBody>
            <a:bodyPr>
              <a:spAutoFit/>
            </a:bodyPr>
            <a:lstStyle/>
            <a:p>
              <a:pPr>
                <a:spcBef>
                  <a:spcPct val="50000"/>
                </a:spcBef>
              </a:pPr>
              <a:r>
                <a:rPr lang="en-US" sz="2800"/>
                <a:t> </a:t>
              </a:r>
              <a:endParaRPr lang="de-DE" sz="2800"/>
            </a:p>
          </p:txBody>
        </p:sp>
        <p:sp>
          <p:nvSpPr>
            <p:cNvPr id="396297" name="Text Box 9"/>
            <p:cNvSpPr txBox="1">
              <a:spLocks noChangeArrowheads="1"/>
            </p:cNvSpPr>
            <p:nvPr/>
          </p:nvSpPr>
          <p:spPr bwMode="auto">
            <a:xfrm>
              <a:off x="3756" y="2112"/>
              <a:ext cx="336" cy="327"/>
            </a:xfrm>
            <a:prstGeom prst="rect">
              <a:avLst/>
            </a:prstGeom>
            <a:noFill/>
            <a:ln w="9525">
              <a:noFill/>
              <a:miter lim="800000"/>
              <a:headEnd/>
              <a:tailEnd/>
            </a:ln>
            <a:effectLst/>
          </p:spPr>
          <p:txBody>
            <a:bodyPr>
              <a:spAutoFit/>
            </a:bodyPr>
            <a:lstStyle/>
            <a:p>
              <a:pPr>
                <a:spcBef>
                  <a:spcPct val="50000"/>
                </a:spcBef>
              </a:pPr>
              <a:r>
                <a:rPr lang="en-US" sz="2800"/>
                <a:t> </a:t>
              </a:r>
              <a:r>
                <a:rPr lang="en-US"/>
                <a:t>3</a:t>
              </a:r>
              <a:endParaRPr lang="de-DE"/>
            </a:p>
          </p:txBody>
        </p:sp>
        <p:sp>
          <p:nvSpPr>
            <p:cNvPr id="396298" name="Text Box 10"/>
            <p:cNvSpPr txBox="1">
              <a:spLocks noChangeArrowheads="1"/>
            </p:cNvSpPr>
            <p:nvPr/>
          </p:nvSpPr>
          <p:spPr bwMode="auto">
            <a:xfrm>
              <a:off x="4488" y="1728"/>
              <a:ext cx="336" cy="327"/>
            </a:xfrm>
            <a:prstGeom prst="rect">
              <a:avLst/>
            </a:prstGeom>
            <a:noFill/>
            <a:ln w="9525">
              <a:noFill/>
              <a:miter lim="800000"/>
              <a:headEnd/>
              <a:tailEnd/>
            </a:ln>
            <a:effectLst/>
          </p:spPr>
          <p:txBody>
            <a:bodyPr>
              <a:spAutoFit/>
            </a:bodyPr>
            <a:lstStyle/>
            <a:p>
              <a:pPr>
                <a:spcBef>
                  <a:spcPct val="50000"/>
                </a:spcBef>
              </a:pPr>
              <a:r>
                <a:rPr lang="en-US" sz="2800"/>
                <a:t> </a:t>
              </a:r>
              <a:r>
                <a:rPr lang="en-US"/>
                <a:t>2</a:t>
              </a:r>
              <a:endParaRPr lang="de-DE"/>
            </a:p>
          </p:txBody>
        </p:sp>
      </p:grpSp>
      <p:grpSp>
        <p:nvGrpSpPr>
          <p:cNvPr id="4" name="Group 18"/>
          <p:cNvGrpSpPr>
            <a:grpSpLocks/>
          </p:cNvGrpSpPr>
          <p:nvPr/>
        </p:nvGrpSpPr>
        <p:grpSpPr bwMode="auto">
          <a:xfrm>
            <a:off x="5181600" y="2133600"/>
            <a:ext cx="2514600" cy="2514600"/>
            <a:chOff x="3264" y="1344"/>
            <a:chExt cx="1584" cy="1584"/>
          </a:xfrm>
        </p:grpSpPr>
        <p:pic>
          <p:nvPicPr>
            <p:cNvPr id="396301" name="Picture 13"/>
            <p:cNvPicPr>
              <a:picLocks noChangeAspect="1" noChangeArrowheads="1"/>
            </p:cNvPicPr>
            <p:nvPr/>
          </p:nvPicPr>
          <p:blipFill>
            <a:blip r:embed="rId3" cstate="print"/>
            <a:srcRect/>
            <a:stretch>
              <a:fillRect/>
            </a:stretch>
          </p:blipFill>
          <p:spPr bwMode="auto">
            <a:xfrm>
              <a:off x="3264" y="1344"/>
              <a:ext cx="1584" cy="1584"/>
            </a:xfrm>
            <a:prstGeom prst="rect">
              <a:avLst/>
            </a:prstGeom>
            <a:noFill/>
            <a:ln w="9525">
              <a:noFill/>
              <a:miter lim="800000"/>
              <a:headEnd/>
              <a:tailEnd/>
            </a:ln>
            <a:effectLst/>
          </p:spPr>
        </p:pic>
        <p:sp>
          <p:nvSpPr>
            <p:cNvPr id="396302" name="Text Box 14"/>
            <p:cNvSpPr txBox="1">
              <a:spLocks noChangeArrowheads="1"/>
            </p:cNvSpPr>
            <p:nvPr/>
          </p:nvSpPr>
          <p:spPr bwMode="auto">
            <a:xfrm>
              <a:off x="3672" y="1428"/>
              <a:ext cx="336" cy="288"/>
            </a:xfrm>
            <a:prstGeom prst="rect">
              <a:avLst/>
            </a:prstGeom>
            <a:noFill/>
            <a:ln w="9525">
              <a:noFill/>
              <a:miter lim="800000"/>
              <a:headEnd/>
              <a:tailEnd/>
            </a:ln>
            <a:effectLst/>
          </p:spPr>
          <p:txBody>
            <a:bodyPr>
              <a:spAutoFit/>
            </a:bodyPr>
            <a:lstStyle/>
            <a:p>
              <a:pPr>
                <a:spcBef>
                  <a:spcPct val="50000"/>
                </a:spcBef>
              </a:pPr>
              <a:r>
                <a:rPr lang="en-US"/>
                <a:t> 1</a:t>
              </a:r>
              <a:endParaRPr lang="de-DE"/>
            </a:p>
          </p:txBody>
        </p:sp>
      </p:grpSp>
      <p:sp>
        <p:nvSpPr>
          <p:cNvPr id="14" name="Title 1"/>
          <p:cNvSpPr txBox="1">
            <a:spLocks/>
          </p:cNvSpPr>
          <p:nvPr/>
        </p:nvSpPr>
        <p:spPr>
          <a:xfrm>
            <a:off x="1435608" y="274638"/>
            <a:ext cx="749808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4-queen’s problem</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Text Box 3"/>
          <p:cNvSpPr txBox="1">
            <a:spLocks noChangeArrowheads="1"/>
          </p:cNvSpPr>
          <p:nvPr/>
        </p:nvSpPr>
        <p:spPr bwMode="auto">
          <a:xfrm>
            <a:off x="3733800" y="0"/>
            <a:ext cx="5410200" cy="457200"/>
          </a:xfrm>
          <a:prstGeom prst="rect">
            <a:avLst/>
          </a:prstGeom>
          <a:noFill/>
          <a:ln w="9525">
            <a:noFill/>
            <a:miter lim="800000"/>
            <a:headEnd/>
            <a:tailEnd/>
          </a:ln>
          <a:effectLst/>
        </p:spPr>
        <p:txBody>
          <a:bodyPr>
            <a:spAutoFit/>
          </a:bodyPr>
          <a:lstStyle/>
          <a:p>
            <a:pPr>
              <a:spcBef>
                <a:spcPct val="50000"/>
              </a:spcBef>
            </a:pPr>
            <a:r>
              <a:rPr lang="en-US">
                <a:solidFill>
                  <a:srgbClr val="FFFFFF"/>
                </a:solidFill>
              </a:rPr>
              <a:t>		Chapter 7: </a:t>
            </a:r>
            <a:r>
              <a:rPr lang="de-DE" i="1">
                <a:solidFill>
                  <a:srgbClr val="FFFFFF"/>
                </a:solidFill>
              </a:rPr>
              <a:t>Backtracking</a:t>
            </a:r>
            <a:endParaRPr lang="de-DE">
              <a:solidFill>
                <a:srgbClr val="FFFFFF"/>
              </a:solidFill>
            </a:endParaRPr>
          </a:p>
        </p:txBody>
      </p:sp>
      <p:grpSp>
        <p:nvGrpSpPr>
          <p:cNvPr id="2" name="Group 23"/>
          <p:cNvGrpSpPr>
            <a:grpSpLocks/>
          </p:cNvGrpSpPr>
          <p:nvPr/>
        </p:nvGrpSpPr>
        <p:grpSpPr bwMode="auto">
          <a:xfrm>
            <a:off x="1219200" y="2133600"/>
            <a:ext cx="2514600" cy="2514600"/>
            <a:chOff x="768" y="1344"/>
            <a:chExt cx="1584" cy="1584"/>
          </a:xfrm>
        </p:grpSpPr>
        <p:pic>
          <p:nvPicPr>
            <p:cNvPr id="397327" name="Picture 15"/>
            <p:cNvPicPr>
              <a:picLocks noChangeAspect="1" noChangeArrowheads="1"/>
            </p:cNvPicPr>
            <p:nvPr/>
          </p:nvPicPr>
          <p:blipFill>
            <a:blip r:embed="rId3" cstate="print"/>
            <a:srcRect/>
            <a:stretch>
              <a:fillRect/>
            </a:stretch>
          </p:blipFill>
          <p:spPr bwMode="auto">
            <a:xfrm>
              <a:off x="768" y="1344"/>
              <a:ext cx="1584" cy="1584"/>
            </a:xfrm>
            <a:prstGeom prst="rect">
              <a:avLst/>
            </a:prstGeom>
            <a:noFill/>
            <a:ln w="9525">
              <a:noFill/>
              <a:miter lim="800000"/>
              <a:headEnd/>
              <a:tailEnd/>
            </a:ln>
            <a:effectLst/>
          </p:spPr>
        </p:pic>
        <p:sp>
          <p:nvSpPr>
            <p:cNvPr id="397328" name="Text Box 16"/>
            <p:cNvSpPr txBox="1">
              <a:spLocks noChangeArrowheads="1"/>
            </p:cNvSpPr>
            <p:nvPr/>
          </p:nvSpPr>
          <p:spPr bwMode="auto">
            <a:xfrm>
              <a:off x="1176" y="1428"/>
              <a:ext cx="336" cy="288"/>
            </a:xfrm>
            <a:prstGeom prst="rect">
              <a:avLst/>
            </a:prstGeom>
            <a:noFill/>
            <a:ln w="9525">
              <a:noFill/>
              <a:miter lim="800000"/>
              <a:headEnd/>
              <a:tailEnd/>
            </a:ln>
            <a:effectLst/>
          </p:spPr>
          <p:txBody>
            <a:bodyPr>
              <a:spAutoFit/>
            </a:bodyPr>
            <a:lstStyle/>
            <a:p>
              <a:pPr>
                <a:spcBef>
                  <a:spcPct val="50000"/>
                </a:spcBef>
              </a:pPr>
              <a:r>
                <a:rPr lang="en-US"/>
                <a:t> 1</a:t>
              </a:r>
              <a:endParaRPr lang="de-DE"/>
            </a:p>
          </p:txBody>
        </p:sp>
        <p:sp>
          <p:nvSpPr>
            <p:cNvPr id="397331" name="Text Box 19"/>
            <p:cNvSpPr txBox="1">
              <a:spLocks noChangeArrowheads="1"/>
            </p:cNvSpPr>
            <p:nvPr/>
          </p:nvSpPr>
          <p:spPr bwMode="auto">
            <a:xfrm>
              <a:off x="828" y="1824"/>
              <a:ext cx="336" cy="288"/>
            </a:xfrm>
            <a:prstGeom prst="rect">
              <a:avLst/>
            </a:prstGeom>
            <a:noFill/>
            <a:ln w="9525">
              <a:noFill/>
              <a:miter lim="800000"/>
              <a:headEnd/>
              <a:tailEnd/>
            </a:ln>
            <a:effectLst/>
          </p:spPr>
          <p:txBody>
            <a:bodyPr>
              <a:spAutoFit/>
            </a:bodyPr>
            <a:lstStyle/>
            <a:p>
              <a:pPr>
                <a:spcBef>
                  <a:spcPct val="50000"/>
                </a:spcBef>
              </a:pPr>
              <a:r>
                <a:rPr lang="en-US"/>
                <a:t> *</a:t>
              </a:r>
              <a:endParaRPr lang="de-DE"/>
            </a:p>
          </p:txBody>
        </p:sp>
        <p:sp>
          <p:nvSpPr>
            <p:cNvPr id="397332" name="Text Box 20"/>
            <p:cNvSpPr txBox="1">
              <a:spLocks noChangeArrowheads="1"/>
            </p:cNvSpPr>
            <p:nvPr/>
          </p:nvSpPr>
          <p:spPr bwMode="auto">
            <a:xfrm>
              <a:off x="1188" y="1824"/>
              <a:ext cx="336" cy="288"/>
            </a:xfrm>
            <a:prstGeom prst="rect">
              <a:avLst/>
            </a:prstGeom>
            <a:noFill/>
            <a:ln w="9525">
              <a:noFill/>
              <a:miter lim="800000"/>
              <a:headEnd/>
              <a:tailEnd/>
            </a:ln>
            <a:effectLst/>
          </p:spPr>
          <p:txBody>
            <a:bodyPr>
              <a:spAutoFit/>
            </a:bodyPr>
            <a:lstStyle/>
            <a:p>
              <a:pPr>
                <a:spcBef>
                  <a:spcPct val="50000"/>
                </a:spcBef>
              </a:pPr>
              <a:r>
                <a:rPr lang="en-US"/>
                <a:t> *</a:t>
              </a:r>
              <a:endParaRPr lang="de-DE"/>
            </a:p>
          </p:txBody>
        </p:sp>
        <p:sp>
          <p:nvSpPr>
            <p:cNvPr id="397333" name="Text Box 21"/>
            <p:cNvSpPr txBox="1">
              <a:spLocks noChangeArrowheads="1"/>
            </p:cNvSpPr>
            <p:nvPr/>
          </p:nvSpPr>
          <p:spPr bwMode="auto">
            <a:xfrm>
              <a:off x="1572" y="1824"/>
              <a:ext cx="336" cy="288"/>
            </a:xfrm>
            <a:prstGeom prst="rect">
              <a:avLst/>
            </a:prstGeom>
            <a:noFill/>
            <a:ln w="9525">
              <a:noFill/>
              <a:miter lim="800000"/>
              <a:headEnd/>
              <a:tailEnd/>
            </a:ln>
            <a:effectLst/>
          </p:spPr>
          <p:txBody>
            <a:bodyPr>
              <a:spAutoFit/>
            </a:bodyPr>
            <a:lstStyle/>
            <a:p>
              <a:pPr>
                <a:spcBef>
                  <a:spcPct val="50000"/>
                </a:spcBef>
              </a:pPr>
              <a:r>
                <a:rPr lang="en-US"/>
                <a:t> *</a:t>
              </a:r>
              <a:endParaRPr lang="de-DE"/>
            </a:p>
          </p:txBody>
        </p:sp>
        <p:sp>
          <p:nvSpPr>
            <p:cNvPr id="397334" name="Text Box 22"/>
            <p:cNvSpPr txBox="1">
              <a:spLocks noChangeArrowheads="1"/>
            </p:cNvSpPr>
            <p:nvPr/>
          </p:nvSpPr>
          <p:spPr bwMode="auto">
            <a:xfrm>
              <a:off x="1956" y="1776"/>
              <a:ext cx="336" cy="288"/>
            </a:xfrm>
            <a:prstGeom prst="rect">
              <a:avLst/>
            </a:prstGeom>
            <a:noFill/>
            <a:ln w="9525">
              <a:noFill/>
              <a:miter lim="800000"/>
              <a:headEnd/>
              <a:tailEnd/>
            </a:ln>
            <a:effectLst/>
          </p:spPr>
          <p:txBody>
            <a:bodyPr>
              <a:spAutoFit/>
            </a:bodyPr>
            <a:lstStyle/>
            <a:p>
              <a:pPr>
                <a:spcBef>
                  <a:spcPct val="50000"/>
                </a:spcBef>
              </a:pPr>
              <a:r>
                <a:rPr lang="en-US"/>
                <a:t> 2</a:t>
              </a:r>
              <a:endParaRPr lang="de-DE"/>
            </a:p>
          </p:txBody>
        </p:sp>
      </p:grpSp>
      <p:grpSp>
        <p:nvGrpSpPr>
          <p:cNvPr id="3" name="Group 33"/>
          <p:cNvGrpSpPr>
            <a:grpSpLocks/>
          </p:cNvGrpSpPr>
          <p:nvPr/>
        </p:nvGrpSpPr>
        <p:grpSpPr bwMode="auto">
          <a:xfrm>
            <a:off x="5257800" y="2133600"/>
            <a:ext cx="2514600" cy="2514600"/>
            <a:chOff x="3312" y="1392"/>
            <a:chExt cx="1584" cy="1584"/>
          </a:xfrm>
        </p:grpSpPr>
        <p:pic>
          <p:nvPicPr>
            <p:cNvPr id="397337" name="Picture 25"/>
            <p:cNvPicPr>
              <a:picLocks noChangeAspect="1" noChangeArrowheads="1"/>
            </p:cNvPicPr>
            <p:nvPr/>
          </p:nvPicPr>
          <p:blipFill>
            <a:blip r:embed="rId3" cstate="print"/>
            <a:srcRect/>
            <a:stretch>
              <a:fillRect/>
            </a:stretch>
          </p:blipFill>
          <p:spPr bwMode="auto">
            <a:xfrm>
              <a:off x="3312" y="1392"/>
              <a:ext cx="1584" cy="1584"/>
            </a:xfrm>
            <a:prstGeom prst="rect">
              <a:avLst/>
            </a:prstGeom>
            <a:noFill/>
            <a:ln w="9525">
              <a:noFill/>
              <a:miter lim="800000"/>
              <a:headEnd/>
              <a:tailEnd/>
            </a:ln>
            <a:effectLst/>
          </p:spPr>
        </p:pic>
        <p:sp>
          <p:nvSpPr>
            <p:cNvPr id="397338" name="Text Box 26"/>
            <p:cNvSpPr txBox="1">
              <a:spLocks noChangeArrowheads="1"/>
            </p:cNvSpPr>
            <p:nvPr/>
          </p:nvSpPr>
          <p:spPr bwMode="auto">
            <a:xfrm>
              <a:off x="3720" y="1476"/>
              <a:ext cx="336" cy="288"/>
            </a:xfrm>
            <a:prstGeom prst="rect">
              <a:avLst/>
            </a:prstGeom>
            <a:noFill/>
            <a:ln w="9525">
              <a:noFill/>
              <a:miter lim="800000"/>
              <a:headEnd/>
              <a:tailEnd/>
            </a:ln>
            <a:effectLst/>
          </p:spPr>
          <p:txBody>
            <a:bodyPr>
              <a:spAutoFit/>
            </a:bodyPr>
            <a:lstStyle/>
            <a:p>
              <a:pPr>
                <a:spcBef>
                  <a:spcPct val="50000"/>
                </a:spcBef>
              </a:pPr>
              <a:r>
                <a:rPr lang="en-US"/>
                <a:t> 1</a:t>
              </a:r>
              <a:endParaRPr lang="de-DE"/>
            </a:p>
          </p:txBody>
        </p:sp>
        <p:sp>
          <p:nvSpPr>
            <p:cNvPr id="397342" name="Text Box 30"/>
            <p:cNvSpPr txBox="1">
              <a:spLocks noChangeArrowheads="1"/>
            </p:cNvSpPr>
            <p:nvPr/>
          </p:nvSpPr>
          <p:spPr bwMode="auto">
            <a:xfrm>
              <a:off x="4500" y="1824"/>
              <a:ext cx="336" cy="288"/>
            </a:xfrm>
            <a:prstGeom prst="rect">
              <a:avLst/>
            </a:prstGeom>
            <a:noFill/>
            <a:ln w="9525">
              <a:noFill/>
              <a:miter lim="800000"/>
              <a:headEnd/>
              <a:tailEnd/>
            </a:ln>
            <a:effectLst/>
          </p:spPr>
          <p:txBody>
            <a:bodyPr>
              <a:spAutoFit/>
            </a:bodyPr>
            <a:lstStyle/>
            <a:p>
              <a:pPr>
                <a:spcBef>
                  <a:spcPct val="50000"/>
                </a:spcBef>
              </a:pPr>
              <a:r>
                <a:rPr lang="en-US"/>
                <a:t> 2</a:t>
              </a:r>
              <a:endParaRPr lang="de-DE"/>
            </a:p>
          </p:txBody>
        </p:sp>
        <p:sp>
          <p:nvSpPr>
            <p:cNvPr id="397343" name="Text Box 31"/>
            <p:cNvSpPr txBox="1">
              <a:spLocks noChangeArrowheads="1"/>
            </p:cNvSpPr>
            <p:nvPr/>
          </p:nvSpPr>
          <p:spPr bwMode="auto">
            <a:xfrm>
              <a:off x="3360" y="2208"/>
              <a:ext cx="336" cy="288"/>
            </a:xfrm>
            <a:prstGeom prst="rect">
              <a:avLst/>
            </a:prstGeom>
            <a:noFill/>
            <a:ln w="9525">
              <a:noFill/>
              <a:miter lim="800000"/>
              <a:headEnd/>
              <a:tailEnd/>
            </a:ln>
            <a:effectLst/>
          </p:spPr>
          <p:txBody>
            <a:bodyPr>
              <a:spAutoFit/>
            </a:bodyPr>
            <a:lstStyle/>
            <a:p>
              <a:pPr>
                <a:spcBef>
                  <a:spcPct val="50000"/>
                </a:spcBef>
              </a:pPr>
              <a:r>
                <a:rPr lang="en-US"/>
                <a:t> 3</a:t>
              </a:r>
              <a:endParaRPr lang="de-DE"/>
            </a:p>
          </p:txBody>
        </p:sp>
        <p:sp>
          <p:nvSpPr>
            <p:cNvPr id="397344" name="Text Box 32"/>
            <p:cNvSpPr txBox="1">
              <a:spLocks noChangeArrowheads="1"/>
            </p:cNvSpPr>
            <p:nvPr/>
          </p:nvSpPr>
          <p:spPr bwMode="auto">
            <a:xfrm>
              <a:off x="4140" y="2580"/>
              <a:ext cx="336" cy="288"/>
            </a:xfrm>
            <a:prstGeom prst="rect">
              <a:avLst/>
            </a:prstGeom>
            <a:noFill/>
            <a:ln w="9525">
              <a:noFill/>
              <a:miter lim="800000"/>
              <a:headEnd/>
              <a:tailEnd/>
            </a:ln>
            <a:effectLst/>
          </p:spPr>
          <p:txBody>
            <a:bodyPr>
              <a:spAutoFit/>
            </a:bodyPr>
            <a:lstStyle/>
            <a:p>
              <a:pPr>
                <a:spcBef>
                  <a:spcPct val="50000"/>
                </a:spcBef>
              </a:pPr>
              <a:r>
                <a:rPr lang="en-US"/>
                <a:t> 4</a:t>
              </a:r>
              <a:endParaRPr lang="de-DE"/>
            </a:p>
          </p:txBody>
        </p:sp>
      </p:grpSp>
      <p:pic>
        <p:nvPicPr>
          <p:cNvPr id="397346" name="Picture 34"/>
          <p:cNvPicPr>
            <a:picLocks noChangeAspect="1" noChangeArrowheads="1"/>
          </p:cNvPicPr>
          <p:nvPr/>
        </p:nvPicPr>
        <p:blipFill>
          <a:blip r:embed="rId4" cstate="print"/>
          <a:srcRect/>
          <a:stretch>
            <a:fillRect/>
          </a:stretch>
        </p:blipFill>
        <p:spPr bwMode="auto">
          <a:xfrm rot="10800000" flipH="1" flipV="1">
            <a:off x="1066800" y="5181600"/>
            <a:ext cx="6858000" cy="415925"/>
          </a:xfrm>
          <a:prstGeom prst="rect">
            <a:avLst/>
          </a:prstGeom>
          <a:gradFill rotWithShape="0">
            <a:gsLst>
              <a:gs pos="0">
                <a:srgbClr val="CCFFFF">
                  <a:gamma/>
                  <a:shade val="66275"/>
                  <a:invGamma/>
                </a:srgbClr>
              </a:gs>
              <a:gs pos="50000">
                <a:srgbClr val="CCFFFF"/>
              </a:gs>
              <a:gs pos="100000">
                <a:srgbClr val="CCFFFF">
                  <a:gamma/>
                  <a:shade val="66275"/>
                  <a:invGamma/>
                </a:srgbClr>
              </a:gs>
            </a:gsLst>
            <a:lin ang="5400000" scaled="1"/>
          </a:gradFill>
          <a:ln w="9525">
            <a:noFill/>
            <a:miter lim="800000"/>
            <a:headEnd/>
            <a:tailEnd/>
          </a:ln>
          <a:effectLst/>
        </p:spPr>
      </p:pic>
      <p:sp>
        <p:nvSpPr>
          <p:cNvPr id="18" name="Title 1"/>
          <p:cNvSpPr txBox="1">
            <a:spLocks/>
          </p:cNvSpPr>
          <p:nvPr/>
        </p:nvSpPr>
        <p:spPr>
          <a:xfrm>
            <a:off x="1435608" y="274638"/>
            <a:ext cx="749808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4-queen’s problem</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97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4-queen’s problem</a:t>
            </a:r>
            <a:endParaRPr lang="en-US" dirty="0"/>
          </a:p>
        </p:txBody>
      </p:sp>
      <p:sp>
        <p:nvSpPr>
          <p:cNvPr id="3" name="Content Placeholder 2"/>
          <p:cNvSpPr>
            <a:spLocks noGrp="1"/>
          </p:cNvSpPr>
          <p:nvPr>
            <p:ph idx="1"/>
          </p:nvPr>
        </p:nvSpPr>
        <p:spPr/>
        <p:txBody>
          <a:bodyPr/>
          <a:lstStyle/>
          <a:p>
            <a:r>
              <a:rPr lang="de-DE" dirty="0" smtClean="0"/>
              <a:t>Start with the root node as only </a:t>
            </a:r>
            <a:r>
              <a:rPr lang="de-DE" u="sng" dirty="0" smtClean="0"/>
              <a:t>live node</a:t>
            </a:r>
            <a:r>
              <a:rPr lang="de-DE" dirty="0" smtClean="0"/>
              <a:t>, this becomes the </a:t>
            </a:r>
            <a:r>
              <a:rPr lang="de-DE" u="sng" dirty="0" smtClean="0"/>
              <a:t>E-node</a:t>
            </a:r>
            <a:r>
              <a:rPr lang="de-DE" dirty="0" smtClean="0"/>
              <a:t> and the path is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0" name="Text Box 8"/>
          <p:cNvSpPr txBox="1">
            <a:spLocks noChangeArrowheads="1"/>
          </p:cNvSpPr>
          <p:nvPr/>
        </p:nvSpPr>
        <p:spPr bwMode="auto">
          <a:xfrm>
            <a:off x="3733800" y="0"/>
            <a:ext cx="5410200" cy="457200"/>
          </a:xfrm>
          <a:prstGeom prst="rect">
            <a:avLst/>
          </a:prstGeom>
          <a:noFill/>
          <a:ln w="9525">
            <a:noFill/>
            <a:miter lim="800000"/>
            <a:headEnd/>
            <a:tailEnd/>
          </a:ln>
          <a:effectLst/>
        </p:spPr>
        <p:txBody>
          <a:bodyPr>
            <a:spAutoFit/>
          </a:bodyPr>
          <a:lstStyle/>
          <a:p>
            <a:pPr>
              <a:spcBef>
                <a:spcPct val="50000"/>
              </a:spcBef>
            </a:pPr>
            <a:r>
              <a:rPr lang="en-US">
                <a:solidFill>
                  <a:srgbClr val="FFFFFF"/>
                </a:solidFill>
              </a:rPr>
              <a:t>		Chapter 7: </a:t>
            </a:r>
            <a:r>
              <a:rPr lang="de-DE" i="1">
                <a:solidFill>
                  <a:srgbClr val="FFFFFF"/>
                </a:solidFill>
              </a:rPr>
              <a:t>Backtracking</a:t>
            </a:r>
            <a:endParaRPr lang="de-DE">
              <a:solidFill>
                <a:srgbClr val="FFFFFF"/>
              </a:solidFill>
            </a:endParaRPr>
          </a:p>
        </p:txBody>
      </p:sp>
      <p:sp>
        <p:nvSpPr>
          <p:cNvPr id="371751" name="Rectangle 39"/>
          <p:cNvSpPr>
            <a:spLocks noChangeArrowheads="1"/>
          </p:cNvSpPr>
          <p:nvPr/>
        </p:nvSpPr>
        <p:spPr bwMode="auto">
          <a:xfrm>
            <a:off x="4340225" y="1227138"/>
            <a:ext cx="1588" cy="2381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53" name="Rectangle 41"/>
          <p:cNvSpPr>
            <a:spLocks noChangeArrowheads="1"/>
          </p:cNvSpPr>
          <p:nvPr/>
        </p:nvSpPr>
        <p:spPr bwMode="auto">
          <a:xfrm>
            <a:off x="4837113" y="1179513"/>
            <a:ext cx="1587" cy="23812"/>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54" name="Rectangle 42"/>
          <p:cNvSpPr>
            <a:spLocks noChangeArrowheads="1"/>
          </p:cNvSpPr>
          <p:nvPr/>
        </p:nvSpPr>
        <p:spPr bwMode="auto">
          <a:xfrm>
            <a:off x="7073900" y="2043113"/>
            <a:ext cx="1588" cy="25400"/>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59" name="Rectangle 47"/>
          <p:cNvSpPr>
            <a:spLocks noChangeArrowheads="1"/>
          </p:cNvSpPr>
          <p:nvPr/>
        </p:nvSpPr>
        <p:spPr bwMode="auto">
          <a:xfrm>
            <a:off x="1938338" y="2476500"/>
            <a:ext cx="26987"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60" name="Rectangle 48"/>
          <p:cNvSpPr>
            <a:spLocks noChangeArrowheads="1"/>
          </p:cNvSpPr>
          <p:nvPr/>
        </p:nvSpPr>
        <p:spPr bwMode="auto">
          <a:xfrm>
            <a:off x="1938338" y="3125788"/>
            <a:ext cx="26987"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68" name="Rectangle 56"/>
          <p:cNvSpPr>
            <a:spLocks noChangeArrowheads="1"/>
          </p:cNvSpPr>
          <p:nvPr/>
        </p:nvSpPr>
        <p:spPr bwMode="auto">
          <a:xfrm>
            <a:off x="7158038" y="2476500"/>
            <a:ext cx="26987"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69" name="Rectangle 57"/>
          <p:cNvSpPr>
            <a:spLocks noChangeArrowheads="1"/>
          </p:cNvSpPr>
          <p:nvPr/>
        </p:nvSpPr>
        <p:spPr bwMode="auto">
          <a:xfrm>
            <a:off x="7196138" y="3297238"/>
            <a:ext cx="26987"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86" name="Rectangle 74"/>
          <p:cNvSpPr>
            <a:spLocks noChangeArrowheads="1"/>
          </p:cNvSpPr>
          <p:nvPr/>
        </p:nvSpPr>
        <p:spPr bwMode="auto">
          <a:xfrm>
            <a:off x="2932113" y="3557588"/>
            <a:ext cx="26987"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87" name="Rectangle 75"/>
          <p:cNvSpPr>
            <a:spLocks noChangeArrowheads="1"/>
          </p:cNvSpPr>
          <p:nvPr/>
        </p:nvSpPr>
        <p:spPr bwMode="auto">
          <a:xfrm>
            <a:off x="2682875" y="4206875"/>
            <a:ext cx="28575"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95" name="Rectangle 83"/>
          <p:cNvSpPr>
            <a:spLocks noChangeArrowheads="1"/>
          </p:cNvSpPr>
          <p:nvPr/>
        </p:nvSpPr>
        <p:spPr bwMode="auto">
          <a:xfrm>
            <a:off x="1938338" y="3557588"/>
            <a:ext cx="26987"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96" name="Rectangle 84"/>
          <p:cNvSpPr>
            <a:spLocks noChangeArrowheads="1"/>
          </p:cNvSpPr>
          <p:nvPr/>
        </p:nvSpPr>
        <p:spPr bwMode="auto">
          <a:xfrm>
            <a:off x="2185988" y="4206875"/>
            <a:ext cx="28575"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01" name="Rectangle 89"/>
          <p:cNvSpPr>
            <a:spLocks noChangeArrowheads="1"/>
          </p:cNvSpPr>
          <p:nvPr/>
        </p:nvSpPr>
        <p:spPr bwMode="auto">
          <a:xfrm>
            <a:off x="8189913" y="3729038"/>
            <a:ext cx="26987"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02" name="Rectangle 90"/>
          <p:cNvSpPr>
            <a:spLocks noChangeArrowheads="1"/>
          </p:cNvSpPr>
          <p:nvPr/>
        </p:nvSpPr>
        <p:spPr bwMode="auto">
          <a:xfrm>
            <a:off x="8151813" y="4206875"/>
            <a:ext cx="26987"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08" name="Rectangle 96"/>
          <p:cNvSpPr>
            <a:spLocks noChangeArrowheads="1"/>
          </p:cNvSpPr>
          <p:nvPr/>
        </p:nvSpPr>
        <p:spPr bwMode="auto">
          <a:xfrm>
            <a:off x="8178800" y="5287963"/>
            <a:ext cx="28575"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55" name="Rectangle 143"/>
          <p:cNvSpPr>
            <a:spLocks noChangeArrowheads="1"/>
          </p:cNvSpPr>
          <p:nvPr/>
        </p:nvSpPr>
        <p:spPr bwMode="auto">
          <a:xfrm>
            <a:off x="2767013" y="4662488"/>
            <a:ext cx="26987"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56" name="Rectangle 144"/>
          <p:cNvSpPr>
            <a:spLocks noChangeArrowheads="1"/>
          </p:cNvSpPr>
          <p:nvPr/>
        </p:nvSpPr>
        <p:spPr bwMode="auto">
          <a:xfrm>
            <a:off x="2767013" y="5311775"/>
            <a:ext cx="26987" cy="1588"/>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grpSp>
        <p:nvGrpSpPr>
          <p:cNvPr id="2" name="Group 155"/>
          <p:cNvGrpSpPr>
            <a:grpSpLocks/>
          </p:cNvGrpSpPr>
          <p:nvPr/>
        </p:nvGrpSpPr>
        <p:grpSpPr bwMode="auto">
          <a:xfrm>
            <a:off x="419100" y="914400"/>
            <a:ext cx="8339138" cy="5238750"/>
            <a:chOff x="264" y="576"/>
            <a:chExt cx="5253" cy="3300"/>
          </a:xfrm>
        </p:grpSpPr>
        <p:sp>
          <p:nvSpPr>
            <p:cNvPr id="371866" name="Rectangle 154"/>
            <p:cNvSpPr>
              <a:spLocks noChangeArrowheads="1"/>
            </p:cNvSpPr>
            <p:nvPr/>
          </p:nvSpPr>
          <p:spPr bwMode="auto">
            <a:xfrm>
              <a:off x="264" y="576"/>
              <a:ext cx="5184" cy="3300"/>
            </a:xfrm>
            <a:prstGeom prst="rect">
              <a:avLst/>
            </a:prstGeom>
            <a:gradFill rotWithShape="0">
              <a:gsLst>
                <a:gs pos="0">
                  <a:srgbClr val="CCFFFF">
                    <a:gamma/>
                    <a:shade val="65882"/>
                    <a:invGamma/>
                  </a:srgbClr>
                </a:gs>
                <a:gs pos="50000">
                  <a:srgbClr val="CCFFFF"/>
                </a:gs>
                <a:gs pos="100000">
                  <a:srgbClr val="CCFFFF">
                    <a:gamma/>
                    <a:shade val="65882"/>
                    <a:invGamma/>
                  </a:srgbClr>
                </a:gs>
              </a:gsLst>
              <a:lin ang="5400000" scaled="1"/>
            </a:gradFill>
            <a:ln w="9525">
              <a:noFill/>
              <a:miter lim="800000"/>
              <a:headEnd/>
              <a:tailEnd/>
            </a:ln>
          </p:spPr>
          <p:txBody>
            <a:bodyPr/>
            <a:lstStyle/>
            <a:p>
              <a:endParaRPr lang="en-US"/>
            </a:p>
          </p:txBody>
        </p:sp>
        <p:sp>
          <p:nvSpPr>
            <p:cNvPr id="371723" name="Freeform 11"/>
            <p:cNvSpPr>
              <a:spLocks/>
            </p:cNvSpPr>
            <p:nvPr/>
          </p:nvSpPr>
          <p:spPr bwMode="auto">
            <a:xfrm>
              <a:off x="438" y="1969"/>
              <a:ext cx="330" cy="287"/>
            </a:xfrm>
            <a:custGeom>
              <a:avLst/>
              <a:gdLst/>
              <a:ahLst/>
              <a:cxnLst>
                <a:cxn ang="0">
                  <a:pos x="52" y="60"/>
                </a:cxn>
                <a:cxn ang="0">
                  <a:pos x="70" y="45"/>
                </a:cxn>
                <a:cxn ang="0">
                  <a:pos x="17" y="136"/>
                </a:cxn>
                <a:cxn ang="0">
                  <a:pos x="17" y="136"/>
                </a:cxn>
                <a:cxn ang="0">
                  <a:pos x="17" y="136"/>
                </a:cxn>
                <a:cxn ang="0">
                  <a:pos x="17" y="136"/>
                </a:cxn>
                <a:cxn ang="0">
                  <a:pos x="70" y="227"/>
                </a:cxn>
                <a:cxn ang="0">
                  <a:pos x="52" y="227"/>
                </a:cxn>
                <a:cxn ang="0">
                  <a:pos x="157" y="272"/>
                </a:cxn>
                <a:cxn ang="0">
                  <a:pos x="157" y="272"/>
                </a:cxn>
                <a:cxn ang="0">
                  <a:pos x="157" y="272"/>
                </a:cxn>
                <a:cxn ang="0">
                  <a:pos x="157" y="272"/>
                </a:cxn>
                <a:cxn ang="0">
                  <a:pos x="261" y="227"/>
                </a:cxn>
                <a:cxn ang="0">
                  <a:pos x="261" y="227"/>
                </a:cxn>
                <a:cxn ang="0">
                  <a:pos x="313" y="136"/>
                </a:cxn>
                <a:cxn ang="0">
                  <a:pos x="313" y="136"/>
                </a:cxn>
                <a:cxn ang="0">
                  <a:pos x="313" y="136"/>
                </a:cxn>
                <a:cxn ang="0">
                  <a:pos x="313" y="136"/>
                </a:cxn>
                <a:cxn ang="0">
                  <a:pos x="261" y="45"/>
                </a:cxn>
                <a:cxn ang="0">
                  <a:pos x="261" y="60"/>
                </a:cxn>
                <a:cxn ang="0">
                  <a:pos x="157" y="15"/>
                </a:cxn>
                <a:cxn ang="0">
                  <a:pos x="157" y="15"/>
                </a:cxn>
                <a:cxn ang="0">
                  <a:pos x="157" y="15"/>
                </a:cxn>
                <a:cxn ang="0">
                  <a:pos x="157" y="15"/>
                </a:cxn>
                <a:cxn ang="0">
                  <a:pos x="157" y="0"/>
                </a:cxn>
                <a:cxn ang="0">
                  <a:pos x="157" y="0"/>
                </a:cxn>
                <a:cxn ang="0">
                  <a:pos x="157" y="0"/>
                </a:cxn>
                <a:cxn ang="0">
                  <a:pos x="157" y="0"/>
                </a:cxn>
                <a:cxn ang="0">
                  <a:pos x="261" y="45"/>
                </a:cxn>
                <a:cxn ang="0">
                  <a:pos x="330" y="136"/>
                </a:cxn>
                <a:cxn ang="0">
                  <a:pos x="330" y="136"/>
                </a:cxn>
                <a:cxn ang="0">
                  <a:pos x="330" y="136"/>
                </a:cxn>
                <a:cxn ang="0">
                  <a:pos x="330" y="136"/>
                </a:cxn>
                <a:cxn ang="0">
                  <a:pos x="330" y="136"/>
                </a:cxn>
                <a:cxn ang="0">
                  <a:pos x="278" y="227"/>
                </a:cxn>
                <a:cxn ang="0">
                  <a:pos x="157" y="287"/>
                </a:cxn>
                <a:cxn ang="0">
                  <a:pos x="157" y="287"/>
                </a:cxn>
                <a:cxn ang="0">
                  <a:pos x="157" y="287"/>
                </a:cxn>
                <a:cxn ang="0">
                  <a:pos x="157" y="287"/>
                </a:cxn>
                <a:cxn ang="0">
                  <a:pos x="157" y="287"/>
                </a:cxn>
                <a:cxn ang="0">
                  <a:pos x="52" y="242"/>
                </a:cxn>
                <a:cxn ang="0">
                  <a:pos x="0" y="136"/>
                </a:cxn>
                <a:cxn ang="0">
                  <a:pos x="0" y="136"/>
                </a:cxn>
                <a:cxn ang="0">
                  <a:pos x="0" y="136"/>
                </a:cxn>
                <a:cxn ang="0">
                  <a:pos x="0" y="136"/>
                </a:cxn>
                <a:cxn ang="0">
                  <a:pos x="0" y="136"/>
                </a:cxn>
                <a:cxn ang="0">
                  <a:pos x="52" y="45"/>
                </a:cxn>
                <a:cxn ang="0">
                  <a:pos x="157" y="0"/>
                </a:cxn>
              </a:cxnLst>
              <a:rect l="0" t="0" r="r" b="b"/>
              <a:pathLst>
                <a:path w="330" h="287">
                  <a:moveTo>
                    <a:pt x="157" y="15"/>
                  </a:moveTo>
                  <a:lnTo>
                    <a:pt x="52" y="60"/>
                  </a:lnTo>
                  <a:lnTo>
                    <a:pt x="70" y="45"/>
                  </a:lnTo>
                  <a:lnTo>
                    <a:pt x="70" y="45"/>
                  </a:lnTo>
                  <a:lnTo>
                    <a:pt x="17" y="136"/>
                  </a:lnTo>
                  <a:lnTo>
                    <a:pt x="17" y="136"/>
                  </a:lnTo>
                  <a:lnTo>
                    <a:pt x="17" y="136"/>
                  </a:lnTo>
                  <a:lnTo>
                    <a:pt x="17" y="136"/>
                  </a:lnTo>
                  <a:lnTo>
                    <a:pt x="17" y="136"/>
                  </a:lnTo>
                  <a:lnTo>
                    <a:pt x="17" y="136"/>
                  </a:lnTo>
                  <a:lnTo>
                    <a:pt x="17" y="136"/>
                  </a:lnTo>
                  <a:lnTo>
                    <a:pt x="17" y="136"/>
                  </a:lnTo>
                  <a:lnTo>
                    <a:pt x="17" y="136"/>
                  </a:lnTo>
                  <a:lnTo>
                    <a:pt x="70" y="227"/>
                  </a:lnTo>
                  <a:lnTo>
                    <a:pt x="52" y="227"/>
                  </a:lnTo>
                  <a:lnTo>
                    <a:pt x="52" y="227"/>
                  </a:lnTo>
                  <a:lnTo>
                    <a:pt x="157" y="272"/>
                  </a:lnTo>
                  <a:lnTo>
                    <a:pt x="157" y="272"/>
                  </a:lnTo>
                  <a:lnTo>
                    <a:pt x="157" y="272"/>
                  </a:lnTo>
                  <a:lnTo>
                    <a:pt x="157" y="272"/>
                  </a:lnTo>
                  <a:lnTo>
                    <a:pt x="157" y="272"/>
                  </a:lnTo>
                  <a:lnTo>
                    <a:pt x="157" y="272"/>
                  </a:lnTo>
                  <a:lnTo>
                    <a:pt x="157" y="272"/>
                  </a:lnTo>
                  <a:lnTo>
                    <a:pt x="157" y="272"/>
                  </a:lnTo>
                  <a:lnTo>
                    <a:pt x="157"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7" y="15"/>
                  </a:lnTo>
                  <a:lnTo>
                    <a:pt x="157" y="15"/>
                  </a:lnTo>
                  <a:lnTo>
                    <a:pt x="157" y="15"/>
                  </a:lnTo>
                  <a:lnTo>
                    <a:pt x="157" y="15"/>
                  </a:lnTo>
                  <a:lnTo>
                    <a:pt x="157" y="15"/>
                  </a:lnTo>
                  <a:lnTo>
                    <a:pt x="157" y="15"/>
                  </a:lnTo>
                  <a:lnTo>
                    <a:pt x="157" y="15"/>
                  </a:lnTo>
                  <a:lnTo>
                    <a:pt x="157" y="15"/>
                  </a:lnTo>
                  <a:lnTo>
                    <a:pt x="157" y="0"/>
                  </a:lnTo>
                  <a:lnTo>
                    <a:pt x="157" y="0"/>
                  </a:lnTo>
                  <a:lnTo>
                    <a:pt x="157" y="0"/>
                  </a:lnTo>
                  <a:lnTo>
                    <a:pt x="157" y="0"/>
                  </a:lnTo>
                  <a:lnTo>
                    <a:pt x="157" y="0"/>
                  </a:lnTo>
                  <a:lnTo>
                    <a:pt x="157" y="0"/>
                  </a:lnTo>
                  <a:lnTo>
                    <a:pt x="157" y="0"/>
                  </a:lnTo>
                  <a:lnTo>
                    <a:pt x="157" y="0"/>
                  </a:lnTo>
                  <a:lnTo>
                    <a:pt x="261" y="45"/>
                  </a:lnTo>
                  <a:lnTo>
                    <a:pt x="261" y="45"/>
                  </a:lnTo>
                  <a:lnTo>
                    <a:pt x="278" y="45"/>
                  </a:lnTo>
                  <a:lnTo>
                    <a:pt x="330" y="136"/>
                  </a:lnTo>
                  <a:lnTo>
                    <a:pt x="330" y="136"/>
                  </a:lnTo>
                  <a:lnTo>
                    <a:pt x="330" y="136"/>
                  </a:lnTo>
                  <a:lnTo>
                    <a:pt x="330" y="136"/>
                  </a:lnTo>
                  <a:lnTo>
                    <a:pt x="330" y="136"/>
                  </a:lnTo>
                  <a:lnTo>
                    <a:pt x="330" y="136"/>
                  </a:lnTo>
                  <a:lnTo>
                    <a:pt x="330" y="136"/>
                  </a:lnTo>
                  <a:lnTo>
                    <a:pt x="330" y="136"/>
                  </a:lnTo>
                  <a:lnTo>
                    <a:pt x="330" y="136"/>
                  </a:lnTo>
                  <a:lnTo>
                    <a:pt x="278" y="227"/>
                  </a:lnTo>
                  <a:lnTo>
                    <a:pt x="278" y="227"/>
                  </a:lnTo>
                  <a:lnTo>
                    <a:pt x="261" y="242"/>
                  </a:lnTo>
                  <a:lnTo>
                    <a:pt x="157" y="287"/>
                  </a:lnTo>
                  <a:lnTo>
                    <a:pt x="157" y="287"/>
                  </a:lnTo>
                  <a:lnTo>
                    <a:pt x="157" y="287"/>
                  </a:lnTo>
                  <a:lnTo>
                    <a:pt x="157" y="287"/>
                  </a:lnTo>
                  <a:lnTo>
                    <a:pt x="157" y="287"/>
                  </a:lnTo>
                  <a:lnTo>
                    <a:pt x="157" y="287"/>
                  </a:lnTo>
                  <a:lnTo>
                    <a:pt x="157" y="287"/>
                  </a:lnTo>
                  <a:lnTo>
                    <a:pt x="157" y="287"/>
                  </a:lnTo>
                  <a:lnTo>
                    <a:pt x="157"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7" y="0"/>
                  </a:lnTo>
                  <a:lnTo>
                    <a:pt x="15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24" name="Freeform 12"/>
            <p:cNvSpPr>
              <a:spLocks/>
            </p:cNvSpPr>
            <p:nvPr/>
          </p:nvSpPr>
          <p:spPr bwMode="auto">
            <a:xfrm>
              <a:off x="595" y="1969"/>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25" name="Rectangle 13"/>
            <p:cNvSpPr>
              <a:spLocks noChangeArrowheads="1"/>
            </p:cNvSpPr>
            <p:nvPr/>
          </p:nvSpPr>
          <p:spPr bwMode="auto">
            <a:xfrm>
              <a:off x="508" y="1984"/>
              <a:ext cx="209" cy="212"/>
            </a:xfrm>
            <a:prstGeom prst="rect">
              <a:avLst/>
            </a:prstGeom>
            <a:noFill/>
            <a:ln w="9525">
              <a:noFill/>
              <a:miter lim="800000"/>
              <a:headEnd/>
              <a:tailEnd/>
            </a:ln>
          </p:spPr>
          <p:txBody>
            <a:bodyPr wrap="none" lIns="0" tIns="0" rIns="0" bIns="0">
              <a:spAutoFit/>
            </a:bodyPr>
            <a:lstStyle/>
            <a:p>
              <a:r>
                <a:rPr lang="de-DE" sz="1900">
                  <a:solidFill>
                    <a:srgbClr val="000000"/>
                  </a:solidFill>
                </a:rPr>
                <a:t> 3</a:t>
              </a:r>
              <a:endParaRPr lang="de-DE"/>
            </a:p>
          </p:txBody>
        </p:sp>
        <p:sp>
          <p:nvSpPr>
            <p:cNvPr id="371726" name="Freeform 14"/>
            <p:cNvSpPr>
              <a:spLocks/>
            </p:cNvSpPr>
            <p:nvPr/>
          </p:nvSpPr>
          <p:spPr bwMode="auto">
            <a:xfrm>
              <a:off x="1064" y="1969"/>
              <a:ext cx="331" cy="287"/>
            </a:xfrm>
            <a:custGeom>
              <a:avLst/>
              <a:gdLst/>
              <a:ahLst/>
              <a:cxnLst>
                <a:cxn ang="0">
                  <a:pos x="52" y="60"/>
                </a:cxn>
                <a:cxn ang="0">
                  <a:pos x="70" y="45"/>
                </a:cxn>
                <a:cxn ang="0">
                  <a:pos x="18" y="136"/>
                </a:cxn>
                <a:cxn ang="0">
                  <a:pos x="18" y="136"/>
                </a:cxn>
                <a:cxn ang="0">
                  <a:pos x="18" y="136"/>
                </a:cxn>
                <a:cxn ang="0">
                  <a:pos x="18" y="136"/>
                </a:cxn>
                <a:cxn ang="0">
                  <a:pos x="70" y="227"/>
                </a:cxn>
                <a:cxn ang="0">
                  <a:pos x="52" y="227"/>
                </a:cxn>
                <a:cxn ang="0">
                  <a:pos x="157" y="272"/>
                </a:cxn>
                <a:cxn ang="0">
                  <a:pos x="157" y="272"/>
                </a:cxn>
                <a:cxn ang="0">
                  <a:pos x="157" y="272"/>
                </a:cxn>
                <a:cxn ang="0">
                  <a:pos x="157" y="272"/>
                </a:cxn>
                <a:cxn ang="0">
                  <a:pos x="261" y="227"/>
                </a:cxn>
                <a:cxn ang="0">
                  <a:pos x="261" y="227"/>
                </a:cxn>
                <a:cxn ang="0">
                  <a:pos x="313" y="136"/>
                </a:cxn>
                <a:cxn ang="0">
                  <a:pos x="313" y="136"/>
                </a:cxn>
                <a:cxn ang="0">
                  <a:pos x="313" y="136"/>
                </a:cxn>
                <a:cxn ang="0">
                  <a:pos x="313" y="136"/>
                </a:cxn>
                <a:cxn ang="0">
                  <a:pos x="261" y="45"/>
                </a:cxn>
                <a:cxn ang="0">
                  <a:pos x="261" y="60"/>
                </a:cxn>
                <a:cxn ang="0">
                  <a:pos x="157" y="15"/>
                </a:cxn>
                <a:cxn ang="0">
                  <a:pos x="157" y="15"/>
                </a:cxn>
                <a:cxn ang="0">
                  <a:pos x="157" y="15"/>
                </a:cxn>
                <a:cxn ang="0">
                  <a:pos x="157" y="15"/>
                </a:cxn>
                <a:cxn ang="0">
                  <a:pos x="157" y="0"/>
                </a:cxn>
                <a:cxn ang="0">
                  <a:pos x="157" y="0"/>
                </a:cxn>
                <a:cxn ang="0">
                  <a:pos x="157" y="0"/>
                </a:cxn>
                <a:cxn ang="0">
                  <a:pos x="157" y="0"/>
                </a:cxn>
                <a:cxn ang="0">
                  <a:pos x="261" y="45"/>
                </a:cxn>
                <a:cxn ang="0">
                  <a:pos x="331" y="136"/>
                </a:cxn>
                <a:cxn ang="0">
                  <a:pos x="331" y="136"/>
                </a:cxn>
                <a:cxn ang="0">
                  <a:pos x="331" y="136"/>
                </a:cxn>
                <a:cxn ang="0">
                  <a:pos x="331" y="136"/>
                </a:cxn>
                <a:cxn ang="0">
                  <a:pos x="331" y="136"/>
                </a:cxn>
                <a:cxn ang="0">
                  <a:pos x="279" y="227"/>
                </a:cxn>
                <a:cxn ang="0">
                  <a:pos x="157" y="287"/>
                </a:cxn>
                <a:cxn ang="0">
                  <a:pos x="157" y="287"/>
                </a:cxn>
                <a:cxn ang="0">
                  <a:pos x="157" y="287"/>
                </a:cxn>
                <a:cxn ang="0">
                  <a:pos x="157" y="287"/>
                </a:cxn>
                <a:cxn ang="0">
                  <a:pos x="157" y="287"/>
                </a:cxn>
                <a:cxn ang="0">
                  <a:pos x="52" y="242"/>
                </a:cxn>
                <a:cxn ang="0">
                  <a:pos x="0" y="136"/>
                </a:cxn>
                <a:cxn ang="0">
                  <a:pos x="0" y="136"/>
                </a:cxn>
                <a:cxn ang="0">
                  <a:pos x="0" y="136"/>
                </a:cxn>
                <a:cxn ang="0">
                  <a:pos x="0" y="136"/>
                </a:cxn>
                <a:cxn ang="0">
                  <a:pos x="0" y="136"/>
                </a:cxn>
                <a:cxn ang="0">
                  <a:pos x="52" y="45"/>
                </a:cxn>
                <a:cxn ang="0">
                  <a:pos x="157" y="0"/>
                </a:cxn>
              </a:cxnLst>
              <a:rect l="0" t="0" r="r" b="b"/>
              <a:pathLst>
                <a:path w="331" h="287">
                  <a:moveTo>
                    <a:pt x="157" y="15"/>
                  </a:moveTo>
                  <a:lnTo>
                    <a:pt x="52" y="60"/>
                  </a:lnTo>
                  <a:lnTo>
                    <a:pt x="70" y="45"/>
                  </a:lnTo>
                  <a:lnTo>
                    <a:pt x="70" y="45"/>
                  </a:lnTo>
                  <a:lnTo>
                    <a:pt x="18" y="136"/>
                  </a:lnTo>
                  <a:lnTo>
                    <a:pt x="18" y="136"/>
                  </a:lnTo>
                  <a:lnTo>
                    <a:pt x="18" y="136"/>
                  </a:lnTo>
                  <a:lnTo>
                    <a:pt x="18" y="136"/>
                  </a:lnTo>
                  <a:lnTo>
                    <a:pt x="18" y="136"/>
                  </a:lnTo>
                  <a:lnTo>
                    <a:pt x="18" y="136"/>
                  </a:lnTo>
                  <a:lnTo>
                    <a:pt x="18" y="136"/>
                  </a:lnTo>
                  <a:lnTo>
                    <a:pt x="18" y="136"/>
                  </a:lnTo>
                  <a:lnTo>
                    <a:pt x="18" y="136"/>
                  </a:lnTo>
                  <a:lnTo>
                    <a:pt x="70" y="227"/>
                  </a:lnTo>
                  <a:lnTo>
                    <a:pt x="52" y="227"/>
                  </a:lnTo>
                  <a:lnTo>
                    <a:pt x="52" y="227"/>
                  </a:lnTo>
                  <a:lnTo>
                    <a:pt x="157" y="272"/>
                  </a:lnTo>
                  <a:lnTo>
                    <a:pt x="157" y="272"/>
                  </a:lnTo>
                  <a:lnTo>
                    <a:pt x="157" y="272"/>
                  </a:lnTo>
                  <a:lnTo>
                    <a:pt x="157" y="272"/>
                  </a:lnTo>
                  <a:lnTo>
                    <a:pt x="157" y="272"/>
                  </a:lnTo>
                  <a:lnTo>
                    <a:pt x="157" y="272"/>
                  </a:lnTo>
                  <a:lnTo>
                    <a:pt x="157" y="272"/>
                  </a:lnTo>
                  <a:lnTo>
                    <a:pt x="157" y="272"/>
                  </a:lnTo>
                  <a:lnTo>
                    <a:pt x="157"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7" y="15"/>
                  </a:lnTo>
                  <a:lnTo>
                    <a:pt x="157" y="15"/>
                  </a:lnTo>
                  <a:lnTo>
                    <a:pt x="157" y="15"/>
                  </a:lnTo>
                  <a:lnTo>
                    <a:pt x="157" y="15"/>
                  </a:lnTo>
                  <a:lnTo>
                    <a:pt x="157" y="15"/>
                  </a:lnTo>
                  <a:lnTo>
                    <a:pt x="157" y="15"/>
                  </a:lnTo>
                  <a:lnTo>
                    <a:pt x="157" y="15"/>
                  </a:lnTo>
                  <a:lnTo>
                    <a:pt x="157" y="15"/>
                  </a:lnTo>
                  <a:lnTo>
                    <a:pt x="157" y="0"/>
                  </a:lnTo>
                  <a:lnTo>
                    <a:pt x="157" y="0"/>
                  </a:lnTo>
                  <a:lnTo>
                    <a:pt x="157" y="0"/>
                  </a:lnTo>
                  <a:lnTo>
                    <a:pt x="157" y="0"/>
                  </a:lnTo>
                  <a:lnTo>
                    <a:pt x="157" y="0"/>
                  </a:lnTo>
                  <a:lnTo>
                    <a:pt x="157" y="0"/>
                  </a:lnTo>
                  <a:lnTo>
                    <a:pt x="157" y="0"/>
                  </a:lnTo>
                  <a:lnTo>
                    <a:pt x="157" y="0"/>
                  </a:lnTo>
                  <a:lnTo>
                    <a:pt x="261" y="45"/>
                  </a:lnTo>
                  <a:lnTo>
                    <a:pt x="261" y="45"/>
                  </a:lnTo>
                  <a:lnTo>
                    <a:pt x="279" y="45"/>
                  </a:lnTo>
                  <a:lnTo>
                    <a:pt x="331" y="136"/>
                  </a:lnTo>
                  <a:lnTo>
                    <a:pt x="331" y="136"/>
                  </a:lnTo>
                  <a:lnTo>
                    <a:pt x="331" y="136"/>
                  </a:lnTo>
                  <a:lnTo>
                    <a:pt x="331" y="136"/>
                  </a:lnTo>
                  <a:lnTo>
                    <a:pt x="331" y="136"/>
                  </a:lnTo>
                  <a:lnTo>
                    <a:pt x="331" y="136"/>
                  </a:lnTo>
                  <a:lnTo>
                    <a:pt x="331" y="136"/>
                  </a:lnTo>
                  <a:lnTo>
                    <a:pt x="331" y="136"/>
                  </a:lnTo>
                  <a:lnTo>
                    <a:pt x="331" y="136"/>
                  </a:lnTo>
                  <a:lnTo>
                    <a:pt x="279" y="227"/>
                  </a:lnTo>
                  <a:lnTo>
                    <a:pt x="279" y="227"/>
                  </a:lnTo>
                  <a:lnTo>
                    <a:pt x="261" y="242"/>
                  </a:lnTo>
                  <a:lnTo>
                    <a:pt x="157" y="287"/>
                  </a:lnTo>
                  <a:lnTo>
                    <a:pt x="157" y="287"/>
                  </a:lnTo>
                  <a:lnTo>
                    <a:pt x="157" y="287"/>
                  </a:lnTo>
                  <a:lnTo>
                    <a:pt x="157" y="287"/>
                  </a:lnTo>
                  <a:lnTo>
                    <a:pt x="157" y="287"/>
                  </a:lnTo>
                  <a:lnTo>
                    <a:pt x="157" y="287"/>
                  </a:lnTo>
                  <a:lnTo>
                    <a:pt x="157" y="287"/>
                  </a:lnTo>
                  <a:lnTo>
                    <a:pt x="157" y="287"/>
                  </a:lnTo>
                  <a:lnTo>
                    <a:pt x="157"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7" y="0"/>
                  </a:lnTo>
                  <a:lnTo>
                    <a:pt x="15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27" name="Freeform 15"/>
            <p:cNvSpPr>
              <a:spLocks/>
            </p:cNvSpPr>
            <p:nvPr/>
          </p:nvSpPr>
          <p:spPr bwMode="auto">
            <a:xfrm>
              <a:off x="1221" y="1969"/>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28" name="Rectangle 16"/>
            <p:cNvSpPr>
              <a:spLocks noChangeArrowheads="1"/>
            </p:cNvSpPr>
            <p:nvPr/>
          </p:nvSpPr>
          <p:spPr bwMode="auto">
            <a:xfrm>
              <a:off x="1134" y="1984"/>
              <a:ext cx="209" cy="212"/>
            </a:xfrm>
            <a:prstGeom prst="rect">
              <a:avLst/>
            </a:prstGeom>
            <a:noFill/>
            <a:ln w="9525">
              <a:noFill/>
              <a:miter lim="800000"/>
              <a:headEnd/>
              <a:tailEnd/>
            </a:ln>
          </p:spPr>
          <p:txBody>
            <a:bodyPr wrap="none" lIns="0" tIns="0" rIns="0" bIns="0">
              <a:spAutoFit/>
            </a:bodyPr>
            <a:lstStyle/>
            <a:p>
              <a:r>
                <a:rPr lang="de-DE" sz="1900">
                  <a:solidFill>
                    <a:srgbClr val="000000"/>
                  </a:solidFill>
                </a:rPr>
                <a:t> 8</a:t>
              </a:r>
              <a:endParaRPr lang="de-DE"/>
            </a:p>
          </p:txBody>
        </p:sp>
        <p:sp>
          <p:nvSpPr>
            <p:cNvPr id="371729" name="Freeform 17"/>
            <p:cNvSpPr>
              <a:spLocks/>
            </p:cNvSpPr>
            <p:nvPr/>
          </p:nvSpPr>
          <p:spPr bwMode="auto">
            <a:xfrm>
              <a:off x="1690" y="1969"/>
              <a:ext cx="331" cy="287"/>
            </a:xfrm>
            <a:custGeom>
              <a:avLst/>
              <a:gdLst/>
              <a:ahLst/>
              <a:cxnLst>
                <a:cxn ang="0">
                  <a:pos x="53" y="60"/>
                </a:cxn>
                <a:cxn ang="0">
                  <a:pos x="70" y="45"/>
                </a:cxn>
                <a:cxn ang="0">
                  <a:pos x="18" y="136"/>
                </a:cxn>
                <a:cxn ang="0">
                  <a:pos x="18" y="136"/>
                </a:cxn>
                <a:cxn ang="0">
                  <a:pos x="18" y="136"/>
                </a:cxn>
                <a:cxn ang="0">
                  <a:pos x="18" y="136"/>
                </a:cxn>
                <a:cxn ang="0">
                  <a:pos x="70" y="227"/>
                </a:cxn>
                <a:cxn ang="0">
                  <a:pos x="53" y="227"/>
                </a:cxn>
                <a:cxn ang="0">
                  <a:pos x="157" y="272"/>
                </a:cxn>
                <a:cxn ang="0">
                  <a:pos x="157" y="272"/>
                </a:cxn>
                <a:cxn ang="0">
                  <a:pos x="157" y="272"/>
                </a:cxn>
                <a:cxn ang="0">
                  <a:pos x="157" y="272"/>
                </a:cxn>
                <a:cxn ang="0">
                  <a:pos x="261" y="227"/>
                </a:cxn>
                <a:cxn ang="0">
                  <a:pos x="261" y="227"/>
                </a:cxn>
                <a:cxn ang="0">
                  <a:pos x="314" y="136"/>
                </a:cxn>
                <a:cxn ang="0">
                  <a:pos x="314" y="136"/>
                </a:cxn>
                <a:cxn ang="0">
                  <a:pos x="314" y="136"/>
                </a:cxn>
                <a:cxn ang="0">
                  <a:pos x="314" y="136"/>
                </a:cxn>
                <a:cxn ang="0">
                  <a:pos x="261" y="45"/>
                </a:cxn>
                <a:cxn ang="0">
                  <a:pos x="261" y="60"/>
                </a:cxn>
                <a:cxn ang="0">
                  <a:pos x="157" y="15"/>
                </a:cxn>
                <a:cxn ang="0">
                  <a:pos x="157" y="15"/>
                </a:cxn>
                <a:cxn ang="0">
                  <a:pos x="157" y="15"/>
                </a:cxn>
                <a:cxn ang="0">
                  <a:pos x="157" y="15"/>
                </a:cxn>
                <a:cxn ang="0">
                  <a:pos x="157" y="0"/>
                </a:cxn>
                <a:cxn ang="0">
                  <a:pos x="157" y="0"/>
                </a:cxn>
                <a:cxn ang="0">
                  <a:pos x="157" y="0"/>
                </a:cxn>
                <a:cxn ang="0">
                  <a:pos x="157" y="0"/>
                </a:cxn>
                <a:cxn ang="0">
                  <a:pos x="261" y="45"/>
                </a:cxn>
                <a:cxn ang="0">
                  <a:pos x="331" y="136"/>
                </a:cxn>
                <a:cxn ang="0">
                  <a:pos x="331" y="136"/>
                </a:cxn>
                <a:cxn ang="0">
                  <a:pos x="331" y="136"/>
                </a:cxn>
                <a:cxn ang="0">
                  <a:pos x="331" y="136"/>
                </a:cxn>
                <a:cxn ang="0">
                  <a:pos x="331" y="136"/>
                </a:cxn>
                <a:cxn ang="0">
                  <a:pos x="279" y="227"/>
                </a:cxn>
                <a:cxn ang="0">
                  <a:pos x="157" y="287"/>
                </a:cxn>
                <a:cxn ang="0">
                  <a:pos x="157" y="287"/>
                </a:cxn>
                <a:cxn ang="0">
                  <a:pos x="157" y="287"/>
                </a:cxn>
                <a:cxn ang="0">
                  <a:pos x="157" y="287"/>
                </a:cxn>
                <a:cxn ang="0">
                  <a:pos x="157" y="287"/>
                </a:cxn>
                <a:cxn ang="0">
                  <a:pos x="53" y="242"/>
                </a:cxn>
                <a:cxn ang="0">
                  <a:pos x="0" y="136"/>
                </a:cxn>
                <a:cxn ang="0">
                  <a:pos x="0" y="136"/>
                </a:cxn>
                <a:cxn ang="0">
                  <a:pos x="0" y="136"/>
                </a:cxn>
                <a:cxn ang="0">
                  <a:pos x="0" y="136"/>
                </a:cxn>
                <a:cxn ang="0">
                  <a:pos x="0" y="136"/>
                </a:cxn>
                <a:cxn ang="0">
                  <a:pos x="53" y="45"/>
                </a:cxn>
                <a:cxn ang="0">
                  <a:pos x="157" y="0"/>
                </a:cxn>
              </a:cxnLst>
              <a:rect l="0" t="0" r="r" b="b"/>
              <a:pathLst>
                <a:path w="331" h="287">
                  <a:moveTo>
                    <a:pt x="157" y="15"/>
                  </a:moveTo>
                  <a:lnTo>
                    <a:pt x="53" y="60"/>
                  </a:lnTo>
                  <a:lnTo>
                    <a:pt x="70" y="45"/>
                  </a:lnTo>
                  <a:lnTo>
                    <a:pt x="70" y="45"/>
                  </a:lnTo>
                  <a:lnTo>
                    <a:pt x="18" y="136"/>
                  </a:lnTo>
                  <a:lnTo>
                    <a:pt x="18" y="136"/>
                  </a:lnTo>
                  <a:lnTo>
                    <a:pt x="18" y="136"/>
                  </a:lnTo>
                  <a:lnTo>
                    <a:pt x="18" y="136"/>
                  </a:lnTo>
                  <a:lnTo>
                    <a:pt x="18" y="136"/>
                  </a:lnTo>
                  <a:lnTo>
                    <a:pt x="18" y="136"/>
                  </a:lnTo>
                  <a:lnTo>
                    <a:pt x="18" y="136"/>
                  </a:lnTo>
                  <a:lnTo>
                    <a:pt x="18" y="136"/>
                  </a:lnTo>
                  <a:lnTo>
                    <a:pt x="18" y="136"/>
                  </a:lnTo>
                  <a:lnTo>
                    <a:pt x="70" y="227"/>
                  </a:lnTo>
                  <a:lnTo>
                    <a:pt x="53" y="227"/>
                  </a:lnTo>
                  <a:lnTo>
                    <a:pt x="53" y="227"/>
                  </a:lnTo>
                  <a:lnTo>
                    <a:pt x="157" y="272"/>
                  </a:lnTo>
                  <a:lnTo>
                    <a:pt x="157" y="272"/>
                  </a:lnTo>
                  <a:lnTo>
                    <a:pt x="157" y="272"/>
                  </a:lnTo>
                  <a:lnTo>
                    <a:pt x="157" y="272"/>
                  </a:lnTo>
                  <a:lnTo>
                    <a:pt x="157" y="272"/>
                  </a:lnTo>
                  <a:lnTo>
                    <a:pt x="157" y="272"/>
                  </a:lnTo>
                  <a:lnTo>
                    <a:pt x="157" y="272"/>
                  </a:lnTo>
                  <a:lnTo>
                    <a:pt x="157" y="272"/>
                  </a:lnTo>
                  <a:lnTo>
                    <a:pt x="157" y="272"/>
                  </a:lnTo>
                  <a:lnTo>
                    <a:pt x="261" y="227"/>
                  </a:lnTo>
                  <a:lnTo>
                    <a:pt x="261" y="227"/>
                  </a:lnTo>
                  <a:lnTo>
                    <a:pt x="261" y="227"/>
                  </a:lnTo>
                  <a:lnTo>
                    <a:pt x="314" y="136"/>
                  </a:lnTo>
                  <a:lnTo>
                    <a:pt x="314" y="136"/>
                  </a:lnTo>
                  <a:lnTo>
                    <a:pt x="314" y="136"/>
                  </a:lnTo>
                  <a:lnTo>
                    <a:pt x="314" y="136"/>
                  </a:lnTo>
                  <a:lnTo>
                    <a:pt x="314" y="136"/>
                  </a:lnTo>
                  <a:lnTo>
                    <a:pt x="314" y="136"/>
                  </a:lnTo>
                  <a:lnTo>
                    <a:pt x="314" y="136"/>
                  </a:lnTo>
                  <a:lnTo>
                    <a:pt x="314" y="136"/>
                  </a:lnTo>
                  <a:lnTo>
                    <a:pt x="314" y="136"/>
                  </a:lnTo>
                  <a:lnTo>
                    <a:pt x="261" y="45"/>
                  </a:lnTo>
                  <a:lnTo>
                    <a:pt x="261" y="60"/>
                  </a:lnTo>
                  <a:lnTo>
                    <a:pt x="261" y="60"/>
                  </a:lnTo>
                  <a:lnTo>
                    <a:pt x="157" y="15"/>
                  </a:lnTo>
                  <a:lnTo>
                    <a:pt x="157" y="15"/>
                  </a:lnTo>
                  <a:lnTo>
                    <a:pt x="157" y="15"/>
                  </a:lnTo>
                  <a:lnTo>
                    <a:pt x="157" y="15"/>
                  </a:lnTo>
                  <a:lnTo>
                    <a:pt x="157" y="15"/>
                  </a:lnTo>
                  <a:lnTo>
                    <a:pt x="157" y="15"/>
                  </a:lnTo>
                  <a:lnTo>
                    <a:pt x="157" y="15"/>
                  </a:lnTo>
                  <a:lnTo>
                    <a:pt x="157" y="15"/>
                  </a:lnTo>
                  <a:lnTo>
                    <a:pt x="157" y="0"/>
                  </a:lnTo>
                  <a:lnTo>
                    <a:pt x="157" y="0"/>
                  </a:lnTo>
                  <a:lnTo>
                    <a:pt x="157" y="0"/>
                  </a:lnTo>
                  <a:lnTo>
                    <a:pt x="157" y="0"/>
                  </a:lnTo>
                  <a:lnTo>
                    <a:pt x="157" y="0"/>
                  </a:lnTo>
                  <a:lnTo>
                    <a:pt x="157" y="0"/>
                  </a:lnTo>
                  <a:lnTo>
                    <a:pt x="157" y="0"/>
                  </a:lnTo>
                  <a:lnTo>
                    <a:pt x="157" y="0"/>
                  </a:lnTo>
                  <a:lnTo>
                    <a:pt x="261" y="45"/>
                  </a:lnTo>
                  <a:lnTo>
                    <a:pt x="261" y="45"/>
                  </a:lnTo>
                  <a:lnTo>
                    <a:pt x="279" y="45"/>
                  </a:lnTo>
                  <a:lnTo>
                    <a:pt x="331" y="136"/>
                  </a:lnTo>
                  <a:lnTo>
                    <a:pt x="331" y="136"/>
                  </a:lnTo>
                  <a:lnTo>
                    <a:pt x="331" y="136"/>
                  </a:lnTo>
                  <a:lnTo>
                    <a:pt x="331" y="136"/>
                  </a:lnTo>
                  <a:lnTo>
                    <a:pt x="331" y="136"/>
                  </a:lnTo>
                  <a:lnTo>
                    <a:pt x="331" y="136"/>
                  </a:lnTo>
                  <a:lnTo>
                    <a:pt x="331" y="136"/>
                  </a:lnTo>
                  <a:lnTo>
                    <a:pt x="331" y="136"/>
                  </a:lnTo>
                  <a:lnTo>
                    <a:pt x="331" y="136"/>
                  </a:lnTo>
                  <a:lnTo>
                    <a:pt x="279" y="227"/>
                  </a:lnTo>
                  <a:lnTo>
                    <a:pt x="279" y="227"/>
                  </a:lnTo>
                  <a:lnTo>
                    <a:pt x="261" y="242"/>
                  </a:lnTo>
                  <a:lnTo>
                    <a:pt x="157" y="287"/>
                  </a:lnTo>
                  <a:lnTo>
                    <a:pt x="157" y="287"/>
                  </a:lnTo>
                  <a:lnTo>
                    <a:pt x="157" y="287"/>
                  </a:lnTo>
                  <a:lnTo>
                    <a:pt x="157" y="287"/>
                  </a:lnTo>
                  <a:lnTo>
                    <a:pt x="157" y="287"/>
                  </a:lnTo>
                  <a:lnTo>
                    <a:pt x="157" y="287"/>
                  </a:lnTo>
                  <a:lnTo>
                    <a:pt x="157" y="287"/>
                  </a:lnTo>
                  <a:lnTo>
                    <a:pt x="157" y="287"/>
                  </a:lnTo>
                  <a:lnTo>
                    <a:pt x="157" y="287"/>
                  </a:lnTo>
                  <a:lnTo>
                    <a:pt x="53" y="242"/>
                  </a:lnTo>
                  <a:lnTo>
                    <a:pt x="53" y="242"/>
                  </a:lnTo>
                  <a:lnTo>
                    <a:pt x="53" y="227"/>
                  </a:lnTo>
                  <a:lnTo>
                    <a:pt x="0" y="136"/>
                  </a:lnTo>
                  <a:lnTo>
                    <a:pt x="0" y="136"/>
                  </a:lnTo>
                  <a:lnTo>
                    <a:pt x="0" y="136"/>
                  </a:lnTo>
                  <a:lnTo>
                    <a:pt x="0" y="136"/>
                  </a:lnTo>
                  <a:lnTo>
                    <a:pt x="0" y="136"/>
                  </a:lnTo>
                  <a:lnTo>
                    <a:pt x="0" y="136"/>
                  </a:lnTo>
                  <a:lnTo>
                    <a:pt x="0" y="136"/>
                  </a:lnTo>
                  <a:lnTo>
                    <a:pt x="0" y="136"/>
                  </a:lnTo>
                  <a:lnTo>
                    <a:pt x="0" y="136"/>
                  </a:lnTo>
                  <a:lnTo>
                    <a:pt x="53" y="45"/>
                  </a:lnTo>
                  <a:lnTo>
                    <a:pt x="53" y="45"/>
                  </a:lnTo>
                  <a:lnTo>
                    <a:pt x="53" y="45"/>
                  </a:lnTo>
                  <a:lnTo>
                    <a:pt x="157" y="0"/>
                  </a:lnTo>
                  <a:lnTo>
                    <a:pt x="15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30" name="Freeform 18"/>
            <p:cNvSpPr>
              <a:spLocks/>
            </p:cNvSpPr>
            <p:nvPr/>
          </p:nvSpPr>
          <p:spPr bwMode="auto">
            <a:xfrm>
              <a:off x="1847" y="1969"/>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31" name="Rectangle 19"/>
            <p:cNvSpPr>
              <a:spLocks noChangeArrowheads="1"/>
            </p:cNvSpPr>
            <p:nvPr/>
          </p:nvSpPr>
          <p:spPr bwMode="auto">
            <a:xfrm>
              <a:off x="1760" y="1984"/>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13</a:t>
              </a:r>
              <a:endParaRPr lang="de-DE"/>
            </a:p>
          </p:txBody>
        </p:sp>
        <p:sp>
          <p:nvSpPr>
            <p:cNvPr id="371732" name="Freeform 20"/>
            <p:cNvSpPr>
              <a:spLocks/>
            </p:cNvSpPr>
            <p:nvPr/>
          </p:nvSpPr>
          <p:spPr bwMode="auto">
            <a:xfrm>
              <a:off x="3726" y="1969"/>
              <a:ext cx="330" cy="287"/>
            </a:xfrm>
            <a:custGeom>
              <a:avLst/>
              <a:gdLst/>
              <a:ahLst/>
              <a:cxnLst>
                <a:cxn ang="0">
                  <a:pos x="52" y="60"/>
                </a:cxn>
                <a:cxn ang="0">
                  <a:pos x="69" y="45"/>
                </a:cxn>
                <a:cxn ang="0">
                  <a:pos x="17" y="136"/>
                </a:cxn>
                <a:cxn ang="0">
                  <a:pos x="17" y="136"/>
                </a:cxn>
                <a:cxn ang="0">
                  <a:pos x="17" y="136"/>
                </a:cxn>
                <a:cxn ang="0">
                  <a:pos x="17" y="136"/>
                </a:cxn>
                <a:cxn ang="0">
                  <a:pos x="69" y="227"/>
                </a:cxn>
                <a:cxn ang="0">
                  <a:pos x="52" y="227"/>
                </a:cxn>
                <a:cxn ang="0">
                  <a:pos x="156" y="272"/>
                </a:cxn>
                <a:cxn ang="0">
                  <a:pos x="156" y="272"/>
                </a:cxn>
                <a:cxn ang="0">
                  <a:pos x="156" y="272"/>
                </a:cxn>
                <a:cxn ang="0">
                  <a:pos x="156" y="272"/>
                </a:cxn>
                <a:cxn ang="0">
                  <a:pos x="261" y="227"/>
                </a:cxn>
                <a:cxn ang="0">
                  <a:pos x="261" y="227"/>
                </a:cxn>
                <a:cxn ang="0">
                  <a:pos x="313" y="136"/>
                </a:cxn>
                <a:cxn ang="0">
                  <a:pos x="313" y="136"/>
                </a:cxn>
                <a:cxn ang="0">
                  <a:pos x="313" y="136"/>
                </a:cxn>
                <a:cxn ang="0">
                  <a:pos x="313" y="136"/>
                </a:cxn>
                <a:cxn ang="0">
                  <a:pos x="261" y="45"/>
                </a:cxn>
                <a:cxn ang="0">
                  <a:pos x="261" y="60"/>
                </a:cxn>
                <a:cxn ang="0">
                  <a:pos x="156" y="15"/>
                </a:cxn>
                <a:cxn ang="0">
                  <a:pos x="156" y="15"/>
                </a:cxn>
                <a:cxn ang="0">
                  <a:pos x="156" y="15"/>
                </a:cxn>
                <a:cxn ang="0">
                  <a:pos x="156" y="15"/>
                </a:cxn>
                <a:cxn ang="0">
                  <a:pos x="156" y="0"/>
                </a:cxn>
                <a:cxn ang="0">
                  <a:pos x="156" y="0"/>
                </a:cxn>
                <a:cxn ang="0">
                  <a:pos x="156" y="0"/>
                </a:cxn>
                <a:cxn ang="0">
                  <a:pos x="156" y="0"/>
                </a:cxn>
                <a:cxn ang="0">
                  <a:pos x="261" y="45"/>
                </a:cxn>
                <a:cxn ang="0">
                  <a:pos x="330" y="136"/>
                </a:cxn>
                <a:cxn ang="0">
                  <a:pos x="330" y="136"/>
                </a:cxn>
                <a:cxn ang="0">
                  <a:pos x="330" y="136"/>
                </a:cxn>
                <a:cxn ang="0">
                  <a:pos x="330" y="136"/>
                </a:cxn>
                <a:cxn ang="0">
                  <a:pos x="330" y="136"/>
                </a:cxn>
                <a:cxn ang="0">
                  <a:pos x="278" y="227"/>
                </a:cxn>
                <a:cxn ang="0">
                  <a:pos x="156" y="287"/>
                </a:cxn>
                <a:cxn ang="0">
                  <a:pos x="156" y="287"/>
                </a:cxn>
                <a:cxn ang="0">
                  <a:pos x="156" y="287"/>
                </a:cxn>
                <a:cxn ang="0">
                  <a:pos x="156" y="287"/>
                </a:cxn>
                <a:cxn ang="0">
                  <a:pos x="156" y="287"/>
                </a:cxn>
                <a:cxn ang="0">
                  <a:pos x="52" y="242"/>
                </a:cxn>
                <a:cxn ang="0">
                  <a:pos x="0" y="136"/>
                </a:cxn>
                <a:cxn ang="0">
                  <a:pos x="0" y="136"/>
                </a:cxn>
                <a:cxn ang="0">
                  <a:pos x="0" y="136"/>
                </a:cxn>
                <a:cxn ang="0">
                  <a:pos x="0" y="136"/>
                </a:cxn>
                <a:cxn ang="0">
                  <a:pos x="0" y="136"/>
                </a:cxn>
                <a:cxn ang="0">
                  <a:pos x="52" y="45"/>
                </a:cxn>
                <a:cxn ang="0">
                  <a:pos x="156" y="0"/>
                </a:cxn>
              </a:cxnLst>
              <a:rect l="0" t="0" r="r" b="b"/>
              <a:pathLst>
                <a:path w="330" h="287">
                  <a:moveTo>
                    <a:pt x="156" y="15"/>
                  </a:moveTo>
                  <a:lnTo>
                    <a:pt x="52" y="60"/>
                  </a:lnTo>
                  <a:lnTo>
                    <a:pt x="69" y="45"/>
                  </a:lnTo>
                  <a:lnTo>
                    <a:pt x="69" y="45"/>
                  </a:lnTo>
                  <a:lnTo>
                    <a:pt x="17" y="136"/>
                  </a:lnTo>
                  <a:lnTo>
                    <a:pt x="17" y="136"/>
                  </a:lnTo>
                  <a:lnTo>
                    <a:pt x="17" y="136"/>
                  </a:lnTo>
                  <a:lnTo>
                    <a:pt x="17" y="136"/>
                  </a:lnTo>
                  <a:lnTo>
                    <a:pt x="17" y="136"/>
                  </a:lnTo>
                  <a:lnTo>
                    <a:pt x="17" y="136"/>
                  </a:lnTo>
                  <a:lnTo>
                    <a:pt x="17" y="136"/>
                  </a:lnTo>
                  <a:lnTo>
                    <a:pt x="17" y="136"/>
                  </a:lnTo>
                  <a:lnTo>
                    <a:pt x="17" y="136"/>
                  </a:lnTo>
                  <a:lnTo>
                    <a:pt x="69" y="227"/>
                  </a:lnTo>
                  <a:lnTo>
                    <a:pt x="52" y="227"/>
                  </a:lnTo>
                  <a:lnTo>
                    <a:pt x="52" y="227"/>
                  </a:lnTo>
                  <a:lnTo>
                    <a:pt x="156" y="272"/>
                  </a:lnTo>
                  <a:lnTo>
                    <a:pt x="156" y="272"/>
                  </a:lnTo>
                  <a:lnTo>
                    <a:pt x="156" y="272"/>
                  </a:lnTo>
                  <a:lnTo>
                    <a:pt x="156" y="272"/>
                  </a:lnTo>
                  <a:lnTo>
                    <a:pt x="156" y="272"/>
                  </a:lnTo>
                  <a:lnTo>
                    <a:pt x="156" y="272"/>
                  </a:lnTo>
                  <a:lnTo>
                    <a:pt x="156" y="272"/>
                  </a:lnTo>
                  <a:lnTo>
                    <a:pt x="156" y="272"/>
                  </a:lnTo>
                  <a:lnTo>
                    <a:pt x="156"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6" y="15"/>
                  </a:lnTo>
                  <a:lnTo>
                    <a:pt x="156" y="15"/>
                  </a:lnTo>
                  <a:lnTo>
                    <a:pt x="156" y="15"/>
                  </a:lnTo>
                  <a:lnTo>
                    <a:pt x="156" y="15"/>
                  </a:lnTo>
                  <a:lnTo>
                    <a:pt x="156" y="15"/>
                  </a:lnTo>
                  <a:lnTo>
                    <a:pt x="156" y="15"/>
                  </a:lnTo>
                  <a:lnTo>
                    <a:pt x="156" y="15"/>
                  </a:lnTo>
                  <a:lnTo>
                    <a:pt x="156" y="15"/>
                  </a:lnTo>
                  <a:lnTo>
                    <a:pt x="156" y="0"/>
                  </a:lnTo>
                  <a:lnTo>
                    <a:pt x="156" y="0"/>
                  </a:lnTo>
                  <a:lnTo>
                    <a:pt x="156" y="0"/>
                  </a:lnTo>
                  <a:lnTo>
                    <a:pt x="156" y="0"/>
                  </a:lnTo>
                  <a:lnTo>
                    <a:pt x="156" y="0"/>
                  </a:lnTo>
                  <a:lnTo>
                    <a:pt x="156" y="0"/>
                  </a:lnTo>
                  <a:lnTo>
                    <a:pt x="156" y="0"/>
                  </a:lnTo>
                  <a:lnTo>
                    <a:pt x="156" y="0"/>
                  </a:lnTo>
                  <a:lnTo>
                    <a:pt x="261" y="45"/>
                  </a:lnTo>
                  <a:lnTo>
                    <a:pt x="261" y="45"/>
                  </a:lnTo>
                  <a:lnTo>
                    <a:pt x="278" y="45"/>
                  </a:lnTo>
                  <a:lnTo>
                    <a:pt x="330" y="136"/>
                  </a:lnTo>
                  <a:lnTo>
                    <a:pt x="330" y="136"/>
                  </a:lnTo>
                  <a:lnTo>
                    <a:pt x="330" y="136"/>
                  </a:lnTo>
                  <a:lnTo>
                    <a:pt x="330" y="136"/>
                  </a:lnTo>
                  <a:lnTo>
                    <a:pt x="330" y="136"/>
                  </a:lnTo>
                  <a:lnTo>
                    <a:pt x="330" y="136"/>
                  </a:lnTo>
                  <a:lnTo>
                    <a:pt x="330" y="136"/>
                  </a:lnTo>
                  <a:lnTo>
                    <a:pt x="330" y="136"/>
                  </a:lnTo>
                  <a:lnTo>
                    <a:pt x="330" y="136"/>
                  </a:lnTo>
                  <a:lnTo>
                    <a:pt x="278" y="227"/>
                  </a:lnTo>
                  <a:lnTo>
                    <a:pt x="278" y="227"/>
                  </a:lnTo>
                  <a:lnTo>
                    <a:pt x="261" y="242"/>
                  </a:lnTo>
                  <a:lnTo>
                    <a:pt x="156" y="287"/>
                  </a:lnTo>
                  <a:lnTo>
                    <a:pt x="156" y="287"/>
                  </a:lnTo>
                  <a:lnTo>
                    <a:pt x="156" y="287"/>
                  </a:lnTo>
                  <a:lnTo>
                    <a:pt x="156" y="287"/>
                  </a:lnTo>
                  <a:lnTo>
                    <a:pt x="156" y="287"/>
                  </a:lnTo>
                  <a:lnTo>
                    <a:pt x="156" y="287"/>
                  </a:lnTo>
                  <a:lnTo>
                    <a:pt x="156" y="287"/>
                  </a:lnTo>
                  <a:lnTo>
                    <a:pt x="156" y="287"/>
                  </a:lnTo>
                  <a:lnTo>
                    <a:pt x="156"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6" y="0"/>
                  </a:lnTo>
                  <a:lnTo>
                    <a:pt x="156"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33" name="Freeform 21"/>
            <p:cNvSpPr>
              <a:spLocks/>
            </p:cNvSpPr>
            <p:nvPr/>
          </p:nvSpPr>
          <p:spPr bwMode="auto">
            <a:xfrm>
              <a:off x="3882" y="1969"/>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34" name="Rectangle 22"/>
            <p:cNvSpPr>
              <a:spLocks noChangeArrowheads="1"/>
            </p:cNvSpPr>
            <p:nvPr/>
          </p:nvSpPr>
          <p:spPr bwMode="auto">
            <a:xfrm>
              <a:off x="3795" y="1984"/>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19</a:t>
              </a:r>
              <a:endParaRPr lang="de-DE"/>
            </a:p>
          </p:txBody>
        </p:sp>
        <p:sp>
          <p:nvSpPr>
            <p:cNvPr id="371735" name="Freeform 23"/>
            <p:cNvSpPr>
              <a:spLocks/>
            </p:cNvSpPr>
            <p:nvPr/>
          </p:nvSpPr>
          <p:spPr bwMode="auto">
            <a:xfrm>
              <a:off x="4352" y="1969"/>
              <a:ext cx="331" cy="287"/>
            </a:xfrm>
            <a:custGeom>
              <a:avLst/>
              <a:gdLst/>
              <a:ahLst/>
              <a:cxnLst>
                <a:cxn ang="0">
                  <a:pos x="52" y="60"/>
                </a:cxn>
                <a:cxn ang="0">
                  <a:pos x="70" y="45"/>
                </a:cxn>
                <a:cxn ang="0">
                  <a:pos x="17" y="136"/>
                </a:cxn>
                <a:cxn ang="0">
                  <a:pos x="17" y="136"/>
                </a:cxn>
                <a:cxn ang="0">
                  <a:pos x="17" y="136"/>
                </a:cxn>
                <a:cxn ang="0">
                  <a:pos x="17" y="136"/>
                </a:cxn>
                <a:cxn ang="0">
                  <a:pos x="70" y="227"/>
                </a:cxn>
                <a:cxn ang="0">
                  <a:pos x="52" y="227"/>
                </a:cxn>
                <a:cxn ang="0">
                  <a:pos x="157" y="272"/>
                </a:cxn>
                <a:cxn ang="0">
                  <a:pos x="157" y="272"/>
                </a:cxn>
                <a:cxn ang="0">
                  <a:pos x="157" y="272"/>
                </a:cxn>
                <a:cxn ang="0">
                  <a:pos x="157" y="272"/>
                </a:cxn>
                <a:cxn ang="0">
                  <a:pos x="261" y="227"/>
                </a:cxn>
                <a:cxn ang="0">
                  <a:pos x="261" y="227"/>
                </a:cxn>
                <a:cxn ang="0">
                  <a:pos x="313" y="136"/>
                </a:cxn>
                <a:cxn ang="0">
                  <a:pos x="313" y="136"/>
                </a:cxn>
                <a:cxn ang="0">
                  <a:pos x="313" y="136"/>
                </a:cxn>
                <a:cxn ang="0">
                  <a:pos x="313" y="136"/>
                </a:cxn>
                <a:cxn ang="0">
                  <a:pos x="261" y="45"/>
                </a:cxn>
                <a:cxn ang="0">
                  <a:pos x="261" y="60"/>
                </a:cxn>
                <a:cxn ang="0">
                  <a:pos x="157" y="15"/>
                </a:cxn>
                <a:cxn ang="0">
                  <a:pos x="157" y="15"/>
                </a:cxn>
                <a:cxn ang="0">
                  <a:pos x="157" y="15"/>
                </a:cxn>
                <a:cxn ang="0">
                  <a:pos x="157" y="15"/>
                </a:cxn>
                <a:cxn ang="0">
                  <a:pos x="157" y="0"/>
                </a:cxn>
                <a:cxn ang="0">
                  <a:pos x="157" y="0"/>
                </a:cxn>
                <a:cxn ang="0">
                  <a:pos x="157" y="0"/>
                </a:cxn>
                <a:cxn ang="0">
                  <a:pos x="157" y="0"/>
                </a:cxn>
                <a:cxn ang="0">
                  <a:pos x="261" y="45"/>
                </a:cxn>
                <a:cxn ang="0">
                  <a:pos x="331" y="136"/>
                </a:cxn>
                <a:cxn ang="0">
                  <a:pos x="331" y="136"/>
                </a:cxn>
                <a:cxn ang="0">
                  <a:pos x="331" y="136"/>
                </a:cxn>
                <a:cxn ang="0">
                  <a:pos x="331" y="136"/>
                </a:cxn>
                <a:cxn ang="0">
                  <a:pos x="331" y="136"/>
                </a:cxn>
                <a:cxn ang="0">
                  <a:pos x="278" y="227"/>
                </a:cxn>
                <a:cxn ang="0">
                  <a:pos x="157" y="287"/>
                </a:cxn>
                <a:cxn ang="0">
                  <a:pos x="157" y="287"/>
                </a:cxn>
                <a:cxn ang="0">
                  <a:pos x="157" y="287"/>
                </a:cxn>
                <a:cxn ang="0">
                  <a:pos x="157" y="287"/>
                </a:cxn>
                <a:cxn ang="0">
                  <a:pos x="157" y="287"/>
                </a:cxn>
                <a:cxn ang="0">
                  <a:pos x="52" y="242"/>
                </a:cxn>
                <a:cxn ang="0">
                  <a:pos x="0" y="136"/>
                </a:cxn>
                <a:cxn ang="0">
                  <a:pos x="0" y="136"/>
                </a:cxn>
                <a:cxn ang="0">
                  <a:pos x="0" y="136"/>
                </a:cxn>
                <a:cxn ang="0">
                  <a:pos x="0" y="136"/>
                </a:cxn>
                <a:cxn ang="0">
                  <a:pos x="0" y="136"/>
                </a:cxn>
                <a:cxn ang="0">
                  <a:pos x="52" y="45"/>
                </a:cxn>
                <a:cxn ang="0">
                  <a:pos x="157" y="0"/>
                </a:cxn>
              </a:cxnLst>
              <a:rect l="0" t="0" r="r" b="b"/>
              <a:pathLst>
                <a:path w="331" h="287">
                  <a:moveTo>
                    <a:pt x="157" y="15"/>
                  </a:moveTo>
                  <a:lnTo>
                    <a:pt x="52" y="60"/>
                  </a:lnTo>
                  <a:lnTo>
                    <a:pt x="70" y="45"/>
                  </a:lnTo>
                  <a:lnTo>
                    <a:pt x="70" y="45"/>
                  </a:lnTo>
                  <a:lnTo>
                    <a:pt x="17" y="136"/>
                  </a:lnTo>
                  <a:lnTo>
                    <a:pt x="17" y="136"/>
                  </a:lnTo>
                  <a:lnTo>
                    <a:pt x="17" y="136"/>
                  </a:lnTo>
                  <a:lnTo>
                    <a:pt x="17" y="136"/>
                  </a:lnTo>
                  <a:lnTo>
                    <a:pt x="17" y="136"/>
                  </a:lnTo>
                  <a:lnTo>
                    <a:pt x="17" y="136"/>
                  </a:lnTo>
                  <a:lnTo>
                    <a:pt x="17" y="136"/>
                  </a:lnTo>
                  <a:lnTo>
                    <a:pt x="17" y="136"/>
                  </a:lnTo>
                  <a:lnTo>
                    <a:pt x="17" y="136"/>
                  </a:lnTo>
                  <a:lnTo>
                    <a:pt x="70" y="227"/>
                  </a:lnTo>
                  <a:lnTo>
                    <a:pt x="52" y="227"/>
                  </a:lnTo>
                  <a:lnTo>
                    <a:pt x="52" y="227"/>
                  </a:lnTo>
                  <a:lnTo>
                    <a:pt x="157" y="272"/>
                  </a:lnTo>
                  <a:lnTo>
                    <a:pt x="157" y="272"/>
                  </a:lnTo>
                  <a:lnTo>
                    <a:pt x="157" y="272"/>
                  </a:lnTo>
                  <a:lnTo>
                    <a:pt x="157" y="272"/>
                  </a:lnTo>
                  <a:lnTo>
                    <a:pt x="157" y="272"/>
                  </a:lnTo>
                  <a:lnTo>
                    <a:pt x="157" y="272"/>
                  </a:lnTo>
                  <a:lnTo>
                    <a:pt x="157" y="272"/>
                  </a:lnTo>
                  <a:lnTo>
                    <a:pt x="157" y="272"/>
                  </a:lnTo>
                  <a:lnTo>
                    <a:pt x="157"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7" y="15"/>
                  </a:lnTo>
                  <a:lnTo>
                    <a:pt x="157" y="15"/>
                  </a:lnTo>
                  <a:lnTo>
                    <a:pt x="157" y="15"/>
                  </a:lnTo>
                  <a:lnTo>
                    <a:pt x="157" y="15"/>
                  </a:lnTo>
                  <a:lnTo>
                    <a:pt x="157" y="15"/>
                  </a:lnTo>
                  <a:lnTo>
                    <a:pt x="157" y="15"/>
                  </a:lnTo>
                  <a:lnTo>
                    <a:pt x="157" y="15"/>
                  </a:lnTo>
                  <a:lnTo>
                    <a:pt x="157" y="15"/>
                  </a:lnTo>
                  <a:lnTo>
                    <a:pt x="157" y="0"/>
                  </a:lnTo>
                  <a:lnTo>
                    <a:pt x="157" y="0"/>
                  </a:lnTo>
                  <a:lnTo>
                    <a:pt x="157" y="0"/>
                  </a:lnTo>
                  <a:lnTo>
                    <a:pt x="157" y="0"/>
                  </a:lnTo>
                  <a:lnTo>
                    <a:pt x="157" y="0"/>
                  </a:lnTo>
                  <a:lnTo>
                    <a:pt x="157" y="0"/>
                  </a:lnTo>
                  <a:lnTo>
                    <a:pt x="157" y="0"/>
                  </a:lnTo>
                  <a:lnTo>
                    <a:pt x="157" y="0"/>
                  </a:lnTo>
                  <a:lnTo>
                    <a:pt x="261" y="45"/>
                  </a:lnTo>
                  <a:lnTo>
                    <a:pt x="261" y="45"/>
                  </a:lnTo>
                  <a:lnTo>
                    <a:pt x="278" y="45"/>
                  </a:lnTo>
                  <a:lnTo>
                    <a:pt x="331" y="136"/>
                  </a:lnTo>
                  <a:lnTo>
                    <a:pt x="331" y="136"/>
                  </a:lnTo>
                  <a:lnTo>
                    <a:pt x="331" y="136"/>
                  </a:lnTo>
                  <a:lnTo>
                    <a:pt x="331" y="136"/>
                  </a:lnTo>
                  <a:lnTo>
                    <a:pt x="331" y="136"/>
                  </a:lnTo>
                  <a:lnTo>
                    <a:pt x="331" y="136"/>
                  </a:lnTo>
                  <a:lnTo>
                    <a:pt x="331" y="136"/>
                  </a:lnTo>
                  <a:lnTo>
                    <a:pt x="331" y="136"/>
                  </a:lnTo>
                  <a:lnTo>
                    <a:pt x="331" y="136"/>
                  </a:lnTo>
                  <a:lnTo>
                    <a:pt x="278" y="227"/>
                  </a:lnTo>
                  <a:lnTo>
                    <a:pt x="278" y="227"/>
                  </a:lnTo>
                  <a:lnTo>
                    <a:pt x="261" y="242"/>
                  </a:lnTo>
                  <a:lnTo>
                    <a:pt x="157" y="287"/>
                  </a:lnTo>
                  <a:lnTo>
                    <a:pt x="157" y="287"/>
                  </a:lnTo>
                  <a:lnTo>
                    <a:pt x="157" y="287"/>
                  </a:lnTo>
                  <a:lnTo>
                    <a:pt x="157" y="287"/>
                  </a:lnTo>
                  <a:lnTo>
                    <a:pt x="157" y="287"/>
                  </a:lnTo>
                  <a:lnTo>
                    <a:pt x="157" y="287"/>
                  </a:lnTo>
                  <a:lnTo>
                    <a:pt x="157" y="287"/>
                  </a:lnTo>
                  <a:lnTo>
                    <a:pt x="157" y="287"/>
                  </a:lnTo>
                  <a:lnTo>
                    <a:pt x="157"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7" y="0"/>
                  </a:lnTo>
                  <a:lnTo>
                    <a:pt x="15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36" name="Freeform 24"/>
            <p:cNvSpPr>
              <a:spLocks/>
            </p:cNvSpPr>
            <p:nvPr/>
          </p:nvSpPr>
          <p:spPr bwMode="auto">
            <a:xfrm>
              <a:off x="4509" y="1969"/>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37" name="Rectangle 25"/>
            <p:cNvSpPr>
              <a:spLocks noChangeArrowheads="1"/>
            </p:cNvSpPr>
            <p:nvPr/>
          </p:nvSpPr>
          <p:spPr bwMode="auto">
            <a:xfrm>
              <a:off x="4422" y="1984"/>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24</a:t>
              </a:r>
              <a:endParaRPr lang="de-DE"/>
            </a:p>
          </p:txBody>
        </p:sp>
        <p:sp>
          <p:nvSpPr>
            <p:cNvPr id="371738" name="Freeform 26"/>
            <p:cNvSpPr>
              <a:spLocks/>
            </p:cNvSpPr>
            <p:nvPr/>
          </p:nvSpPr>
          <p:spPr bwMode="auto">
            <a:xfrm>
              <a:off x="4978" y="1969"/>
              <a:ext cx="331" cy="287"/>
            </a:xfrm>
            <a:custGeom>
              <a:avLst/>
              <a:gdLst/>
              <a:ahLst/>
              <a:cxnLst>
                <a:cxn ang="0">
                  <a:pos x="52" y="60"/>
                </a:cxn>
                <a:cxn ang="0">
                  <a:pos x="70" y="45"/>
                </a:cxn>
                <a:cxn ang="0">
                  <a:pos x="18" y="136"/>
                </a:cxn>
                <a:cxn ang="0">
                  <a:pos x="18" y="136"/>
                </a:cxn>
                <a:cxn ang="0">
                  <a:pos x="18" y="136"/>
                </a:cxn>
                <a:cxn ang="0">
                  <a:pos x="18" y="136"/>
                </a:cxn>
                <a:cxn ang="0">
                  <a:pos x="70" y="227"/>
                </a:cxn>
                <a:cxn ang="0">
                  <a:pos x="52" y="227"/>
                </a:cxn>
                <a:cxn ang="0">
                  <a:pos x="157" y="272"/>
                </a:cxn>
                <a:cxn ang="0">
                  <a:pos x="157" y="272"/>
                </a:cxn>
                <a:cxn ang="0">
                  <a:pos x="157" y="272"/>
                </a:cxn>
                <a:cxn ang="0">
                  <a:pos x="157" y="272"/>
                </a:cxn>
                <a:cxn ang="0">
                  <a:pos x="261" y="227"/>
                </a:cxn>
                <a:cxn ang="0">
                  <a:pos x="261" y="227"/>
                </a:cxn>
                <a:cxn ang="0">
                  <a:pos x="313" y="136"/>
                </a:cxn>
                <a:cxn ang="0">
                  <a:pos x="313" y="136"/>
                </a:cxn>
                <a:cxn ang="0">
                  <a:pos x="313" y="136"/>
                </a:cxn>
                <a:cxn ang="0">
                  <a:pos x="313" y="136"/>
                </a:cxn>
                <a:cxn ang="0">
                  <a:pos x="261" y="45"/>
                </a:cxn>
                <a:cxn ang="0">
                  <a:pos x="261" y="60"/>
                </a:cxn>
                <a:cxn ang="0">
                  <a:pos x="157" y="15"/>
                </a:cxn>
                <a:cxn ang="0">
                  <a:pos x="157" y="15"/>
                </a:cxn>
                <a:cxn ang="0">
                  <a:pos x="157" y="15"/>
                </a:cxn>
                <a:cxn ang="0">
                  <a:pos x="157" y="15"/>
                </a:cxn>
                <a:cxn ang="0">
                  <a:pos x="157" y="0"/>
                </a:cxn>
                <a:cxn ang="0">
                  <a:pos x="157" y="0"/>
                </a:cxn>
                <a:cxn ang="0">
                  <a:pos x="157" y="0"/>
                </a:cxn>
                <a:cxn ang="0">
                  <a:pos x="157" y="0"/>
                </a:cxn>
                <a:cxn ang="0">
                  <a:pos x="261" y="45"/>
                </a:cxn>
                <a:cxn ang="0">
                  <a:pos x="331" y="136"/>
                </a:cxn>
                <a:cxn ang="0">
                  <a:pos x="331" y="136"/>
                </a:cxn>
                <a:cxn ang="0">
                  <a:pos x="331" y="136"/>
                </a:cxn>
                <a:cxn ang="0">
                  <a:pos x="331" y="136"/>
                </a:cxn>
                <a:cxn ang="0">
                  <a:pos x="331" y="136"/>
                </a:cxn>
                <a:cxn ang="0">
                  <a:pos x="279" y="227"/>
                </a:cxn>
                <a:cxn ang="0">
                  <a:pos x="157" y="287"/>
                </a:cxn>
                <a:cxn ang="0">
                  <a:pos x="157" y="287"/>
                </a:cxn>
                <a:cxn ang="0">
                  <a:pos x="157" y="287"/>
                </a:cxn>
                <a:cxn ang="0">
                  <a:pos x="157" y="287"/>
                </a:cxn>
                <a:cxn ang="0">
                  <a:pos x="157" y="287"/>
                </a:cxn>
                <a:cxn ang="0">
                  <a:pos x="52" y="242"/>
                </a:cxn>
                <a:cxn ang="0">
                  <a:pos x="0" y="136"/>
                </a:cxn>
                <a:cxn ang="0">
                  <a:pos x="0" y="136"/>
                </a:cxn>
                <a:cxn ang="0">
                  <a:pos x="0" y="136"/>
                </a:cxn>
                <a:cxn ang="0">
                  <a:pos x="0" y="136"/>
                </a:cxn>
                <a:cxn ang="0">
                  <a:pos x="0" y="136"/>
                </a:cxn>
                <a:cxn ang="0">
                  <a:pos x="52" y="45"/>
                </a:cxn>
                <a:cxn ang="0">
                  <a:pos x="157" y="0"/>
                </a:cxn>
              </a:cxnLst>
              <a:rect l="0" t="0" r="r" b="b"/>
              <a:pathLst>
                <a:path w="331" h="287">
                  <a:moveTo>
                    <a:pt x="157" y="15"/>
                  </a:moveTo>
                  <a:lnTo>
                    <a:pt x="52" y="60"/>
                  </a:lnTo>
                  <a:lnTo>
                    <a:pt x="70" y="45"/>
                  </a:lnTo>
                  <a:lnTo>
                    <a:pt x="70" y="45"/>
                  </a:lnTo>
                  <a:lnTo>
                    <a:pt x="18" y="136"/>
                  </a:lnTo>
                  <a:lnTo>
                    <a:pt x="18" y="136"/>
                  </a:lnTo>
                  <a:lnTo>
                    <a:pt x="18" y="136"/>
                  </a:lnTo>
                  <a:lnTo>
                    <a:pt x="18" y="136"/>
                  </a:lnTo>
                  <a:lnTo>
                    <a:pt x="18" y="136"/>
                  </a:lnTo>
                  <a:lnTo>
                    <a:pt x="18" y="136"/>
                  </a:lnTo>
                  <a:lnTo>
                    <a:pt x="18" y="136"/>
                  </a:lnTo>
                  <a:lnTo>
                    <a:pt x="18" y="136"/>
                  </a:lnTo>
                  <a:lnTo>
                    <a:pt x="18" y="136"/>
                  </a:lnTo>
                  <a:lnTo>
                    <a:pt x="70" y="227"/>
                  </a:lnTo>
                  <a:lnTo>
                    <a:pt x="52" y="227"/>
                  </a:lnTo>
                  <a:lnTo>
                    <a:pt x="52" y="227"/>
                  </a:lnTo>
                  <a:lnTo>
                    <a:pt x="157" y="272"/>
                  </a:lnTo>
                  <a:lnTo>
                    <a:pt x="157" y="272"/>
                  </a:lnTo>
                  <a:lnTo>
                    <a:pt x="157" y="272"/>
                  </a:lnTo>
                  <a:lnTo>
                    <a:pt x="157" y="272"/>
                  </a:lnTo>
                  <a:lnTo>
                    <a:pt x="157" y="272"/>
                  </a:lnTo>
                  <a:lnTo>
                    <a:pt x="157" y="272"/>
                  </a:lnTo>
                  <a:lnTo>
                    <a:pt x="157" y="272"/>
                  </a:lnTo>
                  <a:lnTo>
                    <a:pt x="157" y="272"/>
                  </a:lnTo>
                  <a:lnTo>
                    <a:pt x="157"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7" y="15"/>
                  </a:lnTo>
                  <a:lnTo>
                    <a:pt x="157" y="15"/>
                  </a:lnTo>
                  <a:lnTo>
                    <a:pt x="157" y="15"/>
                  </a:lnTo>
                  <a:lnTo>
                    <a:pt x="157" y="15"/>
                  </a:lnTo>
                  <a:lnTo>
                    <a:pt x="157" y="15"/>
                  </a:lnTo>
                  <a:lnTo>
                    <a:pt x="157" y="15"/>
                  </a:lnTo>
                  <a:lnTo>
                    <a:pt x="157" y="15"/>
                  </a:lnTo>
                  <a:lnTo>
                    <a:pt x="157" y="15"/>
                  </a:lnTo>
                  <a:lnTo>
                    <a:pt x="157" y="0"/>
                  </a:lnTo>
                  <a:lnTo>
                    <a:pt x="157" y="0"/>
                  </a:lnTo>
                  <a:lnTo>
                    <a:pt x="157" y="0"/>
                  </a:lnTo>
                  <a:lnTo>
                    <a:pt x="157" y="0"/>
                  </a:lnTo>
                  <a:lnTo>
                    <a:pt x="157" y="0"/>
                  </a:lnTo>
                  <a:lnTo>
                    <a:pt x="157" y="0"/>
                  </a:lnTo>
                  <a:lnTo>
                    <a:pt x="157" y="0"/>
                  </a:lnTo>
                  <a:lnTo>
                    <a:pt x="157" y="0"/>
                  </a:lnTo>
                  <a:lnTo>
                    <a:pt x="261" y="45"/>
                  </a:lnTo>
                  <a:lnTo>
                    <a:pt x="261" y="45"/>
                  </a:lnTo>
                  <a:lnTo>
                    <a:pt x="279" y="45"/>
                  </a:lnTo>
                  <a:lnTo>
                    <a:pt x="331" y="136"/>
                  </a:lnTo>
                  <a:lnTo>
                    <a:pt x="331" y="136"/>
                  </a:lnTo>
                  <a:lnTo>
                    <a:pt x="331" y="136"/>
                  </a:lnTo>
                  <a:lnTo>
                    <a:pt x="331" y="136"/>
                  </a:lnTo>
                  <a:lnTo>
                    <a:pt x="331" y="136"/>
                  </a:lnTo>
                  <a:lnTo>
                    <a:pt x="331" y="136"/>
                  </a:lnTo>
                  <a:lnTo>
                    <a:pt x="331" y="136"/>
                  </a:lnTo>
                  <a:lnTo>
                    <a:pt x="331" y="136"/>
                  </a:lnTo>
                  <a:lnTo>
                    <a:pt x="331" y="136"/>
                  </a:lnTo>
                  <a:lnTo>
                    <a:pt x="279" y="227"/>
                  </a:lnTo>
                  <a:lnTo>
                    <a:pt x="279" y="227"/>
                  </a:lnTo>
                  <a:lnTo>
                    <a:pt x="261" y="242"/>
                  </a:lnTo>
                  <a:lnTo>
                    <a:pt x="157" y="287"/>
                  </a:lnTo>
                  <a:lnTo>
                    <a:pt x="157" y="287"/>
                  </a:lnTo>
                  <a:lnTo>
                    <a:pt x="157" y="287"/>
                  </a:lnTo>
                  <a:lnTo>
                    <a:pt x="157" y="287"/>
                  </a:lnTo>
                  <a:lnTo>
                    <a:pt x="157" y="287"/>
                  </a:lnTo>
                  <a:lnTo>
                    <a:pt x="157" y="287"/>
                  </a:lnTo>
                  <a:lnTo>
                    <a:pt x="157" y="287"/>
                  </a:lnTo>
                  <a:lnTo>
                    <a:pt x="157" y="287"/>
                  </a:lnTo>
                  <a:lnTo>
                    <a:pt x="157"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7" y="0"/>
                  </a:lnTo>
                  <a:lnTo>
                    <a:pt x="15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39" name="Freeform 27"/>
            <p:cNvSpPr>
              <a:spLocks/>
            </p:cNvSpPr>
            <p:nvPr/>
          </p:nvSpPr>
          <p:spPr bwMode="auto">
            <a:xfrm>
              <a:off x="5135" y="1969"/>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40" name="Rectangle 28"/>
            <p:cNvSpPr>
              <a:spLocks noChangeArrowheads="1"/>
            </p:cNvSpPr>
            <p:nvPr/>
          </p:nvSpPr>
          <p:spPr bwMode="auto">
            <a:xfrm>
              <a:off x="5048" y="1984"/>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29</a:t>
              </a:r>
              <a:endParaRPr lang="de-DE"/>
            </a:p>
          </p:txBody>
        </p:sp>
        <p:sp>
          <p:nvSpPr>
            <p:cNvPr id="371741" name="Freeform 29"/>
            <p:cNvSpPr>
              <a:spLocks/>
            </p:cNvSpPr>
            <p:nvPr/>
          </p:nvSpPr>
          <p:spPr bwMode="auto">
            <a:xfrm>
              <a:off x="1064" y="1287"/>
              <a:ext cx="331" cy="288"/>
            </a:xfrm>
            <a:custGeom>
              <a:avLst/>
              <a:gdLst/>
              <a:ahLst/>
              <a:cxnLst>
                <a:cxn ang="0">
                  <a:pos x="52" y="61"/>
                </a:cxn>
                <a:cxn ang="0">
                  <a:pos x="70" y="46"/>
                </a:cxn>
                <a:cxn ang="0">
                  <a:pos x="18" y="137"/>
                </a:cxn>
                <a:cxn ang="0">
                  <a:pos x="18" y="137"/>
                </a:cxn>
                <a:cxn ang="0">
                  <a:pos x="18" y="137"/>
                </a:cxn>
                <a:cxn ang="0">
                  <a:pos x="18" y="137"/>
                </a:cxn>
                <a:cxn ang="0">
                  <a:pos x="70" y="228"/>
                </a:cxn>
                <a:cxn ang="0">
                  <a:pos x="52" y="228"/>
                </a:cxn>
                <a:cxn ang="0">
                  <a:pos x="157" y="273"/>
                </a:cxn>
                <a:cxn ang="0">
                  <a:pos x="157" y="273"/>
                </a:cxn>
                <a:cxn ang="0">
                  <a:pos x="157" y="273"/>
                </a:cxn>
                <a:cxn ang="0">
                  <a:pos x="157" y="273"/>
                </a:cxn>
                <a:cxn ang="0">
                  <a:pos x="261" y="228"/>
                </a:cxn>
                <a:cxn ang="0">
                  <a:pos x="261" y="228"/>
                </a:cxn>
                <a:cxn ang="0">
                  <a:pos x="313" y="137"/>
                </a:cxn>
                <a:cxn ang="0">
                  <a:pos x="313" y="137"/>
                </a:cxn>
                <a:cxn ang="0">
                  <a:pos x="313" y="137"/>
                </a:cxn>
                <a:cxn ang="0">
                  <a:pos x="313" y="137"/>
                </a:cxn>
                <a:cxn ang="0">
                  <a:pos x="261" y="46"/>
                </a:cxn>
                <a:cxn ang="0">
                  <a:pos x="261" y="61"/>
                </a:cxn>
                <a:cxn ang="0">
                  <a:pos x="157" y="16"/>
                </a:cxn>
                <a:cxn ang="0">
                  <a:pos x="157" y="16"/>
                </a:cxn>
                <a:cxn ang="0">
                  <a:pos x="157" y="16"/>
                </a:cxn>
                <a:cxn ang="0">
                  <a:pos x="157" y="16"/>
                </a:cxn>
                <a:cxn ang="0">
                  <a:pos x="157" y="0"/>
                </a:cxn>
                <a:cxn ang="0">
                  <a:pos x="157" y="0"/>
                </a:cxn>
                <a:cxn ang="0">
                  <a:pos x="157" y="0"/>
                </a:cxn>
                <a:cxn ang="0">
                  <a:pos x="157" y="0"/>
                </a:cxn>
                <a:cxn ang="0">
                  <a:pos x="261" y="46"/>
                </a:cxn>
                <a:cxn ang="0">
                  <a:pos x="331" y="137"/>
                </a:cxn>
                <a:cxn ang="0">
                  <a:pos x="331" y="137"/>
                </a:cxn>
                <a:cxn ang="0">
                  <a:pos x="331" y="137"/>
                </a:cxn>
                <a:cxn ang="0">
                  <a:pos x="331" y="137"/>
                </a:cxn>
                <a:cxn ang="0">
                  <a:pos x="331" y="137"/>
                </a:cxn>
                <a:cxn ang="0">
                  <a:pos x="279" y="228"/>
                </a:cxn>
                <a:cxn ang="0">
                  <a:pos x="157" y="288"/>
                </a:cxn>
                <a:cxn ang="0">
                  <a:pos x="157" y="288"/>
                </a:cxn>
                <a:cxn ang="0">
                  <a:pos x="157" y="288"/>
                </a:cxn>
                <a:cxn ang="0">
                  <a:pos x="157" y="288"/>
                </a:cxn>
                <a:cxn ang="0">
                  <a:pos x="157" y="288"/>
                </a:cxn>
                <a:cxn ang="0">
                  <a:pos x="52" y="243"/>
                </a:cxn>
                <a:cxn ang="0">
                  <a:pos x="0" y="137"/>
                </a:cxn>
                <a:cxn ang="0">
                  <a:pos x="0" y="137"/>
                </a:cxn>
                <a:cxn ang="0">
                  <a:pos x="0" y="137"/>
                </a:cxn>
                <a:cxn ang="0">
                  <a:pos x="0" y="137"/>
                </a:cxn>
                <a:cxn ang="0">
                  <a:pos x="0" y="137"/>
                </a:cxn>
                <a:cxn ang="0">
                  <a:pos x="52" y="46"/>
                </a:cxn>
                <a:cxn ang="0">
                  <a:pos x="157" y="0"/>
                </a:cxn>
              </a:cxnLst>
              <a:rect l="0" t="0" r="r" b="b"/>
              <a:pathLst>
                <a:path w="331" h="288">
                  <a:moveTo>
                    <a:pt x="157" y="16"/>
                  </a:moveTo>
                  <a:lnTo>
                    <a:pt x="52" y="61"/>
                  </a:lnTo>
                  <a:lnTo>
                    <a:pt x="70" y="46"/>
                  </a:lnTo>
                  <a:lnTo>
                    <a:pt x="70" y="46"/>
                  </a:lnTo>
                  <a:lnTo>
                    <a:pt x="18" y="137"/>
                  </a:lnTo>
                  <a:lnTo>
                    <a:pt x="18" y="137"/>
                  </a:lnTo>
                  <a:lnTo>
                    <a:pt x="18" y="137"/>
                  </a:lnTo>
                  <a:lnTo>
                    <a:pt x="18" y="137"/>
                  </a:lnTo>
                  <a:lnTo>
                    <a:pt x="18" y="137"/>
                  </a:lnTo>
                  <a:lnTo>
                    <a:pt x="18" y="137"/>
                  </a:lnTo>
                  <a:lnTo>
                    <a:pt x="18" y="137"/>
                  </a:lnTo>
                  <a:lnTo>
                    <a:pt x="18" y="137"/>
                  </a:lnTo>
                  <a:lnTo>
                    <a:pt x="18" y="137"/>
                  </a:lnTo>
                  <a:lnTo>
                    <a:pt x="70" y="228"/>
                  </a:lnTo>
                  <a:lnTo>
                    <a:pt x="52" y="228"/>
                  </a:lnTo>
                  <a:lnTo>
                    <a:pt x="52" y="228"/>
                  </a:lnTo>
                  <a:lnTo>
                    <a:pt x="157" y="273"/>
                  </a:lnTo>
                  <a:lnTo>
                    <a:pt x="157" y="273"/>
                  </a:lnTo>
                  <a:lnTo>
                    <a:pt x="157" y="273"/>
                  </a:lnTo>
                  <a:lnTo>
                    <a:pt x="157" y="273"/>
                  </a:lnTo>
                  <a:lnTo>
                    <a:pt x="157" y="273"/>
                  </a:lnTo>
                  <a:lnTo>
                    <a:pt x="157" y="273"/>
                  </a:lnTo>
                  <a:lnTo>
                    <a:pt x="157" y="273"/>
                  </a:lnTo>
                  <a:lnTo>
                    <a:pt x="157" y="273"/>
                  </a:lnTo>
                  <a:lnTo>
                    <a:pt x="157" y="273"/>
                  </a:lnTo>
                  <a:lnTo>
                    <a:pt x="261" y="228"/>
                  </a:lnTo>
                  <a:lnTo>
                    <a:pt x="261" y="228"/>
                  </a:lnTo>
                  <a:lnTo>
                    <a:pt x="261" y="228"/>
                  </a:lnTo>
                  <a:lnTo>
                    <a:pt x="313" y="137"/>
                  </a:lnTo>
                  <a:lnTo>
                    <a:pt x="313" y="137"/>
                  </a:lnTo>
                  <a:lnTo>
                    <a:pt x="313" y="137"/>
                  </a:lnTo>
                  <a:lnTo>
                    <a:pt x="313" y="137"/>
                  </a:lnTo>
                  <a:lnTo>
                    <a:pt x="313" y="137"/>
                  </a:lnTo>
                  <a:lnTo>
                    <a:pt x="313" y="137"/>
                  </a:lnTo>
                  <a:lnTo>
                    <a:pt x="313" y="137"/>
                  </a:lnTo>
                  <a:lnTo>
                    <a:pt x="313" y="137"/>
                  </a:lnTo>
                  <a:lnTo>
                    <a:pt x="313" y="137"/>
                  </a:lnTo>
                  <a:lnTo>
                    <a:pt x="261" y="46"/>
                  </a:lnTo>
                  <a:lnTo>
                    <a:pt x="261" y="61"/>
                  </a:lnTo>
                  <a:lnTo>
                    <a:pt x="261" y="61"/>
                  </a:lnTo>
                  <a:lnTo>
                    <a:pt x="157" y="16"/>
                  </a:lnTo>
                  <a:lnTo>
                    <a:pt x="157" y="16"/>
                  </a:lnTo>
                  <a:lnTo>
                    <a:pt x="157" y="16"/>
                  </a:lnTo>
                  <a:lnTo>
                    <a:pt x="157" y="16"/>
                  </a:lnTo>
                  <a:lnTo>
                    <a:pt x="157" y="16"/>
                  </a:lnTo>
                  <a:lnTo>
                    <a:pt x="157" y="16"/>
                  </a:lnTo>
                  <a:lnTo>
                    <a:pt x="157" y="16"/>
                  </a:lnTo>
                  <a:lnTo>
                    <a:pt x="157" y="16"/>
                  </a:lnTo>
                  <a:lnTo>
                    <a:pt x="157" y="0"/>
                  </a:lnTo>
                  <a:lnTo>
                    <a:pt x="157" y="0"/>
                  </a:lnTo>
                  <a:lnTo>
                    <a:pt x="157" y="0"/>
                  </a:lnTo>
                  <a:lnTo>
                    <a:pt x="157" y="0"/>
                  </a:lnTo>
                  <a:lnTo>
                    <a:pt x="157" y="0"/>
                  </a:lnTo>
                  <a:lnTo>
                    <a:pt x="157" y="0"/>
                  </a:lnTo>
                  <a:lnTo>
                    <a:pt x="157" y="0"/>
                  </a:lnTo>
                  <a:lnTo>
                    <a:pt x="157" y="0"/>
                  </a:lnTo>
                  <a:lnTo>
                    <a:pt x="261" y="46"/>
                  </a:lnTo>
                  <a:lnTo>
                    <a:pt x="261" y="46"/>
                  </a:lnTo>
                  <a:lnTo>
                    <a:pt x="279" y="46"/>
                  </a:lnTo>
                  <a:lnTo>
                    <a:pt x="331" y="137"/>
                  </a:lnTo>
                  <a:lnTo>
                    <a:pt x="331" y="137"/>
                  </a:lnTo>
                  <a:lnTo>
                    <a:pt x="331" y="137"/>
                  </a:lnTo>
                  <a:lnTo>
                    <a:pt x="331" y="137"/>
                  </a:lnTo>
                  <a:lnTo>
                    <a:pt x="331" y="137"/>
                  </a:lnTo>
                  <a:lnTo>
                    <a:pt x="331" y="137"/>
                  </a:lnTo>
                  <a:lnTo>
                    <a:pt x="331" y="137"/>
                  </a:lnTo>
                  <a:lnTo>
                    <a:pt x="331" y="137"/>
                  </a:lnTo>
                  <a:lnTo>
                    <a:pt x="331" y="137"/>
                  </a:lnTo>
                  <a:lnTo>
                    <a:pt x="279" y="228"/>
                  </a:lnTo>
                  <a:lnTo>
                    <a:pt x="279" y="228"/>
                  </a:lnTo>
                  <a:lnTo>
                    <a:pt x="261" y="243"/>
                  </a:lnTo>
                  <a:lnTo>
                    <a:pt x="157" y="288"/>
                  </a:lnTo>
                  <a:lnTo>
                    <a:pt x="157" y="288"/>
                  </a:lnTo>
                  <a:lnTo>
                    <a:pt x="157" y="288"/>
                  </a:lnTo>
                  <a:lnTo>
                    <a:pt x="157" y="288"/>
                  </a:lnTo>
                  <a:lnTo>
                    <a:pt x="157" y="288"/>
                  </a:lnTo>
                  <a:lnTo>
                    <a:pt x="157" y="288"/>
                  </a:lnTo>
                  <a:lnTo>
                    <a:pt x="157" y="288"/>
                  </a:lnTo>
                  <a:lnTo>
                    <a:pt x="157" y="288"/>
                  </a:lnTo>
                  <a:lnTo>
                    <a:pt x="157" y="288"/>
                  </a:lnTo>
                  <a:lnTo>
                    <a:pt x="52" y="243"/>
                  </a:lnTo>
                  <a:lnTo>
                    <a:pt x="52" y="243"/>
                  </a:lnTo>
                  <a:lnTo>
                    <a:pt x="52" y="228"/>
                  </a:lnTo>
                  <a:lnTo>
                    <a:pt x="0" y="137"/>
                  </a:lnTo>
                  <a:lnTo>
                    <a:pt x="0" y="137"/>
                  </a:lnTo>
                  <a:lnTo>
                    <a:pt x="0" y="137"/>
                  </a:lnTo>
                  <a:lnTo>
                    <a:pt x="0" y="137"/>
                  </a:lnTo>
                  <a:lnTo>
                    <a:pt x="0" y="137"/>
                  </a:lnTo>
                  <a:lnTo>
                    <a:pt x="0" y="137"/>
                  </a:lnTo>
                  <a:lnTo>
                    <a:pt x="0" y="137"/>
                  </a:lnTo>
                  <a:lnTo>
                    <a:pt x="0" y="137"/>
                  </a:lnTo>
                  <a:lnTo>
                    <a:pt x="0" y="137"/>
                  </a:lnTo>
                  <a:lnTo>
                    <a:pt x="52" y="46"/>
                  </a:lnTo>
                  <a:lnTo>
                    <a:pt x="52" y="46"/>
                  </a:lnTo>
                  <a:lnTo>
                    <a:pt x="52" y="46"/>
                  </a:lnTo>
                  <a:lnTo>
                    <a:pt x="157" y="0"/>
                  </a:lnTo>
                  <a:lnTo>
                    <a:pt x="157"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42" name="Freeform 30"/>
            <p:cNvSpPr>
              <a:spLocks/>
            </p:cNvSpPr>
            <p:nvPr/>
          </p:nvSpPr>
          <p:spPr bwMode="auto">
            <a:xfrm>
              <a:off x="1221" y="1287"/>
              <a:ext cx="1" cy="16"/>
            </a:xfrm>
            <a:custGeom>
              <a:avLst/>
              <a:gdLst/>
              <a:ahLst/>
              <a:cxnLst>
                <a:cxn ang="0">
                  <a:pos x="0" y="16"/>
                </a:cxn>
                <a:cxn ang="0">
                  <a:pos x="0" y="16"/>
                </a:cxn>
                <a:cxn ang="0">
                  <a:pos x="0" y="16"/>
                </a:cxn>
                <a:cxn ang="0">
                  <a:pos x="0" y="0"/>
                </a:cxn>
                <a:cxn ang="0">
                  <a:pos x="0" y="0"/>
                </a:cxn>
                <a:cxn ang="0">
                  <a:pos x="0" y="0"/>
                </a:cxn>
                <a:cxn ang="0">
                  <a:pos x="0" y="16"/>
                </a:cxn>
              </a:cxnLst>
              <a:rect l="0" t="0" r="r" b="b"/>
              <a:pathLst>
                <a:path h="16">
                  <a:moveTo>
                    <a:pt x="0" y="16"/>
                  </a:moveTo>
                  <a:lnTo>
                    <a:pt x="0" y="16"/>
                  </a:lnTo>
                  <a:lnTo>
                    <a:pt x="0" y="16"/>
                  </a:lnTo>
                  <a:lnTo>
                    <a:pt x="0" y="0"/>
                  </a:lnTo>
                  <a:lnTo>
                    <a:pt x="0" y="0"/>
                  </a:lnTo>
                  <a:lnTo>
                    <a:pt x="0" y="0"/>
                  </a:lnTo>
                  <a:lnTo>
                    <a:pt x="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43" name="Rectangle 31"/>
            <p:cNvSpPr>
              <a:spLocks noChangeArrowheads="1"/>
            </p:cNvSpPr>
            <p:nvPr/>
          </p:nvSpPr>
          <p:spPr bwMode="auto">
            <a:xfrm>
              <a:off x="1134" y="1303"/>
              <a:ext cx="209" cy="212"/>
            </a:xfrm>
            <a:prstGeom prst="rect">
              <a:avLst/>
            </a:prstGeom>
            <a:noFill/>
            <a:ln w="9525">
              <a:noFill/>
              <a:miter lim="800000"/>
              <a:headEnd/>
              <a:tailEnd/>
            </a:ln>
          </p:spPr>
          <p:txBody>
            <a:bodyPr wrap="none" lIns="0" tIns="0" rIns="0" bIns="0">
              <a:spAutoFit/>
            </a:bodyPr>
            <a:lstStyle/>
            <a:p>
              <a:r>
                <a:rPr lang="de-DE" sz="1900">
                  <a:solidFill>
                    <a:srgbClr val="000000"/>
                  </a:solidFill>
                </a:rPr>
                <a:t> 2</a:t>
              </a:r>
              <a:endParaRPr lang="de-DE"/>
            </a:p>
          </p:txBody>
        </p:sp>
        <p:sp>
          <p:nvSpPr>
            <p:cNvPr id="371744" name="Freeform 32"/>
            <p:cNvSpPr>
              <a:spLocks/>
            </p:cNvSpPr>
            <p:nvPr/>
          </p:nvSpPr>
          <p:spPr bwMode="auto">
            <a:xfrm>
              <a:off x="2752" y="576"/>
              <a:ext cx="330" cy="288"/>
            </a:xfrm>
            <a:custGeom>
              <a:avLst/>
              <a:gdLst/>
              <a:ahLst/>
              <a:cxnLst>
                <a:cxn ang="0">
                  <a:pos x="52" y="61"/>
                </a:cxn>
                <a:cxn ang="0">
                  <a:pos x="69" y="45"/>
                </a:cxn>
                <a:cxn ang="0">
                  <a:pos x="17" y="136"/>
                </a:cxn>
                <a:cxn ang="0">
                  <a:pos x="17" y="136"/>
                </a:cxn>
                <a:cxn ang="0">
                  <a:pos x="17" y="136"/>
                </a:cxn>
                <a:cxn ang="0">
                  <a:pos x="17" y="136"/>
                </a:cxn>
                <a:cxn ang="0">
                  <a:pos x="69" y="227"/>
                </a:cxn>
                <a:cxn ang="0">
                  <a:pos x="52" y="227"/>
                </a:cxn>
                <a:cxn ang="0">
                  <a:pos x="156" y="272"/>
                </a:cxn>
                <a:cxn ang="0">
                  <a:pos x="156" y="272"/>
                </a:cxn>
                <a:cxn ang="0">
                  <a:pos x="156" y="272"/>
                </a:cxn>
                <a:cxn ang="0">
                  <a:pos x="156" y="272"/>
                </a:cxn>
                <a:cxn ang="0">
                  <a:pos x="261" y="227"/>
                </a:cxn>
                <a:cxn ang="0">
                  <a:pos x="261" y="227"/>
                </a:cxn>
                <a:cxn ang="0">
                  <a:pos x="313" y="136"/>
                </a:cxn>
                <a:cxn ang="0">
                  <a:pos x="313" y="136"/>
                </a:cxn>
                <a:cxn ang="0">
                  <a:pos x="313" y="136"/>
                </a:cxn>
                <a:cxn ang="0">
                  <a:pos x="313" y="136"/>
                </a:cxn>
                <a:cxn ang="0">
                  <a:pos x="261" y="45"/>
                </a:cxn>
                <a:cxn ang="0">
                  <a:pos x="261" y="61"/>
                </a:cxn>
                <a:cxn ang="0">
                  <a:pos x="156" y="15"/>
                </a:cxn>
                <a:cxn ang="0">
                  <a:pos x="156" y="15"/>
                </a:cxn>
                <a:cxn ang="0">
                  <a:pos x="156" y="15"/>
                </a:cxn>
                <a:cxn ang="0">
                  <a:pos x="156" y="15"/>
                </a:cxn>
                <a:cxn ang="0">
                  <a:pos x="156" y="0"/>
                </a:cxn>
                <a:cxn ang="0">
                  <a:pos x="156" y="0"/>
                </a:cxn>
                <a:cxn ang="0">
                  <a:pos x="156" y="0"/>
                </a:cxn>
                <a:cxn ang="0">
                  <a:pos x="156" y="0"/>
                </a:cxn>
                <a:cxn ang="0">
                  <a:pos x="261" y="45"/>
                </a:cxn>
                <a:cxn ang="0">
                  <a:pos x="330" y="136"/>
                </a:cxn>
                <a:cxn ang="0">
                  <a:pos x="330" y="136"/>
                </a:cxn>
                <a:cxn ang="0">
                  <a:pos x="330" y="136"/>
                </a:cxn>
                <a:cxn ang="0">
                  <a:pos x="330" y="136"/>
                </a:cxn>
                <a:cxn ang="0">
                  <a:pos x="330" y="136"/>
                </a:cxn>
                <a:cxn ang="0">
                  <a:pos x="278" y="227"/>
                </a:cxn>
                <a:cxn ang="0">
                  <a:pos x="156" y="288"/>
                </a:cxn>
                <a:cxn ang="0">
                  <a:pos x="156" y="288"/>
                </a:cxn>
                <a:cxn ang="0">
                  <a:pos x="156" y="288"/>
                </a:cxn>
                <a:cxn ang="0">
                  <a:pos x="156" y="288"/>
                </a:cxn>
                <a:cxn ang="0">
                  <a:pos x="156" y="288"/>
                </a:cxn>
                <a:cxn ang="0">
                  <a:pos x="52" y="242"/>
                </a:cxn>
                <a:cxn ang="0">
                  <a:pos x="0" y="136"/>
                </a:cxn>
                <a:cxn ang="0">
                  <a:pos x="0" y="136"/>
                </a:cxn>
                <a:cxn ang="0">
                  <a:pos x="0" y="136"/>
                </a:cxn>
                <a:cxn ang="0">
                  <a:pos x="0" y="136"/>
                </a:cxn>
                <a:cxn ang="0">
                  <a:pos x="0" y="136"/>
                </a:cxn>
                <a:cxn ang="0">
                  <a:pos x="52" y="45"/>
                </a:cxn>
                <a:cxn ang="0">
                  <a:pos x="156" y="0"/>
                </a:cxn>
              </a:cxnLst>
              <a:rect l="0" t="0" r="r" b="b"/>
              <a:pathLst>
                <a:path w="330" h="288">
                  <a:moveTo>
                    <a:pt x="156" y="15"/>
                  </a:moveTo>
                  <a:lnTo>
                    <a:pt x="52" y="61"/>
                  </a:lnTo>
                  <a:lnTo>
                    <a:pt x="69" y="45"/>
                  </a:lnTo>
                  <a:lnTo>
                    <a:pt x="69" y="45"/>
                  </a:lnTo>
                  <a:lnTo>
                    <a:pt x="17" y="136"/>
                  </a:lnTo>
                  <a:lnTo>
                    <a:pt x="17" y="136"/>
                  </a:lnTo>
                  <a:lnTo>
                    <a:pt x="17" y="136"/>
                  </a:lnTo>
                  <a:lnTo>
                    <a:pt x="17" y="136"/>
                  </a:lnTo>
                  <a:lnTo>
                    <a:pt x="17" y="136"/>
                  </a:lnTo>
                  <a:lnTo>
                    <a:pt x="17" y="136"/>
                  </a:lnTo>
                  <a:lnTo>
                    <a:pt x="17" y="136"/>
                  </a:lnTo>
                  <a:lnTo>
                    <a:pt x="17" y="136"/>
                  </a:lnTo>
                  <a:lnTo>
                    <a:pt x="17" y="136"/>
                  </a:lnTo>
                  <a:lnTo>
                    <a:pt x="69" y="227"/>
                  </a:lnTo>
                  <a:lnTo>
                    <a:pt x="52" y="227"/>
                  </a:lnTo>
                  <a:lnTo>
                    <a:pt x="52" y="227"/>
                  </a:lnTo>
                  <a:lnTo>
                    <a:pt x="156" y="272"/>
                  </a:lnTo>
                  <a:lnTo>
                    <a:pt x="156" y="272"/>
                  </a:lnTo>
                  <a:lnTo>
                    <a:pt x="156" y="272"/>
                  </a:lnTo>
                  <a:lnTo>
                    <a:pt x="156" y="272"/>
                  </a:lnTo>
                  <a:lnTo>
                    <a:pt x="156" y="272"/>
                  </a:lnTo>
                  <a:lnTo>
                    <a:pt x="156" y="272"/>
                  </a:lnTo>
                  <a:lnTo>
                    <a:pt x="156" y="272"/>
                  </a:lnTo>
                  <a:lnTo>
                    <a:pt x="156" y="272"/>
                  </a:lnTo>
                  <a:lnTo>
                    <a:pt x="156"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1"/>
                  </a:lnTo>
                  <a:lnTo>
                    <a:pt x="261" y="61"/>
                  </a:lnTo>
                  <a:lnTo>
                    <a:pt x="156" y="15"/>
                  </a:lnTo>
                  <a:lnTo>
                    <a:pt x="156" y="15"/>
                  </a:lnTo>
                  <a:lnTo>
                    <a:pt x="156" y="15"/>
                  </a:lnTo>
                  <a:lnTo>
                    <a:pt x="156" y="15"/>
                  </a:lnTo>
                  <a:lnTo>
                    <a:pt x="156" y="15"/>
                  </a:lnTo>
                  <a:lnTo>
                    <a:pt x="156" y="15"/>
                  </a:lnTo>
                  <a:lnTo>
                    <a:pt x="156" y="15"/>
                  </a:lnTo>
                  <a:lnTo>
                    <a:pt x="156" y="15"/>
                  </a:lnTo>
                  <a:lnTo>
                    <a:pt x="156" y="0"/>
                  </a:lnTo>
                  <a:lnTo>
                    <a:pt x="156" y="0"/>
                  </a:lnTo>
                  <a:lnTo>
                    <a:pt x="156" y="0"/>
                  </a:lnTo>
                  <a:lnTo>
                    <a:pt x="156" y="0"/>
                  </a:lnTo>
                  <a:lnTo>
                    <a:pt x="156" y="0"/>
                  </a:lnTo>
                  <a:lnTo>
                    <a:pt x="156" y="0"/>
                  </a:lnTo>
                  <a:lnTo>
                    <a:pt x="156" y="0"/>
                  </a:lnTo>
                  <a:lnTo>
                    <a:pt x="156" y="0"/>
                  </a:lnTo>
                  <a:lnTo>
                    <a:pt x="261" y="45"/>
                  </a:lnTo>
                  <a:lnTo>
                    <a:pt x="261" y="45"/>
                  </a:lnTo>
                  <a:lnTo>
                    <a:pt x="278" y="45"/>
                  </a:lnTo>
                  <a:lnTo>
                    <a:pt x="330" y="136"/>
                  </a:lnTo>
                  <a:lnTo>
                    <a:pt x="330" y="136"/>
                  </a:lnTo>
                  <a:lnTo>
                    <a:pt x="330" y="136"/>
                  </a:lnTo>
                  <a:lnTo>
                    <a:pt x="330" y="136"/>
                  </a:lnTo>
                  <a:lnTo>
                    <a:pt x="330" y="136"/>
                  </a:lnTo>
                  <a:lnTo>
                    <a:pt x="330" y="136"/>
                  </a:lnTo>
                  <a:lnTo>
                    <a:pt x="330" y="136"/>
                  </a:lnTo>
                  <a:lnTo>
                    <a:pt x="330" y="136"/>
                  </a:lnTo>
                  <a:lnTo>
                    <a:pt x="330" y="136"/>
                  </a:lnTo>
                  <a:lnTo>
                    <a:pt x="278" y="227"/>
                  </a:lnTo>
                  <a:lnTo>
                    <a:pt x="278" y="227"/>
                  </a:lnTo>
                  <a:lnTo>
                    <a:pt x="261" y="242"/>
                  </a:lnTo>
                  <a:lnTo>
                    <a:pt x="156" y="288"/>
                  </a:lnTo>
                  <a:lnTo>
                    <a:pt x="156" y="288"/>
                  </a:lnTo>
                  <a:lnTo>
                    <a:pt x="156" y="288"/>
                  </a:lnTo>
                  <a:lnTo>
                    <a:pt x="156" y="288"/>
                  </a:lnTo>
                  <a:lnTo>
                    <a:pt x="156" y="288"/>
                  </a:lnTo>
                  <a:lnTo>
                    <a:pt x="156" y="288"/>
                  </a:lnTo>
                  <a:lnTo>
                    <a:pt x="156" y="288"/>
                  </a:lnTo>
                  <a:lnTo>
                    <a:pt x="156" y="288"/>
                  </a:lnTo>
                  <a:lnTo>
                    <a:pt x="156" y="288"/>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6" y="0"/>
                  </a:lnTo>
                  <a:lnTo>
                    <a:pt x="156"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45" name="Freeform 33"/>
            <p:cNvSpPr>
              <a:spLocks/>
            </p:cNvSpPr>
            <p:nvPr/>
          </p:nvSpPr>
          <p:spPr bwMode="auto">
            <a:xfrm>
              <a:off x="2908" y="576"/>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46" name="Rectangle 34"/>
            <p:cNvSpPr>
              <a:spLocks noChangeArrowheads="1"/>
            </p:cNvSpPr>
            <p:nvPr/>
          </p:nvSpPr>
          <p:spPr bwMode="auto">
            <a:xfrm>
              <a:off x="2821" y="591"/>
              <a:ext cx="209" cy="212"/>
            </a:xfrm>
            <a:prstGeom prst="rect">
              <a:avLst/>
            </a:prstGeom>
            <a:noFill/>
            <a:ln w="9525">
              <a:noFill/>
              <a:miter lim="800000"/>
              <a:headEnd/>
              <a:tailEnd/>
            </a:ln>
          </p:spPr>
          <p:txBody>
            <a:bodyPr wrap="none" lIns="0" tIns="0" rIns="0" bIns="0">
              <a:spAutoFit/>
            </a:bodyPr>
            <a:lstStyle/>
            <a:p>
              <a:r>
                <a:rPr lang="de-DE" sz="1900">
                  <a:solidFill>
                    <a:srgbClr val="000000"/>
                  </a:solidFill>
                </a:rPr>
                <a:t> 1</a:t>
              </a:r>
              <a:endParaRPr lang="de-DE"/>
            </a:p>
          </p:txBody>
        </p:sp>
        <p:sp>
          <p:nvSpPr>
            <p:cNvPr id="371747" name="Freeform 35"/>
            <p:cNvSpPr>
              <a:spLocks/>
            </p:cNvSpPr>
            <p:nvPr/>
          </p:nvSpPr>
          <p:spPr bwMode="auto">
            <a:xfrm>
              <a:off x="4352" y="1287"/>
              <a:ext cx="331" cy="288"/>
            </a:xfrm>
            <a:custGeom>
              <a:avLst/>
              <a:gdLst/>
              <a:ahLst/>
              <a:cxnLst>
                <a:cxn ang="0">
                  <a:pos x="52" y="61"/>
                </a:cxn>
                <a:cxn ang="0">
                  <a:pos x="70" y="46"/>
                </a:cxn>
                <a:cxn ang="0">
                  <a:pos x="17" y="137"/>
                </a:cxn>
                <a:cxn ang="0">
                  <a:pos x="17" y="137"/>
                </a:cxn>
                <a:cxn ang="0">
                  <a:pos x="17" y="137"/>
                </a:cxn>
                <a:cxn ang="0">
                  <a:pos x="17" y="137"/>
                </a:cxn>
                <a:cxn ang="0">
                  <a:pos x="70" y="228"/>
                </a:cxn>
                <a:cxn ang="0">
                  <a:pos x="52" y="228"/>
                </a:cxn>
                <a:cxn ang="0">
                  <a:pos x="157" y="273"/>
                </a:cxn>
                <a:cxn ang="0">
                  <a:pos x="157" y="273"/>
                </a:cxn>
                <a:cxn ang="0">
                  <a:pos x="157" y="273"/>
                </a:cxn>
                <a:cxn ang="0">
                  <a:pos x="157" y="273"/>
                </a:cxn>
                <a:cxn ang="0">
                  <a:pos x="261" y="228"/>
                </a:cxn>
                <a:cxn ang="0">
                  <a:pos x="261" y="228"/>
                </a:cxn>
                <a:cxn ang="0">
                  <a:pos x="313" y="137"/>
                </a:cxn>
                <a:cxn ang="0">
                  <a:pos x="313" y="137"/>
                </a:cxn>
                <a:cxn ang="0">
                  <a:pos x="313" y="137"/>
                </a:cxn>
                <a:cxn ang="0">
                  <a:pos x="313" y="137"/>
                </a:cxn>
                <a:cxn ang="0">
                  <a:pos x="261" y="46"/>
                </a:cxn>
                <a:cxn ang="0">
                  <a:pos x="261" y="61"/>
                </a:cxn>
                <a:cxn ang="0">
                  <a:pos x="157" y="16"/>
                </a:cxn>
                <a:cxn ang="0">
                  <a:pos x="157" y="16"/>
                </a:cxn>
                <a:cxn ang="0">
                  <a:pos x="157" y="16"/>
                </a:cxn>
                <a:cxn ang="0">
                  <a:pos x="157" y="16"/>
                </a:cxn>
                <a:cxn ang="0">
                  <a:pos x="157" y="0"/>
                </a:cxn>
                <a:cxn ang="0">
                  <a:pos x="157" y="0"/>
                </a:cxn>
                <a:cxn ang="0">
                  <a:pos x="157" y="0"/>
                </a:cxn>
                <a:cxn ang="0">
                  <a:pos x="157" y="0"/>
                </a:cxn>
                <a:cxn ang="0">
                  <a:pos x="261" y="46"/>
                </a:cxn>
                <a:cxn ang="0">
                  <a:pos x="331" y="137"/>
                </a:cxn>
                <a:cxn ang="0">
                  <a:pos x="331" y="137"/>
                </a:cxn>
                <a:cxn ang="0">
                  <a:pos x="331" y="137"/>
                </a:cxn>
                <a:cxn ang="0">
                  <a:pos x="331" y="137"/>
                </a:cxn>
                <a:cxn ang="0">
                  <a:pos x="331" y="137"/>
                </a:cxn>
                <a:cxn ang="0">
                  <a:pos x="278" y="228"/>
                </a:cxn>
                <a:cxn ang="0">
                  <a:pos x="157" y="288"/>
                </a:cxn>
                <a:cxn ang="0">
                  <a:pos x="157" y="288"/>
                </a:cxn>
                <a:cxn ang="0">
                  <a:pos x="157" y="288"/>
                </a:cxn>
                <a:cxn ang="0">
                  <a:pos x="157" y="288"/>
                </a:cxn>
                <a:cxn ang="0">
                  <a:pos x="157" y="288"/>
                </a:cxn>
                <a:cxn ang="0">
                  <a:pos x="52" y="243"/>
                </a:cxn>
                <a:cxn ang="0">
                  <a:pos x="0" y="137"/>
                </a:cxn>
                <a:cxn ang="0">
                  <a:pos x="0" y="137"/>
                </a:cxn>
                <a:cxn ang="0">
                  <a:pos x="0" y="137"/>
                </a:cxn>
                <a:cxn ang="0">
                  <a:pos x="0" y="137"/>
                </a:cxn>
                <a:cxn ang="0">
                  <a:pos x="0" y="137"/>
                </a:cxn>
                <a:cxn ang="0">
                  <a:pos x="52" y="46"/>
                </a:cxn>
                <a:cxn ang="0">
                  <a:pos x="157" y="0"/>
                </a:cxn>
              </a:cxnLst>
              <a:rect l="0" t="0" r="r" b="b"/>
              <a:pathLst>
                <a:path w="331" h="288">
                  <a:moveTo>
                    <a:pt x="157" y="16"/>
                  </a:moveTo>
                  <a:lnTo>
                    <a:pt x="52" y="61"/>
                  </a:lnTo>
                  <a:lnTo>
                    <a:pt x="70" y="46"/>
                  </a:lnTo>
                  <a:lnTo>
                    <a:pt x="70" y="46"/>
                  </a:lnTo>
                  <a:lnTo>
                    <a:pt x="17" y="137"/>
                  </a:lnTo>
                  <a:lnTo>
                    <a:pt x="17" y="137"/>
                  </a:lnTo>
                  <a:lnTo>
                    <a:pt x="17" y="137"/>
                  </a:lnTo>
                  <a:lnTo>
                    <a:pt x="17" y="137"/>
                  </a:lnTo>
                  <a:lnTo>
                    <a:pt x="17" y="137"/>
                  </a:lnTo>
                  <a:lnTo>
                    <a:pt x="17" y="137"/>
                  </a:lnTo>
                  <a:lnTo>
                    <a:pt x="17" y="137"/>
                  </a:lnTo>
                  <a:lnTo>
                    <a:pt x="17" y="137"/>
                  </a:lnTo>
                  <a:lnTo>
                    <a:pt x="17" y="137"/>
                  </a:lnTo>
                  <a:lnTo>
                    <a:pt x="70" y="228"/>
                  </a:lnTo>
                  <a:lnTo>
                    <a:pt x="52" y="228"/>
                  </a:lnTo>
                  <a:lnTo>
                    <a:pt x="52" y="228"/>
                  </a:lnTo>
                  <a:lnTo>
                    <a:pt x="157" y="273"/>
                  </a:lnTo>
                  <a:lnTo>
                    <a:pt x="157" y="273"/>
                  </a:lnTo>
                  <a:lnTo>
                    <a:pt x="157" y="273"/>
                  </a:lnTo>
                  <a:lnTo>
                    <a:pt x="157" y="273"/>
                  </a:lnTo>
                  <a:lnTo>
                    <a:pt x="157" y="273"/>
                  </a:lnTo>
                  <a:lnTo>
                    <a:pt x="157" y="273"/>
                  </a:lnTo>
                  <a:lnTo>
                    <a:pt x="157" y="273"/>
                  </a:lnTo>
                  <a:lnTo>
                    <a:pt x="157" y="273"/>
                  </a:lnTo>
                  <a:lnTo>
                    <a:pt x="157" y="273"/>
                  </a:lnTo>
                  <a:lnTo>
                    <a:pt x="261" y="228"/>
                  </a:lnTo>
                  <a:lnTo>
                    <a:pt x="261" y="228"/>
                  </a:lnTo>
                  <a:lnTo>
                    <a:pt x="261" y="228"/>
                  </a:lnTo>
                  <a:lnTo>
                    <a:pt x="313" y="137"/>
                  </a:lnTo>
                  <a:lnTo>
                    <a:pt x="313" y="137"/>
                  </a:lnTo>
                  <a:lnTo>
                    <a:pt x="313" y="137"/>
                  </a:lnTo>
                  <a:lnTo>
                    <a:pt x="313" y="137"/>
                  </a:lnTo>
                  <a:lnTo>
                    <a:pt x="313" y="137"/>
                  </a:lnTo>
                  <a:lnTo>
                    <a:pt x="313" y="137"/>
                  </a:lnTo>
                  <a:lnTo>
                    <a:pt x="313" y="137"/>
                  </a:lnTo>
                  <a:lnTo>
                    <a:pt x="313" y="137"/>
                  </a:lnTo>
                  <a:lnTo>
                    <a:pt x="313" y="137"/>
                  </a:lnTo>
                  <a:lnTo>
                    <a:pt x="261" y="46"/>
                  </a:lnTo>
                  <a:lnTo>
                    <a:pt x="261" y="61"/>
                  </a:lnTo>
                  <a:lnTo>
                    <a:pt x="261" y="61"/>
                  </a:lnTo>
                  <a:lnTo>
                    <a:pt x="157" y="16"/>
                  </a:lnTo>
                  <a:lnTo>
                    <a:pt x="157" y="16"/>
                  </a:lnTo>
                  <a:lnTo>
                    <a:pt x="157" y="16"/>
                  </a:lnTo>
                  <a:lnTo>
                    <a:pt x="157" y="16"/>
                  </a:lnTo>
                  <a:lnTo>
                    <a:pt x="157" y="16"/>
                  </a:lnTo>
                  <a:lnTo>
                    <a:pt x="157" y="16"/>
                  </a:lnTo>
                  <a:lnTo>
                    <a:pt x="157" y="16"/>
                  </a:lnTo>
                  <a:lnTo>
                    <a:pt x="157" y="16"/>
                  </a:lnTo>
                  <a:lnTo>
                    <a:pt x="157" y="0"/>
                  </a:lnTo>
                  <a:lnTo>
                    <a:pt x="157" y="0"/>
                  </a:lnTo>
                  <a:lnTo>
                    <a:pt x="157" y="0"/>
                  </a:lnTo>
                  <a:lnTo>
                    <a:pt x="157" y="0"/>
                  </a:lnTo>
                  <a:lnTo>
                    <a:pt x="157" y="0"/>
                  </a:lnTo>
                  <a:lnTo>
                    <a:pt x="157" y="0"/>
                  </a:lnTo>
                  <a:lnTo>
                    <a:pt x="157" y="0"/>
                  </a:lnTo>
                  <a:lnTo>
                    <a:pt x="157" y="0"/>
                  </a:lnTo>
                  <a:lnTo>
                    <a:pt x="261" y="46"/>
                  </a:lnTo>
                  <a:lnTo>
                    <a:pt x="261" y="46"/>
                  </a:lnTo>
                  <a:lnTo>
                    <a:pt x="278" y="46"/>
                  </a:lnTo>
                  <a:lnTo>
                    <a:pt x="331" y="137"/>
                  </a:lnTo>
                  <a:lnTo>
                    <a:pt x="331" y="137"/>
                  </a:lnTo>
                  <a:lnTo>
                    <a:pt x="331" y="137"/>
                  </a:lnTo>
                  <a:lnTo>
                    <a:pt x="331" y="137"/>
                  </a:lnTo>
                  <a:lnTo>
                    <a:pt x="331" y="137"/>
                  </a:lnTo>
                  <a:lnTo>
                    <a:pt x="331" y="137"/>
                  </a:lnTo>
                  <a:lnTo>
                    <a:pt x="331" y="137"/>
                  </a:lnTo>
                  <a:lnTo>
                    <a:pt x="331" y="137"/>
                  </a:lnTo>
                  <a:lnTo>
                    <a:pt x="331" y="137"/>
                  </a:lnTo>
                  <a:lnTo>
                    <a:pt x="278" y="228"/>
                  </a:lnTo>
                  <a:lnTo>
                    <a:pt x="278" y="228"/>
                  </a:lnTo>
                  <a:lnTo>
                    <a:pt x="261" y="243"/>
                  </a:lnTo>
                  <a:lnTo>
                    <a:pt x="157" y="288"/>
                  </a:lnTo>
                  <a:lnTo>
                    <a:pt x="157" y="288"/>
                  </a:lnTo>
                  <a:lnTo>
                    <a:pt x="157" y="288"/>
                  </a:lnTo>
                  <a:lnTo>
                    <a:pt x="157" y="288"/>
                  </a:lnTo>
                  <a:lnTo>
                    <a:pt x="157" y="288"/>
                  </a:lnTo>
                  <a:lnTo>
                    <a:pt x="157" y="288"/>
                  </a:lnTo>
                  <a:lnTo>
                    <a:pt x="157" y="288"/>
                  </a:lnTo>
                  <a:lnTo>
                    <a:pt x="157" y="288"/>
                  </a:lnTo>
                  <a:lnTo>
                    <a:pt x="157" y="288"/>
                  </a:lnTo>
                  <a:lnTo>
                    <a:pt x="52" y="243"/>
                  </a:lnTo>
                  <a:lnTo>
                    <a:pt x="52" y="243"/>
                  </a:lnTo>
                  <a:lnTo>
                    <a:pt x="52" y="228"/>
                  </a:lnTo>
                  <a:lnTo>
                    <a:pt x="0" y="137"/>
                  </a:lnTo>
                  <a:lnTo>
                    <a:pt x="0" y="137"/>
                  </a:lnTo>
                  <a:lnTo>
                    <a:pt x="0" y="137"/>
                  </a:lnTo>
                  <a:lnTo>
                    <a:pt x="0" y="137"/>
                  </a:lnTo>
                  <a:lnTo>
                    <a:pt x="0" y="137"/>
                  </a:lnTo>
                  <a:lnTo>
                    <a:pt x="0" y="137"/>
                  </a:lnTo>
                  <a:lnTo>
                    <a:pt x="0" y="137"/>
                  </a:lnTo>
                  <a:lnTo>
                    <a:pt x="0" y="137"/>
                  </a:lnTo>
                  <a:lnTo>
                    <a:pt x="0" y="137"/>
                  </a:lnTo>
                  <a:lnTo>
                    <a:pt x="52" y="46"/>
                  </a:lnTo>
                  <a:lnTo>
                    <a:pt x="52" y="46"/>
                  </a:lnTo>
                  <a:lnTo>
                    <a:pt x="52" y="46"/>
                  </a:lnTo>
                  <a:lnTo>
                    <a:pt x="157" y="0"/>
                  </a:lnTo>
                  <a:lnTo>
                    <a:pt x="157"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48" name="Freeform 36"/>
            <p:cNvSpPr>
              <a:spLocks/>
            </p:cNvSpPr>
            <p:nvPr/>
          </p:nvSpPr>
          <p:spPr bwMode="auto">
            <a:xfrm>
              <a:off x="4509" y="1287"/>
              <a:ext cx="1" cy="16"/>
            </a:xfrm>
            <a:custGeom>
              <a:avLst/>
              <a:gdLst/>
              <a:ahLst/>
              <a:cxnLst>
                <a:cxn ang="0">
                  <a:pos x="0" y="16"/>
                </a:cxn>
                <a:cxn ang="0">
                  <a:pos x="0" y="16"/>
                </a:cxn>
                <a:cxn ang="0">
                  <a:pos x="0" y="16"/>
                </a:cxn>
                <a:cxn ang="0">
                  <a:pos x="0" y="0"/>
                </a:cxn>
                <a:cxn ang="0">
                  <a:pos x="0" y="0"/>
                </a:cxn>
                <a:cxn ang="0">
                  <a:pos x="0" y="0"/>
                </a:cxn>
                <a:cxn ang="0">
                  <a:pos x="0" y="16"/>
                </a:cxn>
              </a:cxnLst>
              <a:rect l="0" t="0" r="r" b="b"/>
              <a:pathLst>
                <a:path h="16">
                  <a:moveTo>
                    <a:pt x="0" y="16"/>
                  </a:moveTo>
                  <a:lnTo>
                    <a:pt x="0" y="16"/>
                  </a:lnTo>
                  <a:lnTo>
                    <a:pt x="0" y="16"/>
                  </a:lnTo>
                  <a:lnTo>
                    <a:pt x="0" y="0"/>
                  </a:lnTo>
                  <a:lnTo>
                    <a:pt x="0" y="0"/>
                  </a:lnTo>
                  <a:lnTo>
                    <a:pt x="0" y="0"/>
                  </a:lnTo>
                  <a:lnTo>
                    <a:pt x="0" y="1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49" name="Rectangle 37"/>
            <p:cNvSpPr>
              <a:spLocks noChangeArrowheads="1"/>
            </p:cNvSpPr>
            <p:nvPr/>
          </p:nvSpPr>
          <p:spPr bwMode="auto">
            <a:xfrm>
              <a:off x="4422" y="1303"/>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18</a:t>
              </a:r>
              <a:endParaRPr lang="de-DE"/>
            </a:p>
          </p:txBody>
        </p:sp>
        <p:sp>
          <p:nvSpPr>
            <p:cNvPr id="371750" name="Rectangle 38"/>
            <p:cNvSpPr>
              <a:spLocks noChangeArrowheads="1"/>
            </p:cNvSpPr>
            <p:nvPr/>
          </p:nvSpPr>
          <p:spPr bwMode="auto">
            <a:xfrm>
              <a:off x="1325" y="1318"/>
              <a:ext cx="1" cy="15"/>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52" name="Freeform 40"/>
            <p:cNvSpPr>
              <a:spLocks/>
            </p:cNvSpPr>
            <p:nvPr/>
          </p:nvSpPr>
          <p:spPr bwMode="auto">
            <a:xfrm>
              <a:off x="1325" y="773"/>
              <a:ext cx="1409" cy="560"/>
            </a:xfrm>
            <a:custGeom>
              <a:avLst/>
              <a:gdLst/>
              <a:ahLst/>
              <a:cxnLst>
                <a:cxn ang="0">
                  <a:pos x="0" y="545"/>
                </a:cxn>
                <a:cxn ang="0">
                  <a:pos x="0" y="560"/>
                </a:cxn>
                <a:cxn ang="0">
                  <a:pos x="1409" y="15"/>
                </a:cxn>
                <a:cxn ang="0">
                  <a:pos x="1409" y="0"/>
                </a:cxn>
                <a:cxn ang="0">
                  <a:pos x="0" y="545"/>
                </a:cxn>
              </a:cxnLst>
              <a:rect l="0" t="0" r="r" b="b"/>
              <a:pathLst>
                <a:path w="1409" h="560">
                  <a:moveTo>
                    <a:pt x="0" y="545"/>
                  </a:moveTo>
                  <a:lnTo>
                    <a:pt x="0" y="560"/>
                  </a:lnTo>
                  <a:lnTo>
                    <a:pt x="1409" y="15"/>
                  </a:lnTo>
                  <a:lnTo>
                    <a:pt x="1409" y="0"/>
                  </a:lnTo>
                  <a:lnTo>
                    <a:pt x="0" y="54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55" name="Freeform 43"/>
            <p:cNvSpPr>
              <a:spLocks/>
            </p:cNvSpPr>
            <p:nvPr/>
          </p:nvSpPr>
          <p:spPr bwMode="auto">
            <a:xfrm>
              <a:off x="3047" y="743"/>
              <a:ext cx="1409" cy="560"/>
            </a:xfrm>
            <a:custGeom>
              <a:avLst/>
              <a:gdLst/>
              <a:ahLst/>
              <a:cxnLst>
                <a:cxn ang="0">
                  <a:pos x="0" y="0"/>
                </a:cxn>
                <a:cxn ang="0">
                  <a:pos x="0" y="15"/>
                </a:cxn>
                <a:cxn ang="0">
                  <a:pos x="1409" y="560"/>
                </a:cxn>
                <a:cxn ang="0">
                  <a:pos x="1409" y="544"/>
                </a:cxn>
                <a:cxn ang="0">
                  <a:pos x="0" y="0"/>
                </a:cxn>
              </a:cxnLst>
              <a:rect l="0" t="0" r="r" b="b"/>
              <a:pathLst>
                <a:path w="1409" h="560">
                  <a:moveTo>
                    <a:pt x="0" y="0"/>
                  </a:moveTo>
                  <a:lnTo>
                    <a:pt x="0" y="15"/>
                  </a:lnTo>
                  <a:lnTo>
                    <a:pt x="1409" y="560"/>
                  </a:lnTo>
                  <a:lnTo>
                    <a:pt x="1409" y="544"/>
                  </a:lnTo>
                  <a:lnTo>
                    <a:pt x="0"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56" name="Freeform 44"/>
            <p:cNvSpPr>
              <a:spLocks/>
            </p:cNvSpPr>
            <p:nvPr/>
          </p:nvSpPr>
          <p:spPr bwMode="auto">
            <a:xfrm>
              <a:off x="1116" y="1545"/>
              <a:ext cx="18" cy="15"/>
            </a:xfrm>
            <a:custGeom>
              <a:avLst/>
              <a:gdLst/>
              <a:ahLst/>
              <a:cxnLst>
                <a:cxn ang="0">
                  <a:pos x="18" y="15"/>
                </a:cxn>
                <a:cxn ang="0">
                  <a:pos x="18" y="15"/>
                </a:cxn>
                <a:cxn ang="0">
                  <a:pos x="0" y="0"/>
                </a:cxn>
                <a:cxn ang="0">
                  <a:pos x="0" y="0"/>
                </a:cxn>
                <a:cxn ang="0">
                  <a:pos x="18" y="15"/>
                </a:cxn>
              </a:cxnLst>
              <a:rect l="0" t="0" r="r" b="b"/>
              <a:pathLst>
                <a:path w="18" h="15">
                  <a:moveTo>
                    <a:pt x="18" y="15"/>
                  </a:moveTo>
                  <a:lnTo>
                    <a:pt x="18" y="15"/>
                  </a:lnTo>
                  <a:lnTo>
                    <a:pt x="0" y="0"/>
                  </a:lnTo>
                  <a:lnTo>
                    <a:pt x="0" y="0"/>
                  </a:lnTo>
                  <a:lnTo>
                    <a:pt x="18"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57" name="Freeform 45"/>
            <p:cNvSpPr>
              <a:spLocks/>
            </p:cNvSpPr>
            <p:nvPr/>
          </p:nvSpPr>
          <p:spPr bwMode="auto">
            <a:xfrm>
              <a:off x="647" y="1954"/>
              <a:ext cx="17" cy="15"/>
            </a:xfrm>
            <a:custGeom>
              <a:avLst/>
              <a:gdLst/>
              <a:ahLst/>
              <a:cxnLst>
                <a:cxn ang="0">
                  <a:pos x="17" y="15"/>
                </a:cxn>
                <a:cxn ang="0">
                  <a:pos x="17" y="15"/>
                </a:cxn>
                <a:cxn ang="0">
                  <a:pos x="0" y="0"/>
                </a:cxn>
                <a:cxn ang="0">
                  <a:pos x="0" y="0"/>
                </a:cxn>
                <a:cxn ang="0">
                  <a:pos x="17" y="15"/>
                </a:cxn>
              </a:cxnLst>
              <a:rect l="0" t="0" r="r" b="b"/>
              <a:pathLst>
                <a:path w="17" h="15">
                  <a:moveTo>
                    <a:pt x="17" y="15"/>
                  </a:moveTo>
                  <a:lnTo>
                    <a:pt x="17" y="15"/>
                  </a:lnTo>
                  <a:lnTo>
                    <a:pt x="0" y="0"/>
                  </a:lnTo>
                  <a:lnTo>
                    <a:pt x="0" y="0"/>
                  </a:lnTo>
                  <a:lnTo>
                    <a:pt x="1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58" name="Freeform 46"/>
            <p:cNvSpPr>
              <a:spLocks/>
            </p:cNvSpPr>
            <p:nvPr/>
          </p:nvSpPr>
          <p:spPr bwMode="auto">
            <a:xfrm>
              <a:off x="647" y="1545"/>
              <a:ext cx="487" cy="424"/>
            </a:xfrm>
            <a:custGeom>
              <a:avLst/>
              <a:gdLst/>
              <a:ahLst/>
              <a:cxnLst>
                <a:cxn ang="0">
                  <a:pos x="487" y="15"/>
                </a:cxn>
                <a:cxn ang="0">
                  <a:pos x="469" y="0"/>
                </a:cxn>
                <a:cxn ang="0">
                  <a:pos x="0" y="409"/>
                </a:cxn>
                <a:cxn ang="0">
                  <a:pos x="17" y="424"/>
                </a:cxn>
                <a:cxn ang="0">
                  <a:pos x="487" y="15"/>
                </a:cxn>
              </a:cxnLst>
              <a:rect l="0" t="0" r="r" b="b"/>
              <a:pathLst>
                <a:path w="487" h="424">
                  <a:moveTo>
                    <a:pt x="487" y="15"/>
                  </a:moveTo>
                  <a:lnTo>
                    <a:pt x="469" y="0"/>
                  </a:lnTo>
                  <a:lnTo>
                    <a:pt x="0" y="409"/>
                  </a:lnTo>
                  <a:lnTo>
                    <a:pt x="17" y="424"/>
                  </a:lnTo>
                  <a:lnTo>
                    <a:pt x="48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61" name="Rectangle 49"/>
            <p:cNvSpPr>
              <a:spLocks noChangeArrowheads="1"/>
            </p:cNvSpPr>
            <p:nvPr/>
          </p:nvSpPr>
          <p:spPr bwMode="auto">
            <a:xfrm>
              <a:off x="1221" y="1560"/>
              <a:ext cx="17" cy="40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62" name="Freeform 50"/>
            <p:cNvSpPr>
              <a:spLocks/>
            </p:cNvSpPr>
            <p:nvPr/>
          </p:nvSpPr>
          <p:spPr bwMode="auto">
            <a:xfrm>
              <a:off x="1325" y="1545"/>
              <a:ext cx="18" cy="15"/>
            </a:xfrm>
            <a:custGeom>
              <a:avLst/>
              <a:gdLst/>
              <a:ahLst/>
              <a:cxnLst>
                <a:cxn ang="0">
                  <a:pos x="18" y="0"/>
                </a:cxn>
                <a:cxn ang="0">
                  <a:pos x="18" y="0"/>
                </a:cxn>
                <a:cxn ang="0">
                  <a:pos x="0" y="15"/>
                </a:cxn>
                <a:cxn ang="0">
                  <a:pos x="0" y="15"/>
                </a:cxn>
                <a:cxn ang="0">
                  <a:pos x="18" y="0"/>
                </a:cxn>
              </a:cxnLst>
              <a:rect l="0" t="0" r="r" b="b"/>
              <a:pathLst>
                <a:path w="18" h="15">
                  <a:moveTo>
                    <a:pt x="18" y="0"/>
                  </a:moveTo>
                  <a:lnTo>
                    <a:pt x="18" y="0"/>
                  </a:lnTo>
                  <a:lnTo>
                    <a:pt x="0" y="15"/>
                  </a:lnTo>
                  <a:lnTo>
                    <a:pt x="0" y="15"/>
                  </a:lnTo>
                  <a:lnTo>
                    <a:pt x="1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63" name="Freeform 51"/>
            <p:cNvSpPr>
              <a:spLocks/>
            </p:cNvSpPr>
            <p:nvPr/>
          </p:nvSpPr>
          <p:spPr bwMode="auto">
            <a:xfrm>
              <a:off x="1795" y="1954"/>
              <a:ext cx="17" cy="15"/>
            </a:xfrm>
            <a:custGeom>
              <a:avLst/>
              <a:gdLst/>
              <a:ahLst/>
              <a:cxnLst>
                <a:cxn ang="0">
                  <a:pos x="17" y="0"/>
                </a:cxn>
                <a:cxn ang="0">
                  <a:pos x="17" y="0"/>
                </a:cxn>
                <a:cxn ang="0">
                  <a:pos x="0" y="15"/>
                </a:cxn>
                <a:cxn ang="0">
                  <a:pos x="0" y="15"/>
                </a:cxn>
                <a:cxn ang="0">
                  <a:pos x="17" y="0"/>
                </a:cxn>
              </a:cxnLst>
              <a:rect l="0" t="0" r="r" b="b"/>
              <a:pathLst>
                <a:path w="17" h="15">
                  <a:moveTo>
                    <a:pt x="17" y="0"/>
                  </a:moveTo>
                  <a:lnTo>
                    <a:pt x="17" y="0"/>
                  </a:lnTo>
                  <a:lnTo>
                    <a:pt x="0" y="15"/>
                  </a:lnTo>
                  <a:lnTo>
                    <a:pt x="0" y="15"/>
                  </a:lnTo>
                  <a:lnTo>
                    <a:pt x="17"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64" name="Freeform 52"/>
            <p:cNvSpPr>
              <a:spLocks/>
            </p:cNvSpPr>
            <p:nvPr/>
          </p:nvSpPr>
          <p:spPr bwMode="auto">
            <a:xfrm>
              <a:off x="1325" y="1545"/>
              <a:ext cx="487" cy="424"/>
            </a:xfrm>
            <a:custGeom>
              <a:avLst/>
              <a:gdLst/>
              <a:ahLst/>
              <a:cxnLst>
                <a:cxn ang="0">
                  <a:pos x="18" y="0"/>
                </a:cxn>
                <a:cxn ang="0">
                  <a:pos x="0" y="15"/>
                </a:cxn>
                <a:cxn ang="0">
                  <a:pos x="470" y="424"/>
                </a:cxn>
                <a:cxn ang="0">
                  <a:pos x="487" y="409"/>
                </a:cxn>
                <a:cxn ang="0">
                  <a:pos x="18" y="0"/>
                </a:cxn>
              </a:cxnLst>
              <a:rect l="0" t="0" r="r" b="b"/>
              <a:pathLst>
                <a:path w="487" h="424">
                  <a:moveTo>
                    <a:pt x="18" y="0"/>
                  </a:moveTo>
                  <a:lnTo>
                    <a:pt x="0" y="15"/>
                  </a:lnTo>
                  <a:lnTo>
                    <a:pt x="470" y="424"/>
                  </a:lnTo>
                  <a:lnTo>
                    <a:pt x="487" y="409"/>
                  </a:lnTo>
                  <a:lnTo>
                    <a:pt x="1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65" name="Freeform 53"/>
            <p:cNvSpPr>
              <a:spLocks/>
            </p:cNvSpPr>
            <p:nvPr/>
          </p:nvSpPr>
          <p:spPr bwMode="auto">
            <a:xfrm>
              <a:off x="4404" y="1545"/>
              <a:ext cx="18" cy="15"/>
            </a:xfrm>
            <a:custGeom>
              <a:avLst/>
              <a:gdLst/>
              <a:ahLst/>
              <a:cxnLst>
                <a:cxn ang="0">
                  <a:pos x="18" y="15"/>
                </a:cxn>
                <a:cxn ang="0">
                  <a:pos x="18" y="15"/>
                </a:cxn>
                <a:cxn ang="0">
                  <a:pos x="0" y="0"/>
                </a:cxn>
                <a:cxn ang="0">
                  <a:pos x="0" y="0"/>
                </a:cxn>
                <a:cxn ang="0">
                  <a:pos x="18" y="15"/>
                </a:cxn>
              </a:cxnLst>
              <a:rect l="0" t="0" r="r" b="b"/>
              <a:pathLst>
                <a:path w="18" h="15">
                  <a:moveTo>
                    <a:pt x="18" y="15"/>
                  </a:moveTo>
                  <a:lnTo>
                    <a:pt x="18" y="15"/>
                  </a:lnTo>
                  <a:lnTo>
                    <a:pt x="0" y="0"/>
                  </a:lnTo>
                  <a:lnTo>
                    <a:pt x="0" y="0"/>
                  </a:lnTo>
                  <a:lnTo>
                    <a:pt x="18"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66" name="Freeform 54"/>
            <p:cNvSpPr>
              <a:spLocks/>
            </p:cNvSpPr>
            <p:nvPr/>
          </p:nvSpPr>
          <p:spPr bwMode="auto">
            <a:xfrm>
              <a:off x="3935" y="1954"/>
              <a:ext cx="17" cy="15"/>
            </a:xfrm>
            <a:custGeom>
              <a:avLst/>
              <a:gdLst/>
              <a:ahLst/>
              <a:cxnLst>
                <a:cxn ang="0">
                  <a:pos x="17" y="15"/>
                </a:cxn>
                <a:cxn ang="0">
                  <a:pos x="17" y="15"/>
                </a:cxn>
                <a:cxn ang="0">
                  <a:pos x="0" y="0"/>
                </a:cxn>
                <a:cxn ang="0">
                  <a:pos x="0" y="0"/>
                </a:cxn>
                <a:cxn ang="0">
                  <a:pos x="17" y="15"/>
                </a:cxn>
              </a:cxnLst>
              <a:rect l="0" t="0" r="r" b="b"/>
              <a:pathLst>
                <a:path w="17" h="15">
                  <a:moveTo>
                    <a:pt x="17" y="15"/>
                  </a:moveTo>
                  <a:lnTo>
                    <a:pt x="17" y="15"/>
                  </a:lnTo>
                  <a:lnTo>
                    <a:pt x="0" y="0"/>
                  </a:lnTo>
                  <a:lnTo>
                    <a:pt x="0" y="0"/>
                  </a:lnTo>
                  <a:lnTo>
                    <a:pt x="1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67" name="Freeform 55"/>
            <p:cNvSpPr>
              <a:spLocks/>
            </p:cNvSpPr>
            <p:nvPr/>
          </p:nvSpPr>
          <p:spPr bwMode="auto">
            <a:xfrm>
              <a:off x="3935" y="1545"/>
              <a:ext cx="487" cy="424"/>
            </a:xfrm>
            <a:custGeom>
              <a:avLst/>
              <a:gdLst/>
              <a:ahLst/>
              <a:cxnLst>
                <a:cxn ang="0">
                  <a:pos x="487" y="15"/>
                </a:cxn>
                <a:cxn ang="0">
                  <a:pos x="469" y="0"/>
                </a:cxn>
                <a:cxn ang="0">
                  <a:pos x="0" y="409"/>
                </a:cxn>
                <a:cxn ang="0">
                  <a:pos x="17" y="424"/>
                </a:cxn>
                <a:cxn ang="0">
                  <a:pos x="487" y="15"/>
                </a:cxn>
              </a:cxnLst>
              <a:rect l="0" t="0" r="r" b="b"/>
              <a:pathLst>
                <a:path w="487" h="424">
                  <a:moveTo>
                    <a:pt x="487" y="15"/>
                  </a:moveTo>
                  <a:lnTo>
                    <a:pt x="469" y="0"/>
                  </a:lnTo>
                  <a:lnTo>
                    <a:pt x="0" y="409"/>
                  </a:lnTo>
                  <a:lnTo>
                    <a:pt x="17" y="424"/>
                  </a:lnTo>
                  <a:lnTo>
                    <a:pt x="48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70" name="Rectangle 58"/>
            <p:cNvSpPr>
              <a:spLocks noChangeArrowheads="1"/>
            </p:cNvSpPr>
            <p:nvPr/>
          </p:nvSpPr>
          <p:spPr bwMode="auto">
            <a:xfrm>
              <a:off x="4509" y="1560"/>
              <a:ext cx="17" cy="40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771" name="Freeform 59"/>
            <p:cNvSpPr>
              <a:spLocks/>
            </p:cNvSpPr>
            <p:nvPr/>
          </p:nvSpPr>
          <p:spPr bwMode="auto">
            <a:xfrm>
              <a:off x="4613" y="1545"/>
              <a:ext cx="17" cy="15"/>
            </a:xfrm>
            <a:custGeom>
              <a:avLst/>
              <a:gdLst/>
              <a:ahLst/>
              <a:cxnLst>
                <a:cxn ang="0">
                  <a:pos x="17" y="0"/>
                </a:cxn>
                <a:cxn ang="0">
                  <a:pos x="17" y="0"/>
                </a:cxn>
                <a:cxn ang="0">
                  <a:pos x="0" y="15"/>
                </a:cxn>
                <a:cxn ang="0">
                  <a:pos x="0" y="15"/>
                </a:cxn>
                <a:cxn ang="0">
                  <a:pos x="17" y="0"/>
                </a:cxn>
              </a:cxnLst>
              <a:rect l="0" t="0" r="r" b="b"/>
              <a:pathLst>
                <a:path w="17" h="15">
                  <a:moveTo>
                    <a:pt x="17" y="0"/>
                  </a:moveTo>
                  <a:lnTo>
                    <a:pt x="17" y="0"/>
                  </a:lnTo>
                  <a:lnTo>
                    <a:pt x="0" y="15"/>
                  </a:lnTo>
                  <a:lnTo>
                    <a:pt x="0" y="15"/>
                  </a:lnTo>
                  <a:lnTo>
                    <a:pt x="17"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72" name="Freeform 60"/>
            <p:cNvSpPr>
              <a:spLocks/>
            </p:cNvSpPr>
            <p:nvPr/>
          </p:nvSpPr>
          <p:spPr bwMode="auto">
            <a:xfrm>
              <a:off x="5083" y="1954"/>
              <a:ext cx="17" cy="15"/>
            </a:xfrm>
            <a:custGeom>
              <a:avLst/>
              <a:gdLst/>
              <a:ahLst/>
              <a:cxnLst>
                <a:cxn ang="0">
                  <a:pos x="17" y="0"/>
                </a:cxn>
                <a:cxn ang="0">
                  <a:pos x="17" y="0"/>
                </a:cxn>
                <a:cxn ang="0">
                  <a:pos x="0" y="15"/>
                </a:cxn>
                <a:cxn ang="0">
                  <a:pos x="0" y="15"/>
                </a:cxn>
                <a:cxn ang="0">
                  <a:pos x="17" y="0"/>
                </a:cxn>
              </a:cxnLst>
              <a:rect l="0" t="0" r="r" b="b"/>
              <a:pathLst>
                <a:path w="17" h="15">
                  <a:moveTo>
                    <a:pt x="17" y="0"/>
                  </a:moveTo>
                  <a:lnTo>
                    <a:pt x="17" y="0"/>
                  </a:lnTo>
                  <a:lnTo>
                    <a:pt x="0" y="15"/>
                  </a:lnTo>
                  <a:lnTo>
                    <a:pt x="0" y="15"/>
                  </a:lnTo>
                  <a:lnTo>
                    <a:pt x="17"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73" name="Freeform 61"/>
            <p:cNvSpPr>
              <a:spLocks/>
            </p:cNvSpPr>
            <p:nvPr/>
          </p:nvSpPr>
          <p:spPr bwMode="auto">
            <a:xfrm>
              <a:off x="4613" y="1545"/>
              <a:ext cx="487" cy="424"/>
            </a:xfrm>
            <a:custGeom>
              <a:avLst/>
              <a:gdLst/>
              <a:ahLst/>
              <a:cxnLst>
                <a:cxn ang="0">
                  <a:pos x="17" y="0"/>
                </a:cxn>
                <a:cxn ang="0">
                  <a:pos x="0" y="15"/>
                </a:cxn>
                <a:cxn ang="0">
                  <a:pos x="470" y="424"/>
                </a:cxn>
                <a:cxn ang="0">
                  <a:pos x="487" y="409"/>
                </a:cxn>
                <a:cxn ang="0">
                  <a:pos x="17" y="0"/>
                </a:cxn>
              </a:cxnLst>
              <a:rect l="0" t="0" r="r" b="b"/>
              <a:pathLst>
                <a:path w="487" h="424">
                  <a:moveTo>
                    <a:pt x="17" y="0"/>
                  </a:moveTo>
                  <a:lnTo>
                    <a:pt x="0" y="15"/>
                  </a:lnTo>
                  <a:lnTo>
                    <a:pt x="470" y="424"/>
                  </a:lnTo>
                  <a:lnTo>
                    <a:pt x="487" y="409"/>
                  </a:lnTo>
                  <a:lnTo>
                    <a:pt x="17"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74" name="Freeform 62"/>
            <p:cNvSpPr>
              <a:spLocks/>
            </p:cNvSpPr>
            <p:nvPr/>
          </p:nvSpPr>
          <p:spPr bwMode="auto">
            <a:xfrm>
              <a:off x="1586" y="2650"/>
              <a:ext cx="331" cy="287"/>
            </a:xfrm>
            <a:custGeom>
              <a:avLst/>
              <a:gdLst/>
              <a:ahLst/>
              <a:cxnLst>
                <a:cxn ang="0">
                  <a:pos x="52" y="60"/>
                </a:cxn>
                <a:cxn ang="0">
                  <a:pos x="70" y="45"/>
                </a:cxn>
                <a:cxn ang="0">
                  <a:pos x="17" y="136"/>
                </a:cxn>
                <a:cxn ang="0">
                  <a:pos x="17" y="136"/>
                </a:cxn>
                <a:cxn ang="0">
                  <a:pos x="17" y="136"/>
                </a:cxn>
                <a:cxn ang="0">
                  <a:pos x="17" y="136"/>
                </a:cxn>
                <a:cxn ang="0">
                  <a:pos x="70" y="227"/>
                </a:cxn>
                <a:cxn ang="0">
                  <a:pos x="52" y="227"/>
                </a:cxn>
                <a:cxn ang="0">
                  <a:pos x="157" y="272"/>
                </a:cxn>
                <a:cxn ang="0">
                  <a:pos x="157" y="272"/>
                </a:cxn>
                <a:cxn ang="0">
                  <a:pos x="157" y="272"/>
                </a:cxn>
                <a:cxn ang="0">
                  <a:pos x="157" y="272"/>
                </a:cxn>
                <a:cxn ang="0">
                  <a:pos x="261" y="227"/>
                </a:cxn>
                <a:cxn ang="0">
                  <a:pos x="261" y="227"/>
                </a:cxn>
                <a:cxn ang="0">
                  <a:pos x="313" y="136"/>
                </a:cxn>
                <a:cxn ang="0">
                  <a:pos x="313" y="136"/>
                </a:cxn>
                <a:cxn ang="0">
                  <a:pos x="313" y="136"/>
                </a:cxn>
                <a:cxn ang="0">
                  <a:pos x="313" y="136"/>
                </a:cxn>
                <a:cxn ang="0">
                  <a:pos x="261" y="45"/>
                </a:cxn>
                <a:cxn ang="0">
                  <a:pos x="261" y="60"/>
                </a:cxn>
                <a:cxn ang="0">
                  <a:pos x="157" y="15"/>
                </a:cxn>
                <a:cxn ang="0">
                  <a:pos x="157" y="15"/>
                </a:cxn>
                <a:cxn ang="0">
                  <a:pos x="157" y="15"/>
                </a:cxn>
                <a:cxn ang="0">
                  <a:pos x="157" y="15"/>
                </a:cxn>
                <a:cxn ang="0">
                  <a:pos x="157" y="0"/>
                </a:cxn>
                <a:cxn ang="0">
                  <a:pos x="157" y="0"/>
                </a:cxn>
                <a:cxn ang="0">
                  <a:pos x="157" y="0"/>
                </a:cxn>
                <a:cxn ang="0">
                  <a:pos x="157" y="0"/>
                </a:cxn>
                <a:cxn ang="0">
                  <a:pos x="261" y="45"/>
                </a:cxn>
                <a:cxn ang="0">
                  <a:pos x="331" y="136"/>
                </a:cxn>
                <a:cxn ang="0">
                  <a:pos x="331" y="136"/>
                </a:cxn>
                <a:cxn ang="0">
                  <a:pos x="331" y="136"/>
                </a:cxn>
                <a:cxn ang="0">
                  <a:pos x="331" y="136"/>
                </a:cxn>
                <a:cxn ang="0">
                  <a:pos x="331" y="136"/>
                </a:cxn>
                <a:cxn ang="0">
                  <a:pos x="278" y="227"/>
                </a:cxn>
                <a:cxn ang="0">
                  <a:pos x="157" y="287"/>
                </a:cxn>
                <a:cxn ang="0">
                  <a:pos x="157" y="287"/>
                </a:cxn>
                <a:cxn ang="0">
                  <a:pos x="157" y="287"/>
                </a:cxn>
                <a:cxn ang="0">
                  <a:pos x="157" y="287"/>
                </a:cxn>
                <a:cxn ang="0">
                  <a:pos x="157" y="287"/>
                </a:cxn>
                <a:cxn ang="0">
                  <a:pos x="52" y="242"/>
                </a:cxn>
                <a:cxn ang="0">
                  <a:pos x="0" y="136"/>
                </a:cxn>
                <a:cxn ang="0">
                  <a:pos x="0" y="136"/>
                </a:cxn>
                <a:cxn ang="0">
                  <a:pos x="0" y="136"/>
                </a:cxn>
                <a:cxn ang="0">
                  <a:pos x="0" y="136"/>
                </a:cxn>
                <a:cxn ang="0">
                  <a:pos x="0" y="136"/>
                </a:cxn>
                <a:cxn ang="0">
                  <a:pos x="52" y="45"/>
                </a:cxn>
                <a:cxn ang="0">
                  <a:pos x="157" y="0"/>
                </a:cxn>
              </a:cxnLst>
              <a:rect l="0" t="0" r="r" b="b"/>
              <a:pathLst>
                <a:path w="331" h="287">
                  <a:moveTo>
                    <a:pt x="157" y="15"/>
                  </a:moveTo>
                  <a:lnTo>
                    <a:pt x="52" y="60"/>
                  </a:lnTo>
                  <a:lnTo>
                    <a:pt x="70" y="45"/>
                  </a:lnTo>
                  <a:lnTo>
                    <a:pt x="70" y="45"/>
                  </a:lnTo>
                  <a:lnTo>
                    <a:pt x="17" y="136"/>
                  </a:lnTo>
                  <a:lnTo>
                    <a:pt x="17" y="136"/>
                  </a:lnTo>
                  <a:lnTo>
                    <a:pt x="17" y="136"/>
                  </a:lnTo>
                  <a:lnTo>
                    <a:pt x="17" y="136"/>
                  </a:lnTo>
                  <a:lnTo>
                    <a:pt x="17" y="136"/>
                  </a:lnTo>
                  <a:lnTo>
                    <a:pt x="17" y="136"/>
                  </a:lnTo>
                  <a:lnTo>
                    <a:pt x="17" y="136"/>
                  </a:lnTo>
                  <a:lnTo>
                    <a:pt x="17" y="136"/>
                  </a:lnTo>
                  <a:lnTo>
                    <a:pt x="17" y="136"/>
                  </a:lnTo>
                  <a:lnTo>
                    <a:pt x="70" y="227"/>
                  </a:lnTo>
                  <a:lnTo>
                    <a:pt x="52" y="227"/>
                  </a:lnTo>
                  <a:lnTo>
                    <a:pt x="52" y="227"/>
                  </a:lnTo>
                  <a:lnTo>
                    <a:pt x="157" y="272"/>
                  </a:lnTo>
                  <a:lnTo>
                    <a:pt x="157" y="272"/>
                  </a:lnTo>
                  <a:lnTo>
                    <a:pt x="157" y="272"/>
                  </a:lnTo>
                  <a:lnTo>
                    <a:pt x="157" y="272"/>
                  </a:lnTo>
                  <a:lnTo>
                    <a:pt x="157" y="272"/>
                  </a:lnTo>
                  <a:lnTo>
                    <a:pt x="157" y="272"/>
                  </a:lnTo>
                  <a:lnTo>
                    <a:pt x="157" y="272"/>
                  </a:lnTo>
                  <a:lnTo>
                    <a:pt x="157" y="272"/>
                  </a:lnTo>
                  <a:lnTo>
                    <a:pt x="157"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7" y="15"/>
                  </a:lnTo>
                  <a:lnTo>
                    <a:pt x="157" y="15"/>
                  </a:lnTo>
                  <a:lnTo>
                    <a:pt x="157" y="15"/>
                  </a:lnTo>
                  <a:lnTo>
                    <a:pt x="157" y="15"/>
                  </a:lnTo>
                  <a:lnTo>
                    <a:pt x="157" y="15"/>
                  </a:lnTo>
                  <a:lnTo>
                    <a:pt x="157" y="15"/>
                  </a:lnTo>
                  <a:lnTo>
                    <a:pt x="157" y="15"/>
                  </a:lnTo>
                  <a:lnTo>
                    <a:pt x="157" y="15"/>
                  </a:lnTo>
                  <a:lnTo>
                    <a:pt x="157" y="0"/>
                  </a:lnTo>
                  <a:lnTo>
                    <a:pt x="157" y="0"/>
                  </a:lnTo>
                  <a:lnTo>
                    <a:pt x="157" y="0"/>
                  </a:lnTo>
                  <a:lnTo>
                    <a:pt x="157" y="0"/>
                  </a:lnTo>
                  <a:lnTo>
                    <a:pt x="157" y="0"/>
                  </a:lnTo>
                  <a:lnTo>
                    <a:pt x="157" y="0"/>
                  </a:lnTo>
                  <a:lnTo>
                    <a:pt x="157" y="0"/>
                  </a:lnTo>
                  <a:lnTo>
                    <a:pt x="157" y="0"/>
                  </a:lnTo>
                  <a:lnTo>
                    <a:pt x="261" y="45"/>
                  </a:lnTo>
                  <a:lnTo>
                    <a:pt x="261" y="45"/>
                  </a:lnTo>
                  <a:lnTo>
                    <a:pt x="278" y="45"/>
                  </a:lnTo>
                  <a:lnTo>
                    <a:pt x="331" y="136"/>
                  </a:lnTo>
                  <a:lnTo>
                    <a:pt x="331" y="136"/>
                  </a:lnTo>
                  <a:lnTo>
                    <a:pt x="331" y="136"/>
                  </a:lnTo>
                  <a:lnTo>
                    <a:pt x="331" y="136"/>
                  </a:lnTo>
                  <a:lnTo>
                    <a:pt x="331" y="136"/>
                  </a:lnTo>
                  <a:lnTo>
                    <a:pt x="331" y="136"/>
                  </a:lnTo>
                  <a:lnTo>
                    <a:pt x="331" y="136"/>
                  </a:lnTo>
                  <a:lnTo>
                    <a:pt x="331" y="136"/>
                  </a:lnTo>
                  <a:lnTo>
                    <a:pt x="331" y="136"/>
                  </a:lnTo>
                  <a:lnTo>
                    <a:pt x="278" y="227"/>
                  </a:lnTo>
                  <a:lnTo>
                    <a:pt x="278" y="227"/>
                  </a:lnTo>
                  <a:lnTo>
                    <a:pt x="261" y="242"/>
                  </a:lnTo>
                  <a:lnTo>
                    <a:pt x="157" y="287"/>
                  </a:lnTo>
                  <a:lnTo>
                    <a:pt x="157" y="287"/>
                  </a:lnTo>
                  <a:lnTo>
                    <a:pt x="157" y="287"/>
                  </a:lnTo>
                  <a:lnTo>
                    <a:pt x="157" y="287"/>
                  </a:lnTo>
                  <a:lnTo>
                    <a:pt x="157" y="287"/>
                  </a:lnTo>
                  <a:lnTo>
                    <a:pt x="157" y="287"/>
                  </a:lnTo>
                  <a:lnTo>
                    <a:pt x="157" y="287"/>
                  </a:lnTo>
                  <a:lnTo>
                    <a:pt x="157" y="287"/>
                  </a:lnTo>
                  <a:lnTo>
                    <a:pt x="157"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7" y="0"/>
                  </a:lnTo>
                  <a:lnTo>
                    <a:pt x="15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75" name="Freeform 63"/>
            <p:cNvSpPr>
              <a:spLocks/>
            </p:cNvSpPr>
            <p:nvPr/>
          </p:nvSpPr>
          <p:spPr bwMode="auto">
            <a:xfrm>
              <a:off x="1743" y="2650"/>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76" name="Rectangle 64"/>
            <p:cNvSpPr>
              <a:spLocks noChangeArrowheads="1"/>
            </p:cNvSpPr>
            <p:nvPr/>
          </p:nvSpPr>
          <p:spPr bwMode="auto">
            <a:xfrm>
              <a:off x="1656" y="2665"/>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14</a:t>
              </a:r>
              <a:endParaRPr lang="de-DE"/>
            </a:p>
          </p:txBody>
        </p:sp>
        <p:sp>
          <p:nvSpPr>
            <p:cNvPr id="371777" name="Freeform 65"/>
            <p:cNvSpPr>
              <a:spLocks/>
            </p:cNvSpPr>
            <p:nvPr/>
          </p:nvSpPr>
          <p:spPr bwMode="auto">
            <a:xfrm>
              <a:off x="2004" y="2650"/>
              <a:ext cx="330" cy="287"/>
            </a:xfrm>
            <a:custGeom>
              <a:avLst/>
              <a:gdLst/>
              <a:ahLst/>
              <a:cxnLst>
                <a:cxn ang="0">
                  <a:pos x="52" y="60"/>
                </a:cxn>
                <a:cxn ang="0">
                  <a:pos x="69" y="45"/>
                </a:cxn>
                <a:cxn ang="0">
                  <a:pos x="17" y="136"/>
                </a:cxn>
                <a:cxn ang="0">
                  <a:pos x="17" y="136"/>
                </a:cxn>
                <a:cxn ang="0">
                  <a:pos x="17" y="136"/>
                </a:cxn>
                <a:cxn ang="0">
                  <a:pos x="17" y="136"/>
                </a:cxn>
                <a:cxn ang="0">
                  <a:pos x="69" y="227"/>
                </a:cxn>
                <a:cxn ang="0">
                  <a:pos x="52" y="227"/>
                </a:cxn>
                <a:cxn ang="0">
                  <a:pos x="156" y="272"/>
                </a:cxn>
                <a:cxn ang="0">
                  <a:pos x="156" y="272"/>
                </a:cxn>
                <a:cxn ang="0">
                  <a:pos x="156" y="272"/>
                </a:cxn>
                <a:cxn ang="0">
                  <a:pos x="156" y="272"/>
                </a:cxn>
                <a:cxn ang="0">
                  <a:pos x="261" y="227"/>
                </a:cxn>
                <a:cxn ang="0">
                  <a:pos x="261" y="227"/>
                </a:cxn>
                <a:cxn ang="0">
                  <a:pos x="313" y="136"/>
                </a:cxn>
                <a:cxn ang="0">
                  <a:pos x="313" y="136"/>
                </a:cxn>
                <a:cxn ang="0">
                  <a:pos x="313" y="136"/>
                </a:cxn>
                <a:cxn ang="0">
                  <a:pos x="313" y="136"/>
                </a:cxn>
                <a:cxn ang="0">
                  <a:pos x="261" y="45"/>
                </a:cxn>
                <a:cxn ang="0">
                  <a:pos x="261" y="60"/>
                </a:cxn>
                <a:cxn ang="0">
                  <a:pos x="156" y="15"/>
                </a:cxn>
                <a:cxn ang="0">
                  <a:pos x="156" y="15"/>
                </a:cxn>
                <a:cxn ang="0">
                  <a:pos x="156" y="15"/>
                </a:cxn>
                <a:cxn ang="0">
                  <a:pos x="156" y="15"/>
                </a:cxn>
                <a:cxn ang="0">
                  <a:pos x="156" y="0"/>
                </a:cxn>
                <a:cxn ang="0">
                  <a:pos x="156" y="0"/>
                </a:cxn>
                <a:cxn ang="0">
                  <a:pos x="156" y="0"/>
                </a:cxn>
                <a:cxn ang="0">
                  <a:pos x="156" y="0"/>
                </a:cxn>
                <a:cxn ang="0">
                  <a:pos x="261" y="45"/>
                </a:cxn>
                <a:cxn ang="0">
                  <a:pos x="330" y="136"/>
                </a:cxn>
                <a:cxn ang="0">
                  <a:pos x="330" y="136"/>
                </a:cxn>
                <a:cxn ang="0">
                  <a:pos x="330" y="136"/>
                </a:cxn>
                <a:cxn ang="0">
                  <a:pos x="330" y="136"/>
                </a:cxn>
                <a:cxn ang="0">
                  <a:pos x="330" y="136"/>
                </a:cxn>
                <a:cxn ang="0">
                  <a:pos x="278" y="227"/>
                </a:cxn>
                <a:cxn ang="0">
                  <a:pos x="156" y="287"/>
                </a:cxn>
                <a:cxn ang="0">
                  <a:pos x="156" y="287"/>
                </a:cxn>
                <a:cxn ang="0">
                  <a:pos x="156" y="287"/>
                </a:cxn>
                <a:cxn ang="0">
                  <a:pos x="156" y="287"/>
                </a:cxn>
                <a:cxn ang="0">
                  <a:pos x="156" y="287"/>
                </a:cxn>
                <a:cxn ang="0">
                  <a:pos x="52" y="242"/>
                </a:cxn>
                <a:cxn ang="0">
                  <a:pos x="0" y="136"/>
                </a:cxn>
                <a:cxn ang="0">
                  <a:pos x="0" y="136"/>
                </a:cxn>
                <a:cxn ang="0">
                  <a:pos x="0" y="136"/>
                </a:cxn>
                <a:cxn ang="0">
                  <a:pos x="0" y="136"/>
                </a:cxn>
                <a:cxn ang="0">
                  <a:pos x="0" y="136"/>
                </a:cxn>
                <a:cxn ang="0">
                  <a:pos x="52" y="45"/>
                </a:cxn>
                <a:cxn ang="0">
                  <a:pos x="156" y="0"/>
                </a:cxn>
              </a:cxnLst>
              <a:rect l="0" t="0" r="r" b="b"/>
              <a:pathLst>
                <a:path w="330" h="287">
                  <a:moveTo>
                    <a:pt x="156" y="15"/>
                  </a:moveTo>
                  <a:lnTo>
                    <a:pt x="52" y="60"/>
                  </a:lnTo>
                  <a:lnTo>
                    <a:pt x="69" y="45"/>
                  </a:lnTo>
                  <a:lnTo>
                    <a:pt x="69" y="45"/>
                  </a:lnTo>
                  <a:lnTo>
                    <a:pt x="17" y="136"/>
                  </a:lnTo>
                  <a:lnTo>
                    <a:pt x="17" y="136"/>
                  </a:lnTo>
                  <a:lnTo>
                    <a:pt x="17" y="136"/>
                  </a:lnTo>
                  <a:lnTo>
                    <a:pt x="17" y="136"/>
                  </a:lnTo>
                  <a:lnTo>
                    <a:pt x="17" y="136"/>
                  </a:lnTo>
                  <a:lnTo>
                    <a:pt x="17" y="136"/>
                  </a:lnTo>
                  <a:lnTo>
                    <a:pt x="17" y="136"/>
                  </a:lnTo>
                  <a:lnTo>
                    <a:pt x="17" y="136"/>
                  </a:lnTo>
                  <a:lnTo>
                    <a:pt x="17" y="136"/>
                  </a:lnTo>
                  <a:lnTo>
                    <a:pt x="69" y="227"/>
                  </a:lnTo>
                  <a:lnTo>
                    <a:pt x="52" y="227"/>
                  </a:lnTo>
                  <a:lnTo>
                    <a:pt x="52" y="227"/>
                  </a:lnTo>
                  <a:lnTo>
                    <a:pt x="156" y="272"/>
                  </a:lnTo>
                  <a:lnTo>
                    <a:pt x="156" y="272"/>
                  </a:lnTo>
                  <a:lnTo>
                    <a:pt x="156" y="272"/>
                  </a:lnTo>
                  <a:lnTo>
                    <a:pt x="156" y="272"/>
                  </a:lnTo>
                  <a:lnTo>
                    <a:pt x="156" y="272"/>
                  </a:lnTo>
                  <a:lnTo>
                    <a:pt x="156" y="272"/>
                  </a:lnTo>
                  <a:lnTo>
                    <a:pt x="156" y="272"/>
                  </a:lnTo>
                  <a:lnTo>
                    <a:pt x="156" y="272"/>
                  </a:lnTo>
                  <a:lnTo>
                    <a:pt x="156"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6" y="15"/>
                  </a:lnTo>
                  <a:lnTo>
                    <a:pt x="156" y="15"/>
                  </a:lnTo>
                  <a:lnTo>
                    <a:pt x="156" y="15"/>
                  </a:lnTo>
                  <a:lnTo>
                    <a:pt x="156" y="15"/>
                  </a:lnTo>
                  <a:lnTo>
                    <a:pt x="156" y="15"/>
                  </a:lnTo>
                  <a:lnTo>
                    <a:pt x="156" y="15"/>
                  </a:lnTo>
                  <a:lnTo>
                    <a:pt x="156" y="15"/>
                  </a:lnTo>
                  <a:lnTo>
                    <a:pt x="156" y="15"/>
                  </a:lnTo>
                  <a:lnTo>
                    <a:pt x="156" y="0"/>
                  </a:lnTo>
                  <a:lnTo>
                    <a:pt x="156" y="0"/>
                  </a:lnTo>
                  <a:lnTo>
                    <a:pt x="156" y="0"/>
                  </a:lnTo>
                  <a:lnTo>
                    <a:pt x="156" y="0"/>
                  </a:lnTo>
                  <a:lnTo>
                    <a:pt x="156" y="0"/>
                  </a:lnTo>
                  <a:lnTo>
                    <a:pt x="156" y="0"/>
                  </a:lnTo>
                  <a:lnTo>
                    <a:pt x="156" y="0"/>
                  </a:lnTo>
                  <a:lnTo>
                    <a:pt x="156" y="0"/>
                  </a:lnTo>
                  <a:lnTo>
                    <a:pt x="261" y="45"/>
                  </a:lnTo>
                  <a:lnTo>
                    <a:pt x="261" y="45"/>
                  </a:lnTo>
                  <a:lnTo>
                    <a:pt x="278" y="45"/>
                  </a:lnTo>
                  <a:lnTo>
                    <a:pt x="330" y="136"/>
                  </a:lnTo>
                  <a:lnTo>
                    <a:pt x="330" y="136"/>
                  </a:lnTo>
                  <a:lnTo>
                    <a:pt x="330" y="136"/>
                  </a:lnTo>
                  <a:lnTo>
                    <a:pt x="330" y="136"/>
                  </a:lnTo>
                  <a:lnTo>
                    <a:pt x="330" y="136"/>
                  </a:lnTo>
                  <a:lnTo>
                    <a:pt x="330" y="136"/>
                  </a:lnTo>
                  <a:lnTo>
                    <a:pt x="330" y="136"/>
                  </a:lnTo>
                  <a:lnTo>
                    <a:pt x="330" y="136"/>
                  </a:lnTo>
                  <a:lnTo>
                    <a:pt x="330" y="136"/>
                  </a:lnTo>
                  <a:lnTo>
                    <a:pt x="278" y="227"/>
                  </a:lnTo>
                  <a:lnTo>
                    <a:pt x="278" y="227"/>
                  </a:lnTo>
                  <a:lnTo>
                    <a:pt x="261" y="242"/>
                  </a:lnTo>
                  <a:lnTo>
                    <a:pt x="156" y="287"/>
                  </a:lnTo>
                  <a:lnTo>
                    <a:pt x="156" y="287"/>
                  </a:lnTo>
                  <a:lnTo>
                    <a:pt x="156" y="287"/>
                  </a:lnTo>
                  <a:lnTo>
                    <a:pt x="156" y="287"/>
                  </a:lnTo>
                  <a:lnTo>
                    <a:pt x="156" y="287"/>
                  </a:lnTo>
                  <a:lnTo>
                    <a:pt x="156" y="287"/>
                  </a:lnTo>
                  <a:lnTo>
                    <a:pt x="156" y="287"/>
                  </a:lnTo>
                  <a:lnTo>
                    <a:pt x="156" y="287"/>
                  </a:lnTo>
                  <a:lnTo>
                    <a:pt x="156"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6" y="0"/>
                  </a:lnTo>
                  <a:lnTo>
                    <a:pt x="156"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78" name="Freeform 66"/>
            <p:cNvSpPr>
              <a:spLocks/>
            </p:cNvSpPr>
            <p:nvPr/>
          </p:nvSpPr>
          <p:spPr bwMode="auto">
            <a:xfrm>
              <a:off x="2160" y="2650"/>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79" name="Rectangle 67"/>
            <p:cNvSpPr>
              <a:spLocks noChangeArrowheads="1"/>
            </p:cNvSpPr>
            <p:nvPr/>
          </p:nvSpPr>
          <p:spPr bwMode="auto">
            <a:xfrm>
              <a:off x="2073" y="2665"/>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16</a:t>
              </a:r>
              <a:endParaRPr lang="de-DE"/>
            </a:p>
          </p:txBody>
        </p:sp>
        <p:sp>
          <p:nvSpPr>
            <p:cNvPr id="371780" name="Freeform 68"/>
            <p:cNvSpPr>
              <a:spLocks/>
            </p:cNvSpPr>
            <p:nvPr/>
          </p:nvSpPr>
          <p:spPr bwMode="auto">
            <a:xfrm>
              <a:off x="751" y="2650"/>
              <a:ext cx="331" cy="287"/>
            </a:xfrm>
            <a:custGeom>
              <a:avLst/>
              <a:gdLst/>
              <a:ahLst/>
              <a:cxnLst>
                <a:cxn ang="0">
                  <a:pos x="52" y="60"/>
                </a:cxn>
                <a:cxn ang="0">
                  <a:pos x="70" y="45"/>
                </a:cxn>
                <a:cxn ang="0">
                  <a:pos x="17" y="136"/>
                </a:cxn>
                <a:cxn ang="0">
                  <a:pos x="17" y="136"/>
                </a:cxn>
                <a:cxn ang="0">
                  <a:pos x="17" y="136"/>
                </a:cxn>
                <a:cxn ang="0">
                  <a:pos x="17" y="136"/>
                </a:cxn>
                <a:cxn ang="0">
                  <a:pos x="70" y="227"/>
                </a:cxn>
                <a:cxn ang="0">
                  <a:pos x="52" y="227"/>
                </a:cxn>
                <a:cxn ang="0">
                  <a:pos x="157" y="272"/>
                </a:cxn>
                <a:cxn ang="0">
                  <a:pos x="157" y="272"/>
                </a:cxn>
                <a:cxn ang="0">
                  <a:pos x="157" y="272"/>
                </a:cxn>
                <a:cxn ang="0">
                  <a:pos x="157" y="272"/>
                </a:cxn>
                <a:cxn ang="0">
                  <a:pos x="261" y="227"/>
                </a:cxn>
                <a:cxn ang="0">
                  <a:pos x="261" y="227"/>
                </a:cxn>
                <a:cxn ang="0">
                  <a:pos x="313" y="136"/>
                </a:cxn>
                <a:cxn ang="0">
                  <a:pos x="313" y="136"/>
                </a:cxn>
                <a:cxn ang="0">
                  <a:pos x="313" y="136"/>
                </a:cxn>
                <a:cxn ang="0">
                  <a:pos x="313" y="136"/>
                </a:cxn>
                <a:cxn ang="0">
                  <a:pos x="261" y="45"/>
                </a:cxn>
                <a:cxn ang="0">
                  <a:pos x="261" y="60"/>
                </a:cxn>
                <a:cxn ang="0">
                  <a:pos x="157" y="15"/>
                </a:cxn>
                <a:cxn ang="0">
                  <a:pos x="157" y="15"/>
                </a:cxn>
                <a:cxn ang="0">
                  <a:pos x="157" y="15"/>
                </a:cxn>
                <a:cxn ang="0">
                  <a:pos x="157" y="15"/>
                </a:cxn>
                <a:cxn ang="0">
                  <a:pos x="157" y="0"/>
                </a:cxn>
                <a:cxn ang="0">
                  <a:pos x="157" y="0"/>
                </a:cxn>
                <a:cxn ang="0">
                  <a:pos x="157" y="0"/>
                </a:cxn>
                <a:cxn ang="0">
                  <a:pos x="157" y="0"/>
                </a:cxn>
                <a:cxn ang="0">
                  <a:pos x="261" y="45"/>
                </a:cxn>
                <a:cxn ang="0">
                  <a:pos x="331" y="136"/>
                </a:cxn>
                <a:cxn ang="0">
                  <a:pos x="331" y="136"/>
                </a:cxn>
                <a:cxn ang="0">
                  <a:pos x="331" y="136"/>
                </a:cxn>
                <a:cxn ang="0">
                  <a:pos x="331" y="136"/>
                </a:cxn>
                <a:cxn ang="0">
                  <a:pos x="331" y="136"/>
                </a:cxn>
                <a:cxn ang="0">
                  <a:pos x="278" y="227"/>
                </a:cxn>
                <a:cxn ang="0">
                  <a:pos x="157" y="287"/>
                </a:cxn>
                <a:cxn ang="0">
                  <a:pos x="157" y="287"/>
                </a:cxn>
                <a:cxn ang="0">
                  <a:pos x="157" y="287"/>
                </a:cxn>
                <a:cxn ang="0">
                  <a:pos x="157" y="287"/>
                </a:cxn>
                <a:cxn ang="0">
                  <a:pos x="157" y="287"/>
                </a:cxn>
                <a:cxn ang="0">
                  <a:pos x="52" y="242"/>
                </a:cxn>
                <a:cxn ang="0">
                  <a:pos x="0" y="136"/>
                </a:cxn>
                <a:cxn ang="0">
                  <a:pos x="0" y="136"/>
                </a:cxn>
                <a:cxn ang="0">
                  <a:pos x="0" y="136"/>
                </a:cxn>
                <a:cxn ang="0">
                  <a:pos x="0" y="136"/>
                </a:cxn>
                <a:cxn ang="0">
                  <a:pos x="0" y="136"/>
                </a:cxn>
                <a:cxn ang="0">
                  <a:pos x="52" y="45"/>
                </a:cxn>
                <a:cxn ang="0">
                  <a:pos x="157" y="0"/>
                </a:cxn>
              </a:cxnLst>
              <a:rect l="0" t="0" r="r" b="b"/>
              <a:pathLst>
                <a:path w="331" h="287">
                  <a:moveTo>
                    <a:pt x="157" y="15"/>
                  </a:moveTo>
                  <a:lnTo>
                    <a:pt x="52" y="60"/>
                  </a:lnTo>
                  <a:lnTo>
                    <a:pt x="70" y="45"/>
                  </a:lnTo>
                  <a:lnTo>
                    <a:pt x="70" y="45"/>
                  </a:lnTo>
                  <a:lnTo>
                    <a:pt x="17" y="136"/>
                  </a:lnTo>
                  <a:lnTo>
                    <a:pt x="17" y="136"/>
                  </a:lnTo>
                  <a:lnTo>
                    <a:pt x="17" y="136"/>
                  </a:lnTo>
                  <a:lnTo>
                    <a:pt x="17" y="136"/>
                  </a:lnTo>
                  <a:lnTo>
                    <a:pt x="17" y="136"/>
                  </a:lnTo>
                  <a:lnTo>
                    <a:pt x="17" y="136"/>
                  </a:lnTo>
                  <a:lnTo>
                    <a:pt x="17" y="136"/>
                  </a:lnTo>
                  <a:lnTo>
                    <a:pt x="17" y="136"/>
                  </a:lnTo>
                  <a:lnTo>
                    <a:pt x="17" y="136"/>
                  </a:lnTo>
                  <a:lnTo>
                    <a:pt x="70" y="227"/>
                  </a:lnTo>
                  <a:lnTo>
                    <a:pt x="52" y="227"/>
                  </a:lnTo>
                  <a:lnTo>
                    <a:pt x="52" y="227"/>
                  </a:lnTo>
                  <a:lnTo>
                    <a:pt x="157" y="272"/>
                  </a:lnTo>
                  <a:lnTo>
                    <a:pt x="157" y="272"/>
                  </a:lnTo>
                  <a:lnTo>
                    <a:pt x="157" y="272"/>
                  </a:lnTo>
                  <a:lnTo>
                    <a:pt x="157" y="272"/>
                  </a:lnTo>
                  <a:lnTo>
                    <a:pt x="157" y="272"/>
                  </a:lnTo>
                  <a:lnTo>
                    <a:pt x="157" y="272"/>
                  </a:lnTo>
                  <a:lnTo>
                    <a:pt x="157" y="272"/>
                  </a:lnTo>
                  <a:lnTo>
                    <a:pt x="157" y="272"/>
                  </a:lnTo>
                  <a:lnTo>
                    <a:pt x="157"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7" y="15"/>
                  </a:lnTo>
                  <a:lnTo>
                    <a:pt x="157" y="15"/>
                  </a:lnTo>
                  <a:lnTo>
                    <a:pt x="157" y="15"/>
                  </a:lnTo>
                  <a:lnTo>
                    <a:pt x="157" y="15"/>
                  </a:lnTo>
                  <a:lnTo>
                    <a:pt x="157" y="15"/>
                  </a:lnTo>
                  <a:lnTo>
                    <a:pt x="157" y="15"/>
                  </a:lnTo>
                  <a:lnTo>
                    <a:pt x="157" y="15"/>
                  </a:lnTo>
                  <a:lnTo>
                    <a:pt x="157" y="15"/>
                  </a:lnTo>
                  <a:lnTo>
                    <a:pt x="157" y="0"/>
                  </a:lnTo>
                  <a:lnTo>
                    <a:pt x="157" y="0"/>
                  </a:lnTo>
                  <a:lnTo>
                    <a:pt x="157" y="0"/>
                  </a:lnTo>
                  <a:lnTo>
                    <a:pt x="157" y="0"/>
                  </a:lnTo>
                  <a:lnTo>
                    <a:pt x="157" y="0"/>
                  </a:lnTo>
                  <a:lnTo>
                    <a:pt x="157" y="0"/>
                  </a:lnTo>
                  <a:lnTo>
                    <a:pt x="157" y="0"/>
                  </a:lnTo>
                  <a:lnTo>
                    <a:pt x="157" y="0"/>
                  </a:lnTo>
                  <a:lnTo>
                    <a:pt x="261" y="45"/>
                  </a:lnTo>
                  <a:lnTo>
                    <a:pt x="261" y="45"/>
                  </a:lnTo>
                  <a:lnTo>
                    <a:pt x="278" y="45"/>
                  </a:lnTo>
                  <a:lnTo>
                    <a:pt x="331" y="136"/>
                  </a:lnTo>
                  <a:lnTo>
                    <a:pt x="331" y="136"/>
                  </a:lnTo>
                  <a:lnTo>
                    <a:pt x="331" y="136"/>
                  </a:lnTo>
                  <a:lnTo>
                    <a:pt x="331" y="136"/>
                  </a:lnTo>
                  <a:lnTo>
                    <a:pt x="331" y="136"/>
                  </a:lnTo>
                  <a:lnTo>
                    <a:pt x="331" y="136"/>
                  </a:lnTo>
                  <a:lnTo>
                    <a:pt x="331" y="136"/>
                  </a:lnTo>
                  <a:lnTo>
                    <a:pt x="331" y="136"/>
                  </a:lnTo>
                  <a:lnTo>
                    <a:pt x="331" y="136"/>
                  </a:lnTo>
                  <a:lnTo>
                    <a:pt x="278" y="227"/>
                  </a:lnTo>
                  <a:lnTo>
                    <a:pt x="278" y="227"/>
                  </a:lnTo>
                  <a:lnTo>
                    <a:pt x="261" y="242"/>
                  </a:lnTo>
                  <a:lnTo>
                    <a:pt x="157" y="287"/>
                  </a:lnTo>
                  <a:lnTo>
                    <a:pt x="157" y="287"/>
                  </a:lnTo>
                  <a:lnTo>
                    <a:pt x="157" y="287"/>
                  </a:lnTo>
                  <a:lnTo>
                    <a:pt x="157" y="287"/>
                  </a:lnTo>
                  <a:lnTo>
                    <a:pt x="157" y="287"/>
                  </a:lnTo>
                  <a:lnTo>
                    <a:pt x="157" y="287"/>
                  </a:lnTo>
                  <a:lnTo>
                    <a:pt x="157" y="287"/>
                  </a:lnTo>
                  <a:lnTo>
                    <a:pt x="157" y="287"/>
                  </a:lnTo>
                  <a:lnTo>
                    <a:pt x="157"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7" y="0"/>
                  </a:lnTo>
                  <a:lnTo>
                    <a:pt x="15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81" name="Freeform 69"/>
            <p:cNvSpPr>
              <a:spLocks/>
            </p:cNvSpPr>
            <p:nvPr/>
          </p:nvSpPr>
          <p:spPr bwMode="auto">
            <a:xfrm>
              <a:off x="908" y="2650"/>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82" name="Rectangle 70"/>
            <p:cNvSpPr>
              <a:spLocks noChangeArrowheads="1"/>
            </p:cNvSpPr>
            <p:nvPr/>
          </p:nvSpPr>
          <p:spPr bwMode="auto">
            <a:xfrm>
              <a:off x="821" y="2665"/>
              <a:ext cx="209" cy="212"/>
            </a:xfrm>
            <a:prstGeom prst="rect">
              <a:avLst/>
            </a:prstGeom>
            <a:noFill/>
            <a:ln w="9525">
              <a:noFill/>
              <a:miter lim="800000"/>
              <a:headEnd/>
              <a:tailEnd/>
            </a:ln>
          </p:spPr>
          <p:txBody>
            <a:bodyPr wrap="none" lIns="0" tIns="0" rIns="0" bIns="0">
              <a:spAutoFit/>
            </a:bodyPr>
            <a:lstStyle/>
            <a:p>
              <a:r>
                <a:rPr lang="de-DE" sz="1900">
                  <a:solidFill>
                    <a:srgbClr val="000000"/>
                  </a:solidFill>
                </a:rPr>
                <a:t> 9</a:t>
              </a:r>
              <a:endParaRPr lang="de-DE"/>
            </a:p>
          </p:txBody>
        </p:sp>
        <p:sp>
          <p:nvSpPr>
            <p:cNvPr id="371783" name="Freeform 71"/>
            <p:cNvSpPr>
              <a:spLocks/>
            </p:cNvSpPr>
            <p:nvPr/>
          </p:nvSpPr>
          <p:spPr bwMode="auto">
            <a:xfrm>
              <a:off x="1169" y="2650"/>
              <a:ext cx="330" cy="287"/>
            </a:xfrm>
            <a:custGeom>
              <a:avLst/>
              <a:gdLst/>
              <a:ahLst/>
              <a:cxnLst>
                <a:cxn ang="0">
                  <a:pos x="52" y="60"/>
                </a:cxn>
                <a:cxn ang="0">
                  <a:pos x="69" y="45"/>
                </a:cxn>
                <a:cxn ang="0">
                  <a:pos x="17" y="136"/>
                </a:cxn>
                <a:cxn ang="0">
                  <a:pos x="17" y="136"/>
                </a:cxn>
                <a:cxn ang="0">
                  <a:pos x="17" y="136"/>
                </a:cxn>
                <a:cxn ang="0">
                  <a:pos x="17" y="136"/>
                </a:cxn>
                <a:cxn ang="0">
                  <a:pos x="69" y="227"/>
                </a:cxn>
                <a:cxn ang="0">
                  <a:pos x="52" y="227"/>
                </a:cxn>
                <a:cxn ang="0">
                  <a:pos x="156" y="272"/>
                </a:cxn>
                <a:cxn ang="0">
                  <a:pos x="156" y="272"/>
                </a:cxn>
                <a:cxn ang="0">
                  <a:pos x="156" y="272"/>
                </a:cxn>
                <a:cxn ang="0">
                  <a:pos x="156" y="272"/>
                </a:cxn>
                <a:cxn ang="0">
                  <a:pos x="261" y="227"/>
                </a:cxn>
                <a:cxn ang="0">
                  <a:pos x="261" y="227"/>
                </a:cxn>
                <a:cxn ang="0">
                  <a:pos x="313" y="136"/>
                </a:cxn>
                <a:cxn ang="0">
                  <a:pos x="313" y="136"/>
                </a:cxn>
                <a:cxn ang="0">
                  <a:pos x="313" y="136"/>
                </a:cxn>
                <a:cxn ang="0">
                  <a:pos x="313" y="136"/>
                </a:cxn>
                <a:cxn ang="0">
                  <a:pos x="261" y="45"/>
                </a:cxn>
                <a:cxn ang="0">
                  <a:pos x="261" y="60"/>
                </a:cxn>
                <a:cxn ang="0">
                  <a:pos x="156" y="15"/>
                </a:cxn>
                <a:cxn ang="0">
                  <a:pos x="156" y="15"/>
                </a:cxn>
                <a:cxn ang="0">
                  <a:pos x="156" y="15"/>
                </a:cxn>
                <a:cxn ang="0">
                  <a:pos x="156" y="15"/>
                </a:cxn>
                <a:cxn ang="0">
                  <a:pos x="156" y="0"/>
                </a:cxn>
                <a:cxn ang="0">
                  <a:pos x="156" y="0"/>
                </a:cxn>
                <a:cxn ang="0">
                  <a:pos x="156" y="0"/>
                </a:cxn>
                <a:cxn ang="0">
                  <a:pos x="156" y="0"/>
                </a:cxn>
                <a:cxn ang="0">
                  <a:pos x="261" y="45"/>
                </a:cxn>
                <a:cxn ang="0">
                  <a:pos x="330" y="136"/>
                </a:cxn>
                <a:cxn ang="0">
                  <a:pos x="330" y="136"/>
                </a:cxn>
                <a:cxn ang="0">
                  <a:pos x="330" y="136"/>
                </a:cxn>
                <a:cxn ang="0">
                  <a:pos x="330" y="136"/>
                </a:cxn>
                <a:cxn ang="0">
                  <a:pos x="330" y="136"/>
                </a:cxn>
                <a:cxn ang="0">
                  <a:pos x="278" y="227"/>
                </a:cxn>
                <a:cxn ang="0">
                  <a:pos x="156" y="287"/>
                </a:cxn>
                <a:cxn ang="0">
                  <a:pos x="156" y="287"/>
                </a:cxn>
                <a:cxn ang="0">
                  <a:pos x="156" y="287"/>
                </a:cxn>
                <a:cxn ang="0">
                  <a:pos x="156" y="287"/>
                </a:cxn>
                <a:cxn ang="0">
                  <a:pos x="156" y="287"/>
                </a:cxn>
                <a:cxn ang="0">
                  <a:pos x="52" y="242"/>
                </a:cxn>
                <a:cxn ang="0">
                  <a:pos x="0" y="136"/>
                </a:cxn>
                <a:cxn ang="0">
                  <a:pos x="0" y="136"/>
                </a:cxn>
                <a:cxn ang="0">
                  <a:pos x="0" y="136"/>
                </a:cxn>
                <a:cxn ang="0">
                  <a:pos x="0" y="136"/>
                </a:cxn>
                <a:cxn ang="0">
                  <a:pos x="0" y="136"/>
                </a:cxn>
                <a:cxn ang="0">
                  <a:pos x="52" y="45"/>
                </a:cxn>
                <a:cxn ang="0">
                  <a:pos x="156" y="0"/>
                </a:cxn>
              </a:cxnLst>
              <a:rect l="0" t="0" r="r" b="b"/>
              <a:pathLst>
                <a:path w="330" h="287">
                  <a:moveTo>
                    <a:pt x="156" y="15"/>
                  </a:moveTo>
                  <a:lnTo>
                    <a:pt x="52" y="60"/>
                  </a:lnTo>
                  <a:lnTo>
                    <a:pt x="69" y="45"/>
                  </a:lnTo>
                  <a:lnTo>
                    <a:pt x="69" y="45"/>
                  </a:lnTo>
                  <a:lnTo>
                    <a:pt x="17" y="136"/>
                  </a:lnTo>
                  <a:lnTo>
                    <a:pt x="17" y="136"/>
                  </a:lnTo>
                  <a:lnTo>
                    <a:pt x="17" y="136"/>
                  </a:lnTo>
                  <a:lnTo>
                    <a:pt x="17" y="136"/>
                  </a:lnTo>
                  <a:lnTo>
                    <a:pt x="17" y="136"/>
                  </a:lnTo>
                  <a:lnTo>
                    <a:pt x="17" y="136"/>
                  </a:lnTo>
                  <a:lnTo>
                    <a:pt x="17" y="136"/>
                  </a:lnTo>
                  <a:lnTo>
                    <a:pt x="17" y="136"/>
                  </a:lnTo>
                  <a:lnTo>
                    <a:pt x="17" y="136"/>
                  </a:lnTo>
                  <a:lnTo>
                    <a:pt x="69" y="227"/>
                  </a:lnTo>
                  <a:lnTo>
                    <a:pt x="52" y="227"/>
                  </a:lnTo>
                  <a:lnTo>
                    <a:pt x="52" y="227"/>
                  </a:lnTo>
                  <a:lnTo>
                    <a:pt x="156" y="272"/>
                  </a:lnTo>
                  <a:lnTo>
                    <a:pt x="156" y="272"/>
                  </a:lnTo>
                  <a:lnTo>
                    <a:pt x="156" y="272"/>
                  </a:lnTo>
                  <a:lnTo>
                    <a:pt x="156" y="272"/>
                  </a:lnTo>
                  <a:lnTo>
                    <a:pt x="156" y="272"/>
                  </a:lnTo>
                  <a:lnTo>
                    <a:pt x="156" y="272"/>
                  </a:lnTo>
                  <a:lnTo>
                    <a:pt x="156" y="272"/>
                  </a:lnTo>
                  <a:lnTo>
                    <a:pt x="156" y="272"/>
                  </a:lnTo>
                  <a:lnTo>
                    <a:pt x="156"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6" y="15"/>
                  </a:lnTo>
                  <a:lnTo>
                    <a:pt x="156" y="15"/>
                  </a:lnTo>
                  <a:lnTo>
                    <a:pt x="156" y="15"/>
                  </a:lnTo>
                  <a:lnTo>
                    <a:pt x="156" y="15"/>
                  </a:lnTo>
                  <a:lnTo>
                    <a:pt x="156" y="15"/>
                  </a:lnTo>
                  <a:lnTo>
                    <a:pt x="156" y="15"/>
                  </a:lnTo>
                  <a:lnTo>
                    <a:pt x="156" y="15"/>
                  </a:lnTo>
                  <a:lnTo>
                    <a:pt x="156" y="15"/>
                  </a:lnTo>
                  <a:lnTo>
                    <a:pt x="156" y="0"/>
                  </a:lnTo>
                  <a:lnTo>
                    <a:pt x="156" y="0"/>
                  </a:lnTo>
                  <a:lnTo>
                    <a:pt x="156" y="0"/>
                  </a:lnTo>
                  <a:lnTo>
                    <a:pt x="156" y="0"/>
                  </a:lnTo>
                  <a:lnTo>
                    <a:pt x="156" y="0"/>
                  </a:lnTo>
                  <a:lnTo>
                    <a:pt x="156" y="0"/>
                  </a:lnTo>
                  <a:lnTo>
                    <a:pt x="156" y="0"/>
                  </a:lnTo>
                  <a:lnTo>
                    <a:pt x="156" y="0"/>
                  </a:lnTo>
                  <a:lnTo>
                    <a:pt x="261" y="45"/>
                  </a:lnTo>
                  <a:lnTo>
                    <a:pt x="261" y="45"/>
                  </a:lnTo>
                  <a:lnTo>
                    <a:pt x="278" y="45"/>
                  </a:lnTo>
                  <a:lnTo>
                    <a:pt x="330" y="136"/>
                  </a:lnTo>
                  <a:lnTo>
                    <a:pt x="330" y="136"/>
                  </a:lnTo>
                  <a:lnTo>
                    <a:pt x="330" y="136"/>
                  </a:lnTo>
                  <a:lnTo>
                    <a:pt x="330" y="136"/>
                  </a:lnTo>
                  <a:lnTo>
                    <a:pt x="330" y="136"/>
                  </a:lnTo>
                  <a:lnTo>
                    <a:pt x="330" y="136"/>
                  </a:lnTo>
                  <a:lnTo>
                    <a:pt x="330" y="136"/>
                  </a:lnTo>
                  <a:lnTo>
                    <a:pt x="330" y="136"/>
                  </a:lnTo>
                  <a:lnTo>
                    <a:pt x="330" y="136"/>
                  </a:lnTo>
                  <a:lnTo>
                    <a:pt x="278" y="227"/>
                  </a:lnTo>
                  <a:lnTo>
                    <a:pt x="278" y="227"/>
                  </a:lnTo>
                  <a:lnTo>
                    <a:pt x="261" y="242"/>
                  </a:lnTo>
                  <a:lnTo>
                    <a:pt x="156" y="287"/>
                  </a:lnTo>
                  <a:lnTo>
                    <a:pt x="156" y="287"/>
                  </a:lnTo>
                  <a:lnTo>
                    <a:pt x="156" y="287"/>
                  </a:lnTo>
                  <a:lnTo>
                    <a:pt x="156" y="287"/>
                  </a:lnTo>
                  <a:lnTo>
                    <a:pt x="156" y="287"/>
                  </a:lnTo>
                  <a:lnTo>
                    <a:pt x="156" y="287"/>
                  </a:lnTo>
                  <a:lnTo>
                    <a:pt x="156" y="287"/>
                  </a:lnTo>
                  <a:lnTo>
                    <a:pt x="156" y="287"/>
                  </a:lnTo>
                  <a:lnTo>
                    <a:pt x="156"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6" y="0"/>
                  </a:lnTo>
                  <a:lnTo>
                    <a:pt x="156"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84" name="Freeform 72"/>
            <p:cNvSpPr>
              <a:spLocks/>
            </p:cNvSpPr>
            <p:nvPr/>
          </p:nvSpPr>
          <p:spPr bwMode="auto">
            <a:xfrm>
              <a:off x="1325" y="2650"/>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85" name="Rectangle 73"/>
            <p:cNvSpPr>
              <a:spLocks noChangeArrowheads="1"/>
            </p:cNvSpPr>
            <p:nvPr/>
          </p:nvSpPr>
          <p:spPr bwMode="auto">
            <a:xfrm>
              <a:off x="1238" y="2665"/>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11</a:t>
              </a:r>
              <a:endParaRPr lang="de-DE"/>
            </a:p>
          </p:txBody>
        </p:sp>
        <p:sp>
          <p:nvSpPr>
            <p:cNvPr id="371788" name="Freeform 76"/>
            <p:cNvSpPr>
              <a:spLocks/>
            </p:cNvSpPr>
            <p:nvPr/>
          </p:nvSpPr>
          <p:spPr bwMode="auto">
            <a:xfrm>
              <a:off x="1690" y="2241"/>
              <a:ext cx="174" cy="409"/>
            </a:xfrm>
            <a:custGeom>
              <a:avLst/>
              <a:gdLst/>
              <a:ahLst/>
              <a:cxnLst>
                <a:cxn ang="0">
                  <a:pos x="174" y="0"/>
                </a:cxn>
                <a:cxn ang="0">
                  <a:pos x="157" y="0"/>
                </a:cxn>
                <a:cxn ang="0">
                  <a:pos x="0" y="409"/>
                </a:cxn>
                <a:cxn ang="0">
                  <a:pos x="18" y="409"/>
                </a:cxn>
                <a:cxn ang="0">
                  <a:pos x="174" y="0"/>
                </a:cxn>
              </a:cxnLst>
              <a:rect l="0" t="0" r="r" b="b"/>
              <a:pathLst>
                <a:path w="174" h="409">
                  <a:moveTo>
                    <a:pt x="174" y="0"/>
                  </a:moveTo>
                  <a:lnTo>
                    <a:pt x="157" y="0"/>
                  </a:lnTo>
                  <a:lnTo>
                    <a:pt x="0" y="409"/>
                  </a:lnTo>
                  <a:lnTo>
                    <a:pt x="18" y="409"/>
                  </a:lnTo>
                  <a:lnTo>
                    <a:pt x="174"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89" name="Freeform 77"/>
            <p:cNvSpPr>
              <a:spLocks/>
            </p:cNvSpPr>
            <p:nvPr/>
          </p:nvSpPr>
          <p:spPr bwMode="auto">
            <a:xfrm>
              <a:off x="1847" y="2241"/>
              <a:ext cx="17" cy="15"/>
            </a:xfrm>
            <a:custGeom>
              <a:avLst/>
              <a:gdLst/>
              <a:ahLst/>
              <a:cxnLst>
                <a:cxn ang="0">
                  <a:pos x="17" y="0"/>
                </a:cxn>
                <a:cxn ang="0">
                  <a:pos x="17" y="0"/>
                </a:cxn>
                <a:cxn ang="0">
                  <a:pos x="0" y="15"/>
                </a:cxn>
                <a:cxn ang="0">
                  <a:pos x="0" y="15"/>
                </a:cxn>
                <a:cxn ang="0">
                  <a:pos x="17" y="0"/>
                </a:cxn>
              </a:cxnLst>
              <a:rect l="0" t="0" r="r" b="b"/>
              <a:pathLst>
                <a:path w="17" h="15">
                  <a:moveTo>
                    <a:pt x="17" y="0"/>
                  </a:moveTo>
                  <a:lnTo>
                    <a:pt x="17" y="0"/>
                  </a:lnTo>
                  <a:lnTo>
                    <a:pt x="0" y="15"/>
                  </a:lnTo>
                  <a:lnTo>
                    <a:pt x="0" y="15"/>
                  </a:lnTo>
                  <a:lnTo>
                    <a:pt x="17"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90" name="Freeform 78"/>
            <p:cNvSpPr>
              <a:spLocks/>
            </p:cNvSpPr>
            <p:nvPr/>
          </p:nvSpPr>
          <p:spPr bwMode="auto">
            <a:xfrm>
              <a:off x="2160" y="2650"/>
              <a:ext cx="18" cy="15"/>
            </a:xfrm>
            <a:custGeom>
              <a:avLst/>
              <a:gdLst/>
              <a:ahLst/>
              <a:cxnLst>
                <a:cxn ang="0">
                  <a:pos x="18" y="0"/>
                </a:cxn>
                <a:cxn ang="0">
                  <a:pos x="18" y="0"/>
                </a:cxn>
                <a:cxn ang="0">
                  <a:pos x="0" y="15"/>
                </a:cxn>
                <a:cxn ang="0">
                  <a:pos x="0" y="15"/>
                </a:cxn>
                <a:cxn ang="0">
                  <a:pos x="18" y="0"/>
                </a:cxn>
              </a:cxnLst>
              <a:rect l="0" t="0" r="r" b="b"/>
              <a:pathLst>
                <a:path w="18" h="15">
                  <a:moveTo>
                    <a:pt x="18" y="0"/>
                  </a:moveTo>
                  <a:lnTo>
                    <a:pt x="18" y="0"/>
                  </a:lnTo>
                  <a:lnTo>
                    <a:pt x="0" y="15"/>
                  </a:lnTo>
                  <a:lnTo>
                    <a:pt x="0" y="15"/>
                  </a:lnTo>
                  <a:lnTo>
                    <a:pt x="18"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91" name="Freeform 79"/>
            <p:cNvSpPr>
              <a:spLocks/>
            </p:cNvSpPr>
            <p:nvPr/>
          </p:nvSpPr>
          <p:spPr bwMode="auto">
            <a:xfrm>
              <a:off x="1847" y="2241"/>
              <a:ext cx="331" cy="424"/>
            </a:xfrm>
            <a:custGeom>
              <a:avLst/>
              <a:gdLst/>
              <a:ahLst/>
              <a:cxnLst>
                <a:cxn ang="0">
                  <a:pos x="17" y="0"/>
                </a:cxn>
                <a:cxn ang="0">
                  <a:pos x="0" y="15"/>
                </a:cxn>
                <a:cxn ang="0">
                  <a:pos x="313" y="424"/>
                </a:cxn>
                <a:cxn ang="0">
                  <a:pos x="331" y="409"/>
                </a:cxn>
                <a:cxn ang="0">
                  <a:pos x="17" y="0"/>
                </a:cxn>
              </a:cxnLst>
              <a:rect l="0" t="0" r="r" b="b"/>
              <a:pathLst>
                <a:path w="331" h="424">
                  <a:moveTo>
                    <a:pt x="17" y="0"/>
                  </a:moveTo>
                  <a:lnTo>
                    <a:pt x="0" y="15"/>
                  </a:lnTo>
                  <a:lnTo>
                    <a:pt x="313" y="424"/>
                  </a:lnTo>
                  <a:lnTo>
                    <a:pt x="331" y="409"/>
                  </a:lnTo>
                  <a:lnTo>
                    <a:pt x="17"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92" name="Freeform 80"/>
            <p:cNvSpPr>
              <a:spLocks/>
            </p:cNvSpPr>
            <p:nvPr/>
          </p:nvSpPr>
          <p:spPr bwMode="auto">
            <a:xfrm>
              <a:off x="1221" y="2241"/>
              <a:ext cx="17" cy="15"/>
            </a:xfrm>
            <a:custGeom>
              <a:avLst/>
              <a:gdLst/>
              <a:ahLst/>
              <a:cxnLst>
                <a:cxn ang="0">
                  <a:pos x="17" y="15"/>
                </a:cxn>
                <a:cxn ang="0">
                  <a:pos x="17" y="15"/>
                </a:cxn>
                <a:cxn ang="0">
                  <a:pos x="0" y="0"/>
                </a:cxn>
                <a:cxn ang="0">
                  <a:pos x="0" y="0"/>
                </a:cxn>
                <a:cxn ang="0">
                  <a:pos x="17" y="15"/>
                </a:cxn>
              </a:cxnLst>
              <a:rect l="0" t="0" r="r" b="b"/>
              <a:pathLst>
                <a:path w="17" h="15">
                  <a:moveTo>
                    <a:pt x="17" y="15"/>
                  </a:moveTo>
                  <a:lnTo>
                    <a:pt x="17" y="15"/>
                  </a:lnTo>
                  <a:lnTo>
                    <a:pt x="0" y="0"/>
                  </a:lnTo>
                  <a:lnTo>
                    <a:pt x="0" y="0"/>
                  </a:lnTo>
                  <a:lnTo>
                    <a:pt x="1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93" name="Freeform 81"/>
            <p:cNvSpPr>
              <a:spLocks/>
            </p:cNvSpPr>
            <p:nvPr/>
          </p:nvSpPr>
          <p:spPr bwMode="auto">
            <a:xfrm>
              <a:off x="908" y="2650"/>
              <a:ext cx="17" cy="15"/>
            </a:xfrm>
            <a:custGeom>
              <a:avLst/>
              <a:gdLst/>
              <a:ahLst/>
              <a:cxnLst>
                <a:cxn ang="0">
                  <a:pos x="17" y="15"/>
                </a:cxn>
                <a:cxn ang="0">
                  <a:pos x="17" y="15"/>
                </a:cxn>
                <a:cxn ang="0">
                  <a:pos x="0" y="0"/>
                </a:cxn>
                <a:cxn ang="0">
                  <a:pos x="0" y="0"/>
                </a:cxn>
                <a:cxn ang="0">
                  <a:pos x="17" y="15"/>
                </a:cxn>
              </a:cxnLst>
              <a:rect l="0" t="0" r="r" b="b"/>
              <a:pathLst>
                <a:path w="17" h="15">
                  <a:moveTo>
                    <a:pt x="17" y="15"/>
                  </a:moveTo>
                  <a:lnTo>
                    <a:pt x="17" y="15"/>
                  </a:lnTo>
                  <a:lnTo>
                    <a:pt x="0" y="0"/>
                  </a:lnTo>
                  <a:lnTo>
                    <a:pt x="0" y="0"/>
                  </a:lnTo>
                  <a:lnTo>
                    <a:pt x="1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94" name="Freeform 82"/>
            <p:cNvSpPr>
              <a:spLocks/>
            </p:cNvSpPr>
            <p:nvPr/>
          </p:nvSpPr>
          <p:spPr bwMode="auto">
            <a:xfrm>
              <a:off x="908" y="2241"/>
              <a:ext cx="330" cy="424"/>
            </a:xfrm>
            <a:custGeom>
              <a:avLst/>
              <a:gdLst/>
              <a:ahLst/>
              <a:cxnLst>
                <a:cxn ang="0">
                  <a:pos x="330" y="15"/>
                </a:cxn>
                <a:cxn ang="0">
                  <a:pos x="313" y="0"/>
                </a:cxn>
                <a:cxn ang="0">
                  <a:pos x="0" y="409"/>
                </a:cxn>
                <a:cxn ang="0">
                  <a:pos x="17" y="424"/>
                </a:cxn>
                <a:cxn ang="0">
                  <a:pos x="330" y="15"/>
                </a:cxn>
              </a:cxnLst>
              <a:rect l="0" t="0" r="r" b="b"/>
              <a:pathLst>
                <a:path w="330" h="424">
                  <a:moveTo>
                    <a:pt x="330" y="15"/>
                  </a:moveTo>
                  <a:lnTo>
                    <a:pt x="313" y="0"/>
                  </a:lnTo>
                  <a:lnTo>
                    <a:pt x="0" y="409"/>
                  </a:lnTo>
                  <a:lnTo>
                    <a:pt x="17" y="424"/>
                  </a:lnTo>
                  <a:lnTo>
                    <a:pt x="33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97" name="Freeform 85"/>
            <p:cNvSpPr>
              <a:spLocks/>
            </p:cNvSpPr>
            <p:nvPr/>
          </p:nvSpPr>
          <p:spPr bwMode="auto">
            <a:xfrm>
              <a:off x="1221" y="2241"/>
              <a:ext cx="174" cy="409"/>
            </a:xfrm>
            <a:custGeom>
              <a:avLst/>
              <a:gdLst/>
              <a:ahLst/>
              <a:cxnLst>
                <a:cxn ang="0">
                  <a:pos x="17" y="0"/>
                </a:cxn>
                <a:cxn ang="0">
                  <a:pos x="0" y="0"/>
                </a:cxn>
                <a:cxn ang="0">
                  <a:pos x="156" y="409"/>
                </a:cxn>
                <a:cxn ang="0">
                  <a:pos x="174" y="409"/>
                </a:cxn>
                <a:cxn ang="0">
                  <a:pos x="17" y="0"/>
                </a:cxn>
              </a:cxnLst>
              <a:rect l="0" t="0" r="r" b="b"/>
              <a:pathLst>
                <a:path w="174" h="409">
                  <a:moveTo>
                    <a:pt x="17" y="0"/>
                  </a:moveTo>
                  <a:lnTo>
                    <a:pt x="0" y="0"/>
                  </a:lnTo>
                  <a:lnTo>
                    <a:pt x="156" y="409"/>
                  </a:lnTo>
                  <a:lnTo>
                    <a:pt x="174" y="409"/>
                  </a:lnTo>
                  <a:lnTo>
                    <a:pt x="17" y="0"/>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98" name="Freeform 86"/>
            <p:cNvSpPr>
              <a:spLocks/>
            </p:cNvSpPr>
            <p:nvPr/>
          </p:nvSpPr>
          <p:spPr bwMode="auto">
            <a:xfrm>
              <a:off x="4961" y="2650"/>
              <a:ext cx="330" cy="287"/>
            </a:xfrm>
            <a:custGeom>
              <a:avLst/>
              <a:gdLst/>
              <a:ahLst/>
              <a:cxnLst>
                <a:cxn ang="0">
                  <a:pos x="52" y="60"/>
                </a:cxn>
                <a:cxn ang="0">
                  <a:pos x="69" y="45"/>
                </a:cxn>
                <a:cxn ang="0">
                  <a:pos x="17" y="136"/>
                </a:cxn>
                <a:cxn ang="0">
                  <a:pos x="17" y="136"/>
                </a:cxn>
                <a:cxn ang="0">
                  <a:pos x="17" y="136"/>
                </a:cxn>
                <a:cxn ang="0">
                  <a:pos x="17" y="136"/>
                </a:cxn>
                <a:cxn ang="0">
                  <a:pos x="69" y="227"/>
                </a:cxn>
                <a:cxn ang="0">
                  <a:pos x="52" y="227"/>
                </a:cxn>
                <a:cxn ang="0">
                  <a:pos x="156" y="272"/>
                </a:cxn>
                <a:cxn ang="0">
                  <a:pos x="156" y="272"/>
                </a:cxn>
                <a:cxn ang="0">
                  <a:pos x="156" y="272"/>
                </a:cxn>
                <a:cxn ang="0">
                  <a:pos x="156" y="272"/>
                </a:cxn>
                <a:cxn ang="0">
                  <a:pos x="261" y="227"/>
                </a:cxn>
                <a:cxn ang="0">
                  <a:pos x="261" y="227"/>
                </a:cxn>
                <a:cxn ang="0">
                  <a:pos x="313" y="136"/>
                </a:cxn>
                <a:cxn ang="0">
                  <a:pos x="313" y="136"/>
                </a:cxn>
                <a:cxn ang="0">
                  <a:pos x="313" y="136"/>
                </a:cxn>
                <a:cxn ang="0">
                  <a:pos x="313" y="136"/>
                </a:cxn>
                <a:cxn ang="0">
                  <a:pos x="261" y="45"/>
                </a:cxn>
                <a:cxn ang="0">
                  <a:pos x="261" y="60"/>
                </a:cxn>
                <a:cxn ang="0">
                  <a:pos x="156" y="15"/>
                </a:cxn>
                <a:cxn ang="0">
                  <a:pos x="156" y="15"/>
                </a:cxn>
                <a:cxn ang="0">
                  <a:pos x="156" y="15"/>
                </a:cxn>
                <a:cxn ang="0">
                  <a:pos x="156" y="15"/>
                </a:cxn>
                <a:cxn ang="0">
                  <a:pos x="156" y="0"/>
                </a:cxn>
                <a:cxn ang="0">
                  <a:pos x="156" y="0"/>
                </a:cxn>
                <a:cxn ang="0">
                  <a:pos x="156" y="0"/>
                </a:cxn>
                <a:cxn ang="0">
                  <a:pos x="156" y="0"/>
                </a:cxn>
                <a:cxn ang="0">
                  <a:pos x="261" y="45"/>
                </a:cxn>
                <a:cxn ang="0">
                  <a:pos x="330" y="136"/>
                </a:cxn>
                <a:cxn ang="0">
                  <a:pos x="330" y="136"/>
                </a:cxn>
                <a:cxn ang="0">
                  <a:pos x="330" y="136"/>
                </a:cxn>
                <a:cxn ang="0">
                  <a:pos x="330" y="136"/>
                </a:cxn>
                <a:cxn ang="0">
                  <a:pos x="330" y="136"/>
                </a:cxn>
                <a:cxn ang="0">
                  <a:pos x="278" y="227"/>
                </a:cxn>
                <a:cxn ang="0">
                  <a:pos x="156" y="287"/>
                </a:cxn>
                <a:cxn ang="0">
                  <a:pos x="156" y="287"/>
                </a:cxn>
                <a:cxn ang="0">
                  <a:pos x="156" y="287"/>
                </a:cxn>
                <a:cxn ang="0">
                  <a:pos x="156" y="287"/>
                </a:cxn>
                <a:cxn ang="0">
                  <a:pos x="156" y="287"/>
                </a:cxn>
                <a:cxn ang="0">
                  <a:pos x="52" y="242"/>
                </a:cxn>
                <a:cxn ang="0">
                  <a:pos x="0" y="136"/>
                </a:cxn>
                <a:cxn ang="0">
                  <a:pos x="0" y="136"/>
                </a:cxn>
                <a:cxn ang="0">
                  <a:pos x="0" y="136"/>
                </a:cxn>
                <a:cxn ang="0">
                  <a:pos x="0" y="136"/>
                </a:cxn>
                <a:cxn ang="0">
                  <a:pos x="0" y="136"/>
                </a:cxn>
                <a:cxn ang="0">
                  <a:pos x="52" y="45"/>
                </a:cxn>
                <a:cxn ang="0">
                  <a:pos x="156" y="0"/>
                </a:cxn>
              </a:cxnLst>
              <a:rect l="0" t="0" r="r" b="b"/>
              <a:pathLst>
                <a:path w="330" h="287">
                  <a:moveTo>
                    <a:pt x="156" y="15"/>
                  </a:moveTo>
                  <a:lnTo>
                    <a:pt x="52" y="60"/>
                  </a:lnTo>
                  <a:lnTo>
                    <a:pt x="69" y="45"/>
                  </a:lnTo>
                  <a:lnTo>
                    <a:pt x="69" y="45"/>
                  </a:lnTo>
                  <a:lnTo>
                    <a:pt x="17" y="136"/>
                  </a:lnTo>
                  <a:lnTo>
                    <a:pt x="17" y="136"/>
                  </a:lnTo>
                  <a:lnTo>
                    <a:pt x="17" y="136"/>
                  </a:lnTo>
                  <a:lnTo>
                    <a:pt x="17" y="136"/>
                  </a:lnTo>
                  <a:lnTo>
                    <a:pt x="17" y="136"/>
                  </a:lnTo>
                  <a:lnTo>
                    <a:pt x="17" y="136"/>
                  </a:lnTo>
                  <a:lnTo>
                    <a:pt x="17" y="136"/>
                  </a:lnTo>
                  <a:lnTo>
                    <a:pt x="17" y="136"/>
                  </a:lnTo>
                  <a:lnTo>
                    <a:pt x="17" y="136"/>
                  </a:lnTo>
                  <a:lnTo>
                    <a:pt x="69" y="227"/>
                  </a:lnTo>
                  <a:lnTo>
                    <a:pt x="52" y="227"/>
                  </a:lnTo>
                  <a:lnTo>
                    <a:pt x="52" y="227"/>
                  </a:lnTo>
                  <a:lnTo>
                    <a:pt x="156" y="272"/>
                  </a:lnTo>
                  <a:lnTo>
                    <a:pt x="156" y="272"/>
                  </a:lnTo>
                  <a:lnTo>
                    <a:pt x="156" y="272"/>
                  </a:lnTo>
                  <a:lnTo>
                    <a:pt x="156" y="272"/>
                  </a:lnTo>
                  <a:lnTo>
                    <a:pt x="156" y="272"/>
                  </a:lnTo>
                  <a:lnTo>
                    <a:pt x="156" y="272"/>
                  </a:lnTo>
                  <a:lnTo>
                    <a:pt x="156" y="272"/>
                  </a:lnTo>
                  <a:lnTo>
                    <a:pt x="156" y="272"/>
                  </a:lnTo>
                  <a:lnTo>
                    <a:pt x="156" y="272"/>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0"/>
                  </a:lnTo>
                  <a:lnTo>
                    <a:pt x="261" y="60"/>
                  </a:lnTo>
                  <a:lnTo>
                    <a:pt x="156" y="15"/>
                  </a:lnTo>
                  <a:lnTo>
                    <a:pt x="156" y="15"/>
                  </a:lnTo>
                  <a:lnTo>
                    <a:pt x="156" y="15"/>
                  </a:lnTo>
                  <a:lnTo>
                    <a:pt x="156" y="15"/>
                  </a:lnTo>
                  <a:lnTo>
                    <a:pt x="156" y="15"/>
                  </a:lnTo>
                  <a:lnTo>
                    <a:pt x="156" y="15"/>
                  </a:lnTo>
                  <a:lnTo>
                    <a:pt x="156" y="15"/>
                  </a:lnTo>
                  <a:lnTo>
                    <a:pt x="156" y="15"/>
                  </a:lnTo>
                  <a:lnTo>
                    <a:pt x="156" y="0"/>
                  </a:lnTo>
                  <a:lnTo>
                    <a:pt x="156" y="0"/>
                  </a:lnTo>
                  <a:lnTo>
                    <a:pt x="156" y="0"/>
                  </a:lnTo>
                  <a:lnTo>
                    <a:pt x="156" y="0"/>
                  </a:lnTo>
                  <a:lnTo>
                    <a:pt x="156" y="0"/>
                  </a:lnTo>
                  <a:lnTo>
                    <a:pt x="156" y="0"/>
                  </a:lnTo>
                  <a:lnTo>
                    <a:pt x="156" y="0"/>
                  </a:lnTo>
                  <a:lnTo>
                    <a:pt x="156" y="0"/>
                  </a:lnTo>
                  <a:lnTo>
                    <a:pt x="261" y="45"/>
                  </a:lnTo>
                  <a:lnTo>
                    <a:pt x="261" y="45"/>
                  </a:lnTo>
                  <a:lnTo>
                    <a:pt x="278" y="45"/>
                  </a:lnTo>
                  <a:lnTo>
                    <a:pt x="330" y="136"/>
                  </a:lnTo>
                  <a:lnTo>
                    <a:pt x="330" y="136"/>
                  </a:lnTo>
                  <a:lnTo>
                    <a:pt x="330" y="136"/>
                  </a:lnTo>
                  <a:lnTo>
                    <a:pt x="330" y="136"/>
                  </a:lnTo>
                  <a:lnTo>
                    <a:pt x="330" y="136"/>
                  </a:lnTo>
                  <a:lnTo>
                    <a:pt x="330" y="136"/>
                  </a:lnTo>
                  <a:lnTo>
                    <a:pt x="330" y="136"/>
                  </a:lnTo>
                  <a:lnTo>
                    <a:pt x="330" y="136"/>
                  </a:lnTo>
                  <a:lnTo>
                    <a:pt x="330" y="136"/>
                  </a:lnTo>
                  <a:lnTo>
                    <a:pt x="278" y="227"/>
                  </a:lnTo>
                  <a:lnTo>
                    <a:pt x="278" y="227"/>
                  </a:lnTo>
                  <a:lnTo>
                    <a:pt x="261" y="242"/>
                  </a:lnTo>
                  <a:lnTo>
                    <a:pt x="156" y="287"/>
                  </a:lnTo>
                  <a:lnTo>
                    <a:pt x="156" y="287"/>
                  </a:lnTo>
                  <a:lnTo>
                    <a:pt x="156" y="287"/>
                  </a:lnTo>
                  <a:lnTo>
                    <a:pt x="156" y="287"/>
                  </a:lnTo>
                  <a:lnTo>
                    <a:pt x="156" y="287"/>
                  </a:lnTo>
                  <a:lnTo>
                    <a:pt x="156" y="287"/>
                  </a:lnTo>
                  <a:lnTo>
                    <a:pt x="156" y="287"/>
                  </a:lnTo>
                  <a:lnTo>
                    <a:pt x="156" y="287"/>
                  </a:lnTo>
                  <a:lnTo>
                    <a:pt x="156" y="287"/>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6" y="0"/>
                  </a:lnTo>
                  <a:lnTo>
                    <a:pt x="156"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799" name="Freeform 87"/>
            <p:cNvSpPr>
              <a:spLocks/>
            </p:cNvSpPr>
            <p:nvPr/>
          </p:nvSpPr>
          <p:spPr bwMode="auto">
            <a:xfrm>
              <a:off x="5117" y="2650"/>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800" name="Rectangle 88"/>
            <p:cNvSpPr>
              <a:spLocks noChangeArrowheads="1"/>
            </p:cNvSpPr>
            <p:nvPr/>
          </p:nvSpPr>
          <p:spPr bwMode="auto">
            <a:xfrm>
              <a:off x="5030" y="2665"/>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30</a:t>
              </a:r>
              <a:endParaRPr lang="de-DE"/>
            </a:p>
          </p:txBody>
        </p:sp>
        <p:sp>
          <p:nvSpPr>
            <p:cNvPr id="371803" name="Rectangle 91"/>
            <p:cNvSpPr>
              <a:spLocks noChangeArrowheads="1"/>
            </p:cNvSpPr>
            <p:nvPr/>
          </p:nvSpPr>
          <p:spPr bwMode="auto">
            <a:xfrm>
              <a:off x="5135" y="2241"/>
              <a:ext cx="17" cy="40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04" name="Freeform 92"/>
            <p:cNvSpPr>
              <a:spLocks/>
            </p:cNvSpPr>
            <p:nvPr/>
          </p:nvSpPr>
          <p:spPr bwMode="auto">
            <a:xfrm>
              <a:off x="4978" y="3331"/>
              <a:ext cx="331" cy="288"/>
            </a:xfrm>
            <a:custGeom>
              <a:avLst/>
              <a:gdLst/>
              <a:ahLst/>
              <a:cxnLst>
                <a:cxn ang="0">
                  <a:pos x="52" y="61"/>
                </a:cxn>
                <a:cxn ang="0">
                  <a:pos x="70" y="45"/>
                </a:cxn>
                <a:cxn ang="0">
                  <a:pos x="18" y="136"/>
                </a:cxn>
                <a:cxn ang="0">
                  <a:pos x="18" y="136"/>
                </a:cxn>
                <a:cxn ang="0">
                  <a:pos x="18" y="136"/>
                </a:cxn>
                <a:cxn ang="0">
                  <a:pos x="18" y="136"/>
                </a:cxn>
                <a:cxn ang="0">
                  <a:pos x="70" y="227"/>
                </a:cxn>
                <a:cxn ang="0">
                  <a:pos x="52" y="227"/>
                </a:cxn>
                <a:cxn ang="0">
                  <a:pos x="157" y="273"/>
                </a:cxn>
                <a:cxn ang="0">
                  <a:pos x="157" y="273"/>
                </a:cxn>
                <a:cxn ang="0">
                  <a:pos x="157" y="273"/>
                </a:cxn>
                <a:cxn ang="0">
                  <a:pos x="157" y="273"/>
                </a:cxn>
                <a:cxn ang="0">
                  <a:pos x="261" y="227"/>
                </a:cxn>
                <a:cxn ang="0">
                  <a:pos x="261" y="227"/>
                </a:cxn>
                <a:cxn ang="0">
                  <a:pos x="313" y="136"/>
                </a:cxn>
                <a:cxn ang="0">
                  <a:pos x="313" y="136"/>
                </a:cxn>
                <a:cxn ang="0">
                  <a:pos x="313" y="136"/>
                </a:cxn>
                <a:cxn ang="0">
                  <a:pos x="313" y="136"/>
                </a:cxn>
                <a:cxn ang="0">
                  <a:pos x="261" y="45"/>
                </a:cxn>
                <a:cxn ang="0">
                  <a:pos x="261" y="61"/>
                </a:cxn>
                <a:cxn ang="0">
                  <a:pos x="157" y="15"/>
                </a:cxn>
                <a:cxn ang="0">
                  <a:pos x="157" y="15"/>
                </a:cxn>
                <a:cxn ang="0">
                  <a:pos x="157" y="15"/>
                </a:cxn>
                <a:cxn ang="0">
                  <a:pos x="157" y="15"/>
                </a:cxn>
                <a:cxn ang="0">
                  <a:pos x="157" y="0"/>
                </a:cxn>
                <a:cxn ang="0">
                  <a:pos x="157" y="0"/>
                </a:cxn>
                <a:cxn ang="0">
                  <a:pos x="157" y="0"/>
                </a:cxn>
                <a:cxn ang="0">
                  <a:pos x="157" y="0"/>
                </a:cxn>
                <a:cxn ang="0">
                  <a:pos x="261" y="45"/>
                </a:cxn>
                <a:cxn ang="0">
                  <a:pos x="331" y="136"/>
                </a:cxn>
                <a:cxn ang="0">
                  <a:pos x="331" y="136"/>
                </a:cxn>
                <a:cxn ang="0">
                  <a:pos x="331" y="136"/>
                </a:cxn>
                <a:cxn ang="0">
                  <a:pos x="331" y="136"/>
                </a:cxn>
                <a:cxn ang="0">
                  <a:pos x="331" y="136"/>
                </a:cxn>
                <a:cxn ang="0">
                  <a:pos x="279" y="227"/>
                </a:cxn>
                <a:cxn ang="0">
                  <a:pos x="157" y="288"/>
                </a:cxn>
                <a:cxn ang="0">
                  <a:pos x="157" y="288"/>
                </a:cxn>
                <a:cxn ang="0">
                  <a:pos x="157" y="288"/>
                </a:cxn>
                <a:cxn ang="0">
                  <a:pos x="157" y="288"/>
                </a:cxn>
                <a:cxn ang="0">
                  <a:pos x="157" y="288"/>
                </a:cxn>
                <a:cxn ang="0">
                  <a:pos x="52" y="242"/>
                </a:cxn>
                <a:cxn ang="0">
                  <a:pos x="0" y="136"/>
                </a:cxn>
                <a:cxn ang="0">
                  <a:pos x="0" y="136"/>
                </a:cxn>
                <a:cxn ang="0">
                  <a:pos x="0" y="136"/>
                </a:cxn>
                <a:cxn ang="0">
                  <a:pos x="0" y="136"/>
                </a:cxn>
                <a:cxn ang="0">
                  <a:pos x="0" y="136"/>
                </a:cxn>
                <a:cxn ang="0">
                  <a:pos x="52" y="45"/>
                </a:cxn>
                <a:cxn ang="0">
                  <a:pos x="157" y="0"/>
                </a:cxn>
              </a:cxnLst>
              <a:rect l="0" t="0" r="r" b="b"/>
              <a:pathLst>
                <a:path w="331" h="288">
                  <a:moveTo>
                    <a:pt x="157" y="15"/>
                  </a:moveTo>
                  <a:lnTo>
                    <a:pt x="52" y="61"/>
                  </a:lnTo>
                  <a:lnTo>
                    <a:pt x="70" y="45"/>
                  </a:lnTo>
                  <a:lnTo>
                    <a:pt x="70" y="45"/>
                  </a:lnTo>
                  <a:lnTo>
                    <a:pt x="18" y="136"/>
                  </a:lnTo>
                  <a:lnTo>
                    <a:pt x="18" y="136"/>
                  </a:lnTo>
                  <a:lnTo>
                    <a:pt x="18" y="136"/>
                  </a:lnTo>
                  <a:lnTo>
                    <a:pt x="18" y="136"/>
                  </a:lnTo>
                  <a:lnTo>
                    <a:pt x="18" y="136"/>
                  </a:lnTo>
                  <a:lnTo>
                    <a:pt x="18" y="136"/>
                  </a:lnTo>
                  <a:lnTo>
                    <a:pt x="18" y="136"/>
                  </a:lnTo>
                  <a:lnTo>
                    <a:pt x="18" y="136"/>
                  </a:lnTo>
                  <a:lnTo>
                    <a:pt x="18" y="136"/>
                  </a:lnTo>
                  <a:lnTo>
                    <a:pt x="70" y="227"/>
                  </a:lnTo>
                  <a:lnTo>
                    <a:pt x="52" y="227"/>
                  </a:lnTo>
                  <a:lnTo>
                    <a:pt x="52" y="227"/>
                  </a:lnTo>
                  <a:lnTo>
                    <a:pt x="157" y="273"/>
                  </a:lnTo>
                  <a:lnTo>
                    <a:pt x="157" y="273"/>
                  </a:lnTo>
                  <a:lnTo>
                    <a:pt x="157" y="273"/>
                  </a:lnTo>
                  <a:lnTo>
                    <a:pt x="157" y="273"/>
                  </a:lnTo>
                  <a:lnTo>
                    <a:pt x="157" y="273"/>
                  </a:lnTo>
                  <a:lnTo>
                    <a:pt x="157" y="273"/>
                  </a:lnTo>
                  <a:lnTo>
                    <a:pt x="157" y="273"/>
                  </a:lnTo>
                  <a:lnTo>
                    <a:pt x="157" y="273"/>
                  </a:lnTo>
                  <a:lnTo>
                    <a:pt x="157" y="273"/>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5"/>
                  </a:lnTo>
                  <a:lnTo>
                    <a:pt x="261" y="61"/>
                  </a:lnTo>
                  <a:lnTo>
                    <a:pt x="261" y="61"/>
                  </a:lnTo>
                  <a:lnTo>
                    <a:pt x="157" y="15"/>
                  </a:lnTo>
                  <a:lnTo>
                    <a:pt x="157" y="15"/>
                  </a:lnTo>
                  <a:lnTo>
                    <a:pt x="157" y="15"/>
                  </a:lnTo>
                  <a:lnTo>
                    <a:pt x="157" y="15"/>
                  </a:lnTo>
                  <a:lnTo>
                    <a:pt x="157" y="15"/>
                  </a:lnTo>
                  <a:lnTo>
                    <a:pt x="157" y="15"/>
                  </a:lnTo>
                  <a:lnTo>
                    <a:pt x="157" y="15"/>
                  </a:lnTo>
                  <a:lnTo>
                    <a:pt x="157" y="15"/>
                  </a:lnTo>
                  <a:lnTo>
                    <a:pt x="157" y="0"/>
                  </a:lnTo>
                  <a:lnTo>
                    <a:pt x="157" y="0"/>
                  </a:lnTo>
                  <a:lnTo>
                    <a:pt x="157" y="0"/>
                  </a:lnTo>
                  <a:lnTo>
                    <a:pt x="157" y="0"/>
                  </a:lnTo>
                  <a:lnTo>
                    <a:pt x="157" y="0"/>
                  </a:lnTo>
                  <a:lnTo>
                    <a:pt x="157" y="0"/>
                  </a:lnTo>
                  <a:lnTo>
                    <a:pt x="157" y="0"/>
                  </a:lnTo>
                  <a:lnTo>
                    <a:pt x="157" y="0"/>
                  </a:lnTo>
                  <a:lnTo>
                    <a:pt x="261" y="45"/>
                  </a:lnTo>
                  <a:lnTo>
                    <a:pt x="261" y="45"/>
                  </a:lnTo>
                  <a:lnTo>
                    <a:pt x="279" y="45"/>
                  </a:lnTo>
                  <a:lnTo>
                    <a:pt x="331" y="136"/>
                  </a:lnTo>
                  <a:lnTo>
                    <a:pt x="331" y="136"/>
                  </a:lnTo>
                  <a:lnTo>
                    <a:pt x="331" y="136"/>
                  </a:lnTo>
                  <a:lnTo>
                    <a:pt x="331" y="136"/>
                  </a:lnTo>
                  <a:lnTo>
                    <a:pt x="331" y="136"/>
                  </a:lnTo>
                  <a:lnTo>
                    <a:pt x="331" y="136"/>
                  </a:lnTo>
                  <a:lnTo>
                    <a:pt x="331" y="136"/>
                  </a:lnTo>
                  <a:lnTo>
                    <a:pt x="331" y="136"/>
                  </a:lnTo>
                  <a:lnTo>
                    <a:pt x="331" y="136"/>
                  </a:lnTo>
                  <a:lnTo>
                    <a:pt x="279" y="227"/>
                  </a:lnTo>
                  <a:lnTo>
                    <a:pt x="279" y="227"/>
                  </a:lnTo>
                  <a:lnTo>
                    <a:pt x="261" y="242"/>
                  </a:lnTo>
                  <a:lnTo>
                    <a:pt x="157" y="288"/>
                  </a:lnTo>
                  <a:lnTo>
                    <a:pt x="157" y="288"/>
                  </a:lnTo>
                  <a:lnTo>
                    <a:pt x="157" y="288"/>
                  </a:lnTo>
                  <a:lnTo>
                    <a:pt x="157" y="288"/>
                  </a:lnTo>
                  <a:lnTo>
                    <a:pt x="157" y="288"/>
                  </a:lnTo>
                  <a:lnTo>
                    <a:pt x="157" y="288"/>
                  </a:lnTo>
                  <a:lnTo>
                    <a:pt x="157" y="288"/>
                  </a:lnTo>
                  <a:lnTo>
                    <a:pt x="157" y="288"/>
                  </a:lnTo>
                  <a:lnTo>
                    <a:pt x="157" y="288"/>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5"/>
                  </a:lnTo>
                  <a:lnTo>
                    <a:pt x="52" y="45"/>
                  </a:lnTo>
                  <a:lnTo>
                    <a:pt x="52" y="45"/>
                  </a:lnTo>
                  <a:lnTo>
                    <a:pt x="157" y="0"/>
                  </a:lnTo>
                  <a:lnTo>
                    <a:pt x="157"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805" name="Freeform 93"/>
            <p:cNvSpPr>
              <a:spLocks/>
            </p:cNvSpPr>
            <p:nvPr/>
          </p:nvSpPr>
          <p:spPr bwMode="auto">
            <a:xfrm>
              <a:off x="5135" y="3331"/>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806" name="Rectangle 94"/>
            <p:cNvSpPr>
              <a:spLocks noChangeArrowheads="1"/>
            </p:cNvSpPr>
            <p:nvPr/>
          </p:nvSpPr>
          <p:spPr bwMode="auto">
            <a:xfrm>
              <a:off x="5048" y="3346"/>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31</a:t>
              </a:r>
              <a:endParaRPr lang="de-DE"/>
            </a:p>
          </p:txBody>
        </p:sp>
        <p:sp>
          <p:nvSpPr>
            <p:cNvPr id="371807" name="Rectangle 95"/>
            <p:cNvSpPr>
              <a:spLocks noChangeArrowheads="1"/>
            </p:cNvSpPr>
            <p:nvPr/>
          </p:nvSpPr>
          <p:spPr bwMode="auto">
            <a:xfrm>
              <a:off x="5152" y="2922"/>
              <a:ext cx="18" cy="1"/>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09" name="Rectangle 97"/>
            <p:cNvSpPr>
              <a:spLocks noChangeArrowheads="1"/>
            </p:cNvSpPr>
            <p:nvPr/>
          </p:nvSpPr>
          <p:spPr bwMode="auto">
            <a:xfrm>
              <a:off x="5152" y="2922"/>
              <a:ext cx="18" cy="40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10" name="Rectangle 98"/>
            <p:cNvSpPr>
              <a:spLocks noChangeArrowheads="1"/>
            </p:cNvSpPr>
            <p:nvPr/>
          </p:nvSpPr>
          <p:spPr bwMode="auto">
            <a:xfrm>
              <a:off x="1377" y="667"/>
              <a:ext cx="226" cy="303"/>
            </a:xfrm>
            <a:prstGeom prst="rect">
              <a:avLst/>
            </a:prstGeom>
            <a:noFill/>
            <a:ln w="9525">
              <a:noFill/>
              <a:miter lim="800000"/>
              <a:headEnd/>
              <a:tailEnd/>
            </a:ln>
          </p:spPr>
          <p:txBody>
            <a:bodyPr wrap="none" lIns="0" tIns="0" rIns="0" bIns="0">
              <a:spAutoFit/>
            </a:bodyPr>
            <a:lstStyle/>
            <a:p>
              <a:r>
                <a:rPr lang="de-DE" sz="2700">
                  <a:solidFill>
                    <a:srgbClr val="000000"/>
                  </a:solidFill>
                </a:rPr>
                <a:t>x</a:t>
              </a:r>
              <a:endParaRPr lang="de-DE"/>
            </a:p>
          </p:txBody>
        </p:sp>
        <p:sp>
          <p:nvSpPr>
            <p:cNvPr id="371811" name="Rectangle 99"/>
            <p:cNvSpPr>
              <a:spLocks noChangeArrowheads="1"/>
            </p:cNvSpPr>
            <p:nvPr/>
          </p:nvSpPr>
          <p:spPr bwMode="auto">
            <a:xfrm>
              <a:off x="1499" y="773"/>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1</a:t>
              </a:r>
              <a:endParaRPr lang="de-DE"/>
            </a:p>
          </p:txBody>
        </p:sp>
        <p:sp>
          <p:nvSpPr>
            <p:cNvPr id="371812" name="Rectangle 100"/>
            <p:cNvSpPr>
              <a:spLocks noChangeArrowheads="1"/>
            </p:cNvSpPr>
            <p:nvPr/>
          </p:nvSpPr>
          <p:spPr bwMode="auto">
            <a:xfrm>
              <a:off x="1603" y="667"/>
              <a:ext cx="2783" cy="303"/>
            </a:xfrm>
            <a:prstGeom prst="rect">
              <a:avLst/>
            </a:prstGeom>
            <a:noFill/>
            <a:ln w="9525">
              <a:noFill/>
              <a:miter lim="800000"/>
              <a:headEnd/>
              <a:tailEnd/>
            </a:ln>
          </p:spPr>
          <p:txBody>
            <a:bodyPr wrap="none" lIns="0" tIns="0" rIns="0" bIns="0">
              <a:spAutoFit/>
            </a:bodyPr>
            <a:lstStyle/>
            <a:p>
              <a:r>
                <a:rPr lang="de-DE" sz="2700">
                  <a:solidFill>
                    <a:srgbClr val="000000"/>
                  </a:solidFill>
                </a:rPr>
                <a:t> = 1                               x</a:t>
              </a:r>
              <a:endParaRPr lang="de-DE"/>
            </a:p>
          </p:txBody>
        </p:sp>
        <p:sp>
          <p:nvSpPr>
            <p:cNvPr id="371813" name="Rectangle 101"/>
            <p:cNvSpPr>
              <a:spLocks noChangeArrowheads="1"/>
            </p:cNvSpPr>
            <p:nvPr/>
          </p:nvSpPr>
          <p:spPr bwMode="auto">
            <a:xfrm>
              <a:off x="3987" y="773"/>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1</a:t>
              </a:r>
              <a:endParaRPr lang="de-DE"/>
            </a:p>
          </p:txBody>
        </p:sp>
        <p:sp>
          <p:nvSpPr>
            <p:cNvPr id="371814" name="Rectangle 102"/>
            <p:cNvSpPr>
              <a:spLocks noChangeArrowheads="1"/>
            </p:cNvSpPr>
            <p:nvPr/>
          </p:nvSpPr>
          <p:spPr bwMode="auto">
            <a:xfrm>
              <a:off x="4091" y="667"/>
              <a:ext cx="504" cy="303"/>
            </a:xfrm>
            <a:prstGeom prst="rect">
              <a:avLst/>
            </a:prstGeom>
            <a:noFill/>
            <a:ln w="9525">
              <a:noFill/>
              <a:miter lim="800000"/>
              <a:headEnd/>
              <a:tailEnd/>
            </a:ln>
          </p:spPr>
          <p:txBody>
            <a:bodyPr wrap="none" lIns="0" tIns="0" rIns="0" bIns="0">
              <a:spAutoFit/>
            </a:bodyPr>
            <a:lstStyle/>
            <a:p>
              <a:r>
                <a:rPr lang="de-DE" sz="2700">
                  <a:solidFill>
                    <a:srgbClr val="000000"/>
                  </a:solidFill>
                </a:rPr>
                <a:t> = 2</a:t>
              </a:r>
              <a:endParaRPr lang="de-DE"/>
            </a:p>
          </p:txBody>
        </p:sp>
        <p:sp>
          <p:nvSpPr>
            <p:cNvPr id="371815" name="Rectangle 103"/>
            <p:cNvSpPr>
              <a:spLocks noChangeArrowheads="1"/>
            </p:cNvSpPr>
            <p:nvPr/>
          </p:nvSpPr>
          <p:spPr bwMode="auto">
            <a:xfrm>
              <a:off x="334" y="1545"/>
              <a:ext cx="226" cy="303"/>
            </a:xfrm>
            <a:prstGeom prst="rect">
              <a:avLst/>
            </a:prstGeom>
            <a:noFill/>
            <a:ln w="9525">
              <a:noFill/>
              <a:miter lim="800000"/>
              <a:headEnd/>
              <a:tailEnd/>
            </a:ln>
          </p:spPr>
          <p:txBody>
            <a:bodyPr wrap="none" lIns="0" tIns="0" rIns="0" bIns="0">
              <a:spAutoFit/>
            </a:bodyPr>
            <a:lstStyle/>
            <a:p>
              <a:r>
                <a:rPr lang="de-DE" sz="2700">
                  <a:solidFill>
                    <a:srgbClr val="000000"/>
                  </a:solidFill>
                </a:rPr>
                <a:t>x</a:t>
              </a:r>
              <a:endParaRPr lang="de-DE"/>
            </a:p>
          </p:txBody>
        </p:sp>
        <p:sp>
          <p:nvSpPr>
            <p:cNvPr id="371816" name="Rectangle 104"/>
            <p:cNvSpPr>
              <a:spLocks noChangeArrowheads="1"/>
            </p:cNvSpPr>
            <p:nvPr/>
          </p:nvSpPr>
          <p:spPr bwMode="auto">
            <a:xfrm>
              <a:off x="455" y="1636"/>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2</a:t>
              </a:r>
              <a:endParaRPr lang="de-DE"/>
            </a:p>
          </p:txBody>
        </p:sp>
        <p:sp>
          <p:nvSpPr>
            <p:cNvPr id="371817" name="Rectangle 105"/>
            <p:cNvSpPr>
              <a:spLocks noChangeArrowheads="1"/>
            </p:cNvSpPr>
            <p:nvPr/>
          </p:nvSpPr>
          <p:spPr bwMode="auto">
            <a:xfrm>
              <a:off x="560" y="1545"/>
              <a:ext cx="365" cy="303"/>
            </a:xfrm>
            <a:prstGeom prst="rect">
              <a:avLst/>
            </a:prstGeom>
            <a:noFill/>
            <a:ln w="9525">
              <a:noFill/>
              <a:miter lim="800000"/>
              <a:headEnd/>
              <a:tailEnd/>
            </a:ln>
          </p:spPr>
          <p:txBody>
            <a:bodyPr wrap="none" lIns="0" tIns="0" rIns="0" bIns="0">
              <a:spAutoFit/>
            </a:bodyPr>
            <a:lstStyle/>
            <a:p>
              <a:r>
                <a:rPr lang="de-DE" sz="2700">
                  <a:solidFill>
                    <a:srgbClr val="000000"/>
                  </a:solidFill>
                </a:rPr>
                <a:t>=2</a:t>
              </a:r>
              <a:endParaRPr lang="de-DE"/>
            </a:p>
          </p:txBody>
        </p:sp>
        <p:sp>
          <p:nvSpPr>
            <p:cNvPr id="371818" name="Rectangle 106"/>
            <p:cNvSpPr>
              <a:spLocks noChangeArrowheads="1"/>
            </p:cNvSpPr>
            <p:nvPr/>
          </p:nvSpPr>
          <p:spPr bwMode="auto">
            <a:xfrm>
              <a:off x="995" y="1484"/>
              <a:ext cx="174" cy="303"/>
            </a:xfrm>
            <a:prstGeom prst="rect">
              <a:avLst/>
            </a:prstGeom>
            <a:noFill/>
            <a:ln w="9525">
              <a:noFill/>
              <a:miter lim="800000"/>
              <a:headEnd/>
              <a:tailEnd/>
            </a:ln>
          </p:spPr>
          <p:txBody>
            <a:bodyPr wrap="none" lIns="0" tIns="0" rIns="0" bIns="0">
              <a:spAutoFit/>
            </a:bodyPr>
            <a:lstStyle/>
            <a:p>
              <a:r>
                <a:rPr lang="de-DE" sz="2700">
                  <a:solidFill>
                    <a:srgbClr val="000000"/>
                  </a:solidFill>
                </a:rPr>
                <a:t> </a:t>
              </a:r>
              <a:endParaRPr lang="de-DE"/>
            </a:p>
          </p:txBody>
        </p:sp>
        <p:sp>
          <p:nvSpPr>
            <p:cNvPr id="371819" name="Rectangle 107"/>
            <p:cNvSpPr>
              <a:spLocks noChangeArrowheads="1"/>
            </p:cNvSpPr>
            <p:nvPr/>
          </p:nvSpPr>
          <p:spPr bwMode="auto">
            <a:xfrm>
              <a:off x="942" y="1545"/>
              <a:ext cx="226" cy="303"/>
            </a:xfrm>
            <a:prstGeom prst="rect">
              <a:avLst/>
            </a:prstGeom>
            <a:noFill/>
            <a:ln w="9525">
              <a:noFill/>
              <a:miter lim="800000"/>
              <a:headEnd/>
              <a:tailEnd/>
            </a:ln>
          </p:spPr>
          <p:txBody>
            <a:bodyPr wrap="none" lIns="0" tIns="0" rIns="0" bIns="0">
              <a:spAutoFit/>
            </a:bodyPr>
            <a:lstStyle/>
            <a:p>
              <a:r>
                <a:rPr lang="de-DE" sz="2700">
                  <a:solidFill>
                    <a:srgbClr val="000000"/>
                  </a:solidFill>
                </a:rPr>
                <a:t>x</a:t>
              </a:r>
              <a:endParaRPr lang="de-DE"/>
            </a:p>
          </p:txBody>
        </p:sp>
        <p:sp>
          <p:nvSpPr>
            <p:cNvPr id="371820" name="Rectangle 108"/>
            <p:cNvSpPr>
              <a:spLocks noChangeArrowheads="1"/>
            </p:cNvSpPr>
            <p:nvPr/>
          </p:nvSpPr>
          <p:spPr bwMode="auto">
            <a:xfrm>
              <a:off x="1064" y="1636"/>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2</a:t>
              </a:r>
              <a:endParaRPr lang="de-DE"/>
            </a:p>
          </p:txBody>
        </p:sp>
        <p:sp>
          <p:nvSpPr>
            <p:cNvPr id="371821" name="Rectangle 109"/>
            <p:cNvSpPr>
              <a:spLocks noChangeArrowheads="1"/>
            </p:cNvSpPr>
            <p:nvPr/>
          </p:nvSpPr>
          <p:spPr bwMode="auto">
            <a:xfrm>
              <a:off x="1169" y="1545"/>
              <a:ext cx="574" cy="303"/>
            </a:xfrm>
            <a:prstGeom prst="rect">
              <a:avLst/>
            </a:prstGeom>
            <a:noFill/>
            <a:ln w="9525">
              <a:noFill/>
              <a:miter lim="800000"/>
              <a:headEnd/>
              <a:tailEnd/>
            </a:ln>
          </p:spPr>
          <p:txBody>
            <a:bodyPr wrap="none" lIns="0" tIns="0" rIns="0" bIns="0">
              <a:spAutoFit/>
            </a:bodyPr>
            <a:lstStyle/>
            <a:p>
              <a:r>
                <a:rPr lang="de-DE" sz="2700">
                  <a:solidFill>
                    <a:srgbClr val="000000"/>
                  </a:solidFill>
                </a:rPr>
                <a:t>=3   </a:t>
              </a:r>
              <a:endParaRPr lang="de-DE"/>
            </a:p>
          </p:txBody>
        </p:sp>
        <p:sp>
          <p:nvSpPr>
            <p:cNvPr id="371822" name="Rectangle 110"/>
            <p:cNvSpPr>
              <a:spLocks noChangeArrowheads="1"/>
            </p:cNvSpPr>
            <p:nvPr/>
          </p:nvSpPr>
          <p:spPr bwMode="auto">
            <a:xfrm>
              <a:off x="1708" y="1484"/>
              <a:ext cx="174" cy="303"/>
            </a:xfrm>
            <a:prstGeom prst="rect">
              <a:avLst/>
            </a:prstGeom>
            <a:noFill/>
            <a:ln w="9525">
              <a:noFill/>
              <a:miter lim="800000"/>
              <a:headEnd/>
              <a:tailEnd/>
            </a:ln>
          </p:spPr>
          <p:txBody>
            <a:bodyPr wrap="none" lIns="0" tIns="0" rIns="0" bIns="0">
              <a:spAutoFit/>
            </a:bodyPr>
            <a:lstStyle/>
            <a:p>
              <a:r>
                <a:rPr lang="de-DE" sz="2700">
                  <a:solidFill>
                    <a:srgbClr val="000000"/>
                  </a:solidFill>
                </a:rPr>
                <a:t> </a:t>
              </a:r>
              <a:endParaRPr lang="de-DE"/>
            </a:p>
          </p:txBody>
        </p:sp>
        <p:sp>
          <p:nvSpPr>
            <p:cNvPr id="371823" name="Rectangle 111"/>
            <p:cNvSpPr>
              <a:spLocks noChangeArrowheads="1"/>
            </p:cNvSpPr>
            <p:nvPr/>
          </p:nvSpPr>
          <p:spPr bwMode="auto">
            <a:xfrm>
              <a:off x="1673" y="1545"/>
              <a:ext cx="226" cy="303"/>
            </a:xfrm>
            <a:prstGeom prst="rect">
              <a:avLst/>
            </a:prstGeom>
            <a:noFill/>
            <a:ln w="9525">
              <a:noFill/>
              <a:miter lim="800000"/>
              <a:headEnd/>
              <a:tailEnd/>
            </a:ln>
          </p:spPr>
          <p:txBody>
            <a:bodyPr wrap="none" lIns="0" tIns="0" rIns="0" bIns="0">
              <a:spAutoFit/>
            </a:bodyPr>
            <a:lstStyle/>
            <a:p>
              <a:r>
                <a:rPr lang="de-DE" sz="2700">
                  <a:solidFill>
                    <a:srgbClr val="000000"/>
                  </a:solidFill>
                </a:rPr>
                <a:t>x</a:t>
              </a:r>
              <a:endParaRPr lang="de-DE"/>
            </a:p>
          </p:txBody>
        </p:sp>
        <p:sp>
          <p:nvSpPr>
            <p:cNvPr id="371824" name="Rectangle 112"/>
            <p:cNvSpPr>
              <a:spLocks noChangeArrowheads="1"/>
            </p:cNvSpPr>
            <p:nvPr/>
          </p:nvSpPr>
          <p:spPr bwMode="auto">
            <a:xfrm>
              <a:off x="1795" y="1636"/>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2</a:t>
              </a:r>
              <a:endParaRPr lang="de-DE"/>
            </a:p>
          </p:txBody>
        </p:sp>
        <p:sp>
          <p:nvSpPr>
            <p:cNvPr id="371825" name="Rectangle 113"/>
            <p:cNvSpPr>
              <a:spLocks noChangeArrowheads="1"/>
            </p:cNvSpPr>
            <p:nvPr/>
          </p:nvSpPr>
          <p:spPr bwMode="auto">
            <a:xfrm>
              <a:off x="1882" y="1545"/>
              <a:ext cx="2035" cy="303"/>
            </a:xfrm>
            <a:prstGeom prst="rect">
              <a:avLst/>
            </a:prstGeom>
            <a:noFill/>
            <a:ln w="9525">
              <a:noFill/>
              <a:miter lim="800000"/>
              <a:headEnd/>
              <a:tailEnd/>
            </a:ln>
          </p:spPr>
          <p:txBody>
            <a:bodyPr wrap="none" lIns="0" tIns="0" rIns="0" bIns="0">
              <a:spAutoFit/>
            </a:bodyPr>
            <a:lstStyle/>
            <a:p>
              <a:r>
                <a:rPr lang="de-DE" sz="2700">
                  <a:solidFill>
                    <a:srgbClr val="000000"/>
                  </a:solidFill>
                </a:rPr>
                <a:t>=4                        </a:t>
              </a:r>
              <a:endParaRPr lang="de-DE"/>
            </a:p>
          </p:txBody>
        </p:sp>
        <p:sp>
          <p:nvSpPr>
            <p:cNvPr id="371826" name="Rectangle 114"/>
            <p:cNvSpPr>
              <a:spLocks noChangeArrowheads="1"/>
            </p:cNvSpPr>
            <p:nvPr/>
          </p:nvSpPr>
          <p:spPr bwMode="auto">
            <a:xfrm>
              <a:off x="3708" y="1484"/>
              <a:ext cx="174" cy="303"/>
            </a:xfrm>
            <a:prstGeom prst="rect">
              <a:avLst/>
            </a:prstGeom>
            <a:noFill/>
            <a:ln w="9525">
              <a:noFill/>
              <a:miter lim="800000"/>
              <a:headEnd/>
              <a:tailEnd/>
            </a:ln>
          </p:spPr>
          <p:txBody>
            <a:bodyPr wrap="none" lIns="0" tIns="0" rIns="0" bIns="0">
              <a:spAutoFit/>
            </a:bodyPr>
            <a:lstStyle/>
            <a:p>
              <a:r>
                <a:rPr lang="de-DE" sz="2700">
                  <a:solidFill>
                    <a:srgbClr val="000000"/>
                  </a:solidFill>
                </a:rPr>
                <a:t> </a:t>
              </a:r>
              <a:endParaRPr lang="de-DE"/>
            </a:p>
          </p:txBody>
        </p:sp>
        <p:sp>
          <p:nvSpPr>
            <p:cNvPr id="371827" name="Rectangle 115"/>
            <p:cNvSpPr>
              <a:spLocks noChangeArrowheads="1"/>
            </p:cNvSpPr>
            <p:nvPr/>
          </p:nvSpPr>
          <p:spPr bwMode="auto">
            <a:xfrm>
              <a:off x="3674" y="1545"/>
              <a:ext cx="226" cy="303"/>
            </a:xfrm>
            <a:prstGeom prst="rect">
              <a:avLst/>
            </a:prstGeom>
            <a:noFill/>
            <a:ln w="9525">
              <a:noFill/>
              <a:miter lim="800000"/>
              <a:headEnd/>
              <a:tailEnd/>
            </a:ln>
          </p:spPr>
          <p:txBody>
            <a:bodyPr wrap="none" lIns="0" tIns="0" rIns="0" bIns="0">
              <a:spAutoFit/>
            </a:bodyPr>
            <a:lstStyle/>
            <a:p>
              <a:r>
                <a:rPr lang="de-DE" sz="2700">
                  <a:solidFill>
                    <a:srgbClr val="000000"/>
                  </a:solidFill>
                </a:rPr>
                <a:t>x</a:t>
              </a:r>
              <a:endParaRPr lang="de-DE"/>
            </a:p>
          </p:txBody>
        </p:sp>
        <p:sp>
          <p:nvSpPr>
            <p:cNvPr id="371828" name="Rectangle 116"/>
            <p:cNvSpPr>
              <a:spLocks noChangeArrowheads="1"/>
            </p:cNvSpPr>
            <p:nvPr/>
          </p:nvSpPr>
          <p:spPr bwMode="auto">
            <a:xfrm>
              <a:off x="3795" y="1636"/>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1</a:t>
              </a:r>
              <a:endParaRPr lang="de-DE"/>
            </a:p>
          </p:txBody>
        </p:sp>
        <p:sp>
          <p:nvSpPr>
            <p:cNvPr id="371829" name="Rectangle 117"/>
            <p:cNvSpPr>
              <a:spLocks noChangeArrowheads="1"/>
            </p:cNvSpPr>
            <p:nvPr/>
          </p:nvSpPr>
          <p:spPr bwMode="auto">
            <a:xfrm>
              <a:off x="3882" y="1545"/>
              <a:ext cx="626" cy="303"/>
            </a:xfrm>
            <a:prstGeom prst="rect">
              <a:avLst/>
            </a:prstGeom>
            <a:noFill/>
            <a:ln w="9525">
              <a:noFill/>
              <a:miter lim="800000"/>
              <a:headEnd/>
              <a:tailEnd/>
            </a:ln>
          </p:spPr>
          <p:txBody>
            <a:bodyPr wrap="none" lIns="0" tIns="0" rIns="0" bIns="0">
              <a:spAutoFit/>
            </a:bodyPr>
            <a:lstStyle/>
            <a:p>
              <a:r>
                <a:rPr lang="de-DE" sz="2700">
                  <a:solidFill>
                    <a:srgbClr val="000000"/>
                  </a:solidFill>
                </a:rPr>
                <a:t>=1  x</a:t>
              </a:r>
              <a:endParaRPr lang="de-DE"/>
            </a:p>
          </p:txBody>
        </p:sp>
        <p:sp>
          <p:nvSpPr>
            <p:cNvPr id="371830" name="Rectangle 118"/>
            <p:cNvSpPr>
              <a:spLocks noChangeArrowheads="1"/>
            </p:cNvSpPr>
            <p:nvPr/>
          </p:nvSpPr>
          <p:spPr bwMode="auto">
            <a:xfrm>
              <a:off x="4387" y="1636"/>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2</a:t>
              </a:r>
              <a:endParaRPr lang="de-DE"/>
            </a:p>
          </p:txBody>
        </p:sp>
        <p:sp>
          <p:nvSpPr>
            <p:cNvPr id="371831" name="Rectangle 119"/>
            <p:cNvSpPr>
              <a:spLocks noChangeArrowheads="1"/>
            </p:cNvSpPr>
            <p:nvPr/>
          </p:nvSpPr>
          <p:spPr bwMode="auto">
            <a:xfrm>
              <a:off x="4491" y="1545"/>
              <a:ext cx="504" cy="303"/>
            </a:xfrm>
            <a:prstGeom prst="rect">
              <a:avLst/>
            </a:prstGeom>
            <a:noFill/>
            <a:ln w="9525">
              <a:noFill/>
              <a:miter lim="800000"/>
              <a:headEnd/>
              <a:tailEnd/>
            </a:ln>
          </p:spPr>
          <p:txBody>
            <a:bodyPr wrap="none" lIns="0" tIns="0" rIns="0" bIns="0">
              <a:spAutoFit/>
            </a:bodyPr>
            <a:lstStyle/>
            <a:p>
              <a:r>
                <a:rPr lang="de-DE" sz="2700">
                  <a:solidFill>
                    <a:srgbClr val="000000"/>
                  </a:solidFill>
                </a:rPr>
                <a:t>=3  </a:t>
              </a:r>
              <a:endParaRPr lang="de-DE"/>
            </a:p>
          </p:txBody>
        </p:sp>
        <p:sp>
          <p:nvSpPr>
            <p:cNvPr id="371832" name="Rectangle 120"/>
            <p:cNvSpPr>
              <a:spLocks noChangeArrowheads="1"/>
            </p:cNvSpPr>
            <p:nvPr/>
          </p:nvSpPr>
          <p:spPr bwMode="auto">
            <a:xfrm>
              <a:off x="4978" y="1484"/>
              <a:ext cx="174" cy="303"/>
            </a:xfrm>
            <a:prstGeom prst="rect">
              <a:avLst/>
            </a:prstGeom>
            <a:noFill/>
            <a:ln w="9525">
              <a:noFill/>
              <a:miter lim="800000"/>
              <a:headEnd/>
              <a:tailEnd/>
            </a:ln>
          </p:spPr>
          <p:txBody>
            <a:bodyPr wrap="none" lIns="0" tIns="0" rIns="0" bIns="0">
              <a:spAutoFit/>
            </a:bodyPr>
            <a:lstStyle/>
            <a:p>
              <a:r>
                <a:rPr lang="de-DE" sz="2700">
                  <a:solidFill>
                    <a:srgbClr val="000000"/>
                  </a:solidFill>
                </a:rPr>
                <a:t> </a:t>
              </a:r>
              <a:endParaRPr lang="de-DE"/>
            </a:p>
          </p:txBody>
        </p:sp>
        <p:sp>
          <p:nvSpPr>
            <p:cNvPr id="371833" name="Rectangle 121"/>
            <p:cNvSpPr>
              <a:spLocks noChangeArrowheads="1"/>
            </p:cNvSpPr>
            <p:nvPr/>
          </p:nvSpPr>
          <p:spPr bwMode="auto">
            <a:xfrm>
              <a:off x="4926" y="1545"/>
              <a:ext cx="226" cy="303"/>
            </a:xfrm>
            <a:prstGeom prst="rect">
              <a:avLst/>
            </a:prstGeom>
            <a:noFill/>
            <a:ln w="9525">
              <a:noFill/>
              <a:miter lim="800000"/>
              <a:headEnd/>
              <a:tailEnd/>
            </a:ln>
          </p:spPr>
          <p:txBody>
            <a:bodyPr wrap="none" lIns="0" tIns="0" rIns="0" bIns="0">
              <a:spAutoFit/>
            </a:bodyPr>
            <a:lstStyle/>
            <a:p>
              <a:r>
                <a:rPr lang="de-DE" sz="2700">
                  <a:solidFill>
                    <a:srgbClr val="000000"/>
                  </a:solidFill>
                </a:rPr>
                <a:t>x</a:t>
              </a:r>
              <a:endParaRPr lang="de-DE"/>
            </a:p>
          </p:txBody>
        </p:sp>
        <p:sp>
          <p:nvSpPr>
            <p:cNvPr id="371834" name="Rectangle 122"/>
            <p:cNvSpPr>
              <a:spLocks noChangeArrowheads="1"/>
            </p:cNvSpPr>
            <p:nvPr/>
          </p:nvSpPr>
          <p:spPr bwMode="auto">
            <a:xfrm>
              <a:off x="5048" y="1636"/>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2</a:t>
              </a:r>
              <a:endParaRPr lang="de-DE"/>
            </a:p>
          </p:txBody>
        </p:sp>
        <p:sp>
          <p:nvSpPr>
            <p:cNvPr id="371835" name="Rectangle 123"/>
            <p:cNvSpPr>
              <a:spLocks noChangeArrowheads="1"/>
            </p:cNvSpPr>
            <p:nvPr/>
          </p:nvSpPr>
          <p:spPr bwMode="auto">
            <a:xfrm>
              <a:off x="5152" y="1545"/>
              <a:ext cx="365" cy="303"/>
            </a:xfrm>
            <a:prstGeom prst="rect">
              <a:avLst/>
            </a:prstGeom>
            <a:noFill/>
            <a:ln w="9525">
              <a:noFill/>
              <a:miter lim="800000"/>
              <a:headEnd/>
              <a:tailEnd/>
            </a:ln>
          </p:spPr>
          <p:txBody>
            <a:bodyPr wrap="none" lIns="0" tIns="0" rIns="0" bIns="0">
              <a:spAutoFit/>
            </a:bodyPr>
            <a:lstStyle/>
            <a:p>
              <a:r>
                <a:rPr lang="de-DE" sz="2700">
                  <a:solidFill>
                    <a:srgbClr val="000000"/>
                  </a:solidFill>
                </a:rPr>
                <a:t>=4</a:t>
              </a:r>
              <a:endParaRPr lang="de-DE"/>
            </a:p>
          </p:txBody>
        </p:sp>
        <p:sp>
          <p:nvSpPr>
            <p:cNvPr id="371836" name="Rectangle 124"/>
            <p:cNvSpPr>
              <a:spLocks noChangeArrowheads="1"/>
            </p:cNvSpPr>
            <p:nvPr/>
          </p:nvSpPr>
          <p:spPr bwMode="auto">
            <a:xfrm>
              <a:off x="455" y="2271"/>
              <a:ext cx="226" cy="303"/>
            </a:xfrm>
            <a:prstGeom prst="rect">
              <a:avLst/>
            </a:prstGeom>
            <a:noFill/>
            <a:ln w="9525">
              <a:noFill/>
              <a:miter lim="800000"/>
              <a:headEnd/>
              <a:tailEnd/>
            </a:ln>
          </p:spPr>
          <p:txBody>
            <a:bodyPr wrap="none" lIns="0" tIns="0" rIns="0" bIns="0">
              <a:spAutoFit/>
            </a:bodyPr>
            <a:lstStyle/>
            <a:p>
              <a:r>
                <a:rPr lang="de-DE" sz="2700">
                  <a:solidFill>
                    <a:srgbClr val="000000"/>
                  </a:solidFill>
                </a:rPr>
                <a:t>x</a:t>
              </a:r>
              <a:endParaRPr lang="de-DE"/>
            </a:p>
          </p:txBody>
        </p:sp>
        <p:sp>
          <p:nvSpPr>
            <p:cNvPr id="371837" name="Rectangle 125"/>
            <p:cNvSpPr>
              <a:spLocks noChangeArrowheads="1"/>
            </p:cNvSpPr>
            <p:nvPr/>
          </p:nvSpPr>
          <p:spPr bwMode="auto">
            <a:xfrm>
              <a:off x="577" y="2377"/>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3</a:t>
              </a:r>
              <a:endParaRPr lang="de-DE"/>
            </a:p>
          </p:txBody>
        </p:sp>
        <p:sp>
          <p:nvSpPr>
            <p:cNvPr id="371838" name="Rectangle 126"/>
            <p:cNvSpPr>
              <a:spLocks noChangeArrowheads="1"/>
            </p:cNvSpPr>
            <p:nvPr/>
          </p:nvSpPr>
          <p:spPr bwMode="auto">
            <a:xfrm>
              <a:off x="682" y="2271"/>
              <a:ext cx="574" cy="303"/>
            </a:xfrm>
            <a:prstGeom prst="rect">
              <a:avLst/>
            </a:prstGeom>
            <a:noFill/>
            <a:ln w="9525">
              <a:noFill/>
              <a:miter lim="800000"/>
              <a:headEnd/>
              <a:tailEnd/>
            </a:ln>
          </p:spPr>
          <p:txBody>
            <a:bodyPr wrap="none" lIns="0" tIns="0" rIns="0" bIns="0">
              <a:spAutoFit/>
            </a:bodyPr>
            <a:lstStyle/>
            <a:p>
              <a:r>
                <a:rPr lang="de-DE" sz="2700">
                  <a:solidFill>
                    <a:srgbClr val="000000"/>
                  </a:solidFill>
                </a:rPr>
                <a:t>=2   </a:t>
              </a:r>
              <a:endParaRPr lang="de-DE"/>
            </a:p>
          </p:txBody>
        </p:sp>
        <p:sp>
          <p:nvSpPr>
            <p:cNvPr id="371839" name="Rectangle 127"/>
            <p:cNvSpPr>
              <a:spLocks noChangeArrowheads="1"/>
            </p:cNvSpPr>
            <p:nvPr/>
          </p:nvSpPr>
          <p:spPr bwMode="auto">
            <a:xfrm>
              <a:off x="1029" y="2271"/>
              <a:ext cx="226" cy="303"/>
            </a:xfrm>
            <a:prstGeom prst="rect">
              <a:avLst/>
            </a:prstGeom>
            <a:noFill/>
            <a:ln w="9525">
              <a:noFill/>
              <a:miter lim="800000"/>
              <a:headEnd/>
              <a:tailEnd/>
            </a:ln>
          </p:spPr>
          <p:txBody>
            <a:bodyPr wrap="none" lIns="0" tIns="0" rIns="0" bIns="0">
              <a:spAutoFit/>
            </a:bodyPr>
            <a:lstStyle/>
            <a:p>
              <a:r>
                <a:rPr lang="de-DE" sz="2700">
                  <a:solidFill>
                    <a:srgbClr val="000000"/>
                  </a:solidFill>
                </a:rPr>
                <a:t>x</a:t>
              </a:r>
              <a:endParaRPr lang="de-DE"/>
            </a:p>
          </p:txBody>
        </p:sp>
        <p:sp>
          <p:nvSpPr>
            <p:cNvPr id="371840" name="Rectangle 128"/>
            <p:cNvSpPr>
              <a:spLocks noChangeArrowheads="1"/>
            </p:cNvSpPr>
            <p:nvPr/>
          </p:nvSpPr>
          <p:spPr bwMode="auto">
            <a:xfrm>
              <a:off x="1151" y="2377"/>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3</a:t>
              </a:r>
              <a:endParaRPr lang="de-DE"/>
            </a:p>
          </p:txBody>
        </p:sp>
        <p:sp>
          <p:nvSpPr>
            <p:cNvPr id="371841" name="Rectangle 129"/>
            <p:cNvSpPr>
              <a:spLocks noChangeArrowheads="1"/>
            </p:cNvSpPr>
            <p:nvPr/>
          </p:nvSpPr>
          <p:spPr bwMode="auto">
            <a:xfrm>
              <a:off x="1256" y="2271"/>
              <a:ext cx="365" cy="303"/>
            </a:xfrm>
            <a:prstGeom prst="rect">
              <a:avLst/>
            </a:prstGeom>
            <a:noFill/>
            <a:ln w="9525">
              <a:noFill/>
              <a:miter lim="800000"/>
              <a:headEnd/>
              <a:tailEnd/>
            </a:ln>
          </p:spPr>
          <p:txBody>
            <a:bodyPr wrap="none" lIns="0" tIns="0" rIns="0" bIns="0">
              <a:spAutoFit/>
            </a:bodyPr>
            <a:lstStyle/>
            <a:p>
              <a:r>
                <a:rPr lang="de-DE" sz="2700">
                  <a:solidFill>
                    <a:srgbClr val="000000"/>
                  </a:solidFill>
                </a:rPr>
                <a:t>=4</a:t>
              </a:r>
              <a:endParaRPr lang="de-DE"/>
            </a:p>
          </p:txBody>
        </p:sp>
        <p:sp>
          <p:nvSpPr>
            <p:cNvPr id="371842" name="Rectangle 130"/>
            <p:cNvSpPr>
              <a:spLocks noChangeArrowheads="1"/>
            </p:cNvSpPr>
            <p:nvPr/>
          </p:nvSpPr>
          <p:spPr bwMode="auto">
            <a:xfrm>
              <a:off x="1603" y="2271"/>
              <a:ext cx="226" cy="303"/>
            </a:xfrm>
            <a:prstGeom prst="rect">
              <a:avLst/>
            </a:prstGeom>
            <a:noFill/>
            <a:ln w="9525">
              <a:noFill/>
              <a:miter lim="800000"/>
              <a:headEnd/>
              <a:tailEnd/>
            </a:ln>
          </p:spPr>
          <p:txBody>
            <a:bodyPr wrap="none" lIns="0" tIns="0" rIns="0" bIns="0">
              <a:spAutoFit/>
            </a:bodyPr>
            <a:lstStyle/>
            <a:p>
              <a:r>
                <a:rPr lang="de-DE" sz="2700">
                  <a:solidFill>
                    <a:srgbClr val="000000"/>
                  </a:solidFill>
                </a:rPr>
                <a:t>x</a:t>
              </a:r>
              <a:endParaRPr lang="de-DE"/>
            </a:p>
          </p:txBody>
        </p:sp>
        <p:sp>
          <p:nvSpPr>
            <p:cNvPr id="371843" name="Rectangle 131"/>
            <p:cNvSpPr>
              <a:spLocks noChangeArrowheads="1"/>
            </p:cNvSpPr>
            <p:nvPr/>
          </p:nvSpPr>
          <p:spPr bwMode="auto">
            <a:xfrm>
              <a:off x="1725" y="2377"/>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3</a:t>
              </a:r>
              <a:endParaRPr lang="de-DE"/>
            </a:p>
          </p:txBody>
        </p:sp>
        <p:sp>
          <p:nvSpPr>
            <p:cNvPr id="371844" name="Rectangle 132"/>
            <p:cNvSpPr>
              <a:spLocks noChangeArrowheads="1"/>
            </p:cNvSpPr>
            <p:nvPr/>
          </p:nvSpPr>
          <p:spPr bwMode="auto">
            <a:xfrm>
              <a:off x="1812" y="2271"/>
              <a:ext cx="557" cy="303"/>
            </a:xfrm>
            <a:prstGeom prst="rect">
              <a:avLst/>
            </a:prstGeom>
            <a:noFill/>
            <a:ln w="9525">
              <a:noFill/>
              <a:miter lim="800000"/>
              <a:headEnd/>
              <a:tailEnd/>
            </a:ln>
          </p:spPr>
          <p:txBody>
            <a:bodyPr wrap="none" lIns="0" tIns="0" rIns="0" bIns="0">
              <a:spAutoFit/>
            </a:bodyPr>
            <a:lstStyle/>
            <a:p>
              <a:r>
                <a:rPr lang="de-DE" sz="2700">
                  <a:solidFill>
                    <a:srgbClr val="000000"/>
                  </a:solidFill>
                </a:rPr>
                <a:t>=2 x</a:t>
              </a:r>
              <a:endParaRPr lang="de-DE"/>
            </a:p>
          </p:txBody>
        </p:sp>
        <p:sp>
          <p:nvSpPr>
            <p:cNvPr id="371845" name="Rectangle 133"/>
            <p:cNvSpPr>
              <a:spLocks noChangeArrowheads="1"/>
            </p:cNvSpPr>
            <p:nvPr/>
          </p:nvSpPr>
          <p:spPr bwMode="auto">
            <a:xfrm>
              <a:off x="2265" y="2377"/>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3</a:t>
              </a:r>
              <a:endParaRPr lang="de-DE"/>
            </a:p>
          </p:txBody>
        </p:sp>
        <p:sp>
          <p:nvSpPr>
            <p:cNvPr id="371846" name="Rectangle 134"/>
            <p:cNvSpPr>
              <a:spLocks noChangeArrowheads="1"/>
            </p:cNvSpPr>
            <p:nvPr/>
          </p:nvSpPr>
          <p:spPr bwMode="auto">
            <a:xfrm>
              <a:off x="2352" y="2271"/>
              <a:ext cx="3131" cy="303"/>
            </a:xfrm>
            <a:prstGeom prst="rect">
              <a:avLst/>
            </a:prstGeom>
            <a:noFill/>
            <a:ln w="9525">
              <a:noFill/>
              <a:miter lim="800000"/>
              <a:headEnd/>
              <a:tailEnd/>
            </a:ln>
          </p:spPr>
          <p:txBody>
            <a:bodyPr wrap="none" lIns="0" tIns="0" rIns="0" bIns="0">
              <a:spAutoFit/>
            </a:bodyPr>
            <a:lstStyle/>
            <a:p>
              <a:r>
                <a:rPr lang="de-DE" sz="2700">
                  <a:solidFill>
                    <a:srgbClr val="000000"/>
                  </a:solidFill>
                </a:rPr>
                <a:t>=3                                      x</a:t>
              </a:r>
              <a:endParaRPr lang="de-DE"/>
            </a:p>
          </p:txBody>
        </p:sp>
        <p:sp>
          <p:nvSpPr>
            <p:cNvPr id="371847" name="Rectangle 135"/>
            <p:cNvSpPr>
              <a:spLocks noChangeArrowheads="1"/>
            </p:cNvSpPr>
            <p:nvPr/>
          </p:nvSpPr>
          <p:spPr bwMode="auto">
            <a:xfrm>
              <a:off x="5048" y="2377"/>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3</a:t>
              </a:r>
              <a:endParaRPr lang="de-DE"/>
            </a:p>
          </p:txBody>
        </p:sp>
        <p:sp>
          <p:nvSpPr>
            <p:cNvPr id="371848" name="Rectangle 136"/>
            <p:cNvSpPr>
              <a:spLocks noChangeArrowheads="1"/>
            </p:cNvSpPr>
            <p:nvPr/>
          </p:nvSpPr>
          <p:spPr bwMode="auto">
            <a:xfrm>
              <a:off x="5152" y="2271"/>
              <a:ext cx="365" cy="303"/>
            </a:xfrm>
            <a:prstGeom prst="rect">
              <a:avLst/>
            </a:prstGeom>
            <a:noFill/>
            <a:ln w="9525">
              <a:noFill/>
              <a:miter lim="800000"/>
              <a:headEnd/>
              <a:tailEnd/>
            </a:ln>
          </p:spPr>
          <p:txBody>
            <a:bodyPr wrap="none" lIns="0" tIns="0" rIns="0" bIns="0">
              <a:spAutoFit/>
            </a:bodyPr>
            <a:lstStyle/>
            <a:p>
              <a:r>
                <a:rPr lang="de-DE" sz="2700">
                  <a:solidFill>
                    <a:srgbClr val="000000"/>
                  </a:solidFill>
                </a:rPr>
                <a:t>=1</a:t>
              </a:r>
              <a:endParaRPr lang="de-DE"/>
            </a:p>
          </p:txBody>
        </p:sp>
        <p:sp>
          <p:nvSpPr>
            <p:cNvPr id="371849" name="Rectangle 137"/>
            <p:cNvSpPr>
              <a:spLocks noChangeArrowheads="1"/>
            </p:cNvSpPr>
            <p:nvPr/>
          </p:nvSpPr>
          <p:spPr bwMode="auto">
            <a:xfrm>
              <a:off x="4839" y="2953"/>
              <a:ext cx="296" cy="303"/>
            </a:xfrm>
            <a:prstGeom prst="rect">
              <a:avLst/>
            </a:prstGeom>
            <a:noFill/>
            <a:ln w="9525">
              <a:noFill/>
              <a:miter lim="800000"/>
              <a:headEnd/>
              <a:tailEnd/>
            </a:ln>
          </p:spPr>
          <p:txBody>
            <a:bodyPr wrap="none" lIns="0" tIns="0" rIns="0" bIns="0">
              <a:spAutoFit/>
            </a:bodyPr>
            <a:lstStyle/>
            <a:p>
              <a:r>
                <a:rPr lang="de-DE" sz="2700">
                  <a:solidFill>
                    <a:srgbClr val="000000"/>
                  </a:solidFill>
                </a:rPr>
                <a:t> x</a:t>
              </a:r>
              <a:endParaRPr lang="de-DE"/>
            </a:p>
          </p:txBody>
        </p:sp>
        <p:sp>
          <p:nvSpPr>
            <p:cNvPr id="371850" name="Rectangle 138"/>
            <p:cNvSpPr>
              <a:spLocks noChangeArrowheads="1"/>
            </p:cNvSpPr>
            <p:nvPr/>
          </p:nvSpPr>
          <p:spPr bwMode="auto">
            <a:xfrm>
              <a:off x="5013" y="3059"/>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4</a:t>
              </a:r>
              <a:endParaRPr lang="de-DE"/>
            </a:p>
          </p:txBody>
        </p:sp>
        <p:sp>
          <p:nvSpPr>
            <p:cNvPr id="371851" name="Rectangle 139"/>
            <p:cNvSpPr>
              <a:spLocks noChangeArrowheads="1"/>
            </p:cNvSpPr>
            <p:nvPr/>
          </p:nvSpPr>
          <p:spPr bwMode="auto">
            <a:xfrm>
              <a:off x="5117" y="2953"/>
              <a:ext cx="365" cy="303"/>
            </a:xfrm>
            <a:prstGeom prst="rect">
              <a:avLst/>
            </a:prstGeom>
            <a:noFill/>
            <a:ln w="9525">
              <a:noFill/>
              <a:miter lim="800000"/>
              <a:headEnd/>
              <a:tailEnd/>
            </a:ln>
          </p:spPr>
          <p:txBody>
            <a:bodyPr wrap="none" lIns="0" tIns="0" rIns="0" bIns="0">
              <a:spAutoFit/>
            </a:bodyPr>
            <a:lstStyle/>
            <a:p>
              <a:r>
                <a:rPr lang="de-DE" sz="2700">
                  <a:solidFill>
                    <a:srgbClr val="000000"/>
                  </a:solidFill>
                </a:rPr>
                <a:t>=3</a:t>
              </a:r>
              <a:endParaRPr lang="de-DE"/>
            </a:p>
          </p:txBody>
        </p:sp>
        <p:sp>
          <p:nvSpPr>
            <p:cNvPr id="371852" name="Freeform 140"/>
            <p:cNvSpPr>
              <a:spLocks/>
            </p:cNvSpPr>
            <p:nvPr/>
          </p:nvSpPr>
          <p:spPr bwMode="auto">
            <a:xfrm>
              <a:off x="1569" y="3346"/>
              <a:ext cx="330" cy="288"/>
            </a:xfrm>
            <a:custGeom>
              <a:avLst/>
              <a:gdLst/>
              <a:ahLst/>
              <a:cxnLst>
                <a:cxn ang="0">
                  <a:pos x="52" y="61"/>
                </a:cxn>
                <a:cxn ang="0">
                  <a:pos x="69" y="46"/>
                </a:cxn>
                <a:cxn ang="0">
                  <a:pos x="17" y="136"/>
                </a:cxn>
                <a:cxn ang="0">
                  <a:pos x="17" y="136"/>
                </a:cxn>
                <a:cxn ang="0">
                  <a:pos x="17" y="136"/>
                </a:cxn>
                <a:cxn ang="0">
                  <a:pos x="17" y="136"/>
                </a:cxn>
                <a:cxn ang="0">
                  <a:pos x="69" y="227"/>
                </a:cxn>
                <a:cxn ang="0">
                  <a:pos x="52" y="227"/>
                </a:cxn>
                <a:cxn ang="0">
                  <a:pos x="156" y="273"/>
                </a:cxn>
                <a:cxn ang="0">
                  <a:pos x="156" y="273"/>
                </a:cxn>
                <a:cxn ang="0">
                  <a:pos x="156" y="273"/>
                </a:cxn>
                <a:cxn ang="0">
                  <a:pos x="156" y="273"/>
                </a:cxn>
                <a:cxn ang="0">
                  <a:pos x="261" y="227"/>
                </a:cxn>
                <a:cxn ang="0">
                  <a:pos x="261" y="227"/>
                </a:cxn>
                <a:cxn ang="0">
                  <a:pos x="313" y="136"/>
                </a:cxn>
                <a:cxn ang="0">
                  <a:pos x="313" y="136"/>
                </a:cxn>
                <a:cxn ang="0">
                  <a:pos x="313" y="136"/>
                </a:cxn>
                <a:cxn ang="0">
                  <a:pos x="313" y="136"/>
                </a:cxn>
                <a:cxn ang="0">
                  <a:pos x="261" y="46"/>
                </a:cxn>
                <a:cxn ang="0">
                  <a:pos x="261" y="61"/>
                </a:cxn>
                <a:cxn ang="0">
                  <a:pos x="156" y="15"/>
                </a:cxn>
                <a:cxn ang="0">
                  <a:pos x="156" y="15"/>
                </a:cxn>
                <a:cxn ang="0">
                  <a:pos x="156" y="15"/>
                </a:cxn>
                <a:cxn ang="0">
                  <a:pos x="156" y="15"/>
                </a:cxn>
                <a:cxn ang="0">
                  <a:pos x="156" y="0"/>
                </a:cxn>
                <a:cxn ang="0">
                  <a:pos x="156" y="0"/>
                </a:cxn>
                <a:cxn ang="0">
                  <a:pos x="156" y="0"/>
                </a:cxn>
                <a:cxn ang="0">
                  <a:pos x="156" y="0"/>
                </a:cxn>
                <a:cxn ang="0">
                  <a:pos x="261" y="46"/>
                </a:cxn>
                <a:cxn ang="0">
                  <a:pos x="330" y="136"/>
                </a:cxn>
                <a:cxn ang="0">
                  <a:pos x="330" y="136"/>
                </a:cxn>
                <a:cxn ang="0">
                  <a:pos x="330" y="136"/>
                </a:cxn>
                <a:cxn ang="0">
                  <a:pos x="330" y="136"/>
                </a:cxn>
                <a:cxn ang="0">
                  <a:pos x="330" y="136"/>
                </a:cxn>
                <a:cxn ang="0">
                  <a:pos x="278" y="227"/>
                </a:cxn>
                <a:cxn ang="0">
                  <a:pos x="156" y="288"/>
                </a:cxn>
                <a:cxn ang="0">
                  <a:pos x="156" y="288"/>
                </a:cxn>
                <a:cxn ang="0">
                  <a:pos x="156" y="288"/>
                </a:cxn>
                <a:cxn ang="0">
                  <a:pos x="156" y="288"/>
                </a:cxn>
                <a:cxn ang="0">
                  <a:pos x="156" y="288"/>
                </a:cxn>
                <a:cxn ang="0">
                  <a:pos x="52" y="242"/>
                </a:cxn>
                <a:cxn ang="0">
                  <a:pos x="0" y="136"/>
                </a:cxn>
                <a:cxn ang="0">
                  <a:pos x="0" y="136"/>
                </a:cxn>
                <a:cxn ang="0">
                  <a:pos x="0" y="136"/>
                </a:cxn>
                <a:cxn ang="0">
                  <a:pos x="0" y="136"/>
                </a:cxn>
                <a:cxn ang="0">
                  <a:pos x="0" y="136"/>
                </a:cxn>
                <a:cxn ang="0">
                  <a:pos x="52" y="46"/>
                </a:cxn>
                <a:cxn ang="0">
                  <a:pos x="156" y="0"/>
                </a:cxn>
              </a:cxnLst>
              <a:rect l="0" t="0" r="r" b="b"/>
              <a:pathLst>
                <a:path w="330" h="288">
                  <a:moveTo>
                    <a:pt x="156" y="15"/>
                  </a:moveTo>
                  <a:lnTo>
                    <a:pt x="52" y="61"/>
                  </a:lnTo>
                  <a:lnTo>
                    <a:pt x="69" y="46"/>
                  </a:lnTo>
                  <a:lnTo>
                    <a:pt x="69" y="46"/>
                  </a:lnTo>
                  <a:lnTo>
                    <a:pt x="17" y="136"/>
                  </a:lnTo>
                  <a:lnTo>
                    <a:pt x="17" y="136"/>
                  </a:lnTo>
                  <a:lnTo>
                    <a:pt x="17" y="136"/>
                  </a:lnTo>
                  <a:lnTo>
                    <a:pt x="17" y="136"/>
                  </a:lnTo>
                  <a:lnTo>
                    <a:pt x="17" y="136"/>
                  </a:lnTo>
                  <a:lnTo>
                    <a:pt x="17" y="136"/>
                  </a:lnTo>
                  <a:lnTo>
                    <a:pt x="17" y="136"/>
                  </a:lnTo>
                  <a:lnTo>
                    <a:pt x="17" y="136"/>
                  </a:lnTo>
                  <a:lnTo>
                    <a:pt x="17" y="136"/>
                  </a:lnTo>
                  <a:lnTo>
                    <a:pt x="69" y="227"/>
                  </a:lnTo>
                  <a:lnTo>
                    <a:pt x="52" y="227"/>
                  </a:lnTo>
                  <a:lnTo>
                    <a:pt x="52" y="227"/>
                  </a:lnTo>
                  <a:lnTo>
                    <a:pt x="156" y="273"/>
                  </a:lnTo>
                  <a:lnTo>
                    <a:pt x="156" y="273"/>
                  </a:lnTo>
                  <a:lnTo>
                    <a:pt x="156" y="273"/>
                  </a:lnTo>
                  <a:lnTo>
                    <a:pt x="156" y="273"/>
                  </a:lnTo>
                  <a:lnTo>
                    <a:pt x="156" y="273"/>
                  </a:lnTo>
                  <a:lnTo>
                    <a:pt x="156" y="273"/>
                  </a:lnTo>
                  <a:lnTo>
                    <a:pt x="156" y="273"/>
                  </a:lnTo>
                  <a:lnTo>
                    <a:pt x="156" y="273"/>
                  </a:lnTo>
                  <a:lnTo>
                    <a:pt x="156" y="273"/>
                  </a:lnTo>
                  <a:lnTo>
                    <a:pt x="261" y="227"/>
                  </a:lnTo>
                  <a:lnTo>
                    <a:pt x="261" y="227"/>
                  </a:lnTo>
                  <a:lnTo>
                    <a:pt x="261" y="227"/>
                  </a:lnTo>
                  <a:lnTo>
                    <a:pt x="313" y="136"/>
                  </a:lnTo>
                  <a:lnTo>
                    <a:pt x="313" y="136"/>
                  </a:lnTo>
                  <a:lnTo>
                    <a:pt x="313" y="136"/>
                  </a:lnTo>
                  <a:lnTo>
                    <a:pt x="313" y="136"/>
                  </a:lnTo>
                  <a:lnTo>
                    <a:pt x="313" y="136"/>
                  </a:lnTo>
                  <a:lnTo>
                    <a:pt x="313" y="136"/>
                  </a:lnTo>
                  <a:lnTo>
                    <a:pt x="313" y="136"/>
                  </a:lnTo>
                  <a:lnTo>
                    <a:pt x="313" y="136"/>
                  </a:lnTo>
                  <a:lnTo>
                    <a:pt x="313" y="136"/>
                  </a:lnTo>
                  <a:lnTo>
                    <a:pt x="261" y="46"/>
                  </a:lnTo>
                  <a:lnTo>
                    <a:pt x="261" y="61"/>
                  </a:lnTo>
                  <a:lnTo>
                    <a:pt x="261" y="61"/>
                  </a:lnTo>
                  <a:lnTo>
                    <a:pt x="156" y="15"/>
                  </a:lnTo>
                  <a:lnTo>
                    <a:pt x="156" y="15"/>
                  </a:lnTo>
                  <a:lnTo>
                    <a:pt x="156" y="15"/>
                  </a:lnTo>
                  <a:lnTo>
                    <a:pt x="156" y="15"/>
                  </a:lnTo>
                  <a:lnTo>
                    <a:pt x="156" y="15"/>
                  </a:lnTo>
                  <a:lnTo>
                    <a:pt x="156" y="15"/>
                  </a:lnTo>
                  <a:lnTo>
                    <a:pt x="156" y="15"/>
                  </a:lnTo>
                  <a:lnTo>
                    <a:pt x="156" y="15"/>
                  </a:lnTo>
                  <a:lnTo>
                    <a:pt x="156" y="0"/>
                  </a:lnTo>
                  <a:lnTo>
                    <a:pt x="156" y="0"/>
                  </a:lnTo>
                  <a:lnTo>
                    <a:pt x="156" y="0"/>
                  </a:lnTo>
                  <a:lnTo>
                    <a:pt x="156" y="0"/>
                  </a:lnTo>
                  <a:lnTo>
                    <a:pt x="156" y="0"/>
                  </a:lnTo>
                  <a:lnTo>
                    <a:pt x="156" y="0"/>
                  </a:lnTo>
                  <a:lnTo>
                    <a:pt x="156" y="0"/>
                  </a:lnTo>
                  <a:lnTo>
                    <a:pt x="156" y="0"/>
                  </a:lnTo>
                  <a:lnTo>
                    <a:pt x="261" y="46"/>
                  </a:lnTo>
                  <a:lnTo>
                    <a:pt x="261" y="46"/>
                  </a:lnTo>
                  <a:lnTo>
                    <a:pt x="278" y="46"/>
                  </a:lnTo>
                  <a:lnTo>
                    <a:pt x="330" y="136"/>
                  </a:lnTo>
                  <a:lnTo>
                    <a:pt x="330" y="136"/>
                  </a:lnTo>
                  <a:lnTo>
                    <a:pt x="330" y="136"/>
                  </a:lnTo>
                  <a:lnTo>
                    <a:pt x="330" y="136"/>
                  </a:lnTo>
                  <a:lnTo>
                    <a:pt x="330" y="136"/>
                  </a:lnTo>
                  <a:lnTo>
                    <a:pt x="330" y="136"/>
                  </a:lnTo>
                  <a:lnTo>
                    <a:pt x="330" y="136"/>
                  </a:lnTo>
                  <a:lnTo>
                    <a:pt x="330" y="136"/>
                  </a:lnTo>
                  <a:lnTo>
                    <a:pt x="330" y="136"/>
                  </a:lnTo>
                  <a:lnTo>
                    <a:pt x="278" y="227"/>
                  </a:lnTo>
                  <a:lnTo>
                    <a:pt x="278" y="227"/>
                  </a:lnTo>
                  <a:lnTo>
                    <a:pt x="261" y="242"/>
                  </a:lnTo>
                  <a:lnTo>
                    <a:pt x="156" y="288"/>
                  </a:lnTo>
                  <a:lnTo>
                    <a:pt x="156" y="288"/>
                  </a:lnTo>
                  <a:lnTo>
                    <a:pt x="156" y="288"/>
                  </a:lnTo>
                  <a:lnTo>
                    <a:pt x="156" y="288"/>
                  </a:lnTo>
                  <a:lnTo>
                    <a:pt x="156" y="288"/>
                  </a:lnTo>
                  <a:lnTo>
                    <a:pt x="156" y="288"/>
                  </a:lnTo>
                  <a:lnTo>
                    <a:pt x="156" y="288"/>
                  </a:lnTo>
                  <a:lnTo>
                    <a:pt x="156" y="288"/>
                  </a:lnTo>
                  <a:lnTo>
                    <a:pt x="156" y="288"/>
                  </a:lnTo>
                  <a:lnTo>
                    <a:pt x="52" y="242"/>
                  </a:lnTo>
                  <a:lnTo>
                    <a:pt x="52" y="242"/>
                  </a:lnTo>
                  <a:lnTo>
                    <a:pt x="52" y="227"/>
                  </a:lnTo>
                  <a:lnTo>
                    <a:pt x="0" y="136"/>
                  </a:lnTo>
                  <a:lnTo>
                    <a:pt x="0" y="136"/>
                  </a:lnTo>
                  <a:lnTo>
                    <a:pt x="0" y="136"/>
                  </a:lnTo>
                  <a:lnTo>
                    <a:pt x="0" y="136"/>
                  </a:lnTo>
                  <a:lnTo>
                    <a:pt x="0" y="136"/>
                  </a:lnTo>
                  <a:lnTo>
                    <a:pt x="0" y="136"/>
                  </a:lnTo>
                  <a:lnTo>
                    <a:pt x="0" y="136"/>
                  </a:lnTo>
                  <a:lnTo>
                    <a:pt x="0" y="136"/>
                  </a:lnTo>
                  <a:lnTo>
                    <a:pt x="0" y="136"/>
                  </a:lnTo>
                  <a:lnTo>
                    <a:pt x="52" y="46"/>
                  </a:lnTo>
                  <a:lnTo>
                    <a:pt x="52" y="46"/>
                  </a:lnTo>
                  <a:lnTo>
                    <a:pt x="52" y="46"/>
                  </a:lnTo>
                  <a:lnTo>
                    <a:pt x="156" y="0"/>
                  </a:lnTo>
                  <a:lnTo>
                    <a:pt x="156"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853" name="Freeform 141"/>
            <p:cNvSpPr>
              <a:spLocks/>
            </p:cNvSpPr>
            <p:nvPr/>
          </p:nvSpPr>
          <p:spPr bwMode="auto">
            <a:xfrm>
              <a:off x="1725" y="3346"/>
              <a:ext cx="1" cy="15"/>
            </a:xfrm>
            <a:custGeom>
              <a:avLst/>
              <a:gdLst/>
              <a:ahLst/>
              <a:cxnLst>
                <a:cxn ang="0">
                  <a:pos x="0" y="15"/>
                </a:cxn>
                <a:cxn ang="0">
                  <a:pos x="0" y="15"/>
                </a:cxn>
                <a:cxn ang="0">
                  <a:pos x="0" y="15"/>
                </a:cxn>
                <a:cxn ang="0">
                  <a:pos x="0" y="0"/>
                </a:cxn>
                <a:cxn ang="0">
                  <a:pos x="0" y="0"/>
                </a:cxn>
                <a:cxn ang="0">
                  <a:pos x="0" y="0"/>
                </a:cxn>
                <a:cxn ang="0">
                  <a:pos x="0" y="15"/>
                </a:cxn>
              </a:cxnLst>
              <a:rect l="0" t="0" r="r" b="b"/>
              <a:pathLst>
                <a:path h="15">
                  <a:moveTo>
                    <a:pt x="0" y="15"/>
                  </a:moveTo>
                  <a:lnTo>
                    <a:pt x="0" y="15"/>
                  </a:lnTo>
                  <a:lnTo>
                    <a:pt x="0" y="15"/>
                  </a:lnTo>
                  <a:lnTo>
                    <a:pt x="0" y="0"/>
                  </a:lnTo>
                  <a:lnTo>
                    <a:pt x="0" y="0"/>
                  </a:lnTo>
                  <a:lnTo>
                    <a:pt x="0" y="0"/>
                  </a:lnTo>
                  <a:lnTo>
                    <a:pt x="0" y="1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71854" name="Rectangle 142"/>
            <p:cNvSpPr>
              <a:spLocks noChangeArrowheads="1"/>
            </p:cNvSpPr>
            <p:nvPr/>
          </p:nvSpPr>
          <p:spPr bwMode="auto">
            <a:xfrm>
              <a:off x="1638" y="3361"/>
              <a:ext cx="244" cy="212"/>
            </a:xfrm>
            <a:prstGeom prst="rect">
              <a:avLst/>
            </a:prstGeom>
            <a:noFill/>
            <a:ln w="9525">
              <a:noFill/>
              <a:miter lim="800000"/>
              <a:headEnd/>
              <a:tailEnd/>
            </a:ln>
          </p:spPr>
          <p:txBody>
            <a:bodyPr wrap="none" lIns="0" tIns="0" rIns="0" bIns="0">
              <a:spAutoFit/>
            </a:bodyPr>
            <a:lstStyle/>
            <a:p>
              <a:r>
                <a:rPr lang="de-DE" sz="1900">
                  <a:solidFill>
                    <a:srgbClr val="000000"/>
                  </a:solidFill>
                </a:rPr>
                <a:t>15</a:t>
              </a:r>
              <a:endParaRPr lang="de-DE"/>
            </a:p>
          </p:txBody>
        </p:sp>
        <p:sp>
          <p:nvSpPr>
            <p:cNvPr id="371857" name="Rectangle 145"/>
            <p:cNvSpPr>
              <a:spLocks noChangeArrowheads="1"/>
            </p:cNvSpPr>
            <p:nvPr/>
          </p:nvSpPr>
          <p:spPr bwMode="auto">
            <a:xfrm>
              <a:off x="1743" y="2937"/>
              <a:ext cx="17" cy="409"/>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58" name="Rectangle 146"/>
            <p:cNvSpPr>
              <a:spLocks noChangeArrowheads="1"/>
            </p:cNvSpPr>
            <p:nvPr/>
          </p:nvSpPr>
          <p:spPr bwMode="auto">
            <a:xfrm>
              <a:off x="1238" y="2953"/>
              <a:ext cx="435" cy="303"/>
            </a:xfrm>
            <a:prstGeom prst="rect">
              <a:avLst/>
            </a:prstGeom>
            <a:noFill/>
            <a:ln w="9525">
              <a:noFill/>
              <a:miter lim="800000"/>
              <a:headEnd/>
              <a:tailEnd/>
            </a:ln>
          </p:spPr>
          <p:txBody>
            <a:bodyPr wrap="none" lIns="0" tIns="0" rIns="0" bIns="0">
              <a:spAutoFit/>
            </a:bodyPr>
            <a:lstStyle/>
            <a:p>
              <a:r>
                <a:rPr lang="de-DE" sz="2700">
                  <a:solidFill>
                    <a:srgbClr val="000000"/>
                  </a:solidFill>
                </a:rPr>
                <a:t>   x</a:t>
              </a:r>
              <a:endParaRPr lang="de-DE"/>
            </a:p>
          </p:txBody>
        </p:sp>
        <p:sp>
          <p:nvSpPr>
            <p:cNvPr id="371859" name="Rectangle 147"/>
            <p:cNvSpPr>
              <a:spLocks noChangeArrowheads="1"/>
            </p:cNvSpPr>
            <p:nvPr/>
          </p:nvSpPr>
          <p:spPr bwMode="auto">
            <a:xfrm>
              <a:off x="1534" y="3059"/>
              <a:ext cx="191" cy="227"/>
            </a:xfrm>
            <a:prstGeom prst="rect">
              <a:avLst/>
            </a:prstGeom>
            <a:noFill/>
            <a:ln w="9525">
              <a:noFill/>
              <a:miter lim="800000"/>
              <a:headEnd/>
              <a:tailEnd/>
            </a:ln>
          </p:spPr>
          <p:txBody>
            <a:bodyPr wrap="none" lIns="0" tIns="0" rIns="0" bIns="0">
              <a:spAutoFit/>
            </a:bodyPr>
            <a:lstStyle/>
            <a:p>
              <a:r>
                <a:rPr lang="de-DE" sz="2100">
                  <a:solidFill>
                    <a:srgbClr val="000000"/>
                  </a:solidFill>
                </a:rPr>
                <a:t>4</a:t>
              </a:r>
              <a:endParaRPr lang="de-DE"/>
            </a:p>
          </p:txBody>
        </p:sp>
        <p:sp>
          <p:nvSpPr>
            <p:cNvPr id="371860" name="Rectangle 148"/>
            <p:cNvSpPr>
              <a:spLocks noChangeArrowheads="1"/>
            </p:cNvSpPr>
            <p:nvPr/>
          </p:nvSpPr>
          <p:spPr bwMode="auto">
            <a:xfrm>
              <a:off x="1638" y="2953"/>
              <a:ext cx="365" cy="303"/>
            </a:xfrm>
            <a:prstGeom prst="rect">
              <a:avLst/>
            </a:prstGeom>
            <a:noFill/>
            <a:ln w="9525">
              <a:noFill/>
              <a:miter lim="800000"/>
              <a:headEnd/>
              <a:tailEnd/>
            </a:ln>
          </p:spPr>
          <p:txBody>
            <a:bodyPr wrap="none" lIns="0" tIns="0" rIns="0" bIns="0">
              <a:spAutoFit/>
            </a:bodyPr>
            <a:lstStyle/>
            <a:p>
              <a:r>
                <a:rPr lang="de-DE" sz="2700">
                  <a:solidFill>
                    <a:srgbClr val="000000"/>
                  </a:solidFill>
                </a:rPr>
                <a:t>=3</a:t>
              </a:r>
              <a:endParaRPr lang="de-DE"/>
            </a:p>
          </p:txBody>
        </p:sp>
        <p:sp>
          <p:nvSpPr>
            <p:cNvPr id="371861" name="Rectangle 149"/>
            <p:cNvSpPr>
              <a:spLocks noChangeArrowheads="1"/>
            </p:cNvSpPr>
            <p:nvPr/>
          </p:nvSpPr>
          <p:spPr bwMode="auto">
            <a:xfrm>
              <a:off x="264" y="2150"/>
              <a:ext cx="144" cy="259"/>
            </a:xfrm>
            <a:prstGeom prst="rect">
              <a:avLst/>
            </a:prstGeom>
            <a:noFill/>
            <a:ln w="9525">
              <a:noFill/>
              <a:miter lim="800000"/>
              <a:headEnd/>
              <a:tailEnd/>
            </a:ln>
          </p:spPr>
          <p:txBody>
            <a:bodyPr wrap="none" lIns="0" tIns="0" rIns="0" bIns="0">
              <a:spAutoFit/>
            </a:bodyPr>
            <a:lstStyle/>
            <a:p>
              <a:r>
                <a:rPr lang="de-DE" sz="2700">
                  <a:solidFill>
                    <a:srgbClr val="FF3300"/>
                  </a:solidFill>
                </a:rPr>
                <a:t>B</a:t>
              </a:r>
              <a:endParaRPr lang="de-DE">
                <a:solidFill>
                  <a:srgbClr val="FF3300"/>
                </a:solidFill>
              </a:endParaRPr>
            </a:p>
          </p:txBody>
        </p:sp>
        <p:sp>
          <p:nvSpPr>
            <p:cNvPr id="371862" name="Rectangle 150"/>
            <p:cNvSpPr>
              <a:spLocks noChangeArrowheads="1"/>
            </p:cNvSpPr>
            <p:nvPr/>
          </p:nvSpPr>
          <p:spPr bwMode="auto">
            <a:xfrm>
              <a:off x="803" y="2907"/>
              <a:ext cx="1296" cy="259"/>
            </a:xfrm>
            <a:prstGeom prst="rect">
              <a:avLst/>
            </a:prstGeom>
            <a:noFill/>
            <a:ln w="9525">
              <a:noFill/>
              <a:miter lim="800000"/>
              <a:headEnd/>
              <a:tailEnd/>
            </a:ln>
          </p:spPr>
          <p:txBody>
            <a:bodyPr wrap="none" lIns="0" tIns="0" rIns="0" bIns="0">
              <a:spAutoFit/>
            </a:bodyPr>
            <a:lstStyle/>
            <a:p>
              <a:r>
                <a:rPr lang="de-DE" sz="2700">
                  <a:solidFill>
                    <a:srgbClr val="FF3300"/>
                  </a:solidFill>
                </a:rPr>
                <a:t>B    B            B</a:t>
              </a:r>
              <a:endParaRPr lang="de-DE">
                <a:solidFill>
                  <a:srgbClr val="FF3300"/>
                </a:solidFill>
              </a:endParaRPr>
            </a:p>
          </p:txBody>
        </p:sp>
        <p:sp>
          <p:nvSpPr>
            <p:cNvPr id="371863" name="Rectangle 151"/>
            <p:cNvSpPr>
              <a:spLocks noChangeArrowheads="1"/>
            </p:cNvSpPr>
            <p:nvPr/>
          </p:nvSpPr>
          <p:spPr bwMode="auto">
            <a:xfrm>
              <a:off x="3778" y="2226"/>
              <a:ext cx="720" cy="259"/>
            </a:xfrm>
            <a:prstGeom prst="rect">
              <a:avLst/>
            </a:prstGeom>
            <a:noFill/>
            <a:ln w="9525">
              <a:noFill/>
              <a:miter lim="800000"/>
              <a:headEnd/>
              <a:tailEnd/>
            </a:ln>
          </p:spPr>
          <p:txBody>
            <a:bodyPr wrap="none" lIns="0" tIns="0" rIns="0" bIns="0">
              <a:spAutoFit/>
            </a:bodyPr>
            <a:lstStyle/>
            <a:p>
              <a:r>
                <a:rPr lang="de-DE" sz="2700">
                  <a:solidFill>
                    <a:srgbClr val="FF3300"/>
                  </a:solidFill>
                </a:rPr>
                <a:t>B        B</a:t>
              </a:r>
              <a:endParaRPr lang="de-DE">
                <a:solidFill>
                  <a:srgbClr val="FF3300"/>
                </a:solidFill>
              </a:endParaRPr>
            </a:p>
          </p:txBody>
        </p:sp>
        <p:sp>
          <p:nvSpPr>
            <p:cNvPr id="371864" name="Rectangle 152"/>
            <p:cNvSpPr>
              <a:spLocks noChangeArrowheads="1"/>
            </p:cNvSpPr>
            <p:nvPr/>
          </p:nvSpPr>
          <p:spPr bwMode="auto">
            <a:xfrm>
              <a:off x="5048" y="3588"/>
              <a:ext cx="0" cy="230"/>
            </a:xfrm>
            <a:prstGeom prst="rect">
              <a:avLst/>
            </a:prstGeom>
            <a:noFill/>
            <a:ln w="9525">
              <a:noFill/>
              <a:miter lim="800000"/>
              <a:headEnd/>
              <a:tailEnd/>
            </a:ln>
          </p:spPr>
          <p:txBody>
            <a:bodyPr wrap="none" lIns="0" tIns="0" rIns="0" bIns="0">
              <a:spAutoFit/>
            </a:bodyPr>
            <a:lstStyle/>
            <a:p>
              <a:endParaRPr lang="en-US">
                <a:solidFill>
                  <a:srgbClr val="FF3300"/>
                </a:solidFill>
              </a:endParaRPr>
            </a:p>
          </p:txBody>
        </p:sp>
        <p:sp>
          <p:nvSpPr>
            <p:cNvPr id="371865" name="Rectangle 153"/>
            <p:cNvSpPr>
              <a:spLocks noChangeArrowheads="1"/>
            </p:cNvSpPr>
            <p:nvPr/>
          </p:nvSpPr>
          <p:spPr bwMode="auto">
            <a:xfrm>
              <a:off x="1638" y="3588"/>
              <a:ext cx="144" cy="259"/>
            </a:xfrm>
            <a:prstGeom prst="rect">
              <a:avLst/>
            </a:prstGeom>
            <a:noFill/>
            <a:ln w="9525">
              <a:noFill/>
              <a:miter lim="800000"/>
              <a:headEnd/>
              <a:tailEnd/>
            </a:ln>
          </p:spPr>
          <p:txBody>
            <a:bodyPr wrap="none" lIns="0" tIns="0" rIns="0" bIns="0">
              <a:spAutoFit/>
            </a:bodyPr>
            <a:lstStyle/>
            <a:p>
              <a:r>
                <a:rPr lang="de-DE" sz="2700">
                  <a:solidFill>
                    <a:srgbClr val="FF3300"/>
                  </a:solidFill>
                </a:rPr>
                <a:t>B</a:t>
              </a:r>
              <a:endParaRPr lang="de-DE">
                <a:solidFill>
                  <a:srgbClr val="FF3300"/>
                </a:solidFill>
              </a:endParaRPr>
            </a:p>
          </p:txBody>
        </p:sp>
      </p:grpSp>
      <p:pic>
        <p:nvPicPr>
          <p:cNvPr id="371722" name="Picture 10"/>
          <p:cNvPicPr>
            <a:picLocks noChangeAspect="1" noChangeArrowheads="1"/>
          </p:cNvPicPr>
          <p:nvPr/>
        </p:nvPicPr>
        <p:blipFill>
          <a:blip r:embed="rId4" cstate="print"/>
          <a:srcRect/>
          <a:stretch>
            <a:fillRect/>
          </a:stretch>
        </p:blipFill>
        <p:spPr bwMode="auto">
          <a:xfrm>
            <a:off x="171450" y="6315075"/>
            <a:ext cx="8839200" cy="347663"/>
          </a:xfrm>
          <a:prstGeom prst="rect">
            <a:avLst/>
          </a:prstGeom>
          <a:gradFill rotWithShape="0">
            <a:gsLst>
              <a:gs pos="0">
                <a:srgbClr val="00FFFF">
                  <a:gamma/>
                  <a:shade val="66275"/>
                  <a:invGamma/>
                </a:srgbClr>
              </a:gs>
              <a:gs pos="50000">
                <a:srgbClr val="00FFFF"/>
              </a:gs>
              <a:gs pos="100000">
                <a:srgbClr val="00FFFF">
                  <a:gamma/>
                  <a:shade val="66275"/>
                  <a:invGamma/>
                </a:srgbClr>
              </a:gs>
            </a:gsLst>
            <a:lin ang="5400000" scaled="1"/>
          </a:gradFill>
          <a:ln w="9525">
            <a:noFill/>
            <a:miter lim="800000"/>
            <a:headEnd/>
            <a:tailEnd/>
          </a:ln>
          <a:effectLst/>
        </p:spPr>
      </p:pic>
      <p:sp>
        <p:nvSpPr>
          <p:cNvPr id="371868" name="Oval 156"/>
          <p:cNvSpPr>
            <a:spLocks noChangeArrowheads="1"/>
          </p:cNvSpPr>
          <p:nvPr/>
        </p:nvSpPr>
        <p:spPr bwMode="auto">
          <a:xfrm>
            <a:off x="4362450" y="904875"/>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1</a:t>
            </a:r>
          </a:p>
        </p:txBody>
      </p:sp>
      <p:sp>
        <p:nvSpPr>
          <p:cNvPr id="371869" name="Oval 157"/>
          <p:cNvSpPr>
            <a:spLocks noChangeArrowheads="1"/>
          </p:cNvSpPr>
          <p:nvPr/>
        </p:nvSpPr>
        <p:spPr bwMode="auto">
          <a:xfrm>
            <a:off x="1676400" y="1981200"/>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2</a:t>
            </a:r>
          </a:p>
        </p:txBody>
      </p:sp>
      <p:sp>
        <p:nvSpPr>
          <p:cNvPr id="371870" name="Oval 158"/>
          <p:cNvSpPr>
            <a:spLocks noChangeArrowheads="1"/>
          </p:cNvSpPr>
          <p:nvPr/>
        </p:nvSpPr>
        <p:spPr bwMode="auto">
          <a:xfrm>
            <a:off x="6905625" y="1981200"/>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18</a:t>
            </a:r>
          </a:p>
        </p:txBody>
      </p:sp>
      <p:sp>
        <p:nvSpPr>
          <p:cNvPr id="371871" name="Oval 159"/>
          <p:cNvSpPr>
            <a:spLocks noChangeArrowheads="1"/>
          </p:cNvSpPr>
          <p:nvPr/>
        </p:nvSpPr>
        <p:spPr bwMode="auto">
          <a:xfrm>
            <a:off x="685800" y="3048000"/>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3</a:t>
            </a:r>
          </a:p>
        </p:txBody>
      </p:sp>
      <p:sp>
        <p:nvSpPr>
          <p:cNvPr id="371872" name="Oval 160"/>
          <p:cNvSpPr>
            <a:spLocks noChangeArrowheads="1"/>
          </p:cNvSpPr>
          <p:nvPr/>
        </p:nvSpPr>
        <p:spPr bwMode="auto">
          <a:xfrm>
            <a:off x="1676400" y="3038475"/>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8</a:t>
            </a:r>
          </a:p>
        </p:txBody>
      </p:sp>
      <p:sp>
        <p:nvSpPr>
          <p:cNvPr id="371873" name="Oval 161"/>
          <p:cNvSpPr>
            <a:spLocks noChangeArrowheads="1"/>
          </p:cNvSpPr>
          <p:nvPr/>
        </p:nvSpPr>
        <p:spPr bwMode="auto">
          <a:xfrm>
            <a:off x="2667000" y="3048000"/>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13</a:t>
            </a:r>
          </a:p>
        </p:txBody>
      </p:sp>
      <p:sp>
        <p:nvSpPr>
          <p:cNvPr id="371874" name="Rectangle 162"/>
          <p:cNvSpPr>
            <a:spLocks noChangeArrowheads="1"/>
          </p:cNvSpPr>
          <p:nvPr/>
        </p:nvSpPr>
        <p:spPr bwMode="auto">
          <a:xfrm>
            <a:off x="7158038" y="3144838"/>
            <a:ext cx="26987"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75" name="Rectangle 163"/>
          <p:cNvSpPr>
            <a:spLocks noChangeArrowheads="1"/>
          </p:cNvSpPr>
          <p:nvPr/>
        </p:nvSpPr>
        <p:spPr bwMode="auto">
          <a:xfrm>
            <a:off x="8151813" y="3576638"/>
            <a:ext cx="26987"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76" name="Rectangle 164"/>
          <p:cNvSpPr>
            <a:spLocks noChangeArrowheads="1"/>
          </p:cNvSpPr>
          <p:nvPr/>
        </p:nvSpPr>
        <p:spPr bwMode="auto">
          <a:xfrm>
            <a:off x="7158038" y="3576638"/>
            <a:ext cx="26987" cy="1587"/>
          </a:xfrm>
          <a:prstGeom prst="rect">
            <a:avLst/>
          </a:prstGeom>
          <a:blipFill dpi="0" rotWithShape="0">
            <a:blip r:embed="rId3" cstate="print"/>
            <a:srcRect/>
            <a:tile tx="0" ty="0" sx="100000" sy="100000" flip="none" algn="tl"/>
          </a:blipFill>
          <a:ln w="9525">
            <a:noFill/>
            <a:miter lim="800000"/>
            <a:headEnd/>
            <a:tailEnd/>
          </a:ln>
        </p:spPr>
        <p:txBody>
          <a:bodyPr/>
          <a:lstStyle/>
          <a:p>
            <a:endParaRPr lang="en-US"/>
          </a:p>
        </p:txBody>
      </p:sp>
      <p:sp>
        <p:nvSpPr>
          <p:cNvPr id="371877" name="Oval 165"/>
          <p:cNvSpPr>
            <a:spLocks noChangeArrowheads="1"/>
          </p:cNvSpPr>
          <p:nvPr/>
        </p:nvSpPr>
        <p:spPr bwMode="auto">
          <a:xfrm>
            <a:off x="5905500" y="3067050"/>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19</a:t>
            </a:r>
          </a:p>
        </p:txBody>
      </p:sp>
      <p:sp>
        <p:nvSpPr>
          <p:cNvPr id="371878" name="Oval 166"/>
          <p:cNvSpPr>
            <a:spLocks noChangeArrowheads="1"/>
          </p:cNvSpPr>
          <p:nvPr/>
        </p:nvSpPr>
        <p:spPr bwMode="auto">
          <a:xfrm>
            <a:off x="6896100" y="3057525"/>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24</a:t>
            </a:r>
          </a:p>
        </p:txBody>
      </p:sp>
      <p:sp>
        <p:nvSpPr>
          <p:cNvPr id="371879" name="Oval 167"/>
          <p:cNvSpPr>
            <a:spLocks noChangeArrowheads="1"/>
          </p:cNvSpPr>
          <p:nvPr/>
        </p:nvSpPr>
        <p:spPr bwMode="auto">
          <a:xfrm>
            <a:off x="7886700" y="3067050"/>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29</a:t>
            </a:r>
          </a:p>
        </p:txBody>
      </p:sp>
      <p:sp>
        <p:nvSpPr>
          <p:cNvPr id="371880" name="Oval 168"/>
          <p:cNvSpPr>
            <a:spLocks noChangeArrowheads="1"/>
          </p:cNvSpPr>
          <p:nvPr/>
        </p:nvSpPr>
        <p:spPr bwMode="auto">
          <a:xfrm>
            <a:off x="1171575" y="4171950"/>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9</a:t>
            </a:r>
          </a:p>
        </p:txBody>
      </p:sp>
      <p:sp>
        <p:nvSpPr>
          <p:cNvPr id="371881" name="Oval 169"/>
          <p:cNvSpPr>
            <a:spLocks noChangeArrowheads="1"/>
          </p:cNvSpPr>
          <p:nvPr/>
        </p:nvSpPr>
        <p:spPr bwMode="auto">
          <a:xfrm>
            <a:off x="1857375" y="4152900"/>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11</a:t>
            </a:r>
          </a:p>
        </p:txBody>
      </p:sp>
      <p:sp>
        <p:nvSpPr>
          <p:cNvPr id="371882" name="Oval 170"/>
          <p:cNvSpPr>
            <a:spLocks noChangeArrowheads="1"/>
          </p:cNvSpPr>
          <p:nvPr/>
        </p:nvSpPr>
        <p:spPr bwMode="auto">
          <a:xfrm>
            <a:off x="2514600" y="4143375"/>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14</a:t>
            </a:r>
          </a:p>
        </p:txBody>
      </p:sp>
      <p:sp>
        <p:nvSpPr>
          <p:cNvPr id="371883" name="Oval 171"/>
          <p:cNvSpPr>
            <a:spLocks noChangeArrowheads="1"/>
          </p:cNvSpPr>
          <p:nvPr/>
        </p:nvSpPr>
        <p:spPr bwMode="auto">
          <a:xfrm>
            <a:off x="3162300" y="4143375"/>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16</a:t>
            </a:r>
          </a:p>
        </p:txBody>
      </p:sp>
      <p:sp>
        <p:nvSpPr>
          <p:cNvPr id="371884" name="Oval 172"/>
          <p:cNvSpPr>
            <a:spLocks noChangeArrowheads="1"/>
          </p:cNvSpPr>
          <p:nvPr/>
        </p:nvSpPr>
        <p:spPr bwMode="auto">
          <a:xfrm>
            <a:off x="7896225" y="4152900"/>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30</a:t>
            </a:r>
          </a:p>
        </p:txBody>
      </p:sp>
      <p:sp>
        <p:nvSpPr>
          <p:cNvPr id="371885" name="Oval 173"/>
          <p:cNvSpPr>
            <a:spLocks noChangeArrowheads="1"/>
          </p:cNvSpPr>
          <p:nvPr/>
        </p:nvSpPr>
        <p:spPr bwMode="auto">
          <a:xfrm>
            <a:off x="7905750" y="5248275"/>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31</a:t>
            </a:r>
          </a:p>
        </p:txBody>
      </p:sp>
      <p:sp>
        <p:nvSpPr>
          <p:cNvPr id="371886" name="Oval 174"/>
          <p:cNvSpPr>
            <a:spLocks noChangeArrowheads="1"/>
          </p:cNvSpPr>
          <p:nvPr/>
        </p:nvSpPr>
        <p:spPr bwMode="auto">
          <a:xfrm>
            <a:off x="2486025" y="5229225"/>
            <a:ext cx="533400" cy="533400"/>
          </a:xfrm>
          <a:prstGeom prst="ellipse">
            <a:avLst/>
          </a:prstGeom>
          <a:solidFill>
            <a:srgbClr val="0000FF"/>
          </a:solidFill>
          <a:ln w="9525">
            <a:solidFill>
              <a:schemeClr val="tx1"/>
            </a:solidFill>
            <a:round/>
            <a:headEnd/>
            <a:tailEnd/>
          </a:ln>
          <a:effectLst/>
        </p:spPr>
        <p:txBody>
          <a:bodyPr wrap="none" anchor="ctr"/>
          <a:lstStyle/>
          <a:p>
            <a:pPr algn="ctr"/>
            <a:r>
              <a:rPr lang="en-US">
                <a:solidFill>
                  <a:srgbClr val="FFFF00"/>
                </a:solidFill>
              </a:rPr>
              <a:t>15</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Backtracking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Assume that all answer nodes to be found</a:t>
            </a:r>
          </a:p>
          <a:p>
            <a:r>
              <a:rPr lang="en-US" dirty="0" smtClean="0"/>
              <a:t>Let (x</a:t>
            </a:r>
            <a:r>
              <a:rPr lang="en-US" baseline="-25000" dirty="0" smtClean="0"/>
              <a:t>1</a:t>
            </a:r>
            <a:r>
              <a:rPr lang="en-US" dirty="0" smtClean="0"/>
              <a:t>, x</a:t>
            </a:r>
            <a:r>
              <a:rPr lang="en-US" baseline="-25000" dirty="0" smtClean="0"/>
              <a:t>2</a:t>
            </a:r>
            <a:r>
              <a:rPr lang="en-US" dirty="0" smtClean="0"/>
              <a:t>,…x</a:t>
            </a:r>
            <a:r>
              <a:rPr lang="en-US" baseline="-25000" dirty="0" smtClean="0"/>
              <a:t>i</a:t>
            </a:r>
            <a:r>
              <a:rPr lang="en-US" dirty="0" smtClean="0"/>
              <a:t>) be the path from root to a node</a:t>
            </a:r>
          </a:p>
          <a:p>
            <a:r>
              <a:rPr lang="en-US" dirty="0" smtClean="0"/>
              <a:t>Let T(x</a:t>
            </a:r>
            <a:r>
              <a:rPr lang="en-US" baseline="-25000" dirty="0" smtClean="0"/>
              <a:t>1</a:t>
            </a:r>
            <a:r>
              <a:rPr lang="en-US" dirty="0" smtClean="0"/>
              <a:t>, x</a:t>
            </a:r>
            <a:r>
              <a:rPr lang="en-US" baseline="-25000" dirty="0" smtClean="0"/>
              <a:t>2</a:t>
            </a:r>
            <a:r>
              <a:rPr lang="en-US" dirty="0" smtClean="0"/>
              <a:t>,…x</a:t>
            </a:r>
            <a:r>
              <a:rPr lang="en-US" baseline="-25000" dirty="0" smtClean="0"/>
              <a:t>i</a:t>
            </a:r>
            <a:r>
              <a:rPr lang="en-US" dirty="0" smtClean="0"/>
              <a:t> ) be the set of all possible values fro xi+1such that (x</a:t>
            </a:r>
            <a:r>
              <a:rPr lang="en-US" baseline="-25000" dirty="0" smtClean="0"/>
              <a:t>1</a:t>
            </a:r>
            <a:r>
              <a:rPr lang="en-US" dirty="0" smtClean="0"/>
              <a:t>, x</a:t>
            </a:r>
            <a:r>
              <a:rPr lang="en-US" baseline="-25000" dirty="0" smtClean="0"/>
              <a:t>2</a:t>
            </a:r>
            <a:r>
              <a:rPr lang="en-US" dirty="0" smtClean="0"/>
              <a:t>,…x</a:t>
            </a:r>
            <a:r>
              <a:rPr lang="en-US" baseline="-25000" dirty="0" smtClean="0"/>
              <a:t>i ,</a:t>
            </a:r>
            <a:r>
              <a:rPr lang="en-US" dirty="0" smtClean="0"/>
              <a:t> x</a:t>
            </a:r>
            <a:r>
              <a:rPr lang="en-US" baseline="-25000" dirty="0" smtClean="0"/>
              <a:t>i+1</a:t>
            </a:r>
            <a:r>
              <a:rPr lang="en-US" dirty="0" smtClean="0"/>
              <a:t>) is also a path to a problem state</a:t>
            </a:r>
          </a:p>
          <a:p>
            <a:r>
              <a:rPr lang="en-US" dirty="0" smtClean="0"/>
              <a:t>T(x</a:t>
            </a:r>
            <a:r>
              <a:rPr lang="en-US" baseline="-25000" dirty="0" smtClean="0"/>
              <a:t>1</a:t>
            </a:r>
            <a:r>
              <a:rPr lang="en-US" dirty="0" smtClean="0"/>
              <a:t>, x</a:t>
            </a:r>
            <a:r>
              <a:rPr lang="en-US" baseline="-25000" dirty="0" smtClean="0"/>
              <a:t>2</a:t>
            </a:r>
            <a:r>
              <a:rPr lang="en-US" dirty="0" smtClean="0"/>
              <a:t>,…</a:t>
            </a:r>
            <a:r>
              <a:rPr lang="en-US" dirty="0" err="1" smtClean="0"/>
              <a:t>x</a:t>
            </a:r>
            <a:r>
              <a:rPr lang="en-US" baseline="-25000" dirty="0" err="1" smtClean="0"/>
              <a:t>n</a:t>
            </a:r>
            <a:r>
              <a:rPr lang="en-US" dirty="0" smtClean="0"/>
              <a:t>) = 0</a:t>
            </a:r>
          </a:p>
          <a:p>
            <a:r>
              <a:rPr lang="en-US" dirty="0" smtClean="0"/>
              <a:t>If B</a:t>
            </a:r>
            <a:r>
              <a:rPr lang="en-US" baseline="-25000" dirty="0" smtClean="0"/>
              <a:t>i+1</a:t>
            </a:r>
            <a:r>
              <a:rPr lang="en-US" dirty="0" smtClean="0"/>
              <a:t>(x</a:t>
            </a:r>
            <a:r>
              <a:rPr lang="en-US" baseline="-25000" dirty="0" smtClean="0"/>
              <a:t>1</a:t>
            </a:r>
            <a:r>
              <a:rPr lang="en-US" dirty="0" smtClean="0"/>
              <a:t>, x</a:t>
            </a:r>
            <a:r>
              <a:rPr lang="en-US" baseline="-25000" dirty="0" smtClean="0"/>
              <a:t>2</a:t>
            </a:r>
            <a:r>
              <a:rPr lang="en-US" dirty="0" smtClean="0"/>
              <a:t>,…x</a:t>
            </a:r>
            <a:r>
              <a:rPr lang="en-US" baseline="-25000" dirty="0" smtClean="0"/>
              <a:t>i+1</a:t>
            </a:r>
            <a:r>
              <a:rPr lang="en-US" dirty="0" smtClean="0"/>
              <a:t>) is false then path can not be extended to reach to answer node</a:t>
            </a:r>
          </a:p>
          <a:p>
            <a:r>
              <a:rPr lang="en-US" dirty="0" smtClean="0"/>
              <a:t>Candidates for position i+1 should be generated by T and satisfy B</a:t>
            </a:r>
            <a:r>
              <a:rPr lang="en-US" baseline="-25000" dirty="0" smtClean="0"/>
              <a:t>i+1</a:t>
            </a:r>
            <a:endParaRPr lang="en-US" baseline="-25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recursive Backtracking</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762000" y="1219200"/>
            <a:ext cx="80772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Iterative Backtracking</a:t>
            </a:r>
            <a:endParaRPr lang="en-US" dirty="0"/>
          </a:p>
        </p:txBody>
      </p:sp>
      <p:sp>
        <p:nvSpPr>
          <p:cNvPr id="3" name="Content Placeholder 2"/>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cstate="print"/>
          <a:srcRect/>
          <a:stretch>
            <a:fillRect/>
          </a:stretch>
        </p:blipFill>
        <p:spPr bwMode="auto">
          <a:xfrm>
            <a:off x="1371600" y="1295400"/>
            <a:ext cx="74676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N-Queen’s problem</a:t>
            </a:r>
            <a:endParaRPr lang="en-US" dirty="0"/>
          </a:p>
        </p:txBody>
      </p:sp>
      <p:sp>
        <p:nvSpPr>
          <p:cNvPr id="3" name="Content Placeholder 2"/>
          <p:cNvSpPr>
            <a:spLocks noGrp="1"/>
          </p:cNvSpPr>
          <p:nvPr>
            <p:ph idx="1"/>
          </p:nvPr>
        </p:nvSpPr>
        <p:spPr/>
        <p:txBody>
          <a:bodyPr/>
          <a:lstStyle/>
          <a:p>
            <a:r>
              <a:rPr lang="de-DE" dirty="0" smtClean="0"/>
              <a:t>Suppose that two queens are placed at   (i, j) and (k, l) positions.</a:t>
            </a:r>
          </a:p>
          <a:p>
            <a:r>
              <a:rPr lang="de-DE" dirty="0" smtClean="0"/>
              <a:t>They are on the same diagonal iff </a:t>
            </a:r>
          </a:p>
          <a:p>
            <a:pPr>
              <a:buNone/>
            </a:pPr>
            <a:r>
              <a:rPr lang="de-DE" dirty="0" smtClean="0"/>
              <a:t>	i - j = k – l	or 	</a:t>
            </a:r>
            <a:r>
              <a:rPr lang="en-US" dirty="0" smtClean="0"/>
              <a:t>	j – l = </a:t>
            </a:r>
            <a:r>
              <a:rPr lang="en-US" dirty="0" err="1" smtClean="0"/>
              <a:t>i</a:t>
            </a:r>
            <a:r>
              <a:rPr lang="en-US" dirty="0" smtClean="0"/>
              <a:t> – k		j – l = k – </a:t>
            </a:r>
            <a:r>
              <a:rPr lang="en-US" dirty="0" err="1" smtClean="0"/>
              <a:t>i</a:t>
            </a:r>
            <a:endParaRPr lang="en-US" dirty="0" smtClean="0"/>
          </a:p>
          <a:p>
            <a:r>
              <a:rPr lang="en-US" dirty="0" smtClean="0"/>
              <a:t>Two queens lie on the same diagonal </a:t>
            </a:r>
            <a:r>
              <a:rPr lang="en-US" dirty="0" err="1" smtClean="0"/>
              <a:t>iff</a:t>
            </a:r>
            <a:r>
              <a:rPr lang="en-US" dirty="0" smtClean="0"/>
              <a:t> </a:t>
            </a:r>
          </a:p>
          <a:p>
            <a:pPr algn="ctr">
              <a:buNone/>
            </a:pPr>
            <a:r>
              <a:rPr lang="en-US" dirty="0" smtClean="0"/>
              <a:t>| j - l | = | </a:t>
            </a:r>
            <a:r>
              <a:rPr lang="en-US" dirty="0" err="1" smtClean="0"/>
              <a:t>i</a:t>
            </a:r>
            <a:r>
              <a:rPr lang="en-US" dirty="0" smtClean="0"/>
              <a:t> - k |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N-Queen’s problem</a:t>
            </a:r>
            <a:endParaRPr lang="en-US" dirty="0"/>
          </a:p>
        </p:txBody>
      </p:sp>
      <p:sp>
        <p:nvSpPr>
          <p:cNvPr id="3" name="Content Placeholder 2"/>
          <p:cNvSpPr>
            <a:spLocks noGrp="1"/>
          </p:cNvSpPr>
          <p:nvPr>
            <p:ph idx="1"/>
          </p:nvPr>
        </p:nvSpPr>
        <p:spPr/>
        <p:txBody>
          <a:bodyPr>
            <a:normAutofit/>
          </a:bodyPr>
          <a:lstStyle/>
          <a:p>
            <a:r>
              <a:rPr lang="de-DE" dirty="0" smtClean="0"/>
              <a:t>If we imagine the squares of the chess board being numbered as indices of two dimensional array A[1..n, 1..n], then for </a:t>
            </a:r>
            <a:r>
              <a:rPr lang="de-DE" i="1" dirty="0" smtClean="0"/>
              <a:t>every element on same diagonal running from </a:t>
            </a:r>
            <a:r>
              <a:rPr lang="de-DE" i="1" dirty="0" smtClean="0">
                <a:solidFill>
                  <a:schemeClr val="accent1"/>
                </a:solidFill>
              </a:rPr>
              <a:t>upper left to lower right</a:t>
            </a:r>
            <a:r>
              <a:rPr lang="de-DE" i="1" dirty="0" smtClean="0"/>
              <a:t>, each element has same </a:t>
            </a:r>
            <a:r>
              <a:rPr lang="de-DE" i="1" dirty="0" smtClean="0">
                <a:solidFill>
                  <a:schemeClr val="accent1"/>
                </a:solidFill>
              </a:rPr>
              <a:t>“row-column” </a:t>
            </a:r>
            <a:r>
              <a:rPr lang="de-DE" i="1" dirty="0" smtClean="0"/>
              <a:t>value. </a:t>
            </a:r>
            <a:endParaRPr lang="en-US" i="1" dirty="0" smtClean="0"/>
          </a:p>
          <a:p>
            <a:r>
              <a:rPr lang="de-DE" dirty="0" smtClean="0"/>
              <a:t>Similarly </a:t>
            </a:r>
            <a:r>
              <a:rPr lang="de-DE" i="1" dirty="0" smtClean="0"/>
              <a:t>every element on the same diagonal running from </a:t>
            </a:r>
            <a:r>
              <a:rPr lang="de-DE" i="1" dirty="0" smtClean="0">
                <a:solidFill>
                  <a:schemeClr val="accent1"/>
                </a:solidFill>
              </a:rPr>
              <a:t>upper right to lower left </a:t>
            </a:r>
            <a:r>
              <a:rPr lang="de-DE" i="1" dirty="0" smtClean="0"/>
              <a:t>has the same </a:t>
            </a:r>
            <a:r>
              <a:rPr lang="de-DE" i="1" dirty="0" smtClean="0">
                <a:solidFill>
                  <a:schemeClr val="accent1"/>
                </a:solidFill>
              </a:rPr>
              <a:t>“row+column” </a:t>
            </a:r>
            <a:r>
              <a:rPr lang="de-DE" i="1" dirty="0" smtClean="0"/>
              <a:t>value.</a:t>
            </a:r>
            <a:r>
              <a:rPr lang="de-DE"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Categories</a:t>
            </a:r>
            <a:endParaRPr lang="en-US" dirty="0"/>
          </a:p>
        </p:txBody>
      </p:sp>
      <p:sp>
        <p:nvSpPr>
          <p:cNvPr id="3" name="Content Placeholder 2"/>
          <p:cNvSpPr>
            <a:spLocks noGrp="1"/>
          </p:cNvSpPr>
          <p:nvPr>
            <p:ph idx="1"/>
          </p:nvPr>
        </p:nvSpPr>
        <p:spPr/>
        <p:txBody>
          <a:bodyPr/>
          <a:lstStyle/>
          <a:p>
            <a:r>
              <a:rPr lang="en-US" dirty="0" smtClean="0"/>
              <a:t>Finding whether there is any feasible solution--- Decision Problem</a:t>
            </a:r>
          </a:p>
          <a:p>
            <a:r>
              <a:rPr lang="en-US" dirty="0" smtClean="0"/>
              <a:t>What is the best solution--- Optimization Problem</a:t>
            </a:r>
          </a:p>
          <a:p>
            <a:r>
              <a:rPr lang="en-US" dirty="0" smtClean="0"/>
              <a:t>Listing all feasible solutions--- Enumeration Problem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N-Queen’s problem</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371600"/>
            <a:ext cx="6096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N-Queen’s problem</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600200" y="1524000"/>
            <a:ext cx="5178425"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N-Queen’s problem</a:t>
            </a:r>
            <a:endParaRPr lang="en-US" dirty="0"/>
          </a:p>
        </p:txBody>
      </p:sp>
      <p:sp>
        <p:nvSpPr>
          <p:cNvPr id="3" name="Content Placeholder 2"/>
          <p:cNvSpPr>
            <a:spLocks noGrp="1"/>
          </p:cNvSpPr>
          <p:nvPr>
            <p:ph idx="1"/>
          </p:nvPr>
        </p:nvSpPr>
        <p:spPr/>
        <p:txBody>
          <a:bodyPr/>
          <a:lstStyle/>
          <a:p>
            <a:r>
              <a:rPr lang="en-US" dirty="0" smtClean="0"/>
              <a:t>The total number of nodes in the 8-queens state space tree is </a:t>
            </a:r>
          </a:p>
          <a:p>
            <a:endParaRPr lang="en-US" dirty="0" smtClean="0"/>
          </a:p>
          <a:p>
            <a:endParaRPr lang="en-US" dirty="0" smtClean="0"/>
          </a:p>
          <a:p>
            <a:r>
              <a:rPr lang="en-US" dirty="0" smtClean="0"/>
              <a:t>The estimated number of unbounded nodes is only about 2.34% of the total number of nodes in the 8-queens state space tree.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667000" y="2667000"/>
            <a:ext cx="47244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smtClean="0"/>
              <a:t>Algorithm Estimate( )</a:t>
            </a:r>
          </a:p>
          <a:p>
            <a:pPr>
              <a:buNone/>
            </a:pPr>
            <a:r>
              <a:rPr lang="en-US" dirty="0" smtClean="0"/>
              <a:t>//This algorithm follows a random path in a state space tree and produces an </a:t>
            </a:r>
          </a:p>
          <a:p>
            <a:pPr>
              <a:buNone/>
            </a:pPr>
            <a:r>
              <a:rPr lang="en-US" dirty="0" smtClean="0"/>
              <a:t>estimate of the number of nodes in the tree. </a:t>
            </a:r>
          </a:p>
          <a:p>
            <a:pPr>
              <a:buNone/>
            </a:pPr>
            <a:r>
              <a:rPr lang="en-US" dirty="0" smtClean="0"/>
              <a:t>{ </a:t>
            </a:r>
          </a:p>
          <a:p>
            <a:pPr>
              <a:buNone/>
            </a:pPr>
            <a:r>
              <a:rPr lang="en-US" dirty="0" smtClean="0"/>
              <a:t>k := 1; m := 1; r :=1; </a:t>
            </a:r>
          </a:p>
          <a:p>
            <a:pPr>
              <a:buNone/>
            </a:pPr>
            <a:r>
              <a:rPr lang="en-US" dirty="0" smtClean="0"/>
              <a:t> repeat </a:t>
            </a:r>
          </a:p>
          <a:p>
            <a:pPr>
              <a:buNone/>
            </a:pPr>
            <a:r>
              <a:rPr lang="en-US" dirty="0" smtClean="0"/>
              <a:t> { </a:t>
            </a:r>
          </a:p>
          <a:p>
            <a:pPr>
              <a:buNone/>
            </a:pPr>
            <a:r>
              <a:rPr lang="en-US" dirty="0" smtClean="0"/>
              <a:t>	</a:t>
            </a:r>
            <a:r>
              <a:rPr lang="en-US" dirty="0" err="1" smtClean="0"/>
              <a:t>Tk</a:t>
            </a:r>
            <a:r>
              <a:rPr lang="en-US" dirty="0" smtClean="0"/>
              <a:t> := {x[k] | x[k] </a:t>
            </a:r>
            <a:r>
              <a:rPr lang="el-GR" dirty="0" smtClean="0"/>
              <a:t>ε </a:t>
            </a:r>
            <a:r>
              <a:rPr lang="en-US" dirty="0" smtClean="0"/>
              <a:t>T( x[1], x[2], ..., x[k-1]) </a:t>
            </a:r>
          </a:p>
          <a:p>
            <a:pPr>
              <a:buNone/>
            </a:pPr>
            <a:r>
              <a:rPr lang="en-US" dirty="0" smtClean="0"/>
              <a:t>		and </a:t>
            </a:r>
            <a:r>
              <a:rPr lang="en-US" dirty="0" err="1" smtClean="0"/>
              <a:t>Bk</a:t>
            </a:r>
            <a:r>
              <a:rPr lang="en-US" dirty="0" smtClean="0"/>
              <a:t>(x[1],..., x[k]) is true}; </a:t>
            </a:r>
          </a:p>
          <a:p>
            <a:pPr>
              <a:buNone/>
            </a:pPr>
            <a:r>
              <a:rPr lang="en-US" dirty="0" smtClean="0"/>
              <a:t>	if (Size(</a:t>
            </a:r>
            <a:r>
              <a:rPr lang="en-US" dirty="0" err="1" smtClean="0"/>
              <a:t>Tk</a:t>
            </a:r>
            <a:r>
              <a:rPr lang="en-US" dirty="0" smtClean="0"/>
              <a:t>) = 0) then return m; </a:t>
            </a:r>
          </a:p>
          <a:p>
            <a:pPr>
              <a:buNone/>
            </a:pPr>
            <a:r>
              <a:rPr lang="en-US" dirty="0" smtClean="0"/>
              <a:t>	r := r * Size(</a:t>
            </a:r>
            <a:r>
              <a:rPr lang="en-US" dirty="0" err="1" smtClean="0"/>
              <a:t>Tk</a:t>
            </a:r>
            <a:r>
              <a:rPr lang="en-US" dirty="0" smtClean="0"/>
              <a:t>); m:= m + r; </a:t>
            </a:r>
          </a:p>
          <a:p>
            <a:pPr>
              <a:buNone/>
            </a:pPr>
            <a:r>
              <a:rPr lang="en-US" dirty="0" smtClean="0"/>
              <a:t>	x[k] := Choose(</a:t>
            </a:r>
            <a:r>
              <a:rPr lang="en-US" dirty="0" err="1" smtClean="0"/>
              <a:t>Tk</a:t>
            </a:r>
            <a:r>
              <a:rPr lang="en-US" dirty="0" smtClean="0"/>
              <a:t>); k:= k + 1; </a:t>
            </a:r>
          </a:p>
          <a:p>
            <a:pPr>
              <a:buNone/>
            </a:pPr>
            <a:r>
              <a:rPr lang="en-US" dirty="0" smtClean="0"/>
              <a:t>} until (false); </a:t>
            </a:r>
          </a:p>
          <a:p>
            <a:pPr>
              <a:buNone/>
            </a:pPr>
            <a:endParaRPr lang="en-US" dirty="0" smtClean="0"/>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SUM OF SUBSETS</a:t>
            </a:r>
            <a:endParaRPr lang="en-GB" dirty="0"/>
          </a:p>
        </p:txBody>
      </p:sp>
      <p:sp>
        <p:nvSpPr>
          <p:cNvPr id="3" name="Subtitle 2"/>
          <p:cNvSpPr>
            <a:spLocks noGrp="1"/>
          </p:cNvSpPr>
          <p:nvPr>
            <p:ph type="subTitle" idx="1"/>
          </p:nvPr>
        </p:nvSpPr>
        <p:spPr/>
        <p:txBody>
          <a:bodyPr/>
          <a:lstStyle/>
          <a:p>
            <a:r>
              <a:rPr lang="en-GB" dirty="0" smtClean="0"/>
              <a:t>Suppose we are given n distinct positive number and desire to find all combinations of these number whose sums are m </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subsets</a:t>
            </a:r>
            <a:endParaRPr lang="en-US" dirty="0"/>
          </a:p>
        </p:txBody>
      </p:sp>
      <p:sp>
        <p:nvSpPr>
          <p:cNvPr id="3" name="Content Placeholder 2"/>
          <p:cNvSpPr>
            <a:spLocks noGrp="1"/>
          </p:cNvSpPr>
          <p:nvPr>
            <p:ph idx="1"/>
          </p:nvPr>
        </p:nvSpPr>
        <p:spPr/>
        <p:txBody>
          <a:bodyPr>
            <a:normAutofit/>
          </a:bodyPr>
          <a:lstStyle/>
          <a:p>
            <a:r>
              <a:rPr lang="en-US" dirty="0" smtClean="0"/>
              <a:t>Given positive numbers </a:t>
            </a:r>
            <a:r>
              <a:rPr lang="en-US" dirty="0" err="1" smtClean="0"/>
              <a:t>Wi</a:t>
            </a:r>
            <a:r>
              <a:rPr lang="en-US" dirty="0" smtClean="0"/>
              <a:t>, 1 &lt; </a:t>
            </a:r>
            <a:r>
              <a:rPr lang="en-US" dirty="0" err="1" smtClean="0"/>
              <a:t>i</a:t>
            </a:r>
            <a:r>
              <a:rPr lang="en-US" dirty="0" smtClean="0"/>
              <a:t> &lt; n, and m, this problem calls for finding all subsets of the </a:t>
            </a:r>
            <a:r>
              <a:rPr lang="en-US" dirty="0" err="1" smtClean="0"/>
              <a:t>wi</a:t>
            </a:r>
            <a:r>
              <a:rPr lang="en-US" dirty="0" smtClean="0"/>
              <a:t> whose sums are m. </a:t>
            </a:r>
          </a:p>
          <a:p>
            <a:r>
              <a:rPr lang="en-US" dirty="0" smtClean="0"/>
              <a:t>For example, if n = 4, (w1, w2, w3, w4) = (11, 13, 24, 7), and m = 31, then the desired subsets are (11, 13, 7) and (24, 7).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Formulation</a:t>
            </a:r>
            <a:endParaRPr lang="en-US" dirty="0"/>
          </a:p>
        </p:txBody>
      </p:sp>
      <p:sp>
        <p:nvSpPr>
          <p:cNvPr id="3" name="Subtitle 2"/>
          <p:cNvSpPr>
            <a:spLocks noGrp="1"/>
          </p:cNvSpPr>
          <p:nvPr>
            <p:ph type="subTitle" idx="1"/>
          </p:nvPr>
        </p:nvSpPr>
        <p:spPr/>
        <p:txBody>
          <a:bodyPr/>
          <a:lstStyle/>
          <a:p>
            <a:r>
              <a:rPr lang="en-US" dirty="0" smtClean="0"/>
              <a:t>1.Variable tuple size </a:t>
            </a:r>
          </a:p>
          <a:p>
            <a:r>
              <a:rPr lang="en-US" dirty="0" smtClean="0"/>
              <a:t>2.Fixed  tuple size </a:t>
            </a:r>
            <a:endParaRPr lang="en-US" dirty="0"/>
          </a:p>
        </p:txBody>
      </p:sp>
    </p:spTree>
    <p:extLst>
      <p:ext uri="{BB962C8B-B14F-4D97-AF65-F5344CB8AC3E}">
        <p14:creationId xmlns:p14="http://schemas.microsoft.com/office/powerpoint/2010/main" val="4251960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subsets</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371600" y="1524000"/>
            <a:ext cx="7010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subsets</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990600" y="1295400"/>
            <a:ext cx="79248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subsets</a:t>
            </a:r>
            <a:endParaRPr lang="en-US" dirty="0"/>
          </a:p>
        </p:txBody>
      </p:sp>
      <p:sp>
        <p:nvSpPr>
          <p:cNvPr id="3" name="Content Placeholder 2"/>
          <p:cNvSpPr>
            <a:spLocks noGrp="1"/>
          </p:cNvSpPr>
          <p:nvPr>
            <p:ph idx="1"/>
          </p:nvPr>
        </p:nvSpPr>
        <p:spPr>
          <a:xfrm>
            <a:off x="1435608" y="1447800"/>
            <a:ext cx="7498080" cy="5257800"/>
          </a:xfrm>
        </p:spPr>
        <p:txBody>
          <a:bodyPr>
            <a:normAutofit fontScale="92500" lnSpcReduction="20000"/>
          </a:bodyPr>
          <a:lstStyle/>
          <a:p>
            <a:r>
              <a:rPr lang="en-US" dirty="0" smtClean="0"/>
              <a:t>Assume fixed </a:t>
            </a:r>
            <a:r>
              <a:rPr lang="en-US" dirty="0" err="1" smtClean="0"/>
              <a:t>tuple</a:t>
            </a:r>
            <a:r>
              <a:rPr lang="en-US" dirty="0" smtClean="0"/>
              <a:t> size strategy</a:t>
            </a:r>
          </a:p>
          <a:p>
            <a:r>
              <a:rPr lang="en-US" dirty="0" smtClean="0"/>
              <a:t> </a:t>
            </a:r>
          </a:p>
          <a:p>
            <a:endParaRPr lang="en-US" dirty="0" smtClean="0"/>
          </a:p>
          <a:p>
            <a:endParaRPr lang="en-US" dirty="0" smtClean="0"/>
          </a:p>
          <a:p>
            <a:endParaRPr lang="en-US" dirty="0" smtClean="0"/>
          </a:p>
          <a:p>
            <a:endParaRPr lang="en-US" dirty="0" smtClean="0"/>
          </a:p>
          <a:p>
            <a:r>
              <a:rPr lang="en-US" dirty="0" smtClean="0"/>
              <a:t>Algorithm </a:t>
            </a:r>
            <a:r>
              <a:rPr lang="en-US" dirty="0" err="1" smtClean="0"/>
              <a:t>SumOfSub</a:t>
            </a:r>
            <a:r>
              <a:rPr lang="en-US" dirty="0" smtClean="0"/>
              <a:t> avoids computing     and 	each time by keeping these values in variables s and r respectively. </a:t>
            </a:r>
          </a:p>
          <a:p>
            <a:r>
              <a:rPr lang="en-US" dirty="0" smtClean="0"/>
              <a:t>The algorithm assumes w</a:t>
            </a:r>
            <a:r>
              <a:rPr lang="en-US" baseline="-25000" dirty="0" smtClean="0"/>
              <a:t>1</a:t>
            </a:r>
            <a:r>
              <a:rPr lang="en-US" dirty="0" smtClean="0"/>
              <a:t>&lt;= m and       </a:t>
            </a:r>
          </a:p>
          <a:p>
            <a:endParaRPr lang="en-US" dirty="0" smtClean="0"/>
          </a:p>
          <a:p>
            <a:r>
              <a:rPr lang="en-US" dirty="0" smtClean="0"/>
              <a:t>The initial call is </a:t>
            </a:r>
            <a:r>
              <a:rPr lang="en-US" dirty="0" err="1" smtClean="0"/>
              <a:t>SumOfSub</a:t>
            </a:r>
            <a:r>
              <a:rPr lang="en-US" dirty="0" smtClean="0"/>
              <a:t>(0,1,          )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057400" y="1905000"/>
            <a:ext cx="5333999" cy="2209800"/>
          </a:xfrm>
          <a:prstGeom prst="rect">
            <a:avLst/>
          </a:prstGeom>
          <a:noFill/>
          <a:ln w="9525">
            <a:noFill/>
            <a:miter lim="800000"/>
            <a:headEnd/>
            <a:tailEnd/>
          </a:ln>
        </p:spPr>
      </p:pic>
      <p:graphicFrame>
        <p:nvGraphicFramePr>
          <p:cNvPr id="5" name="Object 4"/>
          <p:cNvGraphicFramePr>
            <a:graphicFrameLocks noChangeAspect="1"/>
          </p:cNvGraphicFramePr>
          <p:nvPr/>
        </p:nvGraphicFramePr>
        <p:xfrm>
          <a:off x="8001000" y="3886200"/>
          <a:ext cx="879475" cy="685800"/>
        </p:xfrm>
        <a:graphic>
          <a:graphicData uri="http://schemas.openxmlformats.org/presentationml/2006/ole">
            <mc:AlternateContent xmlns:mc="http://schemas.openxmlformats.org/markup-compatibility/2006">
              <mc:Choice xmlns:v="urn:schemas-microsoft-com:vml" Requires="v">
                <p:oleObj spid="_x0000_s1077" name="Equation" r:id="rId4" imgW="457200" imgH="431800" progId="Equation.3">
                  <p:embed/>
                </p:oleObj>
              </mc:Choice>
              <mc:Fallback>
                <p:oleObj name="Equation" r:id="rId4" imgW="457200" imgH="431800" progId="Equation.3">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3886200"/>
                        <a:ext cx="8794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2514600" y="4419600"/>
          <a:ext cx="762000" cy="609600"/>
        </p:xfrm>
        <a:graphic>
          <a:graphicData uri="http://schemas.openxmlformats.org/presentationml/2006/ole">
            <mc:AlternateContent xmlns:mc="http://schemas.openxmlformats.org/markup-compatibility/2006">
              <mc:Choice xmlns:v="urn:schemas-microsoft-com:vml" Requires="v">
                <p:oleObj spid="_x0000_s1078" name="Equation" r:id="rId6" imgW="393529" imgH="431613" progId="Equation.3">
                  <p:embed/>
                </p:oleObj>
              </mc:Choice>
              <mc:Fallback>
                <p:oleObj name="Equation" r:id="rId6" imgW="393529" imgH="431613"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419600"/>
                        <a:ext cx="762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7467600" y="5029200"/>
          <a:ext cx="1371600" cy="838200"/>
        </p:xfrm>
        <a:graphic>
          <a:graphicData uri="http://schemas.openxmlformats.org/presentationml/2006/ole">
            <mc:AlternateContent xmlns:mc="http://schemas.openxmlformats.org/markup-compatibility/2006">
              <mc:Choice xmlns:v="urn:schemas-microsoft-com:vml" Requires="v">
                <p:oleObj spid="_x0000_s1079" name="Equation" r:id="rId8" imgW="622030" imgH="431613" progId="Equation.3">
                  <p:embed/>
                </p:oleObj>
              </mc:Choice>
              <mc:Fallback>
                <p:oleObj name="Equation" r:id="rId8" imgW="622030" imgH="431613"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7600" y="5029200"/>
                        <a:ext cx="1371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nvGraphicFramePr>
        <p:xfrm>
          <a:off x="6858000" y="5943600"/>
          <a:ext cx="811213" cy="914400"/>
        </p:xfrm>
        <a:graphic>
          <a:graphicData uri="http://schemas.openxmlformats.org/presentationml/2006/ole">
            <mc:AlternateContent xmlns:mc="http://schemas.openxmlformats.org/markup-compatibility/2006">
              <mc:Choice xmlns:v="urn:schemas-microsoft-com:vml" Requires="v">
                <p:oleObj spid="_x0000_s1080" name="Equation" r:id="rId10" imgW="368140" imgH="431613" progId="Equation.3">
                  <p:embed/>
                </p:oleObj>
              </mc:Choice>
              <mc:Fallback>
                <p:oleObj name="Equation" r:id="rId10" imgW="368140" imgH="431613" progId="Equation.3">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0" y="5943600"/>
                        <a:ext cx="8112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Method</a:t>
            </a:r>
            <a:endParaRPr lang="en-US" dirty="0"/>
          </a:p>
        </p:txBody>
      </p:sp>
      <p:sp>
        <p:nvSpPr>
          <p:cNvPr id="3" name="Content Placeholder 2"/>
          <p:cNvSpPr>
            <a:spLocks noGrp="1"/>
          </p:cNvSpPr>
          <p:nvPr>
            <p:ph idx="1"/>
          </p:nvPr>
        </p:nvSpPr>
        <p:spPr/>
        <p:txBody>
          <a:bodyPr/>
          <a:lstStyle/>
          <a:p>
            <a:r>
              <a:rPr lang="de-DE" sz="3200" dirty="0" smtClean="0"/>
              <a:t>The desired solution must be expressible as n-tuple (x</a:t>
            </a:r>
            <a:r>
              <a:rPr lang="de-DE" sz="3200" baseline="-25000" dirty="0" smtClean="0"/>
              <a:t>1</a:t>
            </a:r>
            <a:r>
              <a:rPr lang="de-DE" sz="3200" dirty="0" smtClean="0"/>
              <a:t>,x</a:t>
            </a:r>
            <a:r>
              <a:rPr lang="de-DE" sz="3200" baseline="-25000" dirty="0" smtClean="0"/>
              <a:t>2</a:t>
            </a:r>
            <a:r>
              <a:rPr lang="de-DE" sz="3200" dirty="0" smtClean="0"/>
              <a:t>,...,x</a:t>
            </a:r>
            <a:r>
              <a:rPr lang="de-DE" sz="3200" baseline="-25000" dirty="0" smtClean="0"/>
              <a:t>n</a:t>
            </a:r>
            <a:r>
              <a:rPr lang="de-DE" sz="3200" dirty="0" smtClean="0"/>
              <a:t>) where x</a:t>
            </a:r>
            <a:r>
              <a:rPr lang="de-DE" sz="3200" baseline="-25000" dirty="0" smtClean="0"/>
              <a:t>i</a:t>
            </a:r>
            <a:r>
              <a:rPr lang="de-DE" sz="3200" dirty="0" smtClean="0"/>
              <a:t> </a:t>
            </a:r>
            <a:r>
              <a:rPr lang="de-DE" sz="3200" dirty="0" smtClean="0">
                <a:sym typeface="Symbol" pitchFamily="18" charset="2"/>
              </a:rPr>
              <a:t></a:t>
            </a:r>
            <a:r>
              <a:rPr lang="de-DE" sz="3200" dirty="0" smtClean="0"/>
              <a:t>S</a:t>
            </a:r>
            <a:r>
              <a:rPr lang="de-DE" sz="3200" baseline="-25000" dirty="0" smtClean="0"/>
              <a:t>i</a:t>
            </a:r>
            <a:r>
              <a:rPr lang="de-DE" sz="3200" dirty="0" smtClean="0"/>
              <a:t>; S</a:t>
            </a:r>
            <a:r>
              <a:rPr lang="de-DE" sz="3200" baseline="-25000" dirty="0" smtClean="0"/>
              <a:t>i</a:t>
            </a:r>
            <a:r>
              <a:rPr lang="de-DE" sz="3200" dirty="0" smtClean="0"/>
              <a:t> is a finite set.</a:t>
            </a:r>
            <a:endParaRPr lang="de-DE" dirty="0" smtClean="0"/>
          </a:p>
          <a:p>
            <a:r>
              <a:rPr lang="de-DE" sz="3200" dirty="0" smtClean="0"/>
              <a:t>Often the problem to be solved calls for finding (x</a:t>
            </a:r>
            <a:r>
              <a:rPr lang="de-DE" sz="3200" baseline="-25000" dirty="0" smtClean="0"/>
              <a:t>1</a:t>
            </a:r>
            <a:r>
              <a:rPr lang="de-DE" sz="3200" dirty="0" smtClean="0"/>
              <a:t>, x</a:t>
            </a:r>
            <a:r>
              <a:rPr lang="de-DE" sz="3200" baseline="-25000" dirty="0" smtClean="0"/>
              <a:t>2</a:t>
            </a:r>
            <a:r>
              <a:rPr lang="de-DE" sz="3200" dirty="0" smtClean="0"/>
              <a:t>,...,x</a:t>
            </a:r>
            <a:r>
              <a:rPr lang="de-DE" sz="3200" baseline="-25000" dirty="0" smtClean="0"/>
              <a:t>n</a:t>
            </a:r>
            <a:r>
              <a:rPr lang="de-DE" sz="3200" dirty="0" smtClean="0"/>
              <a:t>) which</a:t>
            </a:r>
            <a:r>
              <a:rPr lang="de-DE" sz="3200" dirty="0" smtClean="0">
                <a:solidFill>
                  <a:srgbClr val="FFFF66"/>
                </a:solidFill>
              </a:rPr>
              <a:t> </a:t>
            </a:r>
            <a:r>
              <a:rPr lang="de-DE" sz="3200" dirty="0" smtClean="0">
                <a:solidFill>
                  <a:srgbClr val="FF0000"/>
                </a:solidFill>
              </a:rPr>
              <a:t>satisfies </a:t>
            </a:r>
            <a:r>
              <a:rPr lang="de-DE" sz="3200" dirty="0" smtClean="0"/>
              <a:t>(maximizes or minimizes) </a:t>
            </a:r>
            <a:r>
              <a:rPr lang="de-DE" sz="3200" dirty="0" smtClean="0">
                <a:solidFill>
                  <a:srgbClr val="FF0000"/>
                </a:solidFill>
              </a:rPr>
              <a:t>criterion function</a:t>
            </a:r>
            <a:r>
              <a:rPr lang="de-DE" sz="3200" dirty="0" smtClean="0">
                <a:solidFill>
                  <a:srgbClr val="FFFF66"/>
                </a:solidFill>
              </a:rPr>
              <a:t> </a:t>
            </a:r>
            <a:r>
              <a:rPr lang="de-DE" sz="3200" dirty="0" smtClean="0"/>
              <a:t>P(x</a:t>
            </a:r>
            <a:r>
              <a:rPr lang="de-DE" sz="3200" baseline="-25000" dirty="0" smtClean="0"/>
              <a:t>1</a:t>
            </a:r>
            <a:r>
              <a:rPr lang="de-DE" sz="3200" dirty="0" smtClean="0"/>
              <a:t>,x</a:t>
            </a:r>
            <a:r>
              <a:rPr lang="de-DE" sz="3200" baseline="-25000" dirty="0" smtClean="0"/>
              <a:t>2</a:t>
            </a:r>
            <a:r>
              <a:rPr lang="de-DE" sz="3200" dirty="0" smtClean="0"/>
              <a:t>,...,x</a:t>
            </a:r>
            <a:r>
              <a:rPr lang="de-DE" sz="3200" baseline="-25000" dirty="0" smtClean="0"/>
              <a:t>n</a:t>
            </a:r>
            <a:r>
              <a:rPr lang="de-DE" sz="3200" dirty="0" smtClean="0"/>
              <a:t>).</a:t>
            </a:r>
            <a:endParaRPr lang="de-DE"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subsets</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71600" y="1295400"/>
            <a:ext cx="7010399"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n = 6, m = 30, and </a:t>
            </a:r>
          </a:p>
          <a:p>
            <a:pPr>
              <a:buNone/>
            </a:pPr>
            <a:r>
              <a:rPr lang="en-US" smtClean="0"/>
              <a:t>w[1 </a:t>
            </a:r>
            <a:r>
              <a:rPr lang="en-US" dirty="0" smtClean="0"/>
              <a:t>: 6] = {5,10,12,13,15,18}.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990600" y="1143000"/>
            <a:ext cx="8001000" cy="57150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Let w = {5, 7,10,12,15,18,20} and m=35. Find all possible subsets of w that sum to m. Do this using Backtracking. Draw the portion of the state space tree that is generated.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400" dirty="0" smtClean="0">
                <a:solidFill>
                  <a:schemeClr val="tx1"/>
                </a:solidFill>
              </a:rPr>
              <a:t>Graph</a:t>
            </a:r>
            <a:r>
              <a:rPr lang="de-DE" sz="4400" dirty="0" smtClean="0">
                <a:solidFill>
                  <a:schemeClr val="bg1"/>
                </a:solidFill>
              </a:rPr>
              <a:t> </a:t>
            </a:r>
            <a:r>
              <a:rPr lang="de-DE" sz="4400" dirty="0" smtClean="0">
                <a:solidFill>
                  <a:srgbClr val="FF0000"/>
                </a:solidFill>
              </a:rPr>
              <a:t>Co</a:t>
            </a:r>
            <a:r>
              <a:rPr lang="de-DE" sz="4400" dirty="0" smtClean="0">
                <a:solidFill>
                  <a:srgbClr val="FFFF00"/>
                </a:solidFill>
              </a:rPr>
              <a:t>lor</a:t>
            </a:r>
            <a:r>
              <a:rPr lang="de-DE" sz="4400" dirty="0" smtClean="0">
                <a:solidFill>
                  <a:schemeClr val="bg1"/>
                </a:solidFill>
              </a:rPr>
              <a:t>i</a:t>
            </a:r>
            <a:r>
              <a:rPr lang="de-DE" sz="4400" dirty="0" smtClean="0">
                <a:solidFill>
                  <a:srgbClr val="66FFFF"/>
                </a:solidFill>
              </a:rPr>
              <a:t>ng</a:t>
            </a:r>
            <a:r>
              <a:rPr lang="de-DE" sz="4400" dirty="0" smtClean="0">
                <a:solidFill>
                  <a:schemeClr val="bg1"/>
                </a:solidFill>
              </a:rPr>
              <a:t> </a:t>
            </a:r>
            <a:r>
              <a:rPr lang="de-DE" sz="4400" dirty="0" smtClean="0">
                <a:solidFill>
                  <a:schemeClr val="tx1"/>
                </a:solidFill>
              </a:rPr>
              <a:t>Problem</a:t>
            </a:r>
            <a:endParaRPr lang="en-US" dirty="0">
              <a:solidFill>
                <a:schemeClr val="tx1"/>
              </a:solidFill>
            </a:endParaRPr>
          </a:p>
        </p:txBody>
      </p:sp>
      <p:sp>
        <p:nvSpPr>
          <p:cNvPr id="3" name="Content Placeholder 2"/>
          <p:cNvSpPr>
            <a:spLocks noGrp="1"/>
          </p:cNvSpPr>
          <p:nvPr>
            <p:ph idx="1"/>
          </p:nvPr>
        </p:nvSpPr>
        <p:spPr/>
        <p:txBody>
          <a:bodyPr/>
          <a:lstStyle/>
          <a:p>
            <a:r>
              <a:rPr lang="de-DE" dirty="0" smtClean="0"/>
              <a:t>Let G be a graph and m be any given positive integer, we want to discover if the nodes of G can be colored in such a way that no two adjacent nodes have the same color yet only m colors are used (</a:t>
            </a:r>
            <a:r>
              <a:rPr lang="de-DE" i="1" dirty="0" smtClean="0">
                <a:solidFill>
                  <a:schemeClr val="accent1"/>
                </a:solidFill>
              </a:rPr>
              <a:t>m-colorability decision</a:t>
            </a:r>
            <a:r>
              <a:rPr lang="de-DE" dirty="0" smtClean="0">
                <a:solidFill>
                  <a:schemeClr val="accent1"/>
                </a:solidFill>
              </a:rPr>
              <a:t> </a:t>
            </a:r>
            <a:r>
              <a:rPr lang="de-DE" dirty="0" smtClean="0"/>
              <a:t>problem). </a:t>
            </a:r>
            <a:endParaRPr lang="en-US" dirty="0" smtClean="0"/>
          </a:p>
          <a:p>
            <a:r>
              <a:rPr lang="de-DE" dirty="0" smtClean="0"/>
              <a:t>The </a:t>
            </a:r>
            <a:r>
              <a:rPr lang="de-DE" i="1" dirty="0" smtClean="0">
                <a:solidFill>
                  <a:schemeClr val="accent1"/>
                </a:solidFill>
              </a:rPr>
              <a:t>m-colorability optimization</a:t>
            </a:r>
            <a:r>
              <a:rPr lang="de-DE" dirty="0" smtClean="0">
                <a:solidFill>
                  <a:schemeClr val="accent1"/>
                </a:solidFill>
              </a:rPr>
              <a:t> </a:t>
            </a:r>
            <a:r>
              <a:rPr lang="de-DE" dirty="0" smtClean="0"/>
              <a:t>problem asks for the smallest integer m (</a:t>
            </a:r>
            <a:r>
              <a:rPr lang="de-DE" i="1" dirty="0" smtClean="0"/>
              <a:t>chromatic number</a:t>
            </a:r>
            <a:r>
              <a:rPr lang="de-DE" dirty="0" smtClean="0"/>
              <a:t>) for which graph can be colored.</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dirty="0" smtClean="0">
                <a:solidFill>
                  <a:schemeClr val="tx1"/>
                </a:solidFill>
              </a:rPr>
              <a:t>Graph</a:t>
            </a:r>
            <a:r>
              <a:rPr lang="de-DE" sz="4000" dirty="0" smtClean="0">
                <a:solidFill>
                  <a:schemeClr val="bg1"/>
                </a:solidFill>
              </a:rPr>
              <a:t> </a:t>
            </a:r>
            <a:r>
              <a:rPr lang="de-DE" sz="4000" dirty="0" smtClean="0">
                <a:solidFill>
                  <a:srgbClr val="FF0000"/>
                </a:solidFill>
              </a:rPr>
              <a:t>Co</a:t>
            </a:r>
            <a:r>
              <a:rPr lang="de-DE" sz="4000" dirty="0" smtClean="0">
                <a:solidFill>
                  <a:srgbClr val="FFFF00"/>
                </a:solidFill>
              </a:rPr>
              <a:t>lor</a:t>
            </a:r>
            <a:r>
              <a:rPr lang="de-DE" sz="4000" dirty="0" smtClean="0">
                <a:solidFill>
                  <a:schemeClr val="bg1"/>
                </a:solidFill>
              </a:rPr>
              <a:t>i</a:t>
            </a:r>
            <a:r>
              <a:rPr lang="de-DE" sz="4000" dirty="0" smtClean="0">
                <a:solidFill>
                  <a:srgbClr val="66FFFF"/>
                </a:solidFill>
              </a:rPr>
              <a:t>ng</a:t>
            </a:r>
            <a:r>
              <a:rPr lang="de-DE" sz="4000" dirty="0" smtClean="0">
                <a:solidFill>
                  <a:schemeClr val="bg1"/>
                </a:solidFill>
              </a:rPr>
              <a:t> </a:t>
            </a:r>
            <a:r>
              <a:rPr lang="de-DE" sz="4000" dirty="0" smtClean="0">
                <a:solidFill>
                  <a:schemeClr val="tx1"/>
                </a:solidFill>
              </a:rPr>
              <a:t>Problem</a:t>
            </a:r>
            <a:endParaRPr lang="en-US" dirty="0"/>
          </a:p>
        </p:txBody>
      </p:sp>
      <p:sp>
        <p:nvSpPr>
          <p:cNvPr id="3" name="Content Placeholder 2"/>
          <p:cNvSpPr>
            <a:spLocks noGrp="1"/>
          </p:cNvSpPr>
          <p:nvPr>
            <p:ph idx="1"/>
          </p:nvPr>
        </p:nvSpPr>
        <p:spPr/>
        <p:txBody>
          <a:bodyPr>
            <a:normAutofit lnSpcReduction="10000"/>
          </a:bodyPr>
          <a:lstStyle/>
          <a:p>
            <a:r>
              <a:rPr lang="de-DE" dirty="0" smtClean="0"/>
              <a:t>A graph is planner if it can be drawn in a plane in such a way that no two edges crosses each other. </a:t>
            </a:r>
          </a:p>
          <a:p>
            <a:r>
              <a:rPr lang="de-DE" dirty="0" smtClean="0"/>
              <a:t>4 color problem asks if a map can be colored in such a way that no two regions have the same color yet only four colors are needed.</a:t>
            </a:r>
          </a:p>
          <a:p>
            <a:r>
              <a:rPr lang="de-DE" dirty="0" smtClean="0"/>
              <a:t>Chromatic number of a Graph:is the smallest integer m that is required to color a graph G</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chemeClr val="tx1"/>
                </a:solidFill>
              </a:rPr>
              <a:t>A Map and corresponding Graph</a:t>
            </a:r>
            <a:r>
              <a:rPr lang="de-DE" sz="4400" dirty="0" smtClean="0">
                <a:solidFill>
                  <a:schemeClr val="tx1"/>
                </a:solidFill>
              </a:rPr>
              <a:t/>
            </a:r>
            <a:br>
              <a:rPr lang="de-DE" sz="4400"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lstStyle/>
          <a:p>
            <a:endParaRPr lang="en-US" dirty="0"/>
          </a:p>
        </p:txBody>
      </p:sp>
      <p:grpSp>
        <p:nvGrpSpPr>
          <p:cNvPr id="4" name="Group 85"/>
          <p:cNvGrpSpPr>
            <a:grpSpLocks/>
          </p:cNvGrpSpPr>
          <p:nvPr/>
        </p:nvGrpSpPr>
        <p:grpSpPr bwMode="auto">
          <a:xfrm>
            <a:off x="5715000" y="1524000"/>
            <a:ext cx="3103563" cy="3811588"/>
            <a:chOff x="3360" y="1728"/>
            <a:chExt cx="1955" cy="2401"/>
          </a:xfrm>
        </p:grpSpPr>
        <p:grpSp>
          <p:nvGrpSpPr>
            <p:cNvPr id="5" name="Group 69"/>
            <p:cNvGrpSpPr>
              <a:grpSpLocks/>
            </p:cNvGrpSpPr>
            <p:nvPr/>
          </p:nvGrpSpPr>
          <p:grpSpPr bwMode="auto">
            <a:xfrm>
              <a:off x="4787" y="3543"/>
              <a:ext cx="528" cy="528"/>
              <a:chOff x="4368" y="864"/>
              <a:chExt cx="528" cy="528"/>
            </a:xfrm>
          </p:grpSpPr>
          <p:sp>
            <p:nvSpPr>
              <p:cNvPr id="26" name="Oval 70"/>
              <p:cNvSpPr>
                <a:spLocks noChangeArrowheads="1"/>
              </p:cNvSpPr>
              <p:nvPr/>
            </p:nvSpPr>
            <p:spPr bwMode="auto">
              <a:xfrm>
                <a:off x="4368" y="864"/>
                <a:ext cx="528" cy="528"/>
              </a:xfrm>
              <a:prstGeom prst="ellipse">
                <a:avLst/>
              </a:prstGeom>
              <a:gradFill rotWithShape="0">
                <a:gsLst>
                  <a:gs pos="0">
                    <a:srgbClr val="CCFFFF"/>
                  </a:gs>
                  <a:gs pos="100000">
                    <a:srgbClr val="87A9A9"/>
                  </a:gs>
                </a:gsLst>
                <a:path path="shape">
                  <a:fillToRect l="50000" t="50000" r="50000" b="50000"/>
                </a:path>
              </a:gradFill>
              <a:ln w="9525">
                <a:solidFill>
                  <a:schemeClr val="tx1"/>
                </a:solidFill>
                <a:round/>
                <a:headEnd/>
                <a:tailEnd/>
              </a:ln>
            </p:spPr>
            <p:txBody>
              <a:bodyPr wrap="none" anchor="ctr"/>
              <a:lstStyle/>
              <a:p>
                <a:endParaRPr lang="en-US"/>
              </a:p>
            </p:txBody>
          </p:sp>
          <p:sp>
            <p:nvSpPr>
              <p:cNvPr id="27" name="Text Box 71"/>
              <p:cNvSpPr txBox="1">
                <a:spLocks noChangeArrowheads="1"/>
              </p:cNvSpPr>
              <p:nvPr/>
            </p:nvSpPr>
            <p:spPr bwMode="auto">
              <a:xfrm>
                <a:off x="4451" y="960"/>
                <a:ext cx="384" cy="327"/>
              </a:xfrm>
              <a:prstGeom prst="rect">
                <a:avLst/>
              </a:prstGeom>
              <a:noFill/>
              <a:ln w="9525">
                <a:noFill/>
                <a:miter lim="800000"/>
                <a:headEnd/>
                <a:tailEnd/>
              </a:ln>
            </p:spPr>
            <p:txBody>
              <a:bodyPr>
                <a:spAutoFit/>
              </a:bodyPr>
              <a:lstStyle/>
              <a:p>
                <a:pPr algn="ctr">
                  <a:spcBef>
                    <a:spcPct val="50000"/>
                  </a:spcBef>
                </a:pPr>
                <a:r>
                  <a:rPr lang="en-US" sz="2800"/>
                  <a:t>4</a:t>
                </a:r>
                <a:endParaRPr lang="de-DE" sz="2800"/>
              </a:p>
            </p:txBody>
          </p:sp>
        </p:grpSp>
        <p:grpSp>
          <p:nvGrpSpPr>
            <p:cNvPr id="6" name="Group 59"/>
            <p:cNvGrpSpPr>
              <a:grpSpLocks/>
            </p:cNvGrpSpPr>
            <p:nvPr/>
          </p:nvGrpSpPr>
          <p:grpSpPr bwMode="auto">
            <a:xfrm>
              <a:off x="3744" y="1728"/>
              <a:ext cx="528" cy="528"/>
              <a:chOff x="4368" y="864"/>
              <a:chExt cx="528" cy="528"/>
            </a:xfrm>
          </p:grpSpPr>
          <p:sp>
            <p:nvSpPr>
              <p:cNvPr id="24" name="Oval 57"/>
              <p:cNvSpPr>
                <a:spLocks noChangeArrowheads="1"/>
              </p:cNvSpPr>
              <p:nvPr/>
            </p:nvSpPr>
            <p:spPr bwMode="auto">
              <a:xfrm>
                <a:off x="4368" y="864"/>
                <a:ext cx="528" cy="528"/>
              </a:xfrm>
              <a:prstGeom prst="ellipse">
                <a:avLst/>
              </a:prstGeom>
              <a:gradFill rotWithShape="0">
                <a:gsLst>
                  <a:gs pos="0">
                    <a:srgbClr val="CCFFFF"/>
                  </a:gs>
                  <a:gs pos="100000">
                    <a:srgbClr val="87A9A9"/>
                  </a:gs>
                </a:gsLst>
                <a:path path="shape">
                  <a:fillToRect l="50000" t="50000" r="50000" b="50000"/>
                </a:path>
              </a:gradFill>
              <a:ln w="9525">
                <a:solidFill>
                  <a:schemeClr val="tx1"/>
                </a:solidFill>
                <a:round/>
                <a:headEnd/>
                <a:tailEnd/>
              </a:ln>
            </p:spPr>
            <p:txBody>
              <a:bodyPr wrap="none" anchor="ctr"/>
              <a:lstStyle/>
              <a:p>
                <a:endParaRPr lang="en-US"/>
              </a:p>
            </p:txBody>
          </p:sp>
          <p:sp>
            <p:nvSpPr>
              <p:cNvPr id="25" name="Text Box 58"/>
              <p:cNvSpPr txBox="1">
                <a:spLocks noChangeArrowheads="1"/>
              </p:cNvSpPr>
              <p:nvPr/>
            </p:nvSpPr>
            <p:spPr bwMode="auto">
              <a:xfrm>
                <a:off x="4451" y="960"/>
                <a:ext cx="384" cy="327"/>
              </a:xfrm>
              <a:prstGeom prst="rect">
                <a:avLst/>
              </a:prstGeom>
              <a:noFill/>
              <a:ln w="9525">
                <a:noFill/>
                <a:miter lim="800000"/>
                <a:headEnd/>
                <a:tailEnd/>
              </a:ln>
            </p:spPr>
            <p:txBody>
              <a:bodyPr>
                <a:spAutoFit/>
              </a:bodyPr>
              <a:lstStyle/>
              <a:p>
                <a:pPr algn="ctr">
                  <a:spcBef>
                    <a:spcPct val="50000"/>
                  </a:spcBef>
                </a:pPr>
                <a:r>
                  <a:rPr lang="en-US" sz="2800"/>
                  <a:t>1</a:t>
                </a:r>
                <a:endParaRPr lang="de-DE" sz="2800"/>
              </a:p>
            </p:txBody>
          </p:sp>
        </p:grpSp>
        <p:grpSp>
          <p:nvGrpSpPr>
            <p:cNvPr id="7" name="Group 60"/>
            <p:cNvGrpSpPr>
              <a:grpSpLocks/>
            </p:cNvGrpSpPr>
            <p:nvPr/>
          </p:nvGrpSpPr>
          <p:grpSpPr bwMode="auto">
            <a:xfrm>
              <a:off x="4464" y="2352"/>
              <a:ext cx="528" cy="528"/>
              <a:chOff x="4368" y="864"/>
              <a:chExt cx="528" cy="528"/>
            </a:xfrm>
          </p:grpSpPr>
          <p:sp>
            <p:nvSpPr>
              <p:cNvPr id="22" name="Oval 61"/>
              <p:cNvSpPr>
                <a:spLocks noChangeArrowheads="1"/>
              </p:cNvSpPr>
              <p:nvPr/>
            </p:nvSpPr>
            <p:spPr bwMode="auto">
              <a:xfrm>
                <a:off x="4368" y="864"/>
                <a:ext cx="528" cy="528"/>
              </a:xfrm>
              <a:prstGeom prst="ellipse">
                <a:avLst/>
              </a:prstGeom>
              <a:gradFill rotWithShape="0">
                <a:gsLst>
                  <a:gs pos="0">
                    <a:srgbClr val="CCFFFF"/>
                  </a:gs>
                  <a:gs pos="100000">
                    <a:srgbClr val="87A9A9"/>
                  </a:gs>
                </a:gsLst>
                <a:path path="shape">
                  <a:fillToRect l="50000" t="50000" r="50000" b="50000"/>
                </a:path>
              </a:gradFill>
              <a:ln w="9525">
                <a:solidFill>
                  <a:schemeClr val="tx1"/>
                </a:solidFill>
                <a:round/>
                <a:headEnd/>
                <a:tailEnd/>
              </a:ln>
            </p:spPr>
            <p:txBody>
              <a:bodyPr wrap="none" anchor="ctr"/>
              <a:lstStyle/>
              <a:p>
                <a:endParaRPr lang="en-US"/>
              </a:p>
            </p:txBody>
          </p:sp>
          <p:sp>
            <p:nvSpPr>
              <p:cNvPr id="23" name="Text Box 62"/>
              <p:cNvSpPr txBox="1">
                <a:spLocks noChangeArrowheads="1"/>
              </p:cNvSpPr>
              <p:nvPr/>
            </p:nvSpPr>
            <p:spPr bwMode="auto">
              <a:xfrm>
                <a:off x="4451" y="960"/>
                <a:ext cx="384" cy="327"/>
              </a:xfrm>
              <a:prstGeom prst="rect">
                <a:avLst/>
              </a:prstGeom>
              <a:noFill/>
              <a:ln w="9525">
                <a:noFill/>
                <a:miter lim="800000"/>
                <a:headEnd/>
                <a:tailEnd/>
              </a:ln>
            </p:spPr>
            <p:txBody>
              <a:bodyPr>
                <a:spAutoFit/>
              </a:bodyPr>
              <a:lstStyle/>
              <a:p>
                <a:pPr algn="ctr">
                  <a:spcBef>
                    <a:spcPct val="50000"/>
                  </a:spcBef>
                </a:pPr>
                <a:r>
                  <a:rPr lang="en-US" sz="2800"/>
                  <a:t>3</a:t>
                </a:r>
                <a:endParaRPr lang="de-DE" sz="2800"/>
              </a:p>
            </p:txBody>
          </p:sp>
        </p:grpSp>
        <p:grpSp>
          <p:nvGrpSpPr>
            <p:cNvPr id="8" name="Group 63"/>
            <p:cNvGrpSpPr>
              <a:grpSpLocks/>
            </p:cNvGrpSpPr>
            <p:nvPr/>
          </p:nvGrpSpPr>
          <p:grpSpPr bwMode="auto">
            <a:xfrm>
              <a:off x="3360" y="2640"/>
              <a:ext cx="528" cy="528"/>
              <a:chOff x="4368" y="864"/>
              <a:chExt cx="528" cy="528"/>
            </a:xfrm>
          </p:grpSpPr>
          <p:sp>
            <p:nvSpPr>
              <p:cNvPr id="20" name="Oval 64"/>
              <p:cNvSpPr>
                <a:spLocks noChangeArrowheads="1"/>
              </p:cNvSpPr>
              <p:nvPr/>
            </p:nvSpPr>
            <p:spPr bwMode="auto">
              <a:xfrm>
                <a:off x="4368" y="864"/>
                <a:ext cx="528" cy="528"/>
              </a:xfrm>
              <a:prstGeom prst="ellipse">
                <a:avLst/>
              </a:prstGeom>
              <a:gradFill rotWithShape="0">
                <a:gsLst>
                  <a:gs pos="0">
                    <a:srgbClr val="CCFFFF"/>
                  </a:gs>
                  <a:gs pos="100000">
                    <a:srgbClr val="87A9A9"/>
                  </a:gs>
                </a:gsLst>
                <a:path path="shape">
                  <a:fillToRect l="50000" t="50000" r="50000" b="50000"/>
                </a:path>
              </a:gradFill>
              <a:ln w="9525">
                <a:solidFill>
                  <a:schemeClr val="tx1"/>
                </a:solidFill>
                <a:round/>
                <a:headEnd/>
                <a:tailEnd/>
              </a:ln>
            </p:spPr>
            <p:txBody>
              <a:bodyPr wrap="none" anchor="ctr"/>
              <a:lstStyle/>
              <a:p>
                <a:endParaRPr lang="en-US"/>
              </a:p>
            </p:txBody>
          </p:sp>
          <p:sp>
            <p:nvSpPr>
              <p:cNvPr id="21" name="Text Box 65"/>
              <p:cNvSpPr txBox="1">
                <a:spLocks noChangeArrowheads="1"/>
              </p:cNvSpPr>
              <p:nvPr/>
            </p:nvSpPr>
            <p:spPr bwMode="auto">
              <a:xfrm>
                <a:off x="4451" y="960"/>
                <a:ext cx="384" cy="327"/>
              </a:xfrm>
              <a:prstGeom prst="rect">
                <a:avLst/>
              </a:prstGeom>
              <a:noFill/>
              <a:ln w="9525">
                <a:noFill/>
                <a:miter lim="800000"/>
                <a:headEnd/>
                <a:tailEnd/>
              </a:ln>
            </p:spPr>
            <p:txBody>
              <a:bodyPr>
                <a:spAutoFit/>
              </a:bodyPr>
              <a:lstStyle/>
              <a:p>
                <a:pPr algn="ctr">
                  <a:spcBef>
                    <a:spcPct val="50000"/>
                  </a:spcBef>
                </a:pPr>
                <a:r>
                  <a:rPr lang="en-US" sz="2800"/>
                  <a:t>2</a:t>
                </a:r>
                <a:endParaRPr lang="de-DE" sz="2800"/>
              </a:p>
            </p:txBody>
          </p:sp>
        </p:grpSp>
        <p:grpSp>
          <p:nvGrpSpPr>
            <p:cNvPr id="9" name="Group 66"/>
            <p:cNvGrpSpPr>
              <a:grpSpLocks/>
            </p:cNvGrpSpPr>
            <p:nvPr/>
          </p:nvGrpSpPr>
          <p:grpSpPr bwMode="auto">
            <a:xfrm>
              <a:off x="3395" y="3601"/>
              <a:ext cx="528" cy="528"/>
              <a:chOff x="4368" y="864"/>
              <a:chExt cx="528" cy="528"/>
            </a:xfrm>
          </p:grpSpPr>
          <p:sp>
            <p:nvSpPr>
              <p:cNvPr id="18" name="Oval 67"/>
              <p:cNvSpPr>
                <a:spLocks noChangeArrowheads="1"/>
              </p:cNvSpPr>
              <p:nvPr/>
            </p:nvSpPr>
            <p:spPr bwMode="auto">
              <a:xfrm>
                <a:off x="4368" y="864"/>
                <a:ext cx="528" cy="528"/>
              </a:xfrm>
              <a:prstGeom prst="ellipse">
                <a:avLst/>
              </a:prstGeom>
              <a:gradFill rotWithShape="0">
                <a:gsLst>
                  <a:gs pos="0">
                    <a:srgbClr val="CCFFFF"/>
                  </a:gs>
                  <a:gs pos="100000">
                    <a:srgbClr val="87A9A9"/>
                  </a:gs>
                </a:gsLst>
                <a:path path="shape">
                  <a:fillToRect l="50000" t="50000" r="50000" b="50000"/>
                </a:path>
              </a:gradFill>
              <a:ln w="9525">
                <a:solidFill>
                  <a:schemeClr val="tx1"/>
                </a:solidFill>
                <a:round/>
                <a:headEnd/>
                <a:tailEnd/>
              </a:ln>
            </p:spPr>
            <p:txBody>
              <a:bodyPr wrap="none" anchor="ctr"/>
              <a:lstStyle/>
              <a:p>
                <a:endParaRPr lang="en-US"/>
              </a:p>
            </p:txBody>
          </p:sp>
          <p:sp>
            <p:nvSpPr>
              <p:cNvPr id="19" name="Text Box 68"/>
              <p:cNvSpPr txBox="1">
                <a:spLocks noChangeArrowheads="1"/>
              </p:cNvSpPr>
              <p:nvPr/>
            </p:nvSpPr>
            <p:spPr bwMode="auto">
              <a:xfrm>
                <a:off x="4451" y="960"/>
                <a:ext cx="384" cy="327"/>
              </a:xfrm>
              <a:prstGeom prst="rect">
                <a:avLst/>
              </a:prstGeom>
              <a:noFill/>
              <a:ln w="9525">
                <a:noFill/>
                <a:miter lim="800000"/>
                <a:headEnd/>
                <a:tailEnd/>
              </a:ln>
            </p:spPr>
            <p:txBody>
              <a:bodyPr>
                <a:spAutoFit/>
              </a:bodyPr>
              <a:lstStyle/>
              <a:p>
                <a:pPr algn="ctr">
                  <a:spcBef>
                    <a:spcPct val="50000"/>
                  </a:spcBef>
                </a:pPr>
                <a:r>
                  <a:rPr lang="en-US" sz="2800"/>
                  <a:t>5</a:t>
                </a:r>
                <a:endParaRPr lang="de-DE" sz="2800"/>
              </a:p>
            </p:txBody>
          </p:sp>
        </p:grpSp>
        <p:sp>
          <p:nvSpPr>
            <p:cNvPr id="10" name="Line 72"/>
            <p:cNvSpPr>
              <a:spLocks noChangeShapeType="1"/>
            </p:cNvSpPr>
            <p:nvPr/>
          </p:nvSpPr>
          <p:spPr bwMode="auto">
            <a:xfrm flipH="1">
              <a:off x="3696" y="2208"/>
              <a:ext cx="192" cy="432"/>
            </a:xfrm>
            <a:prstGeom prst="line">
              <a:avLst/>
            </a:prstGeom>
            <a:noFill/>
            <a:ln w="38100">
              <a:solidFill>
                <a:srgbClr val="FFFF00"/>
              </a:solidFill>
              <a:round/>
              <a:headEnd/>
              <a:tailEnd/>
            </a:ln>
          </p:spPr>
          <p:txBody>
            <a:bodyPr/>
            <a:lstStyle/>
            <a:p>
              <a:endParaRPr lang="en-US"/>
            </a:p>
          </p:txBody>
        </p:sp>
        <p:sp>
          <p:nvSpPr>
            <p:cNvPr id="11" name="Line 73"/>
            <p:cNvSpPr>
              <a:spLocks noChangeShapeType="1"/>
            </p:cNvSpPr>
            <p:nvPr/>
          </p:nvSpPr>
          <p:spPr bwMode="auto">
            <a:xfrm>
              <a:off x="4237" y="2125"/>
              <a:ext cx="288" cy="336"/>
            </a:xfrm>
            <a:prstGeom prst="line">
              <a:avLst/>
            </a:prstGeom>
            <a:noFill/>
            <a:ln w="38100">
              <a:solidFill>
                <a:srgbClr val="FFFF00"/>
              </a:solidFill>
              <a:round/>
              <a:headEnd/>
              <a:tailEnd/>
            </a:ln>
          </p:spPr>
          <p:txBody>
            <a:bodyPr/>
            <a:lstStyle/>
            <a:p>
              <a:endParaRPr lang="en-US"/>
            </a:p>
          </p:txBody>
        </p:sp>
        <p:sp>
          <p:nvSpPr>
            <p:cNvPr id="12" name="Line 74"/>
            <p:cNvSpPr>
              <a:spLocks noChangeShapeType="1"/>
            </p:cNvSpPr>
            <p:nvPr/>
          </p:nvSpPr>
          <p:spPr bwMode="auto">
            <a:xfrm>
              <a:off x="3648" y="3168"/>
              <a:ext cx="0" cy="432"/>
            </a:xfrm>
            <a:prstGeom prst="line">
              <a:avLst/>
            </a:prstGeom>
            <a:noFill/>
            <a:ln w="38100">
              <a:solidFill>
                <a:srgbClr val="FFFF00"/>
              </a:solidFill>
              <a:round/>
              <a:headEnd/>
              <a:tailEnd/>
            </a:ln>
          </p:spPr>
          <p:txBody>
            <a:bodyPr/>
            <a:lstStyle/>
            <a:p>
              <a:endParaRPr lang="en-US"/>
            </a:p>
          </p:txBody>
        </p:sp>
        <p:sp>
          <p:nvSpPr>
            <p:cNvPr id="13" name="Line 75"/>
            <p:cNvSpPr>
              <a:spLocks noChangeShapeType="1"/>
            </p:cNvSpPr>
            <p:nvPr/>
          </p:nvSpPr>
          <p:spPr bwMode="auto">
            <a:xfrm>
              <a:off x="3744" y="3120"/>
              <a:ext cx="1104" cy="528"/>
            </a:xfrm>
            <a:prstGeom prst="line">
              <a:avLst/>
            </a:prstGeom>
            <a:noFill/>
            <a:ln w="38100">
              <a:solidFill>
                <a:srgbClr val="FFFF00"/>
              </a:solidFill>
              <a:round/>
              <a:headEnd/>
              <a:tailEnd/>
            </a:ln>
          </p:spPr>
          <p:txBody>
            <a:bodyPr/>
            <a:lstStyle/>
            <a:p>
              <a:endParaRPr lang="en-US"/>
            </a:p>
          </p:txBody>
        </p:sp>
        <p:sp>
          <p:nvSpPr>
            <p:cNvPr id="14" name="Line 76"/>
            <p:cNvSpPr>
              <a:spLocks noChangeShapeType="1"/>
            </p:cNvSpPr>
            <p:nvPr/>
          </p:nvSpPr>
          <p:spPr bwMode="auto">
            <a:xfrm>
              <a:off x="4277" y="1898"/>
              <a:ext cx="1021" cy="1776"/>
            </a:xfrm>
            <a:prstGeom prst="line">
              <a:avLst/>
            </a:prstGeom>
            <a:noFill/>
            <a:ln w="38100">
              <a:solidFill>
                <a:srgbClr val="FFFF00"/>
              </a:solidFill>
              <a:round/>
              <a:headEnd/>
              <a:tailEnd/>
            </a:ln>
          </p:spPr>
          <p:txBody>
            <a:bodyPr/>
            <a:lstStyle/>
            <a:p>
              <a:endParaRPr lang="en-US"/>
            </a:p>
          </p:txBody>
        </p:sp>
        <p:sp>
          <p:nvSpPr>
            <p:cNvPr id="15" name="Line 77"/>
            <p:cNvSpPr>
              <a:spLocks noChangeShapeType="1"/>
            </p:cNvSpPr>
            <p:nvPr/>
          </p:nvSpPr>
          <p:spPr bwMode="auto">
            <a:xfrm flipV="1">
              <a:off x="3936" y="3888"/>
              <a:ext cx="864" cy="0"/>
            </a:xfrm>
            <a:prstGeom prst="line">
              <a:avLst/>
            </a:prstGeom>
            <a:noFill/>
            <a:ln w="38100">
              <a:solidFill>
                <a:srgbClr val="FFFF00"/>
              </a:solidFill>
              <a:round/>
              <a:headEnd/>
              <a:tailEnd/>
            </a:ln>
          </p:spPr>
          <p:txBody>
            <a:bodyPr/>
            <a:lstStyle/>
            <a:p>
              <a:endParaRPr lang="en-US"/>
            </a:p>
          </p:txBody>
        </p:sp>
        <p:sp>
          <p:nvSpPr>
            <p:cNvPr id="16" name="Line 78"/>
            <p:cNvSpPr>
              <a:spLocks noChangeShapeType="1"/>
            </p:cNvSpPr>
            <p:nvPr/>
          </p:nvSpPr>
          <p:spPr bwMode="auto">
            <a:xfrm>
              <a:off x="4822" y="2854"/>
              <a:ext cx="240" cy="672"/>
            </a:xfrm>
            <a:prstGeom prst="line">
              <a:avLst/>
            </a:prstGeom>
            <a:noFill/>
            <a:ln w="38100">
              <a:solidFill>
                <a:srgbClr val="FFFF00"/>
              </a:solidFill>
              <a:round/>
              <a:headEnd/>
              <a:tailEnd/>
            </a:ln>
          </p:spPr>
          <p:txBody>
            <a:bodyPr/>
            <a:lstStyle/>
            <a:p>
              <a:endParaRPr lang="en-US"/>
            </a:p>
          </p:txBody>
        </p:sp>
        <p:sp>
          <p:nvSpPr>
            <p:cNvPr id="17" name="Line 84"/>
            <p:cNvSpPr>
              <a:spLocks noChangeShapeType="1"/>
            </p:cNvSpPr>
            <p:nvPr/>
          </p:nvSpPr>
          <p:spPr bwMode="auto">
            <a:xfrm flipV="1">
              <a:off x="3888" y="2688"/>
              <a:ext cx="576" cy="144"/>
            </a:xfrm>
            <a:prstGeom prst="line">
              <a:avLst/>
            </a:prstGeom>
            <a:noFill/>
            <a:ln w="28575">
              <a:solidFill>
                <a:srgbClr val="FFFF00"/>
              </a:solidFill>
              <a:round/>
              <a:headEnd/>
              <a:tailEnd/>
            </a:ln>
          </p:spPr>
          <p:txBody>
            <a:bodyPr/>
            <a:lstStyle/>
            <a:p>
              <a:endParaRPr lang="en-US"/>
            </a:p>
          </p:txBody>
        </p:sp>
      </p:grpSp>
      <p:grpSp>
        <p:nvGrpSpPr>
          <p:cNvPr id="28" name="Group 88"/>
          <p:cNvGrpSpPr>
            <a:grpSpLocks/>
          </p:cNvGrpSpPr>
          <p:nvPr/>
        </p:nvGrpSpPr>
        <p:grpSpPr bwMode="auto">
          <a:xfrm>
            <a:off x="1676400" y="2362200"/>
            <a:ext cx="3181350" cy="2332038"/>
            <a:chOff x="432" y="2640"/>
            <a:chExt cx="2004" cy="1469"/>
          </a:xfrm>
        </p:grpSpPr>
        <p:pic>
          <p:nvPicPr>
            <p:cNvPr id="29" name="Picture 12" descr="fourcolor"/>
            <p:cNvPicPr>
              <a:picLocks noChangeAspect="1" noChangeArrowheads="1"/>
            </p:cNvPicPr>
            <p:nvPr/>
          </p:nvPicPr>
          <p:blipFill>
            <a:blip r:embed="rId2" cstate="print"/>
            <a:srcRect/>
            <a:stretch>
              <a:fillRect/>
            </a:stretch>
          </p:blipFill>
          <p:spPr bwMode="auto">
            <a:xfrm>
              <a:off x="432" y="2640"/>
              <a:ext cx="2004" cy="1469"/>
            </a:xfrm>
            <a:prstGeom prst="rect">
              <a:avLst/>
            </a:prstGeom>
            <a:noFill/>
            <a:ln w="9525">
              <a:noFill/>
              <a:miter lim="800000"/>
              <a:headEnd/>
              <a:tailEnd/>
            </a:ln>
          </p:spPr>
        </p:pic>
        <p:sp>
          <p:nvSpPr>
            <p:cNvPr id="30" name="Text Box 86"/>
            <p:cNvSpPr txBox="1">
              <a:spLocks noChangeArrowheads="1"/>
            </p:cNvSpPr>
            <p:nvPr/>
          </p:nvSpPr>
          <p:spPr bwMode="auto">
            <a:xfrm>
              <a:off x="1226" y="2897"/>
              <a:ext cx="384" cy="442"/>
            </a:xfrm>
            <a:prstGeom prst="rect">
              <a:avLst/>
            </a:prstGeom>
            <a:noFill/>
            <a:ln w="9525">
              <a:noFill/>
              <a:miter lim="800000"/>
              <a:headEnd/>
              <a:tailEnd/>
            </a:ln>
          </p:spPr>
          <p:txBody>
            <a:bodyPr>
              <a:spAutoFit/>
            </a:bodyPr>
            <a:lstStyle/>
            <a:p>
              <a:pPr>
                <a:spcBef>
                  <a:spcPct val="50000"/>
                </a:spcBef>
              </a:pPr>
              <a:r>
                <a:rPr lang="en-US" sz="4000">
                  <a:solidFill>
                    <a:srgbClr val="FFFF00"/>
                  </a:solidFill>
                </a:rPr>
                <a:t>2</a:t>
              </a:r>
            </a:p>
          </p:txBody>
        </p:sp>
        <p:sp>
          <p:nvSpPr>
            <p:cNvPr id="31" name="Text Box 87"/>
            <p:cNvSpPr txBox="1">
              <a:spLocks noChangeArrowheads="1"/>
            </p:cNvSpPr>
            <p:nvPr/>
          </p:nvSpPr>
          <p:spPr bwMode="auto">
            <a:xfrm>
              <a:off x="585" y="2789"/>
              <a:ext cx="384" cy="442"/>
            </a:xfrm>
            <a:prstGeom prst="rect">
              <a:avLst/>
            </a:prstGeom>
            <a:noFill/>
            <a:ln w="9525">
              <a:noFill/>
              <a:miter lim="800000"/>
              <a:headEnd/>
              <a:tailEnd/>
            </a:ln>
          </p:spPr>
          <p:txBody>
            <a:bodyPr>
              <a:spAutoFit/>
            </a:bodyPr>
            <a:lstStyle/>
            <a:p>
              <a:pPr>
                <a:spcBef>
                  <a:spcPct val="50000"/>
                </a:spcBef>
              </a:pPr>
              <a:r>
                <a:rPr lang="en-US" sz="4000">
                  <a:solidFill>
                    <a:srgbClr val="FFFF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heckerboard(across)">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 Procedure</a:t>
            </a:r>
            <a:endParaRPr lang="en-US" dirty="0"/>
          </a:p>
        </p:txBody>
      </p:sp>
      <p:sp>
        <p:nvSpPr>
          <p:cNvPr id="3" name="Subtitle 2"/>
          <p:cNvSpPr>
            <a:spLocks noGrp="1"/>
          </p:cNvSpPr>
          <p:nvPr>
            <p:ph type="subTitle" idx="1"/>
          </p:nvPr>
        </p:nvSpPr>
        <p:spPr>
          <a:xfrm>
            <a:off x="1432560" y="1850064"/>
            <a:ext cx="7406640" cy="3483936"/>
          </a:xfrm>
        </p:spPr>
        <p:txBody>
          <a:bodyPr>
            <a:normAutofit/>
          </a:bodyPr>
          <a:lstStyle/>
          <a:p>
            <a:r>
              <a:rPr lang="en-US" dirty="0" smtClean="0"/>
              <a:t>1.Construct planner graph from a given map</a:t>
            </a:r>
          </a:p>
          <a:p>
            <a:r>
              <a:rPr lang="en-US" dirty="0" smtClean="0"/>
              <a:t>2.Identify data structure</a:t>
            </a:r>
          </a:p>
          <a:p>
            <a:r>
              <a:rPr lang="en-US" dirty="0" smtClean="0"/>
              <a:t>3.Identification of explicit constraints</a:t>
            </a:r>
          </a:p>
          <a:p>
            <a:r>
              <a:rPr lang="en-US" dirty="0" smtClean="0"/>
              <a:t>4.Identification of implicit constraints </a:t>
            </a:r>
            <a:endParaRPr lang="en-US" dirty="0"/>
          </a:p>
        </p:txBody>
      </p:sp>
    </p:spTree>
    <p:extLst>
      <p:ext uri="{BB962C8B-B14F-4D97-AF65-F5344CB8AC3E}">
        <p14:creationId xmlns:p14="http://schemas.microsoft.com/office/powerpoint/2010/main" val="3379788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all m-colorings of the graph</a:t>
            </a:r>
            <a:endParaRPr lang="en-US" dirty="0"/>
          </a:p>
        </p:txBody>
      </p:sp>
      <p:sp>
        <p:nvSpPr>
          <p:cNvPr id="3" name="Content Placeholder 2"/>
          <p:cNvSpPr>
            <a:spLocks noGrp="1"/>
          </p:cNvSpPr>
          <p:nvPr>
            <p:ph idx="1"/>
          </p:nvPr>
        </p:nvSpPr>
        <p:spPr/>
        <p:txBody>
          <a:bodyPr/>
          <a:lstStyle/>
          <a:p>
            <a:endParaRPr lang="en-US"/>
          </a:p>
        </p:txBody>
      </p:sp>
      <p:pic>
        <p:nvPicPr>
          <p:cNvPr id="86018" name="Picture 2"/>
          <p:cNvPicPr>
            <a:picLocks noChangeAspect="1" noChangeArrowheads="1"/>
          </p:cNvPicPr>
          <p:nvPr/>
        </p:nvPicPr>
        <p:blipFill>
          <a:blip r:embed="rId2" cstate="print"/>
          <a:srcRect/>
          <a:stretch>
            <a:fillRect/>
          </a:stretch>
        </p:blipFill>
        <p:spPr bwMode="auto">
          <a:xfrm>
            <a:off x="1371600" y="1524000"/>
            <a:ext cx="7467600" cy="48006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next color</a:t>
            </a:r>
            <a:endParaRPr lang="en-US" dirty="0"/>
          </a:p>
        </p:txBody>
      </p:sp>
      <p:sp>
        <p:nvSpPr>
          <p:cNvPr id="3" name="Content Placeholder 2"/>
          <p:cNvSpPr>
            <a:spLocks noGrp="1"/>
          </p:cNvSpPr>
          <p:nvPr>
            <p:ph idx="1"/>
          </p:nvPr>
        </p:nvSpPr>
        <p:spPr/>
        <p:txBody>
          <a:bodyPr/>
          <a:lstStyle/>
          <a:p>
            <a:endParaRPr lang="en-US"/>
          </a:p>
        </p:txBody>
      </p:sp>
      <p:pic>
        <p:nvPicPr>
          <p:cNvPr id="87042" name="Picture 2"/>
          <p:cNvPicPr>
            <a:picLocks noChangeAspect="1" noChangeArrowheads="1"/>
          </p:cNvPicPr>
          <p:nvPr/>
        </p:nvPicPr>
        <p:blipFill>
          <a:blip r:embed="rId2" cstate="print"/>
          <a:srcRect/>
          <a:stretch>
            <a:fillRect/>
          </a:stretch>
        </p:blipFill>
        <p:spPr bwMode="auto">
          <a:xfrm>
            <a:off x="1371600" y="1295400"/>
            <a:ext cx="7467600" cy="53673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B</a:t>
            </a:r>
            <a:r>
              <a:rPr lang="de-DE" sz="3200" dirty="0" smtClean="0"/>
              <a:t>uildup the vector, one component (x</a:t>
            </a:r>
            <a:r>
              <a:rPr lang="de-DE" sz="3200" baseline="-25000" dirty="0" smtClean="0"/>
              <a:t>1</a:t>
            </a:r>
            <a:r>
              <a:rPr lang="de-DE" sz="3200" dirty="0" smtClean="0"/>
              <a:t>, x</a:t>
            </a:r>
            <a:r>
              <a:rPr lang="de-DE" sz="3200" baseline="-25000" dirty="0" smtClean="0"/>
              <a:t>2</a:t>
            </a:r>
            <a:r>
              <a:rPr lang="de-DE" sz="3200" dirty="0" smtClean="0"/>
              <a:t>,...,x</a:t>
            </a:r>
            <a:r>
              <a:rPr lang="de-DE" sz="3200" baseline="-25000" dirty="0" smtClean="0"/>
              <a:t>n</a:t>
            </a:r>
            <a:r>
              <a:rPr lang="de-DE" sz="3200" dirty="0" smtClean="0"/>
              <a:t>) at a time and use modified criterion functions P</a:t>
            </a:r>
            <a:r>
              <a:rPr lang="de-DE" sz="3200" baseline="-25000" dirty="0" smtClean="0"/>
              <a:t>i</a:t>
            </a:r>
            <a:r>
              <a:rPr lang="de-DE" sz="3200" dirty="0" smtClean="0"/>
              <a:t>(x</a:t>
            </a:r>
            <a:r>
              <a:rPr lang="de-DE" sz="3200" baseline="-25000" dirty="0" smtClean="0"/>
              <a:t>1</a:t>
            </a:r>
            <a:r>
              <a:rPr lang="de-DE" sz="3200" dirty="0" smtClean="0"/>
              <a:t>, x</a:t>
            </a:r>
            <a:r>
              <a:rPr lang="de-DE" sz="3200" baseline="-25000" dirty="0" smtClean="0"/>
              <a:t>2</a:t>
            </a:r>
            <a:r>
              <a:rPr lang="de-DE" sz="3200" dirty="0" smtClean="0"/>
              <a:t>,...,x</a:t>
            </a:r>
            <a:r>
              <a:rPr lang="de-DE" sz="3200" baseline="-25000" dirty="0" smtClean="0"/>
              <a:t>n</a:t>
            </a:r>
            <a:r>
              <a:rPr lang="de-DE" sz="3200" dirty="0" smtClean="0"/>
              <a:t>) (</a:t>
            </a:r>
            <a:r>
              <a:rPr lang="en-US" sz="3200" dirty="0" smtClean="0"/>
              <a:t>also </a:t>
            </a:r>
            <a:r>
              <a:rPr lang="de-DE" sz="3200" dirty="0" smtClean="0"/>
              <a:t> called </a:t>
            </a:r>
            <a:r>
              <a:rPr lang="de-DE" sz="3200" i="1" dirty="0" smtClean="0">
                <a:solidFill>
                  <a:srgbClr val="FFC000"/>
                </a:solidFill>
              </a:rPr>
              <a:t>bounding functions</a:t>
            </a:r>
            <a:r>
              <a:rPr lang="de-DE" sz="3200" dirty="0" smtClean="0"/>
              <a:t>) to test whether the vector formed has any chance of success?</a:t>
            </a:r>
          </a:p>
          <a:p>
            <a:r>
              <a:rPr lang="en-US" dirty="0" smtClean="0"/>
              <a:t>Advantage- We can realize the fact that partial solution generated does not lead to an optimal solution then the vector can be ignored.</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4-graph and possible 3-colorings</a:t>
            </a:r>
            <a:endParaRPr lang="en-US" dirty="0"/>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152405" y="1149920"/>
            <a:ext cx="8858251" cy="5715000"/>
            <a:chOff x="285750" y="914400"/>
            <a:chExt cx="8858251" cy="5715000"/>
          </a:xfrm>
        </p:grpSpPr>
        <p:sp>
          <p:nvSpPr>
            <p:cNvPr id="6" name="Rectangle 272"/>
            <p:cNvSpPr>
              <a:spLocks noChangeArrowheads="1"/>
            </p:cNvSpPr>
            <p:nvPr/>
          </p:nvSpPr>
          <p:spPr bwMode="auto">
            <a:xfrm>
              <a:off x="4783138" y="4027488"/>
              <a:ext cx="222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7" name="Rectangle 275"/>
            <p:cNvSpPr>
              <a:spLocks noChangeArrowheads="1"/>
            </p:cNvSpPr>
            <p:nvPr/>
          </p:nvSpPr>
          <p:spPr bwMode="auto">
            <a:xfrm>
              <a:off x="4783138" y="4027488"/>
              <a:ext cx="222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8" name="Rectangle 296"/>
            <p:cNvSpPr>
              <a:spLocks noChangeArrowheads="1"/>
            </p:cNvSpPr>
            <p:nvPr/>
          </p:nvSpPr>
          <p:spPr bwMode="auto">
            <a:xfrm>
              <a:off x="4783138" y="3810000"/>
              <a:ext cx="222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9" name="Rectangle 297"/>
            <p:cNvSpPr>
              <a:spLocks noChangeArrowheads="1"/>
            </p:cNvSpPr>
            <p:nvPr/>
          </p:nvSpPr>
          <p:spPr bwMode="auto">
            <a:xfrm>
              <a:off x="4783138" y="1857375"/>
              <a:ext cx="22225" cy="1588"/>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0" name="Rectangle 302"/>
            <p:cNvSpPr>
              <a:spLocks noChangeArrowheads="1"/>
            </p:cNvSpPr>
            <p:nvPr/>
          </p:nvSpPr>
          <p:spPr bwMode="auto">
            <a:xfrm>
              <a:off x="1909763" y="1400175"/>
              <a:ext cx="1587" cy="2381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1" name="Rectangle 309"/>
            <p:cNvSpPr>
              <a:spLocks noChangeArrowheads="1"/>
            </p:cNvSpPr>
            <p:nvPr/>
          </p:nvSpPr>
          <p:spPr bwMode="auto">
            <a:xfrm>
              <a:off x="1909763" y="2701925"/>
              <a:ext cx="1587" cy="2381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2" name="Rectangle 313"/>
            <p:cNvSpPr>
              <a:spLocks noChangeArrowheads="1"/>
            </p:cNvSpPr>
            <p:nvPr/>
          </p:nvSpPr>
          <p:spPr bwMode="auto">
            <a:xfrm>
              <a:off x="504825" y="1617663"/>
              <a:ext cx="222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13" name="Rectangle 316"/>
            <p:cNvSpPr>
              <a:spLocks noChangeArrowheads="1"/>
            </p:cNvSpPr>
            <p:nvPr/>
          </p:nvSpPr>
          <p:spPr bwMode="auto">
            <a:xfrm>
              <a:off x="2109788" y="1617663"/>
              <a:ext cx="22225" cy="1587"/>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grpSp>
          <p:nvGrpSpPr>
            <p:cNvPr id="14" name="Group 342"/>
            <p:cNvGrpSpPr>
              <a:grpSpLocks/>
            </p:cNvGrpSpPr>
            <p:nvPr/>
          </p:nvGrpSpPr>
          <p:grpSpPr bwMode="auto">
            <a:xfrm>
              <a:off x="285750" y="914400"/>
              <a:ext cx="8858251" cy="5715000"/>
              <a:chOff x="180" y="576"/>
              <a:chExt cx="5580" cy="3600"/>
            </a:xfrm>
          </p:grpSpPr>
          <p:sp>
            <p:nvSpPr>
              <p:cNvPr id="15" name="Rectangle 336"/>
              <p:cNvSpPr>
                <a:spLocks noChangeArrowheads="1"/>
              </p:cNvSpPr>
              <p:nvPr/>
            </p:nvSpPr>
            <p:spPr bwMode="auto">
              <a:xfrm>
                <a:off x="384" y="576"/>
                <a:ext cx="5376" cy="3552"/>
              </a:xfrm>
              <a:prstGeom prst="rect">
                <a:avLst/>
              </a:prstGeom>
              <a:gradFill rotWithShape="0">
                <a:gsLst>
                  <a:gs pos="0">
                    <a:srgbClr val="869BA8"/>
                  </a:gs>
                  <a:gs pos="50000">
                    <a:srgbClr val="CCECFF"/>
                  </a:gs>
                  <a:gs pos="100000">
                    <a:srgbClr val="869BA8"/>
                  </a:gs>
                </a:gsLst>
                <a:lin ang="5400000" scaled="1"/>
              </a:gradFill>
              <a:ln w="9525">
                <a:noFill/>
                <a:miter lim="800000"/>
                <a:headEnd/>
                <a:tailEnd/>
              </a:ln>
            </p:spPr>
            <p:txBody>
              <a:bodyPr/>
              <a:lstStyle/>
              <a:p>
                <a:endParaRPr lang="en-US"/>
              </a:p>
            </p:txBody>
          </p:sp>
          <p:grpSp>
            <p:nvGrpSpPr>
              <p:cNvPr id="16" name="Group 261"/>
              <p:cNvGrpSpPr>
                <a:grpSpLocks/>
              </p:cNvGrpSpPr>
              <p:nvPr/>
            </p:nvGrpSpPr>
            <p:grpSpPr bwMode="auto">
              <a:xfrm>
                <a:off x="824" y="2430"/>
                <a:ext cx="4435" cy="1746"/>
                <a:chOff x="824" y="2430"/>
                <a:chExt cx="4435" cy="1746"/>
              </a:xfrm>
            </p:grpSpPr>
            <p:sp>
              <p:nvSpPr>
                <p:cNvPr id="139" name="Freeform 61"/>
                <p:cNvSpPr>
                  <a:spLocks/>
                </p:cNvSpPr>
                <p:nvPr/>
              </p:nvSpPr>
              <p:spPr bwMode="auto">
                <a:xfrm>
                  <a:off x="824"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40" name="Freeform 62"/>
                <p:cNvSpPr>
                  <a:spLocks/>
                </p:cNvSpPr>
                <p:nvPr/>
              </p:nvSpPr>
              <p:spPr bwMode="auto">
                <a:xfrm>
                  <a:off x="824"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41" name="Freeform 63"/>
                <p:cNvSpPr>
                  <a:spLocks/>
                </p:cNvSpPr>
                <p:nvPr/>
              </p:nvSpPr>
              <p:spPr bwMode="auto">
                <a:xfrm>
                  <a:off x="950"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42" name="Freeform 64"/>
                <p:cNvSpPr>
                  <a:spLocks/>
                </p:cNvSpPr>
                <p:nvPr/>
              </p:nvSpPr>
              <p:spPr bwMode="auto">
                <a:xfrm>
                  <a:off x="1329"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43" name="Freeform 65"/>
                <p:cNvSpPr>
                  <a:spLocks/>
                </p:cNvSpPr>
                <p:nvPr/>
              </p:nvSpPr>
              <p:spPr bwMode="auto">
                <a:xfrm>
                  <a:off x="1329"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44" name="Freeform 66"/>
                <p:cNvSpPr>
                  <a:spLocks/>
                </p:cNvSpPr>
                <p:nvPr/>
              </p:nvSpPr>
              <p:spPr bwMode="auto">
                <a:xfrm>
                  <a:off x="1455"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45" name="Freeform 67"/>
                <p:cNvSpPr>
                  <a:spLocks/>
                </p:cNvSpPr>
                <p:nvPr/>
              </p:nvSpPr>
              <p:spPr bwMode="auto">
                <a:xfrm>
                  <a:off x="1076" y="4024"/>
                  <a:ext cx="127" cy="137"/>
                </a:xfrm>
                <a:custGeom>
                  <a:avLst/>
                  <a:gdLst>
                    <a:gd name="T0" fmla="*/ 127 w 127"/>
                    <a:gd name="T1" fmla="*/ 76 h 137"/>
                    <a:gd name="T2" fmla="*/ 113 w 127"/>
                    <a:gd name="T3" fmla="*/ 15 h 137"/>
                    <a:gd name="T4" fmla="*/ 70 w 127"/>
                    <a:gd name="T5" fmla="*/ 0 h 137"/>
                    <a:gd name="T6" fmla="*/ 14 w 127"/>
                    <a:gd name="T7" fmla="*/ 15 h 137"/>
                    <a:gd name="T8" fmla="*/ 0 w 127"/>
                    <a:gd name="T9" fmla="*/ 76 h 137"/>
                    <a:gd name="T10" fmla="*/ 14 w 127"/>
                    <a:gd name="T11" fmla="*/ 122 h 137"/>
                    <a:gd name="T12" fmla="*/ 70 w 127"/>
                    <a:gd name="T13" fmla="*/ 137 h 137"/>
                    <a:gd name="T14" fmla="*/ 113 w 127"/>
                    <a:gd name="T15" fmla="*/ 122 h 137"/>
                    <a:gd name="T16" fmla="*/ 127 w 127"/>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76"/>
                      </a:moveTo>
                      <a:lnTo>
                        <a:pt x="113" y="15"/>
                      </a:lnTo>
                      <a:lnTo>
                        <a:pt x="70" y="0"/>
                      </a:lnTo>
                      <a:lnTo>
                        <a:pt x="14" y="15"/>
                      </a:lnTo>
                      <a:lnTo>
                        <a:pt x="0" y="76"/>
                      </a:lnTo>
                      <a:lnTo>
                        <a:pt x="14" y="122"/>
                      </a:lnTo>
                      <a:lnTo>
                        <a:pt x="70" y="137"/>
                      </a:lnTo>
                      <a:lnTo>
                        <a:pt x="113" y="122"/>
                      </a:lnTo>
                      <a:lnTo>
                        <a:pt x="127"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46" name="Freeform 68"/>
                <p:cNvSpPr>
                  <a:spLocks/>
                </p:cNvSpPr>
                <p:nvPr/>
              </p:nvSpPr>
              <p:spPr bwMode="auto">
                <a:xfrm>
                  <a:off x="1076" y="4024"/>
                  <a:ext cx="141" cy="152"/>
                </a:xfrm>
                <a:custGeom>
                  <a:avLst/>
                  <a:gdLst>
                    <a:gd name="T0" fmla="*/ 127 w 141"/>
                    <a:gd name="T1" fmla="*/ 76 h 152"/>
                    <a:gd name="T2" fmla="*/ 113 w 141"/>
                    <a:gd name="T3" fmla="*/ 15 h 152"/>
                    <a:gd name="T4" fmla="*/ 113 w 141"/>
                    <a:gd name="T5" fmla="*/ 31 h 152"/>
                    <a:gd name="T6" fmla="*/ 113 w 141"/>
                    <a:gd name="T7" fmla="*/ 31 h 152"/>
                    <a:gd name="T8" fmla="*/ 70 w 141"/>
                    <a:gd name="T9" fmla="*/ 15 h 152"/>
                    <a:gd name="T10" fmla="*/ 70 w 141"/>
                    <a:gd name="T11" fmla="*/ 15 h 152"/>
                    <a:gd name="T12" fmla="*/ 70 w 141"/>
                    <a:gd name="T13" fmla="*/ 15 h 152"/>
                    <a:gd name="T14" fmla="*/ 14 w 141"/>
                    <a:gd name="T15" fmla="*/ 31 h 152"/>
                    <a:gd name="T16" fmla="*/ 28 w 141"/>
                    <a:gd name="T17" fmla="*/ 15 h 152"/>
                    <a:gd name="T18" fmla="*/ 28 w 141"/>
                    <a:gd name="T19" fmla="*/ 15 h 152"/>
                    <a:gd name="T20" fmla="*/ 14 w 141"/>
                    <a:gd name="T21" fmla="*/ 76 h 152"/>
                    <a:gd name="T22" fmla="*/ 14 w 141"/>
                    <a:gd name="T23" fmla="*/ 76 h 152"/>
                    <a:gd name="T24" fmla="*/ 14 w 141"/>
                    <a:gd name="T25" fmla="*/ 76 h 152"/>
                    <a:gd name="T26" fmla="*/ 28 w 141"/>
                    <a:gd name="T27" fmla="*/ 122 h 152"/>
                    <a:gd name="T28" fmla="*/ 14 w 141"/>
                    <a:gd name="T29" fmla="*/ 122 h 152"/>
                    <a:gd name="T30" fmla="*/ 14 w 141"/>
                    <a:gd name="T31" fmla="*/ 122 h 152"/>
                    <a:gd name="T32" fmla="*/ 70 w 141"/>
                    <a:gd name="T33" fmla="*/ 137 h 152"/>
                    <a:gd name="T34" fmla="*/ 70 w 141"/>
                    <a:gd name="T35" fmla="*/ 137 h 152"/>
                    <a:gd name="T36" fmla="*/ 70 w 141"/>
                    <a:gd name="T37" fmla="*/ 137 h 152"/>
                    <a:gd name="T38" fmla="*/ 113 w 141"/>
                    <a:gd name="T39" fmla="*/ 122 h 152"/>
                    <a:gd name="T40" fmla="*/ 113 w 141"/>
                    <a:gd name="T41" fmla="*/ 122 h 152"/>
                    <a:gd name="T42" fmla="*/ 113 w 141"/>
                    <a:gd name="T43" fmla="*/ 122 h 152"/>
                    <a:gd name="T44" fmla="*/ 127 w 141"/>
                    <a:gd name="T45" fmla="*/ 76 h 152"/>
                    <a:gd name="T46" fmla="*/ 127 w 141"/>
                    <a:gd name="T47" fmla="*/ 76 h 152"/>
                    <a:gd name="T48" fmla="*/ 141 w 141"/>
                    <a:gd name="T49" fmla="*/ 76 h 152"/>
                    <a:gd name="T50" fmla="*/ 141 w 141"/>
                    <a:gd name="T51" fmla="*/ 76 h 152"/>
                    <a:gd name="T52" fmla="*/ 127 w 141"/>
                    <a:gd name="T53" fmla="*/ 122 h 152"/>
                    <a:gd name="T54" fmla="*/ 127 w 141"/>
                    <a:gd name="T55" fmla="*/ 122 h 152"/>
                    <a:gd name="T56" fmla="*/ 113 w 141"/>
                    <a:gd name="T57" fmla="*/ 137 h 152"/>
                    <a:gd name="T58" fmla="*/ 70 w 141"/>
                    <a:gd name="T59" fmla="*/ 152 h 152"/>
                    <a:gd name="T60" fmla="*/ 70 w 141"/>
                    <a:gd name="T61" fmla="*/ 152 h 152"/>
                    <a:gd name="T62" fmla="*/ 70 w 141"/>
                    <a:gd name="T63" fmla="*/ 152 h 152"/>
                    <a:gd name="T64" fmla="*/ 14 w 141"/>
                    <a:gd name="T65" fmla="*/ 137 h 152"/>
                    <a:gd name="T66" fmla="*/ 14 w 141"/>
                    <a:gd name="T67" fmla="*/ 137 h 152"/>
                    <a:gd name="T68" fmla="*/ 14 w 141"/>
                    <a:gd name="T69" fmla="*/ 122 h 152"/>
                    <a:gd name="T70" fmla="*/ 0 w 141"/>
                    <a:gd name="T71" fmla="*/ 76 h 152"/>
                    <a:gd name="T72" fmla="*/ 0 w 141"/>
                    <a:gd name="T73" fmla="*/ 76 h 152"/>
                    <a:gd name="T74" fmla="*/ 0 w 141"/>
                    <a:gd name="T75" fmla="*/ 76 h 152"/>
                    <a:gd name="T76" fmla="*/ 14 w 141"/>
                    <a:gd name="T77" fmla="*/ 15 h 152"/>
                    <a:gd name="T78" fmla="*/ 14 w 141"/>
                    <a:gd name="T79" fmla="*/ 15 h 152"/>
                    <a:gd name="T80" fmla="*/ 14 w 141"/>
                    <a:gd name="T81" fmla="*/ 15 h 152"/>
                    <a:gd name="T82" fmla="*/ 70 w 141"/>
                    <a:gd name="T83" fmla="*/ 0 h 152"/>
                    <a:gd name="T84" fmla="*/ 70 w 141"/>
                    <a:gd name="T85" fmla="*/ 0 h 152"/>
                    <a:gd name="T86" fmla="*/ 70 w 141"/>
                    <a:gd name="T87" fmla="*/ 0 h 152"/>
                    <a:gd name="T88" fmla="*/ 113 w 141"/>
                    <a:gd name="T89" fmla="*/ 15 h 152"/>
                    <a:gd name="T90" fmla="*/ 113 w 141"/>
                    <a:gd name="T91" fmla="*/ 15 h 152"/>
                    <a:gd name="T92" fmla="*/ 127 w 141"/>
                    <a:gd name="T93" fmla="*/ 15 h 152"/>
                    <a:gd name="T94" fmla="*/ 141 w 141"/>
                    <a:gd name="T95" fmla="*/ 76 h 152"/>
                    <a:gd name="T96" fmla="*/ 127 w 141"/>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76"/>
                      </a:moveTo>
                      <a:lnTo>
                        <a:pt x="113" y="15"/>
                      </a:lnTo>
                      <a:lnTo>
                        <a:pt x="113" y="31"/>
                      </a:lnTo>
                      <a:lnTo>
                        <a:pt x="70" y="15"/>
                      </a:lnTo>
                      <a:lnTo>
                        <a:pt x="14" y="31"/>
                      </a:lnTo>
                      <a:lnTo>
                        <a:pt x="28" y="15"/>
                      </a:lnTo>
                      <a:lnTo>
                        <a:pt x="14" y="76"/>
                      </a:lnTo>
                      <a:lnTo>
                        <a:pt x="28" y="122"/>
                      </a:lnTo>
                      <a:lnTo>
                        <a:pt x="14" y="122"/>
                      </a:lnTo>
                      <a:lnTo>
                        <a:pt x="70" y="137"/>
                      </a:lnTo>
                      <a:lnTo>
                        <a:pt x="113" y="122"/>
                      </a:lnTo>
                      <a:lnTo>
                        <a:pt x="127" y="76"/>
                      </a:lnTo>
                      <a:lnTo>
                        <a:pt x="141" y="76"/>
                      </a:lnTo>
                      <a:lnTo>
                        <a:pt x="127" y="122"/>
                      </a:lnTo>
                      <a:lnTo>
                        <a:pt x="113" y="137"/>
                      </a:lnTo>
                      <a:lnTo>
                        <a:pt x="70" y="152"/>
                      </a:lnTo>
                      <a:lnTo>
                        <a:pt x="14" y="137"/>
                      </a:lnTo>
                      <a:lnTo>
                        <a:pt x="14" y="122"/>
                      </a:lnTo>
                      <a:lnTo>
                        <a:pt x="0" y="76"/>
                      </a:lnTo>
                      <a:lnTo>
                        <a:pt x="14" y="15"/>
                      </a:lnTo>
                      <a:lnTo>
                        <a:pt x="70" y="0"/>
                      </a:lnTo>
                      <a:lnTo>
                        <a:pt x="113" y="15"/>
                      </a:lnTo>
                      <a:lnTo>
                        <a:pt x="127" y="15"/>
                      </a:lnTo>
                      <a:lnTo>
                        <a:pt x="141" y="76"/>
                      </a:lnTo>
                      <a:lnTo>
                        <a:pt x="127"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47" name="Freeform 69"/>
                <p:cNvSpPr>
                  <a:spLocks/>
                </p:cNvSpPr>
                <p:nvPr/>
              </p:nvSpPr>
              <p:spPr bwMode="auto">
                <a:xfrm>
                  <a:off x="1203"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48" name="Freeform 70"/>
                <p:cNvSpPr>
                  <a:spLocks/>
                </p:cNvSpPr>
                <p:nvPr/>
              </p:nvSpPr>
              <p:spPr bwMode="auto">
                <a:xfrm>
                  <a:off x="1582"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49" name="Freeform 71"/>
                <p:cNvSpPr>
                  <a:spLocks/>
                </p:cNvSpPr>
                <p:nvPr/>
              </p:nvSpPr>
              <p:spPr bwMode="auto">
                <a:xfrm>
                  <a:off x="1582"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50" name="Freeform 72"/>
                <p:cNvSpPr>
                  <a:spLocks/>
                </p:cNvSpPr>
                <p:nvPr/>
              </p:nvSpPr>
              <p:spPr bwMode="auto">
                <a:xfrm>
                  <a:off x="1708"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51" name="Freeform 73"/>
                <p:cNvSpPr>
                  <a:spLocks/>
                </p:cNvSpPr>
                <p:nvPr/>
              </p:nvSpPr>
              <p:spPr bwMode="auto">
                <a:xfrm>
                  <a:off x="2087"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52" name="Freeform 74"/>
                <p:cNvSpPr>
                  <a:spLocks/>
                </p:cNvSpPr>
                <p:nvPr/>
              </p:nvSpPr>
              <p:spPr bwMode="auto">
                <a:xfrm>
                  <a:off x="2087"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53" name="Freeform 75"/>
                <p:cNvSpPr>
                  <a:spLocks/>
                </p:cNvSpPr>
                <p:nvPr/>
              </p:nvSpPr>
              <p:spPr bwMode="auto">
                <a:xfrm>
                  <a:off x="2213"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54" name="Freeform 76"/>
                <p:cNvSpPr>
                  <a:spLocks/>
                </p:cNvSpPr>
                <p:nvPr/>
              </p:nvSpPr>
              <p:spPr bwMode="auto">
                <a:xfrm>
                  <a:off x="1834" y="4024"/>
                  <a:ext cx="127" cy="137"/>
                </a:xfrm>
                <a:custGeom>
                  <a:avLst/>
                  <a:gdLst>
                    <a:gd name="T0" fmla="*/ 127 w 127"/>
                    <a:gd name="T1" fmla="*/ 76 h 137"/>
                    <a:gd name="T2" fmla="*/ 113 w 127"/>
                    <a:gd name="T3" fmla="*/ 15 h 137"/>
                    <a:gd name="T4" fmla="*/ 70 w 127"/>
                    <a:gd name="T5" fmla="*/ 0 h 137"/>
                    <a:gd name="T6" fmla="*/ 14 w 127"/>
                    <a:gd name="T7" fmla="*/ 15 h 137"/>
                    <a:gd name="T8" fmla="*/ 0 w 127"/>
                    <a:gd name="T9" fmla="*/ 76 h 137"/>
                    <a:gd name="T10" fmla="*/ 14 w 127"/>
                    <a:gd name="T11" fmla="*/ 122 h 137"/>
                    <a:gd name="T12" fmla="*/ 70 w 127"/>
                    <a:gd name="T13" fmla="*/ 137 h 137"/>
                    <a:gd name="T14" fmla="*/ 113 w 127"/>
                    <a:gd name="T15" fmla="*/ 122 h 137"/>
                    <a:gd name="T16" fmla="*/ 127 w 127"/>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76"/>
                      </a:moveTo>
                      <a:lnTo>
                        <a:pt x="113" y="15"/>
                      </a:lnTo>
                      <a:lnTo>
                        <a:pt x="70" y="0"/>
                      </a:lnTo>
                      <a:lnTo>
                        <a:pt x="14" y="15"/>
                      </a:lnTo>
                      <a:lnTo>
                        <a:pt x="0" y="76"/>
                      </a:lnTo>
                      <a:lnTo>
                        <a:pt x="14" y="122"/>
                      </a:lnTo>
                      <a:lnTo>
                        <a:pt x="70" y="137"/>
                      </a:lnTo>
                      <a:lnTo>
                        <a:pt x="113" y="122"/>
                      </a:lnTo>
                      <a:lnTo>
                        <a:pt x="127"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55" name="Freeform 77"/>
                <p:cNvSpPr>
                  <a:spLocks/>
                </p:cNvSpPr>
                <p:nvPr/>
              </p:nvSpPr>
              <p:spPr bwMode="auto">
                <a:xfrm>
                  <a:off x="1834" y="4024"/>
                  <a:ext cx="141" cy="152"/>
                </a:xfrm>
                <a:custGeom>
                  <a:avLst/>
                  <a:gdLst>
                    <a:gd name="T0" fmla="*/ 127 w 141"/>
                    <a:gd name="T1" fmla="*/ 76 h 152"/>
                    <a:gd name="T2" fmla="*/ 113 w 141"/>
                    <a:gd name="T3" fmla="*/ 15 h 152"/>
                    <a:gd name="T4" fmla="*/ 113 w 141"/>
                    <a:gd name="T5" fmla="*/ 31 h 152"/>
                    <a:gd name="T6" fmla="*/ 113 w 141"/>
                    <a:gd name="T7" fmla="*/ 31 h 152"/>
                    <a:gd name="T8" fmla="*/ 70 w 141"/>
                    <a:gd name="T9" fmla="*/ 15 h 152"/>
                    <a:gd name="T10" fmla="*/ 70 w 141"/>
                    <a:gd name="T11" fmla="*/ 15 h 152"/>
                    <a:gd name="T12" fmla="*/ 70 w 141"/>
                    <a:gd name="T13" fmla="*/ 15 h 152"/>
                    <a:gd name="T14" fmla="*/ 14 w 141"/>
                    <a:gd name="T15" fmla="*/ 31 h 152"/>
                    <a:gd name="T16" fmla="*/ 28 w 141"/>
                    <a:gd name="T17" fmla="*/ 15 h 152"/>
                    <a:gd name="T18" fmla="*/ 28 w 141"/>
                    <a:gd name="T19" fmla="*/ 15 h 152"/>
                    <a:gd name="T20" fmla="*/ 14 w 141"/>
                    <a:gd name="T21" fmla="*/ 76 h 152"/>
                    <a:gd name="T22" fmla="*/ 14 w 141"/>
                    <a:gd name="T23" fmla="*/ 76 h 152"/>
                    <a:gd name="T24" fmla="*/ 14 w 141"/>
                    <a:gd name="T25" fmla="*/ 76 h 152"/>
                    <a:gd name="T26" fmla="*/ 28 w 141"/>
                    <a:gd name="T27" fmla="*/ 122 h 152"/>
                    <a:gd name="T28" fmla="*/ 14 w 141"/>
                    <a:gd name="T29" fmla="*/ 122 h 152"/>
                    <a:gd name="T30" fmla="*/ 14 w 141"/>
                    <a:gd name="T31" fmla="*/ 122 h 152"/>
                    <a:gd name="T32" fmla="*/ 70 w 141"/>
                    <a:gd name="T33" fmla="*/ 137 h 152"/>
                    <a:gd name="T34" fmla="*/ 70 w 141"/>
                    <a:gd name="T35" fmla="*/ 137 h 152"/>
                    <a:gd name="T36" fmla="*/ 70 w 141"/>
                    <a:gd name="T37" fmla="*/ 137 h 152"/>
                    <a:gd name="T38" fmla="*/ 113 w 141"/>
                    <a:gd name="T39" fmla="*/ 122 h 152"/>
                    <a:gd name="T40" fmla="*/ 113 w 141"/>
                    <a:gd name="T41" fmla="*/ 122 h 152"/>
                    <a:gd name="T42" fmla="*/ 113 w 141"/>
                    <a:gd name="T43" fmla="*/ 122 h 152"/>
                    <a:gd name="T44" fmla="*/ 127 w 141"/>
                    <a:gd name="T45" fmla="*/ 76 h 152"/>
                    <a:gd name="T46" fmla="*/ 127 w 141"/>
                    <a:gd name="T47" fmla="*/ 76 h 152"/>
                    <a:gd name="T48" fmla="*/ 141 w 141"/>
                    <a:gd name="T49" fmla="*/ 76 h 152"/>
                    <a:gd name="T50" fmla="*/ 141 w 141"/>
                    <a:gd name="T51" fmla="*/ 76 h 152"/>
                    <a:gd name="T52" fmla="*/ 127 w 141"/>
                    <a:gd name="T53" fmla="*/ 122 h 152"/>
                    <a:gd name="T54" fmla="*/ 127 w 141"/>
                    <a:gd name="T55" fmla="*/ 122 h 152"/>
                    <a:gd name="T56" fmla="*/ 113 w 141"/>
                    <a:gd name="T57" fmla="*/ 137 h 152"/>
                    <a:gd name="T58" fmla="*/ 70 w 141"/>
                    <a:gd name="T59" fmla="*/ 152 h 152"/>
                    <a:gd name="T60" fmla="*/ 70 w 141"/>
                    <a:gd name="T61" fmla="*/ 152 h 152"/>
                    <a:gd name="T62" fmla="*/ 70 w 141"/>
                    <a:gd name="T63" fmla="*/ 152 h 152"/>
                    <a:gd name="T64" fmla="*/ 14 w 141"/>
                    <a:gd name="T65" fmla="*/ 137 h 152"/>
                    <a:gd name="T66" fmla="*/ 14 w 141"/>
                    <a:gd name="T67" fmla="*/ 137 h 152"/>
                    <a:gd name="T68" fmla="*/ 14 w 141"/>
                    <a:gd name="T69" fmla="*/ 122 h 152"/>
                    <a:gd name="T70" fmla="*/ 0 w 141"/>
                    <a:gd name="T71" fmla="*/ 76 h 152"/>
                    <a:gd name="T72" fmla="*/ 0 w 141"/>
                    <a:gd name="T73" fmla="*/ 76 h 152"/>
                    <a:gd name="T74" fmla="*/ 0 w 141"/>
                    <a:gd name="T75" fmla="*/ 76 h 152"/>
                    <a:gd name="T76" fmla="*/ 14 w 141"/>
                    <a:gd name="T77" fmla="*/ 15 h 152"/>
                    <a:gd name="T78" fmla="*/ 14 w 141"/>
                    <a:gd name="T79" fmla="*/ 15 h 152"/>
                    <a:gd name="T80" fmla="*/ 14 w 141"/>
                    <a:gd name="T81" fmla="*/ 15 h 152"/>
                    <a:gd name="T82" fmla="*/ 70 w 141"/>
                    <a:gd name="T83" fmla="*/ 0 h 152"/>
                    <a:gd name="T84" fmla="*/ 70 w 141"/>
                    <a:gd name="T85" fmla="*/ 0 h 152"/>
                    <a:gd name="T86" fmla="*/ 70 w 141"/>
                    <a:gd name="T87" fmla="*/ 0 h 152"/>
                    <a:gd name="T88" fmla="*/ 113 w 141"/>
                    <a:gd name="T89" fmla="*/ 15 h 152"/>
                    <a:gd name="T90" fmla="*/ 113 w 141"/>
                    <a:gd name="T91" fmla="*/ 15 h 152"/>
                    <a:gd name="T92" fmla="*/ 127 w 141"/>
                    <a:gd name="T93" fmla="*/ 15 h 152"/>
                    <a:gd name="T94" fmla="*/ 141 w 141"/>
                    <a:gd name="T95" fmla="*/ 76 h 152"/>
                    <a:gd name="T96" fmla="*/ 127 w 141"/>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76"/>
                      </a:moveTo>
                      <a:lnTo>
                        <a:pt x="113" y="15"/>
                      </a:lnTo>
                      <a:lnTo>
                        <a:pt x="113" y="31"/>
                      </a:lnTo>
                      <a:lnTo>
                        <a:pt x="70" y="15"/>
                      </a:lnTo>
                      <a:lnTo>
                        <a:pt x="14" y="31"/>
                      </a:lnTo>
                      <a:lnTo>
                        <a:pt x="28" y="15"/>
                      </a:lnTo>
                      <a:lnTo>
                        <a:pt x="14" y="76"/>
                      </a:lnTo>
                      <a:lnTo>
                        <a:pt x="28" y="122"/>
                      </a:lnTo>
                      <a:lnTo>
                        <a:pt x="14" y="122"/>
                      </a:lnTo>
                      <a:lnTo>
                        <a:pt x="70" y="137"/>
                      </a:lnTo>
                      <a:lnTo>
                        <a:pt x="113" y="122"/>
                      </a:lnTo>
                      <a:lnTo>
                        <a:pt x="127" y="76"/>
                      </a:lnTo>
                      <a:lnTo>
                        <a:pt x="141" y="76"/>
                      </a:lnTo>
                      <a:lnTo>
                        <a:pt x="127" y="122"/>
                      </a:lnTo>
                      <a:lnTo>
                        <a:pt x="113" y="137"/>
                      </a:lnTo>
                      <a:lnTo>
                        <a:pt x="70" y="152"/>
                      </a:lnTo>
                      <a:lnTo>
                        <a:pt x="14" y="137"/>
                      </a:lnTo>
                      <a:lnTo>
                        <a:pt x="14" y="122"/>
                      </a:lnTo>
                      <a:lnTo>
                        <a:pt x="0" y="76"/>
                      </a:lnTo>
                      <a:lnTo>
                        <a:pt x="14" y="15"/>
                      </a:lnTo>
                      <a:lnTo>
                        <a:pt x="70" y="0"/>
                      </a:lnTo>
                      <a:lnTo>
                        <a:pt x="113" y="15"/>
                      </a:lnTo>
                      <a:lnTo>
                        <a:pt x="127" y="15"/>
                      </a:lnTo>
                      <a:lnTo>
                        <a:pt x="141" y="76"/>
                      </a:lnTo>
                      <a:lnTo>
                        <a:pt x="127"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56" name="Freeform 78"/>
                <p:cNvSpPr>
                  <a:spLocks/>
                </p:cNvSpPr>
                <p:nvPr/>
              </p:nvSpPr>
              <p:spPr bwMode="auto">
                <a:xfrm>
                  <a:off x="1961"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57" name="Freeform 79"/>
                <p:cNvSpPr>
                  <a:spLocks/>
                </p:cNvSpPr>
                <p:nvPr/>
              </p:nvSpPr>
              <p:spPr bwMode="auto">
                <a:xfrm>
                  <a:off x="2340"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58" name="Freeform 80"/>
                <p:cNvSpPr>
                  <a:spLocks/>
                </p:cNvSpPr>
                <p:nvPr/>
              </p:nvSpPr>
              <p:spPr bwMode="auto">
                <a:xfrm>
                  <a:off x="2340"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59" name="Freeform 81"/>
                <p:cNvSpPr>
                  <a:spLocks/>
                </p:cNvSpPr>
                <p:nvPr/>
              </p:nvSpPr>
              <p:spPr bwMode="auto">
                <a:xfrm>
                  <a:off x="2466"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60" name="Freeform 82"/>
                <p:cNvSpPr>
                  <a:spLocks/>
                </p:cNvSpPr>
                <p:nvPr/>
              </p:nvSpPr>
              <p:spPr bwMode="auto">
                <a:xfrm>
                  <a:off x="2845"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1" name="Freeform 83"/>
                <p:cNvSpPr>
                  <a:spLocks/>
                </p:cNvSpPr>
                <p:nvPr/>
              </p:nvSpPr>
              <p:spPr bwMode="auto">
                <a:xfrm>
                  <a:off x="2845"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62" name="Freeform 84"/>
                <p:cNvSpPr>
                  <a:spLocks/>
                </p:cNvSpPr>
                <p:nvPr/>
              </p:nvSpPr>
              <p:spPr bwMode="auto">
                <a:xfrm>
                  <a:off x="2971"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63" name="Freeform 85"/>
                <p:cNvSpPr>
                  <a:spLocks/>
                </p:cNvSpPr>
                <p:nvPr/>
              </p:nvSpPr>
              <p:spPr bwMode="auto">
                <a:xfrm>
                  <a:off x="2592" y="4024"/>
                  <a:ext cx="127" cy="137"/>
                </a:xfrm>
                <a:custGeom>
                  <a:avLst/>
                  <a:gdLst>
                    <a:gd name="T0" fmla="*/ 127 w 127"/>
                    <a:gd name="T1" fmla="*/ 76 h 137"/>
                    <a:gd name="T2" fmla="*/ 113 w 127"/>
                    <a:gd name="T3" fmla="*/ 15 h 137"/>
                    <a:gd name="T4" fmla="*/ 70 w 127"/>
                    <a:gd name="T5" fmla="*/ 0 h 137"/>
                    <a:gd name="T6" fmla="*/ 14 w 127"/>
                    <a:gd name="T7" fmla="*/ 15 h 137"/>
                    <a:gd name="T8" fmla="*/ 0 w 127"/>
                    <a:gd name="T9" fmla="*/ 76 h 137"/>
                    <a:gd name="T10" fmla="*/ 14 w 127"/>
                    <a:gd name="T11" fmla="*/ 122 h 137"/>
                    <a:gd name="T12" fmla="*/ 70 w 127"/>
                    <a:gd name="T13" fmla="*/ 137 h 137"/>
                    <a:gd name="T14" fmla="*/ 113 w 127"/>
                    <a:gd name="T15" fmla="*/ 122 h 137"/>
                    <a:gd name="T16" fmla="*/ 127 w 127"/>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76"/>
                      </a:moveTo>
                      <a:lnTo>
                        <a:pt x="113" y="15"/>
                      </a:lnTo>
                      <a:lnTo>
                        <a:pt x="70" y="0"/>
                      </a:lnTo>
                      <a:lnTo>
                        <a:pt x="14" y="15"/>
                      </a:lnTo>
                      <a:lnTo>
                        <a:pt x="0" y="76"/>
                      </a:lnTo>
                      <a:lnTo>
                        <a:pt x="14" y="122"/>
                      </a:lnTo>
                      <a:lnTo>
                        <a:pt x="70" y="137"/>
                      </a:lnTo>
                      <a:lnTo>
                        <a:pt x="113" y="122"/>
                      </a:lnTo>
                      <a:lnTo>
                        <a:pt x="127"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4" name="Freeform 86"/>
                <p:cNvSpPr>
                  <a:spLocks/>
                </p:cNvSpPr>
                <p:nvPr/>
              </p:nvSpPr>
              <p:spPr bwMode="auto">
                <a:xfrm>
                  <a:off x="2592" y="4024"/>
                  <a:ext cx="141" cy="152"/>
                </a:xfrm>
                <a:custGeom>
                  <a:avLst/>
                  <a:gdLst>
                    <a:gd name="T0" fmla="*/ 127 w 141"/>
                    <a:gd name="T1" fmla="*/ 76 h 152"/>
                    <a:gd name="T2" fmla="*/ 113 w 141"/>
                    <a:gd name="T3" fmla="*/ 15 h 152"/>
                    <a:gd name="T4" fmla="*/ 113 w 141"/>
                    <a:gd name="T5" fmla="*/ 31 h 152"/>
                    <a:gd name="T6" fmla="*/ 113 w 141"/>
                    <a:gd name="T7" fmla="*/ 31 h 152"/>
                    <a:gd name="T8" fmla="*/ 70 w 141"/>
                    <a:gd name="T9" fmla="*/ 15 h 152"/>
                    <a:gd name="T10" fmla="*/ 70 w 141"/>
                    <a:gd name="T11" fmla="*/ 15 h 152"/>
                    <a:gd name="T12" fmla="*/ 70 w 141"/>
                    <a:gd name="T13" fmla="*/ 15 h 152"/>
                    <a:gd name="T14" fmla="*/ 14 w 141"/>
                    <a:gd name="T15" fmla="*/ 31 h 152"/>
                    <a:gd name="T16" fmla="*/ 28 w 141"/>
                    <a:gd name="T17" fmla="*/ 15 h 152"/>
                    <a:gd name="T18" fmla="*/ 28 w 141"/>
                    <a:gd name="T19" fmla="*/ 15 h 152"/>
                    <a:gd name="T20" fmla="*/ 14 w 141"/>
                    <a:gd name="T21" fmla="*/ 76 h 152"/>
                    <a:gd name="T22" fmla="*/ 14 w 141"/>
                    <a:gd name="T23" fmla="*/ 76 h 152"/>
                    <a:gd name="T24" fmla="*/ 14 w 141"/>
                    <a:gd name="T25" fmla="*/ 76 h 152"/>
                    <a:gd name="T26" fmla="*/ 28 w 141"/>
                    <a:gd name="T27" fmla="*/ 122 h 152"/>
                    <a:gd name="T28" fmla="*/ 14 w 141"/>
                    <a:gd name="T29" fmla="*/ 122 h 152"/>
                    <a:gd name="T30" fmla="*/ 14 w 141"/>
                    <a:gd name="T31" fmla="*/ 122 h 152"/>
                    <a:gd name="T32" fmla="*/ 70 w 141"/>
                    <a:gd name="T33" fmla="*/ 137 h 152"/>
                    <a:gd name="T34" fmla="*/ 70 w 141"/>
                    <a:gd name="T35" fmla="*/ 137 h 152"/>
                    <a:gd name="T36" fmla="*/ 70 w 141"/>
                    <a:gd name="T37" fmla="*/ 137 h 152"/>
                    <a:gd name="T38" fmla="*/ 113 w 141"/>
                    <a:gd name="T39" fmla="*/ 122 h 152"/>
                    <a:gd name="T40" fmla="*/ 113 w 141"/>
                    <a:gd name="T41" fmla="*/ 122 h 152"/>
                    <a:gd name="T42" fmla="*/ 113 w 141"/>
                    <a:gd name="T43" fmla="*/ 122 h 152"/>
                    <a:gd name="T44" fmla="*/ 127 w 141"/>
                    <a:gd name="T45" fmla="*/ 76 h 152"/>
                    <a:gd name="T46" fmla="*/ 127 w 141"/>
                    <a:gd name="T47" fmla="*/ 76 h 152"/>
                    <a:gd name="T48" fmla="*/ 141 w 141"/>
                    <a:gd name="T49" fmla="*/ 76 h 152"/>
                    <a:gd name="T50" fmla="*/ 141 w 141"/>
                    <a:gd name="T51" fmla="*/ 76 h 152"/>
                    <a:gd name="T52" fmla="*/ 127 w 141"/>
                    <a:gd name="T53" fmla="*/ 122 h 152"/>
                    <a:gd name="T54" fmla="*/ 127 w 141"/>
                    <a:gd name="T55" fmla="*/ 122 h 152"/>
                    <a:gd name="T56" fmla="*/ 113 w 141"/>
                    <a:gd name="T57" fmla="*/ 137 h 152"/>
                    <a:gd name="T58" fmla="*/ 70 w 141"/>
                    <a:gd name="T59" fmla="*/ 152 h 152"/>
                    <a:gd name="T60" fmla="*/ 70 w 141"/>
                    <a:gd name="T61" fmla="*/ 152 h 152"/>
                    <a:gd name="T62" fmla="*/ 70 w 141"/>
                    <a:gd name="T63" fmla="*/ 152 h 152"/>
                    <a:gd name="T64" fmla="*/ 14 w 141"/>
                    <a:gd name="T65" fmla="*/ 137 h 152"/>
                    <a:gd name="T66" fmla="*/ 14 w 141"/>
                    <a:gd name="T67" fmla="*/ 137 h 152"/>
                    <a:gd name="T68" fmla="*/ 14 w 141"/>
                    <a:gd name="T69" fmla="*/ 122 h 152"/>
                    <a:gd name="T70" fmla="*/ 0 w 141"/>
                    <a:gd name="T71" fmla="*/ 76 h 152"/>
                    <a:gd name="T72" fmla="*/ 0 w 141"/>
                    <a:gd name="T73" fmla="*/ 76 h 152"/>
                    <a:gd name="T74" fmla="*/ 0 w 141"/>
                    <a:gd name="T75" fmla="*/ 76 h 152"/>
                    <a:gd name="T76" fmla="*/ 14 w 141"/>
                    <a:gd name="T77" fmla="*/ 15 h 152"/>
                    <a:gd name="T78" fmla="*/ 14 w 141"/>
                    <a:gd name="T79" fmla="*/ 15 h 152"/>
                    <a:gd name="T80" fmla="*/ 14 w 141"/>
                    <a:gd name="T81" fmla="*/ 15 h 152"/>
                    <a:gd name="T82" fmla="*/ 70 w 141"/>
                    <a:gd name="T83" fmla="*/ 0 h 152"/>
                    <a:gd name="T84" fmla="*/ 70 w 141"/>
                    <a:gd name="T85" fmla="*/ 0 h 152"/>
                    <a:gd name="T86" fmla="*/ 70 w 141"/>
                    <a:gd name="T87" fmla="*/ 0 h 152"/>
                    <a:gd name="T88" fmla="*/ 113 w 141"/>
                    <a:gd name="T89" fmla="*/ 15 h 152"/>
                    <a:gd name="T90" fmla="*/ 113 w 141"/>
                    <a:gd name="T91" fmla="*/ 15 h 152"/>
                    <a:gd name="T92" fmla="*/ 127 w 141"/>
                    <a:gd name="T93" fmla="*/ 15 h 152"/>
                    <a:gd name="T94" fmla="*/ 141 w 141"/>
                    <a:gd name="T95" fmla="*/ 76 h 152"/>
                    <a:gd name="T96" fmla="*/ 127 w 141"/>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76"/>
                      </a:moveTo>
                      <a:lnTo>
                        <a:pt x="113" y="15"/>
                      </a:lnTo>
                      <a:lnTo>
                        <a:pt x="113" y="31"/>
                      </a:lnTo>
                      <a:lnTo>
                        <a:pt x="70" y="15"/>
                      </a:lnTo>
                      <a:lnTo>
                        <a:pt x="14" y="31"/>
                      </a:lnTo>
                      <a:lnTo>
                        <a:pt x="28" y="15"/>
                      </a:lnTo>
                      <a:lnTo>
                        <a:pt x="14" y="76"/>
                      </a:lnTo>
                      <a:lnTo>
                        <a:pt x="28" y="122"/>
                      </a:lnTo>
                      <a:lnTo>
                        <a:pt x="14" y="122"/>
                      </a:lnTo>
                      <a:lnTo>
                        <a:pt x="70" y="137"/>
                      </a:lnTo>
                      <a:lnTo>
                        <a:pt x="113" y="122"/>
                      </a:lnTo>
                      <a:lnTo>
                        <a:pt x="127" y="76"/>
                      </a:lnTo>
                      <a:lnTo>
                        <a:pt x="141" y="76"/>
                      </a:lnTo>
                      <a:lnTo>
                        <a:pt x="127" y="122"/>
                      </a:lnTo>
                      <a:lnTo>
                        <a:pt x="113" y="137"/>
                      </a:lnTo>
                      <a:lnTo>
                        <a:pt x="70" y="152"/>
                      </a:lnTo>
                      <a:lnTo>
                        <a:pt x="14" y="137"/>
                      </a:lnTo>
                      <a:lnTo>
                        <a:pt x="14" y="122"/>
                      </a:lnTo>
                      <a:lnTo>
                        <a:pt x="0" y="76"/>
                      </a:lnTo>
                      <a:lnTo>
                        <a:pt x="14" y="15"/>
                      </a:lnTo>
                      <a:lnTo>
                        <a:pt x="70" y="0"/>
                      </a:lnTo>
                      <a:lnTo>
                        <a:pt x="113" y="15"/>
                      </a:lnTo>
                      <a:lnTo>
                        <a:pt x="127" y="15"/>
                      </a:lnTo>
                      <a:lnTo>
                        <a:pt x="141" y="76"/>
                      </a:lnTo>
                      <a:lnTo>
                        <a:pt x="127"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65" name="Freeform 87"/>
                <p:cNvSpPr>
                  <a:spLocks/>
                </p:cNvSpPr>
                <p:nvPr/>
              </p:nvSpPr>
              <p:spPr bwMode="auto">
                <a:xfrm>
                  <a:off x="2719"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66" name="Freeform 88"/>
                <p:cNvSpPr>
                  <a:spLocks/>
                </p:cNvSpPr>
                <p:nvPr/>
              </p:nvSpPr>
              <p:spPr bwMode="auto">
                <a:xfrm>
                  <a:off x="3098"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67" name="Freeform 89"/>
                <p:cNvSpPr>
                  <a:spLocks/>
                </p:cNvSpPr>
                <p:nvPr/>
              </p:nvSpPr>
              <p:spPr bwMode="auto">
                <a:xfrm>
                  <a:off x="3098"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68" name="Freeform 90"/>
                <p:cNvSpPr>
                  <a:spLocks/>
                </p:cNvSpPr>
                <p:nvPr/>
              </p:nvSpPr>
              <p:spPr bwMode="auto">
                <a:xfrm>
                  <a:off x="3224"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69" name="Freeform 91"/>
                <p:cNvSpPr>
                  <a:spLocks/>
                </p:cNvSpPr>
                <p:nvPr/>
              </p:nvSpPr>
              <p:spPr bwMode="auto">
                <a:xfrm>
                  <a:off x="3603"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0" name="Freeform 92"/>
                <p:cNvSpPr>
                  <a:spLocks/>
                </p:cNvSpPr>
                <p:nvPr/>
              </p:nvSpPr>
              <p:spPr bwMode="auto">
                <a:xfrm>
                  <a:off x="3603"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71" name="Freeform 93"/>
                <p:cNvSpPr>
                  <a:spLocks/>
                </p:cNvSpPr>
                <p:nvPr/>
              </p:nvSpPr>
              <p:spPr bwMode="auto">
                <a:xfrm>
                  <a:off x="3729"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72" name="Freeform 94"/>
                <p:cNvSpPr>
                  <a:spLocks/>
                </p:cNvSpPr>
                <p:nvPr/>
              </p:nvSpPr>
              <p:spPr bwMode="auto">
                <a:xfrm>
                  <a:off x="3350" y="4024"/>
                  <a:ext cx="127" cy="137"/>
                </a:xfrm>
                <a:custGeom>
                  <a:avLst/>
                  <a:gdLst>
                    <a:gd name="T0" fmla="*/ 127 w 127"/>
                    <a:gd name="T1" fmla="*/ 76 h 137"/>
                    <a:gd name="T2" fmla="*/ 113 w 127"/>
                    <a:gd name="T3" fmla="*/ 15 h 137"/>
                    <a:gd name="T4" fmla="*/ 70 w 127"/>
                    <a:gd name="T5" fmla="*/ 0 h 137"/>
                    <a:gd name="T6" fmla="*/ 14 w 127"/>
                    <a:gd name="T7" fmla="*/ 15 h 137"/>
                    <a:gd name="T8" fmla="*/ 0 w 127"/>
                    <a:gd name="T9" fmla="*/ 76 h 137"/>
                    <a:gd name="T10" fmla="*/ 14 w 127"/>
                    <a:gd name="T11" fmla="*/ 122 h 137"/>
                    <a:gd name="T12" fmla="*/ 70 w 127"/>
                    <a:gd name="T13" fmla="*/ 137 h 137"/>
                    <a:gd name="T14" fmla="*/ 113 w 127"/>
                    <a:gd name="T15" fmla="*/ 122 h 137"/>
                    <a:gd name="T16" fmla="*/ 127 w 127"/>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76"/>
                      </a:moveTo>
                      <a:lnTo>
                        <a:pt x="113" y="15"/>
                      </a:lnTo>
                      <a:lnTo>
                        <a:pt x="70" y="0"/>
                      </a:lnTo>
                      <a:lnTo>
                        <a:pt x="14" y="15"/>
                      </a:lnTo>
                      <a:lnTo>
                        <a:pt x="0" y="76"/>
                      </a:lnTo>
                      <a:lnTo>
                        <a:pt x="14" y="122"/>
                      </a:lnTo>
                      <a:lnTo>
                        <a:pt x="70" y="137"/>
                      </a:lnTo>
                      <a:lnTo>
                        <a:pt x="113" y="122"/>
                      </a:lnTo>
                      <a:lnTo>
                        <a:pt x="127"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3" name="Freeform 95"/>
                <p:cNvSpPr>
                  <a:spLocks/>
                </p:cNvSpPr>
                <p:nvPr/>
              </p:nvSpPr>
              <p:spPr bwMode="auto">
                <a:xfrm>
                  <a:off x="3350" y="4024"/>
                  <a:ext cx="141" cy="152"/>
                </a:xfrm>
                <a:custGeom>
                  <a:avLst/>
                  <a:gdLst>
                    <a:gd name="T0" fmla="*/ 127 w 141"/>
                    <a:gd name="T1" fmla="*/ 76 h 152"/>
                    <a:gd name="T2" fmla="*/ 113 w 141"/>
                    <a:gd name="T3" fmla="*/ 15 h 152"/>
                    <a:gd name="T4" fmla="*/ 113 w 141"/>
                    <a:gd name="T5" fmla="*/ 31 h 152"/>
                    <a:gd name="T6" fmla="*/ 113 w 141"/>
                    <a:gd name="T7" fmla="*/ 31 h 152"/>
                    <a:gd name="T8" fmla="*/ 70 w 141"/>
                    <a:gd name="T9" fmla="*/ 15 h 152"/>
                    <a:gd name="T10" fmla="*/ 70 w 141"/>
                    <a:gd name="T11" fmla="*/ 15 h 152"/>
                    <a:gd name="T12" fmla="*/ 70 w 141"/>
                    <a:gd name="T13" fmla="*/ 15 h 152"/>
                    <a:gd name="T14" fmla="*/ 14 w 141"/>
                    <a:gd name="T15" fmla="*/ 31 h 152"/>
                    <a:gd name="T16" fmla="*/ 28 w 141"/>
                    <a:gd name="T17" fmla="*/ 15 h 152"/>
                    <a:gd name="T18" fmla="*/ 28 w 141"/>
                    <a:gd name="T19" fmla="*/ 15 h 152"/>
                    <a:gd name="T20" fmla="*/ 14 w 141"/>
                    <a:gd name="T21" fmla="*/ 76 h 152"/>
                    <a:gd name="T22" fmla="*/ 14 w 141"/>
                    <a:gd name="T23" fmla="*/ 76 h 152"/>
                    <a:gd name="T24" fmla="*/ 14 w 141"/>
                    <a:gd name="T25" fmla="*/ 76 h 152"/>
                    <a:gd name="T26" fmla="*/ 28 w 141"/>
                    <a:gd name="T27" fmla="*/ 122 h 152"/>
                    <a:gd name="T28" fmla="*/ 14 w 141"/>
                    <a:gd name="T29" fmla="*/ 122 h 152"/>
                    <a:gd name="T30" fmla="*/ 14 w 141"/>
                    <a:gd name="T31" fmla="*/ 122 h 152"/>
                    <a:gd name="T32" fmla="*/ 70 w 141"/>
                    <a:gd name="T33" fmla="*/ 137 h 152"/>
                    <a:gd name="T34" fmla="*/ 70 w 141"/>
                    <a:gd name="T35" fmla="*/ 137 h 152"/>
                    <a:gd name="T36" fmla="*/ 70 w 141"/>
                    <a:gd name="T37" fmla="*/ 137 h 152"/>
                    <a:gd name="T38" fmla="*/ 113 w 141"/>
                    <a:gd name="T39" fmla="*/ 122 h 152"/>
                    <a:gd name="T40" fmla="*/ 113 w 141"/>
                    <a:gd name="T41" fmla="*/ 122 h 152"/>
                    <a:gd name="T42" fmla="*/ 113 w 141"/>
                    <a:gd name="T43" fmla="*/ 122 h 152"/>
                    <a:gd name="T44" fmla="*/ 127 w 141"/>
                    <a:gd name="T45" fmla="*/ 76 h 152"/>
                    <a:gd name="T46" fmla="*/ 127 w 141"/>
                    <a:gd name="T47" fmla="*/ 76 h 152"/>
                    <a:gd name="T48" fmla="*/ 141 w 141"/>
                    <a:gd name="T49" fmla="*/ 76 h 152"/>
                    <a:gd name="T50" fmla="*/ 141 w 141"/>
                    <a:gd name="T51" fmla="*/ 76 h 152"/>
                    <a:gd name="T52" fmla="*/ 127 w 141"/>
                    <a:gd name="T53" fmla="*/ 122 h 152"/>
                    <a:gd name="T54" fmla="*/ 127 w 141"/>
                    <a:gd name="T55" fmla="*/ 122 h 152"/>
                    <a:gd name="T56" fmla="*/ 113 w 141"/>
                    <a:gd name="T57" fmla="*/ 137 h 152"/>
                    <a:gd name="T58" fmla="*/ 70 w 141"/>
                    <a:gd name="T59" fmla="*/ 152 h 152"/>
                    <a:gd name="T60" fmla="*/ 70 w 141"/>
                    <a:gd name="T61" fmla="*/ 152 h 152"/>
                    <a:gd name="T62" fmla="*/ 70 w 141"/>
                    <a:gd name="T63" fmla="*/ 152 h 152"/>
                    <a:gd name="T64" fmla="*/ 14 w 141"/>
                    <a:gd name="T65" fmla="*/ 137 h 152"/>
                    <a:gd name="T66" fmla="*/ 14 w 141"/>
                    <a:gd name="T67" fmla="*/ 137 h 152"/>
                    <a:gd name="T68" fmla="*/ 14 w 141"/>
                    <a:gd name="T69" fmla="*/ 122 h 152"/>
                    <a:gd name="T70" fmla="*/ 0 w 141"/>
                    <a:gd name="T71" fmla="*/ 76 h 152"/>
                    <a:gd name="T72" fmla="*/ 0 w 141"/>
                    <a:gd name="T73" fmla="*/ 76 h 152"/>
                    <a:gd name="T74" fmla="*/ 0 w 141"/>
                    <a:gd name="T75" fmla="*/ 76 h 152"/>
                    <a:gd name="T76" fmla="*/ 14 w 141"/>
                    <a:gd name="T77" fmla="*/ 15 h 152"/>
                    <a:gd name="T78" fmla="*/ 14 w 141"/>
                    <a:gd name="T79" fmla="*/ 15 h 152"/>
                    <a:gd name="T80" fmla="*/ 14 w 141"/>
                    <a:gd name="T81" fmla="*/ 15 h 152"/>
                    <a:gd name="T82" fmla="*/ 70 w 141"/>
                    <a:gd name="T83" fmla="*/ 0 h 152"/>
                    <a:gd name="T84" fmla="*/ 70 w 141"/>
                    <a:gd name="T85" fmla="*/ 0 h 152"/>
                    <a:gd name="T86" fmla="*/ 70 w 141"/>
                    <a:gd name="T87" fmla="*/ 0 h 152"/>
                    <a:gd name="T88" fmla="*/ 113 w 141"/>
                    <a:gd name="T89" fmla="*/ 15 h 152"/>
                    <a:gd name="T90" fmla="*/ 113 w 141"/>
                    <a:gd name="T91" fmla="*/ 15 h 152"/>
                    <a:gd name="T92" fmla="*/ 127 w 141"/>
                    <a:gd name="T93" fmla="*/ 15 h 152"/>
                    <a:gd name="T94" fmla="*/ 141 w 141"/>
                    <a:gd name="T95" fmla="*/ 76 h 152"/>
                    <a:gd name="T96" fmla="*/ 127 w 141"/>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76"/>
                      </a:moveTo>
                      <a:lnTo>
                        <a:pt x="113" y="15"/>
                      </a:lnTo>
                      <a:lnTo>
                        <a:pt x="113" y="31"/>
                      </a:lnTo>
                      <a:lnTo>
                        <a:pt x="70" y="15"/>
                      </a:lnTo>
                      <a:lnTo>
                        <a:pt x="14" y="31"/>
                      </a:lnTo>
                      <a:lnTo>
                        <a:pt x="28" y="15"/>
                      </a:lnTo>
                      <a:lnTo>
                        <a:pt x="14" y="76"/>
                      </a:lnTo>
                      <a:lnTo>
                        <a:pt x="28" y="122"/>
                      </a:lnTo>
                      <a:lnTo>
                        <a:pt x="14" y="122"/>
                      </a:lnTo>
                      <a:lnTo>
                        <a:pt x="70" y="137"/>
                      </a:lnTo>
                      <a:lnTo>
                        <a:pt x="113" y="122"/>
                      </a:lnTo>
                      <a:lnTo>
                        <a:pt x="127" y="76"/>
                      </a:lnTo>
                      <a:lnTo>
                        <a:pt x="141" y="76"/>
                      </a:lnTo>
                      <a:lnTo>
                        <a:pt x="127" y="122"/>
                      </a:lnTo>
                      <a:lnTo>
                        <a:pt x="113" y="137"/>
                      </a:lnTo>
                      <a:lnTo>
                        <a:pt x="70" y="152"/>
                      </a:lnTo>
                      <a:lnTo>
                        <a:pt x="14" y="137"/>
                      </a:lnTo>
                      <a:lnTo>
                        <a:pt x="14" y="122"/>
                      </a:lnTo>
                      <a:lnTo>
                        <a:pt x="0" y="76"/>
                      </a:lnTo>
                      <a:lnTo>
                        <a:pt x="14" y="15"/>
                      </a:lnTo>
                      <a:lnTo>
                        <a:pt x="70" y="0"/>
                      </a:lnTo>
                      <a:lnTo>
                        <a:pt x="113" y="15"/>
                      </a:lnTo>
                      <a:lnTo>
                        <a:pt x="127" y="15"/>
                      </a:lnTo>
                      <a:lnTo>
                        <a:pt x="141" y="76"/>
                      </a:lnTo>
                      <a:lnTo>
                        <a:pt x="127"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74" name="Freeform 96"/>
                <p:cNvSpPr>
                  <a:spLocks/>
                </p:cNvSpPr>
                <p:nvPr/>
              </p:nvSpPr>
              <p:spPr bwMode="auto">
                <a:xfrm>
                  <a:off x="3477"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75" name="Freeform 97"/>
                <p:cNvSpPr>
                  <a:spLocks/>
                </p:cNvSpPr>
                <p:nvPr/>
              </p:nvSpPr>
              <p:spPr bwMode="auto">
                <a:xfrm>
                  <a:off x="3856"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6" name="Freeform 98"/>
                <p:cNvSpPr>
                  <a:spLocks/>
                </p:cNvSpPr>
                <p:nvPr/>
              </p:nvSpPr>
              <p:spPr bwMode="auto">
                <a:xfrm>
                  <a:off x="3856"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77" name="Freeform 99"/>
                <p:cNvSpPr>
                  <a:spLocks/>
                </p:cNvSpPr>
                <p:nvPr/>
              </p:nvSpPr>
              <p:spPr bwMode="auto">
                <a:xfrm>
                  <a:off x="3982"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78" name="Freeform 100"/>
                <p:cNvSpPr>
                  <a:spLocks/>
                </p:cNvSpPr>
                <p:nvPr/>
              </p:nvSpPr>
              <p:spPr bwMode="auto">
                <a:xfrm>
                  <a:off x="4361"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79" name="Freeform 101"/>
                <p:cNvSpPr>
                  <a:spLocks/>
                </p:cNvSpPr>
                <p:nvPr/>
              </p:nvSpPr>
              <p:spPr bwMode="auto">
                <a:xfrm>
                  <a:off x="4361"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80" name="Freeform 102"/>
                <p:cNvSpPr>
                  <a:spLocks/>
                </p:cNvSpPr>
                <p:nvPr/>
              </p:nvSpPr>
              <p:spPr bwMode="auto">
                <a:xfrm>
                  <a:off x="4487"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81" name="Freeform 103"/>
                <p:cNvSpPr>
                  <a:spLocks/>
                </p:cNvSpPr>
                <p:nvPr/>
              </p:nvSpPr>
              <p:spPr bwMode="auto">
                <a:xfrm>
                  <a:off x="4108" y="4024"/>
                  <a:ext cx="127" cy="137"/>
                </a:xfrm>
                <a:custGeom>
                  <a:avLst/>
                  <a:gdLst>
                    <a:gd name="T0" fmla="*/ 127 w 127"/>
                    <a:gd name="T1" fmla="*/ 76 h 137"/>
                    <a:gd name="T2" fmla="*/ 112 w 127"/>
                    <a:gd name="T3" fmla="*/ 15 h 137"/>
                    <a:gd name="T4" fmla="*/ 70 w 127"/>
                    <a:gd name="T5" fmla="*/ 0 h 137"/>
                    <a:gd name="T6" fmla="*/ 14 w 127"/>
                    <a:gd name="T7" fmla="*/ 15 h 137"/>
                    <a:gd name="T8" fmla="*/ 0 w 127"/>
                    <a:gd name="T9" fmla="*/ 76 h 137"/>
                    <a:gd name="T10" fmla="*/ 14 w 127"/>
                    <a:gd name="T11" fmla="*/ 122 h 137"/>
                    <a:gd name="T12" fmla="*/ 70 w 127"/>
                    <a:gd name="T13" fmla="*/ 137 h 137"/>
                    <a:gd name="T14" fmla="*/ 112 w 127"/>
                    <a:gd name="T15" fmla="*/ 122 h 137"/>
                    <a:gd name="T16" fmla="*/ 127 w 127"/>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76"/>
                      </a:moveTo>
                      <a:lnTo>
                        <a:pt x="112" y="15"/>
                      </a:lnTo>
                      <a:lnTo>
                        <a:pt x="70" y="0"/>
                      </a:lnTo>
                      <a:lnTo>
                        <a:pt x="14" y="15"/>
                      </a:lnTo>
                      <a:lnTo>
                        <a:pt x="0" y="76"/>
                      </a:lnTo>
                      <a:lnTo>
                        <a:pt x="14" y="122"/>
                      </a:lnTo>
                      <a:lnTo>
                        <a:pt x="70" y="137"/>
                      </a:lnTo>
                      <a:lnTo>
                        <a:pt x="112" y="122"/>
                      </a:lnTo>
                      <a:lnTo>
                        <a:pt x="127"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82" name="Freeform 104"/>
                <p:cNvSpPr>
                  <a:spLocks/>
                </p:cNvSpPr>
                <p:nvPr/>
              </p:nvSpPr>
              <p:spPr bwMode="auto">
                <a:xfrm>
                  <a:off x="4108" y="4024"/>
                  <a:ext cx="141" cy="152"/>
                </a:xfrm>
                <a:custGeom>
                  <a:avLst/>
                  <a:gdLst>
                    <a:gd name="T0" fmla="*/ 127 w 141"/>
                    <a:gd name="T1" fmla="*/ 76 h 152"/>
                    <a:gd name="T2" fmla="*/ 112 w 141"/>
                    <a:gd name="T3" fmla="*/ 15 h 152"/>
                    <a:gd name="T4" fmla="*/ 112 w 141"/>
                    <a:gd name="T5" fmla="*/ 31 h 152"/>
                    <a:gd name="T6" fmla="*/ 112 w 141"/>
                    <a:gd name="T7" fmla="*/ 31 h 152"/>
                    <a:gd name="T8" fmla="*/ 70 w 141"/>
                    <a:gd name="T9" fmla="*/ 15 h 152"/>
                    <a:gd name="T10" fmla="*/ 70 w 141"/>
                    <a:gd name="T11" fmla="*/ 15 h 152"/>
                    <a:gd name="T12" fmla="*/ 70 w 141"/>
                    <a:gd name="T13" fmla="*/ 15 h 152"/>
                    <a:gd name="T14" fmla="*/ 14 w 141"/>
                    <a:gd name="T15" fmla="*/ 31 h 152"/>
                    <a:gd name="T16" fmla="*/ 28 w 141"/>
                    <a:gd name="T17" fmla="*/ 15 h 152"/>
                    <a:gd name="T18" fmla="*/ 28 w 141"/>
                    <a:gd name="T19" fmla="*/ 15 h 152"/>
                    <a:gd name="T20" fmla="*/ 14 w 141"/>
                    <a:gd name="T21" fmla="*/ 76 h 152"/>
                    <a:gd name="T22" fmla="*/ 14 w 141"/>
                    <a:gd name="T23" fmla="*/ 76 h 152"/>
                    <a:gd name="T24" fmla="*/ 14 w 141"/>
                    <a:gd name="T25" fmla="*/ 76 h 152"/>
                    <a:gd name="T26" fmla="*/ 28 w 141"/>
                    <a:gd name="T27" fmla="*/ 122 h 152"/>
                    <a:gd name="T28" fmla="*/ 14 w 141"/>
                    <a:gd name="T29" fmla="*/ 122 h 152"/>
                    <a:gd name="T30" fmla="*/ 14 w 141"/>
                    <a:gd name="T31" fmla="*/ 122 h 152"/>
                    <a:gd name="T32" fmla="*/ 70 w 141"/>
                    <a:gd name="T33" fmla="*/ 137 h 152"/>
                    <a:gd name="T34" fmla="*/ 70 w 141"/>
                    <a:gd name="T35" fmla="*/ 137 h 152"/>
                    <a:gd name="T36" fmla="*/ 70 w 141"/>
                    <a:gd name="T37" fmla="*/ 137 h 152"/>
                    <a:gd name="T38" fmla="*/ 112 w 141"/>
                    <a:gd name="T39" fmla="*/ 122 h 152"/>
                    <a:gd name="T40" fmla="*/ 112 w 141"/>
                    <a:gd name="T41" fmla="*/ 122 h 152"/>
                    <a:gd name="T42" fmla="*/ 112 w 141"/>
                    <a:gd name="T43" fmla="*/ 122 h 152"/>
                    <a:gd name="T44" fmla="*/ 127 w 141"/>
                    <a:gd name="T45" fmla="*/ 76 h 152"/>
                    <a:gd name="T46" fmla="*/ 127 w 141"/>
                    <a:gd name="T47" fmla="*/ 76 h 152"/>
                    <a:gd name="T48" fmla="*/ 141 w 141"/>
                    <a:gd name="T49" fmla="*/ 76 h 152"/>
                    <a:gd name="T50" fmla="*/ 141 w 141"/>
                    <a:gd name="T51" fmla="*/ 76 h 152"/>
                    <a:gd name="T52" fmla="*/ 127 w 141"/>
                    <a:gd name="T53" fmla="*/ 122 h 152"/>
                    <a:gd name="T54" fmla="*/ 127 w 141"/>
                    <a:gd name="T55" fmla="*/ 122 h 152"/>
                    <a:gd name="T56" fmla="*/ 112 w 141"/>
                    <a:gd name="T57" fmla="*/ 137 h 152"/>
                    <a:gd name="T58" fmla="*/ 70 w 141"/>
                    <a:gd name="T59" fmla="*/ 152 h 152"/>
                    <a:gd name="T60" fmla="*/ 70 w 141"/>
                    <a:gd name="T61" fmla="*/ 152 h 152"/>
                    <a:gd name="T62" fmla="*/ 70 w 141"/>
                    <a:gd name="T63" fmla="*/ 152 h 152"/>
                    <a:gd name="T64" fmla="*/ 14 w 141"/>
                    <a:gd name="T65" fmla="*/ 137 h 152"/>
                    <a:gd name="T66" fmla="*/ 14 w 141"/>
                    <a:gd name="T67" fmla="*/ 137 h 152"/>
                    <a:gd name="T68" fmla="*/ 14 w 141"/>
                    <a:gd name="T69" fmla="*/ 122 h 152"/>
                    <a:gd name="T70" fmla="*/ 0 w 141"/>
                    <a:gd name="T71" fmla="*/ 76 h 152"/>
                    <a:gd name="T72" fmla="*/ 0 w 141"/>
                    <a:gd name="T73" fmla="*/ 76 h 152"/>
                    <a:gd name="T74" fmla="*/ 0 w 141"/>
                    <a:gd name="T75" fmla="*/ 76 h 152"/>
                    <a:gd name="T76" fmla="*/ 14 w 141"/>
                    <a:gd name="T77" fmla="*/ 15 h 152"/>
                    <a:gd name="T78" fmla="*/ 14 w 141"/>
                    <a:gd name="T79" fmla="*/ 15 h 152"/>
                    <a:gd name="T80" fmla="*/ 14 w 141"/>
                    <a:gd name="T81" fmla="*/ 15 h 152"/>
                    <a:gd name="T82" fmla="*/ 70 w 141"/>
                    <a:gd name="T83" fmla="*/ 0 h 152"/>
                    <a:gd name="T84" fmla="*/ 70 w 141"/>
                    <a:gd name="T85" fmla="*/ 0 h 152"/>
                    <a:gd name="T86" fmla="*/ 70 w 141"/>
                    <a:gd name="T87" fmla="*/ 0 h 152"/>
                    <a:gd name="T88" fmla="*/ 112 w 141"/>
                    <a:gd name="T89" fmla="*/ 15 h 152"/>
                    <a:gd name="T90" fmla="*/ 112 w 141"/>
                    <a:gd name="T91" fmla="*/ 15 h 152"/>
                    <a:gd name="T92" fmla="*/ 127 w 141"/>
                    <a:gd name="T93" fmla="*/ 15 h 152"/>
                    <a:gd name="T94" fmla="*/ 141 w 141"/>
                    <a:gd name="T95" fmla="*/ 76 h 152"/>
                    <a:gd name="T96" fmla="*/ 127 w 141"/>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76"/>
                      </a:moveTo>
                      <a:lnTo>
                        <a:pt x="112" y="15"/>
                      </a:lnTo>
                      <a:lnTo>
                        <a:pt x="112" y="31"/>
                      </a:lnTo>
                      <a:lnTo>
                        <a:pt x="70" y="15"/>
                      </a:lnTo>
                      <a:lnTo>
                        <a:pt x="14" y="31"/>
                      </a:lnTo>
                      <a:lnTo>
                        <a:pt x="28" y="15"/>
                      </a:lnTo>
                      <a:lnTo>
                        <a:pt x="14" y="76"/>
                      </a:lnTo>
                      <a:lnTo>
                        <a:pt x="28" y="122"/>
                      </a:lnTo>
                      <a:lnTo>
                        <a:pt x="14" y="122"/>
                      </a:lnTo>
                      <a:lnTo>
                        <a:pt x="70" y="137"/>
                      </a:lnTo>
                      <a:lnTo>
                        <a:pt x="112" y="122"/>
                      </a:lnTo>
                      <a:lnTo>
                        <a:pt x="127" y="76"/>
                      </a:lnTo>
                      <a:lnTo>
                        <a:pt x="141" y="76"/>
                      </a:lnTo>
                      <a:lnTo>
                        <a:pt x="127" y="122"/>
                      </a:lnTo>
                      <a:lnTo>
                        <a:pt x="112" y="137"/>
                      </a:lnTo>
                      <a:lnTo>
                        <a:pt x="70" y="152"/>
                      </a:lnTo>
                      <a:lnTo>
                        <a:pt x="14" y="137"/>
                      </a:lnTo>
                      <a:lnTo>
                        <a:pt x="14" y="122"/>
                      </a:lnTo>
                      <a:lnTo>
                        <a:pt x="0" y="76"/>
                      </a:lnTo>
                      <a:lnTo>
                        <a:pt x="14" y="15"/>
                      </a:lnTo>
                      <a:lnTo>
                        <a:pt x="70" y="0"/>
                      </a:lnTo>
                      <a:lnTo>
                        <a:pt x="112" y="15"/>
                      </a:lnTo>
                      <a:lnTo>
                        <a:pt x="127" y="15"/>
                      </a:lnTo>
                      <a:lnTo>
                        <a:pt x="141" y="76"/>
                      </a:lnTo>
                      <a:lnTo>
                        <a:pt x="127"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83" name="Freeform 105"/>
                <p:cNvSpPr>
                  <a:spLocks/>
                </p:cNvSpPr>
                <p:nvPr/>
              </p:nvSpPr>
              <p:spPr bwMode="auto">
                <a:xfrm>
                  <a:off x="4235"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84" name="Freeform 106"/>
                <p:cNvSpPr>
                  <a:spLocks/>
                </p:cNvSpPr>
                <p:nvPr/>
              </p:nvSpPr>
              <p:spPr bwMode="auto">
                <a:xfrm>
                  <a:off x="4614"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85" name="Freeform 107"/>
                <p:cNvSpPr>
                  <a:spLocks/>
                </p:cNvSpPr>
                <p:nvPr/>
              </p:nvSpPr>
              <p:spPr bwMode="auto">
                <a:xfrm>
                  <a:off x="4614"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86" name="Freeform 108"/>
                <p:cNvSpPr>
                  <a:spLocks/>
                </p:cNvSpPr>
                <p:nvPr/>
              </p:nvSpPr>
              <p:spPr bwMode="auto">
                <a:xfrm>
                  <a:off x="4740"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87" name="Freeform 109"/>
                <p:cNvSpPr>
                  <a:spLocks/>
                </p:cNvSpPr>
                <p:nvPr/>
              </p:nvSpPr>
              <p:spPr bwMode="auto">
                <a:xfrm>
                  <a:off x="5119" y="4024"/>
                  <a:ext cx="126" cy="137"/>
                </a:xfrm>
                <a:custGeom>
                  <a:avLst/>
                  <a:gdLst>
                    <a:gd name="T0" fmla="*/ 126 w 126"/>
                    <a:gd name="T1" fmla="*/ 76 h 137"/>
                    <a:gd name="T2" fmla="*/ 112 w 126"/>
                    <a:gd name="T3" fmla="*/ 15 h 137"/>
                    <a:gd name="T4" fmla="*/ 70 w 126"/>
                    <a:gd name="T5" fmla="*/ 0 h 137"/>
                    <a:gd name="T6" fmla="*/ 14 w 126"/>
                    <a:gd name="T7" fmla="*/ 15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5"/>
                      </a:lnTo>
                      <a:lnTo>
                        <a:pt x="70" y="0"/>
                      </a:lnTo>
                      <a:lnTo>
                        <a:pt x="14" y="15"/>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88" name="Freeform 110"/>
                <p:cNvSpPr>
                  <a:spLocks/>
                </p:cNvSpPr>
                <p:nvPr/>
              </p:nvSpPr>
              <p:spPr bwMode="auto">
                <a:xfrm>
                  <a:off x="5119" y="4024"/>
                  <a:ext cx="140" cy="152"/>
                </a:xfrm>
                <a:custGeom>
                  <a:avLst/>
                  <a:gdLst>
                    <a:gd name="T0" fmla="*/ 126 w 140"/>
                    <a:gd name="T1" fmla="*/ 76 h 152"/>
                    <a:gd name="T2" fmla="*/ 112 w 140"/>
                    <a:gd name="T3" fmla="*/ 15 h 152"/>
                    <a:gd name="T4" fmla="*/ 112 w 140"/>
                    <a:gd name="T5" fmla="*/ 31 h 152"/>
                    <a:gd name="T6" fmla="*/ 112 w 140"/>
                    <a:gd name="T7" fmla="*/ 31 h 152"/>
                    <a:gd name="T8" fmla="*/ 70 w 140"/>
                    <a:gd name="T9" fmla="*/ 15 h 152"/>
                    <a:gd name="T10" fmla="*/ 70 w 140"/>
                    <a:gd name="T11" fmla="*/ 15 h 152"/>
                    <a:gd name="T12" fmla="*/ 70 w 140"/>
                    <a:gd name="T13" fmla="*/ 15 h 152"/>
                    <a:gd name="T14" fmla="*/ 14 w 140"/>
                    <a:gd name="T15" fmla="*/ 31 h 152"/>
                    <a:gd name="T16" fmla="*/ 28 w 140"/>
                    <a:gd name="T17" fmla="*/ 15 h 152"/>
                    <a:gd name="T18" fmla="*/ 28 w 140"/>
                    <a:gd name="T19" fmla="*/ 15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5 h 152"/>
                    <a:gd name="T78" fmla="*/ 14 w 140"/>
                    <a:gd name="T79" fmla="*/ 15 h 152"/>
                    <a:gd name="T80" fmla="*/ 14 w 140"/>
                    <a:gd name="T81" fmla="*/ 15 h 152"/>
                    <a:gd name="T82" fmla="*/ 70 w 140"/>
                    <a:gd name="T83" fmla="*/ 0 h 152"/>
                    <a:gd name="T84" fmla="*/ 70 w 140"/>
                    <a:gd name="T85" fmla="*/ 0 h 152"/>
                    <a:gd name="T86" fmla="*/ 70 w 140"/>
                    <a:gd name="T87" fmla="*/ 0 h 152"/>
                    <a:gd name="T88" fmla="*/ 112 w 140"/>
                    <a:gd name="T89" fmla="*/ 15 h 152"/>
                    <a:gd name="T90" fmla="*/ 112 w 140"/>
                    <a:gd name="T91" fmla="*/ 15 h 152"/>
                    <a:gd name="T92" fmla="*/ 126 w 140"/>
                    <a:gd name="T93" fmla="*/ 15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5"/>
                      </a:lnTo>
                      <a:lnTo>
                        <a:pt x="112" y="31"/>
                      </a:lnTo>
                      <a:lnTo>
                        <a:pt x="70" y="15"/>
                      </a:lnTo>
                      <a:lnTo>
                        <a:pt x="14" y="31"/>
                      </a:lnTo>
                      <a:lnTo>
                        <a:pt x="28" y="15"/>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5"/>
                      </a:lnTo>
                      <a:lnTo>
                        <a:pt x="70" y="0"/>
                      </a:lnTo>
                      <a:lnTo>
                        <a:pt x="112" y="15"/>
                      </a:lnTo>
                      <a:lnTo>
                        <a:pt x="126" y="15"/>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89" name="Freeform 111"/>
                <p:cNvSpPr>
                  <a:spLocks/>
                </p:cNvSpPr>
                <p:nvPr/>
              </p:nvSpPr>
              <p:spPr bwMode="auto">
                <a:xfrm>
                  <a:off x="5245"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90" name="Freeform 112"/>
                <p:cNvSpPr>
                  <a:spLocks/>
                </p:cNvSpPr>
                <p:nvPr/>
              </p:nvSpPr>
              <p:spPr bwMode="auto">
                <a:xfrm>
                  <a:off x="4866" y="4024"/>
                  <a:ext cx="127" cy="137"/>
                </a:xfrm>
                <a:custGeom>
                  <a:avLst/>
                  <a:gdLst>
                    <a:gd name="T0" fmla="*/ 127 w 127"/>
                    <a:gd name="T1" fmla="*/ 76 h 137"/>
                    <a:gd name="T2" fmla="*/ 112 w 127"/>
                    <a:gd name="T3" fmla="*/ 15 h 137"/>
                    <a:gd name="T4" fmla="*/ 70 w 127"/>
                    <a:gd name="T5" fmla="*/ 0 h 137"/>
                    <a:gd name="T6" fmla="*/ 14 w 127"/>
                    <a:gd name="T7" fmla="*/ 15 h 137"/>
                    <a:gd name="T8" fmla="*/ 0 w 127"/>
                    <a:gd name="T9" fmla="*/ 76 h 137"/>
                    <a:gd name="T10" fmla="*/ 14 w 127"/>
                    <a:gd name="T11" fmla="*/ 122 h 137"/>
                    <a:gd name="T12" fmla="*/ 70 w 127"/>
                    <a:gd name="T13" fmla="*/ 137 h 137"/>
                    <a:gd name="T14" fmla="*/ 112 w 127"/>
                    <a:gd name="T15" fmla="*/ 122 h 137"/>
                    <a:gd name="T16" fmla="*/ 127 w 127"/>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76"/>
                      </a:moveTo>
                      <a:lnTo>
                        <a:pt x="112" y="15"/>
                      </a:lnTo>
                      <a:lnTo>
                        <a:pt x="70" y="0"/>
                      </a:lnTo>
                      <a:lnTo>
                        <a:pt x="14" y="15"/>
                      </a:lnTo>
                      <a:lnTo>
                        <a:pt x="0" y="76"/>
                      </a:lnTo>
                      <a:lnTo>
                        <a:pt x="14" y="122"/>
                      </a:lnTo>
                      <a:lnTo>
                        <a:pt x="70" y="137"/>
                      </a:lnTo>
                      <a:lnTo>
                        <a:pt x="112" y="122"/>
                      </a:lnTo>
                      <a:lnTo>
                        <a:pt x="127"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91" name="Freeform 113"/>
                <p:cNvSpPr>
                  <a:spLocks/>
                </p:cNvSpPr>
                <p:nvPr/>
              </p:nvSpPr>
              <p:spPr bwMode="auto">
                <a:xfrm>
                  <a:off x="4866" y="4024"/>
                  <a:ext cx="141" cy="152"/>
                </a:xfrm>
                <a:custGeom>
                  <a:avLst/>
                  <a:gdLst>
                    <a:gd name="T0" fmla="*/ 127 w 141"/>
                    <a:gd name="T1" fmla="*/ 76 h 152"/>
                    <a:gd name="T2" fmla="*/ 112 w 141"/>
                    <a:gd name="T3" fmla="*/ 15 h 152"/>
                    <a:gd name="T4" fmla="*/ 112 w 141"/>
                    <a:gd name="T5" fmla="*/ 31 h 152"/>
                    <a:gd name="T6" fmla="*/ 112 w 141"/>
                    <a:gd name="T7" fmla="*/ 31 h 152"/>
                    <a:gd name="T8" fmla="*/ 70 w 141"/>
                    <a:gd name="T9" fmla="*/ 15 h 152"/>
                    <a:gd name="T10" fmla="*/ 70 w 141"/>
                    <a:gd name="T11" fmla="*/ 15 h 152"/>
                    <a:gd name="T12" fmla="*/ 70 w 141"/>
                    <a:gd name="T13" fmla="*/ 15 h 152"/>
                    <a:gd name="T14" fmla="*/ 14 w 141"/>
                    <a:gd name="T15" fmla="*/ 31 h 152"/>
                    <a:gd name="T16" fmla="*/ 28 w 141"/>
                    <a:gd name="T17" fmla="*/ 15 h 152"/>
                    <a:gd name="T18" fmla="*/ 28 w 141"/>
                    <a:gd name="T19" fmla="*/ 15 h 152"/>
                    <a:gd name="T20" fmla="*/ 14 w 141"/>
                    <a:gd name="T21" fmla="*/ 76 h 152"/>
                    <a:gd name="T22" fmla="*/ 14 w 141"/>
                    <a:gd name="T23" fmla="*/ 76 h 152"/>
                    <a:gd name="T24" fmla="*/ 14 w 141"/>
                    <a:gd name="T25" fmla="*/ 76 h 152"/>
                    <a:gd name="T26" fmla="*/ 28 w 141"/>
                    <a:gd name="T27" fmla="*/ 122 h 152"/>
                    <a:gd name="T28" fmla="*/ 14 w 141"/>
                    <a:gd name="T29" fmla="*/ 122 h 152"/>
                    <a:gd name="T30" fmla="*/ 14 w 141"/>
                    <a:gd name="T31" fmla="*/ 122 h 152"/>
                    <a:gd name="T32" fmla="*/ 70 w 141"/>
                    <a:gd name="T33" fmla="*/ 137 h 152"/>
                    <a:gd name="T34" fmla="*/ 70 w 141"/>
                    <a:gd name="T35" fmla="*/ 137 h 152"/>
                    <a:gd name="T36" fmla="*/ 70 w 141"/>
                    <a:gd name="T37" fmla="*/ 137 h 152"/>
                    <a:gd name="T38" fmla="*/ 112 w 141"/>
                    <a:gd name="T39" fmla="*/ 122 h 152"/>
                    <a:gd name="T40" fmla="*/ 112 w 141"/>
                    <a:gd name="T41" fmla="*/ 122 h 152"/>
                    <a:gd name="T42" fmla="*/ 112 w 141"/>
                    <a:gd name="T43" fmla="*/ 122 h 152"/>
                    <a:gd name="T44" fmla="*/ 127 w 141"/>
                    <a:gd name="T45" fmla="*/ 76 h 152"/>
                    <a:gd name="T46" fmla="*/ 127 w 141"/>
                    <a:gd name="T47" fmla="*/ 76 h 152"/>
                    <a:gd name="T48" fmla="*/ 141 w 141"/>
                    <a:gd name="T49" fmla="*/ 76 h 152"/>
                    <a:gd name="T50" fmla="*/ 141 w 141"/>
                    <a:gd name="T51" fmla="*/ 76 h 152"/>
                    <a:gd name="T52" fmla="*/ 127 w 141"/>
                    <a:gd name="T53" fmla="*/ 122 h 152"/>
                    <a:gd name="T54" fmla="*/ 127 w 141"/>
                    <a:gd name="T55" fmla="*/ 122 h 152"/>
                    <a:gd name="T56" fmla="*/ 112 w 141"/>
                    <a:gd name="T57" fmla="*/ 137 h 152"/>
                    <a:gd name="T58" fmla="*/ 70 w 141"/>
                    <a:gd name="T59" fmla="*/ 152 h 152"/>
                    <a:gd name="T60" fmla="*/ 70 w 141"/>
                    <a:gd name="T61" fmla="*/ 152 h 152"/>
                    <a:gd name="T62" fmla="*/ 70 w 141"/>
                    <a:gd name="T63" fmla="*/ 152 h 152"/>
                    <a:gd name="T64" fmla="*/ 14 w 141"/>
                    <a:gd name="T65" fmla="*/ 137 h 152"/>
                    <a:gd name="T66" fmla="*/ 14 w 141"/>
                    <a:gd name="T67" fmla="*/ 137 h 152"/>
                    <a:gd name="T68" fmla="*/ 14 w 141"/>
                    <a:gd name="T69" fmla="*/ 122 h 152"/>
                    <a:gd name="T70" fmla="*/ 0 w 141"/>
                    <a:gd name="T71" fmla="*/ 76 h 152"/>
                    <a:gd name="T72" fmla="*/ 0 w 141"/>
                    <a:gd name="T73" fmla="*/ 76 h 152"/>
                    <a:gd name="T74" fmla="*/ 0 w 141"/>
                    <a:gd name="T75" fmla="*/ 76 h 152"/>
                    <a:gd name="T76" fmla="*/ 14 w 141"/>
                    <a:gd name="T77" fmla="*/ 15 h 152"/>
                    <a:gd name="T78" fmla="*/ 14 w 141"/>
                    <a:gd name="T79" fmla="*/ 15 h 152"/>
                    <a:gd name="T80" fmla="*/ 14 w 141"/>
                    <a:gd name="T81" fmla="*/ 15 h 152"/>
                    <a:gd name="T82" fmla="*/ 70 w 141"/>
                    <a:gd name="T83" fmla="*/ 0 h 152"/>
                    <a:gd name="T84" fmla="*/ 70 w 141"/>
                    <a:gd name="T85" fmla="*/ 0 h 152"/>
                    <a:gd name="T86" fmla="*/ 70 w 141"/>
                    <a:gd name="T87" fmla="*/ 0 h 152"/>
                    <a:gd name="T88" fmla="*/ 112 w 141"/>
                    <a:gd name="T89" fmla="*/ 15 h 152"/>
                    <a:gd name="T90" fmla="*/ 112 w 141"/>
                    <a:gd name="T91" fmla="*/ 15 h 152"/>
                    <a:gd name="T92" fmla="*/ 127 w 141"/>
                    <a:gd name="T93" fmla="*/ 15 h 152"/>
                    <a:gd name="T94" fmla="*/ 141 w 141"/>
                    <a:gd name="T95" fmla="*/ 76 h 152"/>
                    <a:gd name="T96" fmla="*/ 127 w 141"/>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76"/>
                      </a:moveTo>
                      <a:lnTo>
                        <a:pt x="112" y="15"/>
                      </a:lnTo>
                      <a:lnTo>
                        <a:pt x="112" y="31"/>
                      </a:lnTo>
                      <a:lnTo>
                        <a:pt x="70" y="15"/>
                      </a:lnTo>
                      <a:lnTo>
                        <a:pt x="14" y="31"/>
                      </a:lnTo>
                      <a:lnTo>
                        <a:pt x="28" y="15"/>
                      </a:lnTo>
                      <a:lnTo>
                        <a:pt x="14" y="76"/>
                      </a:lnTo>
                      <a:lnTo>
                        <a:pt x="28" y="122"/>
                      </a:lnTo>
                      <a:lnTo>
                        <a:pt x="14" y="122"/>
                      </a:lnTo>
                      <a:lnTo>
                        <a:pt x="70" y="137"/>
                      </a:lnTo>
                      <a:lnTo>
                        <a:pt x="112" y="122"/>
                      </a:lnTo>
                      <a:lnTo>
                        <a:pt x="127" y="76"/>
                      </a:lnTo>
                      <a:lnTo>
                        <a:pt x="141" y="76"/>
                      </a:lnTo>
                      <a:lnTo>
                        <a:pt x="127" y="122"/>
                      </a:lnTo>
                      <a:lnTo>
                        <a:pt x="112" y="137"/>
                      </a:lnTo>
                      <a:lnTo>
                        <a:pt x="70" y="152"/>
                      </a:lnTo>
                      <a:lnTo>
                        <a:pt x="14" y="137"/>
                      </a:lnTo>
                      <a:lnTo>
                        <a:pt x="14" y="122"/>
                      </a:lnTo>
                      <a:lnTo>
                        <a:pt x="0" y="76"/>
                      </a:lnTo>
                      <a:lnTo>
                        <a:pt x="14" y="15"/>
                      </a:lnTo>
                      <a:lnTo>
                        <a:pt x="70" y="0"/>
                      </a:lnTo>
                      <a:lnTo>
                        <a:pt x="112" y="15"/>
                      </a:lnTo>
                      <a:lnTo>
                        <a:pt x="127" y="15"/>
                      </a:lnTo>
                      <a:lnTo>
                        <a:pt x="141" y="76"/>
                      </a:lnTo>
                      <a:lnTo>
                        <a:pt x="127"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92" name="Freeform 114"/>
                <p:cNvSpPr>
                  <a:spLocks/>
                </p:cNvSpPr>
                <p:nvPr/>
              </p:nvSpPr>
              <p:spPr bwMode="auto">
                <a:xfrm>
                  <a:off x="4993" y="410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93" name="Freeform 115"/>
                <p:cNvSpPr>
                  <a:spLocks/>
                </p:cNvSpPr>
                <p:nvPr/>
              </p:nvSpPr>
              <p:spPr bwMode="auto">
                <a:xfrm>
                  <a:off x="964" y="3614"/>
                  <a:ext cx="126" cy="137"/>
                </a:xfrm>
                <a:custGeom>
                  <a:avLst/>
                  <a:gdLst>
                    <a:gd name="T0" fmla="*/ 126 w 126"/>
                    <a:gd name="T1" fmla="*/ 76 h 137"/>
                    <a:gd name="T2" fmla="*/ 112 w 126"/>
                    <a:gd name="T3" fmla="*/ 16 h 137"/>
                    <a:gd name="T4" fmla="*/ 70 w 126"/>
                    <a:gd name="T5" fmla="*/ 0 h 137"/>
                    <a:gd name="T6" fmla="*/ 14 w 126"/>
                    <a:gd name="T7" fmla="*/ 16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6"/>
                      </a:lnTo>
                      <a:lnTo>
                        <a:pt x="70" y="0"/>
                      </a:lnTo>
                      <a:lnTo>
                        <a:pt x="14" y="16"/>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94" name="Freeform 116"/>
                <p:cNvSpPr>
                  <a:spLocks/>
                </p:cNvSpPr>
                <p:nvPr/>
              </p:nvSpPr>
              <p:spPr bwMode="auto">
                <a:xfrm>
                  <a:off x="964" y="3614"/>
                  <a:ext cx="140" cy="152"/>
                </a:xfrm>
                <a:custGeom>
                  <a:avLst/>
                  <a:gdLst>
                    <a:gd name="T0" fmla="*/ 126 w 140"/>
                    <a:gd name="T1" fmla="*/ 76 h 152"/>
                    <a:gd name="T2" fmla="*/ 112 w 140"/>
                    <a:gd name="T3" fmla="*/ 16 h 152"/>
                    <a:gd name="T4" fmla="*/ 112 w 140"/>
                    <a:gd name="T5" fmla="*/ 31 h 152"/>
                    <a:gd name="T6" fmla="*/ 112 w 140"/>
                    <a:gd name="T7" fmla="*/ 31 h 152"/>
                    <a:gd name="T8" fmla="*/ 70 w 140"/>
                    <a:gd name="T9" fmla="*/ 16 h 152"/>
                    <a:gd name="T10" fmla="*/ 70 w 140"/>
                    <a:gd name="T11" fmla="*/ 16 h 152"/>
                    <a:gd name="T12" fmla="*/ 70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70 w 140"/>
                    <a:gd name="T83" fmla="*/ 0 h 152"/>
                    <a:gd name="T84" fmla="*/ 70 w 140"/>
                    <a:gd name="T85" fmla="*/ 0 h 152"/>
                    <a:gd name="T86" fmla="*/ 70 w 140"/>
                    <a:gd name="T87" fmla="*/ 0 h 152"/>
                    <a:gd name="T88" fmla="*/ 112 w 140"/>
                    <a:gd name="T89" fmla="*/ 16 h 152"/>
                    <a:gd name="T90" fmla="*/ 112 w 140"/>
                    <a:gd name="T91" fmla="*/ 16 h 152"/>
                    <a:gd name="T92" fmla="*/ 126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6"/>
                      </a:lnTo>
                      <a:lnTo>
                        <a:pt x="112" y="31"/>
                      </a:lnTo>
                      <a:lnTo>
                        <a:pt x="70" y="16"/>
                      </a:lnTo>
                      <a:lnTo>
                        <a:pt x="14" y="31"/>
                      </a:lnTo>
                      <a:lnTo>
                        <a:pt x="28" y="16"/>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6"/>
                      </a:lnTo>
                      <a:lnTo>
                        <a:pt x="70" y="0"/>
                      </a:lnTo>
                      <a:lnTo>
                        <a:pt x="112" y="16"/>
                      </a:lnTo>
                      <a:lnTo>
                        <a:pt x="126"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95" name="Freeform 117"/>
                <p:cNvSpPr>
                  <a:spLocks/>
                </p:cNvSpPr>
                <p:nvPr/>
              </p:nvSpPr>
              <p:spPr bwMode="auto">
                <a:xfrm>
                  <a:off x="1090" y="369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96" name="Freeform 118"/>
                <p:cNvSpPr>
                  <a:spLocks/>
                </p:cNvSpPr>
                <p:nvPr/>
              </p:nvSpPr>
              <p:spPr bwMode="auto">
                <a:xfrm>
                  <a:off x="1329" y="3614"/>
                  <a:ext cx="126" cy="137"/>
                </a:xfrm>
                <a:custGeom>
                  <a:avLst/>
                  <a:gdLst>
                    <a:gd name="T0" fmla="*/ 126 w 126"/>
                    <a:gd name="T1" fmla="*/ 76 h 137"/>
                    <a:gd name="T2" fmla="*/ 112 w 126"/>
                    <a:gd name="T3" fmla="*/ 16 h 137"/>
                    <a:gd name="T4" fmla="*/ 70 w 126"/>
                    <a:gd name="T5" fmla="*/ 0 h 137"/>
                    <a:gd name="T6" fmla="*/ 14 w 126"/>
                    <a:gd name="T7" fmla="*/ 16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6"/>
                      </a:lnTo>
                      <a:lnTo>
                        <a:pt x="70" y="0"/>
                      </a:lnTo>
                      <a:lnTo>
                        <a:pt x="14" y="16"/>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197" name="Freeform 119"/>
                <p:cNvSpPr>
                  <a:spLocks/>
                </p:cNvSpPr>
                <p:nvPr/>
              </p:nvSpPr>
              <p:spPr bwMode="auto">
                <a:xfrm>
                  <a:off x="1329" y="3614"/>
                  <a:ext cx="140" cy="152"/>
                </a:xfrm>
                <a:custGeom>
                  <a:avLst/>
                  <a:gdLst>
                    <a:gd name="T0" fmla="*/ 126 w 140"/>
                    <a:gd name="T1" fmla="*/ 76 h 152"/>
                    <a:gd name="T2" fmla="*/ 112 w 140"/>
                    <a:gd name="T3" fmla="*/ 16 h 152"/>
                    <a:gd name="T4" fmla="*/ 112 w 140"/>
                    <a:gd name="T5" fmla="*/ 31 h 152"/>
                    <a:gd name="T6" fmla="*/ 112 w 140"/>
                    <a:gd name="T7" fmla="*/ 31 h 152"/>
                    <a:gd name="T8" fmla="*/ 70 w 140"/>
                    <a:gd name="T9" fmla="*/ 16 h 152"/>
                    <a:gd name="T10" fmla="*/ 70 w 140"/>
                    <a:gd name="T11" fmla="*/ 16 h 152"/>
                    <a:gd name="T12" fmla="*/ 70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70 w 140"/>
                    <a:gd name="T83" fmla="*/ 0 h 152"/>
                    <a:gd name="T84" fmla="*/ 70 w 140"/>
                    <a:gd name="T85" fmla="*/ 0 h 152"/>
                    <a:gd name="T86" fmla="*/ 70 w 140"/>
                    <a:gd name="T87" fmla="*/ 0 h 152"/>
                    <a:gd name="T88" fmla="*/ 112 w 140"/>
                    <a:gd name="T89" fmla="*/ 16 h 152"/>
                    <a:gd name="T90" fmla="*/ 112 w 140"/>
                    <a:gd name="T91" fmla="*/ 16 h 152"/>
                    <a:gd name="T92" fmla="*/ 126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6"/>
                      </a:lnTo>
                      <a:lnTo>
                        <a:pt x="112" y="31"/>
                      </a:lnTo>
                      <a:lnTo>
                        <a:pt x="70" y="16"/>
                      </a:lnTo>
                      <a:lnTo>
                        <a:pt x="14" y="31"/>
                      </a:lnTo>
                      <a:lnTo>
                        <a:pt x="28" y="16"/>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6"/>
                      </a:lnTo>
                      <a:lnTo>
                        <a:pt x="70" y="0"/>
                      </a:lnTo>
                      <a:lnTo>
                        <a:pt x="112" y="16"/>
                      </a:lnTo>
                      <a:lnTo>
                        <a:pt x="126"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98" name="Freeform 120"/>
                <p:cNvSpPr>
                  <a:spLocks/>
                </p:cNvSpPr>
                <p:nvPr/>
              </p:nvSpPr>
              <p:spPr bwMode="auto">
                <a:xfrm>
                  <a:off x="1455" y="369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99" name="Freeform 121"/>
                <p:cNvSpPr>
                  <a:spLocks/>
                </p:cNvSpPr>
                <p:nvPr/>
              </p:nvSpPr>
              <p:spPr bwMode="auto">
                <a:xfrm>
                  <a:off x="1525" y="2430"/>
                  <a:ext cx="127" cy="137"/>
                </a:xfrm>
                <a:custGeom>
                  <a:avLst/>
                  <a:gdLst>
                    <a:gd name="T0" fmla="*/ 127 w 127"/>
                    <a:gd name="T1" fmla="*/ 61 h 137"/>
                    <a:gd name="T2" fmla="*/ 113 w 127"/>
                    <a:gd name="T3" fmla="*/ 16 h 137"/>
                    <a:gd name="T4" fmla="*/ 71 w 127"/>
                    <a:gd name="T5" fmla="*/ 0 h 137"/>
                    <a:gd name="T6" fmla="*/ 29 w 127"/>
                    <a:gd name="T7" fmla="*/ 16 h 137"/>
                    <a:gd name="T8" fmla="*/ 0 w 127"/>
                    <a:gd name="T9" fmla="*/ 61 h 137"/>
                    <a:gd name="T10" fmla="*/ 29 w 127"/>
                    <a:gd name="T11" fmla="*/ 107 h 137"/>
                    <a:gd name="T12" fmla="*/ 71 w 127"/>
                    <a:gd name="T13" fmla="*/ 137 h 137"/>
                    <a:gd name="T14" fmla="*/ 113 w 127"/>
                    <a:gd name="T15" fmla="*/ 107 h 137"/>
                    <a:gd name="T16" fmla="*/ 127 w 127"/>
                    <a:gd name="T17" fmla="*/ 61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61"/>
                      </a:moveTo>
                      <a:lnTo>
                        <a:pt x="113" y="16"/>
                      </a:lnTo>
                      <a:lnTo>
                        <a:pt x="71" y="0"/>
                      </a:lnTo>
                      <a:lnTo>
                        <a:pt x="29" y="16"/>
                      </a:lnTo>
                      <a:lnTo>
                        <a:pt x="0" y="61"/>
                      </a:lnTo>
                      <a:lnTo>
                        <a:pt x="29" y="107"/>
                      </a:lnTo>
                      <a:lnTo>
                        <a:pt x="71" y="137"/>
                      </a:lnTo>
                      <a:lnTo>
                        <a:pt x="113" y="107"/>
                      </a:lnTo>
                      <a:lnTo>
                        <a:pt x="127" y="61"/>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00" name="Freeform 122"/>
                <p:cNvSpPr>
                  <a:spLocks/>
                </p:cNvSpPr>
                <p:nvPr/>
              </p:nvSpPr>
              <p:spPr bwMode="auto">
                <a:xfrm>
                  <a:off x="1525" y="2430"/>
                  <a:ext cx="141" cy="152"/>
                </a:xfrm>
                <a:custGeom>
                  <a:avLst/>
                  <a:gdLst>
                    <a:gd name="T0" fmla="*/ 127 w 141"/>
                    <a:gd name="T1" fmla="*/ 61 h 152"/>
                    <a:gd name="T2" fmla="*/ 113 w 141"/>
                    <a:gd name="T3" fmla="*/ 16 h 152"/>
                    <a:gd name="T4" fmla="*/ 113 w 141"/>
                    <a:gd name="T5" fmla="*/ 31 h 152"/>
                    <a:gd name="T6" fmla="*/ 113 w 141"/>
                    <a:gd name="T7" fmla="*/ 31 h 152"/>
                    <a:gd name="T8" fmla="*/ 71 w 141"/>
                    <a:gd name="T9" fmla="*/ 16 h 152"/>
                    <a:gd name="T10" fmla="*/ 71 w 141"/>
                    <a:gd name="T11" fmla="*/ 16 h 152"/>
                    <a:gd name="T12" fmla="*/ 71 w 141"/>
                    <a:gd name="T13" fmla="*/ 16 h 152"/>
                    <a:gd name="T14" fmla="*/ 29 w 141"/>
                    <a:gd name="T15" fmla="*/ 31 h 152"/>
                    <a:gd name="T16" fmla="*/ 43 w 141"/>
                    <a:gd name="T17" fmla="*/ 31 h 152"/>
                    <a:gd name="T18" fmla="*/ 43 w 141"/>
                    <a:gd name="T19" fmla="*/ 31 h 152"/>
                    <a:gd name="T20" fmla="*/ 15 w 141"/>
                    <a:gd name="T21" fmla="*/ 76 h 152"/>
                    <a:gd name="T22" fmla="*/ 15 w 141"/>
                    <a:gd name="T23" fmla="*/ 61 h 152"/>
                    <a:gd name="T24" fmla="*/ 15 w 141"/>
                    <a:gd name="T25" fmla="*/ 61 h 152"/>
                    <a:gd name="T26" fmla="*/ 43 w 141"/>
                    <a:gd name="T27" fmla="*/ 107 h 152"/>
                    <a:gd name="T28" fmla="*/ 43 w 141"/>
                    <a:gd name="T29" fmla="*/ 107 h 152"/>
                    <a:gd name="T30" fmla="*/ 43 w 141"/>
                    <a:gd name="T31" fmla="*/ 107 h 152"/>
                    <a:gd name="T32" fmla="*/ 85 w 141"/>
                    <a:gd name="T33" fmla="*/ 137 h 152"/>
                    <a:gd name="T34" fmla="*/ 71 w 141"/>
                    <a:gd name="T35" fmla="*/ 137 h 152"/>
                    <a:gd name="T36" fmla="*/ 71 w 141"/>
                    <a:gd name="T37" fmla="*/ 137 h 152"/>
                    <a:gd name="T38" fmla="*/ 113 w 141"/>
                    <a:gd name="T39" fmla="*/ 107 h 152"/>
                    <a:gd name="T40" fmla="*/ 113 w 141"/>
                    <a:gd name="T41" fmla="*/ 107 h 152"/>
                    <a:gd name="T42" fmla="*/ 113 w 141"/>
                    <a:gd name="T43" fmla="*/ 107 h 152"/>
                    <a:gd name="T44" fmla="*/ 127 w 141"/>
                    <a:gd name="T45" fmla="*/ 61 h 152"/>
                    <a:gd name="T46" fmla="*/ 127 w 141"/>
                    <a:gd name="T47" fmla="*/ 61 h 152"/>
                    <a:gd name="T48" fmla="*/ 141 w 141"/>
                    <a:gd name="T49" fmla="*/ 61 h 152"/>
                    <a:gd name="T50" fmla="*/ 141 w 141"/>
                    <a:gd name="T51" fmla="*/ 61 h 152"/>
                    <a:gd name="T52" fmla="*/ 127 w 141"/>
                    <a:gd name="T53" fmla="*/ 107 h 152"/>
                    <a:gd name="T54" fmla="*/ 127 w 141"/>
                    <a:gd name="T55" fmla="*/ 107 h 152"/>
                    <a:gd name="T56" fmla="*/ 127 w 141"/>
                    <a:gd name="T57" fmla="*/ 122 h 152"/>
                    <a:gd name="T58" fmla="*/ 85 w 141"/>
                    <a:gd name="T59" fmla="*/ 152 h 152"/>
                    <a:gd name="T60" fmla="*/ 85 w 141"/>
                    <a:gd name="T61" fmla="*/ 152 h 152"/>
                    <a:gd name="T62" fmla="*/ 71 w 141"/>
                    <a:gd name="T63" fmla="*/ 152 h 152"/>
                    <a:gd name="T64" fmla="*/ 29 w 141"/>
                    <a:gd name="T65" fmla="*/ 122 h 152"/>
                    <a:gd name="T66" fmla="*/ 29 w 141"/>
                    <a:gd name="T67" fmla="*/ 122 h 152"/>
                    <a:gd name="T68" fmla="*/ 29 w 141"/>
                    <a:gd name="T69" fmla="*/ 122 h 152"/>
                    <a:gd name="T70" fmla="*/ 0 w 141"/>
                    <a:gd name="T71" fmla="*/ 76 h 152"/>
                    <a:gd name="T72" fmla="*/ 0 w 141"/>
                    <a:gd name="T73" fmla="*/ 76 h 152"/>
                    <a:gd name="T74" fmla="*/ 0 w 141"/>
                    <a:gd name="T75" fmla="*/ 61 h 152"/>
                    <a:gd name="T76" fmla="*/ 29 w 141"/>
                    <a:gd name="T77" fmla="*/ 16 h 152"/>
                    <a:gd name="T78" fmla="*/ 29 w 141"/>
                    <a:gd name="T79" fmla="*/ 16 h 152"/>
                    <a:gd name="T80" fmla="*/ 29 w 141"/>
                    <a:gd name="T81" fmla="*/ 16 h 152"/>
                    <a:gd name="T82" fmla="*/ 71 w 141"/>
                    <a:gd name="T83" fmla="*/ 0 h 152"/>
                    <a:gd name="T84" fmla="*/ 71 w 141"/>
                    <a:gd name="T85" fmla="*/ 0 h 152"/>
                    <a:gd name="T86" fmla="*/ 71 w 141"/>
                    <a:gd name="T87" fmla="*/ 0 h 152"/>
                    <a:gd name="T88" fmla="*/ 113 w 141"/>
                    <a:gd name="T89" fmla="*/ 16 h 152"/>
                    <a:gd name="T90" fmla="*/ 113 w 141"/>
                    <a:gd name="T91" fmla="*/ 16 h 152"/>
                    <a:gd name="T92" fmla="*/ 127 w 141"/>
                    <a:gd name="T93" fmla="*/ 16 h 152"/>
                    <a:gd name="T94" fmla="*/ 141 w 141"/>
                    <a:gd name="T95" fmla="*/ 61 h 152"/>
                    <a:gd name="T96" fmla="*/ 127 w 141"/>
                    <a:gd name="T97" fmla="*/ 61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61"/>
                      </a:moveTo>
                      <a:lnTo>
                        <a:pt x="113" y="16"/>
                      </a:lnTo>
                      <a:lnTo>
                        <a:pt x="113" y="31"/>
                      </a:lnTo>
                      <a:lnTo>
                        <a:pt x="71" y="16"/>
                      </a:lnTo>
                      <a:lnTo>
                        <a:pt x="29" y="31"/>
                      </a:lnTo>
                      <a:lnTo>
                        <a:pt x="43" y="31"/>
                      </a:lnTo>
                      <a:lnTo>
                        <a:pt x="15" y="76"/>
                      </a:lnTo>
                      <a:lnTo>
                        <a:pt x="15" y="61"/>
                      </a:lnTo>
                      <a:lnTo>
                        <a:pt x="43" y="107"/>
                      </a:lnTo>
                      <a:lnTo>
                        <a:pt x="85" y="137"/>
                      </a:lnTo>
                      <a:lnTo>
                        <a:pt x="71" y="137"/>
                      </a:lnTo>
                      <a:lnTo>
                        <a:pt x="113" y="107"/>
                      </a:lnTo>
                      <a:lnTo>
                        <a:pt x="127" y="61"/>
                      </a:lnTo>
                      <a:lnTo>
                        <a:pt x="141" y="61"/>
                      </a:lnTo>
                      <a:lnTo>
                        <a:pt x="127" y="107"/>
                      </a:lnTo>
                      <a:lnTo>
                        <a:pt x="127" y="122"/>
                      </a:lnTo>
                      <a:lnTo>
                        <a:pt x="85" y="152"/>
                      </a:lnTo>
                      <a:lnTo>
                        <a:pt x="71" y="152"/>
                      </a:lnTo>
                      <a:lnTo>
                        <a:pt x="29" y="122"/>
                      </a:lnTo>
                      <a:lnTo>
                        <a:pt x="0" y="76"/>
                      </a:lnTo>
                      <a:lnTo>
                        <a:pt x="0" y="61"/>
                      </a:lnTo>
                      <a:lnTo>
                        <a:pt x="29" y="16"/>
                      </a:lnTo>
                      <a:lnTo>
                        <a:pt x="71" y="0"/>
                      </a:lnTo>
                      <a:lnTo>
                        <a:pt x="113" y="16"/>
                      </a:lnTo>
                      <a:lnTo>
                        <a:pt x="127" y="16"/>
                      </a:lnTo>
                      <a:lnTo>
                        <a:pt x="141" y="61"/>
                      </a:lnTo>
                      <a:lnTo>
                        <a:pt x="127" y="61"/>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01" name="Freeform 123"/>
                <p:cNvSpPr>
                  <a:spLocks/>
                </p:cNvSpPr>
                <p:nvPr/>
              </p:nvSpPr>
              <p:spPr bwMode="auto">
                <a:xfrm>
                  <a:off x="1652" y="2491"/>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02" name="Rectangle 124"/>
                <p:cNvSpPr>
                  <a:spLocks noChangeArrowheads="1"/>
                </p:cNvSpPr>
                <p:nvPr/>
              </p:nvSpPr>
              <p:spPr bwMode="auto">
                <a:xfrm>
                  <a:off x="1020"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03" name="Rectangle 125"/>
                <p:cNvSpPr>
                  <a:spLocks noChangeArrowheads="1"/>
                </p:cNvSpPr>
                <p:nvPr/>
              </p:nvSpPr>
              <p:spPr bwMode="auto">
                <a:xfrm>
                  <a:off x="894"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04" name="Freeform 126"/>
                <p:cNvSpPr>
                  <a:spLocks/>
                </p:cNvSpPr>
                <p:nvPr/>
              </p:nvSpPr>
              <p:spPr bwMode="auto">
                <a:xfrm>
                  <a:off x="894" y="3751"/>
                  <a:ext cx="140" cy="273"/>
                </a:xfrm>
                <a:custGeom>
                  <a:avLst/>
                  <a:gdLst>
                    <a:gd name="T0" fmla="*/ 140 w 140"/>
                    <a:gd name="T1" fmla="*/ 0 h 273"/>
                    <a:gd name="T2" fmla="*/ 126 w 140"/>
                    <a:gd name="T3" fmla="*/ 0 h 273"/>
                    <a:gd name="T4" fmla="*/ 0 w 140"/>
                    <a:gd name="T5" fmla="*/ 273 h 273"/>
                    <a:gd name="T6" fmla="*/ 14 w 140"/>
                    <a:gd name="T7" fmla="*/ 273 h 273"/>
                    <a:gd name="T8" fmla="*/ 140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0" y="0"/>
                      </a:moveTo>
                      <a:lnTo>
                        <a:pt x="126" y="0"/>
                      </a:lnTo>
                      <a:lnTo>
                        <a:pt x="0" y="273"/>
                      </a:lnTo>
                      <a:lnTo>
                        <a:pt x="14" y="273"/>
                      </a:lnTo>
                      <a:lnTo>
                        <a:pt x="14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05" name="Rectangle 127"/>
                <p:cNvSpPr>
                  <a:spLocks noChangeArrowheads="1"/>
                </p:cNvSpPr>
                <p:nvPr/>
              </p:nvSpPr>
              <p:spPr bwMode="auto">
                <a:xfrm>
                  <a:off x="1034"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06" name="Rectangle 128"/>
                <p:cNvSpPr>
                  <a:spLocks noChangeArrowheads="1"/>
                </p:cNvSpPr>
                <p:nvPr/>
              </p:nvSpPr>
              <p:spPr bwMode="auto">
                <a:xfrm>
                  <a:off x="1161"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07" name="Freeform 129"/>
                <p:cNvSpPr>
                  <a:spLocks/>
                </p:cNvSpPr>
                <p:nvPr/>
              </p:nvSpPr>
              <p:spPr bwMode="auto">
                <a:xfrm>
                  <a:off x="1034" y="3751"/>
                  <a:ext cx="141" cy="273"/>
                </a:xfrm>
                <a:custGeom>
                  <a:avLst/>
                  <a:gdLst>
                    <a:gd name="T0" fmla="*/ 14 w 141"/>
                    <a:gd name="T1" fmla="*/ 0 h 273"/>
                    <a:gd name="T2" fmla="*/ 0 w 141"/>
                    <a:gd name="T3" fmla="*/ 0 h 273"/>
                    <a:gd name="T4" fmla="*/ 127 w 141"/>
                    <a:gd name="T5" fmla="*/ 273 h 273"/>
                    <a:gd name="T6" fmla="*/ 141 w 141"/>
                    <a:gd name="T7" fmla="*/ 273 h 273"/>
                    <a:gd name="T8" fmla="*/ 14 w 141"/>
                    <a:gd name="T9" fmla="*/ 0 h 273"/>
                    <a:gd name="T10" fmla="*/ 0 60000 65536"/>
                    <a:gd name="T11" fmla="*/ 0 60000 65536"/>
                    <a:gd name="T12" fmla="*/ 0 60000 65536"/>
                    <a:gd name="T13" fmla="*/ 0 60000 65536"/>
                    <a:gd name="T14" fmla="*/ 0 60000 65536"/>
                    <a:gd name="T15" fmla="*/ 0 w 141"/>
                    <a:gd name="T16" fmla="*/ 0 h 273"/>
                    <a:gd name="T17" fmla="*/ 141 w 141"/>
                    <a:gd name="T18" fmla="*/ 273 h 273"/>
                  </a:gdLst>
                  <a:ahLst/>
                  <a:cxnLst>
                    <a:cxn ang="T10">
                      <a:pos x="T0" y="T1"/>
                    </a:cxn>
                    <a:cxn ang="T11">
                      <a:pos x="T2" y="T3"/>
                    </a:cxn>
                    <a:cxn ang="T12">
                      <a:pos x="T4" y="T5"/>
                    </a:cxn>
                    <a:cxn ang="T13">
                      <a:pos x="T6" y="T7"/>
                    </a:cxn>
                    <a:cxn ang="T14">
                      <a:pos x="T8" y="T9"/>
                    </a:cxn>
                  </a:cxnLst>
                  <a:rect l="T15" t="T16" r="T17" b="T18"/>
                  <a:pathLst>
                    <a:path w="141" h="273">
                      <a:moveTo>
                        <a:pt x="14" y="0"/>
                      </a:moveTo>
                      <a:lnTo>
                        <a:pt x="0" y="0"/>
                      </a:lnTo>
                      <a:lnTo>
                        <a:pt x="127" y="273"/>
                      </a:lnTo>
                      <a:lnTo>
                        <a:pt x="141" y="27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08" name="Freeform 130"/>
                <p:cNvSpPr>
                  <a:spLocks/>
                </p:cNvSpPr>
                <p:nvPr/>
              </p:nvSpPr>
              <p:spPr bwMode="auto">
                <a:xfrm>
                  <a:off x="1708" y="3614"/>
                  <a:ext cx="126" cy="137"/>
                </a:xfrm>
                <a:custGeom>
                  <a:avLst/>
                  <a:gdLst>
                    <a:gd name="T0" fmla="*/ 126 w 126"/>
                    <a:gd name="T1" fmla="*/ 76 h 137"/>
                    <a:gd name="T2" fmla="*/ 112 w 126"/>
                    <a:gd name="T3" fmla="*/ 16 h 137"/>
                    <a:gd name="T4" fmla="*/ 70 w 126"/>
                    <a:gd name="T5" fmla="*/ 0 h 137"/>
                    <a:gd name="T6" fmla="*/ 14 w 126"/>
                    <a:gd name="T7" fmla="*/ 16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6"/>
                      </a:lnTo>
                      <a:lnTo>
                        <a:pt x="70" y="0"/>
                      </a:lnTo>
                      <a:lnTo>
                        <a:pt x="14" y="16"/>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09" name="Freeform 131"/>
                <p:cNvSpPr>
                  <a:spLocks/>
                </p:cNvSpPr>
                <p:nvPr/>
              </p:nvSpPr>
              <p:spPr bwMode="auto">
                <a:xfrm>
                  <a:off x="1708" y="3614"/>
                  <a:ext cx="140" cy="152"/>
                </a:xfrm>
                <a:custGeom>
                  <a:avLst/>
                  <a:gdLst>
                    <a:gd name="T0" fmla="*/ 126 w 140"/>
                    <a:gd name="T1" fmla="*/ 76 h 152"/>
                    <a:gd name="T2" fmla="*/ 112 w 140"/>
                    <a:gd name="T3" fmla="*/ 16 h 152"/>
                    <a:gd name="T4" fmla="*/ 112 w 140"/>
                    <a:gd name="T5" fmla="*/ 31 h 152"/>
                    <a:gd name="T6" fmla="*/ 112 w 140"/>
                    <a:gd name="T7" fmla="*/ 31 h 152"/>
                    <a:gd name="T8" fmla="*/ 70 w 140"/>
                    <a:gd name="T9" fmla="*/ 16 h 152"/>
                    <a:gd name="T10" fmla="*/ 70 w 140"/>
                    <a:gd name="T11" fmla="*/ 16 h 152"/>
                    <a:gd name="T12" fmla="*/ 70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70 w 140"/>
                    <a:gd name="T83" fmla="*/ 0 h 152"/>
                    <a:gd name="T84" fmla="*/ 70 w 140"/>
                    <a:gd name="T85" fmla="*/ 0 h 152"/>
                    <a:gd name="T86" fmla="*/ 70 w 140"/>
                    <a:gd name="T87" fmla="*/ 0 h 152"/>
                    <a:gd name="T88" fmla="*/ 112 w 140"/>
                    <a:gd name="T89" fmla="*/ 16 h 152"/>
                    <a:gd name="T90" fmla="*/ 112 w 140"/>
                    <a:gd name="T91" fmla="*/ 16 h 152"/>
                    <a:gd name="T92" fmla="*/ 126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6"/>
                      </a:lnTo>
                      <a:lnTo>
                        <a:pt x="112" y="31"/>
                      </a:lnTo>
                      <a:lnTo>
                        <a:pt x="70" y="16"/>
                      </a:lnTo>
                      <a:lnTo>
                        <a:pt x="14" y="31"/>
                      </a:lnTo>
                      <a:lnTo>
                        <a:pt x="28" y="16"/>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6"/>
                      </a:lnTo>
                      <a:lnTo>
                        <a:pt x="70" y="0"/>
                      </a:lnTo>
                      <a:lnTo>
                        <a:pt x="112" y="16"/>
                      </a:lnTo>
                      <a:lnTo>
                        <a:pt x="126"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10" name="Freeform 132"/>
                <p:cNvSpPr>
                  <a:spLocks/>
                </p:cNvSpPr>
                <p:nvPr/>
              </p:nvSpPr>
              <p:spPr bwMode="auto">
                <a:xfrm>
                  <a:off x="1834" y="369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11" name="Rectangle 133"/>
                <p:cNvSpPr>
                  <a:spLocks noChangeArrowheads="1"/>
                </p:cNvSpPr>
                <p:nvPr/>
              </p:nvSpPr>
              <p:spPr bwMode="auto">
                <a:xfrm>
                  <a:off x="1764"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12" name="Rectangle 134"/>
                <p:cNvSpPr>
                  <a:spLocks noChangeArrowheads="1"/>
                </p:cNvSpPr>
                <p:nvPr/>
              </p:nvSpPr>
              <p:spPr bwMode="auto">
                <a:xfrm>
                  <a:off x="1638"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13" name="Freeform 135"/>
                <p:cNvSpPr>
                  <a:spLocks/>
                </p:cNvSpPr>
                <p:nvPr/>
              </p:nvSpPr>
              <p:spPr bwMode="auto">
                <a:xfrm>
                  <a:off x="1638" y="3751"/>
                  <a:ext cx="140" cy="273"/>
                </a:xfrm>
                <a:custGeom>
                  <a:avLst/>
                  <a:gdLst>
                    <a:gd name="T0" fmla="*/ 140 w 140"/>
                    <a:gd name="T1" fmla="*/ 0 h 273"/>
                    <a:gd name="T2" fmla="*/ 126 w 140"/>
                    <a:gd name="T3" fmla="*/ 0 h 273"/>
                    <a:gd name="T4" fmla="*/ 0 w 140"/>
                    <a:gd name="T5" fmla="*/ 273 h 273"/>
                    <a:gd name="T6" fmla="*/ 14 w 140"/>
                    <a:gd name="T7" fmla="*/ 273 h 273"/>
                    <a:gd name="T8" fmla="*/ 140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0" y="0"/>
                      </a:moveTo>
                      <a:lnTo>
                        <a:pt x="126" y="0"/>
                      </a:lnTo>
                      <a:lnTo>
                        <a:pt x="0" y="273"/>
                      </a:lnTo>
                      <a:lnTo>
                        <a:pt x="14" y="273"/>
                      </a:lnTo>
                      <a:lnTo>
                        <a:pt x="14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14" name="Rectangle 136"/>
                <p:cNvSpPr>
                  <a:spLocks noChangeArrowheads="1"/>
                </p:cNvSpPr>
                <p:nvPr/>
              </p:nvSpPr>
              <p:spPr bwMode="auto">
                <a:xfrm>
                  <a:off x="1778"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15" name="Rectangle 137"/>
                <p:cNvSpPr>
                  <a:spLocks noChangeArrowheads="1"/>
                </p:cNvSpPr>
                <p:nvPr/>
              </p:nvSpPr>
              <p:spPr bwMode="auto">
                <a:xfrm>
                  <a:off x="1904"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16" name="Freeform 138"/>
                <p:cNvSpPr>
                  <a:spLocks/>
                </p:cNvSpPr>
                <p:nvPr/>
              </p:nvSpPr>
              <p:spPr bwMode="auto">
                <a:xfrm>
                  <a:off x="1778" y="3751"/>
                  <a:ext cx="140" cy="273"/>
                </a:xfrm>
                <a:custGeom>
                  <a:avLst/>
                  <a:gdLst>
                    <a:gd name="T0" fmla="*/ 14 w 140"/>
                    <a:gd name="T1" fmla="*/ 0 h 273"/>
                    <a:gd name="T2" fmla="*/ 0 w 140"/>
                    <a:gd name="T3" fmla="*/ 0 h 273"/>
                    <a:gd name="T4" fmla="*/ 126 w 140"/>
                    <a:gd name="T5" fmla="*/ 273 h 273"/>
                    <a:gd name="T6" fmla="*/ 140 w 140"/>
                    <a:gd name="T7" fmla="*/ 273 h 273"/>
                    <a:gd name="T8" fmla="*/ 14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 y="0"/>
                      </a:moveTo>
                      <a:lnTo>
                        <a:pt x="0" y="0"/>
                      </a:lnTo>
                      <a:lnTo>
                        <a:pt x="126" y="273"/>
                      </a:lnTo>
                      <a:lnTo>
                        <a:pt x="140" y="27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17" name="Freeform 139"/>
                <p:cNvSpPr>
                  <a:spLocks/>
                </p:cNvSpPr>
                <p:nvPr/>
              </p:nvSpPr>
              <p:spPr bwMode="auto">
                <a:xfrm>
                  <a:off x="2466" y="3614"/>
                  <a:ext cx="126" cy="137"/>
                </a:xfrm>
                <a:custGeom>
                  <a:avLst/>
                  <a:gdLst>
                    <a:gd name="T0" fmla="*/ 126 w 126"/>
                    <a:gd name="T1" fmla="*/ 76 h 137"/>
                    <a:gd name="T2" fmla="*/ 112 w 126"/>
                    <a:gd name="T3" fmla="*/ 16 h 137"/>
                    <a:gd name="T4" fmla="*/ 70 w 126"/>
                    <a:gd name="T5" fmla="*/ 0 h 137"/>
                    <a:gd name="T6" fmla="*/ 28 w 126"/>
                    <a:gd name="T7" fmla="*/ 16 h 137"/>
                    <a:gd name="T8" fmla="*/ 0 w 126"/>
                    <a:gd name="T9" fmla="*/ 76 h 137"/>
                    <a:gd name="T10" fmla="*/ 28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6"/>
                      </a:lnTo>
                      <a:lnTo>
                        <a:pt x="70" y="0"/>
                      </a:lnTo>
                      <a:lnTo>
                        <a:pt x="28" y="16"/>
                      </a:lnTo>
                      <a:lnTo>
                        <a:pt x="0" y="76"/>
                      </a:lnTo>
                      <a:lnTo>
                        <a:pt x="28"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18" name="Freeform 140"/>
                <p:cNvSpPr>
                  <a:spLocks/>
                </p:cNvSpPr>
                <p:nvPr/>
              </p:nvSpPr>
              <p:spPr bwMode="auto">
                <a:xfrm>
                  <a:off x="2466" y="3614"/>
                  <a:ext cx="140" cy="152"/>
                </a:xfrm>
                <a:custGeom>
                  <a:avLst/>
                  <a:gdLst>
                    <a:gd name="T0" fmla="*/ 126 w 140"/>
                    <a:gd name="T1" fmla="*/ 76 h 152"/>
                    <a:gd name="T2" fmla="*/ 112 w 140"/>
                    <a:gd name="T3" fmla="*/ 16 h 152"/>
                    <a:gd name="T4" fmla="*/ 112 w 140"/>
                    <a:gd name="T5" fmla="*/ 31 h 152"/>
                    <a:gd name="T6" fmla="*/ 112 w 140"/>
                    <a:gd name="T7" fmla="*/ 31 h 152"/>
                    <a:gd name="T8" fmla="*/ 70 w 140"/>
                    <a:gd name="T9" fmla="*/ 16 h 152"/>
                    <a:gd name="T10" fmla="*/ 70 w 140"/>
                    <a:gd name="T11" fmla="*/ 16 h 152"/>
                    <a:gd name="T12" fmla="*/ 70 w 140"/>
                    <a:gd name="T13" fmla="*/ 16 h 152"/>
                    <a:gd name="T14" fmla="*/ 28 w 140"/>
                    <a:gd name="T15" fmla="*/ 31 h 152"/>
                    <a:gd name="T16" fmla="*/ 42 w 140"/>
                    <a:gd name="T17" fmla="*/ 16 h 152"/>
                    <a:gd name="T18" fmla="*/ 42 w 140"/>
                    <a:gd name="T19" fmla="*/ 16 h 152"/>
                    <a:gd name="T20" fmla="*/ 14 w 140"/>
                    <a:gd name="T21" fmla="*/ 76 h 152"/>
                    <a:gd name="T22" fmla="*/ 14 w 140"/>
                    <a:gd name="T23" fmla="*/ 76 h 152"/>
                    <a:gd name="T24" fmla="*/ 14 w 140"/>
                    <a:gd name="T25" fmla="*/ 76 h 152"/>
                    <a:gd name="T26" fmla="*/ 42 w 140"/>
                    <a:gd name="T27" fmla="*/ 122 h 152"/>
                    <a:gd name="T28" fmla="*/ 28 w 140"/>
                    <a:gd name="T29" fmla="*/ 122 h 152"/>
                    <a:gd name="T30" fmla="*/ 28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28 w 140"/>
                    <a:gd name="T65" fmla="*/ 137 h 152"/>
                    <a:gd name="T66" fmla="*/ 28 w 140"/>
                    <a:gd name="T67" fmla="*/ 137 h 152"/>
                    <a:gd name="T68" fmla="*/ 28 w 140"/>
                    <a:gd name="T69" fmla="*/ 137 h 152"/>
                    <a:gd name="T70" fmla="*/ 0 w 140"/>
                    <a:gd name="T71" fmla="*/ 91 h 152"/>
                    <a:gd name="T72" fmla="*/ 0 w 140"/>
                    <a:gd name="T73" fmla="*/ 91 h 152"/>
                    <a:gd name="T74" fmla="*/ 0 w 140"/>
                    <a:gd name="T75" fmla="*/ 76 h 152"/>
                    <a:gd name="T76" fmla="*/ 28 w 140"/>
                    <a:gd name="T77" fmla="*/ 16 h 152"/>
                    <a:gd name="T78" fmla="*/ 28 w 140"/>
                    <a:gd name="T79" fmla="*/ 16 h 152"/>
                    <a:gd name="T80" fmla="*/ 28 w 140"/>
                    <a:gd name="T81" fmla="*/ 16 h 152"/>
                    <a:gd name="T82" fmla="*/ 70 w 140"/>
                    <a:gd name="T83" fmla="*/ 0 h 152"/>
                    <a:gd name="T84" fmla="*/ 70 w 140"/>
                    <a:gd name="T85" fmla="*/ 0 h 152"/>
                    <a:gd name="T86" fmla="*/ 70 w 140"/>
                    <a:gd name="T87" fmla="*/ 0 h 152"/>
                    <a:gd name="T88" fmla="*/ 112 w 140"/>
                    <a:gd name="T89" fmla="*/ 16 h 152"/>
                    <a:gd name="T90" fmla="*/ 112 w 140"/>
                    <a:gd name="T91" fmla="*/ 16 h 152"/>
                    <a:gd name="T92" fmla="*/ 126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6"/>
                      </a:lnTo>
                      <a:lnTo>
                        <a:pt x="112" y="31"/>
                      </a:lnTo>
                      <a:lnTo>
                        <a:pt x="70" y="16"/>
                      </a:lnTo>
                      <a:lnTo>
                        <a:pt x="28" y="31"/>
                      </a:lnTo>
                      <a:lnTo>
                        <a:pt x="42" y="16"/>
                      </a:lnTo>
                      <a:lnTo>
                        <a:pt x="14" y="76"/>
                      </a:lnTo>
                      <a:lnTo>
                        <a:pt x="42" y="122"/>
                      </a:lnTo>
                      <a:lnTo>
                        <a:pt x="28" y="122"/>
                      </a:lnTo>
                      <a:lnTo>
                        <a:pt x="70" y="137"/>
                      </a:lnTo>
                      <a:lnTo>
                        <a:pt x="112" y="122"/>
                      </a:lnTo>
                      <a:lnTo>
                        <a:pt x="126" y="76"/>
                      </a:lnTo>
                      <a:lnTo>
                        <a:pt x="140" y="76"/>
                      </a:lnTo>
                      <a:lnTo>
                        <a:pt x="126" y="122"/>
                      </a:lnTo>
                      <a:lnTo>
                        <a:pt x="112" y="137"/>
                      </a:lnTo>
                      <a:lnTo>
                        <a:pt x="70" y="152"/>
                      </a:lnTo>
                      <a:lnTo>
                        <a:pt x="28" y="137"/>
                      </a:lnTo>
                      <a:lnTo>
                        <a:pt x="0" y="91"/>
                      </a:lnTo>
                      <a:lnTo>
                        <a:pt x="0" y="76"/>
                      </a:lnTo>
                      <a:lnTo>
                        <a:pt x="28" y="16"/>
                      </a:lnTo>
                      <a:lnTo>
                        <a:pt x="70" y="0"/>
                      </a:lnTo>
                      <a:lnTo>
                        <a:pt x="112" y="16"/>
                      </a:lnTo>
                      <a:lnTo>
                        <a:pt x="126"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19" name="Freeform 141"/>
                <p:cNvSpPr>
                  <a:spLocks/>
                </p:cNvSpPr>
                <p:nvPr/>
              </p:nvSpPr>
              <p:spPr bwMode="auto">
                <a:xfrm>
                  <a:off x="2592" y="369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20" name="Rectangle 142"/>
                <p:cNvSpPr>
                  <a:spLocks noChangeArrowheads="1"/>
                </p:cNvSpPr>
                <p:nvPr/>
              </p:nvSpPr>
              <p:spPr bwMode="auto">
                <a:xfrm>
                  <a:off x="2522"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21" name="Rectangle 143"/>
                <p:cNvSpPr>
                  <a:spLocks noChangeArrowheads="1"/>
                </p:cNvSpPr>
                <p:nvPr/>
              </p:nvSpPr>
              <p:spPr bwMode="auto">
                <a:xfrm>
                  <a:off x="2396"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22" name="Freeform 144"/>
                <p:cNvSpPr>
                  <a:spLocks/>
                </p:cNvSpPr>
                <p:nvPr/>
              </p:nvSpPr>
              <p:spPr bwMode="auto">
                <a:xfrm>
                  <a:off x="2396" y="3751"/>
                  <a:ext cx="140" cy="273"/>
                </a:xfrm>
                <a:custGeom>
                  <a:avLst/>
                  <a:gdLst>
                    <a:gd name="T0" fmla="*/ 140 w 140"/>
                    <a:gd name="T1" fmla="*/ 0 h 273"/>
                    <a:gd name="T2" fmla="*/ 126 w 140"/>
                    <a:gd name="T3" fmla="*/ 0 h 273"/>
                    <a:gd name="T4" fmla="*/ 0 w 140"/>
                    <a:gd name="T5" fmla="*/ 273 h 273"/>
                    <a:gd name="T6" fmla="*/ 14 w 140"/>
                    <a:gd name="T7" fmla="*/ 273 h 273"/>
                    <a:gd name="T8" fmla="*/ 140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0" y="0"/>
                      </a:moveTo>
                      <a:lnTo>
                        <a:pt x="126" y="0"/>
                      </a:lnTo>
                      <a:lnTo>
                        <a:pt x="0" y="273"/>
                      </a:lnTo>
                      <a:lnTo>
                        <a:pt x="14" y="273"/>
                      </a:lnTo>
                      <a:lnTo>
                        <a:pt x="14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23" name="Rectangle 145"/>
                <p:cNvSpPr>
                  <a:spLocks noChangeArrowheads="1"/>
                </p:cNvSpPr>
                <p:nvPr/>
              </p:nvSpPr>
              <p:spPr bwMode="auto">
                <a:xfrm>
                  <a:off x="2536"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24" name="Rectangle 146"/>
                <p:cNvSpPr>
                  <a:spLocks noChangeArrowheads="1"/>
                </p:cNvSpPr>
                <p:nvPr/>
              </p:nvSpPr>
              <p:spPr bwMode="auto">
                <a:xfrm>
                  <a:off x="2662"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25" name="Freeform 147"/>
                <p:cNvSpPr>
                  <a:spLocks/>
                </p:cNvSpPr>
                <p:nvPr/>
              </p:nvSpPr>
              <p:spPr bwMode="auto">
                <a:xfrm>
                  <a:off x="2536" y="3751"/>
                  <a:ext cx="140" cy="273"/>
                </a:xfrm>
                <a:custGeom>
                  <a:avLst/>
                  <a:gdLst>
                    <a:gd name="T0" fmla="*/ 14 w 140"/>
                    <a:gd name="T1" fmla="*/ 0 h 273"/>
                    <a:gd name="T2" fmla="*/ 0 w 140"/>
                    <a:gd name="T3" fmla="*/ 0 h 273"/>
                    <a:gd name="T4" fmla="*/ 126 w 140"/>
                    <a:gd name="T5" fmla="*/ 273 h 273"/>
                    <a:gd name="T6" fmla="*/ 140 w 140"/>
                    <a:gd name="T7" fmla="*/ 273 h 273"/>
                    <a:gd name="T8" fmla="*/ 14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 y="0"/>
                      </a:moveTo>
                      <a:lnTo>
                        <a:pt x="0" y="0"/>
                      </a:lnTo>
                      <a:lnTo>
                        <a:pt x="126" y="273"/>
                      </a:lnTo>
                      <a:lnTo>
                        <a:pt x="140" y="27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26" name="Freeform 148"/>
                <p:cNvSpPr>
                  <a:spLocks/>
                </p:cNvSpPr>
                <p:nvPr/>
              </p:nvSpPr>
              <p:spPr bwMode="auto">
                <a:xfrm>
                  <a:off x="3463" y="3614"/>
                  <a:ext cx="126" cy="137"/>
                </a:xfrm>
                <a:custGeom>
                  <a:avLst/>
                  <a:gdLst>
                    <a:gd name="T0" fmla="*/ 126 w 126"/>
                    <a:gd name="T1" fmla="*/ 76 h 137"/>
                    <a:gd name="T2" fmla="*/ 112 w 126"/>
                    <a:gd name="T3" fmla="*/ 16 h 137"/>
                    <a:gd name="T4" fmla="*/ 56 w 126"/>
                    <a:gd name="T5" fmla="*/ 0 h 137"/>
                    <a:gd name="T6" fmla="*/ 14 w 126"/>
                    <a:gd name="T7" fmla="*/ 16 h 137"/>
                    <a:gd name="T8" fmla="*/ 0 w 126"/>
                    <a:gd name="T9" fmla="*/ 76 h 137"/>
                    <a:gd name="T10" fmla="*/ 14 w 126"/>
                    <a:gd name="T11" fmla="*/ 122 h 137"/>
                    <a:gd name="T12" fmla="*/ 56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6"/>
                      </a:lnTo>
                      <a:lnTo>
                        <a:pt x="56" y="0"/>
                      </a:lnTo>
                      <a:lnTo>
                        <a:pt x="14" y="16"/>
                      </a:lnTo>
                      <a:lnTo>
                        <a:pt x="0" y="76"/>
                      </a:lnTo>
                      <a:lnTo>
                        <a:pt x="14" y="122"/>
                      </a:lnTo>
                      <a:lnTo>
                        <a:pt x="56"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27" name="Freeform 149"/>
                <p:cNvSpPr>
                  <a:spLocks/>
                </p:cNvSpPr>
                <p:nvPr/>
              </p:nvSpPr>
              <p:spPr bwMode="auto">
                <a:xfrm>
                  <a:off x="3463" y="3614"/>
                  <a:ext cx="140" cy="152"/>
                </a:xfrm>
                <a:custGeom>
                  <a:avLst/>
                  <a:gdLst>
                    <a:gd name="T0" fmla="*/ 126 w 140"/>
                    <a:gd name="T1" fmla="*/ 76 h 152"/>
                    <a:gd name="T2" fmla="*/ 112 w 140"/>
                    <a:gd name="T3" fmla="*/ 16 h 152"/>
                    <a:gd name="T4" fmla="*/ 112 w 140"/>
                    <a:gd name="T5" fmla="*/ 31 h 152"/>
                    <a:gd name="T6" fmla="*/ 112 w 140"/>
                    <a:gd name="T7" fmla="*/ 31 h 152"/>
                    <a:gd name="T8" fmla="*/ 56 w 140"/>
                    <a:gd name="T9" fmla="*/ 16 h 152"/>
                    <a:gd name="T10" fmla="*/ 56 w 140"/>
                    <a:gd name="T11" fmla="*/ 16 h 152"/>
                    <a:gd name="T12" fmla="*/ 56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56 w 140"/>
                    <a:gd name="T33" fmla="*/ 137 h 152"/>
                    <a:gd name="T34" fmla="*/ 56 w 140"/>
                    <a:gd name="T35" fmla="*/ 137 h 152"/>
                    <a:gd name="T36" fmla="*/ 56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56 w 140"/>
                    <a:gd name="T59" fmla="*/ 152 h 152"/>
                    <a:gd name="T60" fmla="*/ 56 w 140"/>
                    <a:gd name="T61" fmla="*/ 152 h 152"/>
                    <a:gd name="T62" fmla="*/ 56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56 w 140"/>
                    <a:gd name="T83" fmla="*/ 0 h 152"/>
                    <a:gd name="T84" fmla="*/ 56 w 140"/>
                    <a:gd name="T85" fmla="*/ 0 h 152"/>
                    <a:gd name="T86" fmla="*/ 56 w 140"/>
                    <a:gd name="T87" fmla="*/ 0 h 152"/>
                    <a:gd name="T88" fmla="*/ 112 w 140"/>
                    <a:gd name="T89" fmla="*/ 16 h 152"/>
                    <a:gd name="T90" fmla="*/ 112 w 140"/>
                    <a:gd name="T91" fmla="*/ 16 h 152"/>
                    <a:gd name="T92" fmla="*/ 126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6"/>
                      </a:lnTo>
                      <a:lnTo>
                        <a:pt x="112" y="31"/>
                      </a:lnTo>
                      <a:lnTo>
                        <a:pt x="56" y="16"/>
                      </a:lnTo>
                      <a:lnTo>
                        <a:pt x="14" y="31"/>
                      </a:lnTo>
                      <a:lnTo>
                        <a:pt x="28" y="16"/>
                      </a:lnTo>
                      <a:lnTo>
                        <a:pt x="14" y="76"/>
                      </a:lnTo>
                      <a:lnTo>
                        <a:pt x="28" y="122"/>
                      </a:lnTo>
                      <a:lnTo>
                        <a:pt x="14" y="122"/>
                      </a:lnTo>
                      <a:lnTo>
                        <a:pt x="56" y="137"/>
                      </a:lnTo>
                      <a:lnTo>
                        <a:pt x="112" y="122"/>
                      </a:lnTo>
                      <a:lnTo>
                        <a:pt x="126" y="76"/>
                      </a:lnTo>
                      <a:lnTo>
                        <a:pt x="140" y="76"/>
                      </a:lnTo>
                      <a:lnTo>
                        <a:pt x="126" y="122"/>
                      </a:lnTo>
                      <a:lnTo>
                        <a:pt x="112" y="137"/>
                      </a:lnTo>
                      <a:lnTo>
                        <a:pt x="56" y="152"/>
                      </a:lnTo>
                      <a:lnTo>
                        <a:pt x="14" y="137"/>
                      </a:lnTo>
                      <a:lnTo>
                        <a:pt x="14" y="122"/>
                      </a:lnTo>
                      <a:lnTo>
                        <a:pt x="0" y="76"/>
                      </a:lnTo>
                      <a:lnTo>
                        <a:pt x="14" y="16"/>
                      </a:lnTo>
                      <a:lnTo>
                        <a:pt x="56" y="0"/>
                      </a:lnTo>
                      <a:lnTo>
                        <a:pt x="112" y="16"/>
                      </a:lnTo>
                      <a:lnTo>
                        <a:pt x="126"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28" name="Freeform 150"/>
                <p:cNvSpPr>
                  <a:spLocks/>
                </p:cNvSpPr>
                <p:nvPr/>
              </p:nvSpPr>
              <p:spPr bwMode="auto">
                <a:xfrm>
                  <a:off x="3589" y="369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29" name="Rectangle 151"/>
                <p:cNvSpPr>
                  <a:spLocks noChangeArrowheads="1"/>
                </p:cNvSpPr>
                <p:nvPr/>
              </p:nvSpPr>
              <p:spPr bwMode="auto">
                <a:xfrm>
                  <a:off x="3519"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30" name="Rectangle 152"/>
                <p:cNvSpPr>
                  <a:spLocks noChangeArrowheads="1"/>
                </p:cNvSpPr>
                <p:nvPr/>
              </p:nvSpPr>
              <p:spPr bwMode="auto">
                <a:xfrm>
                  <a:off x="3392"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31" name="Freeform 153"/>
                <p:cNvSpPr>
                  <a:spLocks/>
                </p:cNvSpPr>
                <p:nvPr/>
              </p:nvSpPr>
              <p:spPr bwMode="auto">
                <a:xfrm>
                  <a:off x="3392" y="3751"/>
                  <a:ext cx="141" cy="273"/>
                </a:xfrm>
                <a:custGeom>
                  <a:avLst/>
                  <a:gdLst>
                    <a:gd name="T0" fmla="*/ 141 w 141"/>
                    <a:gd name="T1" fmla="*/ 0 h 273"/>
                    <a:gd name="T2" fmla="*/ 127 w 141"/>
                    <a:gd name="T3" fmla="*/ 0 h 273"/>
                    <a:gd name="T4" fmla="*/ 0 w 141"/>
                    <a:gd name="T5" fmla="*/ 273 h 273"/>
                    <a:gd name="T6" fmla="*/ 14 w 141"/>
                    <a:gd name="T7" fmla="*/ 273 h 273"/>
                    <a:gd name="T8" fmla="*/ 141 w 141"/>
                    <a:gd name="T9" fmla="*/ 0 h 273"/>
                    <a:gd name="T10" fmla="*/ 0 60000 65536"/>
                    <a:gd name="T11" fmla="*/ 0 60000 65536"/>
                    <a:gd name="T12" fmla="*/ 0 60000 65536"/>
                    <a:gd name="T13" fmla="*/ 0 60000 65536"/>
                    <a:gd name="T14" fmla="*/ 0 60000 65536"/>
                    <a:gd name="T15" fmla="*/ 0 w 141"/>
                    <a:gd name="T16" fmla="*/ 0 h 273"/>
                    <a:gd name="T17" fmla="*/ 141 w 141"/>
                    <a:gd name="T18" fmla="*/ 273 h 273"/>
                  </a:gdLst>
                  <a:ahLst/>
                  <a:cxnLst>
                    <a:cxn ang="T10">
                      <a:pos x="T0" y="T1"/>
                    </a:cxn>
                    <a:cxn ang="T11">
                      <a:pos x="T2" y="T3"/>
                    </a:cxn>
                    <a:cxn ang="T12">
                      <a:pos x="T4" y="T5"/>
                    </a:cxn>
                    <a:cxn ang="T13">
                      <a:pos x="T6" y="T7"/>
                    </a:cxn>
                    <a:cxn ang="T14">
                      <a:pos x="T8" y="T9"/>
                    </a:cxn>
                  </a:cxnLst>
                  <a:rect l="T15" t="T16" r="T17" b="T18"/>
                  <a:pathLst>
                    <a:path w="141" h="273">
                      <a:moveTo>
                        <a:pt x="141" y="0"/>
                      </a:moveTo>
                      <a:lnTo>
                        <a:pt x="127" y="0"/>
                      </a:lnTo>
                      <a:lnTo>
                        <a:pt x="0" y="273"/>
                      </a:lnTo>
                      <a:lnTo>
                        <a:pt x="14" y="273"/>
                      </a:lnTo>
                      <a:lnTo>
                        <a:pt x="14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32" name="Rectangle 154"/>
                <p:cNvSpPr>
                  <a:spLocks noChangeArrowheads="1"/>
                </p:cNvSpPr>
                <p:nvPr/>
              </p:nvSpPr>
              <p:spPr bwMode="auto">
                <a:xfrm>
                  <a:off x="3533"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33" name="Rectangle 155"/>
                <p:cNvSpPr>
                  <a:spLocks noChangeArrowheads="1"/>
                </p:cNvSpPr>
                <p:nvPr/>
              </p:nvSpPr>
              <p:spPr bwMode="auto">
                <a:xfrm>
                  <a:off x="3659"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34" name="Freeform 156"/>
                <p:cNvSpPr>
                  <a:spLocks/>
                </p:cNvSpPr>
                <p:nvPr/>
              </p:nvSpPr>
              <p:spPr bwMode="auto">
                <a:xfrm>
                  <a:off x="3533" y="3751"/>
                  <a:ext cx="140" cy="273"/>
                </a:xfrm>
                <a:custGeom>
                  <a:avLst/>
                  <a:gdLst>
                    <a:gd name="T0" fmla="*/ 14 w 140"/>
                    <a:gd name="T1" fmla="*/ 0 h 273"/>
                    <a:gd name="T2" fmla="*/ 0 w 140"/>
                    <a:gd name="T3" fmla="*/ 0 h 273"/>
                    <a:gd name="T4" fmla="*/ 126 w 140"/>
                    <a:gd name="T5" fmla="*/ 273 h 273"/>
                    <a:gd name="T6" fmla="*/ 140 w 140"/>
                    <a:gd name="T7" fmla="*/ 273 h 273"/>
                    <a:gd name="T8" fmla="*/ 14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 y="0"/>
                      </a:moveTo>
                      <a:lnTo>
                        <a:pt x="0" y="0"/>
                      </a:lnTo>
                      <a:lnTo>
                        <a:pt x="126" y="273"/>
                      </a:lnTo>
                      <a:lnTo>
                        <a:pt x="140" y="27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35" name="Freeform 157"/>
                <p:cNvSpPr>
                  <a:spLocks/>
                </p:cNvSpPr>
                <p:nvPr/>
              </p:nvSpPr>
              <p:spPr bwMode="auto">
                <a:xfrm>
                  <a:off x="4978" y="3630"/>
                  <a:ext cx="127" cy="136"/>
                </a:xfrm>
                <a:custGeom>
                  <a:avLst/>
                  <a:gdLst>
                    <a:gd name="T0" fmla="*/ 127 w 127"/>
                    <a:gd name="T1" fmla="*/ 75 h 136"/>
                    <a:gd name="T2" fmla="*/ 113 w 127"/>
                    <a:gd name="T3" fmla="*/ 30 h 136"/>
                    <a:gd name="T4" fmla="*/ 57 w 127"/>
                    <a:gd name="T5" fmla="*/ 0 h 136"/>
                    <a:gd name="T6" fmla="*/ 15 w 127"/>
                    <a:gd name="T7" fmla="*/ 30 h 136"/>
                    <a:gd name="T8" fmla="*/ 0 w 127"/>
                    <a:gd name="T9" fmla="*/ 75 h 136"/>
                    <a:gd name="T10" fmla="*/ 15 w 127"/>
                    <a:gd name="T11" fmla="*/ 121 h 136"/>
                    <a:gd name="T12" fmla="*/ 57 w 127"/>
                    <a:gd name="T13" fmla="*/ 136 h 136"/>
                    <a:gd name="T14" fmla="*/ 113 w 127"/>
                    <a:gd name="T15" fmla="*/ 121 h 136"/>
                    <a:gd name="T16" fmla="*/ 127 w 127"/>
                    <a:gd name="T17" fmla="*/ 75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6"/>
                    <a:gd name="T29" fmla="*/ 127 w 127"/>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6">
                      <a:moveTo>
                        <a:pt x="127" y="75"/>
                      </a:moveTo>
                      <a:lnTo>
                        <a:pt x="113" y="30"/>
                      </a:lnTo>
                      <a:lnTo>
                        <a:pt x="57" y="0"/>
                      </a:lnTo>
                      <a:lnTo>
                        <a:pt x="15" y="30"/>
                      </a:lnTo>
                      <a:lnTo>
                        <a:pt x="0" y="75"/>
                      </a:lnTo>
                      <a:lnTo>
                        <a:pt x="15" y="121"/>
                      </a:lnTo>
                      <a:lnTo>
                        <a:pt x="57" y="136"/>
                      </a:lnTo>
                      <a:lnTo>
                        <a:pt x="113" y="121"/>
                      </a:lnTo>
                      <a:lnTo>
                        <a:pt x="127" y="75"/>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36" name="Freeform 158"/>
                <p:cNvSpPr>
                  <a:spLocks/>
                </p:cNvSpPr>
                <p:nvPr/>
              </p:nvSpPr>
              <p:spPr bwMode="auto">
                <a:xfrm>
                  <a:off x="4978" y="3630"/>
                  <a:ext cx="141" cy="151"/>
                </a:xfrm>
                <a:custGeom>
                  <a:avLst/>
                  <a:gdLst>
                    <a:gd name="T0" fmla="*/ 127 w 141"/>
                    <a:gd name="T1" fmla="*/ 75 h 151"/>
                    <a:gd name="T2" fmla="*/ 113 w 141"/>
                    <a:gd name="T3" fmla="*/ 30 h 151"/>
                    <a:gd name="T4" fmla="*/ 113 w 141"/>
                    <a:gd name="T5" fmla="*/ 45 h 151"/>
                    <a:gd name="T6" fmla="*/ 113 w 141"/>
                    <a:gd name="T7" fmla="*/ 45 h 151"/>
                    <a:gd name="T8" fmla="*/ 57 w 141"/>
                    <a:gd name="T9" fmla="*/ 15 h 151"/>
                    <a:gd name="T10" fmla="*/ 71 w 141"/>
                    <a:gd name="T11" fmla="*/ 15 h 151"/>
                    <a:gd name="T12" fmla="*/ 71 w 141"/>
                    <a:gd name="T13" fmla="*/ 15 h 151"/>
                    <a:gd name="T14" fmla="*/ 29 w 141"/>
                    <a:gd name="T15" fmla="*/ 45 h 151"/>
                    <a:gd name="T16" fmla="*/ 29 w 141"/>
                    <a:gd name="T17" fmla="*/ 30 h 151"/>
                    <a:gd name="T18" fmla="*/ 29 w 141"/>
                    <a:gd name="T19" fmla="*/ 30 h 151"/>
                    <a:gd name="T20" fmla="*/ 15 w 141"/>
                    <a:gd name="T21" fmla="*/ 75 h 151"/>
                    <a:gd name="T22" fmla="*/ 15 w 141"/>
                    <a:gd name="T23" fmla="*/ 75 h 151"/>
                    <a:gd name="T24" fmla="*/ 15 w 141"/>
                    <a:gd name="T25" fmla="*/ 75 h 151"/>
                    <a:gd name="T26" fmla="*/ 29 w 141"/>
                    <a:gd name="T27" fmla="*/ 121 h 151"/>
                    <a:gd name="T28" fmla="*/ 15 w 141"/>
                    <a:gd name="T29" fmla="*/ 121 h 151"/>
                    <a:gd name="T30" fmla="*/ 15 w 141"/>
                    <a:gd name="T31" fmla="*/ 121 h 151"/>
                    <a:gd name="T32" fmla="*/ 57 w 141"/>
                    <a:gd name="T33" fmla="*/ 136 h 151"/>
                    <a:gd name="T34" fmla="*/ 57 w 141"/>
                    <a:gd name="T35" fmla="*/ 136 h 151"/>
                    <a:gd name="T36" fmla="*/ 57 w 141"/>
                    <a:gd name="T37" fmla="*/ 136 h 151"/>
                    <a:gd name="T38" fmla="*/ 113 w 141"/>
                    <a:gd name="T39" fmla="*/ 121 h 151"/>
                    <a:gd name="T40" fmla="*/ 113 w 141"/>
                    <a:gd name="T41" fmla="*/ 121 h 151"/>
                    <a:gd name="T42" fmla="*/ 113 w 141"/>
                    <a:gd name="T43" fmla="*/ 121 h 151"/>
                    <a:gd name="T44" fmla="*/ 127 w 141"/>
                    <a:gd name="T45" fmla="*/ 75 h 151"/>
                    <a:gd name="T46" fmla="*/ 127 w 141"/>
                    <a:gd name="T47" fmla="*/ 75 h 151"/>
                    <a:gd name="T48" fmla="*/ 141 w 141"/>
                    <a:gd name="T49" fmla="*/ 75 h 151"/>
                    <a:gd name="T50" fmla="*/ 141 w 141"/>
                    <a:gd name="T51" fmla="*/ 75 h 151"/>
                    <a:gd name="T52" fmla="*/ 127 w 141"/>
                    <a:gd name="T53" fmla="*/ 121 h 151"/>
                    <a:gd name="T54" fmla="*/ 127 w 141"/>
                    <a:gd name="T55" fmla="*/ 121 h 151"/>
                    <a:gd name="T56" fmla="*/ 113 w 141"/>
                    <a:gd name="T57" fmla="*/ 136 h 151"/>
                    <a:gd name="T58" fmla="*/ 57 w 141"/>
                    <a:gd name="T59" fmla="*/ 151 h 151"/>
                    <a:gd name="T60" fmla="*/ 57 w 141"/>
                    <a:gd name="T61" fmla="*/ 151 h 151"/>
                    <a:gd name="T62" fmla="*/ 57 w 141"/>
                    <a:gd name="T63" fmla="*/ 151 h 151"/>
                    <a:gd name="T64" fmla="*/ 15 w 141"/>
                    <a:gd name="T65" fmla="*/ 136 h 151"/>
                    <a:gd name="T66" fmla="*/ 15 w 141"/>
                    <a:gd name="T67" fmla="*/ 136 h 151"/>
                    <a:gd name="T68" fmla="*/ 15 w 141"/>
                    <a:gd name="T69" fmla="*/ 121 h 151"/>
                    <a:gd name="T70" fmla="*/ 0 w 141"/>
                    <a:gd name="T71" fmla="*/ 75 h 151"/>
                    <a:gd name="T72" fmla="*/ 0 w 141"/>
                    <a:gd name="T73" fmla="*/ 75 h 151"/>
                    <a:gd name="T74" fmla="*/ 0 w 141"/>
                    <a:gd name="T75" fmla="*/ 75 h 151"/>
                    <a:gd name="T76" fmla="*/ 15 w 141"/>
                    <a:gd name="T77" fmla="*/ 30 h 151"/>
                    <a:gd name="T78" fmla="*/ 15 w 141"/>
                    <a:gd name="T79" fmla="*/ 30 h 151"/>
                    <a:gd name="T80" fmla="*/ 15 w 141"/>
                    <a:gd name="T81" fmla="*/ 30 h 151"/>
                    <a:gd name="T82" fmla="*/ 57 w 141"/>
                    <a:gd name="T83" fmla="*/ 0 h 151"/>
                    <a:gd name="T84" fmla="*/ 57 w 141"/>
                    <a:gd name="T85" fmla="*/ 0 h 151"/>
                    <a:gd name="T86" fmla="*/ 57 w 141"/>
                    <a:gd name="T87" fmla="*/ 0 h 151"/>
                    <a:gd name="T88" fmla="*/ 113 w 141"/>
                    <a:gd name="T89" fmla="*/ 30 h 151"/>
                    <a:gd name="T90" fmla="*/ 113 w 141"/>
                    <a:gd name="T91" fmla="*/ 30 h 151"/>
                    <a:gd name="T92" fmla="*/ 127 w 141"/>
                    <a:gd name="T93" fmla="*/ 30 h 151"/>
                    <a:gd name="T94" fmla="*/ 141 w 141"/>
                    <a:gd name="T95" fmla="*/ 75 h 151"/>
                    <a:gd name="T96" fmla="*/ 127 w 141"/>
                    <a:gd name="T97" fmla="*/ 75 h 1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1"/>
                    <a:gd name="T149" fmla="*/ 141 w 141"/>
                    <a:gd name="T150" fmla="*/ 151 h 1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1">
                      <a:moveTo>
                        <a:pt x="127" y="75"/>
                      </a:moveTo>
                      <a:lnTo>
                        <a:pt x="113" y="30"/>
                      </a:lnTo>
                      <a:lnTo>
                        <a:pt x="113" y="45"/>
                      </a:lnTo>
                      <a:lnTo>
                        <a:pt x="57" y="15"/>
                      </a:lnTo>
                      <a:lnTo>
                        <a:pt x="71" y="15"/>
                      </a:lnTo>
                      <a:lnTo>
                        <a:pt x="29" y="45"/>
                      </a:lnTo>
                      <a:lnTo>
                        <a:pt x="29" y="30"/>
                      </a:lnTo>
                      <a:lnTo>
                        <a:pt x="15" y="75"/>
                      </a:lnTo>
                      <a:lnTo>
                        <a:pt x="29" y="121"/>
                      </a:lnTo>
                      <a:lnTo>
                        <a:pt x="15" y="121"/>
                      </a:lnTo>
                      <a:lnTo>
                        <a:pt x="57" y="136"/>
                      </a:lnTo>
                      <a:lnTo>
                        <a:pt x="113" y="121"/>
                      </a:lnTo>
                      <a:lnTo>
                        <a:pt x="127" y="75"/>
                      </a:lnTo>
                      <a:lnTo>
                        <a:pt x="141" y="75"/>
                      </a:lnTo>
                      <a:lnTo>
                        <a:pt x="127" y="121"/>
                      </a:lnTo>
                      <a:lnTo>
                        <a:pt x="113" y="136"/>
                      </a:lnTo>
                      <a:lnTo>
                        <a:pt x="57" y="151"/>
                      </a:lnTo>
                      <a:lnTo>
                        <a:pt x="15" y="136"/>
                      </a:lnTo>
                      <a:lnTo>
                        <a:pt x="15" y="121"/>
                      </a:lnTo>
                      <a:lnTo>
                        <a:pt x="0" y="75"/>
                      </a:lnTo>
                      <a:lnTo>
                        <a:pt x="15" y="30"/>
                      </a:lnTo>
                      <a:lnTo>
                        <a:pt x="57" y="0"/>
                      </a:lnTo>
                      <a:lnTo>
                        <a:pt x="113" y="30"/>
                      </a:lnTo>
                      <a:lnTo>
                        <a:pt x="127" y="30"/>
                      </a:lnTo>
                      <a:lnTo>
                        <a:pt x="141" y="75"/>
                      </a:lnTo>
                      <a:lnTo>
                        <a:pt x="127" y="75"/>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37" name="Freeform 159"/>
                <p:cNvSpPr>
                  <a:spLocks/>
                </p:cNvSpPr>
                <p:nvPr/>
              </p:nvSpPr>
              <p:spPr bwMode="auto">
                <a:xfrm>
                  <a:off x="5105" y="3705"/>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38" name="Rectangle 160"/>
                <p:cNvSpPr>
                  <a:spLocks noChangeArrowheads="1"/>
                </p:cNvSpPr>
                <p:nvPr/>
              </p:nvSpPr>
              <p:spPr bwMode="auto">
                <a:xfrm>
                  <a:off x="5035" y="376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39" name="Rectangle 161"/>
                <p:cNvSpPr>
                  <a:spLocks noChangeArrowheads="1"/>
                </p:cNvSpPr>
                <p:nvPr/>
              </p:nvSpPr>
              <p:spPr bwMode="auto">
                <a:xfrm>
                  <a:off x="4908" y="4039"/>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40" name="Freeform 162"/>
                <p:cNvSpPr>
                  <a:spLocks/>
                </p:cNvSpPr>
                <p:nvPr/>
              </p:nvSpPr>
              <p:spPr bwMode="auto">
                <a:xfrm>
                  <a:off x="4908" y="3766"/>
                  <a:ext cx="141" cy="273"/>
                </a:xfrm>
                <a:custGeom>
                  <a:avLst/>
                  <a:gdLst>
                    <a:gd name="T0" fmla="*/ 141 w 141"/>
                    <a:gd name="T1" fmla="*/ 0 h 273"/>
                    <a:gd name="T2" fmla="*/ 127 w 141"/>
                    <a:gd name="T3" fmla="*/ 0 h 273"/>
                    <a:gd name="T4" fmla="*/ 0 w 141"/>
                    <a:gd name="T5" fmla="*/ 273 h 273"/>
                    <a:gd name="T6" fmla="*/ 14 w 141"/>
                    <a:gd name="T7" fmla="*/ 273 h 273"/>
                    <a:gd name="T8" fmla="*/ 141 w 141"/>
                    <a:gd name="T9" fmla="*/ 0 h 273"/>
                    <a:gd name="T10" fmla="*/ 0 60000 65536"/>
                    <a:gd name="T11" fmla="*/ 0 60000 65536"/>
                    <a:gd name="T12" fmla="*/ 0 60000 65536"/>
                    <a:gd name="T13" fmla="*/ 0 60000 65536"/>
                    <a:gd name="T14" fmla="*/ 0 60000 65536"/>
                    <a:gd name="T15" fmla="*/ 0 w 141"/>
                    <a:gd name="T16" fmla="*/ 0 h 273"/>
                    <a:gd name="T17" fmla="*/ 141 w 141"/>
                    <a:gd name="T18" fmla="*/ 273 h 273"/>
                  </a:gdLst>
                  <a:ahLst/>
                  <a:cxnLst>
                    <a:cxn ang="T10">
                      <a:pos x="T0" y="T1"/>
                    </a:cxn>
                    <a:cxn ang="T11">
                      <a:pos x="T2" y="T3"/>
                    </a:cxn>
                    <a:cxn ang="T12">
                      <a:pos x="T4" y="T5"/>
                    </a:cxn>
                    <a:cxn ang="T13">
                      <a:pos x="T6" y="T7"/>
                    </a:cxn>
                    <a:cxn ang="T14">
                      <a:pos x="T8" y="T9"/>
                    </a:cxn>
                  </a:cxnLst>
                  <a:rect l="T15" t="T16" r="T17" b="T18"/>
                  <a:pathLst>
                    <a:path w="141" h="273">
                      <a:moveTo>
                        <a:pt x="141" y="0"/>
                      </a:moveTo>
                      <a:lnTo>
                        <a:pt x="127" y="0"/>
                      </a:lnTo>
                      <a:lnTo>
                        <a:pt x="0" y="273"/>
                      </a:lnTo>
                      <a:lnTo>
                        <a:pt x="14" y="273"/>
                      </a:lnTo>
                      <a:lnTo>
                        <a:pt x="14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41" name="Rectangle 163"/>
                <p:cNvSpPr>
                  <a:spLocks noChangeArrowheads="1"/>
                </p:cNvSpPr>
                <p:nvPr/>
              </p:nvSpPr>
              <p:spPr bwMode="auto">
                <a:xfrm>
                  <a:off x="5049" y="376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42" name="Rectangle 164"/>
                <p:cNvSpPr>
                  <a:spLocks noChangeArrowheads="1"/>
                </p:cNvSpPr>
                <p:nvPr/>
              </p:nvSpPr>
              <p:spPr bwMode="auto">
                <a:xfrm>
                  <a:off x="5175" y="4039"/>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43" name="Freeform 165"/>
                <p:cNvSpPr>
                  <a:spLocks/>
                </p:cNvSpPr>
                <p:nvPr/>
              </p:nvSpPr>
              <p:spPr bwMode="auto">
                <a:xfrm>
                  <a:off x="5049" y="3766"/>
                  <a:ext cx="140" cy="273"/>
                </a:xfrm>
                <a:custGeom>
                  <a:avLst/>
                  <a:gdLst>
                    <a:gd name="T0" fmla="*/ 14 w 140"/>
                    <a:gd name="T1" fmla="*/ 0 h 273"/>
                    <a:gd name="T2" fmla="*/ 0 w 140"/>
                    <a:gd name="T3" fmla="*/ 0 h 273"/>
                    <a:gd name="T4" fmla="*/ 126 w 140"/>
                    <a:gd name="T5" fmla="*/ 273 h 273"/>
                    <a:gd name="T6" fmla="*/ 140 w 140"/>
                    <a:gd name="T7" fmla="*/ 273 h 273"/>
                    <a:gd name="T8" fmla="*/ 14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 y="0"/>
                      </a:moveTo>
                      <a:lnTo>
                        <a:pt x="0" y="0"/>
                      </a:lnTo>
                      <a:lnTo>
                        <a:pt x="126" y="273"/>
                      </a:lnTo>
                      <a:lnTo>
                        <a:pt x="140" y="27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44" name="Freeform 166"/>
                <p:cNvSpPr>
                  <a:spLocks/>
                </p:cNvSpPr>
                <p:nvPr/>
              </p:nvSpPr>
              <p:spPr bwMode="auto">
                <a:xfrm>
                  <a:off x="4235" y="3614"/>
                  <a:ext cx="126" cy="137"/>
                </a:xfrm>
                <a:custGeom>
                  <a:avLst/>
                  <a:gdLst>
                    <a:gd name="T0" fmla="*/ 126 w 126"/>
                    <a:gd name="T1" fmla="*/ 76 h 137"/>
                    <a:gd name="T2" fmla="*/ 98 w 126"/>
                    <a:gd name="T3" fmla="*/ 16 h 137"/>
                    <a:gd name="T4" fmla="*/ 56 w 126"/>
                    <a:gd name="T5" fmla="*/ 0 h 137"/>
                    <a:gd name="T6" fmla="*/ 14 w 126"/>
                    <a:gd name="T7" fmla="*/ 16 h 137"/>
                    <a:gd name="T8" fmla="*/ 0 w 126"/>
                    <a:gd name="T9" fmla="*/ 76 h 137"/>
                    <a:gd name="T10" fmla="*/ 14 w 126"/>
                    <a:gd name="T11" fmla="*/ 122 h 137"/>
                    <a:gd name="T12" fmla="*/ 56 w 126"/>
                    <a:gd name="T13" fmla="*/ 137 h 137"/>
                    <a:gd name="T14" fmla="*/ 98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98" y="16"/>
                      </a:lnTo>
                      <a:lnTo>
                        <a:pt x="56" y="0"/>
                      </a:lnTo>
                      <a:lnTo>
                        <a:pt x="14" y="16"/>
                      </a:lnTo>
                      <a:lnTo>
                        <a:pt x="0" y="76"/>
                      </a:lnTo>
                      <a:lnTo>
                        <a:pt x="14" y="122"/>
                      </a:lnTo>
                      <a:lnTo>
                        <a:pt x="56" y="137"/>
                      </a:lnTo>
                      <a:lnTo>
                        <a:pt x="98"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45" name="Freeform 167"/>
                <p:cNvSpPr>
                  <a:spLocks/>
                </p:cNvSpPr>
                <p:nvPr/>
              </p:nvSpPr>
              <p:spPr bwMode="auto">
                <a:xfrm>
                  <a:off x="4235" y="3614"/>
                  <a:ext cx="140" cy="152"/>
                </a:xfrm>
                <a:custGeom>
                  <a:avLst/>
                  <a:gdLst>
                    <a:gd name="T0" fmla="*/ 126 w 140"/>
                    <a:gd name="T1" fmla="*/ 76 h 152"/>
                    <a:gd name="T2" fmla="*/ 98 w 140"/>
                    <a:gd name="T3" fmla="*/ 16 h 152"/>
                    <a:gd name="T4" fmla="*/ 98 w 140"/>
                    <a:gd name="T5" fmla="*/ 31 h 152"/>
                    <a:gd name="T6" fmla="*/ 98 w 140"/>
                    <a:gd name="T7" fmla="*/ 31 h 152"/>
                    <a:gd name="T8" fmla="*/ 56 w 140"/>
                    <a:gd name="T9" fmla="*/ 16 h 152"/>
                    <a:gd name="T10" fmla="*/ 56 w 140"/>
                    <a:gd name="T11" fmla="*/ 16 h 152"/>
                    <a:gd name="T12" fmla="*/ 56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56 w 140"/>
                    <a:gd name="T33" fmla="*/ 137 h 152"/>
                    <a:gd name="T34" fmla="*/ 56 w 140"/>
                    <a:gd name="T35" fmla="*/ 137 h 152"/>
                    <a:gd name="T36" fmla="*/ 56 w 140"/>
                    <a:gd name="T37" fmla="*/ 137 h 152"/>
                    <a:gd name="T38" fmla="*/ 98 w 140"/>
                    <a:gd name="T39" fmla="*/ 122 h 152"/>
                    <a:gd name="T40" fmla="*/ 98 w 140"/>
                    <a:gd name="T41" fmla="*/ 122 h 152"/>
                    <a:gd name="T42" fmla="*/ 98 w 140"/>
                    <a:gd name="T43" fmla="*/ 122 h 152"/>
                    <a:gd name="T44" fmla="*/ 126 w 140"/>
                    <a:gd name="T45" fmla="*/ 76 h 152"/>
                    <a:gd name="T46" fmla="*/ 126 w 140"/>
                    <a:gd name="T47" fmla="*/ 76 h 152"/>
                    <a:gd name="T48" fmla="*/ 140 w 140"/>
                    <a:gd name="T49" fmla="*/ 91 h 152"/>
                    <a:gd name="T50" fmla="*/ 140 w 140"/>
                    <a:gd name="T51" fmla="*/ 91 h 152"/>
                    <a:gd name="T52" fmla="*/ 112 w 140"/>
                    <a:gd name="T53" fmla="*/ 137 h 152"/>
                    <a:gd name="T54" fmla="*/ 112 w 140"/>
                    <a:gd name="T55" fmla="*/ 137 h 152"/>
                    <a:gd name="T56" fmla="*/ 98 w 140"/>
                    <a:gd name="T57" fmla="*/ 137 h 152"/>
                    <a:gd name="T58" fmla="*/ 56 w 140"/>
                    <a:gd name="T59" fmla="*/ 152 h 152"/>
                    <a:gd name="T60" fmla="*/ 56 w 140"/>
                    <a:gd name="T61" fmla="*/ 152 h 152"/>
                    <a:gd name="T62" fmla="*/ 56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56 w 140"/>
                    <a:gd name="T83" fmla="*/ 0 h 152"/>
                    <a:gd name="T84" fmla="*/ 56 w 140"/>
                    <a:gd name="T85" fmla="*/ 0 h 152"/>
                    <a:gd name="T86" fmla="*/ 56 w 140"/>
                    <a:gd name="T87" fmla="*/ 0 h 152"/>
                    <a:gd name="T88" fmla="*/ 98 w 140"/>
                    <a:gd name="T89" fmla="*/ 16 h 152"/>
                    <a:gd name="T90" fmla="*/ 98 w 140"/>
                    <a:gd name="T91" fmla="*/ 16 h 152"/>
                    <a:gd name="T92" fmla="*/ 112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98" y="16"/>
                      </a:lnTo>
                      <a:lnTo>
                        <a:pt x="98" y="31"/>
                      </a:lnTo>
                      <a:lnTo>
                        <a:pt x="56" y="16"/>
                      </a:lnTo>
                      <a:lnTo>
                        <a:pt x="14" y="31"/>
                      </a:lnTo>
                      <a:lnTo>
                        <a:pt x="28" y="16"/>
                      </a:lnTo>
                      <a:lnTo>
                        <a:pt x="14" y="76"/>
                      </a:lnTo>
                      <a:lnTo>
                        <a:pt x="28" y="122"/>
                      </a:lnTo>
                      <a:lnTo>
                        <a:pt x="14" y="122"/>
                      </a:lnTo>
                      <a:lnTo>
                        <a:pt x="56" y="137"/>
                      </a:lnTo>
                      <a:lnTo>
                        <a:pt x="98" y="122"/>
                      </a:lnTo>
                      <a:lnTo>
                        <a:pt x="126" y="76"/>
                      </a:lnTo>
                      <a:lnTo>
                        <a:pt x="140" y="91"/>
                      </a:lnTo>
                      <a:lnTo>
                        <a:pt x="112" y="137"/>
                      </a:lnTo>
                      <a:lnTo>
                        <a:pt x="98" y="137"/>
                      </a:lnTo>
                      <a:lnTo>
                        <a:pt x="56" y="152"/>
                      </a:lnTo>
                      <a:lnTo>
                        <a:pt x="14" y="137"/>
                      </a:lnTo>
                      <a:lnTo>
                        <a:pt x="14" y="122"/>
                      </a:lnTo>
                      <a:lnTo>
                        <a:pt x="0" y="76"/>
                      </a:lnTo>
                      <a:lnTo>
                        <a:pt x="14" y="16"/>
                      </a:lnTo>
                      <a:lnTo>
                        <a:pt x="56" y="0"/>
                      </a:lnTo>
                      <a:lnTo>
                        <a:pt x="98" y="16"/>
                      </a:lnTo>
                      <a:lnTo>
                        <a:pt x="112"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46" name="Freeform 168"/>
                <p:cNvSpPr>
                  <a:spLocks/>
                </p:cNvSpPr>
                <p:nvPr/>
              </p:nvSpPr>
              <p:spPr bwMode="auto">
                <a:xfrm>
                  <a:off x="4361" y="3690"/>
                  <a:ext cx="14" cy="15"/>
                </a:xfrm>
                <a:custGeom>
                  <a:avLst/>
                  <a:gdLst>
                    <a:gd name="T0" fmla="*/ 0 w 14"/>
                    <a:gd name="T1" fmla="*/ 0 h 15"/>
                    <a:gd name="T2" fmla="*/ 0 w 14"/>
                    <a:gd name="T3" fmla="*/ 0 h 15"/>
                    <a:gd name="T4" fmla="*/ 0 w 14"/>
                    <a:gd name="T5" fmla="*/ 0 h 15"/>
                    <a:gd name="T6" fmla="*/ 14 w 14"/>
                    <a:gd name="T7" fmla="*/ 0 h 15"/>
                    <a:gd name="T8" fmla="*/ 14 w 14"/>
                    <a:gd name="T9" fmla="*/ 15 h 15"/>
                    <a:gd name="T10" fmla="*/ 14 w 14"/>
                    <a:gd name="T11" fmla="*/ 15 h 15"/>
                    <a:gd name="T12" fmla="*/ 0 w 14"/>
                    <a:gd name="T13" fmla="*/ 0 h 15"/>
                    <a:gd name="T14" fmla="*/ 0 60000 65536"/>
                    <a:gd name="T15" fmla="*/ 0 60000 65536"/>
                    <a:gd name="T16" fmla="*/ 0 60000 65536"/>
                    <a:gd name="T17" fmla="*/ 0 60000 65536"/>
                    <a:gd name="T18" fmla="*/ 0 60000 65536"/>
                    <a:gd name="T19" fmla="*/ 0 60000 65536"/>
                    <a:gd name="T20" fmla="*/ 0 60000 65536"/>
                    <a:gd name="T21" fmla="*/ 0 w 14"/>
                    <a:gd name="T22" fmla="*/ 0 h 15"/>
                    <a:gd name="T23" fmla="*/ 14 w 14"/>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5">
                      <a:moveTo>
                        <a:pt x="0" y="0"/>
                      </a:moveTo>
                      <a:lnTo>
                        <a:pt x="0" y="0"/>
                      </a:lnTo>
                      <a:lnTo>
                        <a:pt x="14" y="0"/>
                      </a:lnTo>
                      <a:lnTo>
                        <a:pt x="14" y="15"/>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47" name="Rectangle 169"/>
                <p:cNvSpPr>
                  <a:spLocks noChangeArrowheads="1"/>
                </p:cNvSpPr>
                <p:nvPr/>
              </p:nvSpPr>
              <p:spPr bwMode="auto">
                <a:xfrm>
                  <a:off x="4291"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48" name="Rectangle 170"/>
                <p:cNvSpPr>
                  <a:spLocks noChangeArrowheads="1"/>
                </p:cNvSpPr>
                <p:nvPr/>
              </p:nvSpPr>
              <p:spPr bwMode="auto">
                <a:xfrm>
                  <a:off x="4164"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49" name="Freeform 171"/>
                <p:cNvSpPr>
                  <a:spLocks/>
                </p:cNvSpPr>
                <p:nvPr/>
              </p:nvSpPr>
              <p:spPr bwMode="auto">
                <a:xfrm>
                  <a:off x="4164" y="3751"/>
                  <a:ext cx="141" cy="273"/>
                </a:xfrm>
                <a:custGeom>
                  <a:avLst/>
                  <a:gdLst>
                    <a:gd name="T0" fmla="*/ 141 w 141"/>
                    <a:gd name="T1" fmla="*/ 0 h 273"/>
                    <a:gd name="T2" fmla="*/ 127 w 141"/>
                    <a:gd name="T3" fmla="*/ 0 h 273"/>
                    <a:gd name="T4" fmla="*/ 0 w 141"/>
                    <a:gd name="T5" fmla="*/ 273 h 273"/>
                    <a:gd name="T6" fmla="*/ 14 w 141"/>
                    <a:gd name="T7" fmla="*/ 273 h 273"/>
                    <a:gd name="T8" fmla="*/ 141 w 141"/>
                    <a:gd name="T9" fmla="*/ 0 h 273"/>
                    <a:gd name="T10" fmla="*/ 0 60000 65536"/>
                    <a:gd name="T11" fmla="*/ 0 60000 65536"/>
                    <a:gd name="T12" fmla="*/ 0 60000 65536"/>
                    <a:gd name="T13" fmla="*/ 0 60000 65536"/>
                    <a:gd name="T14" fmla="*/ 0 60000 65536"/>
                    <a:gd name="T15" fmla="*/ 0 w 141"/>
                    <a:gd name="T16" fmla="*/ 0 h 273"/>
                    <a:gd name="T17" fmla="*/ 141 w 141"/>
                    <a:gd name="T18" fmla="*/ 273 h 273"/>
                  </a:gdLst>
                  <a:ahLst/>
                  <a:cxnLst>
                    <a:cxn ang="T10">
                      <a:pos x="T0" y="T1"/>
                    </a:cxn>
                    <a:cxn ang="T11">
                      <a:pos x="T2" y="T3"/>
                    </a:cxn>
                    <a:cxn ang="T12">
                      <a:pos x="T4" y="T5"/>
                    </a:cxn>
                    <a:cxn ang="T13">
                      <a:pos x="T6" y="T7"/>
                    </a:cxn>
                    <a:cxn ang="T14">
                      <a:pos x="T8" y="T9"/>
                    </a:cxn>
                  </a:cxnLst>
                  <a:rect l="T15" t="T16" r="T17" b="T18"/>
                  <a:pathLst>
                    <a:path w="141" h="273">
                      <a:moveTo>
                        <a:pt x="141" y="0"/>
                      </a:moveTo>
                      <a:lnTo>
                        <a:pt x="127" y="0"/>
                      </a:lnTo>
                      <a:lnTo>
                        <a:pt x="0" y="273"/>
                      </a:lnTo>
                      <a:lnTo>
                        <a:pt x="14" y="273"/>
                      </a:lnTo>
                      <a:lnTo>
                        <a:pt x="14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50" name="Rectangle 172"/>
                <p:cNvSpPr>
                  <a:spLocks noChangeArrowheads="1"/>
                </p:cNvSpPr>
                <p:nvPr/>
              </p:nvSpPr>
              <p:spPr bwMode="auto">
                <a:xfrm>
                  <a:off x="4305" y="3751"/>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51" name="Rectangle 173"/>
                <p:cNvSpPr>
                  <a:spLocks noChangeArrowheads="1"/>
                </p:cNvSpPr>
                <p:nvPr/>
              </p:nvSpPr>
              <p:spPr bwMode="auto">
                <a:xfrm>
                  <a:off x="4431" y="4024"/>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52" name="Freeform 174"/>
                <p:cNvSpPr>
                  <a:spLocks/>
                </p:cNvSpPr>
                <p:nvPr/>
              </p:nvSpPr>
              <p:spPr bwMode="auto">
                <a:xfrm>
                  <a:off x="4305" y="3751"/>
                  <a:ext cx="140" cy="273"/>
                </a:xfrm>
                <a:custGeom>
                  <a:avLst/>
                  <a:gdLst>
                    <a:gd name="T0" fmla="*/ 14 w 140"/>
                    <a:gd name="T1" fmla="*/ 0 h 273"/>
                    <a:gd name="T2" fmla="*/ 0 w 140"/>
                    <a:gd name="T3" fmla="*/ 0 h 273"/>
                    <a:gd name="T4" fmla="*/ 126 w 140"/>
                    <a:gd name="T5" fmla="*/ 273 h 273"/>
                    <a:gd name="T6" fmla="*/ 140 w 140"/>
                    <a:gd name="T7" fmla="*/ 273 h 273"/>
                    <a:gd name="T8" fmla="*/ 14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 y="0"/>
                      </a:moveTo>
                      <a:lnTo>
                        <a:pt x="0" y="0"/>
                      </a:lnTo>
                      <a:lnTo>
                        <a:pt x="126" y="273"/>
                      </a:lnTo>
                      <a:lnTo>
                        <a:pt x="140" y="27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53" name="Rectangle 175"/>
                <p:cNvSpPr>
                  <a:spLocks noChangeArrowheads="1"/>
                </p:cNvSpPr>
                <p:nvPr/>
              </p:nvSpPr>
              <p:spPr bwMode="auto">
                <a:xfrm>
                  <a:off x="1399" y="373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54" name="Rectangle 176"/>
                <p:cNvSpPr>
                  <a:spLocks noChangeArrowheads="1"/>
                </p:cNvSpPr>
                <p:nvPr/>
              </p:nvSpPr>
              <p:spPr bwMode="auto">
                <a:xfrm>
                  <a:off x="1399" y="4039"/>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55" name="Rectangle 177"/>
                <p:cNvSpPr>
                  <a:spLocks noChangeArrowheads="1"/>
                </p:cNvSpPr>
                <p:nvPr/>
              </p:nvSpPr>
              <p:spPr bwMode="auto">
                <a:xfrm>
                  <a:off x="1399" y="3736"/>
                  <a:ext cx="14" cy="30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56" name="Freeform 178"/>
                <p:cNvSpPr>
                  <a:spLocks/>
                </p:cNvSpPr>
                <p:nvPr/>
              </p:nvSpPr>
              <p:spPr bwMode="auto">
                <a:xfrm>
                  <a:off x="2087" y="3614"/>
                  <a:ext cx="126" cy="137"/>
                </a:xfrm>
                <a:custGeom>
                  <a:avLst/>
                  <a:gdLst>
                    <a:gd name="T0" fmla="*/ 126 w 126"/>
                    <a:gd name="T1" fmla="*/ 76 h 137"/>
                    <a:gd name="T2" fmla="*/ 112 w 126"/>
                    <a:gd name="T3" fmla="*/ 16 h 137"/>
                    <a:gd name="T4" fmla="*/ 70 w 126"/>
                    <a:gd name="T5" fmla="*/ 0 h 137"/>
                    <a:gd name="T6" fmla="*/ 14 w 126"/>
                    <a:gd name="T7" fmla="*/ 16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6"/>
                      </a:lnTo>
                      <a:lnTo>
                        <a:pt x="70" y="0"/>
                      </a:lnTo>
                      <a:lnTo>
                        <a:pt x="14" y="16"/>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57" name="Freeform 179"/>
                <p:cNvSpPr>
                  <a:spLocks/>
                </p:cNvSpPr>
                <p:nvPr/>
              </p:nvSpPr>
              <p:spPr bwMode="auto">
                <a:xfrm>
                  <a:off x="2087" y="3614"/>
                  <a:ext cx="140" cy="152"/>
                </a:xfrm>
                <a:custGeom>
                  <a:avLst/>
                  <a:gdLst>
                    <a:gd name="T0" fmla="*/ 126 w 140"/>
                    <a:gd name="T1" fmla="*/ 76 h 152"/>
                    <a:gd name="T2" fmla="*/ 112 w 140"/>
                    <a:gd name="T3" fmla="*/ 16 h 152"/>
                    <a:gd name="T4" fmla="*/ 112 w 140"/>
                    <a:gd name="T5" fmla="*/ 31 h 152"/>
                    <a:gd name="T6" fmla="*/ 112 w 140"/>
                    <a:gd name="T7" fmla="*/ 31 h 152"/>
                    <a:gd name="T8" fmla="*/ 70 w 140"/>
                    <a:gd name="T9" fmla="*/ 16 h 152"/>
                    <a:gd name="T10" fmla="*/ 70 w 140"/>
                    <a:gd name="T11" fmla="*/ 16 h 152"/>
                    <a:gd name="T12" fmla="*/ 70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70 w 140"/>
                    <a:gd name="T83" fmla="*/ 0 h 152"/>
                    <a:gd name="T84" fmla="*/ 70 w 140"/>
                    <a:gd name="T85" fmla="*/ 0 h 152"/>
                    <a:gd name="T86" fmla="*/ 70 w 140"/>
                    <a:gd name="T87" fmla="*/ 0 h 152"/>
                    <a:gd name="T88" fmla="*/ 112 w 140"/>
                    <a:gd name="T89" fmla="*/ 16 h 152"/>
                    <a:gd name="T90" fmla="*/ 112 w 140"/>
                    <a:gd name="T91" fmla="*/ 16 h 152"/>
                    <a:gd name="T92" fmla="*/ 126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6"/>
                      </a:lnTo>
                      <a:lnTo>
                        <a:pt x="112" y="31"/>
                      </a:lnTo>
                      <a:lnTo>
                        <a:pt x="70" y="16"/>
                      </a:lnTo>
                      <a:lnTo>
                        <a:pt x="14" y="31"/>
                      </a:lnTo>
                      <a:lnTo>
                        <a:pt x="28" y="16"/>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6"/>
                      </a:lnTo>
                      <a:lnTo>
                        <a:pt x="70" y="0"/>
                      </a:lnTo>
                      <a:lnTo>
                        <a:pt x="112" y="16"/>
                      </a:lnTo>
                      <a:lnTo>
                        <a:pt x="126"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58" name="Freeform 180"/>
                <p:cNvSpPr>
                  <a:spLocks/>
                </p:cNvSpPr>
                <p:nvPr/>
              </p:nvSpPr>
              <p:spPr bwMode="auto">
                <a:xfrm>
                  <a:off x="2213" y="369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59" name="Rectangle 181"/>
                <p:cNvSpPr>
                  <a:spLocks noChangeArrowheads="1"/>
                </p:cNvSpPr>
                <p:nvPr/>
              </p:nvSpPr>
              <p:spPr bwMode="auto">
                <a:xfrm>
                  <a:off x="2157" y="373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60" name="Rectangle 182"/>
                <p:cNvSpPr>
                  <a:spLocks noChangeArrowheads="1"/>
                </p:cNvSpPr>
                <p:nvPr/>
              </p:nvSpPr>
              <p:spPr bwMode="auto">
                <a:xfrm>
                  <a:off x="2157" y="4039"/>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61" name="Rectangle 183"/>
                <p:cNvSpPr>
                  <a:spLocks noChangeArrowheads="1"/>
                </p:cNvSpPr>
                <p:nvPr/>
              </p:nvSpPr>
              <p:spPr bwMode="auto">
                <a:xfrm>
                  <a:off x="2157" y="3736"/>
                  <a:ext cx="14" cy="30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62" name="Freeform 184"/>
                <p:cNvSpPr>
                  <a:spLocks/>
                </p:cNvSpPr>
                <p:nvPr/>
              </p:nvSpPr>
              <p:spPr bwMode="auto">
                <a:xfrm>
                  <a:off x="2831" y="3614"/>
                  <a:ext cx="126" cy="137"/>
                </a:xfrm>
                <a:custGeom>
                  <a:avLst/>
                  <a:gdLst>
                    <a:gd name="T0" fmla="*/ 126 w 126"/>
                    <a:gd name="T1" fmla="*/ 76 h 137"/>
                    <a:gd name="T2" fmla="*/ 98 w 126"/>
                    <a:gd name="T3" fmla="*/ 16 h 137"/>
                    <a:gd name="T4" fmla="*/ 56 w 126"/>
                    <a:gd name="T5" fmla="*/ 0 h 137"/>
                    <a:gd name="T6" fmla="*/ 14 w 126"/>
                    <a:gd name="T7" fmla="*/ 16 h 137"/>
                    <a:gd name="T8" fmla="*/ 0 w 126"/>
                    <a:gd name="T9" fmla="*/ 76 h 137"/>
                    <a:gd name="T10" fmla="*/ 14 w 126"/>
                    <a:gd name="T11" fmla="*/ 122 h 137"/>
                    <a:gd name="T12" fmla="*/ 56 w 126"/>
                    <a:gd name="T13" fmla="*/ 137 h 137"/>
                    <a:gd name="T14" fmla="*/ 98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98" y="16"/>
                      </a:lnTo>
                      <a:lnTo>
                        <a:pt x="56" y="0"/>
                      </a:lnTo>
                      <a:lnTo>
                        <a:pt x="14" y="16"/>
                      </a:lnTo>
                      <a:lnTo>
                        <a:pt x="0" y="76"/>
                      </a:lnTo>
                      <a:lnTo>
                        <a:pt x="14" y="122"/>
                      </a:lnTo>
                      <a:lnTo>
                        <a:pt x="56" y="137"/>
                      </a:lnTo>
                      <a:lnTo>
                        <a:pt x="98"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63" name="Freeform 185"/>
                <p:cNvSpPr>
                  <a:spLocks/>
                </p:cNvSpPr>
                <p:nvPr/>
              </p:nvSpPr>
              <p:spPr bwMode="auto">
                <a:xfrm>
                  <a:off x="2831" y="3614"/>
                  <a:ext cx="140" cy="152"/>
                </a:xfrm>
                <a:custGeom>
                  <a:avLst/>
                  <a:gdLst>
                    <a:gd name="T0" fmla="*/ 126 w 140"/>
                    <a:gd name="T1" fmla="*/ 76 h 152"/>
                    <a:gd name="T2" fmla="*/ 98 w 140"/>
                    <a:gd name="T3" fmla="*/ 16 h 152"/>
                    <a:gd name="T4" fmla="*/ 98 w 140"/>
                    <a:gd name="T5" fmla="*/ 31 h 152"/>
                    <a:gd name="T6" fmla="*/ 98 w 140"/>
                    <a:gd name="T7" fmla="*/ 31 h 152"/>
                    <a:gd name="T8" fmla="*/ 56 w 140"/>
                    <a:gd name="T9" fmla="*/ 16 h 152"/>
                    <a:gd name="T10" fmla="*/ 56 w 140"/>
                    <a:gd name="T11" fmla="*/ 16 h 152"/>
                    <a:gd name="T12" fmla="*/ 56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56 w 140"/>
                    <a:gd name="T33" fmla="*/ 137 h 152"/>
                    <a:gd name="T34" fmla="*/ 56 w 140"/>
                    <a:gd name="T35" fmla="*/ 137 h 152"/>
                    <a:gd name="T36" fmla="*/ 56 w 140"/>
                    <a:gd name="T37" fmla="*/ 137 h 152"/>
                    <a:gd name="T38" fmla="*/ 98 w 140"/>
                    <a:gd name="T39" fmla="*/ 122 h 152"/>
                    <a:gd name="T40" fmla="*/ 98 w 140"/>
                    <a:gd name="T41" fmla="*/ 122 h 152"/>
                    <a:gd name="T42" fmla="*/ 98 w 140"/>
                    <a:gd name="T43" fmla="*/ 122 h 152"/>
                    <a:gd name="T44" fmla="*/ 126 w 140"/>
                    <a:gd name="T45" fmla="*/ 76 h 152"/>
                    <a:gd name="T46" fmla="*/ 126 w 140"/>
                    <a:gd name="T47" fmla="*/ 76 h 152"/>
                    <a:gd name="T48" fmla="*/ 140 w 140"/>
                    <a:gd name="T49" fmla="*/ 91 h 152"/>
                    <a:gd name="T50" fmla="*/ 140 w 140"/>
                    <a:gd name="T51" fmla="*/ 91 h 152"/>
                    <a:gd name="T52" fmla="*/ 112 w 140"/>
                    <a:gd name="T53" fmla="*/ 137 h 152"/>
                    <a:gd name="T54" fmla="*/ 112 w 140"/>
                    <a:gd name="T55" fmla="*/ 137 h 152"/>
                    <a:gd name="T56" fmla="*/ 98 w 140"/>
                    <a:gd name="T57" fmla="*/ 137 h 152"/>
                    <a:gd name="T58" fmla="*/ 56 w 140"/>
                    <a:gd name="T59" fmla="*/ 152 h 152"/>
                    <a:gd name="T60" fmla="*/ 56 w 140"/>
                    <a:gd name="T61" fmla="*/ 152 h 152"/>
                    <a:gd name="T62" fmla="*/ 56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56 w 140"/>
                    <a:gd name="T83" fmla="*/ 0 h 152"/>
                    <a:gd name="T84" fmla="*/ 56 w 140"/>
                    <a:gd name="T85" fmla="*/ 0 h 152"/>
                    <a:gd name="T86" fmla="*/ 56 w 140"/>
                    <a:gd name="T87" fmla="*/ 0 h 152"/>
                    <a:gd name="T88" fmla="*/ 98 w 140"/>
                    <a:gd name="T89" fmla="*/ 16 h 152"/>
                    <a:gd name="T90" fmla="*/ 98 w 140"/>
                    <a:gd name="T91" fmla="*/ 16 h 152"/>
                    <a:gd name="T92" fmla="*/ 112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98" y="16"/>
                      </a:lnTo>
                      <a:lnTo>
                        <a:pt x="98" y="31"/>
                      </a:lnTo>
                      <a:lnTo>
                        <a:pt x="56" y="16"/>
                      </a:lnTo>
                      <a:lnTo>
                        <a:pt x="14" y="31"/>
                      </a:lnTo>
                      <a:lnTo>
                        <a:pt x="28" y="16"/>
                      </a:lnTo>
                      <a:lnTo>
                        <a:pt x="14" y="76"/>
                      </a:lnTo>
                      <a:lnTo>
                        <a:pt x="28" y="122"/>
                      </a:lnTo>
                      <a:lnTo>
                        <a:pt x="14" y="122"/>
                      </a:lnTo>
                      <a:lnTo>
                        <a:pt x="56" y="137"/>
                      </a:lnTo>
                      <a:lnTo>
                        <a:pt x="98" y="122"/>
                      </a:lnTo>
                      <a:lnTo>
                        <a:pt x="126" y="76"/>
                      </a:lnTo>
                      <a:lnTo>
                        <a:pt x="140" y="91"/>
                      </a:lnTo>
                      <a:lnTo>
                        <a:pt x="112" y="137"/>
                      </a:lnTo>
                      <a:lnTo>
                        <a:pt x="98" y="137"/>
                      </a:lnTo>
                      <a:lnTo>
                        <a:pt x="56" y="152"/>
                      </a:lnTo>
                      <a:lnTo>
                        <a:pt x="14" y="137"/>
                      </a:lnTo>
                      <a:lnTo>
                        <a:pt x="14" y="122"/>
                      </a:lnTo>
                      <a:lnTo>
                        <a:pt x="0" y="76"/>
                      </a:lnTo>
                      <a:lnTo>
                        <a:pt x="14" y="16"/>
                      </a:lnTo>
                      <a:lnTo>
                        <a:pt x="56" y="0"/>
                      </a:lnTo>
                      <a:lnTo>
                        <a:pt x="98" y="16"/>
                      </a:lnTo>
                      <a:lnTo>
                        <a:pt x="112"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64" name="Freeform 186"/>
                <p:cNvSpPr>
                  <a:spLocks/>
                </p:cNvSpPr>
                <p:nvPr/>
              </p:nvSpPr>
              <p:spPr bwMode="auto">
                <a:xfrm>
                  <a:off x="2957" y="3690"/>
                  <a:ext cx="14" cy="15"/>
                </a:xfrm>
                <a:custGeom>
                  <a:avLst/>
                  <a:gdLst>
                    <a:gd name="T0" fmla="*/ 0 w 14"/>
                    <a:gd name="T1" fmla="*/ 0 h 15"/>
                    <a:gd name="T2" fmla="*/ 0 w 14"/>
                    <a:gd name="T3" fmla="*/ 0 h 15"/>
                    <a:gd name="T4" fmla="*/ 0 w 14"/>
                    <a:gd name="T5" fmla="*/ 0 h 15"/>
                    <a:gd name="T6" fmla="*/ 14 w 14"/>
                    <a:gd name="T7" fmla="*/ 0 h 15"/>
                    <a:gd name="T8" fmla="*/ 14 w 14"/>
                    <a:gd name="T9" fmla="*/ 15 h 15"/>
                    <a:gd name="T10" fmla="*/ 14 w 14"/>
                    <a:gd name="T11" fmla="*/ 15 h 15"/>
                    <a:gd name="T12" fmla="*/ 0 w 14"/>
                    <a:gd name="T13" fmla="*/ 0 h 15"/>
                    <a:gd name="T14" fmla="*/ 0 60000 65536"/>
                    <a:gd name="T15" fmla="*/ 0 60000 65536"/>
                    <a:gd name="T16" fmla="*/ 0 60000 65536"/>
                    <a:gd name="T17" fmla="*/ 0 60000 65536"/>
                    <a:gd name="T18" fmla="*/ 0 60000 65536"/>
                    <a:gd name="T19" fmla="*/ 0 60000 65536"/>
                    <a:gd name="T20" fmla="*/ 0 60000 65536"/>
                    <a:gd name="T21" fmla="*/ 0 w 14"/>
                    <a:gd name="T22" fmla="*/ 0 h 15"/>
                    <a:gd name="T23" fmla="*/ 14 w 14"/>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5">
                      <a:moveTo>
                        <a:pt x="0" y="0"/>
                      </a:moveTo>
                      <a:lnTo>
                        <a:pt x="0" y="0"/>
                      </a:lnTo>
                      <a:lnTo>
                        <a:pt x="14" y="0"/>
                      </a:lnTo>
                      <a:lnTo>
                        <a:pt x="14" y="15"/>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65" name="Rectangle 187"/>
                <p:cNvSpPr>
                  <a:spLocks noChangeArrowheads="1"/>
                </p:cNvSpPr>
                <p:nvPr/>
              </p:nvSpPr>
              <p:spPr bwMode="auto">
                <a:xfrm>
                  <a:off x="2901" y="373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66" name="Rectangle 188"/>
                <p:cNvSpPr>
                  <a:spLocks noChangeArrowheads="1"/>
                </p:cNvSpPr>
                <p:nvPr/>
              </p:nvSpPr>
              <p:spPr bwMode="auto">
                <a:xfrm>
                  <a:off x="2901" y="4039"/>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67" name="Rectangle 189"/>
                <p:cNvSpPr>
                  <a:spLocks noChangeArrowheads="1"/>
                </p:cNvSpPr>
                <p:nvPr/>
              </p:nvSpPr>
              <p:spPr bwMode="auto">
                <a:xfrm>
                  <a:off x="2901" y="3736"/>
                  <a:ext cx="14" cy="30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68" name="Freeform 190"/>
                <p:cNvSpPr>
                  <a:spLocks/>
                </p:cNvSpPr>
                <p:nvPr/>
              </p:nvSpPr>
              <p:spPr bwMode="auto">
                <a:xfrm>
                  <a:off x="3098" y="3614"/>
                  <a:ext cx="126" cy="137"/>
                </a:xfrm>
                <a:custGeom>
                  <a:avLst/>
                  <a:gdLst>
                    <a:gd name="T0" fmla="*/ 126 w 126"/>
                    <a:gd name="T1" fmla="*/ 76 h 137"/>
                    <a:gd name="T2" fmla="*/ 112 w 126"/>
                    <a:gd name="T3" fmla="*/ 16 h 137"/>
                    <a:gd name="T4" fmla="*/ 70 w 126"/>
                    <a:gd name="T5" fmla="*/ 0 h 137"/>
                    <a:gd name="T6" fmla="*/ 14 w 126"/>
                    <a:gd name="T7" fmla="*/ 16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6"/>
                      </a:lnTo>
                      <a:lnTo>
                        <a:pt x="70" y="0"/>
                      </a:lnTo>
                      <a:lnTo>
                        <a:pt x="14" y="16"/>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69" name="Freeform 191"/>
                <p:cNvSpPr>
                  <a:spLocks/>
                </p:cNvSpPr>
                <p:nvPr/>
              </p:nvSpPr>
              <p:spPr bwMode="auto">
                <a:xfrm>
                  <a:off x="3098" y="3614"/>
                  <a:ext cx="140" cy="152"/>
                </a:xfrm>
                <a:custGeom>
                  <a:avLst/>
                  <a:gdLst>
                    <a:gd name="T0" fmla="*/ 126 w 140"/>
                    <a:gd name="T1" fmla="*/ 76 h 152"/>
                    <a:gd name="T2" fmla="*/ 112 w 140"/>
                    <a:gd name="T3" fmla="*/ 16 h 152"/>
                    <a:gd name="T4" fmla="*/ 112 w 140"/>
                    <a:gd name="T5" fmla="*/ 31 h 152"/>
                    <a:gd name="T6" fmla="*/ 112 w 140"/>
                    <a:gd name="T7" fmla="*/ 31 h 152"/>
                    <a:gd name="T8" fmla="*/ 70 w 140"/>
                    <a:gd name="T9" fmla="*/ 16 h 152"/>
                    <a:gd name="T10" fmla="*/ 70 w 140"/>
                    <a:gd name="T11" fmla="*/ 16 h 152"/>
                    <a:gd name="T12" fmla="*/ 70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70 w 140"/>
                    <a:gd name="T83" fmla="*/ 0 h 152"/>
                    <a:gd name="T84" fmla="*/ 70 w 140"/>
                    <a:gd name="T85" fmla="*/ 0 h 152"/>
                    <a:gd name="T86" fmla="*/ 70 w 140"/>
                    <a:gd name="T87" fmla="*/ 0 h 152"/>
                    <a:gd name="T88" fmla="*/ 112 w 140"/>
                    <a:gd name="T89" fmla="*/ 16 h 152"/>
                    <a:gd name="T90" fmla="*/ 112 w 140"/>
                    <a:gd name="T91" fmla="*/ 16 h 152"/>
                    <a:gd name="T92" fmla="*/ 126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6"/>
                      </a:lnTo>
                      <a:lnTo>
                        <a:pt x="112" y="31"/>
                      </a:lnTo>
                      <a:lnTo>
                        <a:pt x="70" y="16"/>
                      </a:lnTo>
                      <a:lnTo>
                        <a:pt x="14" y="31"/>
                      </a:lnTo>
                      <a:lnTo>
                        <a:pt x="28" y="16"/>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6"/>
                      </a:lnTo>
                      <a:lnTo>
                        <a:pt x="70" y="0"/>
                      </a:lnTo>
                      <a:lnTo>
                        <a:pt x="112" y="16"/>
                      </a:lnTo>
                      <a:lnTo>
                        <a:pt x="126"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70" name="Freeform 192"/>
                <p:cNvSpPr>
                  <a:spLocks/>
                </p:cNvSpPr>
                <p:nvPr/>
              </p:nvSpPr>
              <p:spPr bwMode="auto">
                <a:xfrm>
                  <a:off x="3224" y="369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71" name="Rectangle 193"/>
                <p:cNvSpPr>
                  <a:spLocks noChangeArrowheads="1"/>
                </p:cNvSpPr>
                <p:nvPr/>
              </p:nvSpPr>
              <p:spPr bwMode="auto">
                <a:xfrm>
                  <a:off x="3168" y="373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72" name="Rectangle 194"/>
                <p:cNvSpPr>
                  <a:spLocks noChangeArrowheads="1"/>
                </p:cNvSpPr>
                <p:nvPr/>
              </p:nvSpPr>
              <p:spPr bwMode="auto">
                <a:xfrm>
                  <a:off x="3168" y="4039"/>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73" name="Rectangle 195"/>
                <p:cNvSpPr>
                  <a:spLocks noChangeArrowheads="1"/>
                </p:cNvSpPr>
                <p:nvPr/>
              </p:nvSpPr>
              <p:spPr bwMode="auto">
                <a:xfrm>
                  <a:off x="3168" y="3736"/>
                  <a:ext cx="14" cy="30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74" name="Freeform 196"/>
                <p:cNvSpPr>
                  <a:spLocks/>
                </p:cNvSpPr>
                <p:nvPr/>
              </p:nvSpPr>
              <p:spPr bwMode="auto">
                <a:xfrm>
                  <a:off x="3856" y="3614"/>
                  <a:ext cx="126" cy="137"/>
                </a:xfrm>
                <a:custGeom>
                  <a:avLst/>
                  <a:gdLst>
                    <a:gd name="T0" fmla="*/ 126 w 126"/>
                    <a:gd name="T1" fmla="*/ 76 h 137"/>
                    <a:gd name="T2" fmla="*/ 112 w 126"/>
                    <a:gd name="T3" fmla="*/ 16 h 137"/>
                    <a:gd name="T4" fmla="*/ 70 w 126"/>
                    <a:gd name="T5" fmla="*/ 0 h 137"/>
                    <a:gd name="T6" fmla="*/ 14 w 126"/>
                    <a:gd name="T7" fmla="*/ 16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6"/>
                      </a:lnTo>
                      <a:lnTo>
                        <a:pt x="70" y="0"/>
                      </a:lnTo>
                      <a:lnTo>
                        <a:pt x="14" y="16"/>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75" name="Freeform 197"/>
                <p:cNvSpPr>
                  <a:spLocks/>
                </p:cNvSpPr>
                <p:nvPr/>
              </p:nvSpPr>
              <p:spPr bwMode="auto">
                <a:xfrm>
                  <a:off x="3856" y="3614"/>
                  <a:ext cx="140" cy="152"/>
                </a:xfrm>
                <a:custGeom>
                  <a:avLst/>
                  <a:gdLst>
                    <a:gd name="T0" fmla="*/ 126 w 140"/>
                    <a:gd name="T1" fmla="*/ 76 h 152"/>
                    <a:gd name="T2" fmla="*/ 112 w 140"/>
                    <a:gd name="T3" fmla="*/ 16 h 152"/>
                    <a:gd name="T4" fmla="*/ 112 w 140"/>
                    <a:gd name="T5" fmla="*/ 31 h 152"/>
                    <a:gd name="T6" fmla="*/ 112 w 140"/>
                    <a:gd name="T7" fmla="*/ 31 h 152"/>
                    <a:gd name="T8" fmla="*/ 70 w 140"/>
                    <a:gd name="T9" fmla="*/ 16 h 152"/>
                    <a:gd name="T10" fmla="*/ 70 w 140"/>
                    <a:gd name="T11" fmla="*/ 16 h 152"/>
                    <a:gd name="T12" fmla="*/ 70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70 w 140"/>
                    <a:gd name="T83" fmla="*/ 0 h 152"/>
                    <a:gd name="T84" fmla="*/ 70 w 140"/>
                    <a:gd name="T85" fmla="*/ 0 h 152"/>
                    <a:gd name="T86" fmla="*/ 70 w 140"/>
                    <a:gd name="T87" fmla="*/ 0 h 152"/>
                    <a:gd name="T88" fmla="*/ 112 w 140"/>
                    <a:gd name="T89" fmla="*/ 16 h 152"/>
                    <a:gd name="T90" fmla="*/ 112 w 140"/>
                    <a:gd name="T91" fmla="*/ 16 h 152"/>
                    <a:gd name="T92" fmla="*/ 126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6"/>
                      </a:lnTo>
                      <a:lnTo>
                        <a:pt x="112" y="31"/>
                      </a:lnTo>
                      <a:lnTo>
                        <a:pt x="70" y="16"/>
                      </a:lnTo>
                      <a:lnTo>
                        <a:pt x="14" y="31"/>
                      </a:lnTo>
                      <a:lnTo>
                        <a:pt x="28" y="16"/>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6"/>
                      </a:lnTo>
                      <a:lnTo>
                        <a:pt x="70" y="0"/>
                      </a:lnTo>
                      <a:lnTo>
                        <a:pt x="112" y="16"/>
                      </a:lnTo>
                      <a:lnTo>
                        <a:pt x="126"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76" name="Freeform 198"/>
                <p:cNvSpPr>
                  <a:spLocks/>
                </p:cNvSpPr>
                <p:nvPr/>
              </p:nvSpPr>
              <p:spPr bwMode="auto">
                <a:xfrm>
                  <a:off x="3982" y="369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77" name="Rectangle 199"/>
                <p:cNvSpPr>
                  <a:spLocks noChangeArrowheads="1"/>
                </p:cNvSpPr>
                <p:nvPr/>
              </p:nvSpPr>
              <p:spPr bwMode="auto">
                <a:xfrm>
                  <a:off x="3926" y="373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78" name="Rectangle 200"/>
                <p:cNvSpPr>
                  <a:spLocks noChangeArrowheads="1"/>
                </p:cNvSpPr>
                <p:nvPr/>
              </p:nvSpPr>
              <p:spPr bwMode="auto">
                <a:xfrm>
                  <a:off x="3926" y="4039"/>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79" name="Rectangle 201"/>
                <p:cNvSpPr>
                  <a:spLocks noChangeArrowheads="1"/>
                </p:cNvSpPr>
                <p:nvPr/>
              </p:nvSpPr>
              <p:spPr bwMode="auto">
                <a:xfrm>
                  <a:off x="3926" y="3736"/>
                  <a:ext cx="14" cy="30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80" name="Freeform 202"/>
                <p:cNvSpPr>
                  <a:spLocks/>
                </p:cNvSpPr>
                <p:nvPr/>
              </p:nvSpPr>
              <p:spPr bwMode="auto">
                <a:xfrm>
                  <a:off x="4614" y="3614"/>
                  <a:ext cx="126" cy="137"/>
                </a:xfrm>
                <a:custGeom>
                  <a:avLst/>
                  <a:gdLst>
                    <a:gd name="T0" fmla="*/ 126 w 126"/>
                    <a:gd name="T1" fmla="*/ 76 h 137"/>
                    <a:gd name="T2" fmla="*/ 112 w 126"/>
                    <a:gd name="T3" fmla="*/ 16 h 137"/>
                    <a:gd name="T4" fmla="*/ 70 w 126"/>
                    <a:gd name="T5" fmla="*/ 0 h 137"/>
                    <a:gd name="T6" fmla="*/ 14 w 126"/>
                    <a:gd name="T7" fmla="*/ 16 h 137"/>
                    <a:gd name="T8" fmla="*/ 0 w 126"/>
                    <a:gd name="T9" fmla="*/ 76 h 137"/>
                    <a:gd name="T10" fmla="*/ 14 w 126"/>
                    <a:gd name="T11" fmla="*/ 122 h 137"/>
                    <a:gd name="T12" fmla="*/ 70 w 126"/>
                    <a:gd name="T13" fmla="*/ 137 h 137"/>
                    <a:gd name="T14" fmla="*/ 112 w 126"/>
                    <a:gd name="T15" fmla="*/ 122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16"/>
                      </a:lnTo>
                      <a:lnTo>
                        <a:pt x="70" y="0"/>
                      </a:lnTo>
                      <a:lnTo>
                        <a:pt x="14" y="16"/>
                      </a:lnTo>
                      <a:lnTo>
                        <a:pt x="0" y="76"/>
                      </a:lnTo>
                      <a:lnTo>
                        <a:pt x="14" y="122"/>
                      </a:lnTo>
                      <a:lnTo>
                        <a:pt x="70" y="137"/>
                      </a:lnTo>
                      <a:lnTo>
                        <a:pt x="112" y="122"/>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81" name="Freeform 203"/>
                <p:cNvSpPr>
                  <a:spLocks/>
                </p:cNvSpPr>
                <p:nvPr/>
              </p:nvSpPr>
              <p:spPr bwMode="auto">
                <a:xfrm>
                  <a:off x="4614" y="3614"/>
                  <a:ext cx="140" cy="152"/>
                </a:xfrm>
                <a:custGeom>
                  <a:avLst/>
                  <a:gdLst>
                    <a:gd name="T0" fmla="*/ 126 w 140"/>
                    <a:gd name="T1" fmla="*/ 76 h 152"/>
                    <a:gd name="T2" fmla="*/ 112 w 140"/>
                    <a:gd name="T3" fmla="*/ 16 h 152"/>
                    <a:gd name="T4" fmla="*/ 112 w 140"/>
                    <a:gd name="T5" fmla="*/ 31 h 152"/>
                    <a:gd name="T6" fmla="*/ 112 w 140"/>
                    <a:gd name="T7" fmla="*/ 31 h 152"/>
                    <a:gd name="T8" fmla="*/ 70 w 140"/>
                    <a:gd name="T9" fmla="*/ 16 h 152"/>
                    <a:gd name="T10" fmla="*/ 70 w 140"/>
                    <a:gd name="T11" fmla="*/ 16 h 152"/>
                    <a:gd name="T12" fmla="*/ 70 w 140"/>
                    <a:gd name="T13" fmla="*/ 16 h 152"/>
                    <a:gd name="T14" fmla="*/ 14 w 140"/>
                    <a:gd name="T15" fmla="*/ 31 h 152"/>
                    <a:gd name="T16" fmla="*/ 28 w 140"/>
                    <a:gd name="T17" fmla="*/ 16 h 152"/>
                    <a:gd name="T18" fmla="*/ 28 w 140"/>
                    <a:gd name="T19" fmla="*/ 16 h 152"/>
                    <a:gd name="T20" fmla="*/ 14 w 140"/>
                    <a:gd name="T21" fmla="*/ 76 h 152"/>
                    <a:gd name="T22" fmla="*/ 14 w 140"/>
                    <a:gd name="T23" fmla="*/ 76 h 152"/>
                    <a:gd name="T24" fmla="*/ 14 w 140"/>
                    <a:gd name="T25" fmla="*/ 76 h 152"/>
                    <a:gd name="T26" fmla="*/ 28 w 140"/>
                    <a:gd name="T27" fmla="*/ 122 h 152"/>
                    <a:gd name="T28" fmla="*/ 14 w 140"/>
                    <a:gd name="T29" fmla="*/ 122 h 152"/>
                    <a:gd name="T30" fmla="*/ 14 w 140"/>
                    <a:gd name="T31" fmla="*/ 122 h 152"/>
                    <a:gd name="T32" fmla="*/ 70 w 140"/>
                    <a:gd name="T33" fmla="*/ 137 h 152"/>
                    <a:gd name="T34" fmla="*/ 70 w 140"/>
                    <a:gd name="T35" fmla="*/ 137 h 152"/>
                    <a:gd name="T36" fmla="*/ 70 w 140"/>
                    <a:gd name="T37" fmla="*/ 137 h 152"/>
                    <a:gd name="T38" fmla="*/ 112 w 140"/>
                    <a:gd name="T39" fmla="*/ 122 h 152"/>
                    <a:gd name="T40" fmla="*/ 112 w 140"/>
                    <a:gd name="T41" fmla="*/ 122 h 152"/>
                    <a:gd name="T42" fmla="*/ 112 w 140"/>
                    <a:gd name="T43" fmla="*/ 122 h 152"/>
                    <a:gd name="T44" fmla="*/ 126 w 140"/>
                    <a:gd name="T45" fmla="*/ 76 h 152"/>
                    <a:gd name="T46" fmla="*/ 126 w 140"/>
                    <a:gd name="T47" fmla="*/ 76 h 152"/>
                    <a:gd name="T48" fmla="*/ 140 w 140"/>
                    <a:gd name="T49" fmla="*/ 76 h 152"/>
                    <a:gd name="T50" fmla="*/ 140 w 140"/>
                    <a:gd name="T51" fmla="*/ 76 h 152"/>
                    <a:gd name="T52" fmla="*/ 126 w 140"/>
                    <a:gd name="T53" fmla="*/ 122 h 152"/>
                    <a:gd name="T54" fmla="*/ 126 w 140"/>
                    <a:gd name="T55" fmla="*/ 122 h 152"/>
                    <a:gd name="T56" fmla="*/ 112 w 140"/>
                    <a:gd name="T57" fmla="*/ 137 h 152"/>
                    <a:gd name="T58" fmla="*/ 70 w 140"/>
                    <a:gd name="T59" fmla="*/ 152 h 152"/>
                    <a:gd name="T60" fmla="*/ 70 w 140"/>
                    <a:gd name="T61" fmla="*/ 152 h 152"/>
                    <a:gd name="T62" fmla="*/ 70 w 140"/>
                    <a:gd name="T63" fmla="*/ 152 h 152"/>
                    <a:gd name="T64" fmla="*/ 14 w 140"/>
                    <a:gd name="T65" fmla="*/ 137 h 152"/>
                    <a:gd name="T66" fmla="*/ 14 w 140"/>
                    <a:gd name="T67" fmla="*/ 137 h 152"/>
                    <a:gd name="T68" fmla="*/ 14 w 140"/>
                    <a:gd name="T69" fmla="*/ 122 h 152"/>
                    <a:gd name="T70" fmla="*/ 0 w 140"/>
                    <a:gd name="T71" fmla="*/ 76 h 152"/>
                    <a:gd name="T72" fmla="*/ 0 w 140"/>
                    <a:gd name="T73" fmla="*/ 76 h 152"/>
                    <a:gd name="T74" fmla="*/ 0 w 140"/>
                    <a:gd name="T75" fmla="*/ 76 h 152"/>
                    <a:gd name="T76" fmla="*/ 14 w 140"/>
                    <a:gd name="T77" fmla="*/ 16 h 152"/>
                    <a:gd name="T78" fmla="*/ 14 w 140"/>
                    <a:gd name="T79" fmla="*/ 16 h 152"/>
                    <a:gd name="T80" fmla="*/ 14 w 140"/>
                    <a:gd name="T81" fmla="*/ 16 h 152"/>
                    <a:gd name="T82" fmla="*/ 70 w 140"/>
                    <a:gd name="T83" fmla="*/ 0 h 152"/>
                    <a:gd name="T84" fmla="*/ 70 w 140"/>
                    <a:gd name="T85" fmla="*/ 0 h 152"/>
                    <a:gd name="T86" fmla="*/ 70 w 140"/>
                    <a:gd name="T87" fmla="*/ 0 h 152"/>
                    <a:gd name="T88" fmla="*/ 112 w 140"/>
                    <a:gd name="T89" fmla="*/ 16 h 152"/>
                    <a:gd name="T90" fmla="*/ 112 w 140"/>
                    <a:gd name="T91" fmla="*/ 16 h 152"/>
                    <a:gd name="T92" fmla="*/ 126 w 140"/>
                    <a:gd name="T93" fmla="*/ 16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16"/>
                      </a:lnTo>
                      <a:lnTo>
                        <a:pt x="112" y="31"/>
                      </a:lnTo>
                      <a:lnTo>
                        <a:pt x="70" y="16"/>
                      </a:lnTo>
                      <a:lnTo>
                        <a:pt x="14" y="31"/>
                      </a:lnTo>
                      <a:lnTo>
                        <a:pt x="28" y="16"/>
                      </a:lnTo>
                      <a:lnTo>
                        <a:pt x="14" y="76"/>
                      </a:lnTo>
                      <a:lnTo>
                        <a:pt x="28" y="122"/>
                      </a:lnTo>
                      <a:lnTo>
                        <a:pt x="14" y="122"/>
                      </a:lnTo>
                      <a:lnTo>
                        <a:pt x="70" y="137"/>
                      </a:lnTo>
                      <a:lnTo>
                        <a:pt x="112" y="122"/>
                      </a:lnTo>
                      <a:lnTo>
                        <a:pt x="126" y="76"/>
                      </a:lnTo>
                      <a:lnTo>
                        <a:pt x="140" y="76"/>
                      </a:lnTo>
                      <a:lnTo>
                        <a:pt x="126" y="122"/>
                      </a:lnTo>
                      <a:lnTo>
                        <a:pt x="112" y="137"/>
                      </a:lnTo>
                      <a:lnTo>
                        <a:pt x="70" y="152"/>
                      </a:lnTo>
                      <a:lnTo>
                        <a:pt x="14" y="137"/>
                      </a:lnTo>
                      <a:lnTo>
                        <a:pt x="14" y="122"/>
                      </a:lnTo>
                      <a:lnTo>
                        <a:pt x="0" y="76"/>
                      </a:lnTo>
                      <a:lnTo>
                        <a:pt x="14" y="16"/>
                      </a:lnTo>
                      <a:lnTo>
                        <a:pt x="70" y="0"/>
                      </a:lnTo>
                      <a:lnTo>
                        <a:pt x="112" y="16"/>
                      </a:lnTo>
                      <a:lnTo>
                        <a:pt x="126" y="16"/>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82" name="Freeform 204"/>
                <p:cNvSpPr>
                  <a:spLocks/>
                </p:cNvSpPr>
                <p:nvPr/>
              </p:nvSpPr>
              <p:spPr bwMode="auto">
                <a:xfrm>
                  <a:off x="4740" y="3690"/>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83" name="Rectangle 205"/>
                <p:cNvSpPr>
                  <a:spLocks noChangeArrowheads="1"/>
                </p:cNvSpPr>
                <p:nvPr/>
              </p:nvSpPr>
              <p:spPr bwMode="auto">
                <a:xfrm>
                  <a:off x="4684" y="373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84" name="Rectangle 206"/>
                <p:cNvSpPr>
                  <a:spLocks noChangeArrowheads="1"/>
                </p:cNvSpPr>
                <p:nvPr/>
              </p:nvSpPr>
              <p:spPr bwMode="auto">
                <a:xfrm>
                  <a:off x="4684" y="4039"/>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85" name="Rectangle 207"/>
                <p:cNvSpPr>
                  <a:spLocks noChangeArrowheads="1"/>
                </p:cNvSpPr>
                <p:nvPr/>
              </p:nvSpPr>
              <p:spPr bwMode="auto">
                <a:xfrm>
                  <a:off x="4684" y="3736"/>
                  <a:ext cx="14" cy="303"/>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86" name="Freeform 208"/>
                <p:cNvSpPr>
                  <a:spLocks/>
                </p:cNvSpPr>
                <p:nvPr/>
              </p:nvSpPr>
              <p:spPr bwMode="auto">
                <a:xfrm>
                  <a:off x="1146" y="3250"/>
                  <a:ext cx="127" cy="137"/>
                </a:xfrm>
                <a:custGeom>
                  <a:avLst/>
                  <a:gdLst>
                    <a:gd name="T0" fmla="*/ 127 w 127"/>
                    <a:gd name="T1" fmla="*/ 61 h 137"/>
                    <a:gd name="T2" fmla="*/ 113 w 127"/>
                    <a:gd name="T3" fmla="*/ 15 h 137"/>
                    <a:gd name="T4" fmla="*/ 71 w 127"/>
                    <a:gd name="T5" fmla="*/ 0 h 137"/>
                    <a:gd name="T6" fmla="*/ 29 w 127"/>
                    <a:gd name="T7" fmla="*/ 15 h 137"/>
                    <a:gd name="T8" fmla="*/ 0 w 127"/>
                    <a:gd name="T9" fmla="*/ 61 h 137"/>
                    <a:gd name="T10" fmla="*/ 29 w 127"/>
                    <a:gd name="T11" fmla="*/ 106 h 137"/>
                    <a:gd name="T12" fmla="*/ 71 w 127"/>
                    <a:gd name="T13" fmla="*/ 137 h 137"/>
                    <a:gd name="T14" fmla="*/ 113 w 127"/>
                    <a:gd name="T15" fmla="*/ 106 h 137"/>
                    <a:gd name="T16" fmla="*/ 127 w 127"/>
                    <a:gd name="T17" fmla="*/ 61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61"/>
                      </a:moveTo>
                      <a:lnTo>
                        <a:pt x="113" y="15"/>
                      </a:lnTo>
                      <a:lnTo>
                        <a:pt x="71" y="0"/>
                      </a:lnTo>
                      <a:lnTo>
                        <a:pt x="29" y="15"/>
                      </a:lnTo>
                      <a:lnTo>
                        <a:pt x="0" y="61"/>
                      </a:lnTo>
                      <a:lnTo>
                        <a:pt x="29" y="106"/>
                      </a:lnTo>
                      <a:lnTo>
                        <a:pt x="71" y="137"/>
                      </a:lnTo>
                      <a:lnTo>
                        <a:pt x="113" y="106"/>
                      </a:lnTo>
                      <a:lnTo>
                        <a:pt x="127" y="61"/>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87" name="Freeform 209"/>
                <p:cNvSpPr>
                  <a:spLocks/>
                </p:cNvSpPr>
                <p:nvPr/>
              </p:nvSpPr>
              <p:spPr bwMode="auto">
                <a:xfrm>
                  <a:off x="1146" y="3250"/>
                  <a:ext cx="141" cy="152"/>
                </a:xfrm>
                <a:custGeom>
                  <a:avLst/>
                  <a:gdLst>
                    <a:gd name="T0" fmla="*/ 127 w 141"/>
                    <a:gd name="T1" fmla="*/ 61 h 152"/>
                    <a:gd name="T2" fmla="*/ 113 w 141"/>
                    <a:gd name="T3" fmla="*/ 15 h 152"/>
                    <a:gd name="T4" fmla="*/ 113 w 141"/>
                    <a:gd name="T5" fmla="*/ 30 h 152"/>
                    <a:gd name="T6" fmla="*/ 113 w 141"/>
                    <a:gd name="T7" fmla="*/ 30 h 152"/>
                    <a:gd name="T8" fmla="*/ 71 w 141"/>
                    <a:gd name="T9" fmla="*/ 15 h 152"/>
                    <a:gd name="T10" fmla="*/ 71 w 141"/>
                    <a:gd name="T11" fmla="*/ 15 h 152"/>
                    <a:gd name="T12" fmla="*/ 71 w 141"/>
                    <a:gd name="T13" fmla="*/ 15 h 152"/>
                    <a:gd name="T14" fmla="*/ 29 w 141"/>
                    <a:gd name="T15" fmla="*/ 30 h 152"/>
                    <a:gd name="T16" fmla="*/ 43 w 141"/>
                    <a:gd name="T17" fmla="*/ 30 h 152"/>
                    <a:gd name="T18" fmla="*/ 43 w 141"/>
                    <a:gd name="T19" fmla="*/ 30 h 152"/>
                    <a:gd name="T20" fmla="*/ 15 w 141"/>
                    <a:gd name="T21" fmla="*/ 76 h 152"/>
                    <a:gd name="T22" fmla="*/ 15 w 141"/>
                    <a:gd name="T23" fmla="*/ 61 h 152"/>
                    <a:gd name="T24" fmla="*/ 15 w 141"/>
                    <a:gd name="T25" fmla="*/ 61 h 152"/>
                    <a:gd name="T26" fmla="*/ 43 w 141"/>
                    <a:gd name="T27" fmla="*/ 106 h 152"/>
                    <a:gd name="T28" fmla="*/ 43 w 141"/>
                    <a:gd name="T29" fmla="*/ 106 h 152"/>
                    <a:gd name="T30" fmla="*/ 43 w 141"/>
                    <a:gd name="T31" fmla="*/ 106 h 152"/>
                    <a:gd name="T32" fmla="*/ 85 w 141"/>
                    <a:gd name="T33" fmla="*/ 137 h 152"/>
                    <a:gd name="T34" fmla="*/ 71 w 141"/>
                    <a:gd name="T35" fmla="*/ 137 h 152"/>
                    <a:gd name="T36" fmla="*/ 71 w 141"/>
                    <a:gd name="T37" fmla="*/ 137 h 152"/>
                    <a:gd name="T38" fmla="*/ 113 w 141"/>
                    <a:gd name="T39" fmla="*/ 106 h 152"/>
                    <a:gd name="T40" fmla="*/ 113 w 141"/>
                    <a:gd name="T41" fmla="*/ 106 h 152"/>
                    <a:gd name="T42" fmla="*/ 113 w 141"/>
                    <a:gd name="T43" fmla="*/ 106 h 152"/>
                    <a:gd name="T44" fmla="*/ 127 w 141"/>
                    <a:gd name="T45" fmla="*/ 61 h 152"/>
                    <a:gd name="T46" fmla="*/ 127 w 141"/>
                    <a:gd name="T47" fmla="*/ 61 h 152"/>
                    <a:gd name="T48" fmla="*/ 141 w 141"/>
                    <a:gd name="T49" fmla="*/ 61 h 152"/>
                    <a:gd name="T50" fmla="*/ 141 w 141"/>
                    <a:gd name="T51" fmla="*/ 61 h 152"/>
                    <a:gd name="T52" fmla="*/ 127 w 141"/>
                    <a:gd name="T53" fmla="*/ 106 h 152"/>
                    <a:gd name="T54" fmla="*/ 127 w 141"/>
                    <a:gd name="T55" fmla="*/ 106 h 152"/>
                    <a:gd name="T56" fmla="*/ 127 w 141"/>
                    <a:gd name="T57" fmla="*/ 121 h 152"/>
                    <a:gd name="T58" fmla="*/ 85 w 141"/>
                    <a:gd name="T59" fmla="*/ 152 h 152"/>
                    <a:gd name="T60" fmla="*/ 85 w 141"/>
                    <a:gd name="T61" fmla="*/ 152 h 152"/>
                    <a:gd name="T62" fmla="*/ 71 w 141"/>
                    <a:gd name="T63" fmla="*/ 152 h 152"/>
                    <a:gd name="T64" fmla="*/ 29 w 141"/>
                    <a:gd name="T65" fmla="*/ 121 h 152"/>
                    <a:gd name="T66" fmla="*/ 29 w 141"/>
                    <a:gd name="T67" fmla="*/ 121 h 152"/>
                    <a:gd name="T68" fmla="*/ 29 w 141"/>
                    <a:gd name="T69" fmla="*/ 121 h 152"/>
                    <a:gd name="T70" fmla="*/ 0 w 141"/>
                    <a:gd name="T71" fmla="*/ 76 h 152"/>
                    <a:gd name="T72" fmla="*/ 0 w 141"/>
                    <a:gd name="T73" fmla="*/ 76 h 152"/>
                    <a:gd name="T74" fmla="*/ 0 w 141"/>
                    <a:gd name="T75" fmla="*/ 61 h 152"/>
                    <a:gd name="T76" fmla="*/ 29 w 141"/>
                    <a:gd name="T77" fmla="*/ 15 h 152"/>
                    <a:gd name="T78" fmla="*/ 29 w 141"/>
                    <a:gd name="T79" fmla="*/ 15 h 152"/>
                    <a:gd name="T80" fmla="*/ 29 w 141"/>
                    <a:gd name="T81" fmla="*/ 15 h 152"/>
                    <a:gd name="T82" fmla="*/ 71 w 141"/>
                    <a:gd name="T83" fmla="*/ 0 h 152"/>
                    <a:gd name="T84" fmla="*/ 71 w 141"/>
                    <a:gd name="T85" fmla="*/ 0 h 152"/>
                    <a:gd name="T86" fmla="*/ 71 w 141"/>
                    <a:gd name="T87" fmla="*/ 0 h 152"/>
                    <a:gd name="T88" fmla="*/ 113 w 141"/>
                    <a:gd name="T89" fmla="*/ 15 h 152"/>
                    <a:gd name="T90" fmla="*/ 113 w 141"/>
                    <a:gd name="T91" fmla="*/ 15 h 152"/>
                    <a:gd name="T92" fmla="*/ 127 w 141"/>
                    <a:gd name="T93" fmla="*/ 15 h 152"/>
                    <a:gd name="T94" fmla="*/ 141 w 141"/>
                    <a:gd name="T95" fmla="*/ 61 h 152"/>
                    <a:gd name="T96" fmla="*/ 127 w 141"/>
                    <a:gd name="T97" fmla="*/ 61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61"/>
                      </a:moveTo>
                      <a:lnTo>
                        <a:pt x="113" y="15"/>
                      </a:lnTo>
                      <a:lnTo>
                        <a:pt x="113" y="30"/>
                      </a:lnTo>
                      <a:lnTo>
                        <a:pt x="71" y="15"/>
                      </a:lnTo>
                      <a:lnTo>
                        <a:pt x="29" y="30"/>
                      </a:lnTo>
                      <a:lnTo>
                        <a:pt x="43" y="30"/>
                      </a:lnTo>
                      <a:lnTo>
                        <a:pt x="15" y="76"/>
                      </a:lnTo>
                      <a:lnTo>
                        <a:pt x="15" y="61"/>
                      </a:lnTo>
                      <a:lnTo>
                        <a:pt x="43" y="106"/>
                      </a:lnTo>
                      <a:lnTo>
                        <a:pt x="85" y="137"/>
                      </a:lnTo>
                      <a:lnTo>
                        <a:pt x="71" y="137"/>
                      </a:lnTo>
                      <a:lnTo>
                        <a:pt x="113" y="106"/>
                      </a:lnTo>
                      <a:lnTo>
                        <a:pt x="127" y="61"/>
                      </a:lnTo>
                      <a:lnTo>
                        <a:pt x="141" y="61"/>
                      </a:lnTo>
                      <a:lnTo>
                        <a:pt x="127" y="106"/>
                      </a:lnTo>
                      <a:lnTo>
                        <a:pt x="127" y="121"/>
                      </a:lnTo>
                      <a:lnTo>
                        <a:pt x="85" y="152"/>
                      </a:lnTo>
                      <a:lnTo>
                        <a:pt x="71" y="152"/>
                      </a:lnTo>
                      <a:lnTo>
                        <a:pt x="29" y="121"/>
                      </a:lnTo>
                      <a:lnTo>
                        <a:pt x="0" y="76"/>
                      </a:lnTo>
                      <a:lnTo>
                        <a:pt x="0" y="61"/>
                      </a:lnTo>
                      <a:lnTo>
                        <a:pt x="29" y="15"/>
                      </a:lnTo>
                      <a:lnTo>
                        <a:pt x="71" y="0"/>
                      </a:lnTo>
                      <a:lnTo>
                        <a:pt x="113" y="15"/>
                      </a:lnTo>
                      <a:lnTo>
                        <a:pt x="127" y="15"/>
                      </a:lnTo>
                      <a:lnTo>
                        <a:pt x="141" y="61"/>
                      </a:lnTo>
                      <a:lnTo>
                        <a:pt x="127" y="61"/>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88" name="Freeform 210"/>
                <p:cNvSpPr>
                  <a:spLocks/>
                </p:cNvSpPr>
                <p:nvPr/>
              </p:nvSpPr>
              <p:spPr bwMode="auto">
                <a:xfrm>
                  <a:off x="1273" y="3311"/>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89" name="Rectangle 211"/>
                <p:cNvSpPr>
                  <a:spLocks noChangeArrowheads="1"/>
                </p:cNvSpPr>
                <p:nvPr/>
              </p:nvSpPr>
              <p:spPr bwMode="auto">
                <a:xfrm>
                  <a:off x="1203" y="3387"/>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90" name="Rectangle 212"/>
                <p:cNvSpPr>
                  <a:spLocks noChangeArrowheads="1"/>
                </p:cNvSpPr>
                <p:nvPr/>
              </p:nvSpPr>
              <p:spPr bwMode="auto">
                <a:xfrm>
                  <a:off x="1076" y="366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91" name="Freeform 213"/>
                <p:cNvSpPr>
                  <a:spLocks/>
                </p:cNvSpPr>
                <p:nvPr/>
              </p:nvSpPr>
              <p:spPr bwMode="auto">
                <a:xfrm>
                  <a:off x="1076" y="3387"/>
                  <a:ext cx="141" cy="273"/>
                </a:xfrm>
                <a:custGeom>
                  <a:avLst/>
                  <a:gdLst>
                    <a:gd name="T0" fmla="*/ 141 w 141"/>
                    <a:gd name="T1" fmla="*/ 0 h 273"/>
                    <a:gd name="T2" fmla="*/ 127 w 141"/>
                    <a:gd name="T3" fmla="*/ 0 h 273"/>
                    <a:gd name="T4" fmla="*/ 0 w 141"/>
                    <a:gd name="T5" fmla="*/ 273 h 273"/>
                    <a:gd name="T6" fmla="*/ 14 w 141"/>
                    <a:gd name="T7" fmla="*/ 273 h 273"/>
                    <a:gd name="T8" fmla="*/ 141 w 141"/>
                    <a:gd name="T9" fmla="*/ 0 h 273"/>
                    <a:gd name="T10" fmla="*/ 0 60000 65536"/>
                    <a:gd name="T11" fmla="*/ 0 60000 65536"/>
                    <a:gd name="T12" fmla="*/ 0 60000 65536"/>
                    <a:gd name="T13" fmla="*/ 0 60000 65536"/>
                    <a:gd name="T14" fmla="*/ 0 60000 65536"/>
                    <a:gd name="T15" fmla="*/ 0 w 141"/>
                    <a:gd name="T16" fmla="*/ 0 h 273"/>
                    <a:gd name="T17" fmla="*/ 141 w 141"/>
                    <a:gd name="T18" fmla="*/ 273 h 273"/>
                  </a:gdLst>
                  <a:ahLst/>
                  <a:cxnLst>
                    <a:cxn ang="T10">
                      <a:pos x="T0" y="T1"/>
                    </a:cxn>
                    <a:cxn ang="T11">
                      <a:pos x="T2" y="T3"/>
                    </a:cxn>
                    <a:cxn ang="T12">
                      <a:pos x="T4" y="T5"/>
                    </a:cxn>
                    <a:cxn ang="T13">
                      <a:pos x="T6" y="T7"/>
                    </a:cxn>
                    <a:cxn ang="T14">
                      <a:pos x="T8" y="T9"/>
                    </a:cxn>
                  </a:cxnLst>
                  <a:rect l="T15" t="T16" r="T17" b="T18"/>
                  <a:pathLst>
                    <a:path w="141" h="273">
                      <a:moveTo>
                        <a:pt x="141" y="0"/>
                      </a:moveTo>
                      <a:lnTo>
                        <a:pt x="127" y="0"/>
                      </a:lnTo>
                      <a:lnTo>
                        <a:pt x="0" y="273"/>
                      </a:lnTo>
                      <a:lnTo>
                        <a:pt x="14" y="273"/>
                      </a:lnTo>
                      <a:lnTo>
                        <a:pt x="14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92" name="Rectangle 214"/>
                <p:cNvSpPr>
                  <a:spLocks noChangeArrowheads="1"/>
                </p:cNvSpPr>
                <p:nvPr/>
              </p:nvSpPr>
              <p:spPr bwMode="auto">
                <a:xfrm>
                  <a:off x="1217" y="3387"/>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93" name="Rectangle 215"/>
                <p:cNvSpPr>
                  <a:spLocks noChangeArrowheads="1"/>
                </p:cNvSpPr>
                <p:nvPr/>
              </p:nvSpPr>
              <p:spPr bwMode="auto">
                <a:xfrm>
                  <a:off x="1343" y="366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94" name="Freeform 216"/>
                <p:cNvSpPr>
                  <a:spLocks/>
                </p:cNvSpPr>
                <p:nvPr/>
              </p:nvSpPr>
              <p:spPr bwMode="auto">
                <a:xfrm>
                  <a:off x="1217" y="3387"/>
                  <a:ext cx="140" cy="273"/>
                </a:xfrm>
                <a:custGeom>
                  <a:avLst/>
                  <a:gdLst>
                    <a:gd name="T0" fmla="*/ 14 w 140"/>
                    <a:gd name="T1" fmla="*/ 0 h 273"/>
                    <a:gd name="T2" fmla="*/ 0 w 140"/>
                    <a:gd name="T3" fmla="*/ 0 h 273"/>
                    <a:gd name="T4" fmla="*/ 126 w 140"/>
                    <a:gd name="T5" fmla="*/ 273 h 273"/>
                    <a:gd name="T6" fmla="*/ 140 w 140"/>
                    <a:gd name="T7" fmla="*/ 273 h 273"/>
                    <a:gd name="T8" fmla="*/ 14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 y="0"/>
                      </a:moveTo>
                      <a:lnTo>
                        <a:pt x="0" y="0"/>
                      </a:lnTo>
                      <a:lnTo>
                        <a:pt x="126" y="273"/>
                      </a:lnTo>
                      <a:lnTo>
                        <a:pt x="140" y="27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95" name="Freeform 217"/>
                <p:cNvSpPr>
                  <a:spLocks/>
                </p:cNvSpPr>
                <p:nvPr/>
              </p:nvSpPr>
              <p:spPr bwMode="auto">
                <a:xfrm>
                  <a:off x="1890" y="3250"/>
                  <a:ext cx="127" cy="137"/>
                </a:xfrm>
                <a:custGeom>
                  <a:avLst/>
                  <a:gdLst>
                    <a:gd name="T0" fmla="*/ 127 w 127"/>
                    <a:gd name="T1" fmla="*/ 61 h 137"/>
                    <a:gd name="T2" fmla="*/ 113 w 127"/>
                    <a:gd name="T3" fmla="*/ 15 h 137"/>
                    <a:gd name="T4" fmla="*/ 71 w 127"/>
                    <a:gd name="T5" fmla="*/ 0 h 137"/>
                    <a:gd name="T6" fmla="*/ 14 w 127"/>
                    <a:gd name="T7" fmla="*/ 15 h 137"/>
                    <a:gd name="T8" fmla="*/ 0 w 127"/>
                    <a:gd name="T9" fmla="*/ 61 h 137"/>
                    <a:gd name="T10" fmla="*/ 14 w 127"/>
                    <a:gd name="T11" fmla="*/ 106 h 137"/>
                    <a:gd name="T12" fmla="*/ 71 w 127"/>
                    <a:gd name="T13" fmla="*/ 137 h 137"/>
                    <a:gd name="T14" fmla="*/ 113 w 127"/>
                    <a:gd name="T15" fmla="*/ 106 h 137"/>
                    <a:gd name="T16" fmla="*/ 127 w 127"/>
                    <a:gd name="T17" fmla="*/ 61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61"/>
                      </a:moveTo>
                      <a:lnTo>
                        <a:pt x="113" y="15"/>
                      </a:lnTo>
                      <a:lnTo>
                        <a:pt x="71" y="0"/>
                      </a:lnTo>
                      <a:lnTo>
                        <a:pt x="14" y="15"/>
                      </a:lnTo>
                      <a:lnTo>
                        <a:pt x="0" y="61"/>
                      </a:lnTo>
                      <a:lnTo>
                        <a:pt x="14" y="106"/>
                      </a:lnTo>
                      <a:lnTo>
                        <a:pt x="71" y="137"/>
                      </a:lnTo>
                      <a:lnTo>
                        <a:pt x="113" y="106"/>
                      </a:lnTo>
                      <a:lnTo>
                        <a:pt x="127" y="61"/>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96" name="Freeform 218"/>
                <p:cNvSpPr>
                  <a:spLocks/>
                </p:cNvSpPr>
                <p:nvPr/>
              </p:nvSpPr>
              <p:spPr bwMode="auto">
                <a:xfrm>
                  <a:off x="1890" y="3250"/>
                  <a:ext cx="141" cy="152"/>
                </a:xfrm>
                <a:custGeom>
                  <a:avLst/>
                  <a:gdLst>
                    <a:gd name="T0" fmla="*/ 127 w 141"/>
                    <a:gd name="T1" fmla="*/ 61 h 152"/>
                    <a:gd name="T2" fmla="*/ 113 w 141"/>
                    <a:gd name="T3" fmla="*/ 15 h 152"/>
                    <a:gd name="T4" fmla="*/ 113 w 141"/>
                    <a:gd name="T5" fmla="*/ 30 h 152"/>
                    <a:gd name="T6" fmla="*/ 113 w 141"/>
                    <a:gd name="T7" fmla="*/ 30 h 152"/>
                    <a:gd name="T8" fmla="*/ 71 w 141"/>
                    <a:gd name="T9" fmla="*/ 15 h 152"/>
                    <a:gd name="T10" fmla="*/ 71 w 141"/>
                    <a:gd name="T11" fmla="*/ 15 h 152"/>
                    <a:gd name="T12" fmla="*/ 71 w 141"/>
                    <a:gd name="T13" fmla="*/ 15 h 152"/>
                    <a:gd name="T14" fmla="*/ 14 w 141"/>
                    <a:gd name="T15" fmla="*/ 30 h 152"/>
                    <a:gd name="T16" fmla="*/ 28 w 141"/>
                    <a:gd name="T17" fmla="*/ 15 h 152"/>
                    <a:gd name="T18" fmla="*/ 28 w 141"/>
                    <a:gd name="T19" fmla="*/ 15 h 152"/>
                    <a:gd name="T20" fmla="*/ 14 w 141"/>
                    <a:gd name="T21" fmla="*/ 61 h 152"/>
                    <a:gd name="T22" fmla="*/ 14 w 141"/>
                    <a:gd name="T23" fmla="*/ 61 h 152"/>
                    <a:gd name="T24" fmla="*/ 14 w 141"/>
                    <a:gd name="T25" fmla="*/ 61 h 152"/>
                    <a:gd name="T26" fmla="*/ 28 w 141"/>
                    <a:gd name="T27" fmla="*/ 106 h 152"/>
                    <a:gd name="T28" fmla="*/ 14 w 141"/>
                    <a:gd name="T29" fmla="*/ 106 h 152"/>
                    <a:gd name="T30" fmla="*/ 14 w 141"/>
                    <a:gd name="T31" fmla="*/ 106 h 152"/>
                    <a:gd name="T32" fmla="*/ 71 w 141"/>
                    <a:gd name="T33" fmla="*/ 137 h 152"/>
                    <a:gd name="T34" fmla="*/ 71 w 141"/>
                    <a:gd name="T35" fmla="*/ 137 h 152"/>
                    <a:gd name="T36" fmla="*/ 71 w 141"/>
                    <a:gd name="T37" fmla="*/ 137 h 152"/>
                    <a:gd name="T38" fmla="*/ 113 w 141"/>
                    <a:gd name="T39" fmla="*/ 106 h 152"/>
                    <a:gd name="T40" fmla="*/ 113 w 141"/>
                    <a:gd name="T41" fmla="*/ 106 h 152"/>
                    <a:gd name="T42" fmla="*/ 113 w 141"/>
                    <a:gd name="T43" fmla="*/ 106 h 152"/>
                    <a:gd name="T44" fmla="*/ 127 w 141"/>
                    <a:gd name="T45" fmla="*/ 61 h 152"/>
                    <a:gd name="T46" fmla="*/ 127 w 141"/>
                    <a:gd name="T47" fmla="*/ 61 h 152"/>
                    <a:gd name="T48" fmla="*/ 141 w 141"/>
                    <a:gd name="T49" fmla="*/ 61 h 152"/>
                    <a:gd name="T50" fmla="*/ 141 w 141"/>
                    <a:gd name="T51" fmla="*/ 61 h 152"/>
                    <a:gd name="T52" fmla="*/ 127 w 141"/>
                    <a:gd name="T53" fmla="*/ 106 h 152"/>
                    <a:gd name="T54" fmla="*/ 127 w 141"/>
                    <a:gd name="T55" fmla="*/ 106 h 152"/>
                    <a:gd name="T56" fmla="*/ 127 w 141"/>
                    <a:gd name="T57" fmla="*/ 121 h 152"/>
                    <a:gd name="T58" fmla="*/ 85 w 141"/>
                    <a:gd name="T59" fmla="*/ 152 h 152"/>
                    <a:gd name="T60" fmla="*/ 85 w 141"/>
                    <a:gd name="T61" fmla="*/ 152 h 152"/>
                    <a:gd name="T62" fmla="*/ 71 w 141"/>
                    <a:gd name="T63" fmla="*/ 152 h 152"/>
                    <a:gd name="T64" fmla="*/ 14 w 141"/>
                    <a:gd name="T65" fmla="*/ 121 h 152"/>
                    <a:gd name="T66" fmla="*/ 14 w 141"/>
                    <a:gd name="T67" fmla="*/ 121 h 152"/>
                    <a:gd name="T68" fmla="*/ 14 w 141"/>
                    <a:gd name="T69" fmla="*/ 106 h 152"/>
                    <a:gd name="T70" fmla="*/ 0 w 141"/>
                    <a:gd name="T71" fmla="*/ 61 h 152"/>
                    <a:gd name="T72" fmla="*/ 0 w 141"/>
                    <a:gd name="T73" fmla="*/ 61 h 152"/>
                    <a:gd name="T74" fmla="*/ 0 w 141"/>
                    <a:gd name="T75" fmla="*/ 61 h 152"/>
                    <a:gd name="T76" fmla="*/ 14 w 141"/>
                    <a:gd name="T77" fmla="*/ 15 h 152"/>
                    <a:gd name="T78" fmla="*/ 14 w 141"/>
                    <a:gd name="T79" fmla="*/ 15 h 152"/>
                    <a:gd name="T80" fmla="*/ 14 w 141"/>
                    <a:gd name="T81" fmla="*/ 15 h 152"/>
                    <a:gd name="T82" fmla="*/ 71 w 141"/>
                    <a:gd name="T83" fmla="*/ 0 h 152"/>
                    <a:gd name="T84" fmla="*/ 71 w 141"/>
                    <a:gd name="T85" fmla="*/ 0 h 152"/>
                    <a:gd name="T86" fmla="*/ 71 w 141"/>
                    <a:gd name="T87" fmla="*/ 0 h 152"/>
                    <a:gd name="T88" fmla="*/ 113 w 141"/>
                    <a:gd name="T89" fmla="*/ 15 h 152"/>
                    <a:gd name="T90" fmla="*/ 113 w 141"/>
                    <a:gd name="T91" fmla="*/ 15 h 152"/>
                    <a:gd name="T92" fmla="*/ 127 w 141"/>
                    <a:gd name="T93" fmla="*/ 15 h 152"/>
                    <a:gd name="T94" fmla="*/ 141 w 141"/>
                    <a:gd name="T95" fmla="*/ 61 h 152"/>
                    <a:gd name="T96" fmla="*/ 127 w 141"/>
                    <a:gd name="T97" fmla="*/ 61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61"/>
                      </a:moveTo>
                      <a:lnTo>
                        <a:pt x="113" y="15"/>
                      </a:lnTo>
                      <a:lnTo>
                        <a:pt x="113" y="30"/>
                      </a:lnTo>
                      <a:lnTo>
                        <a:pt x="71" y="15"/>
                      </a:lnTo>
                      <a:lnTo>
                        <a:pt x="14" y="30"/>
                      </a:lnTo>
                      <a:lnTo>
                        <a:pt x="28" y="15"/>
                      </a:lnTo>
                      <a:lnTo>
                        <a:pt x="14" y="61"/>
                      </a:lnTo>
                      <a:lnTo>
                        <a:pt x="28" y="106"/>
                      </a:lnTo>
                      <a:lnTo>
                        <a:pt x="14" y="106"/>
                      </a:lnTo>
                      <a:lnTo>
                        <a:pt x="71" y="137"/>
                      </a:lnTo>
                      <a:lnTo>
                        <a:pt x="113" y="106"/>
                      </a:lnTo>
                      <a:lnTo>
                        <a:pt x="127" y="61"/>
                      </a:lnTo>
                      <a:lnTo>
                        <a:pt x="141" y="61"/>
                      </a:lnTo>
                      <a:lnTo>
                        <a:pt x="127" y="106"/>
                      </a:lnTo>
                      <a:lnTo>
                        <a:pt x="127" y="121"/>
                      </a:lnTo>
                      <a:lnTo>
                        <a:pt x="85" y="152"/>
                      </a:lnTo>
                      <a:lnTo>
                        <a:pt x="71" y="152"/>
                      </a:lnTo>
                      <a:lnTo>
                        <a:pt x="14" y="121"/>
                      </a:lnTo>
                      <a:lnTo>
                        <a:pt x="14" y="106"/>
                      </a:lnTo>
                      <a:lnTo>
                        <a:pt x="0" y="61"/>
                      </a:lnTo>
                      <a:lnTo>
                        <a:pt x="14" y="15"/>
                      </a:lnTo>
                      <a:lnTo>
                        <a:pt x="71" y="0"/>
                      </a:lnTo>
                      <a:lnTo>
                        <a:pt x="113" y="15"/>
                      </a:lnTo>
                      <a:lnTo>
                        <a:pt x="127" y="15"/>
                      </a:lnTo>
                      <a:lnTo>
                        <a:pt x="141" y="61"/>
                      </a:lnTo>
                      <a:lnTo>
                        <a:pt x="127" y="61"/>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97" name="Freeform 219"/>
                <p:cNvSpPr>
                  <a:spLocks/>
                </p:cNvSpPr>
                <p:nvPr/>
              </p:nvSpPr>
              <p:spPr bwMode="auto">
                <a:xfrm>
                  <a:off x="2017" y="3311"/>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98" name="Rectangle 220"/>
                <p:cNvSpPr>
                  <a:spLocks noChangeArrowheads="1"/>
                </p:cNvSpPr>
                <p:nvPr/>
              </p:nvSpPr>
              <p:spPr bwMode="auto">
                <a:xfrm>
                  <a:off x="1947" y="3387"/>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99" name="Rectangle 221"/>
                <p:cNvSpPr>
                  <a:spLocks noChangeArrowheads="1"/>
                </p:cNvSpPr>
                <p:nvPr/>
              </p:nvSpPr>
              <p:spPr bwMode="auto">
                <a:xfrm>
                  <a:off x="1820" y="366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00" name="Freeform 222"/>
                <p:cNvSpPr>
                  <a:spLocks/>
                </p:cNvSpPr>
                <p:nvPr/>
              </p:nvSpPr>
              <p:spPr bwMode="auto">
                <a:xfrm>
                  <a:off x="1820" y="3387"/>
                  <a:ext cx="141" cy="273"/>
                </a:xfrm>
                <a:custGeom>
                  <a:avLst/>
                  <a:gdLst>
                    <a:gd name="T0" fmla="*/ 141 w 141"/>
                    <a:gd name="T1" fmla="*/ 0 h 273"/>
                    <a:gd name="T2" fmla="*/ 127 w 141"/>
                    <a:gd name="T3" fmla="*/ 0 h 273"/>
                    <a:gd name="T4" fmla="*/ 0 w 141"/>
                    <a:gd name="T5" fmla="*/ 273 h 273"/>
                    <a:gd name="T6" fmla="*/ 14 w 141"/>
                    <a:gd name="T7" fmla="*/ 273 h 273"/>
                    <a:gd name="T8" fmla="*/ 141 w 141"/>
                    <a:gd name="T9" fmla="*/ 0 h 273"/>
                    <a:gd name="T10" fmla="*/ 0 60000 65536"/>
                    <a:gd name="T11" fmla="*/ 0 60000 65536"/>
                    <a:gd name="T12" fmla="*/ 0 60000 65536"/>
                    <a:gd name="T13" fmla="*/ 0 60000 65536"/>
                    <a:gd name="T14" fmla="*/ 0 60000 65536"/>
                    <a:gd name="T15" fmla="*/ 0 w 141"/>
                    <a:gd name="T16" fmla="*/ 0 h 273"/>
                    <a:gd name="T17" fmla="*/ 141 w 141"/>
                    <a:gd name="T18" fmla="*/ 273 h 273"/>
                  </a:gdLst>
                  <a:ahLst/>
                  <a:cxnLst>
                    <a:cxn ang="T10">
                      <a:pos x="T0" y="T1"/>
                    </a:cxn>
                    <a:cxn ang="T11">
                      <a:pos x="T2" y="T3"/>
                    </a:cxn>
                    <a:cxn ang="T12">
                      <a:pos x="T4" y="T5"/>
                    </a:cxn>
                    <a:cxn ang="T13">
                      <a:pos x="T6" y="T7"/>
                    </a:cxn>
                    <a:cxn ang="T14">
                      <a:pos x="T8" y="T9"/>
                    </a:cxn>
                  </a:cxnLst>
                  <a:rect l="T15" t="T16" r="T17" b="T18"/>
                  <a:pathLst>
                    <a:path w="141" h="273">
                      <a:moveTo>
                        <a:pt x="141" y="0"/>
                      </a:moveTo>
                      <a:lnTo>
                        <a:pt x="127" y="0"/>
                      </a:lnTo>
                      <a:lnTo>
                        <a:pt x="0" y="273"/>
                      </a:lnTo>
                      <a:lnTo>
                        <a:pt x="14" y="273"/>
                      </a:lnTo>
                      <a:lnTo>
                        <a:pt x="14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01" name="Rectangle 223"/>
                <p:cNvSpPr>
                  <a:spLocks noChangeArrowheads="1"/>
                </p:cNvSpPr>
                <p:nvPr/>
              </p:nvSpPr>
              <p:spPr bwMode="auto">
                <a:xfrm>
                  <a:off x="1961" y="3387"/>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02" name="Rectangle 224"/>
                <p:cNvSpPr>
                  <a:spLocks noChangeArrowheads="1"/>
                </p:cNvSpPr>
                <p:nvPr/>
              </p:nvSpPr>
              <p:spPr bwMode="auto">
                <a:xfrm>
                  <a:off x="2087" y="366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03" name="Freeform 225"/>
                <p:cNvSpPr>
                  <a:spLocks/>
                </p:cNvSpPr>
                <p:nvPr/>
              </p:nvSpPr>
              <p:spPr bwMode="auto">
                <a:xfrm>
                  <a:off x="1961" y="3387"/>
                  <a:ext cx="140" cy="273"/>
                </a:xfrm>
                <a:custGeom>
                  <a:avLst/>
                  <a:gdLst>
                    <a:gd name="T0" fmla="*/ 14 w 140"/>
                    <a:gd name="T1" fmla="*/ 0 h 273"/>
                    <a:gd name="T2" fmla="*/ 0 w 140"/>
                    <a:gd name="T3" fmla="*/ 0 h 273"/>
                    <a:gd name="T4" fmla="*/ 126 w 140"/>
                    <a:gd name="T5" fmla="*/ 273 h 273"/>
                    <a:gd name="T6" fmla="*/ 140 w 140"/>
                    <a:gd name="T7" fmla="*/ 273 h 273"/>
                    <a:gd name="T8" fmla="*/ 14 w 140"/>
                    <a:gd name="T9" fmla="*/ 0 h 273"/>
                    <a:gd name="T10" fmla="*/ 0 60000 65536"/>
                    <a:gd name="T11" fmla="*/ 0 60000 65536"/>
                    <a:gd name="T12" fmla="*/ 0 60000 65536"/>
                    <a:gd name="T13" fmla="*/ 0 60000 65536"/>
                    <a:gd name="T14" fmla="*/ 0 60000 65536"/>
                    <a:gd name="T15" fmla="*/ 0 w 140"/>
                    <a:gd name="T16" fmla="*/ 0 h 273"/>
                    <a:gd name="T17" fmla="*/ 140 w 140"/>
                    <a:gd name="T18" fmla="*/ 273 h 273"/>
                  </a:gdLst>
                  <a:ahLst/>
                  <a:cxnLst>
                    <a:cxn ang="T10">
                      <a:pos x="T0" y="T1"/>
                    </a:cxn>
                    <a:cxn ang="T11">
                      <a:pos x="T2" y="T3"/>
                    </a:cxn>
                    <a:cxn ang="T12">
                      <a:pos x="T4" y="T5"/>
                    </a:cxn>
                    <a:cxn ang="T13">
                      <a:pos x="T6" y="T7"/>
                    </a:cxn>
                    <a:cxn ang="T14">
                      <a:pos x="T8" y="T9"/>
                    </a:cxn>
                  </a:cxnLst>
                  <a:rect l="T15" t="T16" r="T17" b="T18"/>
                  <a:pathLst>
                    <a:path w="140" h="273">
                      <a:moveTo>
                        <a:pt x="14" y="0"/>
                      </a:moveTo>
                      <a:lnTo>
                        <a:pt x="0" y="0"/>
                      </a:lnTo>
                      <a:lnTo>
                        <a:pt x="126" y="273"/>
                      </a:lnTo>
                      <a:lnTo>
                        <a:pt x="140" y="27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04" name="Freeform 226"/>
                <p:cNvSpPr>
                  <a:spLocks/>
                </p:cNvSpPr>
                <p:nvPr/>
              </p:nvSpPr>
              <p:spPr bwMode="auto">
                <a:xfrm>
                  <a:off x="2648" y="3220"/>
                  <a:ext cx="127" cy="136"/>
                </a:xfrm>
                <a:custGeom>
                  <a:avLst/>
                  <a:gdLst>
                    <a:gd name="T0" fmla="*/ 127 w 127"/>
                    <a:gd name="T1" fmla="*/ 76 h 136"/>
                    <a:gd name="T2" fmla="*/ 113 w 127"/>
                    <a:gd name="T3" fmla="*/ 30 h 136"/>
                    <a:gd name="T4" fmla="*/ 71 w 127"/>
                    <a:gd name="T5" fmla="*/ 0 h 136"/>
                    <a:gd name="T6" fmla="*/ 14 w 127"/>
                    <a:gd name="T7" fmla="*/ 30 h 136"/>
                    <a:gd name="T8" fmla="*/ 0 w 127"/>
                    <a:gd name="T9" fmla="*/ 76 h 136"/>
                    <a:gd name="T10" fmla="*/ 14 w 127"/>
                    <a:gd name="T11" fmla="*/ 121 h 136"/>
                    <a:gd name="T12" fmla="*/ 71 w 127"/>
                    <a:gd name="T13" fmla="*/ 136 h 136"/>
                    <a:gd name="T14" fmla="*/ 113 w 127"/>
                    <a:gd name="T15" fmla="*/ 121 h 136"/>
                    <a:gd name="T16" fmla="*/ 127 w 127"/>
                    <a:gd name="T17" fmla="*/ 76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6"/>
                    <a:gd name="T29" fmla="*/ 127 w 127"/>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6">
                      <a:moveTo>
                        <a:pt x="127" y="76"/>
                      </a:moveTo>
                      <a:lnTo>
                        <a:pt x="113" y="30"/>
                      </a:lnTo>
                      <a:lnTo>
                        <a:pt x="71" y="0"/>
                      </a:lnTo>
                      <a:lnTo>
                        <a:pt x="14" y="30"/>
                      </a:lnTo>
                      <a:lnTo>
                        <a:pt x="0" y="76"/>
                      </a:lnTo>
                      <a:lnTo>
                        <a:pt x="14" y="121"/>
                      </a:lnTo>
                      <a:lnTo>
                        <a:pt x="71" y="136"/>
                      </a:lnTo>
                      <a:lnTo>
                        <a:pt x="113" y="121"/>
                      </a:lnTo>
                      <a:lnTo>
                        <a:pt x="127"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05" name="Freeform 227"/>
                <p:cNvSpPr>
                  <a:spLocks/>
                </p:cNvSpPr>
                <p:nvPr/>
              </p:nvSpPr>
              <p:spPr bwMode="auto">
                <a:xfrm>
                  <a:off x="2648" y="3220"/>
                  <a:ext cx="141" cy="151"/>
                </a:xfrm>
                <a:custGeom>
                  <a:avLst/>
                  <a:gdLst>
                    <a:gd name="T0" fmla="*/ 127 w 141"/>
                    <a:gd name="T1" fmla="*/ 76 h 151"/>
                    <a:gd name="T2" fmla="*/ 113 w 141"/>
                    <a:gd name="T3" fmla="*/ 30 h 151"/>
                    <a:gd name="T4" fmla="*/ 113 w 141"/>
                    <a:gd name="T5" fmla="*/ 45 h 151"/>
                    <a:gd name="T6" fmla="*/ 113 w 141"/>
                    <a:gd name="T7" fmla="*/ 45 h 151"/>
                    <a:gd name="T8" fmla="*/ 71 w 141"/>
                    <a:gd name="T9" fmla="*/ 15 h 151"/>
                    <a:gd name="T10" fmla="*/ 71 w 141"/>
                    <a:gd name="T11" fmla="*/ 15 h 151"/>
                    <a:gd name="T12" fmla="*/ 71 w 141"/>
                    <a:gd name="T13" fmla="*/ 15 h 151"/>
                    <a:gd name="T14" fmla="*/ 14 w 141"/>
                    <a:gd name="T15" fmla="*/ 45 h 151"/>
                    <a:gd name="T16" fmla="*/ 28 w 141"/>
                    <a:gd name="T17" fmla="*/ 30 h 151"/>
                    <a:gd name="T18" fmla="*/ 28 w 141"/>
                    <a:gd name="T19" fmla="*/ 30 h 151"/>
                    <a:gd name="T20" fmla="*/ 14 w 141"/>
                    <a:gd name="T21" fmla="*/ 76 h 151"/>
                    <a:gd name="T22" fmla="*/ 14 w 141"/>
                    <a:gd name="T23" fmla="*/ 76 h 151"/>
                    <a:gd name="T24" fmla="*/ 14 w 141"/>
                    <a:gd name="T25" fmla="*/ 76 h 151"/>
                    <a:gd name="T26" fmla="*/ 28 w 141"/>
                    <a:gd name="T27" fmla="*/ 121 h 151"/>
                    <a:gd name="T28" fmla="*/ 14 w 141"/>
                    <a:gd name="T29" fmla="*/ 121 h 151"/>
                    <a:gd name="T30" fmla="*/ 14 w 141"/>
                    <a:gd name="T31" fmla="*/ 121 h 151"/>
                    <a:gd name="T32" fmla="*/ 71 w 141"/>
                    <a:gd name="T33" fmla="*/ 136 h 151"/>
                    <a:gd name="T34" fmla="*/ 71 w 141"/>
                    <a:gd name="T35" fmla="*/ 136 h 151"/>
                    <a:gd name="T36" fmla="*/ 71 w 141"/>
                    <a:gd name="T37" fmla="*/ 136 h 151"/>
                    <a:gd name="T38" fmla="*/ 113 w 141"/>
                    <a:gd name="T39" fmla="*/ 121 h 151"/>
                    <a:gd name="T40" fmla="*/ 113 w 141"/>
                    <a:gd name="T41" fmla="*/ 121 h 151"/>
                    <a:gd name="T42" fmla="*/ 113 w 141"/>
                    <a:gd name="T43" fmla="*/ 121 h 151"/>
                    <a:gd name="T44" fmla="*/ 127 w 141"/>
                    <a:gd name="T45" fmla="*/ 76 h 151"/>
                    <a:gd name="T46" fmla="*/ 127 w 141"/>
                    <a:gd name="T47" fmla="*/ 76 h 151"/>
                    <a:gd name="T48" fmla="*/ 141 w 141"/>
                    <a:gd name="T49" fmla="*/ 76 h 151"/>
                    <a:gd name="T50" fmla="*/ 141 w 141"/>
                    <a:gd name="T51" fmla="*/ 76 h 151"/>
                    <a:gd name="T52" fmla="*/ 127 w 141"/>
                    <a:gd name="T53" fmla="*/ 121 h 151"/>
                    <a:gd name="T54" fmla="*/ 127 w 141"/>
                    <a:gd name="T55" fmla="*/ 121 h 151"/>
                    <a:gd name="T56" fmla="*/ 113 w 141"/>
                    <a:gd name="T57" fmla="*/ 136 h 151"/>
                    <a:gd name="T58" fmla="*/ 71 w 141"/>
                    <a:gd name="T59" fmla="*/ 151 h 151"/>
                    <a:gd name="T60" fmla="*/ 71 w 141"/>
                    <a:gd name="T61" fmla="*/ 151 h 151"/>
                    <a:gd name="T62" fmla="*/ 71 w 141"/>
                    <a:gd name="T63" fmla="*/ 151 h 151"/>
                    <a:gd name="T64" fmla="*/ 14 w 141"/>
                    <a:gd name="T65" fmla="*/ 136 h 151"/>
                    <a:gd name="T66" fmla="*/ 14 w 141"/>
                    <a:gd name="T67" fmla="*/ 136 h 151"/>
                    <a:gd name="T68" fmla="*/ 14 w 141"/>
                    <a:gd name="T69" fmla="*/ 121 h 151"/>
                    <a:gd name="T70" fmla="*/ 0 w 141"/>
                    <a:gd name="T71" fmla="*/ 76 h 151"/>
                    <a:gd name="T72" fmla="*/ 0 w 141"/>
                    <a:gd name="T73" fmla="*/ 76 h 151"/>
                    <a:gd name="T74" fmla="*/ 0 w 141"/>
                    <a:gd name="T75" fmla="*/ 76 h 151"/>
                    <a:gd name="T76" fmla="*/ 14 w 141"/>
                    <a:gd name="T77" fmla="*/ 30 h 151"/>
                    <a:gd name="T78" fmla="*/ 14 w 141"/>
                    <a:gd name="T79" fmla="*/ 30 h 151"/>
                    <a:gd name="T80" fmla="*/ 14 w 141"/>
                    <a:gd name="T81" fmla="*/ 30 h 151"/>
                    <a:gd name="T82" fmla="*/ 71 w 141"/>
                    <a:gd name="T83" fmla="*/ 0 h 151"/>
                    <a:gd name="T84" fmla="*/ 71 w 141"/>
                    <a:gd name="T85" fmla="*/ 0 h 151"/>
                    <a:gd name="T86" fmla="*/ 85 w 141"/>
                    <a:gd name="T87" fmla="*/ 0 h 151"/>
                    <a:gd name="T88" fmla="*/ 127 w 141"/>
                    <a:gd name="T89" fmla="*/ 30 h 151"/>
                    <a:gd name="T90" fmla="*/ 127 w 141"/>
                    <a:gd name="T91" fmla="*/ 30 h 151"/>
                    <a:gd name="T92" fmla="*/ 127 w 141"/>
                    <a:gd name="T93" fmla="*/ 30 h 151"/>
                    <a:gd name="T94" fmla="*/ 141 w 141"/>
                    <a:gd name="T95" fmla="*/ 76 h 151"/>
                    <a:gd name="T96" fmla="*/ 127 w 141"/>
                    <a:gd name="T97" fmla="*/ 76 h 1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1"/>
                    <a:gd name="T149" fmla="*/ 141 w 141"/>
                    <a:gd name="T150" fmla="*/ 151 h 1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1">
                      <a:moveTo>
                        <a:pt x="127" y="76"/>
                      </a:moveTo>
                      <a:lnTo>
                        <a:pt x="113" y="30"/>
                      </a:lnTo>
                      <a:lnTo>
                        <a:pt x="113" y="45"/>
                      </a:lnTo>
                      <a:lnTo>
                        <a:pt x="71" y="15"/>
                      </a:lnTo>
                      <a:lnTo>
                        <a:pt x="14" y="45"/>
                      </a:lnTo>
                      <a:lnTo>
                        <a:pt x="28" y="30"/>
                      </a:lnTo>
                      <a:lnTo>
                        <a:pt x="14" y="76"/>
                      </a:lnTo>
                      <a:lnTo>
                        <a:pt x="28" y="121"/>
                      </a:lnTo>
                      <a:lnTo>
                        <a:pt x="14" y="121"/>
                      </a:lnTo>
                      <a:lnTo>
                        <a:pt x="71" y="136"/>
                      </a:lnTo>
                      <a:lnTo>
                        <a:pt x="113" y="121"/>
                      </a:lnTo>
                      <a:lnTo>
                        <a:pt x="127" y="76"/>
                      </a:lnTo>
                      <a:lnTo>
                        <a:pt x="141" y="76"/>
                      </a:lnTo>
                      <a:lnTo>
                        <a:pt x="127" y="121"/>
                      </a:lnTo>
                      <a:lnTo>
                        <a:pt x="113" y="136"/>
                      </a:lnTo>
                      <a:lnTo>
                        <a:pt x="71" y="151"/>
                      </a:lnTo>
                      <a:lnTo>
                        <a:pt x="14" y="136"/>
                      </a:lnTo>
                      <a:lnTo>
                        <a:pt x="14" y="121"/>
                      </a:lnTo>
                      <a:lnTo>
                        <a:pt x="0" y="76"/>
                      </a:lnTo>
                      <a:lnTo>
                        <a:pt x="14" y="30"/>
                      </a:lnTo>
                      <a:lnTo>
                        <a:pt x="71" y="0"/>
                      </a:lnTo>
                      <a:lnTo>
                        <a:pt x="85" y="0"/>
                      </a:lnTo>
                      <a:lnTo>
                        <a:pt x="127" y="30"/>
                      </a:lnTo>
                      <a:lnTo>
                        <a:pt x="141" y="76"/>
                      </a:lnTo>
                      <a:lnTo>
                        <a:pt x="127"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06" name="Freeform 228"/>
                <p:cNvSpPr>
                  <a:spLocks/>
                </p:cNvSpPr>
                <p:nvPr/>
              </p:nvSpPr>
              <p:spPr bwMode="auto">
                <a:xfrm>
                  <a:off x="2775" y="3296"/>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07" name="Rectangle 229"/>
                <p:cNvSpPr>
                  <a:spLocks noChangeArrowheads="1"/>
                </p:cNvSpPr>
                <p:nvPr/>
              </p:nvSpPr>
              <p:spPr bwMode="auto">
                <a:xfrm>
                  <a:off x="2705" y="335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08" name="Rectangle 230"/>
                <p:cNvSpPr>
                  <a:spLocks noChangeArrowheads="1"/>
                </p:cNvSpPr>
                <p:nvPr/>
              </p:nvSpPr>
              <p:spPr bwMode="auto">
                <a:xfrm>
                  <a:off x="2578" y="363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09" name="Freeform 231"/>
                <p:cNvSpPr>
                  <a:spLocks/>
                </p:cNvSpPr>
                <p:nvPr/>
              </p:nvSpPr>
              <p:spPr bwMode="auto">
                <a:xfrm>
                  <a:off x="2578" y="3356"/>
                  <a:ext cx="141" cy="274"/>
                </a:xfrm>
                <a:custGeom>
                  <a:avLst/>
                  <a:gdLst>
                    <a:gd name="T0" fmla="*/ 141 w 141"/>
                    <a:gd name="T1" fmla="*/ 0 h 274"/>
                    <a:gd name="T2" fmla="*/ 127 w 141"/>
                    <a:gd name="T3" fmla="*/ 0 h 274"/>
                    <a:gd name="T4" fmla="*/ 0 w 141"/>
                    <a:gd name="T5" fmla="*/ 274 h 274"/>
                    <a:gd name="T6" fmla="*/ 14 w 141"/>
                    <a:gd name="T7" fmla="*/ 274 h 274"/>
                    <a:gd name="T8" fmla="*/ 141 w 141"/>
                    <a:gd name="T9" fmla="*/ 0 h 274"/>
                    <a:gd name="T10" fmla="*/ 0 60000 65536"/>
                    <a:gd name="T11" fmla="*/ 0 60000 65536"/>
                    <a:gd name="T12" fmla="*/ 0 60000 65536"/>
                    <a:gd name="T13" fmla="*/ 0 60000 65536"/>
                    <a:gd name="T14" fmla="*/ 0 60000 65536"/>
                    <a:gd name="T15" fmla="*/ 0 w 141"/>
                    <a:gd name="T16" fmla="*/ 0 h 274"/>
                    <a:gd name="T17" fmla="*/ 141 w 141"/>
                    <a:gd name="T18" fmla="*/ 274 h 274"/>
                  </a:gdLst>
                  <a:ahLst/>
                  <a:cxnLst>
                    <a:cxn ang="T10">
                      <a:pos x="T0" y="T1"/>
                    </a:cxn>
                    <a:cxn ang="T11">
                      <a:pos x="T2" y="T3"/>
                    </a:cxn>
                    <a:cxn ang="T12">
                      <a:pos x="T4" y="T5"/>
                    </a:cxn>
                    <a:cxn ang="T13">
                      <a:pos x="T6" y="T7"/>
                    </a:cxn>
                    <a:cxn ang="T14">
                      <a:pos x="T8" y="T9"/>
                    </a:cxn>
                  </a:cxnLst>
                  <a:rect l="T15" t="T16" r="T17" b="T18"/>
                  <a:pathLst>
                    <a:path w="141" h="274">
                      <a:moveTo>
                        <a:pt x="141" y="0"/>
                      </a:moveTo>
                      <a:lnTo>
                        <a:pt x="127" y="0"/>
                      </a:lnTo>
                      <a:lnTo>
                        <a:pt x="0" y="274"/>
                      </a:lnTo>
                      <a:lnTo>
                        <a:pt x="14" y="274"/>
                      </a:lnTo>
                      <a:lnTo>
                        <a:pt x="14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10" name="Rectangle 232"/>
                <p:cNvSpPr>
                  <a:spLocks noChangeArrowheads="1"/>
                </p:cNvSpPr>
                <p:nvPr/>
              </p:nvSpPr>
              <p:spPr bwMode="auto">
                <a:xfrm>
                  <a:off x="2719" y="335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11" name="Rectangle 233"/>
                <p:cNvSpPr>
                  <a:spLocks noChangeArrowheads="1"/>
                </p:cNvSpPr>
                <p:nvPr/>
              </p:nvSpPr>
              <p:spPr bwMode="auto">
                <a:xfrm>
                  <a:off x="2845" y="363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12" name="Freeform 234"/>
                <p:cNvSpPr>
                  <a:spLocks/>
                </p:cNvSpPr>
                <p:nvPr/>
              </p:nvSpPr>
              <p:spPr bwMode="auto">
                <a:xfrm>
                  <a:off x="2719" y="3356"/>
                  <a:ext cx="140" cy="274"/>
                </a:xfrm>
                <a:custGeom>
                  <a:avLst/>
                  <a:gdLst>
                    <a:gd name="T0" fmla="*/ 14 w 140"/>
                    <a:gd name="T1" fmla="*/ 0 h 274"/>
                    <a:gd name="T2" fmla="*/ 0 w 140"/>
                    <a:gd name="T3" fmla="*/ 0 h 274"/>
                    <a:gd name="T4" fmla="*/ 126 w 140"/>
                    <a:gd name="T5" fmla="*/ 274 h 274"/>
                    <a:gd name="T6" fmla="*/ 140 w 140"/>
                    <a:gd name="T7" fmla="*/ 274 h 274"/>
                    <a:gd name="T8" fmla="*/ 14 w 140"/>
                    <a:gd name="T9" fmla="*/ 0 h 274"/>
                    <a:gd name="T10" fmla="*/ 0 60000 65536"/>
                    <a:gd name="T11" fmla="*/ 0 60000 65536"/>
                    <a:gd name="T12" fmla="*/ 0 60000 65536"/>
                    <a:gd name="T13" fmla="*/ 0 60000 65536"/>
                    <a:gd name="T14" fmla="*/ 0 60000 65536"/>
                    <a:gd name="T15" fmla="*/ 0 w 140"/>
                    <a:gd name="T16" fmla="*/ 0 h 274"/>
                    <a:gd name="T17" fmla="*/ 140 w 140"/>
                    <a:gd name="T18" fmla="*/ 274 h 274"/>
                  </a:gdLst>
                  <a:ahLst/>
                  <a:cxnLst>
                    <a:cxn ang="T10">
                      <a:pos x="T0" y="T1"/>
                    </a:cxn>
                    <a:cxn ang="T11">
                      <a:pos x="T2" y="T3"/>
                    </a:cxn>
                    <a:cxn ang="T12">
                      <a:pos x="T4" y="T5"/>
                    </a:cxn>
                    <a:cxn ang="T13">
                      <a:pos x="T6" y="T7"/>
                    </a:cxn>
                    <a:cxn ang="T14">
                      <a:pos x="T8" y="T9"/>
                    </a:cxn>
                  </a:cxnLst>
                  <a:rect l="T15" t="T16" r="T17" b="T18"/>
                  <a:pathLst>
                    <a:path w="140" h="274">
                      <a:moveTo>
                        <a:pt x="14" y="0"/>
                      </a:moveTo>
                      <a:lnTo>
                        <a:pt x="0" y="0"/>
                      </a:lnTo>
                      <a:lnTo>
                        <a:pt x="126" y="274"/>
                      </a:lnTo>
                      <a:lnTo>
                        <a:pt x="140" y="274"/>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13" name="Freeform 235"/>
                <p:cNvSpPr>
                  <a:spLocks/>
                </p:cNvSpPr>
                <p:nvPr/>
              </p:nvSpPr>
              <p:spPr bwMode="auto">
                <a:xfrm>
                  <a:off x="3280" y="3220"/>
                  <a:ext cx="126" cy="136"/>
                </a:xfrm>
                <a:custGeom>
                  <a:avLst/>
                  <a:gdLst>
                    <a:gd name="T0" fmla="*/ 126 w 126"/>
                    <a:gd name="T1" fmla="*/ 76 h 136"/>
                    <a:gd name="T2" fmla="*/ 112 w 126"/>
                    <a:gd name="T3" fmla="*/ 30 h 136"/>
                    <a:gd name="T4" fmla="*/ 70 w 126"/>
                    <a:gd name="T5" fmla="*/ 0 h 136"/>
                    <a:gd name="T6" fmla="*/ 14 w 126"/>
                    <a:gd name="T7" fmla="*/ 30 h 136"/>
                    <a:gd name="T8" fmla="*/ 0 w 126"/>
                    <a:gd name="T9" fmla="*/ 76 h 136"/>
                    <a:gd name="T10" fmla="*/ 14 w 126"/>
                    <a:gd name="T11" fmla="*/ 121 h 136"/>
                    <a:gd name="T12" fmla="*/ 70 w 126"/>
                    <a:gd name="T13" fmla="*/ 136 h 136"/>
                    <a:gd name="T14" fmla="*/ 112 w 126"/>
                    <a:gd name="T15" fmla="*/ 121 h 136"/>
                    <a:gd name="T16" fmla="*/ 126 w 126"/>
                    <a:gd name="T17" fmla="*/ 76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6"/>
                    <a:gd name="T29" fmla="*/ 126 w 126"/>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6">
                      <a:moveTo>
                        <a:pt x="126" y="76"/>
                      </a:moveTo>
                      <a:lnTo>
                        <a:pt x="112" y="30"/>
                      </a:lnTo>
                      <a:lnTo>
                        <a:pt x="70" y="0"/>
                      </a:lnTo>
                      <a:lnTo>
                        <a:pt x="14" y="30"/>
                      </a:lnTo>
                      <a:lnTo>
                        <a:pt x="0" y="76"/>
                      </a:lnTo>
                      <a:lnTo>
                        <a:pt x="14" y="121"/>
                      </a:lnTo>
                      <a:lnTo>
                        <a:pt x="70" y="136"/>
                      </a:lnTo>
                      <a:lnTo>
                        <a:pt x="112" y="121"/>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14" name="Freeform 236"/>
                <p:cNvSpPr>
                  <a:spLocks/>
                </p:cNvSpPr>
                <p:nvPr/>
              </p:nvSpPr>
              <p:spPr bwMode="auto">
                <a:xfrm>
                  <a:off x="3280" y="3220"/>
                  <a:ext cx="140" cy="151"/>
                </a:xfrm>
                <a:custGeom>
                  <a:avLst/>
                  <a:gdLst>
                    <a:gd name="T0" fmla="*/ 126 w 140"/>
                    <a:gd name="T1" fmla="*/ 76 h 151"/>
                    <a:gd name="T2" fmla="*/ 112 w 140"/>
                    <a:gd name="T3" fmla="*/ 30 h 151"/>
                    <a:gd name="T4" fmla="*/ 112 w 140"/>
                    <a:gd name="T5" fmla="*/ 45 h 151"/>
                    <a:gd name="T6" fmla="*/ 112 w 140"/>
                    <a:gd name="T7" fmla="*/ 45 h 151"/>
                    <a:gd name="T8" fmla="*/ 70 w 140"/>
                    <a:gd name="T9" fmla="*/ 15 h 151"/>
                    <a:gd name="T10" fmla="*/ 70 w 140"/>
                    <a:gd name="T11" fmla="*/ 15 h 151"/>
                    <a:gd name="T12" fmla="*/ 70 w 140"/>
                    <a:gd name="T13" fmla="*/ 15 h 151"/>
                    <a:gd name="T14" fmla="*/ 14 w 140"/>
                    <a:gd name="T15" fmla="*/ 45 h 151"/>
                    <a:gd name="T16" fmla="*/ 28 w 140"/>
                    <a:gd name="T17" fmla="*/ 30 h 151"/>
                    <a:gd name="T18" fmla="*/ 28 w 140"/>
                    <a:gd name="T19" fmla="*/ 30 h 151"/>
                    <a:gd name="T20" fmla="*/ 14 w 140"/>
                    <a:gd name="T21" fmla="*/ 76 h 151"/>
                    <a:gd name="T22" fmla="*/ 14 w 140"/>
                    <a:gd name="T23" fmla="*/ 76 h 151"/>
                    <a:gd name="T24" fmla="*/ 14 w 140"/>
                    <a:gd name="T25" fmla="*/ 76 h 151"/>
                    <a:gd name="T26" fmla="*/ 28 w 140"/>
                    <a:gd name="T27" fmla="*/ 121 h 151"/>
                    <a:gd name="T28" fmla="*/ 14 w 140"/>
                    <a:gd name="T29" fmla="*/ 121 h 151"/>
                    <a:gd name="T30" fmla="*/ 14 w 140"/>
                    <a:gd name="T31" fmla="*/ 121 h 151"/>
                    <a:gd name="T32" fmla="*/ 70 w 140"/>
                    <a:gd name="T33" fmla="*/ 136 h 151"/>
                    <a:gd name="T34" fmla="*/ 70 w 140"/>
                    <a:gd name="T35" fmla="*/ 136 h 151"/>
                    <a:gd name="T36" fmla="*/ 70 w 140"/>
                    <a:gd name="T37" fmla="*/ 136 h 151"/>
                    <a:gd name="T38" fmla="*/ 112 w 140"/>
                    <a:gd name="T39" fmla="*/ 121 h 151"/>
                    <a:gd name="T40" fmla="*/ 112 w 140"/>
                    <a:gd name="T41" fmla="*/ 121 h 151"/>
                    <a:gd name="T42" fmla="*/ 112 w 140"/>
                    <a:gd name="T43" fmla="*/ 121 h 151"/>
                    <a:gd name="T44" fmla="*/ 126 w 140"/>
                    <a:gd name="T45" fmla="*/ 76 h 151"/>
                    <a:gd name="T46" fmla="*/ 126 w 140"/>
                    <a:gd name="T47" fmla="*/ 76 h 151"/>
                    <a:gd name="T48" fmla="*/ 140 w 140"/>
                    <a:gd name="T49" fmla="*/ 76 h 151"/>
                    <a:gd name="T50" fmla="*/ 140 w 140"/>
                    <a:gd name="T51" fmla="*/ 76 h 151"/>
                    <a:gd name="T52" fmla="*/ 126 w 140"/>
                    <a:gd name="T53" fmla="*/ 121 h 151"/>
                    <a:gd name="T54" fmla="*/ 126 w 140"/>
                    <a:gd name="T55" fmla="*/ 121 h 151"/>
                    <a:gd name="T56" fmla="*/ 112 w 140"/>
                    <a:gd name="T57" fmla="*/ 136 h 151"/>
                    <a:gd name="T58" fmla="*/ 70 w 140"/>
                    <a:gd name="T59" fmla="*/ 151 h 151"/>
                    <a:gd name="T60" fmla="*/ 70 w 140"/>
                    <a:gd name="T61" fmla="*/ 151 h 151"/>
                    <a:gd name="T62" fmla="*/ 70 w 140"/>
                    <a:gd name="T63" fmla="*/ 151 h 151"/>
                    <a:gd name="T64" fmla="*/ 14 w 140"/>
                    <a:gd name="T65" fmla="*/ 136 h 151"/>
                    <a:gd name="T66" fmla="*/ 14 w 140"/>
                    <a:gd name="T67" fmla="*/ 136 h 151"/>
                    <a:gd name="T68" fmla="*/ 14 w 140"/>
                    <a:gd name="T69" fmla="*/ 121 h 151"/>
                    <a:gd name="T70" fmla="*/ 0 w 140"/>
                    <a:gd name="T71" fmla="*/ 76 h 151"/>
                    <a:gd name="T72" fmla="*/ 0 w 140"/>
                    <a:gd name="T73" fmla="*/ 76 h 151"/>
                    <a:gd name="T74" fmla="*/ 0 w 140"/>
                    <a:gd name="T75" fmla="*/ 76 h 151"/>
                    <a:gd name="T76" fmla="*/ 14 w 140"/>
                    <a:gd name="T77" fmla="*/ 30 h 151"/>
                    <a:gd name="T78" fmla="*/ 14 w 140"/>
                    <a:gd name="T79" fmla="*/ 30 h 151"/>
                    <a:gd name="T80" fmla="*/ 14 w 140"/>
                    <a:gd name="T81" fmla="*/ 30 h 151"/>
                    <a:gd name="T82" fmla="*/ 70 w 140"/>
                    <a:gd name="T83" fmla="*/ 0 h 151"/>
                    <a:gd name="T84" fmla="*/ 70 w 140"/>
                    <a:gd name="T85" fmla="*/ 0 h 151"/>
                    <a:gd name="T86" fmla="*/ 84 w 140"/>
                    <a:gd name="T87" fmla="*/ 0 h 151"/>
                    <a:gd name="T88" fmla="*/ 126 w 140"/>
                    <a:gd name="T89" fmla="*/ 30 h 151"/>
                    <a:gd name="T90" fmla="*/ 126 w 140"/>
                    <a:gd name="T91" fmla="*/ 30 h 151"/>
                    <a:gd name="T92" fmla="*/ 126 w 140"/>
                    <a:gd name="T93" fmla="*/ 30 h 151"/>
                    <a:gd name="T94" fmla="*/ 140 w 140"/>
                    <a:gd name="T95" fmla="*/ 76 h 151"/>
                    <a:gd name="T96" fmla="*/ 126 w 140"/>
                    <a:gd name="T97" fmla="*/ 76 h 1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1"/>
                    <a:gd name="T149" fmla="*/ 140 w 140"/>
                    <a:gd name="T150" fmla="*/ 151 h 1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1">
                      <a:moveTo>
                        <a:pt x="126" y="76"/>
                      </a:moveTo>
                      <a:lnTo>
                        <a:pt x="112" y="30"/>
                      </a:lnTo>
                      <a:lnTo>
                        <a:pt x="112" y="45"/>
                      </a:lnTo>
                      <a:lnTo>
                        <a:pt x="70" y="15"/>
                      </a:lnTo>
                      <a:lnTo>
                        <a:pt x="14" y="45"/>
                      </a:lnTo>
                      <a:lnTo>
                        <a:pt x="28" y="30"/>
                      </a:lnTo>
                      <a:lnTo>
                        <a:pt x="14" y="76"/>
                      </a:lnTo>
                      <a:lnTo>
                        <a:pt x="28" y="121"/>
                      </a:lnTo>
                      <a:lnTo>
                        <a:pt x="14" y="121"/>
                      </a:lnTo>
                      <a:lnTo>
                        <a:pt x="70" y="136"/>
                      </a:lnTo>
                      <a:lnTo>
                        <a:pt x="112" y="121"/>
                      </a:lnTo>
                      <a:lnTo>
                        <a:pt x="126" y="76"/>
                      </a:lnTo>
                      <a:lnTo>
                        <a:pt x="140" y="76"/>
                      </a:lnTo>
                      <a:lnTo>
                        <a:pt x="126" y="121"/>
                      </a:lnTo>
                      <a:lnTo>
                        <a:pt x="112" y="136"/>
                      </a:lnTo>
                      <a:lnTo>
                        <a:pt x="70" y="151"/>
                      </a:lnTo>
                      <a:lnTo>
                        <a:pt x="14" y="136"/>
                      </a:lnTo>
                      <a:lnTo>
                        <a:pt x="14" y="121"/>
                      </a:lnTo>
                      <a:lnTo>
                        <a:pt x="0" y="76"/>
                      </a:lnTo>
                      <a:lnTo>
                        <a:pt x="14" y="30"/>
                      </a:lnTo>
                      <a:lnTo>
                        <a:pt x="70" y="0"/>
                      </a:lnTo>
                      <a:lnTo>
                        <a:pt x="84" y="0"/>
                      </a:lnTo>
                      <a:lnTo>
                        <a:pt x="126" y="30"/>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15" name="Freeform 237"/>
                <p:cNvSpPr>
                  <a:spLocks/>
                </p:cNvSpPr>
                <p:nvPr/>
              </p:nvSpPr>
              <p:spPr bwMode="auto">
                <a:xfrm>
                  <a:off x="3406" y="3296"/>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16" name="Rectangle 238"/>
                <p:cNvSpPr>
                  <a:spLocks noChangeArrowheads="1"/>
                </p:cNvSpPr>
                <p:nvPr/>
              </p:nvSpPr>
              <p:spPr bwMode="auto">
                <a:xfrm>
                  <a:off x="3336" y="335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17" name="Rectangle 239"/>
                <p:cNvSpPr>
                  <a:spLocks noChangeArrowheads="1"/>
                </p:cNvSpPr>
                <p:nvPr/>
              </p:nvSpPr>
              <p:spPr bwMode="auto">
                <a:xfrm>
                  <a:off x="3210" y="363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18" name="Freeform 240"/>
                <p:cNvSpPr>
                  <a:spLocks/>
                </p:cNvSpPr>
                <p:nvPr/>
              </p:nvSpPr>
              <p:spPr bwMode="auto">
                <a:xfrm>
                  <a:off x="3210" y="3356"/>
                  <a:ext cx="140" cy="274"/>
                </a:xfrm>
                <a:custGeom>
                  <a:avLst/>
                  <a:gdLst>
                    <a:gd name="T0" fmla="*/ 140 w 140"/>
                    <a:gd name="T1" fmla="*/ 0 h 274"/>
                    <a:gd name="T2" fmla="*/ 126 w 140"/>
                    <a:gd name="T3" fmla="*/ 0 h 274"/>
                    <a:gd name="T4" fmla="*/ 0 w 140"/>
                    <a:gd name="T5" fmla="*/ 274 h 274"/>
                    <a:gd name="T6" fmla="*/ 14 w 140"/>
                    <a:gd name="T7" fmla="*/ 274 h 274"/>
                    <a:gd name="T8" fmla="*/ 140 w 140"/>
                    <a:gd name="T9" fmla="*/ 0 h 274"/>
                    <a:gd name="T10" fmla="*/ 0 60000 65536"/>
                    <a:gd name="T11" fmla="*/ 0 60000 65536"/>
                    <a:gd name="T12" fmla="*/ 0 60000 65536"/>
                    <a:gd name="T13" fmla="*/ 0 60000 65536"/>
                    <a:gd name="T14" fmla="*/ 0 60000 65536"/>
                    <a:gd name="T15" fmla="*/ 0 w 140"/>
                    <a:gd name="T16" fmla="*/ 0 h 274"/>
                    <a:gd name="T17" fmla="*/ 140 w 140"/>
                    <a:gd name="T18" fmla="*/ 274 h 274"/>
                  </a:gdLst>
                  <a:ahLst/>
                  <a:cxnLst>
                    <a:cxn ang="T10">
                      <a:pos x="T0" y="T1"/>
                    </a:cxn>
                    <a:cxn ang="T11">
                      <a:pos x="T2" y="T3"/>
                    </a:cxn>
                    <a:cxn ang="T12">
                      <a:pos x="T4" y="T5"/>
                    </a:cxn>
                    <a:cxn ang="T13">
                      <a:pos x="T6" y="T7"/>
                    </a:cxn>
                    <a:cxn ang="T14">
                      <a:pos x="T8" y="T9"/>
                    </a:cxn>
                  </a:cxnLst>
                  <a:rect l="T15" t="T16" r="T17" b="T18"/>
                  <a:pathLst>
                    <a:path w="140" h="274">
                      <a:moveTo>
                        <a:pt x="140" y="0"/>
                      </a:moveTo>
                      <a:lnTo>
                        <a:pt x="126" y="0"/>
                      </a:lnTo>
                      <a:lnTo>
                        <a:pt x="0" y="274"/>
                      </a:lnTo>
                      <a:lnTo>
                        <a:pt x="14" y="274"/>
                      </a:lnTo>
                      <a:lnTo>
                        <a:pt x="14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19" name="Rectangle 241"/>
                <p:cNvSpPr>
                  <a:spLocks noChangeArrowheads="1"/>
                </p:cNvSpPr>
                <p:nvPr/>
              </p:nvSpPr>
              <p:spPr bwMode="auto">
                <a:xfrm>
                  <a:off x="3350" y="335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20" name="Rectangle 242"/>
                <p:cNvSpPr>
                  <a:spLocks noChangeArrowheads="1"/>
                </p:cNvSpPr>
                <p:nvPr/>
              </p:nvSpPr>
              <p:spPr bwMode="auto">
                <a:xfrm>
                  <a:off x="3477" y="363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21" name="Freeform 243"/>
                <p:cNvSpPr>
                  <a:spLocks/>
                </p:cNvSpPr>
                <p:nvPr/>
              </p:nvSpPr>
              <p:spPr bwMode="auto">
                <a:xfrm>
                  <a:off x="3350" y="3356"/>
                  <a:ext cx="141" cy="274"/>
                </a:xfrm>
                <a:custGeom>
                  <a:avLst/>
                  <a:gdLst>
                    <a:gd name="T0" fmla="*/ 14 w 141"/>
                    <a:gd name="T1" fmla="*/ 0 h 274"/>
                    <a:gd name="T2" fmla="*/ 0 w 141"/>
                    <a:gd name="T3" fmla="*/ 0 h 274"/>
                    <a:gd name="T4" fmla="*/ 127 w 141"/>
                    <a:gd name="T5" fmla="*/ 274 h 274"/>
                    <a:gd name="T6" fmla="*/ 141 w 141"/>
                    <a:gd name="T7" fmla="*/ 274 h 274"/>
                    <a:gd name="T8" fmla="*/ 14 w 141"/>
                    <a:gd name="T9" fmla="*/ 0 h 274"/>
                    <a:gd name="T10" fmla="*/ 0 60000 65536"/>
                    <a:gd name="T11" fmla="*/ 0 60000 65536"/>
                    <a:gd name="T12" fmla="*/ 0 60000 65536"/>
                    <a:gd name="T13" fmla="*/ 0 60000 65536"/>
                    <a:gd name="T14" fmla="*/ 0 60000 65536"/>
                    <a:gd name="T15" fmla="*/ 0 w 141"/>
                    <a:gd name="T16" fmla="*/ 0 h 274"/>
                    <a:gd name="T17" fmla="*/ 141 w 141"/>
                    <a:gd name="T18" fmla="*/ 274 h 274"/>
                  </a:gdLst>
                  <a:ahLst/>
                  <a:cxnLst>
                    <a:cxn ang="T10">
                      <a:pos x="T0" y="T1"/>
                    </a:cxn>
                    <a:cxn ang="T11">
                      <a:pos x="T2" y="T3"/>
                    </a:cxn>
                    <a:cxn ang="T12">
                      <a:pos x="T4" y="T5"/>
                    </a:cxn>
                    <a:cxn ang="T13">
                      <a:pos x="T6" y="T7"/>
                    </a:cxn>
                    <a:cxn ang="T14">
                      <a:pos x="T8" y="T9"/>
                    </a:cxn>
                  </a:cxnLst>
                  <a:rect l="T15" t="T16" r="T17" b="T18"/>
                  <a:pathLst>
                    <a:path w="141" h="274">
                      <a:moveTo>
                        <a:pt x="14" y="0"/>
                      </a:moveTo>
                      <a:lnTo>
                        <a:pt x="0" y="0"/>
                      </a:lnTo>
                      <a:lnTo>
                        <a:pt x="127" y="274"/>
                      </a:lnTo>
                      <a:lnTo>
                        <a:pt x="141" y="274"/>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22" name="Freeform 244"/>
                <p:cNvSpPr>
                  <a:spLocks/>
                </p:cNvSpPr>
                <p:nvPr/>
              </p:nvSpPr>
              <p:spPr bwMode="auto">
                <a:xfrm>
                  <a:off x="4038" y="3220"/>
                  <a:ext cx="126" cy="136"/>
                </a:xfrm>
                <a:custGeom>
                  <a:avLst/>
                  <a:gdLst>
                    <a:gd name="T0" fmla="*/ 126 w 126"/>
                    <a:gd name="T1" fmla="*/ 76 h 136"/>
                    <a:gd name="T2" fmla="*/ 112 w 126"/>
                    <a:gd name="T3" fmla="*/ 30 h 136"/>
                    <a:gd name="T4" fmla="*/ 70 w 126"/>
                    <a:gd name="T5" fmla="*/ 0 h 136"/>
                    <a:gd name="T6" fmla="*/ 14 w 126"/>
                    <a:gd name="T7" fmla="*/ 30 h 136"/>
                    <a:gd name="T8" fmla="*/ 0 w 126"/>
                    <a:gd name="T9" fmla="*/ 76 h 136"/>
                    <a:gd name="T10" fmla="*/ 14 w 126"/>
                    <a:gd name="T11" fmla="*/ 121 h 136"/>
                    <a:gd name="T12" fmla="*/ 70 w 126"/>
                    <a:gd name="T13" fmla="*/ 136 h 136"/>
                    <a:gd name="T14" fmla="*/ 112 w 126"/>
                    <a:gd name="T15" fmla="*/ 121 h 136"/>
                    <a:gd name="T16" fmla="*/ 126 w 126"/>
                    <a:gd name="T17" fmla="*/ 76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6"/>
                    <a:gd name="T29" fmla="*/ 126 w 126"/>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6">
                      <a:moveTo>
                        <a:pt x="126" y="76"/>
                      </a:moveTo>
                      <a:lnTo>
                        <a:pt x="112" y="30"/>
                      </a:lnTo>
                      <a:lnTo>
                        <a:pt x="70" y="0"/>
                      </a:lnTo>
                      <a:lnTo>
                        <a:pt x="14" y="30"/>
                      </a:lnTo>
                      <a:lnTo>
                        <a:pt x="0" y="76"/>
                      </a:lnTo>
                      <a:lnTo>
                        <a:pt x="14" y="121"/>
                      </a:lnTo>
                      <a:lnTo>
                        <a:pt x="70" y="136"/>
                      </a:lnTo>
                      <a:lnTo>
                        <a:pt x="112" y="121"/>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23" name="Freeform 245"/>
                <p:cNvSpPr>
                  <a:spLocks/>
                </p:cNvSpPr>
                <p:nvPr/>
              </p:nvSpPr>
              <p:spPr bwMode="auto">
                <a:xfrm>
                  <a:off x="4038" y="3220"/>
                  <a:ext cx="140" cy="151"/>
                </a:xfrm>
                <a:custGeom>
                  <a:avLst/>
                  <a:gdLst>
                    <a:gd name="T0" fmla="*/ 126 w 140"/>
                    <a:gd name="T1" fmla="*/ 76 h 151"/>
                    <a:gd name="T2" fmla="*/ 112 w 140"/>
                    <a:gd name="T3" fmla="*/ 30 h 151"/>
                    <a:gd name="T4" fmla="*/ 112 w 140"/>
                    <a:gd name="T5" fmla="*/ 45 h 151"/>
                    <a:gd name="T6" fmla="*/ 112 w 140"/>
                    <a:gd name="T7" fmla="*/ 45 h 151"/>
                    <a:gd name="T8" fmla="*/ 70 w 140"/>
                    <a:gd name="T9" fmla="*/ 15 h 151"/>
                    <a:gd name="T10" fmla="*/ 70 w 140"/>
                    <a:gd name="T11" fmla="*/ 15 h 151"/>
                    <a:gd name="T12" fmla="*/ 70 w 140"/>
                    <a:gd name="T13" fmla="*/ 15 h 151"/>
                    <a:gd name="T14" fmla="*/ 14 w 140"/>
                    <a:gd name="T15" fmla="*/ 45 h 151"/>
                    <a:gd name="T16" fmla="*/ 28 w 140"/>
                    <a:gd name="T17" fmla="*/ 30 h 151"/>
                    <a:gd name="T18" fmla="*/ 28 w 140"/>
                    <a:gd name="T19" fmla="*/ 30 h 151"/>
                    <a:gd name="T20" fmla="*/ 14 w 140"/>
                    <a:gd name="T21" fmla="*/ 76 h 151"/>
                    <a:gd name="T22" fmla="*/ 14 w 140"/>
                    <a:gd name="T23" fmla="*/ 76 h 151"/>
                    <a:gd name="T24" fmla="*/ 14 w 140"/>
                    <a:gd name="T25" fmla="*/ 76 h 151"/>
                    <a:gd name="T26" fmla="*/ 28 w 140"/>
                    <a:gd name="T27" fmla="*/ 121 h 151"/>
                    <a:gd name="T28" fmla="*/ 14 w 140"/>
                    <a:gd name="T29" fmla="*/ 121 h 151"/>
                    <a:gd name="T30" fmla="*/ 14 w 140"/>
                    <a:gd name="T31" fmla="*/ 121 h 151"/>
                    <a:gd name="T32" fmla="*/ 70 w 140"/>
                    <a:gd name="T33" fmla="*/ 136 h 151"/>
                    <a:gd name="T34" fmla="*/ 70 w 140"/>
                    <a:gd name="T35" fmla="*/ 136 h 151"/>
                    <a:gd name="T36" fmla="*/ 70 w 140"/>
                    <a:gd name="T37" fmla="*/ 136 h 151"/>
                    <a:gd name="T38" fmla="*/ 112 w 140"/>
                    <a:gd name="T39" fmla="*/ 121 h 151"/>
                    <a:gd name="T40" fmla="*/ 112 w 140"/>
                    <a:gd name="T41" fmla="*/ 121 h 151"/>
                    <a:gd name="T42" fmla="*/ 112 w 140"/>
                    <a:gd name="T43" fmla="*/ 121 h 151"/>
                    <a:gd name="T44" fmla="*/ 126 w 140"/>
                    <a:gd name="T45" fmla="*/ 76 h 151"/>
                    <a:gd name="T46" fmla="*/ 126 w 140"/>
                    <a:gd name="T47" fmla="*/ 76 h 151"/>
                    <a:gd name="T48" fmla="*/ 140 w 140"/>
                    <a:gd name="T49" fmla="*/ 76 h 151"/>
                    <a:gd name="T50" fmla="*/ 140 w 140"/>
                    <a:gd name="T51" fmla="*/ 76 h 151"/>
                    <a:gd name="T52" fmla="*/ 126 w 140"/>
                    <a:gd name="T53" fmla="*/ 121 h 151"/>
                    <a:gd name="T54" fmla="*/ 126 w 140"/>
                    <a:gd name="T55" fmla="*/ 121 h 151"/>
                    <a:gd name="T56" fmla="*/ 112 w 140"/>
                    <a:gd name="T57" fmla="*/ 136 h 151"/>
                    <a:gd name="T58" fmla="*/ 70 w 140"/>
                    <a:gd name="T59" fmla="*/ 151 h 151"/>
                    <a:gd name="T60" fmla="*/ 70 w 140"/>
                    <a:gd name="T61" fmla="*/ 151 h 151"/>
                    <a:gd name="T62" fmla="*/ 70 w 140"/>
                    <a:gd name="T63" fmla="*/ 151 h 151"/>
                    <a:gd name="T64" fmla="*/ 14 w 140"/>
                    <a:gd name="T65" fmla="*/ 136 h 151"/>
                    <a:gd name="T66" fmla="*/ 14 w 140"/>
                    <a:gd name="T67" fmla="*/ 136 h 151"/>
                    <a:gd name="T68" fmla="*/ 14 w 140"/>
                    <a:gd name="T69" fmla="*/ 121 h 151"/>
                    <a:gd name="T70" fmla="*/ 0 w 140"/>
                    <a:gd name="T71" fmla="*/ 76 h 151"/>
                    <a:gd name="T72" fmla="*/ 0 w 140"/>
                    <a:gd name="T73" fmla="*/ 76 h 151"/>
                    <a:gd name="T74" fmla="*/ 0 w 140"/>
                    <a:gd name="T75" fmla="*/ 76 h 151"/>
                    <a:gd name="T76" fmla="*/ 14 w 140"/>
                    <a:gd name="T77" fmla="*/ 30 h 151"/>
                    <a:gd name="T78" fmla="*/ 14 w 140"/>
                    <a:gd name="T79" fmla="*/ 30 h 151"/>
                    <a:gd name="T80" fmla="*/ 14 w 140"/>
                    <a:gd name="T81" fmla="*/ 30 h 151"/>
                    <a:gd name="T82" fmla="*/ 70 w 140"/>
                    <a:gd name="T83" fmla="*/ 0 h 151"/>
                    <a:gd name="T84" fmla="*/ 70 w 140"/>
                    <a:gd name="T85" fmla="*/ 0 h 151"/>
                    <a:gd name="T86" fmla="*/ 84 w 140"/>
                    <a:gd name="T87" fmla="*/ 0 h 151"/>
                    <a:gd name="T88" fmla="*/ 126 w 140"/>
                    <a:gd name="T89" fmla="*/ 30 h 151"/>
                    <a:gd name="T90" fmla="*/ 126 w 140"/>
                    <a:gd name="T91" fmla="*/ 30 h 151"/>
                    <a:gd name="T92" fmla="*/ 126 w 140"/>
                    <a:gd name="T93" fmla="*/ 30 h 151"/>
                    <a:gd name="T94" fmla="*/ 140 w 140"/>
                    <a:gd name="T95" fmla="*/ 76 h 151"/>
                    <a:gd name="T96" fmla="*/ 126 w 140"/>
                    <a:gd name="T97" fmla="*/ 76 h 1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1"/>
                    <a:gd name="T149" fmla="*/ 140 w 140"/>
                    <a:gd name="T150" fmla="*/ 151 h 1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1">
                      <a:moveTo>
                        <a:pt x="126" y="76"/>
                      </a:moveTo>
                      <a:lnTo>
                        <a:pt x="112" y="30"/>
                      </a:lnTo>
                      <a:lnTo>
                        <a:pt x="112" y="45"/>
                      </a:lnTo>
                      <a:lnTo>
                        <a:pt x="70" y="15"/>
                      </a:lnTo>
                      <a:lnTo>
                        <a:pt x="14" y="45"/>
                      </a:lnTo>
                      <a:lnTo>
                        <a:pt x="28" y="30"/>
                      </a:lnTo>
                      <a:lnTo>
                        <a:pt x="14" y="76"/>
                      </a:lnTo>
                      <a:lnTo>
                        <a:pt x="28" y="121"/>
                      </a:lnTo>
                      <a:lnTo>
                        <a:pt x="14" y="121"/>
                      </a:lnTo>
                      <a:lnTo>
                        <a:pt x="70" y="136"/>
                      </a:lnTo>
                      <a:lnTo>
                        <a:pt x="112" y="121"/>
                      </a:lnTo>
                      <a:lnTo>
                        <a:pt x="126" y="76"/>
                      </a:lnTo>
                      <a:lnTo>
                        <a:pt x="140" y="76"/>
                      </a:lnTo>
                      <a:lnTo>
                        <a:pt x="126" y="121"/>
                      </a:lnTo>
                      <a:lnTo>
                        <a:pt x="112" y="136"/>
                      </a:lnTo>
                      <a:lnTo>
                        <a:pt x="70" y="151"/>
                      </a:lnTo>
                      <a:lnTo>
                        <a:pt x="14" y="136"/>
                      </a:lnTo>
                      <a:lnTo>
                        <a:pt x="14" y="121"/>
                      </a:lnTo>
                      <a:lnTo>
                        <a:pt x="0" y="76"/>
                      </a:lnTo>
                      <a:lnTo>
                        <a:pt x="14" y="30"/>
                      </a:lnTo>
                      <a:lnTo>
                        <a:pt x="70" y="0"/>
                      </a:lnTo>
                      <a:lnTo>
                        <a:pt x="84" y="0"/>
                      </a:lnTo>
                      <a:lnTo>
                        <a:pt x="126" y="30"/>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24" name="Freeform 246"/>
                <p:cNvSpPr>
                  <a:spLocks/>
                </p:cNvSpPr>
                <p:nvPr/>
              </p:nvSpPr>
              <p:spPr bwMode="auto">
                <a:xfrm>
                  <a:off x="4164" y="3296"/>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25" name="Rectangle 247"/>
                <p:cNvSpPr>
                  <a:spLocks noChangeArrowheads="1"/>
                </p:cNvSpPr>
                <p:nvPr/>
              </p:nvSpPr>
              <p:spPr bwMode="auto">
                <a:xfrm>
                  <a:off x="4094" y="335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26" name="Rectangle 248"/>
                <p:cNvSpPr>
                  <a:spLocks noChangeArrowheads="1"/>
                </p:cNvSpPr>
                <p:nvPr/>
              </p:nvSpPr>
              <p:spPr bwMode="auto">
                <a:xfrm>
                  <a:off x="3968" y="363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27" name="Freeform 249"/>
                <p:cNvSpPr>
                  <a:spLocks/>
                </p:cNvSpPr>
                <p:nvPr/>
              </p:nvSpPr>
              <p:spPr bwMode="auto">
                <a:xfrm>
                  <a:off x="3968" y="3356"/>
                  <a:ext cx="140" cy="274"/>
                </a:xfrm>
                <a:custGeom>
                  <a:avLst/>
                  <a:gdLst>
                    <a:gd name="T0" fmla="*/ 140 w 140"/>
                    <a:gd name="T1" fmla="*/ 0 h 274"/>
                    <a:gd name="T2" fmla="*/ 126 w 140"/>
                    <a:gd name="T3" fmla="*/ 0 h 274"/>
                    <a:gd name="T4" fmla="*/ 0 w 140"/>
                    <a:gd name="T5" fmla="*/ 274 h 274"/>
                    <a:gd name="T6" fmla="*/ 14 w 140"/>
                    <a:gd name="T7" fmla="*/ 274 h 274"/>
                    <a:gd name="T8" fmla="*/ 140 w 140"/>
                    <a:gd name="T9" fmla="*/ 0 h 274"/>
                    <a:gd name="T10" fmla="*/ 0 60000 65536"/>
                    <a:gd name="T11" fmla="*/ 0 60000 65536"/>
                    <a:gd name="T12" fmla="*/ 0 60000 65536"/>
                    <a:gd name="T13" fmla="*/ 0 60000 65536"/>
                    <a:gd name="T14" fmla="*/ 0 60000 65536"/>
                    <a:gd name="T15" fmla="*/ 0 w 140"/>
                    <a:gd name="T16" fmla="*/ 0 h 274"/>
                    <a:gd name="T17" fmla="*/ 140 w 140"/>
                    <a:gd name="T18" fmla="*/ 274 h 274"/>
                  </a:gdLst>
                  <a:ahLst/>
                  <a:cxnLst>
                    <a:cxn ang="T10">
                      <a:pos x="T0" y="T1"/>
                    </a:cxn>
                    <a:cxn ang="T11">
                      <a:pos x="T2" y="T3"/>
                    </a:cxn>
                    <a:cxn ang="T12">
                      <a:pos x="T4" y="T5"/>
                    </a:cxn>
                    <a:cxn ang="T13">
                      <a:pos x="T6" y="T7"/>
                    </a:cxn>
                    <a:cxn ang="T14">
                      <a:pos x="T8" y="T9"/>
                    </a:cxn>
                  </a:cxnLst>
                  <a:rect l="T15" t="T16" r="T17" b="T18"/>
                  <a:pathLst>
                    <a:path w="140" h="274">
                      <a:moveTo>
                        <a:pt x="140" y="0"/>
                      </a:moveTo>
                      <a:lnTo>
                        <a:pt x="126" y="0"/>
                      </a:lnTo>
                      <a:lnTo>
                        <a:pt x="0" y="274"/>
                      </a:lnTo>
                      <a:lnTo>
                        <a:pt x="14" y="274"/>
                      </a:lnTo>
                      <a:lnTo>
                        <a:pt x="14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28" name="Rectangle 250"/>
                <p:cNvSpPr>
                  <a:spLocks noChangeArrowheads="1"/>
                </p:cNvSpPr>
                <p:nvPr/>
              </p:nvSpPr>
              <p:spPr bwMode="auto">
                <a:xfrm>
                  <a:off x="4108" y="335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29" name="Rectangle 251"/>
                <p:cNvSpPr>
                  <a:spLocks noChangeArrowheads="1"/>
                </p:cNvSpPr>
                <p:nvPr/>
              </p:nvSpPr>
              <p:spPr bwMode="auto">
                <a:xfrm>
                  <a:off x="4235" y="363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30" name="Freeform 252"/>
                <p:cNvSpPr>
                  <a:spLocks/>
                </p:cNvSpPr>
                <p:nvPr/>
              </p:nvSpPr>
              <p:spPr bwMode="auto">
                <a:xfrm>
                  <a:off x="4108" y="3356"/>
                  <a:ext cx="141" cy="274"/>
                </a:xfrm>
                <a:custGeom>
                  <a:avLst/>
                  <a:gdLst>
                    <a:gd name="T0" fmla="*/ 14 w 141"/>
                    <a:gd name="T1" fmla="*/ 0 h 274"/>
                    <a:gd name="T2" fmla="*/ 0 w 141"/>
                    <a:gd name="T3" fmla="*/ 0 h 274"/>
                    <a:gd name="T4" fmla="*/ 127 w 141"/>
                    <a:gd name="T5" fmla="*/ 274 h 274"/>
                    <a:gd name="T6" fmla="*/ 141 w 141"/>
                    <a:gd name="T7" fmla="*/ 274 h 274"/>
                    <a:gd name="T8" fmla="*/ 14 w 141"/>
                    <a:gd name="T9" fmla="*/ 0 h 274"/>
                    <a:gd name="T10" fmla="*/ 0 60000 65536"/>
                    <a:gd name="T11" fmla="*/ 0 60000 65536"/>
                    <a:gd name="T12" fmla="*/ 0 60000 65536"/>
                    <a:gd name="T13" fmla="*/ 0 60000 65536"/>
                    <a:gd name="T14" fmla="*/ 0 60000 65536"/>
                    <a:gd name="T15" fmla="*/ 0 w 141"/>
                    <a:gd name="T16" fmla="*/ 0 h 274"/>
                    <a:gd name="T17" fmla="*/ 141 w 141"/>
                    <a:gd name="T18" fmla="*/ 274 h 274"/>
                  </a:gdLst>
                  <a:ahLst/>
                  <a:cxnLst>
                    <a:cxn ang="T10">
                      <a:pos x="T0" y="T1"/>
                    </a:cxn>
                    <a:cxn ang="T11">
                      <a:pos x="T2" y="T3"/>
                    </a:cxn>
                    <a:cxn ang="T12">
                      <a:pos x="T4" y="T5"/>
                    </a:cxn>
                    <a:cxn ang="T13">
                      <a:pos x="T6" y="T7"/>
                    </a:cxn>
                    <a:cxn ang="T14">
                      <a:pos x="T8" y="T9"/>
                    </a:cxn>
                  </a:cxnLst>
                  <a:rect l="T15" t="T16" r="T17" b="T18"/>
                  <a:pathLst>
                    <a:path w="141" h="274">
                      <a:moveTo>
                        <a:pt x="14" y="0"/>
                      </a:moveTo>
                      <a:lnTo>
                        <a:pt x="0" y="0"/>
                      </a:lnTo>
                      <a:lnTo>
                        <a:pt x="127" y="274"/>
                      </a:lnTo>
                      <a:lnTo>
                        <a:pt x="141" y="274"/>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31" name="Freeform 253"/>
                <p:cNvSpPr>
                  <a:spLocks/>
                </p:cNvSpPr>
                <p:nvPr/>
              </p:nvSpPr>
              <p:spPr bwMode="auto">
                <a:xfrm>
                  <a:off x="4796" y="3220"/>
                  <a:ext cx="126" cy="136"/>
                </a:xfrm>
                <a:custGeom>
                  <a:avLst/>
                  <a:gdLst>
                    <a:gd name="T0" fmla="*/ 126 w 126"/>
                    <a:gd name="T1" fmla="*/ 76 h 136"/>
                    <a:gd name="T2" fmla="*/ 112 w 126"/>
                    <a:gd name="T3" fmla="*/ 30 h 136"/>
                    <a:gd name="T4" fmla="*/ 70 w 126"/>
                    <a:gd name="T5" fmla="*/ 0 h 136"/>
                    <a:gd name="T6" fmla="*/ 14 w 126"/>
                    <a:gd name="T7" fmla="*/ 30 h 136"/>
                    <a:gd name="T8" fmla="*/ 0 w 126"/>
                    <a:gd name="T9" fmla="*/ 76 h 136"/>
                    <a:gd name="T10" fmla="*/ 14 w 126"/>
                    <a:gd name="T11" fmla="*/ 121 h 136"/>
                    <a:gd name="T12" fmla="*/ 70 w 126"/>
                    <a:gd name="T13" fmla="*/ 136 h 136"/>
                    <a:gd name="T14" fmla="*/ 112 w 126"/>
                    <a:gd name="T15" fmla="*/ 121 h 136"/>
                    <a:gd name="T16" fmla="*/ 126 w 126"/>
                    <a:gd name="T17" fmla="*/ 76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6"/>
                    <a:gd name="T29" fmla="*/ 126 w 126"/>
                    <a:gd name="T30" fmla="*/ 136 h 1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6">
                      <a:moveTo>
                        <a:pt x="126" y="76"/>
                      </a:moveTo>
                      <a:lnTo>
                        <a:pt x="112" y="30"/>
                      </a:lnTo>
                      <a:lnTo>
                        <a:pt x="70" y="0"/>
                      </a:lnTo>
                      <a:lnTo>
                        <a:pt x="14" y="30"/>
                      </a:lnTo>
                      <a:lnTo>
                        <a:pt x="0" y="76"/>
                      </a:lnTo>
                      <a:lnTo>
                        <a:pt x="14" y="121"/>
                      </a:lnTo>
                      <a:lnTo>
                        <a:pt x="70" y="136"/>
                      </a:lnTo>
                      <a:lnTo>
                        <a:pt x="112" y="121"/>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32" name="Freeform 254"/>
                <p:cNvSpPr>
                  <a:spLocks/>
                </p:cNvSpPr>
                <p:nvPr/>
              </p:nvSpPr>
              <p:spPr bwMode="auto">
                <a:xfrm>
                  <a:off x="4796" y="3220"/>
                  <a:ext cx="140" cy="151"/>
                </a:xfrm>
                <a:custGeom>
                  <a:avLst/>
                  <a:gdLst>
                    <a:gd name="T0" fmla="*/ 126 w 140"/>
                    <a:gd name="T1" fmla="*/ 76 h 151"/>
                    <a:gd name="T2" fmla="*/ 112 w 140"/>
                    <a:gd name="T3" fmla="*/ 30 h 151"/>
                    <a:gd name="T4" fmla="*/ 112 w 140"/>
                    <a:gd name="T5" fmla="*/ 45 h 151"/>
                    <a:gd name="T6" fmla="*/ 112 w 140"/>
                    <a:gd name="T7" fmla="*/ 45 h 151"/>
                    <a:gd name="T8" fmla="*/ 70 w 140"/>
                    <a:gd name="T9" fmla="*/ 15 h 151"/>
                    <a:gd name="T10" fmla="*/ 70 w 140"/>
                    <a:gd name="T11" fmla="*/ 15 h 151"/>
                    <a:gd name="T12" fmla="*/ 70 w 140"/>
                    <a:gd name="T13" fmla="*/ 15 h 151"/>
                    <a:gd name="T14" fmla="*/ 14 w 140"/>
                    <a:gd name="T15" fmla="*/ 45 h 151"/>
                    <a:gd name="T16" fmla="*/ 28 w 140"/>
                    <a:gd name="T17" fmla="*/ 30 h 151"/>
                    <a:gd name="T18" fmla="*/ 28 w 140"/>
                    <a:gd name="T19" fmla="*/ 30 h 151"/>
                    <a:gd name="T20" fmla="*/ 14 w 140"/>
                    <a:gd name="T21" fmla="*/ 76 h 151"/>
                    <a:gd name="T22" fmla="*/ 14 w 140"/>
                    <a:gd name="T23" fmla="*/ 76 h 151"/>
                    <a:gd name="T24" fmla="*/ 14 w 140"/>
                    <a:gd name="T25" fmla="*/ 76 h 151"/>
                    <a:gd name="T26" fmla="*/ 28 w 140"/>
                    <a:gd name="T27" fmla="*/ 121 h 151"/>
                    <a:gd name="T28" fmla="*/ 14 w 140"/>
                    <a:gd name="T29" fmla="*/ 121 h 151"/>
                    <a:gd name="T30" fmla="*/ 14 w 140"/>
                    <a:gd name="T31" fmla="*/ 121 h 151"/>
                    <a:gd name="T32" fmla="*/ 70 w 140"/>
                    <a:gd name="T33" fmla="*/ 136 h 151"/>
                    <a:gd name="T34" fmla="*/ 70 w 140"/>
                    <a:gd name="T35" fmla="*/ 136 h 151"/>
                    <a:gd name="T36" fmla="*/ 70 w 140"/>
                    <a:gd name="T37" fmla="*/ 136 h 151"/>
                    <a:gd name="T38" fmla="*/ 112 w 140"/>
                    <a:gd name="T39" fmla="*/ 121 h 151"/>
                    <a:gd name="T40" fmla="*/ 112 w 140"/>
                    <a:gd name="T41" fmla="*/ 121 h 151"/>
                    <a:gd name="T42" fmla="*/ 112 w 140"/>
                    <a:gd name="T43" fmla="*/ 121 h 151"/>
                    <a:gd name="T44" fmla="*/ 126 w 140"/>
                    <a:gd name="T45" fmla="*/ 76 h 151"/>
                    <a:gd name="T46" fmla="*/ 126 w 140"/>
                    <a:gd name="T47" fmla="*/ 76 h 151"/>
                    <a:gd name="T48" fmla="*/ 140 w 140"/>
                    <a:gd name="T49" fmla="*/ 76 h 151"/>
                    <a:gd name="T50" fmla="*/ 140 w 140"/>
                    <a:gd name="T51" fmla="*/ 76 h 151"/>
                    <a:gd name="T52" fmla="*/ 126 w 140"/>
                    <a:gd name="T53" fmla="*/ 121 h 151"/>
                    <a:gd name="T54" fmla="*/ 126 w 140"/>
                    <a:gd name="T55" fmla="*/ 121 h 151"/>
                    <a:gd name="T56" fmla="*/ 112 w 140"/>
                    <a:gd name="T57" fmla="*/ 136 h 151"/>
                    <a:gd name="T58" fmla="*/ 70 w 140"/>
                    <a:gd name="T59" fmla="*/ 151 h 151"/>
                    <a:gd name="T60" fmla="*/ 70 w 140"/>
                    <a:gd name="T61" fmla="*/ 151 h 151"/>
                    <a:gd name="T62" fmla="*/ 70 w 140"/>
                    <a:gd name="T63" fmla="*/ 151 h 151"/>
                    <a:gd name="T64" fmla="*/ 14 w 140"/>
                    <a:gd name="T65" fmla="*/ 136 h 151"/>
                    <a:gd name="T66" fmla="*/ 14 w 140"/>
                    <a:gd name="T67" fmla="*/ 136 h 151"/>
                    <a:gd name="T68" fmla="*/ 14 w 140"/>
                    <a:gd name="T69" fmla="*/ 121 h 151"/>
                    <a:gd name="T70" fmla="*/ 0 w 140"/>
                    <a:gd name="T71" fmla="*/ 76 h 151"/>
                    <a:gd name="T72" fmla="*/ 0 w 140"/>
                    <a:gd name="T73" fmla="*/ 76 h 151"/>
                    <a:gd name="T74" fmla="*/ 0 w 140"/>
                    <a:gd name="T75" fmla="*/ 76 h 151"/>
                    <a:gd name="T76" fmla="*/ 14 w 140"/>
                    <a:gd name="T77" fmla="*/ 30 h 151"/>
                    <a:gd name="T78" fmla="*/ 14 w 140"/>
                    <a:gd name="T79" fmla="*/ 30 h 151"/>
                    <a:gd name="T80" fmla="*/ 14 w 140"/>
                    <a:gd name="T81" fmla="*/ 30 h 151"/>
                    <a:gd name="T82" fmla="*/ 70 w 140"/>
                    <a:gd name="T83" fmla="*/ 0 h 151"/>
                    <a:gd name="T84" fmla="*/ 70 w 140"/>
                    <a:gd name="T85" fmla="*/ 0 h 151"/>
                    <a:gd name="T86" fmla="*/ 84 w 140"/>
                    <a:gd name="T87" fmla="*/ 0 h 151"/>
                    <a:gd name="T88" fmla="*/ 126 w 140"/>
                    <a:gd name="T89" fmla="*/ 30 h 151"/>
                    <a:gd name="T90" fmla="*/ 126 w 140"/>
                    <a:gd name="T91" fmla="*/ 30 h 151"/>
                    <a:gd name="T92" fmla="*/ 126 w 140"/>
                    <a:gd name="T93" fmla="*/ 30 h 151"/>
                    <a:gd name="T94" fmla="*/ 140 w 140"/>
                    <a:gd name="T95" fmla="*/ 76 h 151"/>
                    <a:gd name="T96" fmla="*/ 126 w 140"/>
                    <a:gd name="T97" fmla="*/ 76 h 1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1"/>
                    <a:gd name="T149" fmla="*/ 140 w 140"/>
                    <a:gd name="T150" fmla="*/ 151 h 1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1">
                      <a:moveTo>
                        <a:pt x="126" y="76"/>
                      </a:moveTo>
                      <a:lnTo>
                        <a:pt x="112" y="30"/>
                      </a:lnTo>
                      <a:lnTo>
                        <a:pt x="112" y="45"/>
                      </a:lnTo>
                      <a:lnTo>
                        <a:pt x="70" y="15"/>
                      </a:lnTo>
                      <a:lnTo>
                        <a:pt x="14" y="45"/>
                      </a:lnTo>
                      <a:lnTo>
                        <a:pt x="28" y="30"/>
                      </a:lnTo>
                      <a:lnTo>
                        <a:pt x="14" y="76"/>
                      </a:lnTo>
                      <a:lnTo>
                        <a:pt x="28" y="121"/>
                      </a:lnTo>
                      <a:lnTo>
                        <a:pt x="14" y="121"/>
                      </a:lnTo>
                      <a:lnTo>
                        <a:pt x="70" y="136"/>
                      </a:lnTo>
                      <a:lnTo>
                        <a:pt x="112" y="121"/>
                      </a:lnTo>
                      <a:lnTo>
                        <a:pt x="126" y="76"/>
                      </a:lnTo>
                      <a:lnTo>
                        <a:pt x="140" y="76"/>
                      </a:lnTo>
                      <a:lnTo>
                        <a:pt x="126" y="121"/>
                      </a:lnTo>
                      <a:lnTo>
                        <a:pt x="112" y="136"/>
                      </a:lnTo>
                      <a:lnTo>
                        <a:pt x="70" y="151"/>
                      </a:lnTo>
                      <a:lnTo>
                        <a:pt x="14" y="136"/>
                      </a:lnTo>
                      <a:lnTo>
                        <a:pt x="14" y="121"/>
                      </a:lnTo>
                      <a:lnTo>
                        <a:pt x="0" y="76"/>
                      </a:lnTo>
                      <a:lnTo>
                        <a:pt x="14" y="30"/>
                      </a:lnTo>
                      <a:lnTo>
                        <a:pt x="70" y="0"/>
                      </a:lnTo>
                      <a:lnTo>
                        <a:pt x="84" y="0"/>
                      </a:lnTo>
                      <a:lnTo>
                        <a:pt x="126" y="30"/>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33" name="Freeform 255"/>
                <p:cNvSpPr>
                  <a:spLocks/>
                </p:cNvSpPr>
                <p:nvPr/>
              </p:nvSpPr>
              <p:spPr bwMode="auto">
                <a:xfrm>
                  <a:off x="4922" y="3296"/>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34" name="Rectangle 256"/>
                <p:cNvSpPr>
                  <a:spLocks noChangeArrowheads="1"/>
                </p:cNvSpPr>
                <p:nvPr/>
              </p:nvSpPr>
              <p:spPr bwMode="auto">
                <a:xfrm>
                  <a:off x="4852" y="335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35" name="Rectangle 257"/>
                <p:cNvSpPr>
                  <a:spLocks noChangeArrowheads="1"/>
                </p:cNvSpPr>
                <p:nvPr/>
              </p:nvSpPr>
              <p:spPr bwMode="auto">
                <a:xfrm>
                  <a:off x="4726" y="363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36" name="Freeform 258"/>
                <p:cNvSpPr>
                  <a:spLocks/>
                </p:cNvSpPr>
                <p:nvPr/>
              </p:nvSpPr>
              <p:spPr bwMode="auto">
                <a:xfrm>
                  <a:off x="4726" y="3356"/>
                  <a:ext cx="140" cy="274"/>
                </a:xfrm>
                <a:custGeom>
                  <a:avLst/>
                  <a:gdLst>
                    <a:gd name="T0" fmla="*/ 140 w 140"/>
                    <a:gd name="T1" fmla="*/ 0 h 274"/>
                    <a:gd name="T2" fmla="*/ 126 w 140"/>
                    <a:gd name="T3" fmla="*/ 0 h 274"/>
                    <a:gd name="T4" fmla="*/ 0 w 140"/>
                    <a:gd name="T5" fmla="*/ 274 h 274"/>
                    <a:gd name="T6" fmla="*/ 14 w 140"/>
                    <a:gd name="T7" fmla="*/ 274 h 274"/>
                    <a:gd name="T8" fmla="*/ 140 w 140"/>
                    <a:gd name="T9" fmla="*/ 0 h 274"/>
                    <a:gd name="T10" fmla="*/ 0 60000 65536"/>
                    <a:gd name="T11" fmla="*/ 0 60000 65536"/>
                    <a:gd name="T12" fmla="*/ 0 60000 65536"/>
                    <a:gd name="T13" fmla="*/ 0 60000 65536"/>
                    <a:gd name="T14" fmla="*/ 0 60000 65536"/>
                    <a:gd name="T15" fmla="*/ 0 w 140"/>
                    <a:gd name="T16" fmla="*/ 0 h 274"/>
                    <a:gd name="T17" fmla="*/ 140 w 140"/>
                    <a:gd name="T18" fmla="*/ 274 h 274"/>
                  </a:gdLst>
                  <a:ahLst/>
                  <a:cxnLst>
                    <a:cxn ang="T10">
                      <a:pos x="T0" y="T1"/>
                    </a:cxn>
                    <a:cxn ang="T11">
                      <a:pos x="T2" y="T3"/>
                    </a:cxn>
                    <a:cxn ang="T12">
                      <a:pos x="T4" y="T5"/>
                    </a:cxn>
                    <a:cxn ang="T13">
                      <a:pos x="T6" y="T7"/>
                    </a:cxn>
                    <a:cxn ang="T14">
                      <a:pos x="T8" y="T9"/>
                    </a:cxn>
                  </a:cxnLst>
                  <a:rect l="T15" t="T16" r="T17" b="T18"/>
                  <a:pathLst>
                    <a:path w="140" h="274">
                      <a:moveTo>
                        <a:pt x="140" y="0"/>
                      </a:moveTo>
                      <a:lnTo>
                        <a:pt x="126" y="0"/>
                      </a:lnTo>
                      <a:lnTo>
                        <a:pt x="0" y="274"/>
                      </a:lnTo>
                      <a:lnTo>
                        <a:pt x="14" y="274"/>
                      </a:lnTo>
                      <a:lnTo>
                        <a:pt x="14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37" name="Rectangle 259"/>
                <p:cNvSpPr>
                  <a:spLocks noChangeArrowheads="1"/>
                </p:cNvSpPr>
                <p:nvPr/>
              </p:nvSpPr>
              <p:spPr bwMode="auto">
                <a:xfrm>
                  <a:off x="4866" y="3356"/>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38" name="Rectangle 260"/>
                <p:cNvSpPr>
                  <a:spLocks noChangeArrowheads="1"/>
                </p:cNvSpPr>
                <p:nvPr/>
              </p:nvSpPr>
              <p:spPr bwMode="auto">
                <a:xfrm>
                  <a:off x="4993" y="363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grpSp>
          <p:sp>
            <p:nvSpPr>
              <p:cNvPr id="17" name="Freeform 262"/>
              <p:cNvSpPr>
                <a:spLocks/>
              </p:cNvSpPr>
              <p:nvPr/>
            </p:nvSpPr>
            <p:spPr bwMode="auto">
              <a:xfrm>
                <a:off x="4866" y="3356"/>
                <a:ext cx="141" cy="274"/>
              </a:xfrm>
              <a:custGeom>
                <a:avLst/>
                <a:gdLst>
                  <a:gd name="T0" fmla="*/ 14 w 141"/>
                  <a:gd name="T1" fmla="*/ 0 h 274"/>
                  <a:gd name="T2" fmla="*/ 0 w 141"/>
                  <a:gd name="T3" fmla="*/ 0 h 274"/>
                  <a:gd name="T4" fmla="*/ 127 w 141"/>
                  <a:gd name="T5" fmla="*/ 274 h 274"/>
                  <a:gd name="T6" fmla="*/ 141 w 141"/>
                  <a:gd name="T7" fmla="*/ 274 h 274"/>
                  <a:gd name="T8" fmla="*/ 14 w 141"/>
                  <a:gd name="T9" fmla="*/ 0 h 274"/>
                  <a:gd name="T10" fmla="*/ 0 60000 65536"/>
                  <a:gd name="T11" fmla="*/ 0 60000 65536"/>
                  <a:gd name="T12" fmla="*/ 0 60000 65536"/>
                  <a:gd name="T13" fmla="*/ 0 60000 65536"/>
                  <a:gd name="T14" fmla="*/ 0 60000 65536"/>
                  <a:gd name="T15" fmla="*/ 0 w 141"/>
                  <a:gd name="T16" fmla="*/ 0 h 274"/>
                  <a:gd name="T17" fmla="*/ 141 w 141"/>
                  <a:gd name="T18" fmla="*/ 274 h 274"/>
                </a:gdLst>
                <a:ahLst/>
                <a:cxnLst>
                  <a:cxn ang="T10">
                    <a:pos x="T0" y="T1"/>
                  </a:cxn>
                  <a:cxn ang="T11">
                    <a:pos x="T2" y="T3"/>
                  </a:cxn>
                  <a:cxn ang="T12">
                    <a:pos x="T4" y="T5"/>
                  </a:cxn>
                  <a:cxn ang="T13">
                    <a:pos x="T6" y="T7"/>
                  </a:cxn>
                  <a:cxn ang="T14">
                    <a:pos x="T8" y="T9"/>
                  </a:cxn>
                </a:cxnLst>
                <a:rect l="T15" t="T16" r="T17" b="T18"/>
                <a:pathLst>
                  <a:path w="141" h="274">
                    <a:moveTo>
                      <a:pt x="14" y="0"/>
                    </a:moveTo>
                    <a:lnTo>
                      <a:pt x="0" y="0"/>
                    </a:lnTo>
                    <a:lnTo>
                      <a:pt x="127" y="274"/>
                    </a:lnTo>
                    <a:lnTo>
                      <a:pt x="141" y="274"/>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8" name="Freeform 263"/>
              <p:cNvSpPr>
                <a:spLocks/>
              </p:cNvSpPr>
              <p:nvPr/>
            </p:nvSpPr>
            <p:spPr bwMode="auto">
              <a:xfrm>
                <a:off x="1582" y="2567"/>
                <a:ext cx="14" cy="15"/>
              </a:xfrm>
              <a:custGeom>
                <a:avLst/>
                <a:gdLst>
                  <a:gd name="T0" fmla="*/ 14 w 14"/>
                  <a:gd name="T1" fmla="*/ 15 h 15"/>
                  <a:gd name="T2" fmla="*/ 14 w 14"/>
                  <a:gd name="T3" fmla="*/ 15 h 15"/>
                  <a:gd name="T4" fmla="*/ 0 w 14"/>
                  <a:gd name="T5" fmla="*/ 0 h 15"/>
                  <a:gd name="T6" fmla="*/ 0 w 14"/>
                  <a:gd name="T7" fmla="*/ 0 h 15"/>
                  <a:gd name="T8" fmla="*/ 14 w 14"/>
                  <a:gd name="T9" fmla="*/ 15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15"/>
                    </a:moveTo>
                    <a:lnTo>
                      <a:pt x="14" y="15"/>
                    </a:lnTo>
                    <a:lnTo>
                      <a:pt x="0" y="0"/>
                    </a:lnTo>
                    <a:lnTo>
                      <a:pt x="14" y="15"/>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19" name="Freeform 264"/>
              <p:cNvSpPr>
                <a:spLocks/>
              </p:cNvSpPr>
              <p:nvPr/>
            </p:nvSpPr>
            <p:spPr bwMode="auto">
              <a:xfrm>
                <a:off x="1203" y="3250"/>
                <a:ext cx="14" cy="15"/>
              </a:xfrm>
              <a:custGeom>
                <a:avLst/>
                <a:gdLst>
                  <a:gd name="T0" fmla="*/ 14 w 14"/>
                  <a:gd name="T1" fmla="*/ 15 h 15"/>
                  <a:gd name="T2" fmla="*/ 14 w 14"/>
                  <a:gd name="T3" fmla="*/ 15 h 15"/>
                  <a:gd name="T4" fmla="*/ 0 w 14"/>
                  <a:gd name="T5" fmla="*/ 0 h 15"/>
                  <a:gd name="T6" fmla="*/ 0 w 14"/>
                  <a:gd name="T7" fmla="*/ 0 h 15"/>
                  <a:gd name="T8" fmla="*/ 14 w 14"/>
                  <a:gd name="T9" fmla="*/ 15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15"/>
                    </a:moveTo>
                    <a:lnTo>
                      <a:pt x="14" y="15"/>
                    </a:lnTo>
                    <a:lnTo>
                      <a:pt x="0" y="0"/>
                    </a:lnTo>
                    <a:lnTo>
                      <a:pt x="14" y="15"/>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0" name="Freeform 265"/>
              <p:cNvSpPr>
                <a:spLocks/>
              </p:cNvSpPr>
              <p:nvPr/>
            </p:nvSpPr>
            <p:spPr bwMode="auto">
              <a:xfrm>
                <a:off x="1203" y="2567"/>
                <a:ext cx="393" cy="698"/>
              </a:xfrm>
              <a:custGeom>
                <a:avLst/>
                <a:gdLst>
                  <a:gd name="T0" fmla="*/ 393 w 393"/>
                  <a:gd name="T1" fmla="*/ 15 h 698"/>
                  <a:gd name="T2" fmla="*/ 379 w 393"/>
                  <a:gd name="T3" fmla="*/ 0 h 698"/>
                  <a:gd name="T4" fmla="*/ 0 w 393"/>
                  <a:gd name="T5" fmla="*/ 683 h 698"/>
                  <a:gd name="T6" fmla="*/ 14 w 393"/>
                  <a:gd name="T7" fmla="*/ 698 h 698"/>
                  <a:gd name="T8" fmla="*/ 393 w 393"/>
                  <a:gd name="T9" fmla="*/ 15 h 698"/>
                  <a:gd name="T10" fmla="*/ 0 60000 65536"/>
                  <a:gd name="T11" fmla="*/ 0 60000 65536"/>
                  <a:gd name="T12" fmla="*/ 0 60000 65536"/>
                  <a:gd name="T13" fmla="*/ 0 60000 65536"/>
                  <a:gd name="T14" fmla="*/ 0 60000 65536"/>
                  <a:gd name="T15" fmla="*/ 0 w 393"/>
                  <a:gd name="T16" fmla="*/ 0 h 698"/>
                  <a:gd name="T17" fmla="*/ 393 w 393"/>
                  <a:gd name="T18" fmla="*/ 698 h 698"/>
                </a:gdLst>
                <a:ahLst/>
                <a:cxnLst>
                  <a:cxn ang="T10">
                    <a:pos x="T0" y="T1"/>
                  </a:cxn>
                  <a:cxn ang="T11">
                    <a:pos x="T2" y="T3"/>
                  </a:cxn>
                  <a:cxn ang="T12">
                    <a:pos x="T4" y="T5"/>
                  </a:cxn>
                  <a:cxn ang="T13">
                    <a:pos x="T6" y="T7"/>
                  </a:cxn>
                  <a:cxn ang="T14">
                    <a:pos x="T8" y="T9"/>
                  </a:cxn>
                </a:cxnLst>
                <a:rect l="T15" t="T16" r="T17" b="T18"/>
                <a:pathLst>
                  <a:path w="393" h="698">
                    <a:moveTo>
                      <a:pt x="393" y="15"/>
                    </a:moveTo>
                    <a:lnTo>
                      <a:pt x="379" y="0"/>
                    </a:lnTo>
                    <a:lnTo>
                      <a:pt x="0" y="683"/>
                    </a:lnTo>
                    <a:lnTo>
                      <a:pt x="14" y="698"/>
                    </a:lnTo>
                    <a:lnTo>
                      <a:pt x="393" y="15"/>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1" name="Freeform 266"/>
              <p:cNvSpPr>
                <a:spLocks/>
              </p:cNvSpPr>
              <p:nvPr/>
            </p:nvSpPr>
            <p:spPr bwMode="auto">
              <a:xfrm>
                <a:off x="1582" y="2567"/>
                <a:ext cx="14" cy="15"/>
              </a:xfrm>
              <a:custGeom>
                <a:avLst/>
                <a:gdLst>
                  <a:gd name="T0" fmla="*/ 14 w 14"/>
                  <a:gd name="T1" fmla="*/ 0 h 15"/>
                  <a:gd name="T2" fmla="*/ 14 w 14"/>
                  <a:gd name="T3" fmla="*/ 0 h 15"/>
                  <a:gd name="T4" fmla="*/ 0 w 14"/>
                  <a:gd name="T5" fmla="*/ 15 h 15"/>
                  <a:gd name="T6" fmla="*/ 0 w 14"/>
                  <a:gd name="T7" fmla="*/ 15 h 15"/>
                  <a:gd name="T8" fmla="*/ 14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0"/>
                    </a:moveTo>
                    <a:lnTo>
                      <a:pt x="14" y="0"/>
                    </a:lnTo>
                    <a:lnTo>
                      <a:pt x="0" y="15"/>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2" name="Freeform 267"/>
              <p:cNvSpPr>
                <a:spLocks/>
              </p:cNvSpPr>
              <p:nvPr/>
            </p:nvSpPr>
            <p:spPr bwMode="auto">
              <a:xfrm>
                <a:off x="1961" y="3250"/>
                <a:ext cx="14" cy="15"/>
              </a:xfrm>
              <a:custGeom>
                <a:avLst/>
                <a:gdLst>
                  <a:gd name="T0" fmla="*/ 14 w 14"/>
                  <a:gd name="T1" fmla="*/ 0 h 15"/>
                  <a:gd name="T2" fmla="*/ 14 w 14"/>
                  <a:gd name="T3" fmla="*/ 0 h 15"/>
                  <a:gd name="T4" fmla="*/ 0 w 14"/>
                  <a:gd name="T5" fmla="*/ 15 h 15"/>
                  <a:gd name="T6" fmla="*/ 0 w 14"/>
                  <a:gd name="T7" fmla="*/ 15 h 15"/>
                  <a:gd name="T8" fmla="*/ 14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0"/>
                    </a:moveTo>
                    <a:lnTo>
                      <a:pt x="14" y="0"/>
                    </a:lnTo>
                    <a:lnTo>
                      <a:pt x="0" y="15"/>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3" name="Freeform 268"/>
              <p:cNvSpPr>
                <a:spLocks/>
              </p:cNvSpPr>
              <p:nvPr/>
            </p:nvSpPr>
            <p:spPr bwMode="auto">
              <a:xfrm>
                <a:off x="1582" y="2567"/>
                <a:ext cx="393" cy="698"/>
              </a:xfrm>
              <a:custGeom>
                <a:avLst/>
                <a:gdLst>
                  <a:gd name="T0" fmla="*/ 14 w 393"/>
                  <a:gd name="T1" fmla="*/ 0 h 698"/>
                  <a:gd name="T2" fmla="*/ 0 w 393"/>
                  <a:gd name="T3" fmla="*/ 15 h 698"/>
                  <a:gd name="T4" fmla="*/ 379 w 393"/>
                  <a:gd name="T5" fmla="*/ 698 h 698"/>
                  <a:gd name="T6" fmla="*/ 393 w 393"/>
                  <a:gd name="T7" fmla="*/ 683 h 698"/>
                  <a:gd name="T8" fmla="*/ 14 w 393"/>
                  <a:gd name="T9" fmla="*/ 0 h 698"/>
                  <a:gd name="T10" fmla="*/ 0 60000 65536"/>
                  <a:gd name="T11" fmla="*/ 0 60000 65536"/>
                  <a:gd name="T12" fmla="*/ 0 60000 65536"/>
                  <a:gd name="T13" fmla="*/ 0 60000 65536"/>
                  <a:gd name="T14" fmla="*/ 0 60000 65536"/>
                  <a:gd name="T15" fmla="*/ 0 w 393"/>
                  <a:gd name="T16" fmla="*/ 0 h 698"/>
                  <a:gd name="T17" fmla="*/ 393 w 393"/>
                  <a:gd name="T18" fmla="*/ 698 h 698"/>
                </a:gdLst>
                <a:ahLst/>
                <a:cxnLst>
                  <a:cxn ang="T10">
                    <a:pos x="T0" y="T1"/>
                  </a:cxn>
                  <a:cxn ang="T11">
                    <a:pos x="T2" y="T3"/>
                  </a:cxn>
                  <a:cxn ang="T12">
                    <a:pos x="T4" y="T5"/>
                  </a:cxn>
                  <a:cxn ang="T13">
                    <a:pos x="T6" y="T7"/>
                  </a:cxn>
                  <a:cxn ang="T14">
                    <a:pos x="T8" y="T9"/>
                  </a:cxn>
                </a:cxnLst>
                <a:rect l="T15" t="T16" r="T17" b="T18"/>
                <a:pathLst>
                  <a:path w="393" h="698">
                    <a:moveTo>
                      <a:pt x="14" y="0"/>
                    </a:moveTo>
                    <a:lnTo>
                      <a:pt x="0" y="15"/>
                    </a:lnTo>
                    <a:lnTo>
                      <a:pt x="379" y="698"/>
                    </a:lnTo>
                    <a:lnTo>
                      <a:pt x="393" y="68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4" name="Freeform 269"/>
              <p:cNvSpPr>
                <a:spLocks/>
              </p:cNvSpPr>
              <p:nvPr/>
            </p:nvSpPr>
            <p:spPr bwMode="auto">
              <a:xfrm>
                <a:off x="2957" y="2400"/>
                <a:ext cx="127" cy="137"/>
              </a:xfrm>
              <a:custGeom>
                <a:avLst/>
                <a:gdLst>
                  <a:gd name="T0" fmla="*/ 127 w 127"/>
                  <a:gd name="T1" fmla="*/ 76 h 137"/>
                  <a:gd name="T2" fmla="*/ 98 w 127"/>
                  <a:gd name="T3" fmla="*/ 30 h 137"/>
                  <a:gd name="T4" fmla="*/ 56 w 127"/>
                  <a:gd name="T5" fmla="*/ 0 h 137"/>
                  <a:gd name="T6" fmla="*/ 14 w 127"/>
                  <a:gd name="T7" fmla="*/ 30 h 137"/>
                  <a:gd name="T8" fmla="*/ 0 w 127"/>
                  <a:gd name="T9" fmla="*/ 76 h 137"/>
                  <a:gd name="T10" fmla="*/ 14 w 127"/>
                  <a:gd name="T11" fmla="*/ 121 h 137"/>
                  <a:gd name="T12" fmla="*/ 56 w 127"/>
                  <a:gd name="T13" fmla="*/ 137 h 137"/>
                  <a:gd name="T14" fmla="*/ 98 w 127"/>
                  <a:gd name="T15" fmla="*/ 121 h 137"/>
                  <a:gd name="T16" fmla="*/ 127 w 127"/>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76"/>
                    </a:moveTo>
                    <a:lnTo>
                      <a:pt x="98" y="30"/>
                    </a:lnTo>
                    <a:lnTo>
                      <a:pt x="56" y="0"/>
                    </a:lnTo>
                    <a:lnTo>
                      <a:pt x="14" y="30"/>
                    </a:lnTo>
                    <a:lnTo>
                      <a:pt x="0" y="76"/>
                    </a:lnTo>
                    <a:lnTo>
                      <a:pt x="14" y="121"/>
                    </a:lnTo>
                    <a:lnTo>
                      <a:pt x="56" y="137"/>
                    </a:lnTo>
                    <a:lnTo>
                      <a:pt x="98" y="121"/>
                    </a:lnTo>
                    <a:lnTo>
                      <a:pt x="127"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25" name="Freeform 270"/>
              <p:cNvSpPr>
                <a:spLocks/>
              </p:cNvSpPr>
              <p:nvPr/>
            </p:nvSpPr>
            <p:spPr bwMode="auto">
              <a:xfrm>
                <a:off x="2957" y="2400"/>
                <a:ext cx="141" cy="152"/>
              </a:xfrm>
              <a:custGeom>
                <a:avLst/>
                <a:gdLst>
                  <a:gd name="T0" fmla="*/ 127 w 141"/>
                  <a:gd name="T1" fmla="*/ 91 h 152"/>
                  <a:gd name="T2" fmla="*/ 98 w 141"/>
                  <a:gd name="T3" fmla="*/ 46 h 152"/>
                  <a:gd name="T4" fmla="*/ 98 w 141"/>
                  <a:gd name="T5" fmla="*/ 46 h 152"/>
                  <a:gd name="T6" fmla="*/ 98 w 141"/>
                  <a:gd name="T7" fmla="*/ 46 h 152"/>
                  <a:gd name="T8" fmla="*/ 56 w 141"/>
                  <a:gd name="T9" fmla="*/ 15 h 152"/>
                  <a:gd name="T10" fmla="*/ 70 w 141"/>
                  <a:gd name="T11" fmla="*/ 15 h 152"/>
                  <a:gd name="T12" fmla="*/ 70 w 141"/>
                  <a:gd name="T13" fmla="*/ 15 h 152"/>
                  <a:gd name="T14" fmla="*/ 28 w 141"/>
                  <a:gd name="T15" fmla="*/ 46 h 152"/>
                  <a:gd name="T16" fmla="*/ 28 w 141"/>
                  <a:gd name="T17" fmla="*/ 30 h 152"/>
                  <a:gd name="T18" fmla="*/ 28 w 141"/>
                  <a:gd name="T19" fmla="*/ 30 h 152"/>
                  <a:gd name="T20" fmla="*/ 14 w 141"/>
                  <a:gd name="T21" fmla="*/ 76 h 152"/>
                  <a:gd name="T22" fmla="*/ 14 w 141"/>
                  <a:gd name="T23" fmla="*/ 76 h 152"/>
                  <a:gd name="T24" fmla="*/ 14 w 141"/>
                  <a:gd name="T25" fmla="*/ 76 h 152"/>
                  <a:gd name="T26" fmla="*/ 28 w 141"/>
                  <a:gd name="T27" fmla="*/ 121 h 152"/>
                  <a:gd name="T28" fmla="*/ 14 w 141"/>
                  <a:gd name="T29" fmla="*/ 121 h 152"/>
                  <a:gd name="T30" fmla="*/ 14 w 141"/>
                  <a:gd name="T31" fmla="*/ 121 h 152"/>
                  <a:gd name="T32" fmla="*/ 56 w 141"/>
                  <a:gd name="T33" fmla="*/ 137 h 152"/>
                  <a:gd name="T34" fmla="*/ 56 w 141"/>
                  <a:gd name="T35" fmla="*/ 137 h 152"/>
                  <a:gd name="T36" fmla="*/ 56 w 141"/>
                  <a:gd name="T37" fmla="*/ 137 h 152"/>
                  <a:gd name="T38" fmla="*/ 98 w 141"/>
                  <a:gd name="T39" fmla="*/ 121 h 152"/>
                  <a:gd name="T40" fmla="*/ 98 w 141"/>
                  <a:gd name="T41" fmla="*/ 121 h 152"/>
                  <a:gd name="T42" fmla="*/ 98 w 141"/>
                  <a:gd name="T43" fmla="*/ 121 h 152"/>
                  <a:gd name="T44" fmla="*/ 127 w 141"/>
                  <a:gd name="T45" fmla="*/ 76 h 152"/>
                  <a:gd name="T46" fmla="*/ 127 w 141"/>
                  <a:gd name="T47" fmla="*/ 76 h 152"/>
                  <a:gd name="T48" fmla="*/ 141 w 141"/>
                  <a:gd name="T49" fmla="*/ 91 h 152"/>
                  <a:gd name="T50" fmla="*/ 141 w 141"/>
                  <a:gd name="T51" fmla="*/ 91 h 152"/>
                  <a:gd name="T52" fmla="*/ 112 w 141"/>
                  <a:gd name="T53" fmla="*/ 137 h 152"/>
                  <a:gd name="T54" fmla="*/ 112 w 141"/>
                  <a:gd name="T55" fmla="*/ 137 h 152"/>
                  <a:gd name="T56" fmla="*/ 98 w 141"/>
                  <a:gd name="T57" fmla="*/ 137 h 152"/>
                  <a:gd name="T58" fmla="*/ 56 w 141"/>
                  <a:gd name="T59" fmla="*/ 152 h 152"/>
                  <a:gd name="T60" fmla="*/ 56 w 141"/>
                  <a:gd name="T61" fmla="*/ 152 h 152"/>
                  <a:gd name="T62" fmla="*/ 56 w 141"/>
                  <a:gd name="T63" fmla="*/ 152 h 152"/>
                  <a:gd name="T64" fmla="*/ 14 w 141"/>
                  <a:gd name="T65" fmla="*/ 137 h 152"/>
                  <a:gd name="T66" fmla="*/ 14 w 141"/>
                  <a:gd name="T67" fmla="*/ 137 h 152"/>
                  <a:gd name="T68" fmla="*/ 14 w 141"/>
                  <a:gd name="T69" fmla="*/ 121 h 152"/>
                  <a:gd name="T70" fmla="*/ 0 w 141"/>
                  <a:gd name="T71" fmla="*/ 76 h 152"/>
                  <a:gd name="T72" fmla="*/ 0 w 141"/>
                  <a:gd name="T73" fmla="*/ 76 h 152"/>
                  <a:gd name="T74" fmla="*/ 0 w 141"/>
                  <a:gd name="T75" fmla="*/ 76 h 152"/>
                  <a:gd name="T76" fmla="*/ 14 w 141"/>
                  <a:gd name="T77" fmla="*/ 30 h 152"/>
                  <a:gd name="T78" fmla="*/ 14 w 141"/>
                  <a:gd name="T79" fmla="*/ 30 h 152"/>
                  <a:gd name="T80" fmla="*/ 14 w 141"/>
                  <a:gd name="T81" fmla="*/ 30 h 152"/>
                  <a:gd name="T82" fmla="*/ 56 w 141"/>
                  <a:gd name="T83" fmla="*/ 0 h 152"/>
                  <a:gd name="T84" fmla="*/ 56 w 141"/>
                  <a:gd name="T85" fmla="*/ 0 h 152"/>
                  <a:gd name="T86" fmla="*/ 70 w 141"/>
                  <a:gd name="T87" fmla="*/ 0 h 152"/>
                  <a:gd name="T88" fmla="*/ 112 w 141"/>
                  <a:gd name="T89" fmla="*/ 30 h 152"/>
                  <a:gd name="T90" fmla="*/ 112 w 141"/>
                  <a:gd name="T91" fmla="*/ 30 h 152"/>
                  <a:gd name="T92" fmla="*/ 112 w 141"/>
                  <a:gd name="T93" fmla="*/ 30 h 152"/>
                  <a:gd name="T94" fmla="*/ 141 w 141"/>
                  <a:gd name="T95" fmla="*/ 76 h 152"/>
                  <a:gd name="T96" fmla="*/ 127 w 141"/>
                  <a:gd name="T97" fmla="*/ 91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91"/>
                    </a:moveTo>
                    <a:lnTo>
                      <a:pt x="98" y="46"/>
                    </a:lnTo>
                    <a:lnTo>
                      <a:pt x="56" y="15"/>
                    </a:lnTo>
                    <a:lnTo>
                      <a:pt x="70" y="15"/>
                    </a:lnTo>
                    <a:lnTo>
                      <a:pt x="28" y="46"/>
                    </a:lnTo>
                    <a:lnTo>
                      <a:pt x="28" y="30"/>
                    </a:lnTo>
                    <a:lnTo>
                      <a:pt x="14" y="76"/>
                    </a:lnTo>
                    <a:lnTo>
                      <a:pt x="28" y="121"/>
                    </a:lnTo>
                    <a:lnTo>
                      <a:pt x="14" y="121"/>
                    </a:lnTo>
                    <a:lnTo>
                      <a:pt x="56" y="137"/>
                    </a:lnTo>
                    <a:lnTo>
                      <a:pt x="98" y="121"/>
                    </a:lnTo>
                    <a:lnTo>
                      <a:pt x="127" y="76"/>
                    </a:lnTo>
                    <a:lnTo>
                      <a:pt x="141" y="91"/>
                    </a:lnTo>
                    <a:lnTo>
                      <a:pt x="112" y="137"/>
                    </a:lnTo>
                    <a:lnTo>
                      <a:pt x="98" y="137"/>
                    </a:lnTo>
                    <a:lnTo>
                      <a:pt x="56" y="152"/>
                    </a:lnTo>
                    <a:lnTo>
                      <a:pt x="14" y="137"/>
                    </a:lnTo>
                    <a:lnTo>
                      <a:pt x="14" y="121"/>
                    </a:lnTo>
                    <a:lnTo>
                      <a:pt x="0" y="76"/>
                    </a:lnTo>
                    <a:lnTo>
                      <a:pt x="14" y="30"/>
                    </a:lnTo>
                    <a:lnTo>
                      <a:pt x="56" y="0"/>
                    </a:lnTo>
                    <a:lnTo>
                      <a:pt x="70" y="0"/>
                    </a:lnTo>
                    <a:lnTo>
                      <a:pt x="112" y="30"/>
                    </a:lnTo>
                    <a:lnTo>
                      <a:pt x="141" y="76"/>
                    </a:lnTo>
                    <a:lnTo>
                      <a:pt x="127" y="91"/>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6" name="Freeform 271"/>
              <p:cNvSpPr>
                <a:spLocks/>
              </p:cNvSpPr>
              <p:nvPr/>
            </p:nvSpPr>
            <p:spPr bwMode="auto">
              <a:xfrm>
                <a:off x="3084" y="2476"/>
                <a:ext cx="14" cy="15"/>
              </a:xfrm>
              <a:custGeom>
                <a:avLst/>
                <a:gdLst>
                  <a:gd name="T0" fmla="*/ 0 w 14"/>
                  <a:gd name="T1" fmla="*/ 0 h 15"/>
                  <a:gd name="T2" fmla="*/ 0 w 14"/>
                  <a:gd name="T3" fmla="*/ 0 h 15"/>
                  <a:gd name="T4" fmla="*/ 0 w 14"/>
                  <a:gd name="T5" fmla="*/ 15 h 15"/>
                  <a:gd name="T6" fmla="*/ 14 w 14"/>
                  <a:gd name="T7" fmla="*/ 0 h 15"/>
                  <a:gd name="T8" fmla="*/ 14 w 14"/>
                  <a:gd name="T9" fmla="*/ 15 h 15"/>
                  <a:gd name="T10" fmla="*/ 14 w 14"/>
                  <a:gd name="T11" fmla="*/ 15 h 15"/>
                  <a:gd name="T12" fmla="*/ 0 w 14"/>
                  <a:gd name="T13" fmla="*/ 0 h 15"/>
                  <a:gd name="T14" fmla="*/ 0 60000 65536"/>
                  <a:gd name="T15" fmla="*/ 0 60000 65536"/>
                  <a:gd name="T16" fmla="*/ 0 60000 65536"/>
                  <a:gd name="T17" fmla="*/ 0 60000 65536"/>
                  <a:gd name="T18" fmla="*/ 0 60000 65536"/>
                  <a:gd name="T19" fmla="*/ 0 60000 65536"/>
                  <a:gd name="T20" fmla="*/ 0 60000 65536"/>
                  <a:gd name="T21" fmla="*/ 0 w 14"/>
                  <a:gd name="T22" fmla="*/ 0 h 15"/>
                  <a:gd name="T23" fmla="*/ 14 w 14"/>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5">
                    <a:moveTo>
                      <a:pt x="0" y="0"/>
                    </a:moveTo>
                    <a:lnTo>
                      <a:pt x="0" y="0"/>
                    </a:lnTo>
                    <a:lnTo>
                      <a:pt x="0" y="15"/>
                    </a:lnTo>
                    <a:lnTo>
                      <a:pt x="14" y="0"/>
                    </a:lnTo>
                    <a:lnTo>
                      <a:pt x="14" y="15"/>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7" name="Rectangle 273"/>
              <p:cNvSpPr>
                <a:spLocks noChangeArrowheads="1"/>
              </p:cNvSpPr>
              <p:nvPr/>
            </p:nvSpPr>
            <p:spPr bwMode="auto">
              <a:xfrm>
                <a:off x="2676" y="3220"/>
                <a:ext cx="15"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8" name="Freeform 274"/>
              <p:cNvSpPr>
                <a:spLocks/>
              </p:cNvSpPr>
              <p:nvPr/>
            </p:nvSpPr>
            <p:spPr bwMode="auto">
              <a:xfrm>
                <a:off x="2676" y="2537"/>
                <a:ext cx="351" cy="683"/>
              </a:xfrm>
              <a:custGeom>
                <a:avLst/>
                <a:gdLst>
                  <a:gd name="T0" fmla="*/ 351 w 351"/>
                  <a:gd name="T1" fmla="*/ 0 h 683"/>
                  <a:gd name="T2" fmla="*/ 337 w 351"/>
                  <a:gd name="T3" fmla="*/ 0 h 683"/>
                  <a:gd name="T4" fmla="*/ 0 w 351"/>
                  <a:gd name="T5" fmla="*/ 683 h 683"/>
                  <a:gd name="T6" fmla="*/ 15 w 351"/>
                  <a:gd name="T7" fmla="*/ 683 h 683"/>
                  <a:gd name="T8" fmla="*/ 351 w 351"/>
                  <a:gd name="T9" fmla="*/ 0 h 683"/>
                  <a:gd name="T10" fmla="*/ 0 60000 65536"/>
                  <a:gd name="T11" fmla="*/ 0 60000 65536"/>
                  <a:gd name="T12" fmla="*/ 0 60000 65536"/>
                  <a:gd name="T13" fmla="*/ 0 60000 65536"/>
                  <a:gd name="T14" fmla="*/ 0 60000 65536"/>
                  <a:gd name="T15" fmla="*/ 0 w 351"/>
                  <a:gd name="T16" fmla="*/ 0 h 683"/>
                  <a:gd name="T17" fmla="*/ 351 w 351"/>
                  <a:gd name="T18" fmla="*/ 683 h 683"/>
                </a:gdLst>
                <a:ahLst/>
                <a:cxnLst>
                  <a:cxn ang="T10">
                    <a:pos x="T0" y="T1"/>
                  </a:cxn>
                  <a:cxn ang="T11">
                    <a:pos x="T2" y="T3"/>
                  </a:cxn>
                  <a:cxn ang="T12">
                    <a:pos x="T4" y="T5"/>
                  </a:cxn>
                  <a:cxn ang="T13">
                    <a:pos x="T6" y="T7"/>
                  </a:cxn>
                  <a:cxn ang="T14">
                    <a:pos x="T8" y="T9"/>
                  </a:cxn>
                </a:cxnLst>
                <a:rect l="T15" t="T16" r="T17" b="T18"/>
                <a:pathLst>
                  <a:path w="351" h="683">
                    <a:moveTo>
                      <a:pt x="351" y="0"/>
                    </a:moveTo>
                    <a:lnTo>
                      <a:pt x="337" y="0"/>
                    </a:lnTo>
                    <a:lnTo>
                      <a:pt x="0" y="683"/>
                    </a:lnTo>
                    <a:lnTo>
                      <a:pt x="15" y="683"/>
                    </a:lnTo>
                    <a:lnTo>
                      <a:pt x="351"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29" name="Rectangle 276"/>
              <p:cNvSpPr>
                <a:spLocks noChangeArrowheads="1"/>
              </p:cNvSpPr>
              <p:nvPr/>
            </p:nvSpPr>
            <p:spPr bwMode="auto">
              <a:xfrm>
                <a:off x="3350" y="3220"/>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30" name="Freeform 277"/>
              <p:cNvSpPr>
                <a:spLocks/>
              </p:cNvSpPr>
              <p:nvPr/>
            </p:nvSpPr>
            <p:spPr bwMode="auto">
              <a:xfrm>
                <a:off x="3013" y="2537"/>
                <a:ext cx="351" cy="683"/>
              </a:xfrm>
              <a:custGeom>
                <a:avLst/>
                <a:gdLst>
                  <a:gd name="T0" fmla="*/ 14 w 351"/>
                  <a:gd name="T1" fmla="*/ 0 h 683"/>
                  <a:gd name="T2" fmla="*/ 0 w 351"/>
                  <a:gd name="T3" fmla="*/ 0 h 683"/>
                  <a:gd name="T4" fmla="*/ 337 w 351"/>
                  <a:gd name="T5" fmla="*/ 683 h 683"/>
                  <a:gd name="T6" fmla="*/ 351 w 351"/>
                  <a:gd name="T7" fmla="*/ 683 h 683"/>
                  <a:gd name="T8" fmla="*/ 14 w 351"/>
                  <a:gd name="T9" fmla="*/ 0 h 683"/>
                  <a:gd name="T10" fmla="*/ 0 60000 65536"/>
                  <a:gd name="T11" fmla="*/ 0 60000 65536"/>
                  <a:gd name="T12" fmla="*/ 0 60000 65536"/>
                  <a:gd name="T13" fmla="*/ 0 60000 65536"/>
                  <a:gd name="T14" fmla="*/ 0 60000 65536"/>
                  <a:gd name="T15" fmla="*/ 0 w 351"/>
                  <a:gd name="T16" fmla="*/ 0 h 683"/>
                  <a:gd name="T17" fmla="*/ 351 w 351"/>
                  <a:gd name="T18" fmla="*/ 683 h 683"/>
                </a:gdLst>
                <a:ahLst/>
                <a:cxnLst>
                  <a:cxn ang="T10">
                    <a:pos x="T0" y="T1"/>
                  </a:cxn>
                  <a:cxn ang="T11">
                    <a:pos x="T2" y="T3"/>
                  </a:cxn>
                  <a:cxn ang="T12">
                    <a:pos x="T4" y="T5"/>
                  </a:cxn>
                  <a:cxn ang="T13">
                    <a:pos x="T6" y="T7"/>
                  </a:cxn>
                  <a:cxn ang="T14">
                    <a:pos x="T8" y="T9"/>
                  </a:cxn>
                </a:cxnLst>
                <a:rect l="T15" t="T16" r="T17" b="T18"/>
                <a:pathLst>
                  <a:path w="351" h="683">
                    <a:moveTo>
                      <a:pt x="14" y="0"/>
                    </a:moveTo>
                    <a:lnTo>
                      <a:pt x="0" y="0"/>
                    </a:lnTo>
                    <a:lnTo>
                      <a:pt x="337" y="683"/>
                    </a:lnTo>
                    <a:lnTo>
                      <a:pt x="351" y="68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1" name="Freeform 278"/>
              <p:cNvSpPr>
                <a:spLocks/>
              </p:cNvSpPr>
              <p:nvPr/>
            </p:nvSpPr>
            <p:spPr bwMode="auto">
              <a:xfrm>
                <a:off x="4431" y="2400"/>
                <a:ext cx="126" cy="137"/>
              </a:xfrm>
              <a:custGeom>
                <a:avLst/>
                <a:gdLst>
                  <a:gd name="T0" fmla="*/ 126 w 126"/>
                  <a:gd name="T1" fmla="*/ 76 h 137"/>
                  <a:gd name="T2" fmla="*/ 112 w 126"/>
                  <a:gd name="T3" fmla="*/ 30 h 137"/>
                  <a:gd name="T4" fmla="*/ 70 w 126"/>
                  <a:gd name="T5" fmla="*/ 0 h 137"/>
                  <a:gd name="T6" fmla="*/ 28 w 126"/>
                  <a:gd name="T7" fmla="*/ 30 h 137"/>
                  <a:gd name="T8" fmla="*/ 0 w 126"/>
                  <a:gd name="T9" fmla="*/ 76 h 137"/>
                  <a:gd name="T10" fmla="*/ 28 w 126"/>
                  <a:gd name="T11" fmla="*/ 121 h 137"/>
                  <a:gd name="T12" fmla="*/ 70 w 126"/>
                  <a:gd name="T13" fmla="*/ 137 h 137"/>
                  <a:gd name="T14" fmla="*/ 112 w 126"/>
                  <a:gd name="T15" fmla="*/ 121 h 137"/>
                  <a:gd name="T16" fmla="*/ 126 w 126"/>
                  <a:gd name="T17" fmla="*/ 76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
                  <a:gd name="T28" fmla="*/ 0 h 137"/>
                  <a:gd name="T29" fmla="*/ 126 w 126"/>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 h="137">
                    <a:moveTo>
                      <a:pt x="126" y="76"/>
                    </a:moveTo>
                    <a:lnTo>
                      <a:pt x="112" y="30"/>
                    </a:lnTo>
                    <a:lnTo>
                      <a:pt x="70" y="0"/>
                    </a:lnTo>
                    <a:lnTo>
                      <a:pt x="28" y="30"/>
                    </a:lnTo>
                    <a:lnTo>
                      <a:pt x="0" y="76"/>
                    </a:lnTo>
                    <a:lnTo>
                      <a:pt x="28" y="121"/>
                    </a:lnTo>
                    <a:lnTo>
                      <a:pt x="70" y="137"/>
                    </a:lnTo>
                    <a:lnTo>
                      <a:pt x="112" y="121"/>
                    </a:lnTo>
                    <a:lnTo>
                      <a:pt x="126" y="76"/>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32" name="Freeform 279"/>
              <p:cNvSpPr>
                <a:spLocks/>
              </p:cNvSpPr>
              <p:nvPr/>
            </p:nvSpPr>
            <p:spPr bwMode="auto">
              <a:xfrm>
                <a:off x="4431" y="2400"/>
                <a:ext cx="140" cy="152"/>
              </a:xfrm>
              <a:custGeom>
                <a:avLst/>
                <a:gdLst>
                  <a:gd name="T0" fmla="*/ 126 w 140"/>
                  <a:gd name="T1" fmla="*/ 76 h 152"/>
                  <a:gd name="T2" fmla="*/ 112 w 140"/>
                  <a:gd name="T3" fmla="*/ 30 h 152"/>
                  <a:gd name="T4" fmla="*/ 112 w 140"/>
                  <a:gd name="T5" fmla="*/ 46 h 152"/>
                  <a:gd name="T6" fmla="*/ 112 w 140"/>
                  <a:gd name="T7" fmla="*/ 46 h 152"/>
                  <a:gd name="T8" fmla="*/ 70 w 140"/>
                  <a:gd name="T9" fmla="*/ 15 h 152"/>
                  <a:gd name="T10" fmla="*/ 84 w 140"/>
                  <a:gd name="T11" fmla="*/ 15 h 152"/>
                  <a:gd name="T12" fmla="*/ 84 w 140"/>
                  <a:gd name="T13" fmla="*/ 15 h 152"/>
                  <a:gd name="T14" fmla="*/ 42 w 140"/>
                  <a:gd name="T15" fmla="*/ 46 h 152"/>
                  <a:gd name="T16" fmla="*/ 42 w 140"/>
                  <a:gd name="T17" fmla="*/ 46 h 152"/>
                  <a:gd name="T18" fmla="*/ 42 w 140"/>
                  <a:gd name="T19" fmla="*/ 46 h 152"/>
                  <a:gd name="T20" fmla="*/ 14 w 140"/>
                  <a:gd name="T21" fmla="*/ 91 h 152"/>
                  <a:gd name="T22" fmla="*/ 14 w 140"/>
                  <a:gd name="T23" fmla="*/ 76 h 152"/>
                  <a:gd name="T24" fmla="*/ 14 w 140"/>
                  <a:gd name="T25" fmla="*/ 76 h 152"/>
                  <a:gd name="T26" fmla="*/ 42 w 140"/>
                  <a:gd name="T27" fmla="*/ 121 h 152"/>
                  <a:gd name="T28" fmla="*/ 28 w 140"/>
                  <a:gd name="T29" fmla="*/ 121 h 152"/>
                  <a:gd name="T30" fmla="*/ 28 w 140"/>
                  <a:gd name="T31" fmla="*/ 121 h 152"/>
                  <a:gd name="T32" fmla="*/ 70 w 140"/>
                  <a:gd name="T33" fmla="*/ 137 h 152"/>
                  <a:gd name="T34" fmla="*/ 70 w 140"/>
                  <a:gd name="T35" fmla="*/ 137 h 152"/>
                  <a:gd name="T36" fmla="*/ 70 w 140"/>
                  <a:gd name="T37" fmla="*/ 137 h 152"/>
                  <a:gd name="T38" fmla="*/ 112 w 140"/>
                  <a:gd name="T39" fmla="*/ 121 h 152"/>
                  <a:gd name="T40" fmla="*/ 112 w 140"/>
                  <a:gd name="T41" fmla="*/ 121 h 152"/>
                  <a:gd name="T42" fmla="*/ 112 w 140"/>
                  <a:gd name="T43" fmla="*/ 121 h 152"/>
                  <a:gd name="T44" fmla="*/ 126 w 140"/>
                  <a:gd name="T45" fmla="*/ 76 h 152"/>
                  <a:gd name="T46" fmla="*/ 126 w 140"/>
                  <a:gd name="T47" fmla="*/ 76 h 152"/>
                  <a:gd name="T48" fmla="*/ 140 w 140"/>
                  <a:gd name="T49" fmla="*/ 76 h 152"/>
                  <a:gd name="T50" fmla="*/ 140 w 140"/>
                  <a:gd name="T51" fmla="*/ 76 h 152"/>
                  <a:gd name="T52" fmla="*/ 126 w 140"/>
                  <a:gd name="T53" fmla="*/ 121 h 152"/>
                  <a:gd name="T54" fmla="*/ 126 w 140"/>
                  <a:gd name="T55" fmla="*/ 121 h 152"/>
                  <a:gd name="T56" fmla="*/ 112 w 140"/>
                  <a:gd name="T57" fmla="*/ 137 h 152"/>
                  <a:gd name="T58" fmla="*/ 70 w 140"/>
                  <a:gd name="T59" fmla="*/ 152 h 152"/>
                  <a:gd name="T60" fmla="*/ 70 w 140"/>
                  <a:gd name="T61" fmla="*/ 152 h 152"/>
                  <a:gd name="T62" fmla="*/ 70 w 140"/>
                  <a:gd name="T63" fmla="*/ 152 h 152"/>
                  <a:gd name="T64" fmla="*/ 28 w 140"/>
                  <a:gd name="T65" fmla="*/ 137 h 152"/>
                  <a:gd name="T66" fmla="*/ 28 w 140"/>
                  <a:gd name="T67" fmla="*/ 137 h 152"/>
                  <a:gd name="T68" fmla="*/ 28 w 140"/>
                  <a:gd name="T69" fmla="*/ 137 h 152"/>
                  <a:gd name="T70" fmla="*/ 0 w 140"/>
                  <a:gd name="T71" fmla="*/ 91 h 152"/>
                  <a:gd name="T72" fmla="*/ 0 w 140"/>
                  <a:gd name="T73" fmla="*/ 91 h 152"/>
                  <a:gd name="T74" fmla="*/ 0 w 140"/>
                  <a:gd name="T75" fmla="*/ 76 h 152"/>
                  <a:gd name="T76" fmla="*/ 28 w 140"/>
                  <a:gd name="T77" fmla="*/ 30 h 152"/>
                  <a:gd name="T78" fmla="*/ 28 w 140"/>
                  <a:gd name="T79" fmla="*/ 30 h 152"/>
                  <a:gd name="T80" fmla="*/ 28 w 140"/>
                  <a:gd name="T81" fmla="*/ 30 h 152"/>
                  <a:gd name="T82" fmla="*/ 70 w 140"/>
                  <a:gd name="T83" fmla="*/ 0 h 152"/>
                  <a:gd name="T84" fmla="*/ 70 w 140"/>
                  <a:gd name="T85" fmla="*/ 0 h 152"/>
                  <a:gd name="T86" fmla="*/ 84 w 140"/>
                  <a:gd name="T87" fmla="*/ 0 h 152"/>
                  <a:gd name="T88" fmla="*/ 126 w 140"/>
                  <a:gd name="T89" fmla="*/ 30 h 152"/>
                  <a:gd name="T90" fmla="*/ 126 w 140"/>
                  <a:gd name="T91" fmla="*/ 30 h 152"/>
                  <a:gd name="T92" fmla="*/ 126 w 140"/>
                  <a:gd name="T93" fmla="*/ 30 h 152"/>
                  <a:gd name="T94" fmla="*/ 140 w 140"/>
                  <a:gd name="T95" fmla="*/ 76 h 152"/>
                  <a:gd name="T96" fmla="*/ 126 w 140"/>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0"/>
                  <a:gd name="T148" fmla="*/ 0 h 152"/>
                  <a:gd name="T149" fmla="*/ 140 w 140"/>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0" h="152">
                    <a:moveTo>
                      <a:pt x="126" y="76"/>
                    </a:moveTo>
                    <a:lnTo>
                      <a:pt x="112" y="30"/>
                    </a:lnTo>
                    <a:lnTo>
                      <a:pt x="112" y="46"/>
                    </a:lnTo>
                    <a:lnTo>
                      <a:pt x="70" y="15"/>
                    </a:lnTo>
                    <a:lnTo>
                      <a:pt x="84" y="15"/>
                    </a:lnTo>
                    <a:lnTo>
                      <a:pt x="42" y="46"/>
                    </a:lnTo>
                    <a:lnTo>
                      <a:pt x="14" y="91"/>
                    </a:lnTo>
                    <a:lnTo>
                      <a:pt x="14" y="76"/>
                    </a:lnTo>
                    <a:lnTo>
                      <a:pt x="42" y="121"/>
                    </a:lnTo>
                    <a:lnTo>
                      <a:pt x="28" y="121"/>
                    </a:lnTo>
                    <a:lnTo>
                      <a:pt x="70" y="137"/>
                    </a:lnTo>
                    <a:lnTo>
                      <a:pt x="112" y="121"/>
                    </a:lnTo>
                    <a:lnTo>
                      <a:pt x="126" y="76"/>
                    </a:lnTo>
                    <a:lnTo>
                      <a:pt x="140" y="76"/>
                    </a:lnTo>
                    <a:lnTo>
                      <a:pt x="126" y="121"/>
                    </a:lnTo>
                    <a:lnTo>
                      <a:pt x="112" y="137"/>
                    </a:lnTo>
                    <a:lnTo>
                      <a:pt x="70" y="152"/>
                    </a:lnTo>
                    <a:lnTo>
                      <a:pt x="28" y="137"/>
                    </a:lnTo>
                    <a:lnTo>
                      <a:pt x="0" y="91"/>
                    </a:lnTo>
                    <a:lnTo>
                      <a:pt x="0" y="76"/>
                    </a:lnTo>
                    <a:lnTo>
                      <a:pt x="28" y="30"/>
                    </a:lnTo>
                    <a:lnTo>
                      <a:pt x="70" y="0"/>
                    </a:lnTo>
                    <a:lnTo>
                      <a:pt x="84" y="0"/>
                    </a:lnTo>
                    <a:lnTo>
                      <a:pt x="126" y="30"/>
                    </a:lnTo>
                    <a:lnTo>
                      <a:pt x="140" y="76"/>
                    </a:lnTo>
                    <a:lnTo>
                      <a:pt x="126"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3" name="Freeform 280"/>
              <p:cNvSpPr>
                <a:spLocks/>
              </p:cNvSpPr>
              <p:nvPr/>
            </p:nvSpPr>
            <p:spPr bwMode="auto">
              <a:xfrm>
                <a:off x="4557" y="2476"/>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4" name="Freeform 281"/>
              <p:cNvSpPr>
                <a:spLocks/>
              </p:cNvSpPr>
              <p:nvPr/>
            </p:nvSpPr>
            <p:spPr bwMode="auto">
              <a:xfrm>
                <a:off x="4487" y="2537"/>
                <a:ext cx="14" cy="15"/>
              </a:xfrm>
              <a:custGeom>
                <a:avLst/>
                <a:gdLst>
                  <a:gd name="T0" fmla="*/ 14 w 14"/>
                  <a:gd name="T1" fmla="*/ 15 h 15"/>
                  <a:gd name="T2" fmla="*/ 14 w 14"/>
                  <a:gd name="T3" fmla="*/ 15 h 15"/>
                  <a:gd name="T4" fmla="*/ 0 w 14"/>
                  <a:gd name="T5" fmla="*/ 0 h 15"/>
                  <a:gd name="T6" fmla="*/ 0 w 14"/>
                  <a:gd name="T7" fmla="*/ 0 h 15"/>
                  <a:gd name="T8" fmla="*/ 14 w 14"/>
                  <a:gd name="T9" fmla="*/ 15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15"/>
                    </a:moveTo>
                    <a:lnTo>
                      <a:pt x="14" y="15"/>
                    </a:lnTo>
                    <a:lnTo>
                      <a:pt x="0" y="0"/>
                    </a:lnTo>
                    <a:lnTo>
                      <a:pt x="14" y="15"/>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5" name="Freeform 282"/>
              <p:cNvSpPr>
                <a:spLocks/>
              </p:cNvSpPr>
              <p:nvPr/>
            </p:nvSpPr>
            <p:spPr bwMode="auto">
              <a:xfrm>
                <a:off x="4108" y="3220"/>
                <a:ext cx="14" cy="15"/>
              </a:xfrm>
              <a:custGeom>
                <a:avLst/>
                <a:gdLst>
                  <a:gd name="T0" fmla="*/ 14 w 14"/>
                  <a:gd name="T1" fmla="*/ 15 h 15"/>
                  <a:gd name="T2" fmla="*/ 14 w 14"/>
                  <a:gd name="T3" fmla="*/ 15 h 15"/>
                  <a:gd name="T4" fmla="*/ 0 w 14"/>
                  <a:gd name="T5" fmla="*/ 0 h 15"/>
                  <a:gd name="T6" fmla="*/ 0 w 14"/>
                  <a:gd name="T7" fmla="*/ 0 h 15"/>
                  <a:gd name="T8" fmla="*/ 14 w 14"/>
                  <a:gd name="T9" fmla="*/ 15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15"/>
                    </a:moveTo>
                    <a:lnTo>
                      <a:pt x="14" y="15"/>
                    </a:lnTo>
                    <a:lnTo>
                      <a:pt x="0" y="0"/>
                    </a:lnTo>
                    <a:lnTo>
                      <a:pt x="14" y="15"/>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6" name="Freeform 283"/>
              <p:cNvSpPr>
                <a:spLocks/>
              </p:cNvSpPr>
              <p:nvPr/>
            </p:nvSpPr>
            <p:spPr bwMode="auto">
              <a:xfrm>
                <a:off x="4108" y="2537"/>
                <a:ext cx="393" cy="698"/>
              </a:xfrm>
              <a:custGeom>
                <a:avLst/>
                <a:gdLst>
                  <a:gd name="T0" fmla="*/ 393 w 393"/>
                  <a:gd name="T1" fmla="*/ 15 h 698"/>
                  <a:gd name="T2" fmla="*/ 379 w 393"/>
                  <a:gd name="T3" fmla="*/ 0 h 698"/>
                  <a:gd name="T4" fmla="*/ 0 w 393"/>
                  <a:gd name="T5" fmla="*/ 683 h 698"/>
                  <a:gd name="T6" fmla="*/ 14 w 393"/>
                  <a:gd name="T7" fmla="*/ 698 h 698"/>
                  <a:gd name="T8" fmla="*/ 393 w 393"/>
                  <a:gd name="T9" fmla="*/ 15 h 698"/>
                  <a:gd name="T10" fmla="*/ 0 60000 65536"/>
                  <a:gd name="T11" fmla="*/ 0 60000 65536"/>
                  <a:gd name="T12" fmla="*/ 0 60000 65536"/>
                  <a:gd name="T13" fmla="*/ 0 60000 65536"/>
                  <a:gd name="T14" fmla="*/ 0 60000 65536"/>
                  <a:gd name="T15" fmla="*/ 0 w 393"/>
                  <a:gd name="T16" fmla="*/ 0 h 698"/>
                  <a:gd name="T17" fmla="*/ 393 w 393"/>
                  <a:gd name="T18" fmla="*/ 698 h 698"/>
                </a:gdLst>
                <a:ahLst/>
                <a:cxnLst>
                  <a:cxn ang="T10">
                    <a:pos x="T0" y="T1"/>
                  </a:cxn>
                  <a:cxn ang="T11">
                    <a:pos x="T2" y="T3"/>
                  </a:cxn>
                  <a:cxn ang="T12">
                    <a:pos x="T4" y="T5"/>
                  </a:cxn>
                  <a:cxn ang="T13">
                    <a:pos x="T6" y="T7"/>
                  </a:cxn>
                  <a:cxn ang="T14">
                    <a:pos x="T8" y="T9"/>
                  </a:cxn>
                </a:cxnLst>
                <a:rect l="T15" t="T16" r="T17" b="T18"/>
                <a:pathLst>
                  <a:path w="393" h="698">
                    <a:moveTo>
                      <a:pt x="393" y="15"/>
                    </a:moveTo>
                    <a:lnTo>
                      <a:pt x="379" y="0"/>
                    </a:lnTo>
                    <a:lnTo>
                      <a:pt x="0" y="683"/>
                    </a:lnTo>
                    <a:lnTo>
                      <a:pt x="14" y="698"/>
                    </a:lnTo>
                    <a:lnTo>
                      <a:pt x="393" y="15"/>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7" name="Freeform 284"/>
              <p:cNvSpPr>
                <a:spLocks/>
              </p:cNvSpPr>
              <p:nvPr/>
            </p:nvSpPr>
            <p:spPr bwMode="auto">
              <a:xfrm>
                <a:off x="4487" y="2537"/>
                <a:ext cx="14" cy="15"/>
              </a:xfrm>
              <a:custGeom>
                <a:avLst/>
                <a:gdLst>
                  <a:gd name="T0" fmla="*/ 14 w 14"/>
                  <a:gd name="T1" fmla="*/ 0 h 15"/>
                  <a:gd name="T2" fmla="*/ 14 w 14"/>
                  <a:gd name="T3" fmla="*/ 0 h 15"/>
                  <a:gd name="T4" fmla="*/ 0 w 14"/>
                  <a:gd name="T5" fmla="*/ 15 h 15"/>
                  <a:gd name="T6" fmla="*/ 0 w 14"/>
                  <a:gd name="T7" fmla="*/ 15 h 15"/>
                  <a:gd name="T8" fmla="*/ 14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0"/>
                    </a:moveTo>
                    <a:lnTo>
                      <a:pt x="14" y="0"/>
                    </a:lnTo>
                    <a:lnTo>
                      <a:pt x="0" y="15"/>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8" name="Freeform 285"/>
              <p:cNvSpPr>
                <a:spLocks/>
              </p:cNvSpPr>
              <p:nvPr/>
            </p:nvSpPr>
            <p:spPr bwMode="auto">
              <a:xfrm>
                <a:off x="4866" y="3220"/>
                <a:ext cx="14" cy="15"/>
              </a:xfrm>
              <a:custGeom>
                <a:avLst/>
                <a:gdLst>
                  <a:gd name="T0" fmla="*/ 14 w 14"/>
                  <a:gd name="T1" fmla="*/ 0 h 15"/>
                  <a:gd name="T2" fmla="*/ 14 w 14"/>
                  <a:gd name="T3" fmla="*/ 0 h 15"/>
                  <a:gd name="T4" fmla="*/ 0 w 14"/>
                  <a:gd name="T5" fmla="*/ 15 h 15"/>
                  <a:gd name="T6" fmla="*/ 0 w 14"/>
                  <a:gd name="T7" fmla="*/ 15 h 15"/>
                  <a:gd name="T8" fmla="*/ 14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0"/>
                    </a:moveTo>
                    <a:lnTo>
                      <a:pt x="14" y="0"/>
                    </a:lnTo>
                    <a:lnTo>
                      <a:pt x="0" y="15"/>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39" name="Freeform 286"/>
              <p:cNvSpPr>
                <a:spLocks/>
              </p:cNvSpPr>
              <p:nvPr/>
            </p:nvSpPr>
            <p:spPr bwMode="auto">
              <a:xfrm>
                <a:off x="4487" y="2537"/>
                <a:ext cx="393" cy="698"/>
              </a:xfrm>
              <a:custGeom>
                <a:avLst/>
                <a:gdLst>
                  <a:gd name="T0" fmla="*/ 14 w 393"/>
                  <a:gd name="T1" fmla="*/ 0 h 698"/>
                  <a:gd name="T2" fmla="*/ 0 w 393"/>
                  <a:gd name="T3" fmla="*/ 15 h 698"/>
                  <a:gd name="T4" fmla="*/ 379 w 393"/>
                  <a:gd name="T5" fmla="*/ 698 h 698"/>
                  <a:gd name="T6" fmla="*/ 393 w 393"/>
                  <a:gd name="T7" fmla="*/ 683 h 698"/>
                  <a:gd name="T8" fmla="*/ 14 w 393"/>
                  <a:gd name="T9" fmla="*/ 0 h 698"/>
                  <a:gd name="T10" fmla="*/ 0 60000 65536"/>
                  <a:gd name="T11" fmla="*/ 0 60000 65536"/>
                  <a:gd name="T12" fmla="*/ 0 60000 65536"/>
                  <a:gd name="T13" fmla="*/ 0 60000 65536"/>
                  <a:gd name="T14" fmla="*/ 0 60000 65536"/>
                  <a:gd name="T15" fmla="*/ 0 w 393"/>
                  <a:gd name="T16" fmla="*/ 0 h 698"/>
                  <a:gd name="T17" fmla="*/ 393 w 393"/>
                  <a:gd name="T18" fmla="*/ 698 h 698"/>
                </a:gdLst>
                <a:ahLst/>
                <a:cxnLst>
                  <a:cxn ang="T10">
                    <a:pos x="T0" y="T1"/>
                  </a:cxn>
                  <a:cxn ang="T11">
                    <a:pos x="T2" y="T3"/>
                  </a:cxn>
                  <a:cxn ang="T12">
                    <a:pos x="T4" y="T5"/>
                  </a:cxn>
                  <a:cxn ang="T13">
                    <a:pos x="T6" y="T7"/>
                  </a:cxn>
                  <a:cxn ang="T14">
                    <a:pos x="T8" y="T9"/>
                  </a:cxn>
                </a:cxnLst>
                <a:rect l="T15" t="T16" r="T17" b="T18"/>
                <a:pathLst>
                  <a:path w="393" h="698">
                    <a:moveTo>
                      <a:pt x="14" y="0"/>
                    </a:moveTo>
                    <a:lnTo>
                      <a:pt x="0" y="15"/>
                    </a:lnTo>
                    <a:lnTo>
                      <a:pt x="379" y="698"/>
                    </a:lnTo>
                    <a:lnTo>
                      <a:pt x="393" y="683"/>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0" name="Freeform 287"/>
              <p:cNvSpPr>
                <a:spLocks/>
              </p:cNvSpPr>
              <p:nvPr/>
            </p:nvSpPr>
            <p:spPr bwMode="auto">
              <a:xfrm>
                <a:off x="2957" y="1064"/>
                <a:ext cx="127" cy="137"/>
              </a:xfrm>
              <a:custGeom>
                <a:avLst/>
                <a:gdLst>
                  <a:gd name="T0" fmla="*/ 127 w 127"/>
                  <a:gd name="T1" fmla="*/ 61 h 137"/>
                  <a:gd name="T2" fmla="*/ 98 w 127"/>
                  <a:gd name="T3" fmla="*/ 15 h 137"/>
                  <a:gd name="T4" fmla="*/ 56 w 127"/>
                  <a:gd name="T5" fmla="*/ 0 h 137"/>
                  <a:gd name="T6" fmla="*/ 14 w 127"/>
                  <a:gd name="T7" fmla="*/ 15 h 137"/>
                  <a:gd name="T8" fmla="*/ 0 w 127"/>
                  <a:gd name="T9" fmla="*/ 61 h 137"/>
                  <a:gd name="T10" fmla="*/ 14 w 127"/>
                  <a:gd name="T11" fmla="*/ 106 h 137"/>
                  <a:gd name="T12" fmla="*/ 56 w 127"/>
                  <a:gd name="T13" fmla="*/ 137 h 137"/>
                  <a:gd name="T14" fmla="*/ 98 w 127"/>
                  <a:gd name="T15" fmla="*/ 106 h 137"/>
                  <a:gd name="T16" fmla="*/ 127 w 127"/>
                  <a:gd name="T17" fmla="*/ 61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37"/>
                  <a:gd name="T29" fmla="*/ 127 w 127"/>
                  <a:gd name="T30" fmla="*/ 137 h 1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37">
                    <a:moveTo>
                      <a:pt x="127" y="61"/>
                    </a:moveTo>
                    <a:lnTo>
                      <a:pt x="98" y="15"/>
                    </a:lnTo>
                    <a:lnTo>
                      <a:pt x="56" y="0"/>
                    </a:lnTo>
                    <a:lnTo>
                      <a:pt x="14" y="15"/>
                    </a:lnTo>
                    <a:lnTo>
                      <a:pt x="0" y="61"/>
                    </a:lnTo>
                    <a:lnTo>
                      <a:pt x="14" y="106"/>
                    </a:lnTo>
                    <a:lnTo>
                      <a:pt x="56" y="137"/>
                    </a:lnTo>
                    <a:lnTo>
                      <a:pt x="98" y="106"/>
                    </a:lnTo>
                    <a:lnTo>
                      <a:pt x="127" y="61"/>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sp>
            <p:nvSpPr>
              <p:cNvPr id="41" name="Freeform 288"/>
              <p:cNvSpPr>
                <a:spLocks/>
              </p:cNvSpPr>
              <p:nvPr/>
            </p:nvSpPr>
            <p:spPr bwMode="auto">
              <a:xfrm>
                <a:off x="2957" y="1064"/>
                <a:ext cx="141" cy="152"/>
              </a:xfrm>
              <a:custGeom>
                <a:avLst/>
                <a:gdLst>
                  <a:gd name="T0" fmla="*/ 127 w 141"/>
                  <a:gd name="T1" fmla="*/ 76 h 152"/>
                  <a:gd name="T2" fmla="*/ 98 w 141"/>
                  <a:gd name="T3" fmla="*/ 31 h 152"/>
                  <a:gd name="T4" fmla="*/ 98 w 141"/>
                  <a:gd name="T5" fmla="*/ 31 h 152"/>
                  <a:gd name="T6" fmla="*/ 98 w 141"/>
                  <a:gd name="T7" fmla="*/ 31 h 152"/>
                  <a:gd name="T8" fmla="*/ 56 w 141"/>
                  <a:gd name="T9" fmla="*/ 15 h 152"/>
                  <a:gd name="T10" fmla="*/ 56 w 141"/>
                  <a:gd name="T11" fmla="*/ 15 h 152"/>
                  <a:gd name="T12" fmla="*/ 56 w 141"/>
                  <a:gd name="T13" fmla="*/ 15 h 152"/>
                  <a:gd name="T14" fmla="*/ 14 w 141"/>
                  <a:gd name="T15" fmla="*/ 31 h 152"/>
                  <a:gd name="T16" fmla="*/ 28 w 141"/>
                  <a:gd name="T17" fmla="*/ 15 h 152"/>
                  <a:gd name="T18" fmla="*/ 28 w 141"/>
                  <a:gd name="T19" fmla="*/ 15 h 152"/>
                  <a:gd name="T20" fmla="*/ 14 w 141"/>
                  <a:gd name="T21" fmla="*/ 61 h 152"/>
                  <a:gd name="T22" fmla="*/ 14 w 141"/>
                  <a:gd name="T23" fmla="*/ 61 h 152"/>
                  <a:gd name="T24" fmla="*/ 14 w 141"/>
                  <a:gd name="T25" fmla="*/ 61 h 152"/>
                  <a:gd name="T26" fmla="*/ 28 w 141"/>
                  <a:gd name="T27" fmla="*/ 106 h 152"/>
                  <a:gd name="T28" fmla="*/ 28 w 141"/>
                  <a:gd name="T29" fmla="*/ 106 h 152"/>
                  <a:gd name="T30" fmla="*/ 28 w 141"/>
                  <a:gd name="T31" fmla="*/ 106 h 152"/>
                  <a:gd name="T32" fmla="*/ 70 w 141"/>
                  <a:gd name="T33" fmla="*/ 137 h 152"/>
                  <a:gd name="T34" fmla="*/ 56 w 141"/>
                  <a:gd name="T35" fmla="*/ 137 h 152"/>
                  <a:gd name="T36" fmla="*/ 56 w 141"/>
                  <a:gd name="T37" fmla="*/ 137 h 152"/>
                  <a:gd name="T38" fmla="*/ 98 w 141"/>
                  <a:gd name="T39" fmla="*/ 106 h 152"/>
                  <a:gd name="T40" fmla="*/ 98 w 141"/>
                  <a:gd name="T41" fmla="*/ 106 h 152"/>
                  <a:gd name="T42" fmla="*/ 98 w 141"/>
                  <a:gd name="T43" fmla="*/ 106 h 152"/>
                  <a:gd name="T44" fmla="*/ 127 w 141"/>
                  <a:gd name="T45" fmla="*/ 61 h 152"/>
                  <a:gd name="T46" fmla="*/ 127 w 141"/>
                  <a:gd name="T47" fmla="*/ 61 h 152"/>
                  <a:gd name="T48" fmla="*/ 141 w 141"/>
                  <a:gd name="T49" fmla="*/ 76 h 152"/>
                  <a:gd name="T50" fmla="*/ 141 w 141"/>
                  <a:gd name="T51" fmla="*/ 76 h 152"/>
                  <a:gd name="T52" fmla="*/ 112 w 141"/>
                  <a:gd name="T53" fmla="*/ 122 h 152"/>
                  <a:gd name="T54" fmla="*/ 112 w 141"/>
                  <a:gd name="T55" fmla="*/ 122 h 152"/>
                  <a:gd name="T56" fmla="*/ 112 w 141"/>
                  <a:gd name="T57" fmla="*/ 122 h 152"/>
                  <a:gd name="T58" fmla="*/ 70 w 141"/>
                  <a:gd name="T59" fmla="*/ 152 h 152"/>
                  <a:gd name="T60" fmla="*/ 70 w 141"/>
                  <a:gd name="T61" fmla="*/ 152 h 152"/>
                  <a:gd name="T62" fmla="*/ 56 w 141"/>
                  <a:gd name="T63" fmla="*/ 152 h 152"/>
                  <a:gd name="T64" fmla="*/ 14 w 141"/>
                  <a:gd name="T65" fmla="*/ 122 h 152"/>
                  <a:gd name="T66" fmla="*/ 14 w 141"/>
                  <a:gd name="T67" fmla="*/ 122 h 152"/>
                  <a:gd name="T68" fmla="*/ 14 w 141"/>
                  <a:gd name="T69" fmla="*/ 106 h 152"/>
                  <a:gd name="T70" fmla="*/ 0 w 141"/>
                  <a:gd name="T71" fmla="*/ 61 h 152"/>
                  <a:gd name="T72" fmla="*/ 0 w 141"/>
                  <a:gd name="T73" fmla="*/ 61 h 152"/>
                  <a:gd name="T74" fmla="*/ 0 w 141"/>
                  <a:gd name="T75" fmla="*/ 61 h 152"/>
                  <a:gd name="T76" fmla="*/ 14 w 141"/>
                  <a:gd name="T77" fmla="*/ 15 h 152"/>
                  <a:gd name="T78" fmla="*/ 14 w 141"/>
                  <a:gd name="T79" fmla="*/ 15 h 152"/>
                  <a:gd name="T80" fmla="*/ 14 w 141"/>
                  <a:gd name="T81" fmla="*/ 15 h 152"/>
                  <a:gd name="T82" fmla="*/ 56 w 141"/>
                  <a:gd name="T83" fmla="*/ 0 h 152"/>
                  <a:gd name="T84" fmla="*/ 56 w 141"/>
                  <a:gd name="T85" fmla="*/ 0 h 152"/>
                  <a:gd name="T86" fmla="*/ 56 w 141"/>
                  <a:gd name="T87" fmla="*/ 0 h 152"/>
                  <a:gd name="T88" fmla="*/ 98 w 141"/>
                  <a:gd name="T89" fmla="*/ 15 h 152"/>
                  <a:gd name="T90" fmla="*/ 98 w 141"/>
                  <a:gd name="T91" fmla="*/ 15 h 152"/>
                  <a:gd name="T92" fmla="*/ 112 w 141"/>
                  <a:gd name="T93" fmla="*/ 15 h 152"/>
                  <a:gd name="T94" fmla="*/ 141 w 141"/>
                  <a:gd name="T95" fmla="*/ 61 h 152"/>
                  <a:gd name="T96" fmla="*/ 127 w 141"/>
                  <a:gd name="T97" fmla="*/ 76 h 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
                  <a:gd name="T148" fmla="*/ 0 h 152"/>
                  <a:gd name="T149" fmla="*/ 141 w 141"/>
                  <a:gd name="T150" fmla="*/ 152 h 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 h="152">
                    <a:moveTo>
                      <a:pt x="127" y="76"/>
                    </a:moveTo>
                    <a:lnTo>
                      <a:pt x="98" y="31"/>
                    </a:lnTo>
                    <a:lnTo>
                      <a:pt x="56" y="15"/>
                    </a:lnTo>
                    <a:lnTo>
                      <a:pt x="14" y="31"/>
                    </a:lnTo>
                    <a:lnTo>
                      <a:pt x="28" y="15"/>
                    </a:lnTo>
                    <a:lnTo>
                      <a:pt x="14" y="61"/>
                    </a:lnTo>
                    <a:lnTo>
                      <a:pt x="28" y="106"/>
                    </a:lnTo>
                    <a:lnTo>
                      <a:pt x="70" y="137"/>
                    </a:lnTo>
                    <a:lnTo>
                      <a:pt x="56" y="137"/>
                    </a:lnTo>
                    <a:lnTo>
                      <a:pt x="98" y="106"/>
                    </a:lnTo>
                    <a:lnTo>
                      <a:pt x="127" y="61"/>
                    </a:lnTo>
                    <a:lnTo>
                      <a:pt x="141" y="76"/>
                    </a:lnTo>
                    <a:lnTo>
                      <a:pt x="112" y="122"/>
                    </a:lnTo>
                    <a:lnTo>
                      <a:pt x="70" y="152"/>
                    </a:lnTo>
                    <a:lnTo>
                      <a:pt x="56" y="152"/>
                    </a:lnTo>
                    <a:lnTo>
                      <a:pt x="14" y="122"/>
                    </a:lnTo>
                    <a:lnTo>
                      <a:pt x="14" y="106"/>
                    </a:lnTo>
                    <a:lnTo>
                      <a:pt x="0" y="61"/>
                    </a:lnTo>
                    <a:lnTo>
                      <a:pt x="14" y="15"/>
                    </a:lnTo>
                    <a:lnTo>
                      <a:pt x="56" y="0"/>
                    </a:lnTo>
                    <a:lnTo>
                      <a:pt x="98" y="15"/>
                    </a:lnTo>
                    <a:lnTo>
                      <a:pt x="112" y="15"/>
                    </a:lnTo>
                    <a:lnTo>
                      <a:pt x="141" y="61"/>
                    </a:lnTo>
                    <a:lnTo>
                      <a:pt x="127" y="76"/>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2" name="Freeform 289"/>
              <p:cNvSpPr>
                <a:spLocks/>
              </p:cNvSpPr>
              <p:nvPr/>
            </p:nvSpPr>
            <p:spPr bwMode="auto">
              <a:xfrm>
                <a:off x="3084" y="1125"/>
                <a:ext cx="14" cy="15"/>
              </a:xfrm>
              <a:custGeom>
                <a:avLst/>
                <a:gdLst>
                  <a:gd name="T0" fmla="*/ 0 w 14"/>
                  <a:gd name="T1" fmla="*/ 0 h 15"/>
                  <a:gd name="T2" fmla="*/ 0 w 14"/>
                  <a:gd name="T3" fmla="*/ 0 h 15"/>
                  <a:gd name="T4" fmla="*/ 0 w 14"/>
                  <a:gd name="T5" fmla="*/ 15 h 15"/>
                  <a:gd name="T6" fmla="*/ 14 w 14"/>
                  <a:gd name="T7" fmla="*/ 0 h 15"/>
                  <a:gd name="T8" fmla="*/ 14 w 14"/>
                  <a:gd name="T9" fmla="*/ 15 h 15"/>
                  <a:gd name="T10" fmla="*/ 14 w 14"/>
                  <a:gd name="T11" fmla="*/ 15 h 15"/>
                  <a:gd name="T12" fmla="*/ 0 w 14"/>
                  <a:gd name="T13" fmla="*/ 0 h 15"/>
                  <a:gd name="T14" fmla="*/ 0 60000 65536"/>
                  <a:gd name="T15" fmla="*/ 0 60000 65536"/>
                  <a:gd name="T16" fmla="*/ 0 60000 65536"/>
                  <a:gd name="T17" fmla="*/ 0 60000 65536"/>
                  <a:gd name="T18" fmla="*/ 0 60000 65536"/>
                  <a:gd name="T19" fmla="*/ 0 60000 65536"/>
                  <a:gd name="T20" fmla="*/ 0 60000 65536"/>
                  <a:gd name="T21" fmla="*/ 0 w 14"/>
                  <a:gd name="T22" fmla="*/ 0 h 15"/>
                  <a:gd name="T23" fmla="*/ 14 w 14"/>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5">
                    <a:moveTo>
                      <a:pt x="0" y="0"/>
                    </a:moveTo>
                    <a:lnTo>
                      <a:pt x="0" y="0"/>
                    </a:lnTo>
                    <a:lnTo>
                      <a:pt x="0" y="15"/>
                    </a:lnTo>
                    <a:lnTo>
                      <a:pt x="14" y="0"/>
                    </a:lnTo>
                    <a:lnTo>
                      <a:pt x="14" y="15"/>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3" name="Freeform 290"/>
              <p:cNvSpPr>
                <a:spLocks/>
              </p:cNvSpPr>
              <p:nvPr/>
            </p:nvSpPr>
            <p:spPr bwMode="auto">
              <a:xfrm>
                <a:off x="1624" y="2430"/>
                <a:ext cx="14" cy="16"/>
              </a:xfrm>
              <a:custGeom>
                <a:avLst/>
                <a:gdLst>
                  <a:gd name="T0" fmla="*/ 0 w 14"/>
                  <a:gd name="T1" fmla="*/ 0 h 16"/>
                  <a:gd name="T2" fmla="*/ 0 w 14"/>
                  <a:gd name="T3" fmla="*/ 0 h 16"/>
                  <a:gd name="T4" fmla="*/ 14 w 14"/>
                  <a:gd name="T5" fmla="*/ 16 h 16"/>
                  <a:gd name="T6" fmla="*/ 14 w 14"/>
                  <a:gd name="T7" fmla="*/ 16 h 16"/>
                  <a:gd name="T8" fmla="*/ 0 w 14"/>
                  <a:gd name="T9" fmla="*/ 0 h 16"/>
                  <a:gd name="T10" fmla="*/ 0 60000 65536"/>
                  <a:gd name="T11" fmla="*/ 0 60000 65536"/>
                  <a:gd name="T12" fmla="*/ 0 60000 65536"/>
                  <a:gd name="T13" fmla="*/ 0 60000 65536"/>
                  <a:gd name="T14" fmla="*/ 0 60000 65536"/>
                  <a:gd name="T15" fmla="*/ 0 w 14"/>
                  <a:gd name="T16" fmla="*/ 0 h 16"/>
                  <a:gd name="T17" fmla="*/ 14 w 14"/>
                  <a:gd name="T18" fmla="*/ 16 h 16"/>
                </a:gdLst>
                <a:ahLst/>
                <a:cxnLst>
                  <a:cxn ang="T10">
                    <a:pos x="T0" y="T1"/>
                  </a:cxn>
                  <a:cxn ang="T11">
                    <a:pos x="T2" y="T3"/>
                  </a:cxn>
                  <a:cxn ang="T12">
                    <a:pos x="T4" y="T5"/>
                  </a:cxn>
                  <a:cxn ang="T13">
                    <a:pos x="T6" y="T7"/>
                  </a:cxn>
                  <a:cxn ang="T14">
                    <a:pos x="T8" y="T9"/>
                  </a:cxn>
                </a:cxnLst>
                <a:rect l="T15" t="T16" r="T17" b="T18"/>
                <a:pathLst>
                  <a:path w="14" h="16">
                    <a:moveTo>
                      <a:pt x="0" y="0"/>
                    </a:moveTo>
                    <a:lnTo>
                      <a:pt x="0" y="0"/>
                    </a:lnTo>
                    <a:lnTo>
                      <a:pt x="14" y="16"/>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4" name="Freeform 291"/>
              <p:cNvSpPr>
                <a:spLocks/>
              </p:cNvSpPr>
              <p:nvPr/>
            </p:nvSpPr>
            <p:spPr bwMode="auto">
              <a:xfrm>
                <a:off x="3013" y="1201"/>
                <a:ext cx="14" cy="15"/>
              </a:xfrm>
              <a:custGeom>
                <a:avLst/>
                <a:gdLst>
                  <a:gd name="T0" fmla="*/ 0 w 14"/>
                  <a:gd name="T1" fmla="*/ 0 h 15"/>
                  <a:gd name="T2" fmla="*/ 0 w 14"/>
                  <a:gd name="T3" fmla="*/ 0 h 15"/>
                  <a:gd name="T4" fmla="*/ 14 w 14"/>
                  <a:gd name="T5" fmla="*/ 15 h 15"/>
                  <a:gd name="T6" fmla="*/ 14 w 14"/>
                  <a:gd name="T7" fmla="*/ 15 h 15"/>
                  <a:gd name="T8" fmla="*/ 0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0" y="0"/>
                    </a:moveTo>
                    <a:lnTo>
                      <a:pt x="0" y="0"/>
                    </a:lnTo>
                    <a:lnTo>
                      <a:pt x="14" y="15"/>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5" name="Freeform 292"/>
              <p:cNvSpPr>
                <a:spLocks/>
              </p:cNvSpPr>
              <p:nvPr/>
            </p:nvSpPr>
            <p:spPr bwMode="auto">
              <a:xfrm>
                <a:off x="1624" y="1201"/>
                <a:ext cx="1403" cy="1245"/>
              </a:xfrm>
              <a:custGeom>
                <a:avLst/>
                <a:gdLst>
                  <a:gd name="T0" fmla="*/ 0 w 1403"/>
                  <a:gd name="T1" fmla="*/ 1229 h 1245"/>
                  <a:gd name="T2" fmla="*/ 14 w 1403"/>
                  <a:gd name="T3" fmla="*/ 1245 h 1245"/>
                  <a:gd name="T4" fmla="*/ 1403 w 1403"/>
                  <a:gd name="T5" fmla="*/ 15 h 1245"/>
                  <a:gd name="T6" fmla="*/ 1389 w 1403"/>
                  <a:gd name="T7" fmla="*/ 0 h 1245"/>
                  <a:gd name="T8" fmla="*/ 0 w 1403"/>
                  <a:gd name="T9" fmla="*/ 1229 h 1245"/>
                  <a:gd name="T10" fmla="*/ 0 60000 65536"/>
                  <a:gd name="T11" fmla="*/ 0 60000 65536"/>
                  <a:gd name="T12" fmla="*/ 0 60000 65536"/>
                  <a:gd name="T13" fmla="*/ 0 60000 65536"/>
                  <a:gd name="T14" fmla="*/ 0 60000 65536"/>
                  <a:gd name="T15" fmla="*/ 0 w 1403"/>
                  <a:gd name="T16" fmla="*/ 0 h 1245"/>
                  <a:gd name="T17" fmla="*/ 1403 w 1403"/>
                  <a:gd name="T18" fmla="*/ 1245 h 1245"/>
                </a:gdLst>
                <a:ahLst/>
                <a:cxnLst>
                  <a:cxn ang="T10">
                    <a:pos x="T0" y="T1"/>
                  </a:cxn>
                  <a:cxn ang="T11">
                    <a:pos x="T2" y="T3"/>
                  </a:cxn>
                  <a:cxn ang="T12">
                    <a:pos x="T4" y="T5"/>
                  </a:cxn>
                  <a:cxn ang="T13">
                    <a:pos x="T6" y="T7"/>
                  </a:cxn>
                  <a:cxn ang="T14">
                    <a:pos x="T8" y="T9"/>
                  </a:cxn>
                </a:cxnLst>
                <a:rect l="T15" t="T16" r="T17" b="T18"/>
                <a:pathLst>
                  <a:path w="1403" h="1245">
                    <a:moveTo>
                      <a:pt x="0" y="1229"/>
                    </a:moveTo>
                    <a:lnTo>
                      <a:pt x="14" y="1245"/>
                    </a:lnTo>
                    <a:lnTo>
                      <a:pt x="1403" y="15"/>
                    </a:lnTo>
                    <a:lnTo>
                      <a:pt x="1389" y="0"/>
                    </a:lnTo>
                    <a:lnTo>
                      <a:pt x="0" y="1229"/>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6" name="Freeform 293"/>
              <p:cNvSpPr>
                <a:spLocks/>
              </p:cNvSpPr>
              <p:nvPr/>
            </p:nvSpPr>
            <p:spPr bwMode="auto">
              <a:xfrm>
                <a:off x="3055" y="1216"/>
                <a:ext cx="14" cy="15"/>
              </a:xfrm>
              <a:custGeom>
                <a:avLst/>
                <a:gdLst>
                  <a:gd name="T0" fmla="*/ 14 w 14"/>
                  <a:gd name="T1" fmla="*/ 0 h 15"/>
                  <a:gd name="T2" fmla="*/ 14 w 14"/>
                  <a:gd name="T3" fmla="*/ 0 h 15"/>
                  <a:gd name="T4" fmla="*/ 0 w 14"/>
                  <a:gd name="T5" fmla="*/ 15 h 15"/>
                  <a:gd name="T6" fmla="*/ 0 w 14"/>
                  <a:gd name="T7" fmla="*/ 15 h 15"/>
                  <a:gd name="T8" fmla="*/ 14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0"/>
                    </a:moveTo>
                    <a:lnTo>
                      <a:pt x="14" y="0"/>
                    </a:lnTo>
                    <a:lnTo>
                      <a:pt x="0" y="15"/>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7" name="Freeform 294"/>
              <p:cNvSpPr>
                <a:spLocks/>
              </p:cNvSpPr>
              <p:nvPr/>
            </p:nvSpPr>
            <p:spPr bwMode="auto">
              <a:xfrm>
                <a:off x="4445" y="2446"/>
                <a:ext cx="14" cy="15"/>
              </a:xfrm>
              <a:custGeom>
                <a:avLst/>
                <a:gdLst>
                  <a:gd name="T0" fmla="*/ 14 w 14"/>
                  <a:gd name="T1" fmla="*/ 0 h 15"/>
                  <a:gd name="T2" fmla="*/ 14 w 14"/>
                  <a:gd name="T3" fmla="*/ 0 h 15"/>
                  <a:gd name="T4" fmla="*/ 0 w 14"/>
                  <a:gd name="T5" fmla="*/ 15 h 15"/>
                  <a:gd name="T6" fmla="*/ 0 w 14"/>
                  <a:gd name="T7" fmla="*/ 15 h 15"/>
                  <a:gd name="T8" fmla="*/ 14 w 14"/>
                  <a:gd name="T9" fmla="*/ 0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4" y="0"/>
                    </a:moveTo>
                    <a:lnTo>
                      <a:pt x="14" y="0"/>
                    </a:lnTo>
                    <a:lnTo>
                      <a:pt x="0" y="15"/>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8" name="Freeform 295"/>
              <p:cNvSpPr>
                <a:spLocks/>
              </p:cNvSpPr>
              <p:nvPr/>
            </p:nvSpPr>
            <p:spPr bwMode="auto">
              <a:xfrm>
                <a:off x="3055" y="1216"/>
                <a:ext cx="1404" cy="1245"/>
              </a:xfrm>
              <a:custGeom>
                <a:avLst/>
                <a:gdLst>
                  <a:gd name="T0" fmla="*/ 14 w 1404"/>
                  <a:gd name="T1" fmla="*/ 0 h 1245"/>
                  <a:gd name="T2" fmla="*/ 0 w 1404"/>
                  <a:gd name="T3" fmla="*/ 15 h 1245"/>
                  <a:gd name="T4" fmla="*/ 1390 w 1404"/>
                  <a:gd name="T5" fmla="*/ 1245 h 1245"/>
                  <a:gd name="T6" fmla="*/ 1404 w 1404"/>
                  <a:gd name="T7" fmla="*/ 1230 h 1245"/>
                  <a:gd name="T8" fmla="*/ 14 w 1404"/>
                  <a:gd name="T9" fmla="*/ 0 h 1245"/>
                  <a:gd name="T10" fmla="*/ 0 60000 65536"/>
                  <a:gd name="T11" fmla="*/ 0 60000 65536"/>
                  <a:gd name="T12" fmla="*/ 0 60000 65536"/>
                  <a:gd name="T13" fmla="*/ 0 60000 65536"/>
                  <a:gd name="T14" fmla="*/ 0 60000 65536"/>
                  <a:gd name="T15" fmla="*/ 0 w 1404"/>
                  <a:gd name="T16" fmla="*/ 0 h 1245"/>
                  <a:gd name="T17" fmla="*/ 1404 w 1404"/>
                  <a:gd name="T18" fmla="*/ 1245 h 1245"/>
                </a:gdLst>
                <a:ahLst/>
                <a:cxnLst>
                  <a:cxn ang="T10">
                    <a:pos x="T0" y="T1"/>
                  </a:cxn>
                  <a:cxn ang="T11">
                    <a:pos x="T2" y="T3"/>
                  </a:cxn>
                  <a:cxn ang="T12">
                    <a:pos x="T4" y="T5"/>
                  </a:cxn>
                  <a:cxn ang="T13">
                    <a:pos x="T6" y="T7"/>
                  </a:cxn>
                  <a:cxn ang="T14">
                    <a:pos x="T8" y="T9"/>
                  </a:cxn>
                </a:cxnLst>
                <a:rect l="T15" t="T16" r="T17" b="T18"/>
                <a:pathLst>
                  <a:path w="1404" h="1245">
                    <a:moveTo>
                      <a:pt x="14" y="0"/>
                    </a:moveTo>
                    <a:lnTo>
                      <a:pt x="0" y="15"/>
                    </a:lnTo>
                    <a:lnTo>
                      <a:pt x="1390" y="1245"/>
                    </a:lnTo>
                    <a:lnTo>
                      <a:pt x="1404" y="1230"/>
                    </a:lnTo>
                    <a:lnTo>
                      <a:pt x="14"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49" name="Rectangle 298"/>
              <p:cNvSpPr>
                <a:spLocks noChangeArrowheads="1"/>
              </p:cNvSpPr>
              <p:nvPr/>
            </p:nvSpPr>
            <p:spPr bwMode="auto">
              <a:xfrm>
                <a:off x="3013" y="1170"/>
                <a:ext cx="14" cy="1230"/>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0" name="Freeform 299"/>
              <p:cNvSpPr>
                <a:spLocks/>
              </p:cNvSpPr>
              <p:nvPr/>
            </p:nvSpPr>
            <p:spPr bwMode="auto">
              <a:xfrm>
                <a:off x="192" y="745"/>
                <a:ext cx="267" cy="289"/>
              </a:xfrm>
              <a:custGeom>
                <a:avLst/>
                <a:gdLst>
                  <a:gd name="T0" fmla="*/ 253 w 267"/>
                  <a:gd name="T1" fmla="*/ 137 h 289"/>
                  <a:gd name="T2" fmla="*/ 211 w 267"/>
                  <a:gd name="T3" fmla="*/ 46 h 289"/>
                  <a:gd name="T4" fmla="*/ 211 w 267"/>
                  <a:gd name="T5" fmla="*/ 61 h 289"/>
                  <a:gd name="T6" fmla="*/ 211 w 267"/>
                  <a:gd name="T7" fmla="*/ 61 h 289"/>
                  <a:gd name="T8" fmla="*/ 126 w 267"/>
                  <a:gd name="T9" fmla="*/ 16 h 289"/>
                  <a:gd name="T10" fmla="*/ 126 w 267"/>
                  <a:gd name="T11" fmla="*/ 16 h 289"/>
                  <a:gd name="T12" fmla="*/ 126 w 267"/>
                  <a:gd name="T13" fmla="*/ 16 h 289"/>
                  <a:gd name="T14" fmla="*/ 42 w 267"/>
                  <a:gd name="T15" fmla="*/ 61 h 289"/>
                  <a:gd name="T16" fmla="*/ 56 w 267"/>
                  <a:gd name="T17" fmla="*/ 46 h 289"/>
                  <a:gd name="T18" fmla="*/ 56 w 267"/>
                  <a:gd name="T19" fmla="*/ 46 h 289"/>
                  <a:gd name="T20" fmla="*/ 14 w 267"/>
                  <a:gd name="T21" fmla="*/ 137 h 289"/>
                  <a:gd name="T22" fmla="*/ 14 w 267"/>
                  <a:gd name="T23" fmla="*/ 137 h 289"/>
                  <a:gd name="T24" fmla="*/ 14 w 267"/>
                  <a:gd name="T25" fmla="*/ 137 h 289"/>
                  <a:gd name="T26" fmla="*/ 56 w 267"/>
                  <a:gd name="T27" fmla="*/ 228 h 289"/>
                  <a:gd name="T28" fmla="*/ 42 w 267"/>
                  <a:gd name="T29" fmla="*/ 228 h 289"/>
                  <a:gd name="T30" fmla="*/ 42 w 267"/>
                  <a:gd name="T31" fmla="*/ 228 h 289"/>
                  <a:gd name="T32" fmla="*/ 126 w 267"/>
                  <a:gd name="T33" fmla="*/ 274 h 289"/>
                  <a:gd name="T34" fmla="*/ 126 w 267"/>
                  <a:gd name="T35" fmla="*/ 274 h 289"/>
                  <a:gd name="T36" fmla="*/ 126 w 267"/>
                  <a:gd name="T37" fmla="*/ 274 h 289"/>
                  <a:gd name="T38" fmla="*/ 211 w 267"/>
                  <a:gd name="T39" fmla="*/ 228 h 289"/>
                  <a:gd name="T40" fmla="*/ 211 w 267"/>
                  <a:gd name="T41" fmla="*/ 228 h 289"/>
                  <a:gd name="T42" fmla="*/ 211 w 267"/>
                  <a:gd name="T43" fmla="*/ 228 h 289"/>
                  <a:gd name="T44" fmla="*/ 253 w 267"/>
                  <a:gd name="T45" fmla="*/ 137 h 289"/>
                  <a:gd name="T46" fmla="*/ 253 w 267"/>
                  <a:gd name="T47" fmla="*/ 137 h 289"/>
                  <a:gd name="T48" fmla="*/ 267 w 267"/>
                  <a:gd name="T49" fmla="*/ 137 h 289"/>
                  <a:gd name="T50" fmla="*/ 267 w 267"/>
                  <a:gd name="T51" fmla="*/ 137 h 289"/>
                  <a:gd name="T52" fmla="*/ 225 w 267"/>
                  <a:gd name="T53" fmla="*/ 228 h 289"/>
                  <a:gd name="T54" fmla="*/ 225 w 267"/>
                  <a:gd name="T55" fmla="*/ 228 h 289"/>
                  <a:gd name="T56" fmla="*/ 211 w 267"/>
                  <a:gd name="T57" fmla="*/ 243 h 289"/>
                  <a:gd name="T58" fmla="*/ 126 w 267"/>
                  <a:gd name="T59" fmla="*/ 289 h 289"/>
                  <a:gd name="T60" fmla="*/ 126 w 267"/>
                  <a:gd name="T61" fmla="*/ 289 h 289"/>
                  <a:gd name="T62" fmla="*/ 126 w 267"/>
                  <a:gd name="T63" fmla="*/ 289 h 289"/>
                  <a:gd name="T64" fmla="*/ 42 w 267"/>
                  <a:gd name="T65" fmla="*/ 243 h 289"/>
                  <a:gd name="T66" fmla="*/ 42 w 267"/>
                  <a:gd name="T67" fmla="*/ 243 h 289"/>
                  <a:gd name="T68" fmla="*/ 42 w 267"/>
                  <a:gd name="T69" fmla="*/ 228 h 289"/>
                  <a:gd name="T70" fmla="*/ 0 w 267"/>
                  <a:gd name="T71" fmla="*/ 137 h 289"/>
                  <a:gd name="T72" fmla="*/ 0 w 267"/>
                  <a:gd name="T73" fmla="*/ 137 h 289"/>
                  <a:gd name="T74" fmla="*/ 0 w 267"/>
                  <a:gd name="T75" fmla="*/ 137 h 289"/>
                  <a:gd name="T76" fmla="*/ 42 w 267"/>
                  <a:gd name="T77" fmla="*/ 46 h 289"/>
                  <a:gd name="T78" fmla="*/ 42 w 267"/>
                  <a:gd name="T79" fmla="*/ 46 h 289"/>
                  <a:gd name="T80" fmla="*/ 42 w 267"/>
                  <a:gd name="T81" fmla="*/ 46 h 289"/>
                  <a:gd name="T82" fmla="*/ 126 w 267"/>
                  <a:gd name="T83" fmla="*/ 0 h 289"/>
                  <a:gd name="T84" fmla="*/ 126 w 267"/>
                  <a:gd name="T85" fmla="*/ 0 h 289"/>
                  <a:gd name="T86" fmla="*/ 126 w 267"/>
                  <a:gd name="T87" fmla="*/ 0 h 289"/>
                  <a:gd name="T88" fmla="*/ 211 w 267"/>
                  <a:gd name="T89" fmla="*/ 46 h 289"/>
                  <a:gd name="T90" fmla="*/ 211 w 267"/>
                  <a:gd name="T91" fmla="*/ 46 h 289"/>
                  <a:gd name="T92" fmla="*/ 225 w 267"/>
                  <a:gd name="T93" fmla="*/ 46 h 289"/>
                  <a:gd name="T94" fmla="*/ 267 w 267"/>
                  <a:gd name="T95" fmla="*/ 137 h 289"/>
                  <a:gd name="T96" fmla="*/ 253 w 267"/>
                  <a:gd name="T97" fmla="*/ 137 h 2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7"/>
                  <a:gd name="T148" fmla="*/ 0 h 289"/>
                  <a:gd name="T149" fmla="*/ 267 w 267"/>
                  <a:gd name="T150" fmla="*/ 289 h 2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7" h="289">
                    <a:moveTo>
                      <a:pt x="253" y="137"/>
                    </a:moveTo>
                    <a:lnTo>
                      <a:pt x="211" y="46"/>
                    </a:lnTo>
                    <a:lnTo>
                      <a:pt x="211" y="61"/>
                    </a:lnTo>
                    <a:lnTo>
                      <a:pt x="126" y="16"/>
                    </a:lnTo>
                    <a:lnTo>
                      <a:pt x="42" y="61"/>
                    </a:lnTo>
                    <a:lnTo>
                      <a:pt x="56" y="46"/>
                    </a:lnTo>
                    <a:lnTo>
                      <a:pt x="14" y="137"/>
                    </a:lnTo>
                    <a:lnTo>
                      <a:pt x="56" y="228"/>
                    </a:lnTo>
                    <a:lnTo>
                      <a:pt x="42" y="228"/>
                    </a:lnTo>
                    <a:lnTo>
                      <a:pt x="126" y="274"/>
                    </a:lnTo>
                    <a:lnTo>
                      <a:pt x="211" y="228"/>
                    </a:lnTo>
                    <a:lnTo>
                      <a:pt x="253" y="137"/>
                    </a:lnTo>
                    <a:lnTo>
                      <a:pt x="267" y="137"/>
                    </a:lnTo>
                    <a:lnTo>
                      <a:pt x="225" y="228"/>
                    </a:lnTo>
                    <a:lnTo>
                      <a:pt x="211" y="243"/>
                    </a:lnTo>
                    <a:lnTo>
                      <a:pt x="126" y="289"/>
                    </a:lnTo>
                    <a:lnTo>
                      <a:pt x="42" y="243"/>
                    </a:lnTo>
                    <a:lnTo>
                      <a:pt x="42" y="228"/>
                    </a:lnTo>
                    <a:lnTo>
                      <a:pt x="0" y="137"/>
                    </a:lnTo>
                    <a:lnTo>
                      <a:pt x="42" y="46"/>
                    </a:lnTo>
                    <a:lnTo>
                      <a:pt x="126" y="0"/>
                    </a:lnTo>
                    <a:lnTo>
                      <a:pt x="211" y="46"/>
                    </a:lnTo>
                    <a:lnTo>
                      <a:pt x="225" y="46"/>
                    </a:lnTo>
                    <a:lnTo>
                      <a:pt x="267" y="137"/>
                    </a:lnTo>
                    <a:lnTo>
                      <a:pt x="253" y="137"/>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1" name="Freeform 300"/>
              <p:cNvSpPr>
                <a:spLocks/>
              </p:cNvSpPr>
              <p:nvPr/>
            </p:nvSpPr>
            <p:spPr bwMode="auto">
              <a:xfrm>
                <a:off x="445" y="882"/>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2" name="Rectangle 301"/>
              <p:cNvSpPr>
                <a:spLocks noChangeArrowheads="1"/>
              </p:cNvSpPr>
              <p:nvPr/>
            </p:nvSpPr>
            <p:spPr bwMode="auto">
              <a:xfrm>
                <a:off x="445" y="882"/>
                <a:ext cx="1" cy="1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3" name="Rectangle 303"/>
              <p:cNvSpPr>
                <a:spLocks noChangeArrowheads="1"/>
              </p:cNvSpPr>
              <p:nvPr/>
            </p:nvSpPr>
            <p:spPr bwMode="auto">
              <a:xfrm>
                <a:off x="445" y="882"/>
                <a:ext cx="758" cy="1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4" name="Freeform 304"/>
              <p:cNvSpPr>
                <a:spLocks/>
              </p:cNvSpPr>
              <p:nvPr/>
            </p:nvSpPr>
            <p:spPr bwMode="auto">
              <a:xfrm>
                <a:off x="1203" y="745"/>
                <a:ext cx="266" cy="289"/>
              </a:xfrm>
              <a:custGeom>
                <a:avLst/>
                <a:gdLst>
                  <a:gd name="T0" fmla="*/ 252 w 266"/>
                  <a:gd name="T1" fmla="*/ 137 h 289"/>
                  <a:gd name="T2" fmla="*/ 210 w 266"/>
                  <a:gd name="T3" fmla="*/ 46 h 289"/>
                  <a:gd name="T4" fmla="*/ 210 w 266"/>
                  <a:gd name="T5" fmla="*/ 61 h 289"/>
                  <a:gd name="T6" fmla="*/ 210 w 266"/>
                  <a:gd name="T7" fmla="*/ 61 h 289"/>
                  <a:gd name="T8" fmla="*/ 126 w 266"/>
                  <a:gd name="T9" fmla="*/ 16 h 289"/>
                  <a:gd name="T10" fmla="*/ 126 w 266"/>
                  <a:gd name="T11" fmla="*/ 16 h 289"/>
                  <a:gd name="T12" fmla="*/ 126 w 266"/>
                  <a:gd name="T13" fmla="*/ 16 h 289"/>
                  <a:gd name="T14" fmla="*/ 42 w 266"/>
                  <a:gd name="T15" fmla="*/ 61 h 289"/>
                  <a:gd name="T16" fmla="*/ 56 w 266"/>
                  <a:gd name="T17" fmla="*/ 46 h 289"/>
                  <a:gd name="T18" fmla="*/ 56 w 266"/>
                  <a:gd name="T19" fmla="*/ 46 h 289"/>
                  <a:gd name="T20" fmla="*/ 14 w 266"/>
                  <a:gd name="T21" fmla="*/ 137 h 289"/>
                  <a:gd name="T22" fmla="*/ 14 w 266"/>
                  <a:gd name="T23" fmla="*/ 137 h 289"/>
                  <a:gd name="T24" fmla="*/ 14 w 266"/>
                  <a:gd name="T25" fmla="*/ 137 h 289"/>
                  <a:gd name="T26" fmla="*/ 56 w 266"/>
                  <a:gd name="T27" fmla="*/ 228 h 289"/>
                  <a:gd name="T28" fmla="*/ 42 w 266"/>
                  <a:gd name="T29" fmla="*/ 228 h 289"/>
                  <a:gd name="T30" fmla="*/ 42 w 266"/>
                  <a:gd name="T31" fmla="*/ 228 h 289"/>
                  <a:gd name="T32" fmla="*/ 126 w 266"/>
                  <a:gd name="T33" fmla="*/ 274 h 289"/>
                  <a:gd name="T34" fmla="*/ 126 w 266"/>
                  <a:gd name="T35" fmla="*/ 274 h 289"/>
                  <a:gd name="T36" fmla="*/ 126 w 266"/>
                  <a:gd name="T37" fmla="*/ 274 h 289"/>
                  <a:gd name="T38" fmla="*/ 210 w 266"/>
                  <a:gd name="T39" fmla="*/ 228 h 289"/>
                  <a:gd name="T40" fmla="*/ 210 w 266"/>
                  <a:gd name="T41" fmla="*/ 228 h 289"/>
                  <a:gd name="T42" fmla="*/ 210 w 266"/>
                  <a:gd name="T43" fmla="*/ 228 h 289"/>
                  <a:gd name="T44" fmla="*/ 252 w 266"/>
                  <a:gd name="T45" fmla="*/ 137 h 289"/>
                  <a:gd name="T46" fmla="*/ 252 w 266"/>
                  <a:gd name="T47" fmla="*/ 137 h 289"/>
                  <a:gd name="T48" fmla="*/ 266 w 266"/>
                  <a:gd name="T49" fmla="*/ 137 h 289"/>
                  <a:gd name="T50" fmla="*/ 266 w 266"/>
                  <a:gd name="T51" fmla="*/ 137 h 289"/>
                  <a:gd name="T52" fmla="*/ 224 w 266"/>
                  <a:gd name="T53" fmla="*/ 228 h 289"/>
                  <a:gd name="T54" fmla="*/ 224 w 266"/>
                  <a:gd name="T55" fmla="*/ 228 h 289"/>
                  <a:gd name="T56" fmla="*/ 210 w 266"/>
                  <a:gd name="T57" fmla="*/ 243 h 289"/>
                  <a:gd name="T58" fmla="*/ 126 w 266"/>
                  <a:gd name="T59" fmla="*/ 289 h 289"/>
                  <a:gd name="T60" fmla="*/ 126 w 266"/>
                  <a:gd name="T61" fmla="*/ 289 h 289"/>
                  <a:gd name="T62" fmla="*/ 126 w 266"/>
                  <a:gd name="T63" fmla="*/ 289 h 289"/>
                  <a:gd name="T64" fmla="*/ 42 w 266"/>
                  <a:gd name="T65" fmla="*/ 243 h 289"/>
                  <a:gd name="T66" fmla="*/ 42 w 266"/>
                  <a:gd name="T67" fmla="*/ 243 h 289"/>
                  <a:gd name="T68" fmla="*/ 42 w 266"/>
                  <a:gd name="T69" fmla="*/ 228 h 289"/>
                  <a:gd name="T70" fmla="*/ 0 w 266"/>
                  <a:gd name="T71" fmla="*/ 137 h 289"/>
                  <a:gd name="T72" fmla="*/ 0 w 266"/>
                  <a:gd name="T73" fmla="*/ 137 h 289"/>
                  <a:gd name="T74" fmla="*/ 0 w 266"/>
                  <a:gd name="T75" fmla="*/ 137 h 289"/>
                  <a:gd name="T76" fmla="*/ 42 w 266"/>
                  <a:gd name="T77" fmla="*/ 46 h 289"/>
                  <a:gd name="T78" fmla="*/ 42 w 266"/>
                  <a:gd name="T79" fmla="*/ 46 h 289"/>
                  <a:gd name="T80" fmla="*/ 42 w 266"/>
                  <a:gd name="T81" fmla="*/ 46 h 289"/>
                  <a:gd name="T82" fmla="*/ 126 w 266"/>
                  <a:gd name="T83" fmla="*/ 0 h 289"/>
                  <a:gd name="T84" fmla="*/ 126 w 266"/>
                  <a:gd name="T85" fmla="*/ 0 h 289"/>
                  <a:gd name="T86" fmla="*/ 126 w 266"/>
                  <a:gd name="T87" fmla="*/ 0 h 289"/>
                  <a:gd name="T88" fmla="*/ 210 w 266"/>
                  <a:gd name="T89" fmla="*/ 46 h 289"/>
                  <a:gd name="T90" fmla="*/ 210 w 266"/>
                  <a:gd name="T91" fmla="*/ 46 h 289"/>
                  <a:gd name="T92" fmla="*/ 224 w 266"/>
                  <a:gd name="T93" fmla="*/ 46 h 289"/>
                  <a:gd name="T94" fmla="*/ 266 w 266"/>
                  <a:gd name="T95" fmla="*/ 137 h 289"/>
                  <a:gd name="T96" fmla="*/ 252 w 266"/>
                  <a:gd name="T97" fmla="*/ 137 h 2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6"/>
                  <a:gd name="T148" fmla="*/ 0 h 289"/>
                  <a:gd name="T149" fmla="*/ 266 w 266"/>
                  <a:gd name="T150" fmla="*/ 289 h 2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6" h="289">
                    <a:moveTo>
                      <a:pt x="252" y="137"/>
                    </a:moveTo>
                    <a:lnTo>
                      <a:pt x="210" y="46"/>
                    </a:lnTo>
                    <a:lnTo>
                      <a:pt x="210" y="61"/>
                    </a:lnTo>
                    <a:lnTo>
                      <a:pt x="126" y="16"/>
                    </a:lnTo>
                    <a:lnTo>
                      <a:pt x="42" y="61"/>
                    </a:lnTo>
                    <a:lnTo>
                      <a:pt x="56" y="46"/>
                    </a:lnTo>
                    <a:lnTo>
                      <a:pt x="14" y="137"/>
                    </a:lnTo>
                    <a:lnTo>
                      <a:pt x="56" y="228"/>
                    </a:lnTo>
                    <a:lnTo>
                      <a:pt x="42" y="228"/>
                    </a:lnTo>
                    <a:lnTo>
                      <a:pt x="126" y="274"/>
                    </a:lnTo>
                    <a:lnTo>
                      <a:pt x="210" y="228"/>
                    </a:lnTo>
                    <a:lnTo>
                      <a:pt x="252" y="137"/>
                    </a:lnTo>
                    <a:lnTo>
                      <a:pt x="266" y="137"/>
                    </a:lnTo>
                    <a:lnTo>
                      <a:pt x="224" y="228"/>
                    </a:lnTo>
                    <a:lnTo>
                      <a:pt x="210" y="243"/>
                    </a:lnTo>
                    <a:lnTo>
                      <a:pt x="126" y="289"/>
                    </a:lnTo>
                    <a:lnTo>
                      <a:pt x="42" y="243"/>
                    </a:lnTo>
                    <a:lnTo>
                      <a:pt x="42" y="228"/>
                    </a:lnTo>
                    <a:lnTo>
                      <a:pt x="0" y="137"/>
                    </a:lnTo>
                    <a:lnTo>
                      <a:pt x="42" y="46"/>
                    </a:lnTo>
                    <a:lnTo>
                      <a:pt x="126" y="0"/>
                    </a:lnTo>
                    <a:lnTo>
                      <a:pt x="210" y="46"/>
                    </a:lnTo>
                    <a:lnTo>
                      <a:pt x="224" y="46"/>
                    </a:lnTo>
                    <a:lnTo>
                      <a:pt x="266" y="137"/>
                    </a:lnTo>
                    <a:lnTo>
                      <a:pt x="252" y="137"/>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5" name="Freeform 305"/>
              <p:cNvSpPr>
                <a:spLocks/>
              </p:cNvSpPr>
              <p:nvPr/>
            </p:nvSpPr>
            <p:spPr bwMode="auto">
              <a:xfrm>
                <a:off x="1455" y="882"/>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6" name="Freeform 306"/>
              <p:cNvSpPr>
                <a:spLocks/>
              </p:cNvSpPr>
              <p:nvPr/>
            </p:nvSpPr>
            <p:spPr bwMode="auto">
              <a:xfrm>
                <a:off x="192" y="1565"/>
                <a:ext cx="267" cy="289"/>
              </a:xfrm>
              <a:custGeom>
                <a:avLst/>
                <a:gdLst>
                  <a:gd name="T0" fmla="*/ 253 w 267"/>
                  <a:gd name="T1" fmla="*/ 137 h 289"/>
                  <a:gd name="T2" fmla="*/ 211 w 267"/>
                  <a:gd name="T3" fmla="*/ 46 h 289"/>
                  <a:gd name="T4" fmla="*/ 211 w 267"/>
                  <a:gd name="T5" fmla="*/ 61 h 289"/>
                  <a:gd name="T6" fmla="*/ 211 w 267"/>
                  <a:gd name="T7" fmla="*/ 61 h 289"/>
                  <a:gd name="T8" fmla="*/ 126 w 267"/>
                  <a:gd name="T9" fmla="*/ 15 h 289"/>
                  <a:gd name="T10" fmla="*/ 126 w 267"/>
                  <a:gd name="T11" fmla="*/ 15 h 289"/>
                  <a:gd name="T12" fmla="*/ 126 w 267"/>
                  <a:gd name="T13" fmla="*/ 15 h 289"/>
                  <a:gd name="T14" fmla="*/ 42 w 267"/>
                  <a:gd name="T15" fmla="*/ 61 h 289"/>
                  <a:gd name="T16" fmla="*/ 56 w 267"/>
                  <a:gd name="T17" fmla="*/ 46 h 289"/>
                  <a:gd name="T18" fmla="*/ 56 w 267"/>
                  <a:gd name="T19" fmla="*/ 46 h 289"/>
                  <a:gd name="T20" fmla="*/ 14 w 267"/>
                  <a:gd name="T21" fmla="*/ 137 h 289"/>
                  <a:gd name="T22" fmla="*/ 14 w 267"/>
                  <a:gd name="T23" fmla="*/ 137 h 289"/>
                  <a:gd name="T24" fmla="*/ 14 w 267"/>
                  <a:gd name="T25" fmla="*/ 137 h 289"/>
                  <a:gd name="T26" fmla="*/ 56 w 267"/>
                  <a:gd name="T27" fmla="*/ 228 h 289"/>
                  <a:gd name="T28" fmla="*/ 42 w 267"/>
                  <a:gd name="T29" fmla="*/ 228 h 289"/>
                  <a:gd name="T30" fmla="*/ 42 w 267"/>
                  <a:gd name="T31" fmla="*/ 228 h 289"/>
                  <a:gd name="T32" fmla="*/ 126 w 267"/>
                  <a:gd name="T33" fmla="*/ 273 h 289"/>
                  <a:gd name="T34" fmla="*/ 126 w 267"/>
                  <a:gd name="T35" fmla="*/ 273 h 289"/>
                  <a:gd name="T36" fmla="*/ 126 w 267"/>
                  <a:gd name="T37" fmla="*/ 273 h 289"/>
                  <a:gd name="T38" fmla="*/ 211 w 267"/>
                  <a:gd name="T39" fmla="*/ 228 h 289"/>
                  <a:gd name="T40" fmla="*/ 211 w 267"/>
                  <a:gd name="T41" fmla="*/ 228 h 289"/>
                  <a:gd name="T42" fmla="*/ 211 w 267"/>
                  <a:gd name="T43" fmla="*/ 228 h 289"/>
                  <a:gd name="T44" fmla="*/ 253 w 267"/>
                  <a:gd name="T45" fmla="*/ 137 h 289"/>
                  <a:gd name="T46" fmla="*/ 253 w 267"/>
                  <a:gd name="T47" fmla="*/ 137 h 289"/>
                  <a:gd name="T48" fmla="*/ 267 w 267"/>
                  <a:gd name="T49" fmla="*/ 137 h 289"/>
                  <a:gd name="T50" fmla="*/ 267 w 267"/>
                  <a:gd name="T51" fmla="*/ 137 h 289"/>
                  <a:gd name="T52" fmla="*/ 225 w 267"/>
                  <a:gd name="T53" fmla="*/ 228 h 289"/>
                  <a:gd name="T54" fmla="*/ 225 w 267"/>
                  <a:gd name="T55" fmla="*/ 228 h 289"/>
                  <a:gd name="T56" fmla="*/ 211 w 267"/>
                  <a:gd name="T57" fmla="*/ 243 h 289"/>
                  <a:gd name="T58" fmla="*/ 126 w 267"/>
                  <a:gd name="T59" fmla="*/ 289 h 289"/>
                  <a:gd name="T60" fmla="*/ 126 w 267"/>
                  <a:gd name="T61" fmla="*/ 289 h 289"/>
                  <a:gd name="T62" fmla="*/ 126 w 267"/>
                  <a:gd name="T63" fmla="*/ 289 h 289"/>
                  <a:gd name="T64" fmla="*/ 42 w 267"/>
                  <a:gd name="T65" fmla="*/ 243 h 289"/>
                  <a:gd name="T66" fmla="*/ 42 w 267"/>
                  <a:gd name="T67" fmla="*/ 243 h 289"/>
                  <a:gd name="T68" fmla="*/ 42 w 267"/>
                  <a:gd name="T69" fmla="*/ 228 h 289"/>
                  <a:gd name="T70" fmla="*/ 0 w 267"/>
                  <a:gd name="T71" fmla="*/ 137 h 289"/>
                  <a:gd name="T72" fmla="*/ 0 w 267"/>
                  <a:gd name="T73" fmla="*/ 137 h 289"/>
                  <a:gd name="T74" fmla="*/ 0 w 267"/>
                  <a:gd name="T75" fmla="*/ 137 h 289"/>
                  <a:gd name="T76" fmla="*/ 42 w 267"/>
                  <a:gd name="T77" fmla="*/ 46 h 289"/>
                  <a:gd name="T78" fmla="*/ 42 w 267"/>
                  <a:gd name="T79" fmla="*/ 46 h 289"/>
                  <a:gd name="T80" fmla="*/ 42 w 267"/>
                  <a:gd name="T81" fmla="*/ 46 h 289"/>
                  <a:gd name="T82" fmla="*/ 126 w 267"/>
                  <a:gd name="T83" fmla="*/ 0 h 289"/>
                  <a:gd name="T84" fmla="*/ 126 w 267"/>
                  <a:gd name="T85" fmla="*/ 0 h 289"/>
                  <a:gd name="T86" fmla="*/ 126 w 267"/>
                  <a:gd name="T87" fmla="*/ 0 h 289"/>
                  <a:gd name="T88" fmla="*/ 211 w 267"/>
                  <a:gd name="T89" fmla="*/ 46 h 289"/>
                  <a:gd name="T90" fmla="*/ 211 w 267"/>
                  <a:gd name="T91" fmla="*/ 46 h 289"/>
                  <a:gd name="T92" fmla="*/ 225 w 267"/>
                  <a:gd name="T93" fmla="*/ 46 h 289"/>
                  <a:gd name="T94" fmla="*/ 267 w 267"/>
                  <a:gd name="T95" fmla="*/ 137 h 289"/>
                  <a:gd name="T96" fmla="*/ 253 w 267"/>
                  <a:gd name="T97" fmla="*/ 137 h 2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7"/>
                  <a:gd name="T148" fmla="*/ 0 h 289"/>
                  <a:gd name="T149" fmla="*/ 267 w 267"/>
                  <a:gd name="T150" fmla="*/ 289 h 2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7" h="289">
                    <a:moveTo>
                      <a:pt x="253" y="137"/>
                    </a:moveTo>
                    <a:lnTo>
                      <a:pt x="211" y="46"/>
                    </a:lnTo>
                    <a:lnTo>
                      <a:pt x="211" y="61"/>
                    </a:lnTo>
                    <a:lnTo>
                      <a:pt x="126" y="15"/>
                    </a:lnTo>
                    <a:lnTo>
                      <a:pt x="42" y="61"/>
                    </a:lnTo>
                    <a:lnTo>
                      <a:pt x="56" y="46"/>
                    </a:lnTo>
                    <a:lnTo>
                      <a:pt x="14" y="137"/>
                    </a:lnTo>
                    <a:lnTo>
                      <a:pt x="56" y="228"/>
                    </a:lnTo>
                    <a:lnTo>
                      <a:pt x="42" y="228"/>
                    </a:lnTo>
                    <a:lnTo>
                      <a:pt x="126" y="273"/>
                    </a:lnTo>
                    <a:lnTo>
                      <a:pt x="211" y="228"/>
                    </a:lnTo>
                    <a:lnTo>
                      <a:pt x="253" y="137"/>
                    </a:lnTo>
                    <a:lnTo>
                      <a:pt x="267" y="137"/>
                    </a:lnTo>
                    <a:lnTo>
                      <a:pt x="225" y="228"/>
                    </a:lnTo>
                    <a:lnTo>
                      <a:pt x="211" y="243"/>
                    </a:lnTo>
                    <a:lnTo>
                      <a:pt x="126" y="289"/>
                    </a:lnTo>
                    <a:lnTo>
                      <a:pt x="42" y="243"/>
                    </a:lnTo>
                    <a:lnTo>
                      <a:pt x="42" y="228"/>
                    </a:lnTo>
                    <a:lnTo>
                      <a:pt x="0" y="137"/>
                    </a:lnTo>
                    <a:lnTo>
                      <a:pt x="42" y="46"/>
                    </a:lnTo>
                    <a:lnTo>
                      <a:pt x="126" y="0"/>
                    </a:lnTo>
                    <a:lnTo>
                      <a:pt x="211" y="46"/>
                    </a:lnTo>
                    <a:lnTo>
                      <a:pt x="225" y="46"/>
                    </a:lnTo>
                    <a:lnTo>
                      <a:pt x="267" y="137"/>
                    </a:lnTo>
                    <a:lnTo>
                      <a:pt x="253" y="137"/>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7" name="Freeform 307"/>
              <p:cNvSpPr>
                <a:spLocks/>
              </p:cNvSpPr>
              <p:nvPr/>
            </p:nvSpPr>
            <p:spPr bwMode="auto">
              <a:xfrm>
                <a:off x="445" y="1702"/>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58" name="Rectangle 308"/>
              <p:cNvSpPr>
                <a:spLocks noChangeArrowheads="1"/>
              </p:cNvSpPr>
              <p:nvPr/>
            </p:nvSpPr>
            <p:spPr bwMode="auto">
              <a:xfrm>
                <a:off x="445" y="1702"/>
                <a:ext cx="1" cy="1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59" name="Rectangle 310"/>
              <p:cNvSpPr>
                <a:spLocks noChangeArrowheads="1"/>
              </p:cNvSpPr>
              <p:nvPr/>
            </p:nvSpPr>
            <p:spPr bwMode="auto">
              <a:xfrm>
                <a:off x="445" y="1702"/>
                <a:ext cx="758" cy="15"/>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60" name="Freeform 311"/>
              <p:cNvSpPr>
                <a:spLocks/>
              </p:cNvSpPr>
              <p:nvPr/>
            </p:nvSpPr>
            <p:spPr bwMode="auto">
              <a:xfrm>
                <a:off x="1203" y="1565"/>
                <a:ext cx="266" cy="289"/>
              </a:xfrm>
              <a:custGeom>
                <a:avLst/>
                <a:gdLst>
                  <a:gd name="T0" fmla="*/ 252 w 266"/>
                  <a:gd name="T1" fmla="*/ 137 h 289"/>
                  <a:gd name="T2" fmla="*/ 210 w 266"/>
                  <a:gd name="T3" fmla="*/ 46 h 289"/>
                  <a:gd name="T4" fmla="*/ 210 w 266"/>
                  <a:gd name="T5" fmla="*/ 61 h 289"/>
                  <a:gd name="T6" fmla="*/ 210 w 266"/>
                  <a:gd name="T7" fmla="*/ 61 h 289"/>
                  <a:gd name="T8" fmla="*/ 126 w 266"/>
                  <a:gd name="T9" fmla="*/ 15 h 289"/>
                  <a:gd name="T10" fmla="*/ 126 w 266"/>
                  <a:gd name="T11" fmla="*/ 15 h 289"/>
                  <a:gd name="T12" fmla="*/ 126 w 266"/>
                  <a:gd name="T13" fmla="*/ 15 h 289"/>
                  <a:gd name="T14" fmla="*/ 42 w 266"/>
                  <a:gd name="T15" fmla="*/ 61 h 289"/>
                  <a:gd name="T16" fmla="*/ 56 w 266"/>
                  <a:gd name="T17" fmla="*/ 46 h 289"/>
                  <a:gd name="T18" fmla="*/ 56 w 266"/>
                  <a:gd name="T19" fmla="*/ 46 h 289"/>
                  <a:gd name="T20" fmla="*/ 14 w 266"/>
                  <a:gd name="T21" fmla="*/ 137 h 289"/>
                  <a:gd name="T22" fmla="*/ 14 w 266"/>
                  <a:gd name="T23" fmla="*/ 137 h 289"/>
                  <a:gd name="T24" fmla="*/ 14 w 266"/>
                  <a:gd name="T25" fmla="*/ 137 h 289"/>
                  <a:gd name="T26" fmla="*/ 56 w 266"/>
                  <a:gd name="T27" fmla="*/ 228 h 289"/>
                  <a:gd name="T28" fmla="*/ 42 w 266"/>
                  <a:gd name="T29" fmla="*/ 228 h 289"/>
                  <a:gd name="T30" fmla="*/ 42 w 266"/>
                  <a:gd name="T31" fmla="*/ 228 h 289"/>
                  <a:gd name="T32" fmla="*/ 126 w 266"/>
                  <a:gd name="T33" fmla="*/ 273 h 289"/>
                  <a:gd name="T34" fmla="*/ 126 w 266"/>
                  <a:gd name="T35" fmla="*/ 273 h 289"/>
                  <a:gd name="T36" fmla="*/ 126 w 266"/>
                  <a:gd name="T37" fmla="*/ 273 h 289"/>
                  <a:gd name="T38" fmla="*/ 210 w 266"/>
                  <a:gd name="T39" fmla="*/ 228 h 289"/>
                  <a:gd name="T40" fmla="*/ 210 w 266"/>
                  <a:gd name="T41" fmla="*/ 228 h 289"/>
                  <a:gd name="T42" fmla="*/ 210 w 266"/>
                  <a:gd name="T43" fmla="*/ 228 h 289"/>
                  <a:gd name="T44" fmla="*/ 252 w 266"/>
                  <a:gd name="T45" fmla="*/ 137 h 289"/>
                  <a:gd name="T46" fmla="*/ 252 w 266"/>
                  <a:gd name="T47" fmla="*/ 137 h 289"/>
                  <a:gd name="T48" fmla="*/ 266 w 266"/>
                  <a:gd name="T49" fmla="*/ 137 h 289"/>
                  <a:gd name="T50" fmla="*/ 266 w 266"/>
                  <a:gd name="T51" fmla="*/ 137 h 289"/>
                  <a:gd name="T52" fmla="*/ 224 w 266"/>
                  <a:gd name="T53" fmla="*/ 228 h 289"/>
                  <a:gd name="T54" fmla="*/ 224 w 266"/>
                  <a:gd name="T55" fmla="*/ 228 h 289"/>
                  <a:gd name="T56" fmla="*/ 210 w 266"/>
                  <a:gd name="T57" fmla="*/ 243 h 289"/>
                  <a:gd name="T58" fmla="*/ 126 w 266"/>
                  <a:gd name="T59" fmla="*/ 289 h 289"/>
                  <a:gd name="T60" fmla="*/ 126 w 266"/>
                  <a:gd name="T61" fmla="*/ 289 h 289"/>
                  <a:gd name="T62" fmla="*/ 126 w 266"/>
                  <a:gd name="T63" fmla="*/ 289 h 289"/>
                  <a:gd name="T64" fmla="*/ 42 w 266"/>
                  <a:gd name="T65" fmla="*/ 243 h 289"/>
                  <a:gd name="T66" fmla="*/ 42 w 266"/>
                  <a:gd name="T67" fmla="*/ 243 h 289"/>
                  <a:gd name="T68" fmla="*/ 42 w 266"/>
                  <a:gd name="T69" fmla="*/ 228 h 289"/>
                  <a:gd name="T70" fmla="*/ 0 w 266"/>
                  <a:gd name="T71" fmla="*/ 137 h 289"/>
                  <a:gd name="T72" fmla="*/ 0 w 266"/>
                  <a:gd name="T73" fmla="*/ 137 h 289"/>
                  <a:gd name="T74" fmla="*/ 0 w 266"/>
                  <a:gd name="T75" fmla="*/ 137 h 289"/>
                  <a:gd name="T76" fmla="*/ 42 w 266"/>
                  <a:gd name="T77" fmla="*/ 46 h 289"/>
                  <a:gd name="T78" fmla="*/ 42 w 266"/>
                  <a:gd name="T79" fmla="*/ 46 h 289"/>
                  <a:gd name="T80" fmla="*/ 42 w 266"/>
                  <a:gd name="T81" fmla="*/ 46 h 289"/>
                  <a:gd name="T82" fmla="*/ 126 w 266"/>
                  <a:gd name="T83" fmla="*/ 0 h 289"/>
                  <a:gd name="T84" fmla="*/ 126 w 266"/>
                  <a:gd name="T85" fmla="*/ 0 h 289"/>
                  <a:gd name="T86" fmla="*/ 126 w 266"/>
                  <a:gd name="T87" fmla="*/ 0 h 289"/>
                  <a:gd name="T88" fmla="*/ 210 w 266"/>
                  <a:gd name="T89" fmla="*/ 46 h 289"/>
                  <a:gd name="T90" fmla="*/ 210 w 266"/>
                  <a:gd name="T91" fmla="*/ 46 h 289"/>
                  <a:gd name="T92" fmla="*/ 224 w 266"/>
                  <a:gd name="T93" fmla="*/ 46 h 289"/>
                  <a:gd name="T94" fmla="*/ 266 w 266"/>
                  <a:gd name="T95" fmla="*/ 137 h 289"/>
                  <a:gd name="T96" fmla="*/ 252 w 266"/>
                  <a:gd name="T97" fmla="*/ 137 h 2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6"/>
                  <a:gd name="T148" fmla="*/ 0 h 289"/>
                  <a:gd name="T149" fmla="*/ 266 w 266"/>
                  <a:gd name="T150" fmla="*/ 289 h 2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6" h="289">
                    <a:moveTo>
                      <a:pt x="252" y="137"/>
                    </a:moveTo>
                    <a:lnTo>
                      <a:pt x="210" y="46"/>
                    </a:lnTo>
                    <a:lnTo>
                      <a:pt x="210" y="61"/>
                    </a:lnTo>
                    <a:lnTo>
                      <a:pt x="126" y="15"/>
                    </a:lnTo>
                    <a:lnTo>
                      <a:pt x="42" y="61"/>
                    </a:lnTo>
                    <a:lnTo>
                      <a:pt x="56" y="46"/>
                    </a:lnTo>
                    <a:lnTo>
                      <a:pt x="14" y="137"/>
                    </a:lnTo>
                    <a:lnTo>
                      <a:pt x="56" y="228"/>
                    </a:lnTo>
                    <a:lnTo>
                      <a:pt x="42" y="228"/>
                    </a:lnTo>
                    <a:lnTo>
                      <a:pt x="126" y="273"/>
                    </a:lnTo>
                    <a:lnTo>
                      <a:pt x="210" y="228"/>
                    </a:lnTo>
                    <a:lnTo>
                      <a:pt x="252" y="137"/>
                    </a:lnTo>
                    <a:lnTo>
                      <a:pt x="266" y="137"/>
                    </a:lnTo>
                    <a:lnTo>
                      <a:pt x="224" y="228"/>
                    </a:lnTo>
                    <a:lnTo>
                      <a:pt x="210" y="243"/>
                    </a:lnTo>
                    <a:lnTo>
                      <a:pt x="126" y="289"/>
                    </a:lnTo>
                    <a:lnTo>
                      <a:pt x="42" y="243"/>
                    </a:lnTo>
                    <a:lnTo>
                      <a:pt x="42" y="228"/>
                    </a:lnTo>
                    <a:lnTo>
                      <a:pt x="0" y="137"/>
                    </a:lnTo>
                    <a:lnTo>
                      <a:pt x="42" y="46"/>
                    </a:lnTo>
                    <a:lnTo>
                      <a:pt x="126" y="0"/>
                    </a:lnTo>
                    <a:lnTo>
                      <a:pt x="210" y="46"/>
                    </a:lnTo>
                    <a:lnTo>
                      <a:pt x="224" y="46"/>
                    </a:lnTo>
                    <a:lnTo>
                      <a:pt x="266" y="137"/>
                    </a:lnTo>
                    <a:lnTo>
                      <a:pt x="252" y="137"/>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61" name="Freeform 312"/>
              <p:cNvSpPr>
                <a:spLocks/>
              </p:cNvSpPr>
              <p:nvPr/>
            </p:nvSpPr>
            <p:spPr bwMode="auto">
              <a:xfrm>
                <a:off x="1455" y="1702"/>
                <a:ext cx="14" cy="1"/>
              </a:xfrm>
              <a:custGeom>
                <a:avLst/>
                <a:gdLst>
                  <a:gd name="T0" fmla="*/ 0 w 14"/>
                  <a:gd name="T1" fmla="*/ 0 h 1"/>
                  <a:gd name="T2" fmla="*/ 0 w 14"/>
                  <a:gd name="T3" fmla="*/ 0 h 1"/>
                  <a:gd name="T4" fmla="*/ 0 w 14"/>
                  <a:gd name="T5" fmla="*/ 0 h 1"/>
                  <a:gd name="T6" fmla="*/ 14 w 14"/>
                  <a:gd name="T7" fmla="*/ 0 h 1"/>
                  <a:gd name="T8" fmla="*/ 14 w 14"/>
                  <a:gd name="T9" fmla="*/ 0 h 1"/>
                  <a:gd name="T10" fmla="*/ 14 w 14"/>
                  <a:gd name="T11" fmla="*/ 0 h 1"/>
                  <a:gd name="T12" fmla="*/ 0 w 14"/>
                  <a:gd name="T13" fmla="*/ 0 h 1"/>
                  <a:gd name="T14" fmla="*/ 0 60000 65536"/>
                  <a:gd name="T15" fmla="*/ 0 60000 65536"/>
                  <a:gd name="T16" fmla="*/ 0 60000 65536"/>
                  <a:gd name="T17" fmla="*/ 0 60000 65536"/>
                  <a:gd name="T18" fmla="*/ 0 60000 65536"/>
                  <a:gd name="T19" fmla="*/ 0 60000 65536"/>
                  <a:gd name="T20" fmla="*/ 0 60000 65536"/>
                  <a:gd name="T21" fmla="*/ 0 w 14"/>
                  <a:gd name="T22" fmla="*/ 0 h 1"/>
                  <a:gd name="T23" fmla="*/ 14 w 1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
                    <a:moveTo>
                      <a:pt x="0" y="0"/>
                    </a:moveTo>
                    <a:lnTo>
                      <a:pt x="0" y="0"/>
                    </a:lnTo>
                    <a:lnTo>
                      <a:pt x="14" y="0"/>
                    </a:lnTo>
                    <a:lnTo>
                      <a:pt x="0" y="0"/>
                    </a:lnTo>
                    <a:close/>
                  </a:path>
                </a:pathLst>
              </a:custGeom>
              <a:blipFill dpi="0" rotWithShape="0">
                <a:blip r:embed="rId2" cstate="print"/>
                <a:srcRect/>
                <a:tile tx="0" ty="0" sx="100000" sy="100000" flip="none" algn="tl"/>
              </a:blipFill>
              <a:ln w="9525">
                <a:noFill/>
                <a:round/>
                <a:headEnd/>
                <a:tailEnd/>
              </a:ln>
            </p:spPr>
            <p:txBody>
              <a:bodyPr/>
              <a:lstStyle/>
              <a:p>
                <a:endParaRPr lang="en-US"/>
              </a:p>
            </p:txBody>
          </p:sp>
          <p:sp>
            <p:nvSpPr>
              <p:cNvPr id="62" name="Rectangle 314"/>
              <p:cNvSpPr>
                <a:spLocks noChangeArrowheads="1"/>
              </p:cNvSpPr>
              <p:nvPr/>
            </p:nvSpPr>
            <p:spPr bwMode="auto">
              <a:xfrm>
                <a:off x="318" y="1565"/>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63" name="Rectangle 315"/>
              <p:cNvSpPr>
                <a:spLocks noChangeArrowheads="1"/>
              </p:cNvSpPr>
              <p:nvPr/>
            </p:nvSpPr>
            <p:spPr bwMode="auto">
              <a:xfrm>
                <a:off x="318" y="1019"/>
                <a:ext cx="14" cy="546"/>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64" name="Rectangle 317"/>
              <p:cNvSpPr>
                <a:spLocks noChangeArrowheads="1"/>
              </p:cNvSpPr>
              <p:nvPr/>
            </p:nvSpPr>
            <p:spPr bwMode="auto">
              <a:xfrm>
                <a:off x="1329" y="1565"/>
                <a:ext cx="14" cy="1"/>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65" name="Rectangle 318"/>
              <p:cNvSpPr>
                <a:spLocks noChangeArrowheads="1"/>
              </p:cNvSpPr>
              <p:nvPr/>
            </p:nvSpPr>
            <p:spPr bwMode="auto">
              <a:xfrm>
                <a:off x="1329" y="1019"/>
                <a:ext cx="14" cy="546"/>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66" name="Rectangle 319"/>
              <p:cNvSpPr>
                <a:spLocks noChangeArrowheads="1"/>
              </p:cNvSpPr>
              <p:nvPr/>
            </p:nvSpPr>
            <p:spPr bwMode="auto">
              <a:xfrm>
                <a:off x="276" y="745"/>
                <a:ext cx="182" cy="288"/>
              </a:xfrm>
              <a:prstGeom prst="rect">
                <a:avLst/>
              </a:prstGeom>
              <a:noFill/>
              <a:ln w="9525">
                <a:noFill/>
                <a:miter lim="800000"/>
                <a:headEnd/>
                <a:tailEnd/>
              </a:ln>
            </p:spPr>
            <p:txBody>
              <a:bodyPr wrap="none" lIns="0" tIns="0" rIns="0" bIns="0">
                <a:spAutoFit/>
              </a:bodyPr>
              <a:lstStyle/>
              <a:p>
                <a:r>
                  <a:rPr lang="en-US" sz="2700" b="0">
                    <a:solidFill>
                      <a:srgbClr val="000000"/>
                    </a:solidFill>
                  </a:rPr>
                  <a:t>1</a:t>
                </a:r>
                <a:endParaRPr lang="en-US"/>
              </a:p>
            </p:txBody>
          </p:sp>
          <p:sp>
            <p:nvSpPr>
              <p:cNvPr id="67" name="Rectangle 320"/>
              <p:cNvSpPr>
                <a:spLocks noChangeArrowheads="1"/>
              </p:cNvSpPr>
              <p:nvPr/>
            </p:nvSpPr>
            <p:spPr bwMode="auto">
              <a:xfrm>
                <a:off x="1287" y="745"/>
                <a:ext cx="182" cy="288"/>
              </a:xfrm>
              <a:prstGeom prst="rect">
                <a:avLst/>
              </a:prstGeom>
              <a:noFill/>
              <a:ln w="9525">
                <a:noFill/>
                <a:miter lim="800000"/>
                <a:headEnd/>
                <a:tailEnd/>
              </a:ln>
            </p:spPr>
            <p:txBody>
              <a:bodyPr wrap="none" lIns="0" tIns="0" rIns="0" bIns="0">
                <a:spAutoFit/>
              </a:bodyPr>
              <a:lstStyle/>
              <a:p>
                <a:r>
                  <a:rPr lang="en-US" sz="2700" b="0">
                    <a:solidFill>
                      <a:srgbClr val="000000"/>
                    </a:solidFill>
                  </a:rPr>
                  <a:t>2</a:t>
                </a:r>
                <a:endParaRPr lang="en-US"/>
              </a:p>
            </p:txBody>
          </p:sp>
          <p:sp>
            <p:nvSpPr>
              <p:cNvPr id="68" name="Rectangle 321"/>
              <p:cNvSpPr>
                <a:spLocks noChangeArrowheads="1"/>
              </p:cNvSpPr>
              <p:nvPr/>
            </p:nvSpPr>
            <p:spPr bwMode="auto">
              <a:xfrm>
                <a:off x="276" y="1565"/>
                <a:ext cx="182" cy="288"/>
              </a:xfrm>
              <a:prstGeom prst="rect">
                <a:avLst/>
              </a:prstGeom>
              <a:noFill/>
              <a:ln w="9525">
                <a:noFill/>
                <a:miter lim="800000"/>
                <a:headEnd/>
                <a:tailEnd/>
              </a:ln>
            </p:spPr>
            <p:txBody>
              <a:bodyPr wrap="none" lIns="0" tIns="0" rIns="0" bIns="0">
                <a:spAutoFit/>
              </a:bodyPr>
              <a:lstStyle/>
              <a:p>
                <a:r>
                  <a:rPr lang="en-US" sz="2700" b="0">
                    <a:solidFill>
                      <a:srgbClr val="000000"/>
                    </a:solidFill>
                  </a:rPr>
                  <a:t>4</a:t>
                </a:r>
                <a:endParaRPr lang="en-US"/>
              </a:p>
            </p:txBody>
          </p:sp>
          <p:sp>
            <p:nvSpPr>
              <p:cNvPr id="69" name="Rectangle 322"/>
              <p:cNvSpPr>
                <a:spLocks noChangeArrowheads="1"/>
              </p:cNvSpPr>
              <p:nvPr/>
            </p:nvSpPr>
            <p:spPr bwMode="auto">
              <a:xfrm>
                <a:off x="1287" y="1565"/>
                <a:ext cx="182" cy="288"/>
              </a:xfrm>
              <a:prstGeom prst="rect">
                <a:avLst/>
              </a:prstGeom>
              <a:noFill/>
              <a:ln w="9525">
                <a:noFill/>
                <a:miter lim="800000"/>
                <a:headEnd/>
                <a:tailEnd/>
              </a:ln>
            </p:spPr>
            <p:txBody>
              <a:bodyPr wrap="none" lIns="0" tIns="0" rIns="0" bIns="0">
                <a:spAutoFit/>
              </a:bodyPr>
              <a:lstStyle/>
              <a:p>
                <a:r>
                  <a:rPr lang="en-US" sz="2700" b="0">
                    <a:solidFill>
                      <a:srgbClr val="000000"/>
                    </a:solidFill>
                  </a:rPr>
                  <a:t>3</a:t>
                </a:r>
                <a:endParaRPr lang="en-US"/>
              </a:p>
            </p:txBody>
          </p:sp>
          <p:grpSp>
            <p:nvGrpSpPr>
              <p:cNvPr id="70" name="Group 340"/>
              <p:cNvGrpSpPr>
                <a:grpSpLocks/>
              </p:cNvGrpSpPr>
              <p:nvPr/>
            </p:nvGrpSpPr>
            <p:grpSpPr bwMode="auto">
              <a:xfrm>
                <a:off x="1834" y="1353"/>
                <a:ext cx="253" cy="334"/>
                <a:chOff x="1834" y="1353"/>
                <a:chExt cx="253" cy="334"/>
              </a:xfrm>
            </p:grpSpPr>
            <p:sp>
              <p:nvSpPr>
                <p:cNvPr id="137" name="Rectangle 323"/>
                <p:cNvSpPr>
                  <a:spLocks noChangeArrowheads="1"/>
                </p:cNvSpPr>
                <p:nvPr/>
              </p:nvSpPr>
              <p:spPr bwMode="auto">
                <a:xfrm>
                  <a:off x="1834" y="1353"/>
                  <a:ext cx="182" cy="304"/>
                </a:xfrm>
                <a:prstGeom prst="rect">
                  <a:avLst/>
                </a:prstGeom>
                <a:noFill/>
                <a:ln w="9525">
                  <a:noFill/>
                  <a:miter lim="800000"/>
                  <a:headEnd/>
                  <a:tailEnd/>
                </a:ln>
              </p:spPr>
              <p:txBody>
                <a:bodyPr wrap="none" lIns="0" tIns="0" rIns="0" bIns="0">
                  <a:spAutoFit/>
                </a:bodyPr>
                <a:lstStyle/>
                <a:p>
                  <a:r>
                    <a:rPr lang="en-US" sz="2700">
                      <a:solidFill>
                        <a:srgbClr val="000000"/>
                      </a:solidFill>
                    </a:rPr>
                    <a:t>x</a:t>
                  </a:r>
                  <a:endParaRPr lang="en-US"/>
                </a:p>
              </p:txBody>
            </p:sp>
            <p:sp>
              <p:nvSpPr>
                <p:cNvPr id="138" name="Rectangle 324"/>
                <p:cNvSpPr>
                  <a:spLocks noChangeArrowheads="1"/>
                </p:cNvSpPr>
                <p:nvPr/>
              </p:nvSpPr>
              <p:spPr bwMode="auto">
                <a:xfrm>
                  <a:off x="1933" y="1459"/>
                  <a:ext cx="154" cy="228"/>
                </a:xfrm>
                <a:prstGeom prst="rect">
                  <a:avLst/>
                </a:prstGeom>
                <a:noFill/>
                <a:ln w="9525">
                  <a:noFill/>
                  <a:miter lim="800000"/>
                  <a:headEnd/>
                  <a:tailEnd/>
                </a:ln>
              </p:spPr>
              <p:txBody>
                <a:bodyPr wrap="none" lIns="0" tIns="0" rIns="0" bIns="0">
                  <a:spAutoFit/>
                </a:bodyPr>
                <a:lstStyle/>
                <a:p>
                  <a:r>
                    <a:rPr lang="en-US" sz="2100">
                      <a:solidFill>
                        <a:srgbClr val="000000"/>
                      </a:solidFill>
                    </a:rPr>
                    <a:t>1</a:t>
                  </a:r>
                  <a:endParaRPr lang="en-US"/>
                </a:p>
              </p:txBody>
            </p:sp>
          </p:grpSp>
          <p:sp>
            <p:nvSpPr>
              <p:cNvPr id="71" name="Rectangle 325"/>
              <p:cNvSpPr>
                <a:spLocks noChangeArrowheads="1"/>
              </p:cNvSpPr>
              <p:nvPr/>
            </p:nvSpPr>
            <p:spPr bwMode="auto">
              <a:xfrm>
                <a:off x="2017" y="1368"/>
                <a:ext cx="1666" cy="262"/>
              </a:xfrm>
              <a:prstGeom prst="rect">
                <a:avLst/>
              </a:prstGeom>
              <a:noFill/>
              <a:ln w="9525">
                <a:noFill/>
                <a:miter lim="800000"/>
                <a:headEnd/>
                <a:tailEnd/>
              </a:ln>
            </p:spPr>
            <p:txBody>
              <a:bodyPr wrap="none" lIns="0" tIns="0" rIns="0" bIns="0">
                <a:spAutoFit/>
              </a:bodyPr>
              <a:lstStyle/>
              <a:p>
                <a:r>
                  <a:rPr lang="en-US" sz="2700" b="0" dirty="0">
                    <a:solidFill>
                      <a:srgbClr val="000000"/>
                    </a:solidFill>
                  </a:rPr>
                  <a:t>=     </a:t>
                </a:r>
                <a:r>
                  <a:rPr lang="en-US" sz="2700" b="0" dirty="0" smtClean="0">
                    <a:solidFill>
                      <a:srgbClr val="000000"/>
                    </a:solidFill>
                  </a:rPr>
                  <a:t> 1     2         </a:t>
                </a:r>
                <a:r>
                  <a:rPr lang="en-US" sz="2700" b="0" dirty="0">
                    <a:solidFill>
                      <a:srgbClr val="000000"/>
                    </a:solidFill>
                  </a:rPr>
                  <a:t>3</a:t>
                </a:r>
                <a:endParaRPr lang="en-US" dirty="0"/>
              </a:p>
            </p:txBody>
          </p:sp>
          <p:grpSp>
            <p:nvGrpSpPr>
              <p:cNvPr id="72" name="Group 338"/>
              <p:cNvGrpSpPr>
                <a:grpSpLocks/>
              </p:cNvGrpSpPr>
              <p:nvPr/>
            </p:nvGrpSpPr>
            <p:grpSpPr bwMode="auto">
              <a:xfrm>
                <a:off x="966" y="2582"/>
                <a:ext cx="183" cy="308"/>
                <a:chOff x="1076" y="2582"/>
                <a:chExt cx="183" cy="308"/>
              </a:xfrm>
            </p:grpSpPr>
            <p:sp>
              <p:nvSpPr>
                <p:cNvPr id="135" name="Rectangle 326"/>
                <p:cNvSpPr>
                  <a:spLocks noChangeArrowheads="1"/>
                </p:cNvSpPr>
                <p:nvPr/>
              </p:nvSpPr>
              <p:spPr bwMode="auto">
                <a:xfrm>
                  <a:off x="1076" y="2582"/>
                  <a:ext cx="108" cy="259"/>
                </a:xfrm>
                <a:prstGeom prst="rect">
                  <a:avLst/>
                </a:prstGeom>
                <a:noFill/>
                <a:ln w="9525">
                  <a:noFill/>
                  <a:miter lim="800000"/>
                  <a:headEnd/>
                  <a:tailEnd/>
                </a:ln>
              </p:spPr>
              <p:txBody>
                <a:bodyPr wrap="none" lIns="0" tIns="0" rIns="0" bIns="0">
                  <a:spAutoFit/>
                </a:bodyPr>
                <a:lstStyle/>
                <a:p>
                  <a:r>
                    <a:rPr lang="en-US" sz="2700">
                      <a:solidFill>
                        <a:srgbClr val="000000"/>
                      </a:solidFill>
                    </a:rPr>
                    <a:t>x</a:t>
                  </a:r>
                  <a:endParaRPr lang="en-US"/>
                </a:p>
              </p:txBody>
            </p:sp>
            <p:sp>
              <p:nvSpPr>
                <p:cNvPr id="136" name="Rectangle 327"/>
                <p:cNvSpPr>
                  <a:spLocks noChangeArrowheads="1"/>
                </p:cNvSpPr>
                <p:nvPr/>
              </p:nvSpPr>
              <p:spPr bwMode="auto">
                <a:xfrm>
                  <a:off x="1175" y="2688"/>
                  <a:ext cx="84" cy="202"/>
                </a:xfrm>
                <a:prstGeom prst="rect">
                  <a:avLst/>
                </a:prstGeom>
                <a:noFill/>
                <a:ln w="9525">
                  <a:noFill/>
                  <a:miter lim="800000"/>
                  <a:headEnd/>
                  <a:tailEnd/>
                </a:ln>
              </p:spPr>
              <p:txBody>
                <a:bodyPr wrap="none" lIns="0" tIns="0" rIns="0" bIns="0">
                  <a:spAutoFit/>
                </a:bodyPr>
                <a:lstStyle/>
                <a:p>
                  <a:r>
                    <a:rPr lang="en-US" sz="2100">
                      <a:solidFill>
                        <a:srgbClr val="000000"/>
                      </a:solidFill>
                    </a:rPr>
                    <a:t>2</a:t>
                  </a:r>
                  <a:endParaRPr lang="en-US"/>
                </a:p>
              </p:txBody>
            </p:sp>
          </p:grpSp>
          <p:sp>
            <p:nvSpPr>
              <p:cNvPr id="73" name="Rectangle 328"/>
              <p:cNvSpPr>
                <a:spLocks noChangeArrowheads="1"/>
              </p:cNvSpPr>
              <p:nvPr/>
            </p:nvSpPr>
            <p:spPr bwMode="auto">
              <a:xfrm>
                <a:off x="1179" y="2597"/>
                <a:ext cx="3932" cy="262"/>
              </a:xfrm>
              <a:prstGeom prst="rect">
                <a:avLst/>
              </a:prstGeom>
              <a:noFill/>
              <a:ln w="9525">
                <a:noFill/>
                <a:miter lim="800000"/>
                <a:headEnd/>
                <a:tailEnd/>
              </a:ln>
            </p:spPr>
            <p:txBody>
              <a:bodyPr wrap="none" lIns="0" tIns="0" rIns="0" bIns="0">
                <a:spAutoFit/>
              </a:bodyPr>
              <a:lstStyle/>
              <a:p>
                <a:r>
                  <a:rPr lang="en-US" sz="2700" b="0" dirty="0">
                    <a:solidFill>
                      <a:srgbClr val="000000"/>
                    </a:solidFill>
                  </a:rPr>
                  <a:t>= 2      3                 1     3            </a:t>
                </a:r>
                <a:r>
                  <a:rPr lang="en-US" sz="2700" b="0" dirty="0" smtClean="0">
                    <a:solidFill>
                      <a:srgbClr val="000000"/>
                    </a:solidFill>
                  </a:rPr>
                  <a:t>1      </a:t>
                </a:r>
                <a:r>
                  <a:rPr lang="en-US" sz="2700" b="0" dirty="0">
                    <a:solidFill>
                      <a:srgbClr val="000000"/>
                    </a:solidFill>
                  </a:rPr>
                  <a:t>2    </a:t>
                </a:r>
                <a:endParaRPr lang="en-US" dirty="0"/>
              </a:p>
            </p:txBody>
          </p:sp>
          <p:grpSp>
            <p:nvGrpSpPr>
              <p:cNvPr id="74" name="Group 337"/>
              <p:cNvGrpSpPr>
                <a:grpSpLocks/>
              </p:cNvGrpSpPr>
              <p:nvPr/>
            </p:nvGrpSpPr>
            <p:grpSpPr bwMode="auto">
              <a:xfrm>
                <a:off x="605" y="3265"/>
                <a:ext cx="202" cy="308"/>
                <a:chOff x="425" y="3265"/>
                <a:chExt cx="202" cy="308"/>
              </a:xfrm>
            </p:grpSpPr>
            <p:sp>
              <p:nvSpPr>
                <p:cNvPr id="133" name="Rectangle 329"/>
                <p:cNvSpPr>
                  <a:spLocks noChangeArrowheads="1"/>
                </p:cNvSpPr>
                <p:nvPr/>
              </p:nvSpPr>
              <p:spPr bwMode="auto">
                <a:xfrm>
                  <a:off x="425" y="3265"/>
                  <a:ext cx="108" cy="259"/>
                </a:xfrm>
                <a:prstGeom prst="rect">
                  <a:avLst/>
                </a:prstGeom>
                <a:noFill/>
                <a:ln w="9525">
                  <a:noFill/>
                  <a:miter lim="800000"/>
                  <a:headEnd/>
                  <a:tailEnd/>
                </a:ln>
              </p:spPr>
              <p:txBody>
                <a:bodyPr wrap="none" lIns="0" tIns="0" rIns="0" bIns="0">
                  <a:spAutoFit/>
                </a:bodyPr>
                <a:lstStyle/>
                <a:p>
                  <a:r>
                    <a:rPr lang="en-US" sz="2700">
                      <a:solidFill>
                        <a:srgbClr val="000000"/>
                      </a:solidFill>
                    </a:rPr>
                    <a:t>x</a:t>
                  </a:r>
                  <a:endParaRPr lang="en-US"/>
                </a:p>
              </p:txBody>
            </p:sp>
            <p:sp>
              <p:nvSpPr>
                <p:cNvPr id="134" name="Rectangle 330"/>
                <p:cNvSpPr>
                  <a:spLocks noChangeArrowheads="1"/>
                </p:cNvSpPr>
                <p:nvPr/>
              </p:nvSpPr>
              <p:spPr bwMode="auto">
                <a:xfrm>
                  <a:off x="543" y="3371"/>
                  <a:ext cx="84" cy="202"/>
                </a:xfrm>
                <a:prstGeom prst="rect">
                  <a:avLst/>
                </a:prstGeom>
                <a:noFill/>
                <a:ln w="9525">
                  <a:noFill/>
                  <a:miter lim="800000"/>
                  <a:headEnd/>
                  <a:tailEnd/>
                </a:ln>
              </p:spPr>
              <p:txBody>
                <a:bodyPr wrap="none" lIns="0" tIns="0" rIns="0" bIns="0">
                  <a:spAutoFit/>
                </a:bodyPr>
                <a:lstStyle/>
                <a:p>
                  <a:r>
                    <a:rPr lang="en-US" sz="2100">
                      <a:solidFill>
                        <a:srgbClr val="000000"/>
                      </a:solidFill>
                    </a:rPr>
                    <a:t>3</a:t>
                  </a:r>
                  <a:endParaRPr lang="en-US"/>
                </a:p>
              </p:txBody>
            </p:sp>
          </p:grpSp>
          <p:sp>
            <p:nvSpPr>
              <p:cNvPr id="75" name="Rectangle 331"/>
              <p:cNvSpPr>
                <a:spLocks noChangeArrowheads="1"/>
              </p:cNvSpPr>
              <p:nvPr/>
            </p:nvSpPr>
            <p:spPr bwMode="auto">
              <a:xfrm>
                <a:off x="627" y="3280"/>
                <a:ext cx="4586" cy="262"/>
              </a:xfrm>
              <a:prstGeom prst="rect">
                <a:avLst/>
              </a:prstGeom>
              <a:noFill/>
              <a:ln w="9525">
                <a:noFill/>
                <a:miter lim="800000"/>
                <a:headEnd/>
                <a:tailEnd/>
              </a:ln>
            </p:spPr>
            <p:txBody>
              <a:bodyPr wrap="none" lIns="0" tIns="0" rIns="0" bIns="0">
                <a:spAutoFit/>
              </a:bodyPr>
              <a:lstStyle/>
              <a:p>
                <a:r>
                  <a:rPr lang="en-US" sz="2700" b="0" dirty="0">
                    <a:solidFill>
                      <a:srgbClr val="000000"/>
                    </a:solidFill>
                  </a:rPr>
                  <a:t>    = 1    3    </a:t>
                </a:r>
                <a:r>
                  <a:rPr lang="en-US" sz="2700" b="0" dirty="0" smtClean="0">
                    <a:solidFill>
                      <a:srgbClr val="000000"/>
                    </a:solidFill>
                  </a:rPr>
                  <a:t>1     </a:t>
                </a:r>
                <a:r>
                  <a:rPr lang="en-US" sz="2700" b="0" dirty="0">
                    <a:solidFill>
                      <a:srgbClr val="000000"/>
                    </a:solidFill>
                  </a:rPr>
                  <a:t>2    2    </a:t>
                </a:r>
                <a:r>
                  <a:rPr lang="en-US" sz="2700" b="0" dirty="0" smtClean="0">
                    <a:solidFill>
                      <a:srgbClr val="000000"/>
                    </a:solidFill>
                  </a:rPr>
                  <a:t>3    </a:t>
                </a:r>
                <a:r>
                  <a:rPr lang="en-US" sz="2700" b="0" dirty="0">
                    <a:solidFill>
                      <a:srgbClr val="000000"/>
                    </a:solidFill>
                  </a:rPr>
                  <a:t>1     2    2     3  </a:t>
                </a:r>
                <a:r>
                  <a:rPr lang="en-US" sz="2700" b="0" dirty="0" smtClean="0">
                    <a:solidFill>
                      <a:srgbClr val="000000"/>
                    </a:solidFill>
                  </a:rPr>
                  <a:t> </a:t>
                </a:r>
                <a:r>
                  <a:rPr lang="en-US" sz="2700" b="0" dirty="0">
                    <a:solidFill>
                      <a:srgbClr val="000000"/>
                    </a:solidFill>
                  </a:rPr>
                  <a:t>1    3</a:t>
                </a:r>
                <a:endParaRPr lang="en-US" dirty="0"/>
              </a:p>
            </p:txBody>
          </p:sp>
          <p:grpSp>
            <p:nvGrpSpPr>
              <p:cNvPr id="76" name="Group 341"/>
              <p:cNvGrpSpPr>
                <a:grpSpLocks/>
              </p:cNvGrpSpPr>
              <p:nvPr/>
            </p:nvGrpSpPr>
            <p:grpSpPr bwMode="auto">
              <a:xfrm>
                <a:off x="415" y="3721"/>
                <a:ext cx="182" cy="308"/>
                <a:chOff x="445" y="3721"/>
                <a:chExt cx="182" cy="308"/>
              </a:xfrm>
            </p:grpSpPr>
            <p:sp>
              <p:nvSpPr>
                <p:cNvPr id="131" name="Rectangle 332"/>
                <p:cNvSpPr>
                  <a:spLocks noChangeArrowheads="1"/>
                </p:cNvSpPr>
                <p:nvPr/>
              </p:nvSpPr>
              <p:spPr bwMode="auto">
                <a:xfrm>
                  <a:off x="445" y="3721"/>
                  <a:ext cx="108" cy="259"/>
                </a:xfrm>
                <a:prstGeom prst="rect">
                  <a:avLst/>
                </a:prstGeom>
                <a:noFill/>
                <a:ln w="9525">
                  <a:noFill/>
                  <a:miter lim="800000"/>
                  <a:headEnd/>
                  <a:tailEnd/>
                </a:ln>
              </p:spPr>
              <p:txBody>
                <a:bodyPr wrap="none" lIns="0" tIns="0" rIns="0" bIns="0">
                  <a:spAutoFit/>
                </a:bodyPr>
                <a:lstStyle/>
                <a:p>
                  <a:r>
                    <a:rPr lang="en-US" sz="2700">
                      <a:solidFill>
                        <a:srgbClr val="000000"/>
                      </a:solidFill>
                    </a:rPr>
                    <a:t>x</a:t>
                  </a:r>
                  <a:endParaRPr lang="en-US"/>
                </a:p>
              </p:txBody>
            </p:sp>
            <p:sp>
              <p:nvSpPr>
                <p:cNvPr id="132" name="Rectangle 333"/>
                <p:cNvSpPr>
                  <a:spLocks noChangeArrowheads="1"/>
                </p:cNvSpPr>
                <p:nvPr/>
              </p:nvSpPr>
              <p:spPr bwMode="auto">
                <a:xfrm>
                  <a:off x="543" y="3827"/>
                  <a:ext cx="84" cy="202"/>
                </a:xfrm>
                <a:prstGeom prst="rect">
                  <a:avLst/>
                </a:prstGeom>
                <a:noFill/>
                <a:ln w="9525">
                  <a:noFill/>
                  <a:miter lim="800000"/>
                  <a:headEnd/>
                  <a:tailEnd/>
                </a:ln>
              </p:spPr>
              <p:txBody>
                <a:bodyPr wrap="none" lIns="0" tIns="0" rIns="0" bIns="0">
                  <a:spAutoFit/>
                </a:bodyPr>
                <a:lstStyle/>
                <a:p>
                  <a:r>
                    <a:rPr lang="en-US" sz="2100">
                      <a:solidFill>
                        <a:srgbClr val="000000"/>
                      </a:solidFill>
                    </a:rPr>
                    <a:t>4</a:t>
                  </a:r>
                  <a:endParaRPr lang="en-US"/>
                </a:p>
              </p:txBody>
            </p:sp>
          </p:grpSp>
          <p:sp>
            <p:nvSpPr>
              <p:cNvPr id="77" name="Rectangle 334"/>
              <p:cNvSpPr>
                <a:spLocks noChangeArrowheads="1"/>
              </p:cNvSpPr>
              <p:nvPr/>
            </p:nvSpPr>
            <p:spPr bwMode="auto">
              <a:xfrm>
                <a:off x="627" y="3736"/>
                <a:ext cx="4938" cy="262"/>
              </a:xfrm>
              <a:prstGeom prst="rect">
                <a:avLst/>
              </a:prstGeom>
              <a:noFill/>
              <a:ln w="9525">
                <a:noFill/>
                <a:miter lim="800000"/>
                <a:headEnd/>
                <a:tailEnd/>
              </a:ln>
            </p:spPr>
            <p:txBody>
              <a:bodyPr wrap="none" lIns="0" tIns="0" rIns="0" bIns="0">
                <a:spAutoFit/>
              </a:bodyPr>
              <a:lstStyle/>
              <a:p>
                <a:r>
                  <a:rPr lang="en-US" sz="2700" b="0" dirty="0">
                    <a:solidFill>
                      <a:srgbClr val="000000"/>
                    </a:solidFill>
                  </a:rPr>
                  <a:t>= 2   </a:t>
                </a:r>
                <a:r>
                  <a:rPr lang="en-US" sz="2700" b="0" dirty="0" smtClean="0">
                    <a:solidFill>
                      <a:srgbClr val="000000"/>
                    </a:solidFill>
                  </a:rPr>
                  <a:t>3 2   </a:t>
                </a:r>
                <a:r>
                  <a:rPr lang="en-US" sz="2700" b="0" dirty="0">
                    <a:solidFill>
                      <a:srgbClr val="000000"/>
                    </a:solidFill>
                  </a:rPr>
                  <a:t>2  </a:t>
                </a:r>
                <a:r>
                  <a:rPr lang="en-US" sz="2700" b="0" dirty="0" smtClean="0">
                    <a:solidFill>
                      <a:srgbClr val="000000"/>
                    </a:solidFill>
                  </a:rPr>
                  <a:t> 3  </a:t>
                </a:r>
                <a:r>
                  <a:rPr lang="en-US" sz="2700" b="0" dirty="0">
                    <a:solidFill>
                      <a:srgbClr val="000000"/>
                    </a:solidFill>
                  </a:rPr>
                  <a:t>3   1   3  </a:t>
                </a:r>
                <a:r>
                  <a:rPr lang="en-US" sz="2700" b="0" dirty="0" smtClean="0">
                    <a:solidFill>
                      <a:srgbClr val="000000"/>
                    </a:solidFill>
                  </a:rPr>
                  <a:t> 1   </a:t>
                </a:r>
                <a:r>
                  <a:rPr lang="en-US" sz="2700" b="0" dirty="0">
                    <a:solidFill>
                      <a:srgbClr val="000000"/>
                    </a:solidFill>
                  </a:rPr>
                  <a:t>3  </a:t>
                </a:r>
                <a:r>
                  <a:rPr lang="en-US" sz="2700" b="0" dirty="0" smtClean="0">
                    <a:solidFill>
                      <a:srgbClr val="000000"/>
                    </a:solidFill>
                  </a:rPr>
                  <a:t>1 3  </a:t>
                </a:r>
                <a:r>
                  <a:rPr lang="en-US" sz="2700" b="0" dirty="0">
                    <a:solidFill>
                      <a:srgbClr val="000000"/>
                    </a:solidFill>
                  </a:rPr>
                  <a:t>1   1   2 </a:t>
                </a:r>
                <a:r>
                  <a:rPr lang="en-US" sz="2700" b="0" dirty="0" smtClean="0">
                    <a:solidFill>
                      <a:srgbClr val="000000"/>
                    </a:solidFill>
                  </a:rPr>
                  <a:t>2   </a:t>
                </a:r>
                <a:r>
                  <a:rPr lang="en-US" sz="2700" b="0" dirty="0">
                    <a:solidFill>
                      <a:srgbClr val="000000"/>
                    </a:solidFill>
                  </a:rPr>
                  <a:t>1   2    </a:t>
                </a:r>
                <a:endParaRPr lang="en-US" dirty="0"/>
              </a:p>
            </p:txBody>
          </p:sp>
          <p:sp>
            <p:nvSpPr>
              <p:cNvPr id="78" name="Rectangle 335"/>
              <p:cNvSpPr>
                <a:spLocks noChangeArrowheads="1"/>
              </p:cNvSpPr>
              <p:nvPr/>
            </p:nvSpPr>
            <p:spPr bwMode="auto">
              <a:xfrm>
                <a:off x="5442" y="3827"/>
                <a:ext cx="197" cy="288"/>
              </a:xfrm>
              <a:prstGeom prst="rect">
                <a:avLst/>
              </a:prstGeom>
              <a:noFill/>
              <a:ln w="9525">
                <a:noFill/>
                <a:miter lim="800000"/>
                <a:headEnd/>
                <a:tailEnd/>
              </a:ln>
            </p:spPr>
            <p:txBody>
              <a:bodyPr wrap="none" lIns="0" tIns="0" rIns="0" bIns="0">
                <a:spAutoFit/>
              </a:bodyPr>
              <a:lstStyle/>
              <a:p>
                <a:r>
                  <a:rPr lang="en-US" sz="2700" b="0">
                    <a:solidFill>
                      <a:srgbClr val="000000"/>
                    </a:solidFill>
                  </a:rPr>
                  <a:t>  </a:t>
                </a:r>
                <a:endParaRPr lang="en-US"/>
              </a:p>
            </p:txBody>
          </p:sp>
          <p:sp>
            <p:nvSpPr>
              <p:cNvPr id="79" name="Oval 5"/>
              <p:cNvSpPr>
                <a:spLocks noChangeArrowheads="1"/>
              </p:cNvSpPr>
              <p:nvPr/>
            </p:nvSpPr>
            <p:spPr bwMode="auto">
              <a:xfrm>
                <a:off x="2952" y="108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0" name="Oval 6"/>
              <p:cNvSpPr>
                <a:spLocks noChangeArrowheads="1"/>
              </p:cNvSpPr>
              <p:nvPr/>
            </p:nvSpPr>
            <p:spPr bwMode="auto">
              <a:xfrm>
                <a:off x="1524" y="2436"/>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1" name="Oval 7"/>
              <p:cNvSpPr>
                <a:spLocks noChangeArrowheads="1"/>
              </p:cNvSpPr>
              <p:nvPr/>
            </p:nvSpPr>
            <p:spPr bwMode="auto">
              <a:xfrm>
                <a:off x="2940" y="241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2" name="Oval 8"/>
              <p:cNvSpPr>
                <a:spLocks noChangeArrowheads="1"/>
              </p:cNvSpPr>
              <p:nvPr/>
            </p:nvSpPr>
            <p:spPr bwMode="auto">
              <a:xfrm>
                <a:off x="4416" y="241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3" name="Oval 9"/>
              <p:cNvSpPr>
                <a:spLocks noChangeArrowheads="1"/>
              </p:cNvSpPr>
              <p:nvPr/>
            </p:nvSpPr>
            <p:spPr bwMode="auto">
              <a:xfrm>
                <a:off x="1128" y="325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4" name="Oval 10"/>
              <p:cNvSpPr>
                <a:spLocks noChangeArrowheads="1"/>
              </p:cNvSpPr>
              <p:nvPr/>
            </p:nvSpPr>
            <p:spPr bwMode="auto">
              <a:xfrm>
                <a:off x="1884" y="325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5" name="Oval 11"/>
              <p:cNvSpPr>
                <a:spLocks noChangeArrowheads="1"/>
              </p:cNvSpPr>
              <p:nvPr/>
            </p:nvSpPr>
            <p:spPr bwMode="auto">
              <a:xfrm>
                <a:off x="2640" y="3228"/>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6" name="Oval 12"/>
              <p:cNvSpPr>
                <a:spLocks noChangeArrowheads="1"/>
              </p:cNvSpPr>
              <p:nvPr/>
            </p:nvSpPr>
            <p:spPr bwMode="auto">
              <a:xfrm>
                <a:off x="3276" y="3228"/>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7" name="Oval 13"/>
              <p:cNvSpPr>
                <a:spLocks noChangeArrowheads="1"/>
              </p:cNvSpPr>
              <p:nvPr/>
            </p:nvSpPr>
            <p:spPr bwMode="auto">
              <a:xfrm>
                <a:off x="4032" y="3216"/>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8" name="Oval 14"/>
              <p:cNvSpPr>
                <a:spLocks noChangeArrowheads="1"/>
              </p:cNvSpPr>
              <p:nvPr/>
            </p:nvSpPr>
            <p:spPr bwMode="auto">
              <a:xfrm>
                <a:off x="4800" y="3228"/>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89" name="Oval 15"/>
              <p:cNvSpPr>
                <a:spLocks noChangeArrowheads="1"/>
              </p:cNvSpPr>
              <p:nvPr/>
            </p:nvSpPr>
            <p:spPr bwMode="auto">
              <a:xfrm>
                <a:off x="960" y="360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0" name="Oval 16"/>
              <p:cNvSpPr>
                <a:spLocks noChangeArrowheads="1"/>
              </p:cNvSpPr>
              <p:nvPr/>
            </p:nvSpPr>
            <p:spPr bwMode="auto">
              <a:xfrm>
                <a:off x="1320" y="361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1" name="Oval 17"/>
              <p:cNvSpPr>
                <a:spLocks noChangeArrowheads="1"/>
              </p:cNvSpPr>
              <p:nvPr/>
            </p:nvSpPr>
            <p:spPr bwMode="auto">
              <a:xfrm>
                <a:off x="1692" y="361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2" name="Oval 18"/>
              <p:cNvSpPr>
                <a:spLocks noChangeArrowheads="1"/>
              </p:cNvSpPr>
              <p:nvPr/>
            </p:nvSpPr>
            <p:spPr bwMode="auto">
              <a:xfrm>
                <a:off x="2088" y="36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3" name="Oval 19"/>
              <p:cNvSpPr>
                <a:spLocks noChangeArrowheads="1"/>
              </p:cNvSpPr>
              <p:nvPr/>
            </p:nvSpPr>
            <p:spPr bwMode="auto">
              <a:xfrm>
                <a:off x="2460" y="36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4" name="Oval 20"/>
              <p:cNvSpPr>
                <a:spLocks noChangeArrowheads="1"/>
              </p:cNvSpPr>
              <p:nvPr/>
            </p:nvSpPr>
            <p:spPr bwMode="auto">
              <a:xfrm>
                <a:off x="2832" y="36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5" name="Oval 21"/>
              <p:cNvSpPr>
                <a:spLocks noChangeArrowheads="1"/>
              </p:cNvSpPr>
              <p:nvPr/>
            </p:nvSpPr>
            <p:spPr bwMode="auto">
              <a:xfrm>
                <a:off x="3084" y="36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6" name="Oval 22"/>
              <p:cNvSpPr>
                <a:spLocks noChangeArrowheads="1"/>
              </p:cNvSpPr>
              <p:nvPr/>
            </p:nvSpPr>
            <p:spPr bwMode="auto">
              <a:xfrm>
                <a:off x="3456" y="361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7" name="Oval 23"/>
              <p:cNvSpPr>
                <a:spLocks noChangeArrowheads="1"/>
              </p:cNvSpPr>
              <p:nvPr/>
            </p:nvSpPr>
            <p:spPr bwMode="auto">
              <a:xfrm>
                <a:off x="3840" y="36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8" name="Oval 24"/>
              <p:cNvSpPr>
                <a:spLocks noChangeArrowheads="1"/>
              </p:cNvSpPr>
              <p:nvPr/>
            </p:nvSpPr>
            <p:spPr bwMode="auto">
              <a:xfrm>
                <a:off x="4224" y="36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 name="Oval 25"/>
              <p:cNvSpPr>
                <a:spLocks noChangeArrowheads="1"/>
              </p:cNvSpPr>
              <p:nvPr/>
            </p:nvSpPr>
            <p:spPr bwMode="auto">
              <a:xfrm>
                <a:off x="4608" y="3624"/>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 name="Oval 26"/>
              <p:cNvSpPr>
                <a:spLocks noChangeArrowheads="1"/>
              </p:cNvSpPr>
              <p:nvPr/>
            </p:nvSpPr>
            <p:spPr bwMode="auto">
              <a:xfrm>
                <a:off x="4980" y="3636"/>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1" name="Oval 27"/>
              <p:cNvSpPr>
                <a:spLocks noChangeArrowheads="1"/>
              </p:cNvSpPr>
              <p:nvPr/>
            </p:nvSpPr>
            <p:spPr bwMode="auto">
              <a:xfrm>
                <a:off x="5112"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2" name="Oval 28"/>
              <p:cNvSpPr>
                <a:spLocks noChangeArrowheads="1"/>
              </p:cNvSpPr>
              <p:nvPr/>
            </p:nvSpPr>
            <p:spPr bwMode="auto">
              <a:xfrm>
                <a:off x="4860"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3" name="Oval 33"/>
              <p:cNvSpPr>
                <a:spLocks noChangeArrowheads="1"/>
              </p:cNvSpPr>
              <p:nvPr/>
            </p:nvSpPr>
            <p:spPr bwMode="auto">
              <a:xfrm>
                <a:off x="4356"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4" name="Oval 34"/>
              <p:cNvSpPr>
                <a:spLocks noChangeArrowheads="1"/>
              </p:cNvSpPr>
              <p:nvPr/>
            </p:nvSpPr>
            <p:spPr bwMode="auto">
              <a:xfrm>
                <a:off x="4608"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5" name="Oval 35"/>
              <p:cNvSpPr>
                <a:spLocks noChangeArrowheads="1"/>
              </p:cNvSpPr>
              <p:nvPr/>
            </p:nvSpPr>
            <p:spPr bwMode="auto">
              <a:xfrm>
                <a:off x="4104"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6" name="Oval 36"/>
              <p:cNvSpPr>
                <a:spLocks noChangeArrowheads="1"/>
              </p:cNvSpPr>
              <p:nvPr/>
            </p:nvSpPr>
            <p:spPr bwMode="auto">
              <a:xfrm>
                <a:off x="3840"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7" name="Oval 37"/>
              <p:cNvSpPr>
                <a:spLocks noChangeArrowheads="1"/>
              </p:cNvSpPr>
              <p:nvPr/>
            </p:nvSpPr>
            <p:spPr bwMode="auto">
              <a:xfrm>
                <a:off x="3588"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8" name="Oval 38"/>
              <p:cNvSpPr>
                <a:spLocks noChangeArrowheads="1"/>
              </p:cNvSpPr>
              <p:nvPr/>
            </p:nvSpPr>
            <p:spPr bwMode="auto">
              <a:xfrm>
                <a:off x="3336"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9" name="Oval 39"/>
              <p:cNvSpPr>
                <a:spLocks noChangeArrowheads="1"/>
              </p:cNvSpPr>
              <p:nvPr/>
            </p:nvSpPr>
            <p:spPr bwMode="auto">
              <a:xfrm>
                <a:off x="3096" y="403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0" name="Oval 40"/>
              <p:cNvSpPr>
                <a:spLocks noChangeArrowheads="1"/>
              </p:cNvSpPr>
              <p:nvPr/>
            </p:nvSpPr>
            <p:spPr bwMode="auto">
              <a:xfrm>
                <a:off x="2832"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1" name="Oval 41"/>
              <p:cNvSpPr>
                <a:spLocks noChangeArrowheads="1"/>
              </p:cNvSpPr>
              <p:nvPr/>
            </p:nvSpPr>
            <p:spPr bwMode="auto">
              <a:xfrm>
                <a:off x="2592" y="403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2" name="Oval 42"/>
              <p:cNvSpPr>
                <a:spLocks noChangeArrowheads="1"/>
              </p:cNvSpPr>
              <p:nvPr/>
            </p:nvSpPr>
            <p:spPr bwMode="auto">
              <a:xfrm>
                <a:off x="2328" y="403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3" name="Oval 43"/>
              <p:cNvSpPr>
                <a:spLocks noChangeArrowheads="1"/>
              </p:cNvSpPr>
              <p:nvPr/>
            </p:nvSpPr>
            <p:spPr bwMode="auto">
              <a:xfrm>
                <a:off x="2076" y="403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4" name="Oval 44"/>
              <p:cNvSpPr>
                <a:spLocks noChangeArrowheads="1"/>
              </p:cNvSpPr>
              <p:nvPr/>
            </p:nvSpPr>
            <p:spPr bwMode="auto">
              <a:xfrm>
                <a:off x="1824"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5" name="Oval 45"/>
              <p:cNvSpPr>
                <a:spLocks noChangeArrowheads="1"/>
              </p:cNvSpPr>
              <p:nvPr/>
            </p:nvSpPr>
            <p:spPr bwMode="auto">
              <a:xfrm>
                <a:off x="1572" y="4020"/>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6" name="Oval 46"/>
              <p:cNvSpPr>
                <a:spLocks noChangeArrowheads="1"/>
              </p:cNvSpPr>
              <p:nvPr/>
            </p:nvSpPr>
            <p:spPr bwMode="auto">
              <a:xfrm>
                <a:off x="1332" y="403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7" name="Oval 47"/>
              <p:cNvSpPr>
                <a:spLocks noChangeArrowheads="1"/>
              </p:cNvSpPr>
              <p:nvPr/>
            </p:nvSpPr>
            <p:spPr bwMode="auto">
              <a:xfrm>
                <a:off x="1068" y="4032"/>
                <a:ext cx="144" cy="144"/>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18" name="Oval 48"/>
              <p:cNvSpPr>
                <a:spLocks noChangeArrowheads="1"/>
              </p:cNvSpPr>
              <p:nvPr/>
            </p:nvSpPr>
            <p:spPr bwMode="auto">
              <a:xfrm>
                <a:off x="816" y="4032"/>
                <a:ext cx="144" cy="144"/>
              </a:xfrm>
              <a:prstGeom prst="ellipse">
                <a:avLst/>
              </a:prstGeom>
              <a:solidFill>
                <a:schemeClr val="accent2"/>
              </a:solidFill>
              <a:ln w="9525">
                <a:solidFill>
                  <a:schemeClr val="tx1"/>
                </a:solidFill>
                <a:round/>
                <a:headEnd/>
                <a:tailEnd/>
              </a:ln>
            </p:spPr>
            <p:txBody>
              <a:bodyPr wrap="none" anchor="ctr"/>
              <a:lstStyle/>
              <a:p>
                <a:endParaRPr lang="en-US"/>
              </a:p>
            </p:txBody>
          </p:sp>
          <p:grpSp>
            <p:nvGrpSpPr>
              <p:cNvPr id="119" name="Group 51"/>
              <p:cNvGrpSpPr>
                <a:grpSpLocks/>
              </p:cNvGrpSpPr>
              <p:nvPr/>
            </p:nvGrpSpPr>
            <p:grpSpPr bwMode="auto">
              <a:xfrm>
                <a:off x="180" y="708"/>
                <a:ext cx="384" cy="384"/>
                <a:chOff x="384" y="2160"/>
                <a:chExt cx="384" cy="384"/>
              </a:xfrm>
            </p:grpSpPr>
            <p:sp>
              <p:nvSpPr>
                <p:cNvPr id="129" name="Oval 49"/>
                <p:cNvSpPr>
                  <a:spLocks noChangeArrowheads="1"/>
                </p:cNvSpPr>
                <p:nvPr/>
              </p:nvSpPr>
              <p:spPr bwMode="auto">
                <a:xfrm>
                  <a:off x="384" y="2160"/>
                  <a:ext cx="384" cy="38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0" name="Text Box 50"/>
                <p:cNvSpPr txBox="1">
                  <a:spLocks noChangeArrowheads="1"/>
                </p:cNvSpPr>
                <p:nvPr/>
              </p:nvSpPr>
              <p:spPr bwMode="auto">
                <a:xfrm>
                  <a:off x="420" y="2208"/>
                  <a:ext cx="336" cy="288"/>
                </a:xfrm>
                <a:prstGeom prst="rect">
                  <a:avLst/>
                </a:prstGeom>
                <a:noFill/>
                <a:ln w="9525">
                  <a:noFill/>
                  <a:miter lim="800000"/>
                  <a:headEnd/>
                  <a:tailEnd/>
                </a:ln>
              </p:spPr>
              <p:txBody>
                <a:bodyPr>
                  <a:spAutoFit/>
                </a:bodyPr>
                <a:lstStyle/>
                <a:p>
                  <a:pPr algn="ctr">
                    <a:spcBef>
                      <a:spcPct val="50000"/>
                    </a:spcBef>
                  </a:pPr>
                  <a:r>
                    <a:rPr lang="en-US"/>
                    <a:t>1</a:t>
                  </a:r>
                </a:p>
              </p:txBody>
            </p:sp>
          </p:grpSp>
          <p:grpSp>
            <p:nvGrpSpPr>
              <p:cNvPr id="120" name="Group 52"/>
              <p:cNvGrpSpPr>
                <a:grpSpLocks/>
              </p:cNvGrpSpPr>
              <p:nvPr/>
            </p:nvGrpSpPr>
            <p:grpSpPr bwMode="auto">
              <a:xfrm>
                <a:off x="1128" y="696"/>
                <a:ext cx="384" cy="384"/>
                <a:chOff x="384" y="2160"/>
                <a:chExt cx="384" cy="384"/>
              </a:xfrm>
            </p:grpSpPr>
            <p:sp>
              <p:nvSpPr>
                <p:cNvPr id="127" name="Oval 53"/>
                <p:cNvSpPr>
                  <a:spLocks noChangeArrowheads="1"/>
                </p:cNvSpPr>
                <p:nvPr/>
              </p:nvSpPr>
              <p:spPr bwMode="auto">
                <a:xfrm>
                  <a:off x="384" y="2160"/>
                  <a:ext cx="384" cy="38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8" name="Text Box 54"/>
                <p:cNvSpPr txBox="1">
                  <a:spLocks noChangeArrowheads="1"/>
                </p:cNvSpPr>
                <p:nvPr/>
              </p:nvSpPr>
              <p:spPr bwMode="auto">
                <a:xfrm>
                  <a:off x="420" y="2208"/>
                  <a:ext cx="336" cy="288"/>
                </a:xfrm>
                <a:prstGeom prst="rect">
                  <a:avLst/>
                </a:prstGeom>
                <a:noFill/>
                <a:ln w="9525">
                  <a:noFill/>
                  <a:miter lim="800000"/>
                  <a:headEnd/>
                  <a:tailEnd/>
                </a:ln>
              </p:spPr>
              <p:txBody>
                <a:bodyPr>
                  <a:spAutoFit/>
                </a:bodyPr>
                <a:lstStyle/>
                <a:p>
                  <a:pPr algn="ctr">
                    <a:spcBef>
                      <a:spcPct val="50000"/>
                    </a:spcBef>
                  </a:pPr>
                  <a:r>
                    <a:rPr lang="en-US"/>
                    <a:t>2</a:t>
                  </a:r>
                </a:p>
              </p:txBody>
            </p:sp>
          </p:grpSp>
          <p:grpSp>
            <p:nvGrpSpPr>
              <p:cNvPr id="121" name="Group 55"/>
              <p:cNvGrpSpPr>
                <a:grpSpLocks/>
              </p:cNvGrpSpPr>
              <p:nvPr/>
            </p:nvGrpSpPr>
            <p:grpSpPr bwMode="auto">
              <a:xfrm>
                <a:off x="192" y="1536"/>
                <a:ext cx="384" cy="384"/>
                <a:chOff x="384" y="2160"/>
                <a:chExt cx="384" cy="384"/>
              </a:xfrm>
            </p:grpSpPr>
            <p:sp>
              <p:nvSpPr>
                <p:cNvPr id="125" name="Oval 56"/>
                <p:cNvSpPr>
                  <a:spLocks noChangeArrowheads="1"/>
                </p:cNvSpPr>
                <p:nvPr/>
              </p:nvSpPr>
              <p:spPr bwMode="auto">
                <a:xfrm>
                  <a:off x="384" y="2160"/>
                  <a:ext cx="384" cy="38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6" name="Text Box 57"/>
                <p:cNvSpPr txBox="1">
                  <a:spLocks noChangeArrowheads="1"/>
                </p:cNvSpPr>
                <p:nvPr/>
              </p:nvSpPr>
              <p:spPr bwMode="auto">
                <a:xfrm>
                  <a:off x="420" y="2208"/>
                  <a:ext cx="336" cy="288"/>
                </a:xfrm>
                <a:prstGeom prst="rect">
                  <a:avLst/>
                </a:prstGeom>
                <a:noFill/>
                <a:ln w="9525">
                  <a:noFill/>
                  <a:miter lim="800000"/>
                  <a:headEnd/>
                  <a:tailEnd/>
                </a:ln>
              </p:spPr>
              <p:txBody>
                <a:bodyPr>
                  <a:spAutoFit/>
                </a:bodyPr>
                <a:lstStyle/>
                <a:p>
                  <a:pPr algn="ctr">
                    <a:spcBef>
                      <a:spcPct val="50000"/>
                    </a:spcBef>
                  </a:pPr>
                  <a:r>
                    <a:rPr lang="en-US"/>
                    <a:t>4</a:t>
                  </a:r>
                </a:p>
              </p:txBody>
            </p:sp>
          </p:grpSp>
          <p:grpSp>
            <p:nvGrpSpPr>
              <p:cNvPr id="122" name="Group 58"/>
              <p:cNvGrpSpPr>
                <a:grpSpLocks/>
              </p:cNvGrpSpPr>
              <p:nvPr/>
            </p:nvGrpSpPr>
            <p:grpSpPr bwMode="auto">
              <a:xfrm>
                <a:off x="1140" y="1512"/>
                <a:ext cx="384" cy="384"/>
                <a:chOff x="384" y="2160"/>
                <a:chExt cx="384" cy="384"/>
              </a:xfrm>
            </p:grpSpPr>
            <p:sp>
              <p:nvSpPr>
                <p:cNvPr id="123" name="Oval 59"/>
                <p:cNvSpPr>
                  <a:spLocks noChangeArrowheads="1"/>
                </p:cNvSpPr>
                <p:nvPr/>
              </p:nvSpPr>
              <p:spPr bwMode="auto">
                <a:xfrm>
                  <a:off x="384" y="2160"/>
                  <a:ext cx="384" cy="38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4" name="Text Box 60"/>
                <p:cNvSpPr txBox="1">
                  <a:spLocks noChangeArrowheads="1"/>
                </p:cNvSpPr>
                <p:nvPr/>
              </p:nvSpPr>
              <p:spPr bwMode="auto">
                <a:xfrm>
                  <a:off x="420" y="2208"/>
                  <a:ext cx="336" cy="288"/>
                </a:xfrm>
                <a:prstGeom prst="rect">
                  <a:avLst/>
                </a:prstGeom>
                <a:noFill/>
                <a:ln w="9525">
                  <a:noFill/>
                  <a:miter lim="800000"/>
                  <a:headEnd/>
                  <a:tailEnd/>
                </a:ln>
              </p:spPr>
              <p:txBody>
                <a:bodyPr>
                  <a:spAutoFit/>
                </a:bodyPr>
                <a:lstStyle/>
                <a:p>
                  <a:pPr algn="ctr">
                    <a:spcBef>
                      <a:spcPct val="50000"/>
                    </a:spcBef>
                  </a:pPr>
                  <a:r>
                    <a:rPr lang="en-US"/>
                    <a:t>3</a:t>
                  </a:r>
                </a:p>
              </p:txBody>
            </p:sp>
          </p:gr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5" name="Text Box 5"/>
          <p:cNvSpPr txBox="1">
            <a:spLocks noChangeArrowheads="1"/>
          </p:cNvSpPr>
          <p:nvPr/>
        </p:nvSpPr>
        <p:spPr bwMode="auto">
          <a:xfrm>
            <a:off x="1371600" y="1371600"/>
            <a:ext cx="7772400" cy="3539430"/>
          </a:xfrm>
          <a:prstGeom prst="rect">
            <a:avLst/>
          </a:prstGeom>
          <a:noFill/>
          <a:ln w="9525">
            <a:noFill/>
            <a:miter lim="800000"/>
            <a:headEnd/>
            <a:tailEnd/>
          </a:ln>
        </p:spPr>
        <p:txBody>
          <a:bodyPr wrap="square">
            <a:spAutoFit/>
          </a:bodyPr>
          <a:lstStyle/>
          <a:p>
            <a:pPr algn="just">
              <a:spcBef>
                <a:spcPct val="50000"/>
              </a:spcBef>
            </a:pPr>
            <a:r>
              <a:rPr lang="de-DE" sz="2800" b="0" dirty="0"/>
              <a:t>No. of internal nodes in the state space tree are  </a:t>
            </a:r>
            <a:r>
              <a:rPr lang="en-US" sz="2800" b="0" dirty="0"/>
              <a:t>           </a:t>
            </a:r>
            <a:endParaRPr lang="en-US" sz="2800" b="0" baseline="30000" dirty="0"/>
          </a:p>
          <a:p>
            <a:pPr algn="just">
              <a:spcBef>
                <a:spcPct val="50000"/>
              </a:spcBef>
            </a:pPr>
            <a:endParaRPr lang="de-DE" sz="2800" b="0" dirty="0" smtClean="0"/>
          </a:p>
          <a:p>
            <a:pPr algn="just">
              <a:spcBef>
                <a:spcPct val="50000"/>
              </a:spcBef>
            </a:pPr>
            <a:r>
              <a:rPr lang="de-DE" sz="2800" dirty="0" smtClean="0"/>
              <a:t>w</a:t>
            </a:r>
            <a:r>
              <a:rPr lang="de-DE" sz="2800" b="0" dirty="0" smtClean="0"/>
              <a:t>here n is </a:t>
            </a:r>
            <a:r>
              <a:rPr lang="de-DE" sz="2800" b="0" dirty="0"/>
              <a:t>the number of nodes and </a:t>
            </a:r>
            <a:r>
              <a:rPr lang="de-DE" sz="2800" i="1" dirty="0"/>
              <a:t>m</a:t>
            </a:r>
            <a:r>
              <a:rPr lang="de-DE" sz="2800" b="0" dirty="0"/>
              <a:t> is the colors. At each internal node </a:t>
            </a:r>
            <a:r>
              <a:rPr lang="de-DE" sz="2800" b="0" i="1" dirty="0"/>
              <a:t>O</a:t>
            </a:r>
            <a:r>
              <a:rPr lang="de-DE" sz="2800" b="0" dirty="0"/>
              <a:t>(</a:t>
            </a:r>
            <a:r>
              <a:rPr lang="de-DE" sz="2800" b="0" i="1" dirty="0"/>
              <a:t>mn</a:t>
            </a:r>
            <a:r>
              <a:rPr lang="de-DE" sz="2800" b="0" dirty="0"/>
              <a:t>) time is needed by </a:t>
            </a:r>
            <a:r>
              <a:rPr lang="de-DE" sz="2800" b="0" dirty="0" smtClean="0"/>
              <a:t>NextValue </a:t>
            </a:r>
            <a:r>
              <a:rPr lang="de-DE" sz="2800" b="0" dirty="0"/>
              <a:t>to determine the children corresponding to legal colorings. </a:t>
            </a:r>
            <a:r>
              <a:rPr lang="de-DE" sz="2800" b="0" dirty="0" smtClean="0"/>
              <a:t>Hence </a:t>
            </a:r>
            <a:r>
              <a:rPr lang="de-DE" sz="2800" b="0" dirty="0"/>
              <a:t>the total time </a:t>
            </a:r>
            <a:r>
              <a:rPr lang="de-DE" sz="2800" b="0" dirty="0" smtClean="0"/>
              <a:t>is </a:t>
            </a:r>
            <a:r>
              <a:rPr lang="de-DE" sz="2800" b="0" dirty="0"/>
              <a:t>bounded </a:t>
            </a:r>
            <a:r>
              <a:rPr lang="de-DE" sz="2800" b="0" dirty="0" smtClean="0"/>
              <a:t>by</a:t>
            </a:r>
            <a:endParaRPr lang="de-DE" sz="2800" b="0" dirty="0"/>
          </a:p>
        </p:txBody>
      </p:sp>
      <p:sp>
        <p:nvSpPr>
          <p:cNvPr id="420872" name="Text Box 8"/>
          <p:cNvSpPr txBox="1">
            <a:spLocks noChangeArrowheads="1"/>
          </p:cNvSpPr>
          <p:nvPr/>
        </p:nvSpPr>
        <p:spPr bwMode="auto">
          <a:xfrm>
            <a:off x="6400800" y="6172200"/>
            <a:ext cx="1524000" cy="369332"/>
          </a:xfrm>
          <a:prstGeom prst="rect">
            <a:avLst/>
          </a:prstGeom>
          <a:noFill/>
          <a:ln w="9525">
            <a:noFill/>
            <a:miter lim="800000"/>
            <a:headEnd/>
            <a:tailEnd/>
          </a:ln>
        </p:spPr>
        <p:txBody>
          <a:bodyPr wrap="square">
            <a:spAutoFit/>
          </a:bodyPr>
          <a:lstStyle/>
          <a:p>
            <a:pPr>
              <a:spcBef>
                <a:spcPct val="50000"/>
              </a:spcBef>
            </a:pPr>
            <a:r>
              <a:rPr lang="en-US" dirty="0"/>
              <a:t>Exponential</a:t>
            </a:r>
          </a:p>
        </p:txBody>
      </p:sp>
      <p:sp>
        <p:nvSpPr>
          <p:cNvPr id="420874" name="AutoShape 10"/>
          <p:cNvSpPr>
            <a:spLocks noChangeArrowheads="1"/>
          </p:cNvSpPr>
          <p:nvPr/>
        </p:nvSpPr>
        <p:spPr bwMode="auto">
          <a:xfrm>
            <a:off x="8001000" y="5181600"/>
            <a:ext cx="914400" cy="1371600"/>
          </a:xfrm>
          <a:prstGeom prst="curvedLeftArrow">
            <a:avLst>
              <a:gd name="adj1" fmla="val 30000"/>
              <a:gd name="adj2" fmla="val 60000"/>
              <a:gd name="adj3" fmla="val 33333"/>
            </a:avLst>
          </a:prstGeom>
          <a:solidFill>
            <a:srgbClr val="FFFF00"/>
          </a:solidFill>
          <a:ln w="9525">
            <a:solidFill>
              <a:srgbClr val="FFFF00"/>
            </a:solidFill>
            <a:miter lim="800000"/>
            <a:headEnd/>
            <a:tailEnd/>
          </a:ln>
        </p:spPr>
        <p:txBody>
          <a:bodyPr wrap="none" anchor="ctr"/>
          <a:lstStyle/>
          <a:p>
            <a:endParaRPr lang="en-US"/>
          </a:p>
        </p:txBody>
      </p:sp>
      <p:sp>
        <p:nvSpPr>
          <p:cNvPr id="10" name="Title 9"/>
          <p:cNvSpPr>
            <a:spLocks noGrp="1"/>
          </p:cNvSpPr>
          <p:nvPr>
            <p:ph type="title"/>
          </p:nvPr>
        </p:nvSpPr>
        <p:spPr/>
        <p:txBody>
          <a:bodyPr>
            <a:normAutofit/>
          </a:bodyPr>
          <a:lstStyle/>
          <a:p>
            <a:r>
              <a:rPr lang="de-DE" sz="4400" dirty="0" smtClean="0"/>
              <a:t>Time Complexity</a:t>
            </a:r>
            <a:endParaRPr lang="en-US" dirty="0"/>
          </a:p>
        </p:txBody>
      </p:sp>
      <p:graphicFrame>
        <p:nvGraphicFramePr>
          <p:cNvPr id="14" name="Object 13"/>
          <p:cNvGraphicFramePr>
            <a:graphicFrameLocks noChangeAspect="1"/>
          </p:cNvGraphicFramePr>
          <p:nvPr/>
        </p:nvGraphicFramePr>
        <p:xfrm>
          <a:off x="3810000" y="1905000"/>
          <a:ext cx="1295400" cy="914400"/>
        </p:xfrm>
        <a:graphic>
          <a:graphicData uri="http://schemas.openxmlformats.org/presentationml/2006/ole">
            <mc:AlternateContent xmlns:mc="http://schemas.openxmlformats.org/markup-compatibility/2006">
              <mc:Choice xmlns:v="urn:schemas-microsoft-com:vml" Requires="v">
                <p:oleObj spid="_x0000_s88095" name="Equation" r:id="rId4" imgW="368140" imgH="431613" progId="Equation.3">
                  <p:embed/>
                </p:oleObj>
              </mc:Choice>
              <mc:Fallback>
                <p:oleObj name="Equation" r:id="rId4" imgW="368140" imgH="431613"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905000"/>
                        <a:ext cx="1295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914400" y="4876800"/>
          <a:ext cx="7162800" cy="673100"/>
        </p:xfrm>
        <a:graphic>
          <a:graphicData uri="http://schemas.openxmlformats.org/presentationml/2006/ole">
            <mc:AlternateContent xmlns:mc="http://schemas.openxmlformats.org/markup-compatibility/2006">
              <mc:Choice xmlns:v="urn:schemas-microsoft-com:vml" Requires="v">
                <p:oleObj spid="_x0000_s88096" name="Equation" r:id="rId6" imgW="3175000" imgH="292100" progId="Equation.3">
                  <p:embed/>
                </p:oleObj>
              </mc:Choice>
              <mc:Fallback>
                <p:oleObj name="Equation" r:id="rId6" imgW="3175000" imgH="29210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876800"/>
                        <a:ext cx="71628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874"/>
                                        </p:tgtEl>
                                        <p:attrNameLst>
                                          <p:attrName>style.visibility</p:attrName>
                                        </p:attrNameLst>
                                      </p:cBhvr>
                                      <p:to>
                                        <p:strVal val="visible"/>
                                      </p:to>
                                    </p:set>
                                    <p:animEffect transition="in" filter="dissolve">
                                      <p:cBhvr>
                                        <p:cTn id="7" dur="500"/>
                                        <p:tgtEl>
                                          <p:spTgt spid="42087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0872"/>
                                        </p:tgtEl>
                                        <p:attrNameLst>
                                          <p:attrName>style.visibility</p:attrName>
                                        </p:attrNameLst>
                                      </p:cBhvr>
                                      <p:to>
                                        <p:strVal val="visible"/>
                                      </p:to>
                                    </p:set>
                                    <p:animEffect transition="in" filter="dissolve">
                                      <p:cBhvr>
                                        <p:cTn id="11" dur="500"/>
                                        <p:tgtEl>
                                          <p:spTgt spid="420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2" grpId="0" autoUpdateAnimBg="0"/>
      <p:bldP spid="42087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Hamiltonian Cycles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 G = (V, E) be a connected graph with n vertices. A Hamiltonian cycle is a round-trip path along n edges of G that visits every vertex once and returns to its starting position. </a:t>
            </a:r>
          </a:p>
          <a:p>
            <a:r>
              <a:rPr lang="en-US" dirty="0" smtClean="0"/>
              <a:t>In other words if a Hamiltonian cycle begins at some vertex v</a:t>
            </a:r>
            <a:r>
              <a:rPr lang="en-US" baseline="-25000" dirty="0" smtClean="0"/>
              <a:t>1</a:t>
            </a:r>
            <a:r>
              <a:rPr lang="az-Cyrl-AZ" dirty="0" smtClean="0">
                <a:latin typeface="Calibri"/>
              </a:rPr>
              <a:t>Є</a:t>
            </a:r>
            <a:r>
              <a:rPr lang="en-US" dirty="0" smtClean="0"/>
              <a:t> G and the vertices of G are visited in the order v</a:t>
            </a:r>
            <a:r>
              <a:rPr lang="en-US" baseline="-25000" dirty="0" smtClean="0"/>
              <a:t>1</a:t>
            </a:r>
            <a:r>
              <a:rPr lang="en-US" dirty="0" smtClean="0"/>
              <a:t>, v</a:t>
            </a:r>
            <a:r>
              <a:rPr lang="en-US" baseline="-25000" dirty="0" smtClean="0"/>
              <a:t>2</a:t>
            </a:r>
            <a:r>
              <a:rPr lang="en-US" dirty="0" smtClean="0"/>
              <a:t>, …, v</a:t>
            </a:r>
            <a:r>
              <a:rPr lang="en-US" baseline="-25000" dirty="0" smtClean="0"/>
              <a:t>n+1</a:t>
            </a:r>
            <a:r>
              <a:rPr lang="en-US" dirty="0" smtClean="0"/>
              <a:t>, then the edges (v</a:t>
            </a:r>
            <a:r>
              <a:rPr lang="en-US" baseline="-25000" dirty="0" smtClean="0"/>
              <a:t>i</a:t>
            </a:r>
            <a:r>
              <a:rPr lang="en-US" dirty="0" smtClean="0"/>
              <a:t>, v</a:t>
            </a:r>
            <a:r>
              <a:rPr lang="en-US" baseline="-25000" dirty="0" smtClean="0"/>
              <a:t>I+1</a:t>
            </a:r>
            <a:r>
              <a:rPr lang="en-US" dirty="0" smtClean="0"/>
              <a:t>) are in E, 1&lt;=</a:t>
            </a:r>
            <a:r>
              <a:rPr lang="en-US" dirty="0" err="1" smtClean="0"/>
              <a:t>i</a:t>
            </a:r>
            <a:r>
              <a:rPr lang="en-US" dirty="0" smtClean="0"/>
              <a:t>&lt;= n, and the v</a:t>
            </a:r>
            <a:r>
              <a:rPr lang="en-US" baseline="-25000" dirty="0" smtClean="0"/>
              <a:t>i</a:t>
            </a:r>
            <a:r>
              <a:rPr lang="en-US" dirty="0" smtClean="0"/>
              <a:t> are distinct except for v</a:t>
            </a:r>
            <a:r>
              <a:rPr lang="en-US" baseline="-25000" dirty="0" smtClean="0"/>
              <a:t>1</a:t>
            </a:r>
            <a:r>
              <a:rPr lang="en-US" dirty="0" smtClean="0"/>
              <a:t> and v</a:t>
            </a:r>
            <a:r>
              <a:rPr lang="en-US" baseline="-25000" dirty="0" smtClean="0"/>
              <a:t>n+1</a:t>
            </a:r>
            <a:r>
              <a:rPr lang="en-US" dirty="0" smtClean="0"/>
              <a:t>, which are equal.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Hamiltonian Cycles</a:t>
            </a:r>
            <a:endParaRPr lang="en-US" dirty="0"/>
          </a:p>
        </p:txBody>
      </p:sp>
      <p:sp>
        <p:nvSpPr>
          <p:cNvPr id="3" name="Content Placeholder 2"/>
          <p:cNvSpPr>
            <a:spLocks noGrp="1"/>
          </p:cNvSpPr>
          <p:nvPr>
            <p:ph idx="1"/>
          </p:nvPr>
        </p:nvSpPr>
        <p:spPr>
          <a:xfrm>
            <a:off x="1435608" y="1447800"/>
            <a:ext cx="7498080" cy="50292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r>
              <a:rPr lang="en-US" dirty="0" smtClean="0"/>
              <a:t>Graph G1has Hamiltonian cycle 1, 2, 8, 7, 6, 5, 4, 3, 1. </a:t>
            </a:r>
          </a:p>
          <a:p>
            <a:r>
              <a:rPr lang="en-US" dirty="0" smtClean="0"/>
              <a:t>The graph G2 contains no Hamiltonian cycle. </a:t>
            </a:r>
            <a:endParaRPr lang="en-US" dirty="0"/>
          </a:p>
        </p:txBody>
      </p:sp>
      <p:pic>
        <p:nvPicPr>
          <p:cNvPr id="99330" name="Picture 2"/>
          <p:cNvPicPr>
            <a:picLocks noChangeAspect="1" noChangeArrowheads="1"/>
          </p:cNvPicPr>
          <p:nvPr/>
        </p:nvPicPr>
        <p:blipFill>
          <a:blip r:embed="rId2" cstate="print"/>
          <a:srcRect/>
          <a:stretch>
            <a:fillRect/>
          </a:stretch>
        </p:blipFill>
        <p:spPr bwMode="auto">
          <a:xfrm>
            <a:off x="1905000" y="1600200"/>
            <a:ext cx="4876800" cy="2716213"/>
          </a:xfrm>
          <a:prstGeom prst="rect">
            <a:avLst/>
          </a:prstGeom>
          <a:noFill/>
          <a:ln w="9525">
            <a:noFill/>
            <a:miter lim="800000"/>
            <a:headEnd/>
            <a:tailEnd/>
          </a:ln>
        </p:spPr>
      </p:pic>
      <p:sp>
        <p:nvSpPr>
          <p:cNvPr id="5" name="TextBox 4"/>
          <p:cNvSpPr txBox="1"/>
          <p:nvPr/>
        </p:nvSpPr>
        <p:spPr>
          <a:xfrm>
            <a:off x="6781800" y="2209800"/>
            <a:ext cx="685800" cy="369332"/>
          </a:xfrm>
          <a:prstGeom prst="rect">
            <a:avLst/>
          </a:prstGeom>
          <a:noFill/>
        </p:spPr>
        <p:txBody>
          <a:bodyPr wrap="square" rtlCol="0">
            <a:spAutoFit/>
          </a:bodyPr>
          <a:lstStyle/>
          <a:p>
            <a:r>
              <a:rPr lang="en-US" dirty="0" smtClean="0"/>
              <a:t>G1</a:t>
            </a:r>
            <a:endParaRPr lang="en-US" dirty="0"/>
          </a:p>
        </p:txBody>
      </p:sp>
      <p:sp>
        <p:nvSpPr>
          <p:cNvPr id="7" name="TextBox 6"/>
          <p:cNvSpPr txBox="1"/>
          <p:nvPr/>
        </p:nvSpPr>
        <p:spPr>
          <a:xfrm>
            <a:off x="6837220" y="3505200"/>
            <a:ext cx="685800" cy="369332"/>
          </a:xfrm>
          <a:prstGeom prst="rect">
            <a:avLst/>
          </a:prstGeom>
          <a:noFill/>
        </p:spPr>
        <p:txBody>
          <a:bodyPr wrap="square" rtlCol="0">
            <a:spAutoFit/>
          </a:bodyPr>
          <a:lstStyle/>
          <a:p>
            <a:r>
              <a:rPr lang="en-US" dirty="0" smtClean="0"/>
              <a:t>G2</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for Hamiltonian Cycles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backtracking algorithm that finds all the Hamiltonian cycles in a graph. The graph may be directed or undirected. </a:t>
            </a:r>
          </a:p>
          <a:p>
            <a:r>
              <a:rPr lang="en-US" dirty="0" smtClean="0"/>
              <a:t>Only distinct cycles are output. </a:t>
            </a:r>
          </a:p>
          <a:p>
            <a:r>
              <a:rPr lang="en-US" dirty="0" smtClean="0"/>
              <a:t>The backtracking solution vector (x</a:t>
            </a:r>
            <a:r>
              <a:rPr lang="en-US" baseline="-25000" dirty="0" smtClean="0"/>
              <a:t>i</a:t>
            </a:r>
            <a:r>
              <a:rPr lang="en-US" dirty="0" smtClean="0"/>
              <a:t>,... ,</a:t>
            </a:r>
            <a:r>
              <a:rPr lang="en-US" dirty="0" err="1" smtClean="0"/>
              <a:t>x</a:t>
            </a:r>
            <a:r>
              <a:rPr lang="en-US" baseline="-25000" dirty="0" err="1" smtClean="0"/>
              <a:t>n</a:t>
            </a:r>
            <a:r>
              <a:rPr lang="en-US" dirty="0" smtClean="0"/>
              <a:t>) is defined so that x</a:t>
            </a:r>
            <a:r>
              <a:rPr lang="en-US" baseline="-25000" dirty="0" smtClean="0"/>
              <a:t>i</a:t>
            </a:r>
            <a:r>
              <a:rPr lang="en-US" dirty="0" smtClean="0"/>
              <a:t> represents the </a:t>
            </a:r>
            <a:r>
              <a:rPr lang="en-US" dirty="0" err="1" smtClean="0"/>
              <a:t>i</a:t>
            </a:r>
            <a:r>
              <a:rPr lang="en-US" baseline="30000" dirty="0" err="1" smtClean="0"/>
              <a:t>th</a:t>
            </a:r>
            <a:r>
              <a:rPr lang="en-US" dirty="0" smtClean="0"/>
              <a:t> visited vertex of the proposed cycle. </a:t>
            </a:r>
          </a:p>
          <a:p>
            <a:r>
              <a:rPr lang="en-US" dirty="0" smtClean="0"/>
              <a:t>The vertex </a:t>
            </a:r>
            <a:r>
              <a:rPr lang="en-US" dirty="0" err="1" smtClean="0"/>
              <a:t>x</a:t>
            </a:r>
            <a:r>
              <a:rPr lang="en-US" baseline="-25000" dirty="0" err="1" smtClean="0"/>
              <a:t>n</a:t>
            </a:r>
            <a:r>
              <a:rPr lang="en-US" dirty="0" smtClean="0"/>
              <a:t> can only be the one remaining vertex and it must be connected to both   x</a:t>
            </a:r>
            <a:r>
              <a:rPr lang="en-US" baseline="-25000" dirty="0" smtClean="0"/>
              <a:t>n-1</a:t>
            </a:r>
            <a:r>
              <a:rPr lang="en-US" dirty="0" smtClean="0"/>
              <a:t>and x</a:t>
            </a:r>
            <a:r>
              <a:rPr lang="en-US" baseline="-25000" dirty="0" smtClean="0"/>
              <a:t>1</a:t>
            </a:r>
            <a:r>
              <a:rPr lang="en-US" dirty="0" smtClean="0"/>
              <a:t>.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all Hamiltonian Cycles</a:t>
            </a:r>
            <a:endParaRPr lang="en-US" dirty="0"/>
          </a:p>
        </p:txBody>
      </p:sp>
      <p:sp>
        <p:nvSpPr>
          <p:cNvPr id="3" name="Content Placeholder 2"/>
          <p:cNvSpPr>
            <a:spLocks noGrp="1"/>
          </p:cNvSpPr>
          <p:nvPr>
            <p:ph idx="1"/>
          </p:nvPr>
        </p:nvSpPr>
        <p:spPr/>
        <p:txBody>
          <a:bodyPr/>
          <a:lstStyle/>
          <a:p>
            <a:endParaRPr lang="en-US"/>
          </a:p>
        </p:txBody>
      </p:sp>
      <p:pic>
        <p:nvPicPr>
          <p:cNvPr id="100354" name="Picture 2"/>
          <p:cNvPicPr>
            <a:picLocks noChangeAspect="1" noChangeArrowheads="1"/>
          </p:cNvPicPr>
          <p:nvPr/>
        </p:nvPicPr>
        <p:blipFill>
          <a:blip r:embed="rId2" cstate="print"/>
          <a:srcRect/>
          <a:stretch>
            <a:fillRect/>
          </a:stretch>
        </p:blipFill>
        <p:spPr bwMode="auto">
          <a:xfrm>
            <a:off x="1295400" y="1447800"/>
            <a:ext cx="7543799" cy="50292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990600"/>
          </a:xfrm>
        </p:spPr>
        <p:txBody>
          <a:bodyPr/>
          <a:lstStyle/>
          <a:p>
            <a:r>
              <a:rPr lang="en-US" dirty="0" smtClean="0"/>
              <a:t>Generating a next vertex</a:t>
            </a:r>
            <a:endParaRPr lang="en-US" dirty="0"/>
          </a:p>
        </p:txBody>
      </p:sp>
      <p:sp>
        <p:nvSpPr>
          <p:cNvPr id="3" name="Content Placeholder 2"/>
          <p:cNvSpPr>
            <a:spLocks noGrp="1"/>
          </p:cNvSpPr>
          <p:nvPr>
            <p:ph idx="1"/>
          </p:nvPr>
        </p:nvSpPr>
        <p:spPr/>
        <p:txBody>
          <a:bodyPr/>
          <a:lstStyle/>
          <a:p>
            <a:endParaRPr lang="en-US"/>
          </a:p>
        </p:txBody>
      </p:sp>
      <p:pic>
        <p:nvPicPr>
          <p:cNvPr id="101378" name="Picture 2"/>
          <p:cNvPicPr>
            <a:picLocks noChangeAspect="1" noChangeArrowheads="1"/>
          </p:cNvPicPr>
          <p:nvPr/>
        </p:nvPicPr>
        <p:blipFill>
          <a:blip r:embed="rId2" cstate="print"/>
          <a:srcRect/>
          <a:stretch>
            <a:fillRect/>
          </a:stretch>
        </p:blipFill>
        <p:spPr bwMode="auto">
          <a:xfrm>
            <a:off x="1156448" y="914400"/>
            <a:ext cx="7772399" cy="59436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0/1 Knapsack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Given n positive weights </a:t>
            </a:r>
            <a:r>
              <a:rPr lang="en-US" dirty="0" err="1" smtClean="0"/>
              <a:t>Wi</a:t>
            </a:r>
            <a:r>
              <a:rPr lang="en-US" dirty="0" smtClean="0"/>
              <a:t>, n positive profits pi, and a positive number m that is the knapsack capacity, this problem calls for choosing a subset of the weights such that </a:t>
            </a:r>
          </a:p>
          <a:p>
            <a:endParaRPr lang="en-US" dirty="0" smtClean="0"/>
          </a:p>
          <a:p>
            <a:r>
              <a:rPr lang="en-US" dirty="0" smtClean="0"/>
              <a:t>The x</a:t>
            </a:r>
            <a:r>
              <a:rPr lang="en-US" baseline="-25000" dirty="0" smtClean="0"/>
              <a:t>i</a:t>
            </a:r>
            <a:r>
              <a:rPr lang="en-US" dirty="0" smtClean="0"/>
              <a:t>'s constitute a zero-one-valued vector. </a:t>
            </a:r>
          </a:p>
          <a:p>
            <a:r>
              <a:rPr lang="en-US" dirty="0" smtClean="0"/>
              <a:t>Solution space– 2</a:t>
            </a:r>
            <a:r>
              <a:rPr lang="en-US" baseline="30000" dirty="0" smtClean="0"/>
              <a:t>n</a:t>
            </a:r>
            <a:r>
              <a:rPr lang="en-US" dirty="0" smtClean="0"/>
              <a:t> distinct to assign 0/1 values to x</a:t>
            </a:r>
            <a:r>
              <a:rPr lang="en-US" baseline="-25000" dirty="0" smtClean="0"/>
              <a:t>i</a:t>
            </a:r>
            <a:endParaRPr lang="en-US" baseline="-25000" dirty="0"/>
          </a:p>
        </p:txBody>
      </p:sp>
      <p:pic>
        <p:nvPicPr>
          <p:cNvPr id="99330" name="Picture 2"/>
          <p:cNvPicPr>
            <a:picLocks noChangeAspect="1" noChangeArrowheads="1"/>
          </p:cNvPicPr>
          <p:nvPr/>
        </p:nvPicPr>
        <p:blipFill>
          <a:blip r:embed="rId2" cstate="print"/>
          <a:srcRect/>
          <a:stretch>
            <a:fillRect/>
          </a:stretch>
        </p:blipFill>
        <p:spPr bwMode="auto">
          <a:xfrm>
            <a:off x="2895600" y="3276600"/>
            <a:ext cx="5486400" cy="106997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0/1 Knapsack Problem</a:t>
            </a:r>
            <a:endParaRPr lang="en-US" dirty="0"/>
          </a:p>
        </p:txBody>
      </p:sp>
      <p:sp>
        <p:nvSpPr>
          <p:cNvPr id="3" name="Content Placeholder 2"/>
          <p:cNvSpPr>
            <a:spLocks noGrp="1"/>
          </p:cNvSpPr>
          <p:nvPr>
            <p:ph idx="1"/>
          </p:nvPr>
        </p:nvSpPr>
        <p:spPr/>
        <p:txBody>
          <a:bodyPr/>
          <a:lstStyle/>
          <a:p>
            <a:r>
              <a:rPr lang="en-US" dirty="0" smtClean="0"/>
              <a:t>It is assumed that</a:t>
            </a:r>
          </a:p>
          <a:p>
            <a:endParaRPr lang="en-US" dirty="0" smtClean="0"/>
          </a:p>
          <a:p>
            <a:r>
              <a:rPr lang="en-US" dirty="0" smtClean="0"/>
              <a:t>A good bounding function</a:t>
            </a:r>
          </a:p>
          <a:p>
            <a:pPr lvl="1"/>
            <a:r>
              <a:rPr lang="en-US" dirty="0" smtClean="0"/>
              <a:t>Using as </a:t>
            </a:r>
            <a:r>
              <a:rPr lang="en-US" dirty="0" err="1" smtClean="0"/>
              <a:t>upperbound</a:t>
            </a:r>
            <a:r>
              <a:rPr lang="en-US" dirty="0" smtClean="0"/>
              <a:t> on the value of the best feasible solution by obtaining given live node any of its descendents.</a:t>
            </a:r>
          </a:p>
          <a:p>
            <a:pPr lvl="1"/>
            <a:r>
              <a:rPr lang="en-US" dirty="0" smtClean="0"/>
              <a:t>If </a:t>
            </a:r>
            <a:r>
              <a:rPr lang="en-US" dirty="0" err="1" smtClean="0"/>
              <a:t>upperbound</a:t>
            </a:r>
            <a:r>
              <a:rPr lang="en-US" dirty="0" smtClean="0"/>
              <a:t> is not higher than the value of the best solution determined so far, the live node can be killed</a:t>
            </a:r>
            <a:endParaRPr lang="en-US" dirty="0"/>
          </a:p>
        </p:txBody>
      </p:sp>
      <p:pic>
        <p:nvPicPr>
          <p:cNvPr id="100354" name="Picture 2"/>
          <p:cNvPicPr>
            <a:picLocks noChangeAspect="1" noChangeArrowheads="1"/>
          </p:cNvPicPr>
          <p:nvPr/>
        </p:nvPicPr>
        <p:blipFill>
          <a:blip r:embed="rId2" cstate="print"/>
          <a:srcRect/>
          <a:stretch>
            <a:fillRect/>
          </a:stretch>
        </p:blipFill>
        <p:spPr bwMode="auto">
          <a:xfrm>
            <a:off x="2667000" y="2133600"/>
            <a:ext cx="4419600" cy="609600"/>
          </a:xfrm>
          <a:prstGeom prst="rect">
            <a:avLst/>
          </a:prstGeom>
          <a:noFill/>
          <a:ln w="9525">
            <a:noFill/>
            <a:miter lim="800000"/>
            <a:headEnd/>
            <a:tailEnd/>
          </a:ln>
        </p:spPr>
      </p:pic>
      <p:pic>
        <p:nvPicPr>
          <p:cNvPr id="100355" name="Picture 3"/>
          <p:cNvPicPr>
            <a:picLocks noChangeAspect="1" noChangeArrowheads="1"/>
          </p:cNvPicPr>
          <p:nvPr/>
        </p:nvPicPr>
        <p:blipFill>
          <a:blip r:embed="rId3" cstate="print"/>
          <a:srcRect/>
          <a:stretch>
            <a:fillRect/>
          </a:stretch>
        </p:blipFill>
        <p:spPr bwMode="auto">
          <a:xfrm>
            <a:off x="7543800" y="2209800"/>
            <a:ext cx="1082675" cy="457199"/>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0/1 Knapsack Problem</a:t>
            </a:r>
            <a:endParaRPr lang="en-US" dirty="0"/>
          </a:p>
        </p:txBody>
      </p:sp>
      <p:sp>
        <p:nvSpPr>
          <p:cNvPr id="3" name="Content Placeholder 2"/>
          <p:cNvSpPr>
            <a:spLocks noGrp="1"/>
          </p:cNvSpPr>
          <p:nvPr>
            <p:ph idx="1"/>
          </p:nvPr>
        </p:nvSpPr>
        <p:spPr/>
        <p:txBody>
          <a:bodyPr/>
          <a:lstStyle/>
          <a:p>
            <a:r>
              <a:rPr lang="en-US" dirty="0" smtClean="0"/>
              <a:t>Fixed </a:t>
            </a:r>
            <a:r>
              <a:rPr lang="en-US" dirty="0" err="1" smtClean="0"/>
              <a:t>tuple</a:t>
            </a:r>
            <a:r>
              <a:rPr lang="en-US" dirty="0" smtClean="0"/>
              <a:t> size formulation. </a:t>
            </a:r>
          </a:p>
          <a:p>
            <a:r>
              <a:rPr lang="en-US" dirty="0" smtClean="0"/>
              <a:t>If at node Z the values of x</a:t>
            </a:r>
            <a:r>
              <a:rPr lang="en-US" baseline="-25000" dirty="0" smtClean="0"/>
              <a:t>i</a:t>
            </a:r>
            <a:r>
              <a:rPr lang="en-US" dirty="0" smtClean="0"/>
              <a:t>, 1 &lt;= </a:t>
            </a:r>
            <a:r>
              <a:rPr lang="en-US" dirty="0" err="1" smtClean="0"/>
              <a:t>i</a:t>
            </a:r>
            <a:r>
              <a:rPr lang="en-US" dirty="0" smtClean="0"/>
              <a:t> &lt;= k, have already been determined, then an upper bound for Z can be obtained by relaxing the requirement x</a:t>
            </a:r>
            <a:r>
              <a:rPr lang="en-US" baseline="-25000" dirty="0" smtClean="0"/>
              <a:t>i</a:t>
            </a:r>
            <a:r>
              <a:rPr lang="en-US" dirty="0" smtClean="0"/>
              <a:t> = 0 or 1 to</a:t>
            </a:r>
          </a:p>
          <a:p>
            <a:pPr>
              <a:buNone/>
            </a:pPr>
            <a:r>
              <a:rPr lang="en-US" dirty="0" smtClean="0"/>
              <a:t>   0&lt;=x</a:t>
            </a:r>
            <a:r>
              <a:rPr lang="en-US" baseline="-25000" dirty="0" smtClean="0"/>
              <a:t>i</a:t>
            </a:r>
            <a:r>
              <a:rPr lang="en-US" dirty="0" smtClean="0"/>
              <a:t>&lt;=1 for k+1 &lt;= </a:t>
            </a:r>
            <a:r>
              <a:rPr lang="en-US" dirty="0" err="1" smtClean="0"/>
              <a:t>i</a:t>
            </a:r>
            <a:r>
              <a:rPr lang="en-US" dirty="0" smtClean="0"/>
              <a:t> &lt;= n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5410200"/>
          </a:xfrm>
        </p:spPr>
        <p:txBody>
          <a:bodyPr>
            <a:normAutofit fontScale="92500"/>
          </a:bodyPr>
          <a:lstStyle/>
          <a:p>
            <a:r>
              <a:rPr lang="en-US" dirty="0" smtClean="0"/>
              <a:t>Two types of constraints</a:t>
            </a:r>
          </a:p>
          <a:p>
            <a:pPr lvl="1"/>
            <a:r>
              <a:rPr lang="en-US" dirty="0" smtClean="0"/>
              <a:t>1) Explicit Constraint</a:t>
            </a:r>
          </a:p>
          <a:p>
            <a:pPr lvl="2" algn="just">
              <a:spcBef>
                <a:spcPct val="50000"/>
              </a:spcBef>
            </a:pPr>
            <a:r>
              <a:rPr lang="de-DE" sz="2200" dirty="0" smtClean="0"/>
              <a:t>Are the rules which restrict each x</a:t>
            </a:r>
            <a:r>
              <a:rPr lang="de-DE" sz="2200" baseline="-25000" dirty="0" smtClean="0"/>
              <a:t>i</a:t>
            </a:r>
            <a:r>
              <a:rPr lang="de-DE" sz="2200" dirty="0" smtClean="0"/>
              <a:t> to take value from a given set.</a:t>
            </a:r>
          </a:p>
          <a:p>
            <a:pPr lvl="2" algn="just">
              <a:spcBef>
                <a:spcPct val="50000"/>
              </a:spcBef>
            </a:pPr>
            <a:r>
              <a:rPr lang="en-US" sz="2200" dirty="0" smtClean="0"/>
              <a:t>	</a:t>
            </a:r>
            <a:r>
              <a:rPr lang="de-DE" sz="2200" dirty="0" smtClean="0"/>
              <a:t>Ex. </a:t>
            </a:r>
            <a:r>
              <a:rPr lang="en-US" sz="2200" dirty="0" smtClean="0"/>
              <a:t>	</a:t>
            </a:r>
            <a:r>
              <a:rPr lang="de-DE" sz="2200" dirty="0" smtClean="0"/>
              <a:t>x</a:t>
            </a:r>
            <a:r>
              <a:rPr lang="de-DE" sz="2200" baseline="-25000" dirty="0" smtClean="0"/>
              <a:t>i</a:t>
            </a:r>
            <a:r>
              <a:rPr lang="de-DE" sz="2200" dirty="0" smtClean="0"/>
              <a:t> = 0 or 1     or S</a:t>
            </a:r>
            <a:r>
              <a:rPr lang="de-DE" sz="2200" baseline="-25000" dirty="0" smtClean="0"/>
              <a:t>i</a:t>
            </a:r>
            <a:r>
              <a:rPr lang="de-DE" sz="2200" dirty="0" smtClean="0"/>
              <a:t> = {0, 1}	</a:t>
            </a:r>
          </a:p>
          <a:p>
            <a:pPr lvl="2" algn="just">
              <a:spcBef>
                <a:spcPct val="50000"/>
              </a:spcBef>
            </a:pPr>
            <a:r>
              <a:rPr lang="de-DE" sz="2200" dirty="0" smtClean="0"/>
              <a:t> 		l</a:t>
            </a:r>
            <a:r>
              <a:rPr lang="de-DE" sz="2200" baseline="-25000" dirty="0" smtClean="0"/>
              <a:t>i</a:t>
            </a:r>
            <a:r>
              <a:rPr lang="de-DE" sz="2200" dirty="0" smtClean="0"/>
              <a:t> </a:t>
            </a:r>
            <a:r>
              <a:rPr lang="en-US" sz="2200" dirty="0" smtClean="0">
                <a:cs typeface="Times New Roman" pitchFamily="18" charset="0"/>
                <a:sym typeface="Symbol" pitchFamily="18" charset="2"/>
              </a:rPr>
              <a:t></a:t>
            </a:r>
            <a:r>
              <a:rPr lang="de-DE" sz="2200" dirty="0" smtClean="0"/>
              <a:t> x</a:t>
            </a:r>
            <a:r>
              <a:rPr lang="de-DE" sz="2200" baseline="-25000" dirty="0" smtClean="0"/>
              <a:t>i</a:t>
            </a:r>
            <a:r>
              <a:rPr lang="de-DE" sz="2200" dirty="0" smtClean="0"/>
              <a:t> </a:t>
            </a:r>
            <a:r>
              <a:rPr lang="en-US" sz="2200" dirty="0" smtClean="0">
                <a:cs typeface="Times New Roman" pitchFamily="18" charset="0"/>
                <a:sym typeface="Symbol" pitchFamily="18" charset="2"/>
              </a:rPr>
              <a:t></a:t>
            </a:r>
            <a:r>
              <a:rPr lang="de-DE" sz="2200" dirty="0" smtClean="0"/>
              <a:t> u</a:t>
            </a:r>
            <a:r>
              <a:rPr lang="de-DE" sz="2200" baseline="-25000" dirty="0" smtClean="0"/>
              <a:t>i</a:t>
            </a:r>
            <a:r>
              <a:rPr lang="de-DE" sz="2200" dirty="0" smtClean="0"/>
              <a:t>    or S</a:t>
            </a:r>
            <a:r>
              <a:rPr lang="de-DE" sz="2200" baseline="-25000" dirty="0" smtClean="0"/>
              <a:t>i</a:t>
            </a:r>
            <a:r>
              <a:rPr lang="de-DE" sz="2200" dirty="0" smtClean="0"/>
              <a:t> = {</a:t>
            </a:r>
            <a:r>
              <a:rPr lang="de-DE" sz="2200" dirty="0" smtClean="0">
                <a:sym typeface="Symbol" pitchFamily="18" charset="2"/>
              </a:rPr>
              <a:t></a:t>
            </a:r>
            <a:r>
              <a:rPr lang="de-DE" sz="2200" dirty="0" smtClean="0"/>
              <a:t> :  l</a:t>
            </a:r>
            <a:r>
              <a:rPr lang="de-DE" sz="2200" baseline="-25000" dirty="0" smtClean="0"/>
              <a:t>i</a:t>
            </a:r>
            <a:r>
              <a:rPr lang="de-DE" sz="2200" dirty="0" smtClean="0"/>
              <a:t> </a:t>
            </a:r>
            <a:r>
              <a:rPr lang="en-US" sz="2200" dirty="0" smtClean="0">
                <a:cs typeface="Times New Roman" pitchFamily="18" charset="0"/>
                <a:sym typeface="Symbol" pitchFamily="18" charset="2"/>
              </a:rPr>
              <a:t></a:t>
            </a:r>
            <a:r>
              <a:rPr lang="de-DE" sz="2200" dirty="0" smtClean="0"/>
              <a:t> </a:t>
            </a:r>
            <a:r>
              <a:rPr lang="de-DE" sz="2200" dirty="0" smtClean="0">
                <a:sym typeface="Symbol" pitchFamily="18" charset="2"/>
              </a:rPr>
              <a:t></a:t>
            </a:r>
            <a:r>
              <a:rPr lang="de-DE" sz="2200" dirty="0" smtClean="0"/>
              <a:t> </a:t>
            </a:r>
            <a:r>
              <a:rPr lang="en-US" sz="2200" dirty="0" smtClean="0">
                <a:cs typeface="Times New Roman" pitchFamily="18" charset="0"/>
                <a:sym typeface="Symbol" pitchFamily="18" charset="2"/>
              </a:rPr>
              <a:t></a:t>
            </a:r>
            <a:r>
              <a:rPr lang="de-DE" sz="2200" dirty="0" smtClean="0"/>
              <a:t> u</a:t>
            </a:r>
            <a:r>
              <a:rPr lang="de-DE" sz="2200" baseline="-25000" dirty="0" smtClean="0"/>
              <a:t>i</a:t>
            </a:r>
            <a:r>
              <a:rPr lang="de-DE" sz="2200" dirty="0" smtClean="0"/>
              <a:t>}</a:t>
            </a:r>
          </a:p>
          <a:p>
            <a:pPr lvl="2" algn="just">
              <a:spcBef>
                <a:spcPct val="50000"/>
              </a:spcBef>
            </a:pPr>
            <a:r>
              <a:rPr lang="de-DE" dirty="0" smtClean="0"/>
              <a:t>All tuples that satisfy explicit constraints define a possible </a:t>
            </a:r>
            <a:r>
              <a:rPr lang="de-DE" i="1" dirty="0" smtClean="0"/>
              <a:t>solution space</a:t>
            </a:r>
            <a:r>
              <a:rPr lang="de-DE" dirty="0" smtClean="0"/>
              <a:t>.</a:t>
            </a:r>
          </a:p>
          <a:p>
            <a:pPr lvl="1"/>
            <a:r>
              <a:rPr lang="en-US" dirty="0" smtClean="0"/>
              <a:t>2) Implicit Constraint</a:t>
            </a:r>
          </a:p>
          <a:p>
            <a:pPr lvl="2"/>
            <a:r>
              <a:rPr lang="de-DE" dirty="0" smtClean="0"/>
              <a:t>determine which of the tuples in the solution space actually satisfy the criterion function.</a:t>
            </a:r>
          </a:p>
          <a:p>
            <a:pPr lvl="2"/>
            <a:r>
              <a:rPr lang="en-US" i="1" dirty="0" smtClean="0"/>
              <a:t>“t</a:t>
            </a:r>
            <a:r>
              <a:rPr lang="de-DE" i="1" dirty="0" smtClean="0"/>
              <a:t>hey describe the way in which the x</a:t>
            </a:r>
            <a:r>
              <a:rPr lang="de-DE" baseline="-25000" dirty="0" smtClean="0"/>
              <a:t>i</a:t>
            </a:r>
            <a:r>
              <a:rPr lang="de-DE" dirty="0" smtClean="0"/>
              <a:t> </a:t>
            </a:r>
            <a:r>
              <a:rPr lang="de-DE" i="1" dirty="0" smtClean="0"/>
              <a:t>must be related to   each other.</a:t>
            </a:r>
            <a:r>
              <a:rPr lang="en-US" i="1"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0/1 Knapsack Problem</a:t>
            </a:r>
            <a:endParaRPr lang="en-US" dirty="0"/>
          </a:p>
        </p:txBody>
      </p:sp>
      <p:sp>
        <p:nvSpPr>
          <p:cNvPr id="3" name="Content Placeholder 2"/>
          <p:cNvSpPr>
            <a:spLocks noGrp="1"/>
          </p:cNvSpPr>
          <p:nvPr>
            <p:ph idx="1"/>
          </p:nvPr>
        </p:nvSpPr>
        <p:spPr/>
        <p:txBody>
          <a:bodyPr/>
          <a:lstStyle/>
          <a:p>
            <a:endParaRPr lang="en-US"/>
          </a:p>
        </p:txBody>
      </p:sp>
      <p:pic>
        <p:nvPicPr>
          <p:cNvPr id="101378" name="Picture 2"/>
          <p:cNvPicPr>
            <a:picLocks noChangeAspect="1" noChangeArrowheads="1"/>
          </p:cNvPicPr>
          <p:nvPr/>
        </p:nvPicPr>
        <p:blipFill>
          <a:blip r:embed="rId2" cstate="print"/>
          <a:srcRect/>
          <a:stretch>
            <a:fillRect/>
          </a:stretch>
        </p:blipFill>
        <p:spPr bwMode="auto">
          <a:xfrm>
            <a:off x="1600200" y="1524000"/>
            <a:ext cx="7086600" cy="45720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smtClean="0"/>
              <a:t>0/1 Knapsack Problem</a:t>
            </a:r>
            <a:endParaRPr lang="en-US" dirty="0"/>
          </a:p>
        </p:txBody>
      </p:sp>
      <p:sp>
        <p:nvSpPr>
          <p:cNvPr id="3" name="Content Placeholder 2"/>
          <p:cNvSpPr>
            <a:spLocks noGrp="1"/>
          </p:cNvSpPr>
          <p:nvPr>
            <p:ph idx="1"/>
          </p:nvPr>
        </p:nvSpPr>
        <p:spPr/>
        <p:txBody>
          <a:bodyPr/>
          <a:lstStyle/>
          <a:p>
            <a:endParaRPr lang="en-US" dirty="0"/>
          </a:p>
        </p:txBody>
      </p:sp>
      <p:pic>
        <p:nvPicPr>
          <p:cNvPr id="102402" name="Picture 2"/>
          <p:cNvPicPr>
            <a:picLocks noChangeAspect="1" noChangeArrowheads="1"/>
          </p:cNvPicPr>
          <p:nvPr/>
        </p:nvPicPr>
        <p:blipFill>
          <a:blip r:embed="rId2" cstate="print"/>
          <a:srcRect/>
          <a:stretch>
            <a:fillRect/>
          </a:stretch>
        </p:blipFill>
        <p:spPr bwMode="auto">
          <a:xfrm>
            <a:off x="990600" y="838200"/>
            <a:ext cx="7391399" cy="6172199"/>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0/1 Knapsack Problem</a:t>
            </a:r>
            <a:endParaRPr lang="en-US" dirty="0"/>
          </a:p>
        </p:txBody>
      </p:sp>
      <p:sp>
        <p:nvSpPr>
          <p:cNvPr id="3" name="Content Placeholder 2"/>
          <p:cNvSpPr>
            <a:spLocks noGrp="1"/>
          </p:cNvSpPr>
          <p:nvPr>
            <p:ph idx="1"/>
          </p:nvPr>
        </p:nvSpPr>
        <p:spPr/>
        <p:txBody>
          <a:bodyPr/>
          <a:lstStyle/>
          <a:p>
            <a:r>
              <a:rPr lang="en-US" dirty="0" smtClean="0"/>
              <a:t>Bounding function need not be used whenever backtracking algorithm makes a move to the left child of a node.</a:t>
            </a:r>
          </a:p>
          <a:p>
            <a:r>
              <a:rPr lang="en-US" dirty="0" smtClean="0"/>
              <a:t>Initially </a:t>
            </a:r>
            <a:r>
              <a:rPr lang="en-US" dirty="0" err="1" smtClean="0"/>
              <a:t>fp</a:t>
            </a:r>
            <a:r>
              <a:rPr lang="en-US" dirty="0" smtClean="0"/>
              <a:t>=-1 --- maximum final profit</a:t>
            </a:r>
          </a:p>
          <a:p>
            <a:r>
              <a:rPr lang="en-US" dirty="0" smtClean="0"/>
              <a:t>Algorithm invoked as </a:t>
            </a:r>
            <a:r>
              <a:rPr lang="en-US" dirty="0" err="1" smtClean="0"/>
              <a:t>Bknap</a:t>
            </a:r>
            <a:r>
              <a:rPr lang="en-US" dirty="0" smtClean="0"/>
              <a:t>(1,0,0) when </a:t>
            </a:r>
            <a:r>
              <a:rPr lang="en-US" dirty="0" err="1" smtClean="0"/>
              <a:t>fp</a:t>
            </a:r>
            <a:r>
              <a:rPr lang="en-US" dirty="0" smtClean="0"/>
              <a:t>&lt;&gt;1, </a:t>
            </a:r>
            <a:endParaRPr lang="en-US" dirty="0"/>
          </a:p>
        </p:txBody>
      </p:sp>
      <p:pic>
        <p:nvPicPr>
          <p:cNvPr id="103426" name="Picture 2"/>
          <p:cNvPicPr>
            <a:picLocks noChangeAspect="1" noChangeArrowheads="1"/>
          </p:cNvPicPr>
          <p:nvPr/>
        </p:nvPicPr>
        <p:blipFill>
          <a:blip r:embed="rId2" cstate="print"/>
          <a:srcRect/>
          <a:stretch>
            <a:fillRect/>
          </a:stretch>
        </p:blipFill>
        <p:spPr bwMode="auto">
          <a:xfrm>
            <a:off x="3886200" y="4267200"/>
            <a:ext cx="2362200" cy="6096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Hamiltonian Cycles ( Non-recursive Algorithm)</a:t>
            </a:r>
            <a:endParaRPr lang="en-US" dirty="0"/>
          </a:p>
        </p:txBody>
      </p:sp>
      <p:sp>
        <p:nvSpPr>
          <p:cNvPr id="3" name="Content Placeholder 2"/>
          <p:cNvSpPr>
            <a:spLocks noGrp="1"/>
          </p:cNvSpPr>
          <p:nvPr>
            <p:ph idx="1"/>
          </p:nvPr>
        </p:nvSpPr>
        <p:spPr>
          <a:xfrm>
            <a:off x="1435608" y="1371600"/>
            <a:ext cx="7498080" cy="5486400"/>
          </a:xfrm>
        </p:spPr>
        <p:txBody>
          <a:bodyPr>
            <a:normAutofit fontScale="70000" lnSpcReduction="20000"/>
          </a:bodyPr>
          <a:lstStyle/>
          <a:p>
            <a:pPr>
              <a:lnSpc>
                <a:spcPct val="120000"/>
              </a:lnSpc>
              <a:buNone/>
            </a:pPr>
            <a:r>
              <a:rPr lang="en-US" sz="3600" dirty="0" smtClean="0">
                <a:latin typeface="Calibri" pitchFamily="34" charset="0"/>
                <a:cs typeface="Arial" pitchFamily="34" charset="0"/>
              </a:rPr>
              <a:t>void </a:t>
            </a:r>
            <a:r>
              <a:rPr lang="en-US" sz="3600" dirty="0" err="1" smtClean="0">
                <a:latin typeface="Calibri" pitchFamily="34" charset="0"/>
                <a:cs typeface="Arial" pitchFamily="34" charset="0"/>
              </a:rPr>
              <a:t>iterHam</a:t>
            </a:r>
            <a:r>
              <a:rPr lang="en-US" sz="3600" dirty="0" smtClean="0">
                <a:latin typeface="Calibri" pitchFamily="34" charset="0"/>
                <a:cs typeface="Arial" pitchFamily="34" charset="0"/>
              </a:rPr>
              <a:t>(n , G)</a:t>
            </a:r>
          </a:p>
          <a:p>
            <a:pPr lvl="1">
              <a:lnSpc>
                <a:spcPct val="120000"/>
              </a:lnSpc>
              <a:spcBef>
                <a:spcPts val="0"/>
              </a:spcBef>
              <a:buNone/>
            </a:pPr>
            <a:r>
              <a:rPr lang="en-US" sz="3600" dirty="0" smtClean="0">
                <a:latin typeface="Calibri" pitchFamily="34" charset="0"/>
                <a:cs typeface="Arial" pitchFamily="34" charset="0"/>
              </a:rPr>
              <a:t>{</a:t>
            </a:r>
          </a:p>
          <a:p>
            <a:pPr lvl="1">
              <a:lnSpc>
                <a:spcPct val="120000"/>
              </a:lnSpc>
              <a:spcBef>
                <a:spcPts val="0"/>
              </a:spcBef>
              <a:buNone/>
            </a:pPr>
            <a:r>
              <a:rPr lang="en-US" sz="3600" dirty="0" smtClean="0">
                <a:latin typeface="Calibri" pitchFamily="34" charset="0"/>
                <a:cs typeface="Arial" pitchFamily="34" charset="0"/>
              </a:rPr>
              <a:t>   k=1</a:t>
            </a:r>
          </a:p>
          <a:p>
            <a:pPr lvl="1">
              <a:lnSpc>
                <a:spcPct val="120000"/>
              </a:lnSpc>
              <a:spcBef>
                <a:spcPts val="0"/>
              </a:spcBef>
              <a:buNone/>
            </a:pPr>
            <a:r>
              <a:rPr lang="en-US" sz="3600" dirty="0" smtClean="0">
                <a:latin typeface="Calibri" pitchFamily="34" charset="0"/>
                <a:cs typeface="Arial" pitchFamily="34" charset="0"/>
              </a:rPr>
              <a:t>	while( k )</a:t>
            </a:r>
          </a:p>
          <a:p>
            <a:pPr lvl="1">
              <a:lnSpc>
                <a:spcPct val="120000"/>
              </a:lnSpc>
              <a:spcBef>
                <a:spcPts val="0"/>
              </a:spcBef>
              <a:buNone/>
            </a:pPr>
            <a:r>
              <a:rPr lang="en-US" sz="3600" dirty="0" smtClean="0">
                <a:latin typeface="Calibri" pitchFamily="34" charset="0"/>
                <a:cs typeface="Arial" pitchFamily="34" charset="0"/>
              </a:rPr>
              <a:t>	{</a:t>
            </a:r>
          </a:p>
          <a:p>
            <a:pPr lvl="1">
              <a:lnSpc>
                <a:spcPct val="120000"/>
              </a:lnSpc>
              <a:spcBef>
                <a:spcPts val="0"/>
              </a:spcBef>
              <a:buNone/>
            </a:pPr>
            <a:r>
              <a:rPr lang="en-US" sz="3600" dirty="0" smtClean="0">
                <a:latin typeface="Calibri" pitchFamily="34" charset="0"/>
                <a:cs typeface="Arial" pitchFamily="34" charset="0"/>
              </a:rPr>
              <a:t>		if </a:t>
            </a:r>
            <a:r>
              <a:rPr lang="en-US" sz="3600" dirty="0" err="1" smtClean="0">
                <a:latin typeface="Calibri" pitchFamily="34" charset="0"/>
                <a:cs typeface="Arial" pitchFamily="34" charset="0"/>
              </a:rPr>
              <a:t>nextValue</a:t>
            </a:r>
            <a:r>
              <a:rPr lang="en-US" sz="3600" dirty="0" smtClean="0">
                <a:latin typeface="Calibri" pitchFamily="34" charset="0"/>
                <a:cs typeface="Arial" pitchFamily="34" charset="0"/>
              </a:rPr>
              <a:t>(k)</a:t>
            </a:r>
          </a:p>
          <a:p>
            <a:pPr lvl="1">
              <a:lnSpc>
                <a:spcPct val="120000"/>
              </a:lnSpc>
              <a:spcBef>
                <a:spcPts val="0"/>
              </a:spcBef>
              <a:buNone/>
            </a:pPr>
            <a:r>
              <a:rPr lang="en-US" sz="3600" dirty="0" smtClean="0">
                <a:latin typeface="Calibri" pitchFamily="34" charset="0"/>
                <a:cs typeface="Arial" pitchFamily="34" charset="0"/>
              </a:rPr>
              <a:t>		{</a:t>
            </a:r>
          </a:p>
          <a:p>
            <a:pPr lvl="1">
              <a:lnSpc>
                <a:spcPct val="120000"/>
              </a:lnSpc>
              <a:spcBef>
                <a:spcPts val="0"/>
              </a:spcBef>
              <a:buNone/>
            </a:pPr>
            <a:r>
              <a:rPr lang="en-US" sz="3600" dirty="0" smtClean="0">
                <a:latin typeface="Calibri" pitchFamily="34" charset="0"/>
                <a:cs typeface="Arial" pitchFamily="34" charset="0"/>
              </a:rPr>
              <a:t>		   if x[k]==0 then return</a:t>
            </a:r>
          </a:p>
          <a:p>
            <a:pPr lvl="1">
              <a:lnSpc>
                <a:spcPct val="120000"/>
              </a:lnSpc>
              <a:spcBef>
                <a:spcPts val="0"/>
              </a:spcBef>
              <a:buNone/>
            </a:pPr>
            <a:r>
              <a:rPr lang="en-US" sz="3600" dirty="0" smtClean="0">
                <a:latin typeface="Calibri" pitchFamily="34" charset="0"/>
                <a:cs typeface="Arial" pitchFamily="34" charset="0"/>
              </a:rPr>
              <a:t>	       if k==n then write ( x[1:n])</a:t>
            </a:r>
          </a:p>
          <a:p>
            <a:pPr lvl="1">
              <a:lnSpc>
                <a:spcPct val="120000"/>
              </a:lnSpc>
              <a:spcBef>
                <a:spcPts val="0"/>
              </a:spcBef>
              <a:buNone/>
            </a:pPr>
            <a:r>
              <a:rPr lang="en-US" sz="3600" dirty="0" smtClean="0">
                <a:latin typeface="Calibri" pitchFamily="34" charset="0"/>
                <a:cs typeface="Arial" pitchFamily="34" charset="0"/>
              </a:rPr>
              <a:t>	       k=k+1</a:t>
            </a:r>
          </a:p>
          <a:p>
            <a:pPr lvl="1">
              <a:lnSpc>
                <a:spcPct val="120000"/>
              </a:lnSpc>
              <a:spcBef>
                <a:spcPts val="0"/>
              </a:spcBef>
              <a:buNone/>
            </a:pPr>
            <a:r>
              <a:rPr lang="en-US" sz="3600" dirty="0" smtClean="0">
                <a:latin typeface="Calibri" pitchFamily="34" charset="0"/>
                <a:cs typeface="Arial" pitchFamily="34" charset="0"/>
              </a:rPr>
              <a:t>	   }else</a:t>
            </a:r>
          </a:p>
          <a:p>
            <a:pPr lvl="1">
              <a:lnSpc>
                <a:spcPct val="120000"/>
              </a:lnSpc>
              <a:spcBef>
                <a:spcPts val="0"/>
              </a:spcBef>
              <a:buNone/>
            </a:pPr>
            <a:r>
              <a:rPr lang="en-US" sz="3600" dirty="0" smtClean="0">
                <a:latin typeface="Calibri" pitchFamily="34" charset="0"/>
                <a:cs typeface="Arial" pitchFamily="34" charset="0"/>
              </a:rPr>
              <a:t>			k=k-1</a:t>
            </a:r>
          </a:p>
          <a:p>
            <a:pPr lvl="1">
              <a:lnSpc>
                <a:spcPct val="120000"/>
              </a:lnSpc>
              <a:spcBef>
                <a:spcPts val="0"/>
              </a:spcBef>
              <a:buNone/>
            </a:pPr>
            <a:r>
              <a:rPr lang="en-US" sz="3600" dirty="0" smtClean="0">
                <a:latin typeface="Calibri" pitchFamily="34" charset="0"/>
                <a:cs typeface="Arial" pitchFamily="34" charset="0"/>
              </a:rPr>
              <a:t>	}</a:t>
            </a:r>
          </a:p>
          <a:p>
            <a:pPr lvl="1">
              <a:lnSpc>
                <a:spcPct val="120000"/>
              </a:lnSpc>
              <a:spcBef>
                <a:spcPts val="0"/>
              </a:spcBef>
              <a:buNone/>
            </a:pPr>
            <a:r>
              <a:rPr lang="en-US" sz="3600" dirty="0" smtClean="0">
                <a:latin typeface="Calibri" pitchFamily="34" charset="0"/>
                <a:cs typeface="Arial" pitchFamily="34" charset="0"/>
              </a:rPr>
              <a:t>}</a:t>
            </a:r>
          </a:p>
          <a:p>
            <a:pPr lvl="1">
              <a:buNone/>
            </a:pPr>
            <a:endParaRPr lang="en-US" dirty="0" smtClean="0">
              <a:latin typeface="Calibri" pitchFamily="34" charset="0"/>
            </a:endParaRPr>
          </a:p>
          <a:p>
            <a:pPr lvl="1">
              <a:buNone/>
            </a:pPr>
            <a:endParaRPr lang="en-US" dirty="0">
              <a:latin typeface="Calibri"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990600"/>
          </a:xfrm>
        </p:spPr>
        <p:txBody>
          <a:bodyPr/>
          <a:lstStyle/>
          <a:p>
            <a:r>
              <a:rPr lang="en-US" dirty="0" smtClean="0"/>
              <a:t>Generating a next vertex</a:t>
            </a:r>
            <a:endParaRPr lang="en-US" dirty="0"/>
          </a:p>
        </p:txBody>
      </p:sp>
      <p:sp>
        <p:nvSpPr>
          <p:cNvPr id="3" name="Content Placeholder 2"/>
          <p:cNvSpPr>
            <a:spLocks noGrp="1"/>
          </p:cNvSpPr>
          <p:nvPr>
            <p:ph idx="1"/>
          </p:nvPr>
        </p:nvSpPr>
        <p:spPr/>
        <p:txBody>
          <a:bodyPr/>
          <a:lstStyle/>
          <a:p>
            <a:endParaRPr lang="en-US"/>
          </a:p>
        </p:txBody>
      </p:sp>
      <p:pic>
        <p:nvPicPr>
          <p:cNvPr id="101378" name="Picture 2"/>
          <p:cNvPicPr>
            <a:picLocks noChangeAspect="1" noChangeArrowheads="1"/>
          </p:cNvPicPr>
          <p:nvPr/>
        </p:nvPicPr>
        <p:blipFill>
          <a:blip r:embed="rId2" cstate="print"/>
          <a:srcRect/>
          <a:stretch>
            <a:fillRect/>
          </a:stretch>
        </p:blipFill>
        <p:spPr bwMode="auto">
          <a:xfrm>
            <a:off x="1156448" y="914400"/>
            <a:ext cx="7772399" cy="5943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8-Queen’s Problem</a:t>
            </a:r>
            <a:endParaRPr lang="en-US" dirty="0"/>
          </a:p>
        </p:txBody>
      </p:sp>
      <p:sp>
        <p:nvSpPr>
          <p:cNvPr id="3" name="Content Placeholder 2"/>
          <p:cNvSpPr>
            <a:spLocks noGrp="1"/>
          </p:cNvSpPr>
          <p:nvPr>
            <p:ph idx="1"/>
          </p:nvPr>
        </p:nvSpPr>
        <p:spPr/>
        <p:txBody>
          <a:bodyPr>
            <a:normAutofit fontScale="92500" lnSpcReduction="20000"/>
          </a:bodyPr>
          <a:lstStyle/>
          <a:p>
            <a:r>
              <a:rPr lang="de-DE" sz="3200" dirty="0" smtClean="0"/>
              <a:t>Place 8 queens on the </a:t>
            </a:r>
            <a:r>
              <a:rPr lang="en-US" sz="3200" dirty="0" smtClean="0">
                <a:solidFill>
                  <a:schemeClr val="accent1">
                    <a:lumMod val="75000"/>
                  </a:schemeClr>
                </a:solidFill>
              </a:rPr>
              <a:t>8</a:t>
            </a:r>
            <a:r>
              <a:rPr lang="en-US" sz="3200" dirty="0" smtClean="0">
                <a:solidFill>
                  <a:schemeClr val="accent1">
                    <a:lumMod val="75000"/>
                  </a:schemeClr>
                </a:solidFill>
                <a:sym typeface="Symbol" pitchFamily="18" charset="2"/>
              </a:rPr>
              <a:t>8</a:t>
            </a:r>
            <a:r>
              <a:rPr lang="de-DE" sz="3200" dirty="0" smtClean="0"/>
              <a:t> chess board so that no two queens attack each other, i.e. no two of them are on the same row, column, or diagonal.</a:t>
            </a:r>
          </a:p>
          <a:p>
            <a:r>
              <a:rPr lang="en-US" sz="3200" dirty="0" smtClean="0"/>
              <a:t>N</a:t>
            </a:r>
            <a:r>
              <a:rPr lang="de-DE" sz="3200" dirty="0" smtClean="0"/>
              <a:t>umber rows and columns of chessboard 1,2,...,8. Since each of them must be on different row, we assume that </a:t>
            </a:r>
            <a:r>
              <a:rPr lang="de-DE" sz="3200" i="1" dirty="0" smtClean="0">
                <a:solidFill>
                  <a:schemeClr val="accent1">
                    <a:lumMod val="75000"/>
                  </a:schemeClr>
                </a:solidFill>
              </a:rPr>
              <a:t>queen i is places on row i</a:t>
            </a:r>
            <a:r>
              <a:rPr lang="de-DE" sz="3200" dirty="0" smtClean="0">
                <a:solidFill>
                  <a:schemeClr val="accent1">
                    <a:lumMod val="75000"/>
                  </a:schemeClr>
                </a:solidFill>
              </a:rPr>
              <a:t>. </a:t>
            </a:r>
            <a:endParaRPr lang="de-DE" dirty="0" smtClean="0">
              <a:solidFill>
                <a:schemeClr val="accent1">
                  <a:lumMod val="75000"/>
                </a:schemeClr>
              </a:solidFill>
            </a:endParaRPr>
          </a:p>
          <a:p>
            <a:r>
              <a:rPr lang="de-DE" sz="3200" dirty="0" smtClean="0"/>
              <a:t>All solutions to 8-queen</a:t>
            </a:r>
            <a:r>
              <a:rPr lang="en-US" sz="3200" dirty="0" smtClean="0"/>
              <a:t>s</a:t>
            </a:r>
            <a:r>
              <a:rPr lang="de-DE" sz="3200" dirty="0" smtClean="0"/>
              <a:t> problem can now be represented as 8-tuples (x</a:t>
            </a:r>
            <a:r>
              <a:rPr lang="de-DE" sz="3200" baseline="-25000" dirty="0" smtClean="0"/>
              <a:t>1</a:t>
            </a:r>
            <a:r>
              <a:rPr lang="de-DE" sz="3200" dirty="0" smtClean="0"/>
              <a:t>, x</a:t>
            </a:r>
            <a:r>
              <a:rPr lang="de-DE" sz="3200" baseline="-25000" dirty="0" smtClean="0"/>
              <a:t>2</a:t>
            </a:r>
            <a:r>
              <a:rPr lang="de-DE" sz="3200" dirty="0" smtClean="0"/>
              <a:t>,...,x</a:t>
            </a:r>
            <a:r>
              <a:rPr lang="de-DE" sz="3200" baseline="-25000" dirty="0" smtClean="0"/>
              <a:t>8</a:t>
            </a:r>
            <a:r>
              <a:rPr lang="de-DE" sz="3200" dirty="0" smtClean="0"/>
              <a:t>) where x</a:t>
            </a:r>
            <a:r>
              <a:rPr lang="de-DE" sz="3200" baseline="-25000" dirty="0" smtClean="0"/>
              <a:t>i</a:t>
            </a:r>
            <a:r>
              <a:rPr lang="de-DE" sz="3200" dirty="0" smtClean="0"/>
              <a:t> is the column on which queen </a:t>
            </a:r>
            <a:r>
              <a:rPr lang="de-DE" sz="3200" u="sng" dirty="0" smtClean="0"/>
              <a:t>i</a:t>
            </a:r>
            <a:r>
              <a:rPr lang="de-DE" sz="3200" dirty="0" smtClean="0"/>
              <a:t> is placed.</a:t>
            </a:r>
            <a:endParaRPr lang="de-DE"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de-DE" sz="3200" dirty="0" smtClean="0"/>
              <a:t>The </a:t>
            </a:r>
            <a:r>
              <a:rPr lang="de-DE" sz="3200" dirty="0" smtClean="0">
                <a:solidFill>
                  <a:schemeClr val="accent1"/>
                </a:solidFill>
              </a:rPr>
              <a:t>explicit constraints </a:t>
            </a:r>
            <a:r>
              <a:rPr lang="de-DE" sz="3200" dirty="0" smtClean="0"/>
              <a:t>using this formulation are:</a:t>
            </a:r>
            <a:endParaRPr lang="de-DE" dirty="0" smtClean="0"/>
          </a:p>
          <a:p>
            <a:pPr algn="just">
              <a:spcBef>
                <a:spcPct val="50000"/>
              </a:spcBef>
            </a:pPr>
            <a:r>
              <a:rPr lang="de-DE" sz="3200" dirty="0" smtClean="0"/>
              <a:t>S</a:t>
            </a:r>
            <a:r>
              <a:rPr lang="de-DE" sz="3200" baseline="-25000" dirty="0" smtClean="0"/>
              <a:t>i</a:t>
            </a:r>
            <a:r>
              <a:rPr lang="de-DE" sz="3200" dirty="0" smtClean="0"/>
              <a:t> = {1,2,...,8}, </a:t>
            </a:r>
            <a:r>
              <a:rPr lang="en-US" sz="3200" dirty="0" smtClean="0"/>
              <a:t>1</a:t>
            </a:r>
            <a:r>
              <a:rPr lang="en-US" sz="3200" dirty="0" smtClean="0">
                <a:sym typeface="Symbol" pitchFamily="18" charset="2"/>
              </a:rPr>
              <a:t> </a:t>
            </a:r>
            <a:r>
              <a:rPr lang="en-US" sz="3200" i="1" dirty="0" err="1" smtClean="0">
                <a:sym typeface="Symbol" pitchFamily="18" charset="2"/>
              </a:rPr>
              <a:t>i</a:t>
            </a:r>
            <a:r>
              <a:rPr lang="en-US" sz="3200" dirty="0" smtClean="0">
                <a:sym typeface="Symbol" pitchFamily="18" charset="2"/>
              </a:rPr>
              <a:t>  </a:t>
            </a:r>
            <a:r>
              <a:rPr lang="en-US" sz="3200" i="1" dirty="0" smtClean="0">
                <a:sym typeface="Symbol" pitchFamily="18" charset="2"/>
              </a:rPr>
              <a:t>n</a:t>
            </a:r>
            <a:r>
              <a:rPr lang="de-DE" sz="3200" dirty="0" smtClean="0"/>
              <a:t> </a:t>
            </a:r>
          </a:p>
          <a:p>
            <a:pPr algn="just">
              <a:spcBef>
                <a:spcPct val="50000"/>
              </a:spcBef>
            </a:pPr>
            <a:r>
              <a:rPr lang="de-DE" sz="3200" dirty="0" smtClean="0"/>
              <a:t>The solution space consist of </a:t>
            </a:r>
            <a:r>
              <a:rPr lang="en-US" sz="3200" dirty="0" smtClean="0"/>
              <a:t> 8</a:t>
            </a:r>
            <a:r>
              <a:rPr lang="en-US" sz="3200" baseline="30000" dirty="0" smtClean="0"/>
              <a:t>8</a:t>
            </a:r>
            <a:r>
              <a:rPr lang="en-US" sz="3200" dirty="0" smtClean="0"/>
              <a:t>    </a:t>
            </a:r>
            <a:r>
              <a:rPr lang="de-DE" sz="3200" dirty="0" smtClean="0"/>
              <a:t>tuples.</a:t>
            </a:r>
          </a:p>
          <a:p>
            <a:pPr algn="just">
              <a:spcBef>
                <a:spcPct val="50000"/>
              </a:spcBef>
            </a:pPr>
            <a:r>
              <a:rPr lang="de-DE" sz="2800" dirty="0" smtClean="0"/>
              <a:t>The </a:t>
            </a:r>
            <a:r>
              <a:rPr lang="de-DE" sz="2800" dirty="0" smtClean="0">
                <a:solidFill>
                  <a:schemeClr val="accent1"/>
                </a:solidFill>
              </a:rPr>
              <a:t>implicit constraints </a:t>
            </a:r>
            <a:r>
              <a:rPr lang="de-DE" sz="2800" dirty="0" smtClean="0"/>
              <a:t>for this problem are:</a:t>
            </a:r>
          </a:p>
          <a:p>
            <a:pPr algn="just">
              <a:spcBef>
                <a:spcPct val="50000"/>
              </a:spcBef>
              <a:buNone/>
            </a:pPr>
            <a:r>
              <a:rPr lang="de-DE" sz="2800" dirty="0" smtClean="0"/>
              <a:t>	1. No two x</a:t>
            </a:r>
            <a:r>
              <a:rPr lang="de-DE" sz="2800" baseline="-25000" dirty="0" smtClean="0"/>
              <a:t>i</a:t>
            </a:r>
            <a:r>
              <a:rPr lang="de-DE" sz="2800" dirty="0" smtClean="0"/>
              <a:t>’s can be same (</a:t>
            </a:r>
            <a:r>
              <a:rPr lang="de-DE" sz="2800" dirty="0" smtClean="0">
                <a:solidFill>
                  <a:schemeClr val="accent1"/>
                </a:solidFill>
              </a:rPr>
              <a:t>i.e., all queens must be placed on different columns</a:t>
            </a:r>
            <a:r>
              <a:rPr lang="de-DE" sz="2800" dirty="0" smtClean="0"/>
              <a:t>).</a:t>
            </a:r>
          </a:p>
          <a:p>
            <a:pPr algn="just">
              <a:spcBef>
                <a:spcPct val="50000"/>
              </a:spcBef>
              <a:buNone/>
            </a:pPr>
            <a:r>
              <a:rPr lang="de-DE" sz="2800" dirty="0" smtClean="0"/>
              <a:t>	2. No two queens can be on the same diagonal.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de-DE" sz="3200" dirty="0" smtClean="0"/>
              <a:t>The first of these constraints implies that all solutions are permutations of 8-tuple (1, 2, 3, 4, 5, 6, 7, 8).</a:t>
            </a:r>
          </a:p>
          <a:p>
            <a:r>
              <a:rPr lang="de-DE" sz="3200" i="1" dirty="0" smtClean="0"/>
              <a:t>This realization reduces the size of the problem space to </a:t>
            </a:r>
            <a:r>
              <a:rPr lang="en-US" sz="3200" i="1" dirty="0" smtClean="0"/>
              <a:t> </a:t>
            </a:r>
            <a:r>
              <a:rPr lang="de-DE" sz="3200" i="1" dirty="0" smtClean="0">
                <a:solidFill>
                  <a:schemeClr val="accent1"/>
                </a:solidFill>
              </a:rPr>
              <a:t>8! </a:t>
            </a:r>
            <a:r>
              <a:rPr lang="de-DE" sz="3200" i="1" dirty="0" smtClean="0"/>
              <a:t>tuples.</a:t>
            </a:r>
            <a:endParaRPr lang="de-DE" i="1" dirty="0" smtClean="0"/>
          </a:p>
          <a:p>
            <a:endParaRPr lang="en-US" dirty="0"/>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undForSorting">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BoundForSort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oundForSorting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undForSort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oundForSorting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undForSorting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undForSorting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undForSorting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oundForSorting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oundForSorting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RPC</Template>
  <TotalTime>2406</TotalTime>
  <Words>2303</Words>
  <Application>Microsoft Office PowerPoint</Application>
  <PresentationFormat>On-screen Show (4:3)</PresentationFormat>
  <Paragraphs>453</Paragraphs>
  <Slides>64</Slides>
  <Notes>13</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64</vt:i4>
      </vt:variant>
    </vt:vector>
  </HeadingPairs>
  <TitlesOfParts>
    <vt:vector size="78" baseType="lpstr">
      <vt:lpstr>宋体</vt:lpstr>
      <vt:lpstr>Arial</vt:lpstr>
      <vt:lpstr>Calibri</vt:lpstr>
      <vt:lpstr>Corbel</vt:lpstr>
      <vt:lpstr>Gill Sans MT</vt:lpstr>
      <vt:lpstr>Monotype Sorts</vt:lpstr>
      <vt:lpstr>Symbol</vt:lpstr>
      <vt:lpstr>Times New Roman</vt:lpstr>
      <vt:lpstr>Verdana</vt:lpstr>
      <vt:lpstr>Wingdings 2</vt:lpstr>
      <vt:lpstr>BoundForSorting</vt:lpstr>
      <vt:lpstr>Tannenbaum</vt:lpstr>
      <vt:lpstr>Solstice</vt:lpstr>
      <vt:lpstr>Equation</vt:lpstr>
      <vt:lpstr>Unit-IV-BackTracking</vt:lpstr>
      <vt:lpstr>PowerPoint Presentation</vt:lpstr>
      <vt:lpstr>Problem Categories</vt:lpstr>
      <vt:lpstr>General Method</vt:lpstr>
      <vt:lpstr>Basic Idea</vt:lpstr>
      <vt:lpstr>PowerPoint Presentation</vt:lpstr>
      <vt:lpstr>8-Queen’s Problem</vt:lpstr>
      <vt:lpstr>PowerPoint Presentation</vt:lpstr>
      <vt:lpstr>PowerPoint Presentation</vt:lpstr>
      <vt:lpstr>8-queen’s problem</vt:lpstr>
      <vt:lpstr>8-queen’s problem</vt:lpstr>
      <vt:lpstr>  8-queen’s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4-queen’s problem</vt:lpstr>
      <vt:lpstr>PowerPoint Presentation</vt:lpstr>
      <vt:lpstr>General Backtracking Algorithm</vt:lpstr>
      <vt:lpstr>General recursive Backtracking</vt:lpstr>
      <vt:lpstr>General Iterative Backtracking</vt:lpstr>
      <vt:lpstr>N-Queen’s problem</vt:lpstr>
      <vt:lpstr>N-Queen’s problem</vt:lpstr>
      <vt:lpstr>N-Queen’s problem</vt:lpstr>
      <vt:lpstr>N-Queen’s problem</vt:lpstr>
      <vt:lpstr>N-Queen’s problem</vt:lpstr>
      <vt:lpstr>PowerPoint Presentation</vt:lpstr>
      <vt:lpstr>SUM OF SUBSETS</vt:lpstr>
      <vt:lpstr>Sum of subsets</vt:lpstr>
      <vt:lpstr>Formulation</vt:lpstr>
      <vt:lpstr>Sum of subsets</vt:lpstr>
      <vt:lpstr>Sum of subsets</vt:lpstr>
      <vt:lpstr>Sum of subsets</vt:lpstr>
      <vt:lpstr>Sum of subsets</vt:lpstr>
      <vt:lpstr>Example</vt:lpstr>
      <vt:lpstr>Example</vt:lpstr>
      <vt:lpstr>Example</vt:lpstr>
      <vt:lpstr>Graph Coloring Problem</vt:lpstr>
      <vt:lpstr>Graph Coloring Problem</vt:lpstr>
      <vt:lpstr>A Map and corresponding Graph </vt:lpstr>
      <vt:lpstr>General Procedure</vt:lpstr>
      <vt:lpstr>Finding all m-colorings of the graph</vt:lpstr>
      <vt:lpstr>Generating next color</vt:lpstr>
      <vt:lpstr>A 4-graph and possible 3-colorings</vt:lpstr>
      <vt:lpstr>Time Complexity</vt:lpstr>
      <vt:lpstr>Hamiltonian Cycles</vt:lpstr>
      <vt:lpstr>Hamiltonian Cycles</vt:lpstr>
      <vt:lpstr>Algorithm for Hamiltonian Cycles</vt:lpstr>
      <vt:lpstr>Finding all Hamiltonian Cycles</vt:lpstr>
      <vt:lpstr>Generating a next vertex</vt:lpstr>
      <vt:lpstr>0/1 Knapsack Problem</vt:lpstr>
      <vt:lpstr>0/1 Knapsack Problem</vt:lpstr>
      <vt:lpstr>0/1 Knapsack Problem</vt:lpstr>
      <vt:lpstr>0/1 Knapsack Problem</vt:lpstr>
      <vt:lpstr>0/1 Knapsack Problem</vt:lpstr>
      <vt:lpstr>0/1 Knapsack Problem</vt:lpstr>
      <vt:lpstr>Hamiltonian Cycles ( Non-recursive Algorithm)</vt:lpstr>
      <vt:lpstr>Generating a next vertex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MRM</dc:creator>
  <cp:lastModifiedBy>shreya</cp:lastModifiedBy>
  <cp:revision>212</cp:revision>
  <dcterms:created xsi:type="dcterms:W3CDTF">2006-08-16T00:00:00Z</dcterms:created>
  <dcterms:modified xsi:type="dcterms:W3CDTF">2021-06-28T17:50:45Z</dcterms:modified>
</cp:coreProperties>
</file>