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8" r:id="rId4"/>
    <p:sldId id="257" r:id="rId5"/>
    <p:sldId id="259" r:id="rId6"/>
    <p:sldId id="260" r:id="rId7"/>
    <p:sldId id="261" r:id="rId8"/>
    <p:sldId id="262" r:id="rId9"/>
    <p:sldId id="263" r:id="rId10"/>
    <p:sldId id="264" r:id="rId11"/>
    <p:sldId id="265" r:id="rId12"/>
    <p:sldId id="266" r:id="rId13"/>
    <p:sldId id="267" r:id="rId14"/>
    <p:sldId id="273" r:id="rId15"/>
    <p:sldId id="268" r:id="rId16"/>
    <p:sldId id="269" r:id="rId17"/>
    <p:sldId id="270" r:id="rId18"/>
    <p:sldId id="271" r:id="rId19"/>
    <p:sldId id="272" r:id="rId20"/>
    <p:sldId id="274" r:id="rId21"/>
    <p:sldId id="275"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9" d="100"/>
          <a:sy n="79" d="100"/>
        </p:scale>
        <p:origin x="16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FEA131-A0B9-44EA-829A-7DF421BFA388}"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9DD8A-31ED-4F75-9C8D-F4E79459F3F1}" type="slidenum">
              <a:rPr lang="en-US" smtClean="0"/>
              <a:t>‹#›</a:t>
            </a:fld>
            <a:endParaRPr lang="en-US"/>
          </a:p>
        </p:txBody>
      </p:sp>
    </p:spTree>
    <p:extLst>
      <p:ext uri="{BB962C8B-B14F-4D97-AF65-F5344CB8AC3E}">
        <p14:creationId xmlns:p14="http://schemas.microsoft.com/office/powerpoint/2010/main" val="193134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FEA131-A0B9-44EA-829A-7DF421BFA388}"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9DD8A-31ED-4F75-9C8D-F4E79459F3F1}" type="slidenum">
              <a:rPr lang="en-US" smtClean="0"/>
              <a:t>‹#›</a:t>
            </a:fld>
            <a:endParaRPr lang="en-US"/>
          </a:p>
        </p:txBody>
      </p:sp>
    </p:spTree>
    <p:extLst>
      <p:ext uri="{BB962C8B-B14F-4D97-AF65-F5344CB8AC3E}">
        <p14:creationId xmlns:p14="http://schemas.microsoft.com/office/powerpoint/2010/main" val="410955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FEA131-A0B9-44EA-829A-7DF421BFA388}"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9DD8A-31ED-4F75-9C8D-F4E79459F3F1}" type="slidenum">
              <a:rPr lang="en-US" smtClean="0"/>
              <a:t>‹#›</a:t>
            </a:fld>
            <a:endParaRPr lang="en-US"/>
          </a:p>
        </p:txBody>
      </p:sp>
    </p:spTree>
    <p:extLst>
      <p:ext uri="{BB962C8B-B14F-4D97-AF65-F5344CB8AC3E}">
        <p14:creationId xmlns:p14="http://schemas.microsoft.com/office/powerpoint/2010/main" val="186027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FEA131-A0B9-44EA-829A-7DF421BFA388}"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9DD8A-31ED-4F75-9C8D-F4E79459F3F1}" type="slidenum">
              <a:rPr lang="en-US" smtClean="0"/>
              <a:t>‹#›</a:t>
            </a:fld>
            <a:endParaRPr lang="en-US"/>
          </a:p>
        </p:txBody>
      </p:sp>
    </p:spTree>
    <p:extLst>
      <p:ext uri="{BB962C8B-B14F-4D97-AF65-F5344CB8AC3E}">
        <p14:creationId xmlns:p14="http://schemas.microsoft.com/office/powerpoint/2010/main" val="4101810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FEA131-A0B9-44EA-829A-7DF421BFA388}"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9DD8A-31ED-4F75-9C8D-F4E79459F3F1}" type="slidenum">
              <a:rPr lang="en-US" smtClean="0"/>
              <a:t>‹#›</a:t>
            </a:fld>
            <a:endParaRPr lang="en-US"/>
          </a:p>
        </p:txBody>
      </p:sp>
    </p:spTree>
    <p:extLst>
      <p:ext uri="{BB962C8B-B14F-4D97-AF65-F5344CB8AC3E}">
        <p14:creationId xmlns:p14="http://schemas.microsoft.com/office/powerpoint/2010/main" val="357603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FEA131-A0B9-44EA-829A-7DF421BFA388}"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9DD8A-31ED-4F75-9C8D-F4E79459F3F1}" type="slidenum">
              <a:rPr lang="en-US" smtClean="0"/>
              <a:t>‹#›</a:t>
            </a:fld>
            <a:endParaRPr lang="en-US"/>
          </a:p>
        </p:txBody>
      </p:sp>
    </p:spTree>
    <p:extLst>
      <p:ext uri="{BB962C8B-B14F-4D97-AF65-F5344CB8AC3E}">
        <p14:creationId xmlns:p14="http://schemas.microsoft.com/office/powerpoint/2010/main" val="2504259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FEA131-A0B9-44EA-829A-7DF421BFA388}" type="datetimeFigureOut">
              <a:rPr lang="en-US" smtClean="0"/>
              <a:t>6/28/2021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79DD8A-31ED-4F75-9C8D-F4E79459F3F1}" type="slidenum">
              <a:rPr lang="en-US" smtClean="0"/>
              <a:t>‹#›</a:t>
            </a:fld>
            <a:endParaRPr lang="en-US"/>
          </a:p>
        </p:txBody>
      </p:sp>
    </p:spTree>
    <p:extLst>
      <p:ext uri="{BB962C8B-B14F-4D97-AF65-F5344CB8AC3E}">
        <p14:creationId xmlns:p14="http://schemas.microsoft.com/office/powerpoint/2010/main" val="274423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FEA131-A0B9-44EA-829A-7DF421BFA388}" type="datetimeFigureOut">
              <a:rPr lang="en-US" smtClean="0"/>
              <a:t>6/28/2021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9DD8A-31ED-4F75-9C8D-F4E79459F3F1}" type="slidenum">
              <a:rPr lang="en-US" smtClean="0"/>
              <a:t>‹#›</a:t>
            </a:fld>
            <a:endParaRPr lang="en-US"/>
          </a:p>
        </p:txBody>
      </p:sp>
    </p:spTree>
    <p:extLst>
      <p:ext uri="{BB962C8B-B14F-4D97-AF65-F5344CB8AC3E}">
        <p14:creationId xmlns:p14="http://schemas.microsoft.com/office/powerpoint/2010/main" val="2234224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EA131-A0B9-44EA-829A-7DF421BFA388}" type="datetimeFigureOut">
              <a:rPr lang="en-US" smtClean="0"/>
              <a:t>6/28/2021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79DD8A-31ED-4F75-9C8D-F4E79459F3F1}" type="slidenum">
              <a:rPr lang="en-US" smtClean="0"/>
              <a:t>‹#›</a:t>
            </a:fld>
            <a:endParaRPr lang="en-US"/>
          </a:p>
        </p:txBody>
      </p:sp>
    </p:spTree>
    <p:extLst>
      <p:ext uri="{BB962C8B-B14F-4D97-AF65-F5344CB8AC3E}">
        <p14:creationId xmlns:p14="http://schemas.microsoft.com/office/powerpoint/2010/main" val="2591633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FEA131-A0B9-44EA-829A-7DF421BFA388}"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9DD8A-31ED-4F75-9C8D-F4E79459F3F1}" type="slidenum">
              <a:rPr lang="en-US" smtClean="0"/>
              <a:t>‹#›</a:t>
            </a:fld>
            <a:endParaRPr lang="en-US"/>
          </a:p>
        </p:txBody>
      </p:sp>
    </p:spTree>
    <p:extLst>
      <p:ext uri="{BB962C8B-B14F-4D97-AF65-F5344CB8AC3E}">
        <p14:creationId xmlns:p14="http://schemas.microsoft.com/office/powerpoint/2010/main" val="281737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FEA131-A0B9-44EA-829A-7DF421BFA388}"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9DD8A-31ED-4F75-9C8D-F4E79459F3F1}" type="slidenum">
              <a:rPr lang="en-US" smtClean="0"/>
              <a:t>‹#›</a:t>
            </a:fld>
            <a:endParaRPr lang="en-US"/>
          </a:p>
        </p:txBody>
      </p:sp>
    </p:spTree>
    <p:extLst>
      <p:ext uri="{BB962C8B-B14F-4D97-AF65-F5344CB8AC3E}">
        <p14:creationId xmlns:p14="http://schemas.microsoft.com/office/powerpoint/2010/main" val="4130818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EA131-A0B9-44EA-829A-7DF421BFA388}" type="datetimeFigureOut">
              <a:rPr lang="en-US" smtClean="0"/>
              <a:t>6/28/2021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9DD8A-31ED-4F75-9C8D-F4E79459F3F1}" type="slidenum">
              <a:rPr lang="en-US" smtClean="0"/>
              <a:t>‹#›</a:t>
            </a:fld>
            <a:endParaRPr lang="en-US"/>
          </a:p>
        </p:txBody>
      </p:sp>
    </p:spTree>
    <p:extLst>
      <p:ext uri="{BB962C8B-B14F-4D97-AF65-F5344CB8AC3E}">
        <p14:creationId xmlns:p14="http://schemas.microsoft.com/office/powerpoint/2010/main" val="3941753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94245"/>
          </a:xfrm>
        </p:spPr>
        <p:txBody>
          <a:bodyPr>
            <a:normAutofit fontScale="90000"/>
          </a:bodyPr>
          <a:lstStyle/>
          <a:p>
            <a:r>
              <a:rPr lang="en-US" dirty="0" smtClean="0"/>
              <a:t>Unit-VI</a:t>
            </a:r>
            <a:endParaRPr lang="en-US" dirty="0"/>
          </a:p>
        </p:txBody>
      </p:sp>
      <p:sp>
        <p:nvSpPr>
          <p:cNvPr id="3" name="Subtitle 2"/>
          <p:cNvSpPr>
            <a:spLocks noGrp="1"/>
          </p:cNvSpPr>
          <p:nvPr>
            <p:ph type="subTitle" idx="1"/>
          </p:nvPr>
        </p:nvSpPr>
        <p:spPr>
          <a:xfrm>
            <a:off x="1524000" y="2072640"/>
            <a:ext cx="9144000" cy="3185160"/>
          </a:xfrm>
        </p:spPr>
        <p:txBody>
          <a:bodyPr>
            <a:normAutofit/>
          </a:bodyPr>
          <a:lstStyle/>
          <a:p>
            <a:r>
              <a:rPr lang="en-US" sz="4000" dirty="0" smtClean="0"/>
              <a:t>Computational Complexity and </a:t>
            </a:r>
          </a:p>
          <a:p>
            <a:r>
              <a:rPr lang="en-US" sz="4000" dirty="0" smtClean="0"/>
              <a:t>Parallel Algorithms</a:t>
            </a:r>
            <a:endParaRPr lang="en-US" sz="4000" dirty="0"/>
          </a:p>
        </p:txBody>
      </p:sp>
    </p:spTree>
    <p:extLst>
      <p:ext uri="{BB962C8B-B14F-4D97-AF65-F5344CB8AC3E}">
        <p14:creationId xmlns:p14="http://schemas.microsoft.com/office/powerpoint/2010/main" val="211843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Algorithm - Models</a:t>
            </a:r>
            <a:br>
              <a:rPr lang="en-US" dirty="0"/>
            </a:br>
            <a:endParaRPr lang="en-US" dirty="0"/>
          </a:p>
        </p:txBody>
      </p:sp>
      <p:sp>
        <p:nvSpPr>
          <p:cNvPr id="3" name="Content Placeholder 2"/>
          <p:cNvSpPr>
            <a:spLocks noGrp="1"/>
          </p:cNvSpPr>
          <p:nvPr>
            <p:ph idx="1"/>
          </p:nvPr>
        </p:nvSpPr>
        <p:spPr>
          <a:xfrm>
            <a:off x="838200" y="1182624"/>
            <a:ext cx="10515600" cy="4994339"/>
          </a:xfrm>
        </p:spPr>
        <p:txBody>
          <a:bodyPr/>
          <a:lstStyle/>
          <a:p>
            <a:r>
              <a:rPr lang="en-US" dirty="0" smtClean="0"/>
              <a:t>Fixed connection model</a:t>
            </a:r>
          </a:p>
          <a:p>
            <a:r>
              <a:rPr lang="en-US" dirty="0" smtClean="0"/>
              <a:t>Shared connection model</a:t>
            </a:r>
            <a:endParaRPr lang="en-US" dirty="0"/>
          </a:p>
        </p:txBody>
      </p:sp>
    </p:spTree>
    <p:extLst>
      <p:ext uri="{BB962C8B-B14F-4D97-AF65-F5344CB8AC3E}">
        <p14:creationId xmlns:p14="http://schemas.microsoft.com/office/powerpoint/2010/main" val="1035311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connection model</a:t>
            </a:r>
            <a:br>
              <a:rPr lang="en-US" dirty="0" smtClean="0"/>
            </a:br>
            <a:endParaRPr lang="en-US" dirty="0"/>
          </a:p>
        </p:txBody>
      </p:sp>
      <p:sp>
        <p:nvSpPr>
          <p:cNvPr id="3" name="Content Placeholder 2"/>
          <p:cNvSpPr>
            <a:spLocks noGrp="1"/>
          </p:cNvSpPr>
          <p:nvPr>
            <p:ph idx="1"/>
          </p:nvPr>
        </p:nvSpPr>
        <p:spPr>
          <a:xfrm>
            <a:off x="838200" y="1207008"/>
            <a:ext cx="10515600" cy="4969955"/>
          </a:xfrm>
        </p:spPr>
        <p:txBody>
          <a:bodyPr/>
          <a:lstStyle/>
          <a:p>
            <a:r>
              <a:rPr lang="en-US" dirty="0" smtClean="0"/>
              <a:t>Represent by Graph</a:t>
            </a:r>
          </a:p>
          <a:p>
            <a:r>
              <a:rPr lang="en-US" dirty="0" smtClean="0"/>
              <a:t>Types:</a:t>
            </a:r>
          </a:p>
          <a:p>
            <a:pPr marL="0" indent="0">
              <a:buNone/>
            </a:pPr>
            <a:r>
              <a:rPr lang="en-US" dirty="0"/>
              <a:t> </a:t>
            </a:r>
            <a:r>
              <a:rPr lang="en-US" dirty="0" smtClean="0"/>
              <a:t>     1.Bus/linear array model</a:t>
            </a:r>
          </a:p>
          <a:p>
            <a:pPr marL="0" indent="0">
              <a:buNone/>
            </a:pPr>
            <a:r>
              <a:rPr lang="en-US" dirty="0"/>
              <a:t> </a:t>
            </a:r>
            <a:r>
              <a:rPr lang="en-US" dirty="0" smtClean="0"/>
              <a:t>      2.Ring model</a:t>
            </a:r>
          </a:p>
          <a:p>
            <a:pPr marL="0" indent="0">
              <a:buNone/>
            </a:pPr>
            <a:r>
              <a:rPr lang="en-US" dirty="0"/>
              <a:t> </a:t>
            </a:r>
            <a:r>
              <a:rPr lang="en-US" dirty="0" smtClean="0"/>
              <a:t>      3.Mesh</a:t>
            </a:r>
          </a:p>
          <a:p>
            <a:pPr marL="0" indent="0">
              <a:buNone/>
            </a:pPr>
            <a:r>
              <a:rPr lang="en-US" dirty="0"/>
              <a:t> </a:t>
            </a:r>
            <a:r>
              <a:rPr lang="en-US" dirty="0" smtClean="0"/>
              <a:t>      4.Hypercubes</a:t>
            </a:r>
          </a:p>
          <a:p>
            <a:pPr marL="0" indent="0">
              <a:buNone/>
            </a:pPr>
            <a:r>
              <a:rPr lang="en-US" dirty="0"/>
              <a:t> </a:t>
            </a:r>
            <a:r>
              <a:rPr lang="en-US" dirty="0" smtClean="0"/>
              <a:t>      5.Butterfly  </a:t>
            </a:r>
          </a:p>
          <a:p>
            <a:endParaRPr lang="en-US" dirty="0"/>
          </a:p>
        </p:txBody>
      </p:sp>
    </p:spTree>
    <p:extLst>
      <p:ext uri="{BB962C8B-B14F-4D97-AF65-F5344CB8AC3E}">
        <p14:creationId xmlns:p14="http://schemas.microsoft.com/office/powerpoint/2010/main" val="907793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normAutofit fontScale="90000"/>
          </a:bodyPr>
          <a:lstStyle/>
          <a:p>
            <a:r>
              <a:rPr lang="en-US" dirty="0"/>
              <a:t>Shared connection model</a:t>
            </a:r>
            <a:br>
              <a:rPr lang="en-US" dirty="0"/>
            </a:br>
            <a:endParaRPr lang="en-US" dirty="0"/>
          </a:p>
        </p:txBody>
      </p:sp>
      <p:sp>
        <p:nvSpPr>
          <p:cNvPr id="3" name="Content Placeholder 2"/>
          <p:cNvSpPr>
            <a:spLocks noGrp="1"/>
          </p:cNvSpPr>
          <p:nvPr>
            <p:ph idx="1"/>
          </p:nvPr>
        </p:nvSpPr>
        <p:spPr>
          <a:xfrm>
            <a:off x="838200" y="914400"/>
            <a:ext cx="10515600" cy="5262563"/>
          </a:xfrm>
        </p:spPr>
        <p:txBody>
          <a:bodyPr/>
          <a:lstStyle/>
          <a:p>
            <a:r>
              <a:rPr lang="en-US" b="1" dirty="0"/>
              <a:t>Parallel Random Access Machines (PRAM)</a:t>
            </a:r>
            <a:r>
              <a:rPr lang="en-US" dirty="0"/>
              <a:t> is a model, which is considered for most of the parallel algorithms. Here, multiple processors are attached to a single block of memory. </a:t>
            </a:r>
            <a:endParaRPr lang="en-US" dirty="0" smtClean="0"/>
          </a:p>
          <a:p>
            <a:pPr marL="0" indent="0">
              <a:buNone/>
            </a:pPr>
            <a:r>
              <a:rPr lang="en-US" dirty="0" smtClean="0"/>
              <a:t>A </a:t>
            </a:r>
            <a:r>
              <a:rPr lang="en-US" dirty="0"/>
              <a:t>PRAM model contains −</a:t>
            </a:r>
          </a:p>
          <a:p>
            <a:r>
              <a:rPr lang="en-US" dirty="0"/>
              <a:t>A set of similar type of processors.</a:t>
            </a:r>
          </a:p>
          <a:p>
            <a:r>
              <a:rPr lang="en-US" dirty="0"/>
              <a:t>All the processors share a common memory unit. Processors can communicate among themselves through the shared memory only.</a:t>
            </a:r>
          </a:p>
          <a:p>
            <a:r>
              <a:rPr lang="en-US" dirty="0"/>
              <a:t>A memory access unit (MAU) connects the processors with the single shared memory.</a:t>
            </a:r>
          </a:p>
          <a:p>
            <a:endParaRPr lang="en-US" dirty="0"/>
          </a:p>
        </p:txBody>
      </p:sp>
    </p:spTree>
    <p:extLst>
      <p:ext uri="{BB962C8B-B14F-4D97-AF65-F5344CB8AC3E}">
        <p14:creationId xmlns:p14="http://schemas.microsoft.com/office/powerpoint/2010/main" val="80772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AM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366" y="1805368"/>
            <a:ext cx="7220585" cy="4119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944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648"/>
            <a:ext cx="10515600" cy="5945315"/>
          </a:xfrm>
        </p:spPr>
        <p:txBody>
          <a:bodyPr>
            <a:normAutofit fontScale="92500" lnSpcReduction="20000"/>
          </a:bodyPr>
          <a:lstStyle/>
          <a:p>
            <a:r>
              <a:rPr lang="en-US" dirty="0"/>
              <a:t>Here, </a:t>
            </a:r>
            <a:r>
              <a:rPr lang="en-US" b="1" dirty="0"/>
              <a:t>n</a:t>
            </a:r>
            <a:r>
              <a:rPr lang="en-US" dirty="0"/>
              <a:t> number of processors can perform independent operations on </a:t>
            </a:r>
            <a:r>
              <a:rPr lang="en-US" b="1" dirty="0"/>
              <a:t>n</a:t>
            </a:r>
            <a:r>
              <a:rPr lang="en-US" dirty="0"/>
              <a:t> number of data in a particular unit of time. This may result in simultaneous access of same memory location by different processors.</a:t>
            </a:r>
          </a:p>
          <a:p>
            <a:r>
              <a:rPr lang="en-US" dirty="0"/>
              <a:t>To solve this problem, the following constraints have been enforced on PRAM model −</a:t>
            </a:r>
          </a:p>
          <a:p>
            <a:pPr marL="514350" indent="-514350">
              <a:buFont typeface="+mj-lt"/>
              <a:buAutoNum type="arabicPeriod"/>
            </a:pPr>
            <a:r>
              <a:rPr lang="en-US" b="1" dirty="0"/>
              <a:t>Exclusive Read Exclusive Write (EREW)</a:t>
            </a:r>
            <a:r>
              <a:rPr lang="en-US" dirty="0"/>
              <a:t> − Here no two processors are allowed to read from or write to the same memory location at the same time.</a:t>
            </a:r>
          </a:p>
          <a:p>
            <a:pPr marL="514350" indent="-514350">
              <a:buFont typeface="+mj-lt"/>
              <a:buAutoNum type="arabicPeriod"/>
            </a:pPr>
            <a:r>
              <a:rPr lang="en-US" b="1" dirty="0"/>
              <a:t>Exclusive Read Concurrent Write (ERCW)</a:t>
            </a:r>
            <a:r>
              <a:rPr lang="en-US" dirty="0"/>
              <a:t> − Here no two processors are allowed to read from the same memory location at the same time, but are allowed to write to the same memory location at the same time.</a:t>
            </a:r>
          </a:p>
          <a:p>
            <a:pPr marL="514350" indent="-514350">
              <a:buFont typeface="+mj-lt"/>
              <a:buAutoNum type="arabicPeriod"/>
            </a:pPr>
            <a:r>
              <a:rPr lang="en-US" b="1" dirty="0"/>
              <a:t>Concurrent Read Exclusive Write (CREW)</a:t>
            </a:r>
            <a:r>
              <a:rPr lang="en-US" dirty="0"/>
              <a:t> − Here all the processors are allowed to read from the same memory location at the same time, but are not allowed to write to the same memory location at the same time.</a:t>
            </a:r>
          </a:p>
          <a:p>
            <a:pPr marL="514350" indent="-514350">
              <a:buFont typeface="+mj-lt"/>
              <a:buAutoNum type="arabicPeriod"/>
            </a:pPr>
            <a:r>
              <a:rPr lang="en-US" b="1" dirty="0"/>
              <a:t>Concurrent Read Concurrent Write (CRCW)</a:t>
            </a:r>
            <a:r>
              <a:rPr lang="en-US" dirty="0"/>
              <a:t> − All the processors are allowed to read from or write to the same memory location at the same time.</a:t>
            </a:r>
          </a:p>
          <a:p>
            <a:endParaRPr lang="en-US" dirty="0"/>
          </a:p>
        </p:txBody>
      </p:sp>
    </p:spTree>
    <p:extLst>
      <p:ext uri="{BB962C8B-B14F-4D97-AF65-F5344CB8AC3E}">
        <p14:creationId xmlns:p14="http://schemas.microsoft.com/office/powerpoint/2010/main" val="1239035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628323"/>
          </a:xfrm>
        </p:spPr>
        <p:txBody>
          <a:bodyPr/>
          <a:lstStyle/>
          <a:p>
            <a:pPr marL="0" indent="0">
              <a:buNone/>
            </a:pPr>
            <a:r>
              <a:rPr lang="en-US" dirty="0"/>
              <a:t>Depending on the instruction stream and data stream, computers can be classified into four categories −</a:t>
            </a:r>
          </a:p>
          <a:p>
            <a:pPr marL="514350" indent="-514350">
              <a:buFont typeface="+mj-lt"/>
              <a:buAutoNum type="arabicPeriod"/>
            </a:pPr>
            <a:r>
              <a:rPr lang="en-US" dirty="0"/>
              <a:t>Single Instruction stream, Single Data stream (SISD) computers</a:t>
            </a:r>
          </a:p>
          <a:p>
            <a:pPr marL="514350" indent="-514350">
              <a:buFont typeface="+mj-lt"/>
              <a:buAutoNum type="arabicPeriod"/>
            </a:pPr>
            <a:r>
              <a:rPr lang="en-US" dirty="0"/>
              <a:t>Single Instruction stream, Multiple Data stream (SIMD) computers</a:t>
            </a:r>
          </a:p>
          <a:p>
            <a:pPr marL="514350" indent="-514350">
              <a:buFont typeface="+mj-lt"/>
              <a:buAutoNum type="arabicPeriod"/>
            </a:pPr>
            <a:r>
              <a:rPr lang="en-US" dirty="0"/>
              <a:t>Multiple Instruction stream, Single Data stream (MISD) computers</a:t>
            </a:r>
          </a:p>
          <a:p>
            <a:pPr marL="514350" indent="-514350">
              <a:buFont typeface="+mj-lt"/>
              <a:buAutoNum type="arabicPeriod"/>
            </a:pPr>
            <a:r>
              <a:rPr lang="en-US" dirty="0"/>
              <a:t>Multiple Instruction stream, Multiple Data stream (MIMD) computers</a:t>
            </a:r>
          </a:p>
          <a:p>
            <a:pPr marL="514350" indent="-514350">
              <a:buFont typeface="+mj-lt"/>
              <a:buAutoNum type="arabicPeriod"/>
            </a:pPr>
            <a:endParaRPr lang="en-US" dirty="0"/>
          </a:p>
        </p:txBody>
      </p:sp>
    </p:spTree>
    <p:extLst>
      <p:ext uri="{BB962C8B-B14F-4D97-AF65-F5344CB8AC3E}">
        <p14:creationId xmlns:p14="http://schemas.microsoft.com/office/powerpoint/2010/main" val="2123639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8459"/>
          </a:xfrm>
        </p:spPr>
        <p:txBody>
          <a:bodyPr>
            <a:normAutofit fontScale="90000"/>
          </a:bodyPr>
          <a:lstStyle/>
          <a:p>
            <a:r>
              <a:rPr lang="en-US" dirty="0"/>
              <a:t>SISD Computers</a:t>
            </a:r>
            <a:br>
              <a:rPr lang="en-US" dirty="0"/>
            </a:br>
            <a:endParaRPr lang="en-US" dirty="0"/>
          </a:p>
        </p:txBody>
      </p:sp>
      <p:sp>
        <p:nvSpPr>
          <p:cNvPr id="3" name="Content Placeholder 2"/>
          <p:cNvSpPr>
            <a:spLocks noGrp="1"/>
          </p:cNvSpPr>
          <p:nvPr>
            <p:ph idx="1"/>
          </p:nvPr>
        </p:nvSpPr>
        <p:spPr>
          <a:xfrm>
            <a:off x="838200" y="841249"/>
            <a:ext cx="10515600" cy="2682239"/>
          </a:xfrm>
        </p:spPr>
        <p:txBody>
          <a:bodyPr>
            <a:normAutofit fontScale="85000" lnSpcReduction="20000"/>
          </a:bodyPr>
          <a:lstStyle/>
          <a:p>
            <a:pPr marL="0" indent="0">
              <a:buNone/>
            </a:pPr>
            <a:endParaRPr lang="en-US" dirty="0"/>
          </a:p>
          <a:p>
            <a:r>
              <a:rPr lang="en-US" dirty="0"/>
              <a:t>SISD computers contain </a:t>
            </a:r>
            <a:r>
              <a:rPr lang="en-US" b="1" dirty="0"/>
              <a:t>one control unit, one processing unit,</a:t>
            </a:r>
            <a:r>
              <a:rPr lang="en-US" dirty="0"/>
              <a:t> and </a:t>
            </a:r>
            <a:r>
              <a:rPr lang="en-US" b="1" dirty="0"/>
              <a:t>one memory unit</a:t>
            </a:r>
            <a:r>
              <a:rPr lang="en-US" dirty="0"/>
              <a:t>.</a:t>
            </a:r>
          </a:p>
          <a:p>
            <a:r>
              <a:rPr lang="en-US" dirty="0"/>
              <a:t>In this type of computers, the processor receives a single stream of instructions from the control unit and operates on a single stream of data from the memory unit. During computation, at each step, the processor receives one instruction from the control unit and operates on a single data received from the memory unit.</a:t>
            </a:r>
            <a:br>
              <a:rPr lang="en-US" dirty="0"/>
            </a:br>
            <a:endParaRPr lang="en-US" dirty="0"/>
          </a:p>
        </p:txBody>
      </p:sp>
      <p:pic>
        <p:nvPicPr>
          <p:cNvPr id="2050" name="Picture 2" descr="SSID Compu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206" y="3779520"/>
            <a:ext cx="7147433" cy="1975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487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811"/>
          </a:xfrm>
        </p:spPr>
        <p:txBody>
          <a:bodyPr>
            <a:normAutofit fontScale="90000"/>
          </a:bodyPr>
          <a:lstStyle/>
          <a:p>
            <a:r>
              <a:rPr lang="en-US" dirty="0"/>
              <a:t>SIMD Computers</a:t>
            </a:r>
            <a:br>
              <a:rPr lang="en-US" dirty="0"/>
            </a:br>
            <a:endParaRPr lang="en-US" dirty="0"/>
          </a:p>
        </p:txBody>
      </p:sp>
      <p:sp>
        <p:nvSpPr>
          <p:cNvPr id="3" name="Content Placeholder 2"/>
          <p:cNvSpPr>
            <a:spLocks noGrp="1"/>
          </p:cNvSpPr>
          <p:nvPr>
            <p:ph idx="1"/>
          </p:nvPr>
        </p:nvSpPr>
        <p:spPr>
          <a:xfrm>
            <a:off x="411480" y="923383"/>
            <a:ext cx="10515600" cy="1978313"/>
          </a:xfrm>
        </p:spPr>
        <p:txBody>
          <a:bodyPr>
            <a:normAutofit fontScale="92500" lnSpcReduction="20000"/>
          </a:bodyPr>
          <a:lstStyle/>
          <a:p>
            <a:r>
              <a:rPr lang="en-US" dirty="0"/>
              <a:t>SIMD computers contain </a:t>
            </a:r>
            <a:r>
              <a:rPr lang="en-US" b="1" dirty="0"/>
              <a:t>one control unit, multiple processing units,</a:t>
            </a:r>
            <a:r>
              <a:rPr lang="en-US" dirty="0"/>
              <a:t> and </a:t>
            </a:r>
            <a:r>
              <a:rPr lang="en-US" b="1" dirty="0"/>
              <a:t>shared memory or interconnection network</a:t>
            </a:r>
            <a:r>
              <a:rPr lang="en-US" dirty="0" smtClean="0"/>
              <a:t>.</a:t>
            </a:r>
          </a:p>
          <a:p>
            <a:r>
              <a:rPr lang="en-US" dirty="0"/>
              <a:t>Here, one single control unit sends instructions to all processing units. During computation, at each step, all the processors receive a single set of instructions from the control unit and operate on different set of data from the memory unit.</a:t>
            </a:r>
          </a:p>
        </p:txBody>
      </p:sp>
      <p:pic>
        <p:nvPicPr>
          <p:cNvPr id="3074" name="Picture 2" descr="SIMD Compu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270" y="3029394"/>
            <a:ext cx="7671689" cy="248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71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579"/>
          </a:xfrm>
        </p:spPr>
        <p:txBody>
          <a:bodyPr>
            <a:normAutofit fontScale="90000"/>
          </a:bodyPr>
          <a:lstStyle/>
          <a:p>
            <a:r>
              <a:rPr lang="en-US" dirty="0"/>
              <a:t>MISD Computers</a:t>
            </a:r>
            <a:br>
              <a:rPr lang="en-US" dirty="0"/>
            </a:br>
            <a:endParaRPr lang="en-US" dirty="0"/>
          </a:p>
        </p:txBody>
      </p:sp>
      <p:sp>
        <p:nvSpPr>
          <p:cNvPr id="3" name="Content Placeholder 2"/>
          <p:cNvSpPr>
            <a:spLocks noGrp="1"/>
          </p:cNvSpPr>
          <p:nvPr>
            <p:ph idx="1"/>
          </p:nvPr>
        </p:nvSpPr>
        <p:spPr>
          <a:xfrm>
            <a:off x="838200" y="743713"/>
            <a:ext cx="10515600" cy="2852928"/>
          </a:xfrm>
        </p:spPr>
        <p:txBody>
          <a:bodyPr>
            <a:normAutofit lnSpcReduction="10000"/>
          </a:bodyPr>
          <a:lstStyle/>
          <a:p>
            <a:r>
              <a:rPr lang="en-US" dirty="0"/>
              <a:t>As the name suggests, MISD computers contain </a:t>
            </a:r>
            <a:r>
              <a:rPr lang="en-US" b="1" dirty="0"/>
              <a:t>multiple control units, multiple processing units,</a:t>
            </a:r>
            <a:r>
              <a:rPr lang="en-US" dirty="0"/>
              <a:t> and </a:t>
            </a:r>
            <a:r>
              <a:rPr lang="en-US" b="1" dirty="0"/>
              <a:t>one common memory unit</a:t>
            </a:r>
            <a:r>
              <a:rPr lang="en-US" dirty="0" smtClean="0"/>
              <a:t>.</a:t>
            </a:r>
          </a:p>
          <a:p>
            <a:r>
              <a:rPr lang="en-US" dirty="0"/>
              <a:t>Here, each processor has its own control unit and they share a common memory unit. All the processors get instructions individually from their own control unit and they operate on a single stream of data as per the instructions they have received from their respective control units. This processor operates simultaneously.</a:t>
            </a:r>
          </a:p>
        </p:txBody>
      </p:sp>
      <p:pic>
        <p:nvPicPr>
          <p:cNvPr id="4098" name="Picture 2" descr="MIMD Compu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838" y="3493008"/>
            <a:ext cx="7635113"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123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7771"/>
          </a:xfrm>
        </p:spPr>
        <p:txBody>
          <a:bodyPr>
            <a:normAutofit fontScale="90000"/>
          </a:bodyPr>
          <a:lstStyle/>
          <a:p>
            <a:r>
              <a:rPr lang="en-US" dirty="0"/>
              <a:t>MIMD Computers</a:t>
            </a:r>
            <a:br>
              <a:rPr lang="en-US" dirty="0"/>
            </a:br>
            <a:endParaRPr lang="en-US" dirty="0"/>
          </a:p>
        </p:txBody>
      </p:sp>
      <p:sp>
        <p:nvSpPr>
          <p:cNvPr id="3" name="Content Placeholder 2"/>
          <p:cNvSpPr>
            <a:spLocks noGrp="1"/>
          </p:cNvSpPr>
          <p:nvPr>
            <p:ph idx="1"/>
          </p:nvPr>
        </p:nvSpPr>
        <p:spPr>
          <a:xfrm>
            <a:off x="838200" y="633985"/>
            <a:ext cx="10515600" cy="2389632"/>
          </a:xfrm>
        </p:spPr>
        <p:txBody>
          <a:bodyPr>
            <a:normAutofit lnSpcReduction="10000"/>
          </a:bodyPr>
          <a:lstStyle/>
          <a:p>
            <a:r>
              <a:rPr lang="en-US" dirty="0"/>
              <a:t>MIMD computers have </a:t>
            </a:r>
            <a:r>
              <a:rPr lang="en-US" b="1" dirty="0"/>
              <a:t>multiple control units, multiple processing units,</a:t>
            </a:r>
            <a:r>
              <a:rPr lang="en-US" dirty="0"/>
              <a:t> and a </a:t>
            </a:r>
            <a:r>
              <a:rPr lang="en-US" b="1" dirty="0" smtClean="0"/>
              <a:t>shared </a:t>
            </a:r>
            <a:r>
              <a:rPr lang="en-US" b="1" dirty="0"/>
              <a:t>memory</a:t>
            </a:r>
            <a:r>
              <a:rPr lang="en-US" dirty="0"/>
              <a:t> or </a:t>
            </a:r>
            <a:r>
              <a:rPr lang="en-US" b="1" dirty="0"/>
              <a:t>interconnection network</a:t>
            </a:r>
            <a:r>
              <a:rPr lang="en-US" dirty="0" smtClean="0"/>
              <a:t>.</a:t>
            </a:r>
          </a:p>
          <a:p>
            <a:r>
              <a:rPr lang="en-US" dirty="0"/>
              <a:t>Here, each processor has its own control unit, local memory unit, and arithmetic and logic unit. They receive different sets of instructions from their respective control units and operate on different sets of data.</a:t>
            </a:r>
          </a:p>
        </p:txBody>
      </p:sp>
      <p:pic>
        <p:nvPicPr>
          <p:cNvPr id="5122" name="Picture 2" descr="MIMD Compu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558" y="2737104"/>
            <a:ext cx="7244969"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28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Parallel Algorithms</a:t>
            </a:r>
          </a:p>
        </p:txBody>
      </p:sp>
    </p:spTree>
    <p:extLst>
      <p:ext uri="{BB962C8B-B14F-4D97-AF65-F5344CB8AC3E}">
        <p14:creationId xmlns:p14="http://schemas.microsoft.com/office/powerpoint/2010/main" val="1723497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6267"/>
          </a:xfrm>
        </p:spPr>
        <p:txBody>
          <a:bodyPr/>
          <a:lstStyle/>
          <a:p>
            <a:r>
              <a:rPr lang="en-US" dirty="0" smtClean="0"/>
              <a:t>Computing with complete </a:t>
            </a:r>
            <a:r>
              <a:rPr lang="en-US" dirty="0"/>
              <a:t>B</a:t>
            </a:r>
            <a:r>
              <a:rPr lang="en-US" dirty="0" smtClean="0"/>
              <a:t>inary Tree</a:t>
            </a:r>
            <a:endParaRPr lang="en-US" dirty="0"/>
          </a:p>
        </p:txBody>
      </p:sp>
      <p:sp>
        <p:nvSpPr>
          <p:cNvPr id="3" name="Content Placeholder 2"/>
          <p:cNvSpPr>
            <a:spLocks noGrp="1"/>
          </p:cNvSpPr>
          <p:nvPr>
            <p:ph idx="1"/>
          </p:nvPr>
        </p:nvSpPr>
        <p:spPr>
          <a:xfrm>
            <a:off x="838200" y="1231392"/>
            <a:ext cx="10515600" cy="4945571"/>
          </a:xfrm>
        </p:spPr>
        <p:txBody>
          <a:bodyPr/>
          <a:lstStyle/>
          <a:p>
            <a:r>
              <a:rPr lang="en-US" dirty="0"/>
              <a:t>A binary tree with n nodes is of height </a:t>
            </a:r>
            <a:r>
              <a:rPr lang="en-US" dirty="0" smtClean="0"/>
              <a:t>log n</a:t>
            </a:r>
          </a:p>
          <a:p>
            <a:pPr marL="0" indent="0">
              <a:buNone/>
            </a:pPr>
            <a:r>
              <a:rPr lang="en-US" dirty="0" smtClean="0"/>
              <a:t>• </a:t>
            </a:r>
            <a:r>
              <a:rPr lang="en-US" dirty="0"/>
              <a:t>Can use this property in the design of parallel algorithms </a:t>
            </a:r>
            <a:endParaRPr lang="en-US" dirty="0" smtClean="0"/>
          </a:p>
          <a:p>
            <a:pPr marL="0" indent="0">
              <a:buNone/>
            </a:pPr>
            <a:r>
              <a:rPr lang="en-US" dirty="0" smtClean="0"/>
              <a:t>• </a:t>
            </a:r>
            <a:r>
              <a:rPr lang="en-US" dirty="0"/>
              <a:t>Suppose there are n data items, corresponding to the n leaf vertices of a complete binary tree </a:t>
            </a:r>
            <a:endParaRPr lang="en-US" dirty="0" smtClean="0"/>
          </a:p>
          <a:p>
            <a:pPr marL="0" indent="0">
              <a:buNone/>
            </a:pPr>
            <a:r>
              <a:rPr lang="en-US" dirty="0" smtClean="0"/>
              <a:t>• </a:t>
            </a:r>
            <a:r>
              <a:rPr lang="en-US" dirty="0"/>
              <a:t>Process them in parallel and get partial results at the non-leaf nodes • Proceed bottom up, and reach the root in </a:t>
            </a:r>
            <a:r>
              <a:rPr lang="en-US" dirty="0" smtClean="0"/>
              <a:t>log n</a:t>
            </a:r>
            <a:r>
              <a:rPr lang="en-US" dirty="0"/>
              <a:t> </a:t>
            </a:r>
            <a:r>
              <a:rPr lang="en-US" dirty="0" smtClean="0"/>
              <a:t>time</a:t>
            </a:r>
            <a:endParaRPr lang="en-US" dirty="0"/>
          </a:p>
        </p:txBody>
      </p:sp>
    </p:spTree>
    <p:extLst>
      <p:ext uri="{BB962C8B-B14F-4D97-AF65-F5344CB8AC3E}">
        <p14:creationId xmlns:p14="http://schemas.microsoft.com/office/powerpoint/2010/main" val="754762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Doubling algorithm</a:t>
            </a:r>
            <a:endParaRPr lang="en-US" dirty="0"/>
          </a:p>
        </p:txBody>
      </p:sp>
    </p:spTree>
    <p:extLst>
      <p:ext uri="{BB962C8B-B14F-4D97-AF65-F5344CB8AC3E}">
        <p14:creationId xmlns:p14="http://schemas.microsoft.com/office/powerpoint/2010/main" val="3879289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Computational Complexity</a:t>
            </a:r>
          </a:p>
        </p:txBody>
      </p:sp>
    </p:spTree>
    <p:extLst>
      <p:ext uri="{BB962C8B-B14F-4D97-AF65-F5344CB8AC3E}">
        <p14:creationId xmlns:p14="http://schemas.microsoft.com/office/powerpoint/2010/main" val="2412429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Computational Complexity</a:t>
            </a:r>
          </a:p>
        </p:txBody>
      </p:sp>
      <p:sp>
        <p:nvSpPr>
          <p:cNvPr id="3" name="Content Placeholder 2"/>
          <p:cNvSpPr>
            <a:spLocks noGrp="1"/>
          </p:cNvSpPr>
          <p:nvPr>
            <p:ph idx="1"/>
          </p:nvPr>
        </p:nvSpPr>
        <p:spPr/>
        <p:txBody>
          <a:bodyPr/>
          <a:lstStyle/>
          <a:p>
            <a:r>
              <a:rPr lang="en-US" dirty="0"/>
              <a:t>Computational complexity is a computer science concept that focuses on the amount of computing resources needed for particular </a:t>
            </a:r>
            <a:r>
              <a:rPr lang="en-US" dirty="0" smtClean="0"/>
              <a:t>tasks</a:t>
            </a:r>
            <a:r>
              <a:rPr lang="en-US" dirty="0"/>
              <a:t>.</a:t>
            </a:r>
          </a:p>
        </p:txBody>
      </p:sp>
    </p:spTree>
    <p:extLst>
      <p:ext uri="{BB962C8B-B14F-4D97-AF65-F5344CB8AC3E}">
        <p14:creationId xmlns:p14="http://schemas.microsoft.com/office/powerpoint/2010/main" val="3460860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0688"/>
            <a:ext cx="10515600" cy="6006275"/>
          </a:xfrm>
        </p:spPr>
        <p:txBody>
          <a:bodyPr>
            <a:normAutofit fontScale="92500" lnSpcReduction="10000"/>
          </a:bodyPr>
          <a:lstStyle/>
          <a:p>
            <a:pPr marL="0" indent="0">
              <a:buNone/>
            </a:pPr>
            <a:r>
              <a:rPr lang="en-US" dirty="0"/>
              <a:t>In Computer Science, many problems are solved where the objective is to maximize or minimize some values, whereas in other problems we try to find whether there is a solution or not. Hence, the problems can be categorized as follows −</a:t>
            </a:r>
          </a:p>
          <a:p>
            <a:r>
              <a:rPr lang="en-US" dirty="0"/>
              <a:t>Optimization Problem</a:t>
            </a:r>
          </a:p>
          <a:p>
            <a:pPr marL="0" indent="0">
              <a:buNone/>
            </a:pPr>
            <a:r>
              <a:rPr lang="en-US" dirty="0"/>
              <a:t>Optimization problems are those for which the objective is to maximize or minimize some values. For example,</a:t>
            </a:r>
          </a:p>
          <a:p>
            <a:pPr marL="0" indent="0">
              <a:buNone/>
            </a:pPr>
            <a:r>
              <a:rPr lang="en-US" dirty="0" smtClean="0"/>
              <a:t>          Finding </a:t>
            </a:r>
            <a:r>
              <a:rPr lang="en-US" dirty="0"/>
              <a:t>the minimum number of colors needed to color a given graph.</a:t>
            </a:r>
          </a:p>
          <a:p>
            <a:pPr marL="0" indent="0">
              <a:buNone/>
            </a:pPr>
            <a:r>
              <a:rPr lang="en-US" dirty="0" smtClean="0"/>
              <a:t>          Finding </a:t>
            </a:r>
            <a:r>
              <a:rPr lang="en-US" dirty="0"/>
              <a:t>the shortest path between two vertices in a graph.</a:t>
            </a:r>
          </a:p>
          <a:p>
            <a:r>
              <a:rPr lang="en-US" dirty="0"/>
              <a:t>Decision Problem</a:t>
            </a:r>
          </a:p>
          <a:p>
            <a:pPr marL="0" indent="0">
              <a:buNone/>
            </a:pPr>
            <a:r>
              <a:rPr lang="en-US" dirty="0"/>
              <a:t>There are many problems for which the answer is a Yes or a No. These types of problems are known as </a:t>
            </a:r>
            <a:r>
              <a:rPr lang="en-US" b="1" dirty="0"/>
              <a:t>decision problems</a:t>
            </a:r>
            <a:r>
              <a:rPr lang="en-US" dirty="0"/>
              <a:t>. For example,</a:t>
            </a:r>
          </a:p>
          <a:p>
            <a:pPr marL="0" indent="0">
              <a:buNone/>
            </a:pPr>
            <a:r>
              <a:rPr lang="en-US" dirty="0" smtClean="0"/>
              <a:t>          Whether </a:t>
            </a:r>
            <a:r>
              <a:rPr lang="en-US" dirty="0"/>
              <a:t>a given graph can be colored by only 4-colors.</a:t>
            </a:r>
          </a:p>
          <a:p>
            <a:pPr marL="0" indent="0">
              <a:buNone/>
            </a:pPr>
            <a:r>
              <a:rPr lang="en-US" dirty="0" smtClean="0"/>
              <a:t>          Finding </a:t>
            </a:r>
            <a:r>
              <a:rPr lang="en-US" dirty="0"/>
              <a:t>Hamiltonian cycle in a graph is not a decision problem, whereas </a:t>
            </a:r>
            <a:r>
              <a:rPr lang="en-US" dirty="0" smtClean="0"/>
              <a:t> </a:t>
            </a:r>
          </a:p>
          <a:p>
            <a:pPr marL="0" indent="0">
              <a:buNone/>
            </a:pPr>
            <a:r>
              <a:rPr lang="en-US" dirty="0"/>
              <a:t> </a:t>
            </a:r>
            <a:r>
              <a:rPr lang="en-US" dirty="0" smtClean="0"/>
              <a:t>         checking </a:t>
            </a:r>
            <a:r>
              <a:rPr lang="en-US" dirty="0"/>
              <a:t>a graph is Hamiltonian or not is a decision problem.</a:t>
            </a:r>
          </a:p>
          <a:p>
            <a:endParaRPr lang="en-US" dirty="0"/>
          </a:p>
        </p:txBody>
      </p:sp>
    </p:spTree>
    <p:extLst>
      <p:ext uri="{BB962C8B-B14F-4D97-AF65-F5344CB8AC3E}">
        <p14:creationId xmlns:p14="http://schemas.microsoft.com/office/powerpoint/2010/main" val="3251349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0" y="92964"/>
            <a:ext cx="10515600" cy="5664899"/>
          </a:xfrm>
        </p:spPr>
        <p:txBody>
          <a:bodyPr/>
          <a:lstStyle/>
          <a:p>
            <a:r>
              <a:rPr lang="en-US" dirty="0" smtClean="0"/>
              <a:t>Decidable problem</a:t>
            </a:r>
          </a:p>
          <a:p>
            <a:r>
              <a:rPr lang="en-US" dirty="0" smtClean="0"/>
              <a:t>undecidable </a:t>
            </a:r>
            <a:r>
              <a:rPr lang="en-US" dirty="0"/>
              <a:t>problem</a:t>
            </a:r>
          </a:p>
          <a:p>
            <a:r>
              <a:rPr lang="en-US" dirty="0" smtClean="0"/>
              <a:t>Tractability</a:t>
            </a:r>
          </a:p>
          <a:p>
            <a:r>
              <a:rPr lang="en-US" dirty="0" smtClean="0"/>
              <a:t>Intractability</a:t>
            </a:r>
            <a:endParaRPr lang="en-US" dirty="0"/>
          </a:p>
        </p:txBody>
      </p:sp>
    </p:spTree>
    <p:extLst>
      <p:ext uri="{BB962C8B-B14F-4D97-AF65-F5344CB8AC3E}">
        <p14:creationId xmlns:p14="http://schemas.microsoft.com/office/powerpoint/2010/main" val="588868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206374"/>
            <a:ext cx="10515600" cy="6109081"/>
          </a:xfrm>
        </p:spPr>
        <p:txBody>
          <a:bodyPr/>
          <a:lstStyle/>
          <a:p>
            <a:pPr marL="0" indent="0">
              <a:buNone/>
            </a:pPr>
            <a:r>
              <a:rPr lang="en-US" dirty="0" smtClean="0"/>
              <a:t>1.Deterministic algorithm</a:t>
            </a:r>
          </a:p>
          <a:p>
            <a:pPr marL="0" indent="0">
              <a:buNone/>
            </a:pPr>
            <a:r>
              <a:rPr lang="en-US" dirty="0"/>
              <a:t>In </a:t>
            </a:r>
            <a:r>
              <a:rPr lang="en-US" b="1" dirty="0"/>
              <a:t>deterministic algorithm</a:t>
            </a:r>
            <a:r>
              <a:rPr lang="en-US" dirty="0"/>
              <a:t>, for a given particular input, </a:t>
            </a:r>
            <a:endParaRPr lang="en-US" dirty="0" smtClean="0"/>
          </a:p>
          <a:p>
            <a:pPr marL="0" indent="0">
              <a:buNone/>
            </a:pPr>
            <a:r>
              <a:rPr lang="en-US" dirty="0"/>
              <a:t> </a:t>
            </a:r>
            <a:r>
              <a:rPr lang="en-US" dirty="0" smtClean="0"/>
              <a:t> the </a:t>
            </a:r>
            <a:r>
              <a:rPr lang="en-US" dirty="0"/>
              <a:t>computer will always produce the same </a:t>
            </a:r>
            <a:r>
              <a:rPr lang="en-US" dirty="0" smtClean="0"/>
              <a:t>output</a:t>
            </a:r>
          </a:p>
          <a:p>
            <a:pPr marL="0" indent="0">
              <a:buNone/>
            </a:pPr>
            <a:endParaRPr lang="en-US" dirty="0"/>
          </a:p>
          <a:p>
            <a:pPr marL="0" indent="0">
              <a:buNone/>
            </a:pPr>
            <a:r>
              <a:rPr lang="en-US" dirty="0" smtClean="0"/>
              <a:t>2.Non Deterministic algorithm:</a:t>
            </a:r>
          </a:p>
          <a:p>
            <a:pPr marL="0" indent="0">
              <a:buNone/>
            </a:pPr>
            <a:r>
              <a:rPr lang="en-US" b="1" dirty="0"/>
              <a:t>deterministic algorithm</a:t>
            </a:r>
            <a:r>
              <a:rPr lang="en-US" dirty="0"/>
              <a:t>, for the same input, the compiler may produce different output in different runs.</a:t>
            </a:r>
          </a:p>
          <a:p>
            <a:pPr marL="0" indent="0">
              <a:buNone/>
            </a:pPr>
            <a:endParaRPr lang="en-US" dirty="0"/>
          </a:p>
        </p:txBody>
      </p:sp>
    </p:spTree>
    <p:extLst>
      <p:ext uri="{BB962C8B-B14F-4D97-AF65-F5344CB8AC3E}">
        <p14:creationId xmlns:p14="http://schemas.microsoft.com/office/powerpoint/2010/main" val="1182353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219456"/>
            <a:ext cx="10988040" cy="5957507"/>
          </a:xfrm>
        </p:spPr>
        <p:txBody>
          <a:bodyPr/>
          <a:lstStyle/>
          <a:p>
            <a:r>
              <a:rPr lang="en-US" dirty="0"/>
              <a:t>A </a:t>
            </a:r>
            <a:r>
              <a:rPr lang="en-US" b="1" i="1" dirty="0"/>
              <a:t>polynomial-time algorithm</a:t>
            </a:r>
            <a:r>
              <a:rPr lang="en-US" dirty="0"/>
              <a:t> is an algorithm whose execution time is either given by a polynomial on the size of the input, or can be bounded by such a polynomial. Problems that can be solved by a polynomial-time algorithm are called </a:t>
            </a:r>
            <a:r>
              <a:rPr lang="en-US" i="1" dirty="0"/>
              <a:t>tractable</a:t>
            </a:r>
            <a:r>
              <a:rPr lang="en-US" dirty="0"/>
              <a:t> </a:t>
            </a:r>
            <a:r>
              <a:rPr lang="en-US" dirty="0" smtClean="0"/>
              <a:t>problems</a:t>
            </a:r>
          </a:p>
          <a:p>
            <a:r>
              <a:rPr lang="en-US" dirty="0"/>
              <a:t>If we produce an output according to the given input within a specific amount of time such as within a minute, hours. This is known as Polynomial time.</a:t>
            </a:r>
            <a:endParaRPr lang="en-US" dirty="0" smtClean="0"/>
          </a:p>
          <a:p>
            <a:pPr marL="0" indent="0">
              <a:buNone/>
            </a:pPr>
            <a:r>
              <a:rPr lang="en-US" dirty="0" smtClean="0"/>
              <a:t>Marge short, linear search, binary search</a:t>
            </a:r>
          </a:p>
          <a:p>
            <a:pPr marL="0" indent="0">
              <a:buNone/>
            </a:pPr>
            <a:endParaRPr lang="en-US" dirty="0"/>
          </a:p>
          <a:p>
            <a:pPr marL="0" indent="0">
              <a:buNone/>
            </a:pPr>
            <a:r>
              <a:rPr lang="en-US" b="1" dirty="0"/>
              <a:t>Non-Polynomial time:</a:t>
            </a:r>
            <a:r>
              <a:rPr lang="en-US" dirty="0"/>
              <a:t> - If we produce an output according to the given input but there are no time constraints is known as Non-Polynomial time. But yes output will produce but time is not fixed yet.</a:t>
            </a:r>
            <a:endParaRPr lang="en-US" dirty="0" smtClean="0"/>
          </a:p>
        </p:txBody>
      </p:sp>
    </p:spTree>
    <p:extLst>
      <p:ext uri="{BB962C8B-B14F-4D97-AF65-F5344CB8AC3E}">
        <p14:creationId xmlns:p14="http://schemas.microsoft.com/office/powerpoint/2010/main" val="669195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classes</a:t>
            </a:r>
            <a:endParaRPr lang="en-US" dirty="0"/>
          </a:p>
        </p:txBody>
      </p:sp>
      <p:sp>
        <p:nvSpPr>
          <p:cNvPr id="3" name="Content Placeholder 2"/>
          <p:cNvSpPr>
            <a:spLocks noGrp="1"/>
          </p:cNvSpPr>
          <p:nvPr>
            <p:ph idx="1"/>
          </p:nvPr>
        </p:nvSpPr>
        <p:spPr/>
        <p:txBody>
          <a:bodyPr/>
          <a:lstStyle/>
          <a:p>
            <a:r>
              <a:rPr lang="en-US" dirty="0" smtClean="0"/>
              <a:t>P-class</a:t>
            </a:r>
          </a:p>
          <a:p>
            <a:r>
              <a:rPr lang="en-US" dirty="0" smtClean="0"/>
              <a:t>NP class</a:t>
            </a:r>
          </a:p>
          <a:p>
            <a:r>
              <a:rPr lang="en-US" dirty="0" smtClean="0"/>
              <a:t>NP hard</a:t>
            </a:r>
          </a:p>
          <a:p>
            <a:r>
              <a:rPr lang="en-US" dirty="0" smtClean="0"/>
              <a:t>NP complete</a:t>
            </a:r>
            <a:endParaRPr lang="en-US" dirty="0"/>
          </a:p>
        </p:txBody>
      </p:sp>
    </p:spTree>
    <p:extLst>
      <p:ext uri="{BB962C8B-B14F-4D97-AF65-F5344CB8AC3E}">
        <p14:creationId xmlns:p14="http://schemas.microsoft.com/office/powerpoint/2010/main" val="8865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class</a:t>
            </a:r>
            <a:endParaRPr lang="en-US" dirty="0"/>
          </a:p>
        </p:txBody>
      </p:sp>
      <p:sp>
        <p:nvSpPr>
          <p:cNvPr id="3" name="Content Placeholder 2"/>
          <p:cNvSpPr>
            <a:spLocks noGrp="1"/>
          </p:cNvSpPr>
          <p:nvPr>
            <p:ph idx="1"/>
          </p:nvPr>
        </p:nvSpPr>
        <p:spPr>
          <a:xfrm>
            <a:off x="838200" y="1475232"/>
            <a:ext cx="10515600" cy="4701731"/>
          </a:xfrm>
        </p:spPr>
        <p:txBody>
          <a:bodyPr/>
          <a:lstStyle/>
          <a:p>
            <a:pPr marL="0" indent="0">
              <a:buNone/>
            </a:pPr>
            <a:r>
              <a:rPr lang="en-US" dirty="0"/>
              <a:t>The set of decision-based problems come into the division of P Problems who can be solved or produced an output within polynomial </a:t>
            </a:r>
            <a:r>
              <a:rPr lang="en-US" dirty="0" smtClean="0"/>
              <a:t>time by deterministic algorithm.</a:t>
            </a:r>
          </a:p>
          <a:p>
            <a:pPr marL="0" indent="0">
              <a:buNone/>
            </a:pPr>
            <a:r>
              <a:rPr lang="en-US" dirty="0" smtClean="0"/>
              <a:t> </a:t>
            </a:r>
            <a:r>
              <a:rPr lang="en-US" dirty="0"/>
              <a:t>P problems being easy to </a:t>
            </a:r>
            <a:r>
              <a:rPr lang="en-US" dirty="0" smtClean="0"/>
              <a:t>solve.</a:t>
            </a:r>
          </a:p>
          <a:p>
            <a:pPr marL="0" indent="0">
              <a:buNone/>
            </a:pPr>
            <a:endParaRPr lang="en-US" dirty="0"/>
          </a:p>
          <a:p>
            <a:pPr marL="0" indent="0">
              <a:buNone/>
            </a:pPr>
            <a:r>
              <a:rPr lang="en-US" dirty="0" smtClean="0"/>
              <a:t>Example:</a:t>
            </a:r>
            <a:r>
              <a:rPr lang="en-US" dirty="0"/>
              <a:t> Marge short, linear search, binary search</a:t>
            </a:r>
          </a:p>
        </p:txBody>
      </p:sp>
    </p:spTree>
    <p:extLst>
      <p:ext uri="{BB962C8B-B14F-4D97-AF65-F5344CB8AC3E}">
        <p14:creationId xmlns:p14="http://schemas.microsoft.com/office/powerpoint/2010/main" val="347472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6267"/>
          </a:xfrm>
        </p:spPr>
        <p:txBody>
          <a:bodyPr>
            <a:normAutofit fontScale="90000"/>
          </a:bodyPr>
          <a:lstStyle/>
          <a:p>
            <a:r>
              <a:rPr lang="en-US" dirty="0" smtClean="0"/>
              <a:t>What is an Algorithm?</a:t>
            </a:r>
            <a:br>
              <a:rPr lang="en-US" dirty="0" smtClean="0"/>
            </a:br>
            <a:endParaRPr lang="en-US" dirty="0"/>
          </a:p>
        </p:txBody>
      </p:sp>
      <p:sp>
        <p:nvSpPr>
          <p:cNvPr id="3" name="Content Placeholder 2"/>
          <p:cNvSpPr>
            <a:spLocks noGrp="1"/>
          </p:cNvSpPr>
          <p:nvPr>
            <p:ph idx="1"/>
          </p:nvPr>
        </p:nvSpPr>
        <p:spPr>
          <a:xfrm>
            <a:off x="838200" y="975360"/>
            <a:ext cx="10515600" cy="5201603"/>
          </a:xfrm>
        </p:spPr>
        <p:txBody>
          <a:bodyPr>
            <a:normAutofit fontScale="92500" lnSpcReduction="10000"/>
          </a:bodyPr>
          <a:lstStyle/>
          <a:p>
            <a:r>
              <a:rPr lang="en-US" dirty="0" smtClean="0"/>
              <a:t>An</a:t>
            </a:r>
            <a:r>
              <a:rPr lang="en-US" dirty="0"/>
              <a:t> </a:t>
            </a:r>
            <a:r>
              <a:rPr lang="en-US" b="1" dirty="0"/>
              <a:t>algorithm</a:t>
            </a:r>
            <a:r>
              <a:rPr lang="en-US" dirty="0"/>
              <a:t> is a sequence of instructions followed to solve a problem. While designing an algorithm, we should consider the architecture of computer on which the algorithm will be executed. As per the architecture, there are two types of computers −</a:t>
            </a:r>
          </a:p>
          <a:p>
            <a:r>
              <a:rPr lang="en-US" dirty="0"/>
              <a:t>Sequential Computer</a:t>
            </a:r>
          </a:p>
          <a:p>
            <a:r>
              <a:rPr lang="en-US" dirty="0"/>
              <a:t>Parallel Computer</a:t>
            </a:r>
          </a:p>
          <a:p>
            <a:r>
              <a:rPr lang="en-US" dirty="0"/>
              <a:t>Depending on the architecture of computers, we have two types of algorithms −</a:t>
            </a:r>
          </a:p>
          <a:p>
            <a:r>
              <a:rPr lang="en-US" b="1" dirty="0"/>
              <a:t>Sequential Algorithm</a:t>
            </a:r>
            <a:r>
              <a:rPr lang="en-US" dirty="0"/>
              <a:t> − An algorithm in which some consecutive steps of instructions are executed in a chronological order to solve a problem.</a:t>
            </a:r>
          </a:p>
          <a:p>
            <a:r>
              <a:rPr lang="en-US" b="1" dirty="0"/>
              <a:t>Parallel Algorithm</a:t>
            </a:r>
            <a:r>
              <a:rPr lang="en-US" dirty="0"/>
              <a:t> − The problem is divided into sub-problems and are executed in parallel to get individual outputs. Later on, these individual outputs are combined together to get the final desired output.</a:t>
            </a:r>
          </a:p>
          <a:p>
            <a:endParaRPr lang="en-US" dirty="0"/>
          </a:p>
        </p:txBody>
      </p:sp>
    </p:spTree>
    <p:extLst>
      <p:ext uri="{BB962C8B-B14F-4D97-AF65-F5344CB8AC3E}">
        <p14:creationId xmlns:p14="http://schemas.microsoft.com/office/powerpoint/2010/main" val="1742846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Class</a:t>
            </a:r>
            <a:endParaRPr lang="en-US" dirty="0"/>
          </a:p>
        </p:txBody>
      </p:sp>
      <p:sp>
        <p:nvSpPr>
          <p:cNvPr id="3" name="Content Placeholder 2"/>
          <p:cNvSpPr>
            <a:spLocks noGrp="1"/>
          </p:cNvSpPr>
          <p:nvPr>
            <p:ph idx="1"/>
          </p:nvPr>
        </p:nvSpPr>
        <p:spPr>
          <a:xfrm>
            <a:off x="838200" y="1572768"/>
            <a:ext cx="10515600" cy="4604195"/>
          </a:xfrm>
        </p:spPr>
        <p:txBody>
          <a:bodyPr/>
          <a:lstStyle/>
          <a:p>
            <a:r>
              <a:rPr lang="en-US" b="1" dirty="0"/>
              <a:t>Definition of NP class Problem</a:t>
            </a:r>
            <a:r>
              <a:rPr lang="en-US" dirty="0"/>
              <a:t>: - The set of all decision-based problems came into the division of NP Problems who can't be solved or produced an output within polynomial time but verified in the </a:t>
            </a:r>
            <a:r>
              <a:rPr lang="en-US" b="1" dirty="0"/>
              <a:t>polynomial time</a:t>
            </a:r>
            <a:r>
              <a:rPr lang="en-US" dirty="0"/>
              <a:t>. </a:t>
            </a:r>
            <a:endParaRPr lang="en-US" dirty="0" smtClean="0"/>
          </a:p>
          <a:p>
            <a:r>
              <a:rPr lang="en-US" dirty="0" smtClean="0"/>
              <a:t>NP </a:t>
            </a:r>
            <a:r>
              <a:rPr lang="en-US" dirty="0"/>
              <a:t>class contains P class as a subset. </a:t>
            </a:r>
            <a:endParaRPr lang="en-US" dirty="0" smtClean="0"/>
          </a:p>
          <a:p>
            <a:r>
              <a:rPr lang="en-US" dirty="0" smtClean="0"/>
              <a:t>NP </a:t>
            </a:r>
            <a:r>
              <a:rPr lang="en-US" dirty="0"/>
              <a:t>problems being hard to solve</a:t>
            </a:r>
            <a:r>
              <a:rPr lang="en-US" dirty="0" smtClean="0"/>
              <a:t>.</a:t>
            </a:r>
          </a:p>
          <a:p>
            <a:r>
              <a:rPr lang="en-US" dirty="0" smtClean="0"/>
              <a:t>non-deterministic </a:t>
            </a:r>
            <a:r>
              <a:rPr lang="en-US" dirty="0"/>
              <a:t>polynomial.</a:t>
            </a:r>
          </a:p>
          <a:p>
            <a:endParaRPr lang="en-US" dirty="0"/>
          </a:p>
        </p:txBody>
      </p:sp>
    </p:spTree>
    <p:extLst>
      <p:ext uri="{BB962C8B-B14F-4D97-AF65-F5344CB8AC3E}">
        <p14:creationId xmlns:p14="http://schemas.microsoft.com/office/powerpoint/2010/main" val="39649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2843"/>
          </a:xfrm>
        </p:spPr>
        <p:txBody>
          <a:bodyPr/>
          <a:lstStyle/>
          <a:p>
            <a:r>
              <a:rPr lang="en-US" dirty="0" smtClean="0"/>
              <a:t>NP hard</a:t>
            </a:r>
            <a:endParaRPr lang="en-US" dirty="0"/>
          </a:p>
        </p:txBody>
      </p:sp>
      <p:sp>
        <p:nvSpPr>
          <p:cNvPr id="3" name="Content Placeholder 2"/>
          <p:cNvSpPr>
            <a:spLocks noGrp="1"/>
          </p:cNvSpPr>
          <p:nvPr>
            <p:ph idx="1"/>
          </p:nvPr>
        </p:nvSpPr>
        <p:spPr>
          <a:xfrm>
            <a:off x="475488" y="1353312"/>
            <a:ext cx="10878312" cy="5181600"/>
          </a:xfrm>
        </p:spPr>
        <p:txBody>
          <a:bodyPr>
            <a:normAutofit lnSpcReduction="10000"/>
          </a:bodyPr>
          <a:lstStyle/>
          <a:p>
            <a:r>
              <a:rPr lang="en-US" b="1" dirty="0"/>
              <a:t>Definition of NP-hard class:</a:t>
            </a:r>
            <a:r>
              <a:rPr lang="en-US" dirty="0"/>
              <a:t> - Here you to satisfy the following points to come into the division of NP-hard</a:t>
            </a:r>
          </a:p>
          <a:p>
            <a:r>
              <a:rPr lang="en-US" dirty="0"/>
              <a:t>If we can solve this problem in polynomial time, then we can solve all NP problems in polynomial time</a:t>
            </a:r>
          </a:p>
          <a:p>
            <a:r>
              <a:rPr lang="en-US" dirty="0"/>
              <a:t>If you convert the issue into one form to another form within the polynomial time</a:t>
            </a:r>
          </a:p>
          <a:p>
            <a:r>
              <a:rPr lang="en-US" dirty="0"/>
              <a:t>The following problems are NP-Hard</a:t>
            </a:r>
          </a:p>
          <a:p>
            <a:pPr marL="0" indent="0">
              <a:buNone/>
            </a:pPr>
            <a:r>
              <a:rPr lang="en-US" dirty="0"/>
              <a:t>The circuit-</a:t>
            </a:r>
            <a:r>
              <a:rPr lang="en-US" dirty="0" err="1"/>
              <a:t>satisfiability</a:t>
            </a:r>
            <a:r>
              <a:rPr lang="en-US" dirty="0"/>
              <a:t> problem</a:t>
            </a:r>
          </a:p>
          <a:p>
            <a:pPr marL="0" indent="0">
              <a:buNone/>
            </a:pPr>
            <a:r>
              <a:rPr lang="en-US" dirty="0"/>
              <a:t>Set Cover</a:t>
            </a:r>
          </a:p>
          <a:p>
            <a:pPr marL="0" indent="0">
              <a:buNone/>
            </a:pPr>
            <a:r>
              <a:rPr lang="en-US" dirty="0"/>
              <a:t>Vertex Cover</a:t>
            </a:r>
          </a:p>
          <a:p>
            <a:pPr marL="0" indent="0">
              <a:buNone/>
            </a:pPr>
            <a:r>
              <a:rPr lang="en-US" dirty="0"/>
              <a:t>Travelling Salesman Problem</a:t>
            </a:r>
          </a:p>
          <a:p>
            <a:endParaRPr lang="en-US" dirty="0"/>
          </a:p>
        </p:txBody>
      </p:sp>
    </p:spTree>
    <p:extLst>
      <p:ext uri="{BB962C8B-B14F-4D97-AF65-F5344CB8AC3E}">
        <p14:creationId xmlns:p14="http://schemas.microsoft.com/office/powerpoint/2010/main" val="4202012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4763"/>
          </a:xfrm>
        </p:spPr>
        <p:txBody>
          <a:bodyPr/>
          <a:lstStyle/>
          <a:p>
            <a:r>
              <a:rPr lang="en-US" b="1" dirty="0"/>
              <a:t>NP-complete</a:t>
            </a:r>
            <a:endParaRPr lang="en-US" dirty="0"/>
          </a:p>
        </p:txBody>
      </p:sp>
      <p:sp>
        <p:nvSpPr>
          <p:cNvPr id="3" name="Content Placeholder 2"/>
          <p:cNvSpPr>
            <a:spLocks noGrp="1"/>
          </p:cNvSpPr>
          <p:nvPr>
            <p:ph idx="1"/>
          </p:nvPr>
        </p:nvSpPr>
        <p:spPr/>
        <p:txBody>
          <a:bodyPr/>
          <a:lstStyle/>
          <a:p>
            <a:r>
              <a:rPr lang="en-US" b="1" dirty="0"/>
              <a:t>Definition of NP-complete class:</a:t>
            </a:r>
            <a:r>
              <a:rPr lang="en-US" dirty="0"/>
              <a:t> - A problem is in NP-complete, if</a:t>
            </a:r>
          </a:p>
          <a:p>
            <a:r>
              <a:rPr lang="en-US" dirty="0"/>
              <a:t>It is in NP</a:t>
            </a:r>
          </a:p>
          <a:p>
            <a:r>
              <a:rPr lang="en-US" dirty="0"/>
              <a:t>It is NP-hard</a:t>
            </a:r>
          </a:p>
          <a:p>
            <a:r>
              <a:rPr lang="en-US" dirty="0"/>
              <a:t>Determining whether a graph has a Hamiltonian cycle</a:t>
            </a:r>
          </a:p>
          <a:p>
            <a:r>
              <a:rPr lang="en-US" dirty="0"/>
              <a:t>Determining whether a Boolean formula is </a:t>
            </a:r>
            <a:r>
              <a:rPr lang="en-US" dirty="0" err="1"/>
              <a:t>satisfiable</a:t>
            </a:r>
            <a:r>
              <a:rPr lang="en-US" dirty="0"/>
              <a:t>, etc.</a:t>
            </a:r>
          </a:p>
          <a:p>
            <a:endParaRPr lang="en-US" dirty="0"/>
          </a:p>
        </p:txBody>
      </p:sp>
    </p:spTree>
    <p:extLst>
      <p:ext uri="{BB962C8B-B14F-4D97-AF65-F5344CB8AC3E}">
        <p14:creationId xmlns:p14="http://schemas.microsoft.com/office/powerpoint/2010/main" val="1565676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Complexity Class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1999488" y="792480"/>
            <a:ext cx="6715887" cy="5449823"/>
          </a:xfrm>
          <a:prstGeom prst="rect">
            <a:avLst/>
          </a:prstGeom>
        </p:spPr>
      </p:pic>
    </p:spTree>
    <p:extLst>
      <p:ext uri="{BB962C8B-B14F-4D97-AF65-F5344CB8AC3E}">
        <p14:creationId xmlns:p14="http://schemas.microsoft.com/office/powerpoint/2010/main" val="3116146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Satisfiability</a:t>
            </a:r>
            <a:r>
              <a:rPr lang="en-US" dirty="0" smtClean="0"/>
              <a:t> –SAT problem</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A Boolean function is said to be SAT if the output for the given value of the input is true/high/1</a:t>
            </a:r>
          </a:p>
          <a:p>
            <a:r>
              <a:rPr lang="en-US" dirty="0"/>
              <a:t>F=X+YZ (Created a Boolean function by CIRCUIT SAT</a:t>
            </a:r>
            <a:r>
              <a:rPr lang="en-US" dirty="0" smtClean="0"/>
              <a:t>)</a:t>
            </a:r>
          </a:p>
          <a:p>
            <a:pPr marL="0" indent="0">
              <a:buNone/>
            </a:pPr>
            <a:r>
              <a:rPr lang="en-US" dirty="0" smtClean="0"/>
              <a:t>Varieties</a:t>
            </a:r>
          </a:p>
          <a:p>
            <a:pPr marL="514350" indent="-514350">
              <a:buAutoNum type="arabicPeriod"/>
            </a:pPr>
            <a:r>
              <a:rPr lang="en-US" dirty="0" smtClean="0"/>
              <a:t>CNF</a:t>
            </a:r>
          </a:p>
          <a:p>
            <a:pPr marL="514350" indent="-514350">
              <a:buAutoNum type="arabicPeriod"/>
            </a:pPr>
            <a:r>
              <a:rPr lang="en-US" dirty="0" smtClean="0"/>
              <a:t>3 SAT</a:t>
            </a:r>
          </a:p>
          <a:p>
            <a:pPr marL="514350" indent="-514350">
              <a:buAutoNum type="arabicPeriod"/>
            </a:pPr>
            <a:r>
              <a:rPr lang="en-US" dirty="0" smtClean="0"/>
              <a:t>DNF </a:t>
            </a:r>
            <a:r>
              <a:rPr lang="en-US" dirty="0" err="1"/>
              <a:t>Satisfiability</a:t>
            </a:r>
            <a:endParaRPr lang="en-US" dirty="0"/>
          </a:p>
          <a:p>
            <a:endParaRPr lang="en-US" dirty="0"/>
          </a:p>
        </p:txBody>
      </p:sp>
    </p:spTree>
    <p:extLst>
      <p:ext uri="{BB962C8B-B14F-4D97-AF65-F5344CB8AC3E}">
        <p14:creationId xmlns:p14="http://schemas.microsoft.com/office/powerpoint/2010/main" val="1148853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Vertex Cover problem</a:t>
            </a:r>
            <a:endParaRPr lang="en-US" dirty="0"/>
          </a:p>
        </p:txBody>
      </p:sp>
      <p:sp>
        <p:nvSpPr>
          <p:cNvPr id="3" name="Content Placeholder 2"/>
          <p:cNvSpPr>
            <a:spLocks noGrp="1"/>
          </p:cNvSpPr>
          <p:nvPr>
            <p:ph idx="1"/>
          </p:nvPr>
        </p:nvSpPr>
        <p:spPr/>
        <p:txBody>
          <a:bodyPr/>
          <a:lstStyle/>
          <a:p>
            <a:r>
              <a:rPr lang="en-US" b="1" dirty="0"/>
              <a:t>Definition:</a:t>
            </a:r>
            <a:r>
              <a:rPr lang="en-US" dirty="0"/>
              <a:t> - It represents a set of vertex or node in a graph G (V, E), which gives the connectivity of a complete </a:t>
            </a:r>
            <a:r>
              <a:rPr lang="en-US" dirty="0" smtClean="0"/>
              <a:t>graph</a:t>
            </a:r>
          </a:p>
          <a:p>
            <a:r>
              <a:rPr lang="en-US" dirty="0"/>
              <a:t> Given a graph G(V, E) and a positive integer k, the problem is to find whether there is a subset V’ of vertices of size at most k, such that every edge in the graph is connected to some vertex in V’.</a:t>
            </a:r>
          </a:p>
        </p:txBody>
      </p:sp>
    </p:spTree>
    <p:extLst>
      <p:ext uri="{BB962C8B-B14F-4D97-AF65-F5344CB8AC3E}">
        <p14:creationId xmlns:p14="http://schemas.microsoft.com/office/powerpoint/2010/main" val="2424403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824" y="256032"/>
            <a:ext cx="10515600" cy="5677091"/>
          </a:xfrm>
        </p:spPr>
        <p:txBody>
          <a:bodyPr>
            <a:normAutofit/>
          </a:bodyPr>
          <a:lstStyle/>
          <a:p>
            <a:pPr fontAlgn="base"/>
            <a:r>
              <a:rPr lang="en-US" b="1" dirty="0"/>
              <a:t>Problem –</a:t>
            </a:r>
            <a:r>
              <a:rPr lang="en-US" dirty="0"/>
              <a:t> Given a graph G(V, E) and a positive integer k, the problem is to find whether there is a subset V’ of vertices of size at most k, such that every edge in the graph is connected to some vertex in V’.</a:t>
            </a:r>
          </a:p>
          <a:p>
            <a:pPr fontAlgn="base"/>
            <a:r>
              <a:rPr lang="en-US" b="1" dirty="0"/>
              <a:t>Explanation –</a:t>
            </a:r>
            <a:r>
              <a:rPr lang="en-US" dirty="0"/>
              <a:t/>
            </a:r>
            <a:br>
              <a:rPr lang="en-US" dirty="0"/>
            </a:br>
            <a:r>
              <a:rPr lang="en-US" dirty="0"/>
              <a:t>First let us understand the notion of an instance of a problem. An instance of a problem is nothing but an input to the given problem. An instance of the Vertex Cover problem is a graph G (V, E) and a positive integer k, and the problem is to check whether a vertex cover of size at most k exists in G. Since an NP Complete problem, by definition, is a problem which is both in NP and NP hard, the proof for the statement that a problem is NP Complete consists of two parts:</a:t>
            </a:r>
          </a:p>
          <a:p>
            <a:endParaRPr lang="en-US" dirty="0"/>
          </a:p>
        </p:txBody>
      </p:sp>
    </p:spTree>
    <p:extLst>
      <p:ext uri="{BB962C8B-B14F-4D97-AF65-F5344CB8AC3E}">
        <p14:creationId xmlns:p14="http://schemas.microsoft.com/office/powerpoint/2010/main" val="3529754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fontAlgn="base">
              <a:buNone/>
            </a:pPr>
            <a:r>
              <a:rPr lang="en-US" b="1" dirty="0" smtClean="0"/>
              <a:t>1.Proof </a:t>
            </a:r>
            <a:r>
              <a:rPr lang="en-US" b="1" dirty="0"/>
              <a:t>that vertex cover is in NP –</a:t>
            </a:r>
            <a:r>
              <a:rPr lang="en-US" dirty="0"/>
              <a:t/>
            </a:r>
            <a:br>
              <a:rPr lang="en-US" dirty="0"/>
            </a:br>
            <a:r>
              <a:rPr lang="en-US" dirty="0"/>
              <a:t>If any problem is in NP, then, given a </a:t>
            </a:r>
            <a:r>
              <a:rPr lang="en-US" dirty="0" smtClean="0"/>
              <a:t> solution to </a:t>
            </a:r>
            <a:r>
              <a:rPr lang="en-US" dirty="0"/>
              <a:t>the problem and an instance of the problem (a graph G and a positive integer k, in this case), we will be able to verify (check whether the solution given is correct or not) the </a:t>
            </a:r>
            <a:r>
              <a:rPr lang="en-US" dirty="0" smtClean="0"/>
              <a:t>solution </a:t>
            </a:r>
            <a:r>
              <a:rPr lang="en-US" dirty="0"/>
              <a:t>in polynomial time.</a:t>
            </a:r>
          </a:p>
          <a:p>
            <a:pPr fontAlgn="base"/>
            <a:r>
              <a:rPr lang="en-US" dirty="0"/>
              <a:t>The </a:t>
            </a:r>
            <a:r>
              <a:rPr lang="en-US" dirty="0" smtClean="0"/>
              <a:t>solution </a:t>
            </a:r>
            <a:r>
              <a:rPr lang="en-US" dirty="0"/>
              <a:t>for the vertex cover problem is a subset V’ of V, which contains the vertices in the vertex cover. We can check whether the set V’ is a vertex cover of size </a:t>
            </a:r>
            <a:r>
              <a:rPr lang="en-US" dirty="0" smtClean="0"/>
              <a:t>k.</a:t>
            </a:r>
            <a:endParaRPr lang="en-US" dirty="0"/>
          </a:p>
        </p:txBody>
      </p:sp>
    </p:spTree>
    <p:extLst>
      <p:ext uri="{BB962C8B-B14F-4D97-AF65-F5344CB8AC3E}">
        <p14:creationId xmlns:p14="http://schemas.microsoft.com/office/powerpoint/2010/main" val="465925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Clique problem</a:t>
            </a:r>
            <a:endParaRPr lang="en-US" dirty="0"/>
          </a:p>
        </p:txBody>
      </p:sp>
      <p:sp>
        <p:nvSpPr>
          <p:cNvPr id="5" name="Content Placeholder 4"/>
          <p:cNvSpPr>
            <a:spLocks noGrp="1"/>
          </p:cNvSpPr>
          <p:nvPr>
            <p:ph idx="1"/>
          </p:nvPr>
        </p:nvSpPr>
        <p:spPr>
          <a:xfrm>
            <a:off x="838200" y="1353312"/>
            <a:ext cx="10515600" cy="4823651"/>
          </a:xfrm>
        </p:spPr>
        <p:txBody>
          <a:bodyPr/>
          <a:lstStyle/>
          <a:p>
            <a:r>
              <a:rPr lang="en-US" dirty="0"/>
              <a:t>A clique is a </a:t>
            </a:r>
            <a:r>
              <a:rPr lang="en-US" dirty="0" err="1"/>
              <a:t>subgraph</a:t>
            </a:r>
            <a:r>
              <a:rPr lang="en-US" dirty="0"/>
              <a:t> of a graph such that all the vertices in this </a:t>
            </a:r>
            <a:r>
              <a:rPr lang="en-US" dirty="0" err="1"/>
              <a:t>subgraph</a:t>
            </a:r>
            <a:r>
              <a:rPr lang="en-US" dirty="0"/>
              <a:t> are connected with each other that is the </a:t>
            </a:r>
            <a:r>
              <a:rPr lang="en-US" dirty="0" err="1"/>
              <a:t>subgraph</a:t>
            </a:r>
            <a:r>
              <a:rPr lang="en-US" dirty="0"/>
              <a:t> is a complete graph. The Maximal Clique Problem is to find the maximum sized clique of a given graph G, that is a complete graph which is a </a:t>
            </a:r>
            <a:r>
              <a:rPr lang="en-US" dirty="0" err="1"/>
              <a:t>subgraph</a:t>
            </a:r>
            <a:r>
              <a:rPr lang="en-US" dirty="0"/>
              <a:t> of G and contains the maximum number of vertices. </a:t>
            </a:r>
          </a:p>
        </p:txBody>
      </p:sp>
    </p:spTree>
    <p:extLst>
      <p:ext uri="{BB962C8B-B14F-4D97-AF65-F5344CB8AC3E}">
        <p14:creationId xmlns:p14="http://schemas.microsoft.com/office/powerpoint/2010/main" val="3454575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38200" y="1560576"/>
            <a:ext cx="10515600" cy="4616387"/>
          </a:xfrm>
        </p:spPr>
        <p:txBody>
          <a:bodyPr/>
          <a:lstStyle/>
          <a:p>
            <a:pPr>
              <a:buFont typeface="Wingdings" panose="05000000000000000000" pitchFamily="2" charset="2"/>
              <a:buChar char="Ø"/>
            </a:pPr>
            <a:r>
              <a:rPr lang="en-US" dirty="0"/>
              <a:t>A </a:t>
            </a:r>
            <a:r>
              <a:rPr lang="en-US" b="1" dirty="0"/>
              <a:t>parallel algorithm</a:t>
            </a:r>
            <a:r>
              <a:rPr lang="en-US" dirty="0"/>
              <a:t> is an algorithm that can execute several instructions simultaneously on different processing devices and then combine all the individual outputs to produce the final result</a:t>
            </a:r>
            <a:r>
              <a:rPr lang="en-US" dirty="0" smtClean="0"/>
              <a:t>.</a:t>
            </a:r>
          </a:p>
          <a:p>
            <a:pPr>
              <a:buFont typeface="Wingdings" panose="05000000000000000000" pitchFamily="2" charset="2"/>
              <a:buChar char="Ø"/>
            </a:pPr>
            <a:r>
              <a:rPr lang="en-US" dirty="0" smtClean="0"/>
              <a:t>Parallel Environment:</a:t>
            </a:r>
            <a:endParaRPr lang="en-US" dirty="0"/>
          </a:p>
        </p:txBody>
      </p:sp>
    </p:spTree>
    <p:extLst>
      <p:ext uri="{BB962C8B-B14F-4D97-AF65-F5344CB8AC3E}">
        <p14:creationId xmlns:p14="http://schemas.microsoft.com/office/powerpoint/2010/main" val="3790676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8459"/>
          </a:xfrm>
        </p:spPr>
        <p:txBody>
          <a:bodyPr/>
          <a:lstStyle/>
          <a:p>
            <a:r>
              <a:rPr lang="en-US" dirty="0" smtClean="0"/>
              <a:t>Need for </a:t>
            </a:r>
            <a:r>
              <a:rPr lang="en-US" b="1" dirty="0" smtClean="0"/>
              <a:t>parallel algorithm</a:t>
            </a:r>
            <a:r>
              <a:rPr lang="en-US" dirty="0" smtClean="0"/>
              <a:t> </a:t>
            </a:r>
            <a:endParaRPr lang="en-US" dirty="0"/>
          </a:p>
        </p:txBody>
      </p:sp>
      <p:sp>
        <p:nvSpPr>
          <p:cNvPr id="3" name="Content Placeholder 2"/>
          <p:cNvSpPr>
            <a:spLocks noGrp="1"/>
          </p:cNvSpPr>
          <p:nvPr>
            <p:ph idx="1"/>
          </p:nvPr>
        </p:nvSpPr>
        <p:spPr>
          <a:xfrm>
            <a:off x="838200" y="1158240"/>
            <a:ext cx="10515600" cy="5018723"/>
          </a:xfrm>
        </p:spPr>
        <p:txBody>
          <a:bodyPr/>
          <a:lstStyle/>
          <a:p>
            <a:r>
              <a:rPr lang="en-US" dirty="0" smtClean="0"/>
              <a:t>For high performance computing resources </a:t>
            </a:r>
          </a:p>
          <a:p>
            <a:r>
              <a:rPr lang="en-US" dirty="0" smtClean="0"/>
              <a:t>For large and complex problem</a:t>
            </a:r>
          </a:p>
          <a:p>
            <a:r>
              <a:rPr lang="en-US" dirty="0" smtClean="0"/>
              <a:t>A massive amount of computation is impractical on single processor </a:t>
            </a:r>
            <a:endParaRPr lang="en-US" dirty="0"/>
          </a:p>
        </p:txBody>
      </p:sp>
    </p:spTree>
    <p:extLst>
      <p:ext uri="{BB962C8B-B14F-4D97-AF65-F5344CB8AC3E}">
        <p14:creationId xmlns:p14="http://schemas.microsoft.com/office/powerpoint/2010/main" val="663024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2843"/>
          </a:xfrm>
        </p:spPr>
        <p:txBody>
          <a:bodyPr/>
          <a:lstStyle/>
          <a:p>
            <a:r>
              <a:rPr lang="en-US" dirty="0" smtClean="0"/>
              <a:t>Significance of </a:t>
            </a:r>
            <a:r>
              <a:rPr lang="en-US" b="1" dirty="0" smtClean="0"/>
              <a:t>parallel algorithm</a:t>
            </a:r>
            <a:endParaRPr lang="en-US" dirty="0"/>
          </a:p>
        </p:txBody>
      </p:sp>
      <p:sp>
        <p:nvSpPr>
          <p:cNvPr id="3" name="Content Placeholder 2"/>
          <p:cNvSpPr>
            <a:spLocks noGrp="1"/>
          </p:cNvSpPr>
          <p:nvPr>
            <p:ph idx="1"/>
          </p:nvPr>
        </p:nvSpPr>
        <p:spPr>
          <a:xfrm>
            <a:off x="838200" y="1414272"/>
            <a:ext cx="10515600" cy="4762691"/>
          </a:xfrm>
        </p:spPr>
        <p:txBody>
          <a:bodyPr/>
          <a:lstStyle/>
          <a:p>
            <a:r>
              <a:rPr lang="en-US" dirty="0" smtClean="0"/>
              <a:t>The problem is divided into sub-problems and are executed them independently </a:t>
            </a:r>
          </a:p>
          <a:p>
            <a:r>
              <a:rPr lang="en-US" dirty="0" smtClean="0"/>
              <a:t>Solve large and complex problem</a:t>
            </a:r>
          </a:p>
          <a:p>
            <a:r>
              <a:rPr lang="en-US" dirty="0" smtClean="0"/>
              <a:t>Many resources use</a:t>
            </a:r>
          </a:p>
          <a:p>
            <a:r>
              <a:rPr lang="en-US" dirty="0" smtClean="0"/>
              <a:t>Reduce time</a:t>
            </a:r>
          </a:p>
          <a:p>
            <a:r>
              <a:rPr lang="en-US" dirty="0" smtClean="0"/>
              <a:t>Use interconnection </a:t>
            </a:r>
          </a:p>
          <a:p>
            <a:endParaRPr lang="en-US" dirty="0"/>
          </a:p>
        </p:txBody>
      </p:sp>
    </p:spTree>
    <p:extLst>
      <p:ext uri="{BB962C8B-B14F-4D97-AF65-F5344CB8AC3E}">
        <p14:creationId xmlns:p14="http://schemas.microsoft.com/office/powerpoint/2010/main" val="2177305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a:t>
            </a:r>
            <a:r>
              <a:rPr lang="en-US" b="1" dirty="0" smtClean="0"/>
              <a:t>parallel algorithm</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7773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Metrics for Parallel algorithms</a:t>
            </a:r>
            <a:endParaRPr lang="en-US" dirty="0"/>
          </a:p>
        </p:txBody>
      </p:sp>
      <p:sp>
        <p:nvSpPr>
          <p:cNvPr id="3" name="Content Placeholder 2"/>
          <p:cNvSpPr>
            <a:spLocks noGrp="1"/>
          </p:cNvSpPr>
          <p:nvPr>
            <p:ph idx="1"/>
          </p:nvPr>
        </p:nvSpPr>
        <p:spPr/>
        <p:txBody>
          <a:bodyPr/>
          <a:lstStyle/>
          <a:p>
            <a:r>
              <a:rPr lang="en-US" dirty="0" smtClean="0"/>
              <a:t>Sequential algorithm run time</a:t>
            </a:r>
          </a:p>
          <a:p>
            <a:r>
              <a:rPr lang="en-US" dirty="0" smtClean="0"/>
              <a:t>Parallel algorithms run time</a:t>
            </a:r>
          </a:p>
          <a:p>
            <a:r>
              <a:rPr lang="en-US" dirty="0" smtClean="0"/>
              <a:t>The </a:t>
            </a:r>
            <a:r>
              <a:rPr lang="en-US" b="1" dirty="0" smtClean="0"/>
              <a:t>speedup</a:t>
            </a:r>
            <a:r>
              <a:rPr lang="en-US" dirty="0" smtClean="0"/>
              <a:t> </a:t>
            </a:r>
            <a:r>
              <a:rPr lang="en-US" dirty="0"/>
              <a:t>p</a:t>
            </a:r>
            <a:r>
              <a:rPr lang="en-US" dirty="0" smtClean="0"/>
              <a:t>arallel algorithms of is defined as the ratio of the serial runtime of the best sequential algorithm for solving a problem to the time taken by the parallel algorithm to solve the same problem on p processors.</a:t>
            </a:r>
          </a:p>
          <a:p>
            <a:r>
              <a:rPr lang="en-US" dirty="0"/>
              <a:t>The performance of a parallel algorithm is determined by calculating its </a:t>
            </a:r>
            <a:r>
              <a:rPr lang="en-US" b="1" dirty="0"/>
              <a:t>speedup</a:t>
            </a:r>
            <a:r>
              <a:rPr lang="en-US" dirty="0"/>
              <a:t>.</a:t>
            </a:r>
            <a:endParaRPr lang="en-US" dirty="0" smtClean="0"/>
          </a:p>
          <a:p>
            <a:endParaRPr lang="en-US" dirty="0"/>
          </a:p>
        </p:txBody>
      </p:sp>
    </p:spTree>
    <p:extLst>
      <p:ext uri="{BB962C8B-B14F-4D97-AF65-F5344CB8AC3E}">
        <p14:creationId xmlns:p14="http://schemas.microsoft.com/office/powerpoint/2010/main" val="3333380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br>
              <a:rPr lang="en-US" dirty="0"/>
            </a:br>
            <a:endParaRPr lang="en-US" dirty="0"/>
          </a:p>
        </p:txBody>
      </p:sp>
      <p:sp>
        <p:nvSpPr>
          <p:cNvPr id="3" name="Content Placeholder 2"/>
          <p:cNvSpPr>
            <a:spLocks noGrp="1"/>
          </p:cNvSpPr>
          <p:nvPr>
            <p:ph idx="1"/>
          </p:nvPr>
        </p:nvSpPr>
        <p:spPr>
          <a:xfrm>
            <a:off x="838200" y="1194816"/>
            <a:ext cx="10515600" cy="4982147"/>
          </a:xfrm>
        </p:spPr>
        <p:txBody>
          <a:bodyPr/>
          <a:lstStyle/>
          <a:p>
            <a:r>
              <a:rPr lang="en-US" dirty="0"/>
              <a:t>In parallel computing, Amdahl's law is mainly used to predict the theoretical maximum speedup for program processing using multiple processors.</a:t>
            </a:r>
            <a:r>
              <a:rPr lang="en-US" dirty="0" smtClean="0"/>
              <a:t/>
            </a:r>
            <a:br>
              <a:rPr lang="en-US" dirty="0" smtClean="0"/>
            </a:br>
            <a:r>
              <a:rPr lang="en-US" dirty="0" smtClean="0"/>
              <a:t/>
            </a:r>
            <a:br>
              <a:rPr lang="en-US" dirty="0" smtClean="0"/>
            </a:br>
            <a:r>
              <a:rPr lang="en-US" dirty="0"/>
              <a:t>This term is also known as Amdahl’s argument.</a:t>
            </a:r>
          </a:p>
        </p:txBody>
      </p:sp>
    </p:spTree>
    <p:extLst>
      <p:ext uri="{BB962C8B-B14F-4D97-AF65-F5344CB8AC3E}">
        <p14:creationId xmlns:p14="http://schemas.microsoft.com/office/powerpoint/2010/main" val="2312950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741</Words>
  <Application>Microsoft Office PowerPoint</Application>
  <PresentationFormat>Widescreen</PresentationFormat>
  <Paragraphs>153</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Wingdings</vt:lpstr>
      <vt:lpstr>Office Theme</vt:lpstr>
      <vt:lpstr>Unit-VI</vt:lpstr>
      <vt:lpstr>Parallel Algorithms</vt:lpstr>
      <vt:lpstr>What is an Algorithm? </vt:lpstr>
      <vt:lpstr>Introduction</vt:lpstr>
      <vt:lpstr>Need for parallel algorithm </vt:lpstr>
      <vt:lpstr>Significance of parallel algorithm</vt:lpstr>
      <vt:lpstr>Limitation parallel algorithm</vt:lpstr>
      <vt:lpstr>Performance Metrics for Parallel algorithms</vt:lpstr>
      <vt:lpstr>Amdahl's Law </vt:lpstr>
      <vt:lpstr>Parallel Algorithm - Models </vt:lpstr>
      <vt:lpstr>Fixed connection model </vt:lpstr>
      <vt:lpstr>Shared connection model </vt:lpstr>
      <vt:lpstr>PowerPoint Presentation</vt:lpstr>
      <vt:lpstr>PowerPoint Presentation</vt:lpstr>
      <vt:lpstr>PowerPoint Presentation</vt:lpstr>
      <vt:lpstr>SISD Computers </vt:lpstr>
      <vt:lpstr>SIMD Computers </vt:lpstr>
      <vt:lpstr>MISD Computers </vt:lpstr>
      <vt:lpstr>MIMD Computers </vt:lpstr>
      <vt:lpstr>Computing with complete Binary Tree</vt:lpstr>
      <vt:lpstr>Pointer Doubling algorithm</vt:lpstr>
      <vt:lpstr>Computational Complexity</vt:lpstr>
      <vt:lpstr>Computational Complexity</vt:lpstr>
      <vt:lpstr>PowerPoint Presentation</vt:lpstr>
      <vt:lpstr>PowerPoint Presentation</vt:lpstr>
      <vt:lpstr>PowerPoint Presentation</vt:lpstr>
      <vt:lpstr>PowerPoint Presentation</vt:lpstr>
      <vt:lpstr>Complexity classes</vt:lpstr>
      <vt:lpstr>P class</vt:lpstr>
      <vt:lpstr>NP Class</vt:lpstr>
      <vt:lpstr>NP hard</vt:lpstr>
      <vt:lpstr>NP-complete</vt:lpstr>
      <vt:lpstr>PowerPoint Presentation</vt:lpstr>
      <vt:lpstr>Satisfiability –SAT problem </vt:lpstr>
      <vt:lpstr>Vertex Cover problem</vt:lpstr>
      <vt:lpstr>PowerPoint Presentation</vt:lpstr>
      <vt:lpstr>PowerPoint Presentation</vt:lpstr>
      <vt:lpstr>Clique problem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Unit-VI</dc:title>
  <dc:creator>shreya</dc:creator>
  <cp:lastModifiedBy>shreya</cp:lastModifiedBy>
  <cp:revision>27</cp:revision>
  <dcterms:created xsi:type="dcterms:W3CDTF">2021-06-16T02:07:19Z</dcterms:created>
  <dcterms:modified xsi:type="dcterms:W3CDTF">2021-06-28T17:53:29Z</dcterms:modified>
</cp:coreProperties>
</file>