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94" r:id="rId4"/>
    <p:sldId id="295" r:id="rId5"/>
    <p:sldId id="259" r:id="rId6"/>
    <p:sldId id="257" r:id="rId7"/>
    <p:sldId id="261" r:id="rId8"/>
    <p:sldId id="262" r:id="rId9"/>
    <p:sldId id="263" r:id="rId10"/>
    <p:sldId id="264" r:id="rId11"/>
    <p:sldId id="265" r:id="rId12"/>
    <p:sldId id="266" r:id="rId13"/>
    <p:sldId id="267" r:id="rId14"/>
    <p:sldId id="268" r:id="rId15"/>
    <p:sldId id="270" r:id="rId16"/>
    <p:sldId id="272" r:id="rId17"/>
    <p:sldId id="273" r:id="rId18"/>
    <p:sldId id="274" r:id="rId19"/>
    <p:sldId id="275" r:id="rId20"/>
    <p:sldId id="271" r:id="rId21"/>
    <p:sldId id="276"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2368926" y="2362200"/>
            <a:ext cx="4355358" cy="1569660"/>
          </a:xfrm>
          <a:prstGeom prst="rect">
            <a:avLst/>
          </a:prstGeom>
          <a:noFill/>
          <a:ln w="9525">
            <a:noFill/>
            <a:miter lim="800000"/>
            <a:headEnd/>
            <a:tailEnd/>
          </a:ln>
          <a:effectLst/>
        </p:spPr>
        <p:txBody>
          <a:bodyPr wrap="none">
            <a:spAutoFit/>
          </a:bodyPr>
          <a:lstStyle/>
          <a:p>
            <a:pPr algn="ctr"/>
            <a:r>
              <a:rPr lang="en-US" sz="4800" i="1" dirty="0" smtClean="0">
                <a:effectLst>
                  <a:outerShdw blurRad="38100" dist="38100" dir="2700000" algn="tl">
                    <a:srgbClr val="C0C0C0"/>
                  </a:outerShdw>
                </a:effectLst>
                <a:latin typeface="Times New Roman" pitchFamily="18" charset="0"/>
              </a:rPr>
              <a:t>Introduction to</a:t>
            </a:r>
          </a:p>
          <a:p>
            <a:pPr algn="ctr"/>
            <a:r>
              <a:rPr lang="en-US" sz="4800" i="1" dirty="0" smtClean="0">
                <a:effectLst>
                  <a:outerShdw blurRad="38100" dist="38100" dir="2700000" algn="tl">
                    <a:srgbClr val="C0C0C0"/>
                  </a:outerShdw>
                </a:effectLst>
                <a:latin typeface="Times New Roman" pitchFamily="18" charset="0"/>
              </a:rPr>
              <a:t> Transport Layer</a:t>
            </a:r>
            <a:endParaRPr lang="en-US" sz="4800" i="1" dirty="0">
              <a:effectLst>
                <a:outerShdw blurRad="38100" dist="38100" dir="2700000" algn="tl">
                  <a:srgbClr val="C0C0C0"/>
                </a:outerShdw>
              </a:effectLst>
              <a:latin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5181600"/>
          </a:xfrm>
        </p:spPr>
        <p:txBody>
          <a:bodyPr>
            <a:normAutofit/>
          </a:bodyPr>
          <a:lstStyle/>
          <a:p>
            <a:r>
              <a:rPr lang="en-US" sz="2800" dirty="0" smtClean="0"/>
              <a:t>To </a:t>
            </a:r>
            <a:r>
              <a:rPr lang="en-US" sz="2800" dirty="0" smtClean="0"/>
              <a:t>send a message from one process to </a:t>
            </a:r>
            <a:r>
              <a:rPr lang="en-US" sz="2800" dirty="0" smtClean="0"/>
              <a:t>another, the </a:t>
            </a:r>
            <a:r>
              <a:rPr lang="en-US" sz="2800" dirty="0" smtClean="0"/>
              <a:t>transport layer protocol </a:t>
            </a:r>
            <a:r>
              <a:rPr lang="en-US" sz="2800" dirty="0" smtClean="0"/>
              <a:t>encapsu</a:t>
            </a:r>
            <a:r>
              <a:rPr lang="en-US" sz="2800" dirty="0" smtClean="0"/>
              <a:t>lates and </a:t>
            </a:r>
            <a:r>
              <a:rPr lang="en-US" sz="2800" dirty="0" err="1" smtClean="0"/>
              <a:t>decapsulates</a:t>
            </a:r>
            <a:r>
              <a:rPr lang="en-US" sz="2800" dirty="0" smtClean="0"/>
              <a:t> </a:t>
            </a:r>
            <a:r>
              <a:rPr lang="en-US" sz="2800" dirty="0" smtClean="0"/>
              <a:t>messages.</a:t>
            </a:r>
          </a:p>
          <a:p>
            <a:pPr lvl="1"/>
            <a:r>
              <a:rPr lang="en-US" sz="2400" dirty="0" smtClean="0"/>
              <a:t>Encapsulation </a:t>
            </a:r>
            <a:r>
              <a:rPr lang="en-US" sz="2400" dirty="0" smtClean="0"/>
              <a:t>: </a:t>
            </a:r>
            <a:r>
              <a:rPr lang="en-US" sz="2400" dirty="0" smtClean="0"/>
              <a:t>at the sender site. When a process has a message to send, it passes the message to the transport layer along with a pair of socket addresses </a:t>
            </a:r>
            <a:r>
              <a:rPr lang="en-US" sz="2400" dirty="0" smtClean="0"/>
              <a:t>and some other Info.</a:t>
            </a:r>
          </a:p>
          <a:p>
            <a:pPr lvl="1"/>
            <a:r>
              <a:rPr lang="en-US" sz="2400" dirty="0" err="1" smtClean="0"/>
              <a:t>Decapsulation</a:t>
            </a:r>
            <a:r>
              <a:rPr lang="en-US" sz="2400" dirty="0" smtClean="0"/>
              <a:t> : </a:t>
            </a:r>
            <a:r>
              <a:rPr lang="en-US" sz="2400" dirty="0" smtClean="0"/>
              <a:t>at the receiver site. When the message arrives at the destination transport layer, the header is dropped and the transport layer delivers the message to the process running at the application layer. </a:t>
            </a:r>
          </a:p>
          <a:p>
            <a:pPr lvl="1">
              <a:buNone/>
            </a:pPr>
            <a:endParaRPr lang="en-US" sz="2400" dirty="0" smtClean="0"/>
          </a:p>
          <a:p>
            <a:pPr>
              <a:buNone/>
            </a:pPr>
            <a:r>
              <a:rPr lang="en-US" sz="2800" dirty="0" smtClean="0"/>
              <a:t>	</a:t>
            </a:r>
          </a:p>
        </p:txBody>
      </p:sp>
      <p:sp>
        <p:nvSpPr>
          <p:cNvPr id="6" name="Title 1"/>
          <p:cNvSpPr>
            <a:spLocks noGrp="1"/>
          </p:cNvSpPr>
          <p:nvPr>
            <p:ph type="title"/>
          </p:nvPr>
        </p:nvSpPr>
        <p:spPr>
          <a:xfrm>
            <a:off x="457200" y="228600"/>
            <a:ext cx="8229600" cy="914400"/>
          </a:xfrm>
        </p:spPr>
        <p:txBody>
          <a:bodyPr>
            <a:normAutofit/>
          </a:bodyPr>
          <a:lstStyle/>
          <a:p>
            <a:r>
              <a:rPr lang="en-US" b="1" dirty="0" smtClean="0"/>
              <a:t>Encapsulation and </a:t>
            </a:r>
            <a:r>
              <a:rPr lang="en-US" b="1" dirty="0" err="1" smtClean="0"/>
              <a:t>Decapsulation</a:t>
            </a:r>
            <a:endParaRPr lang="en-US" b="1"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381000" y="1371600"/>
            <a:ext cx="8229600" cy="4572000"/>
          </a:xfrm>
          <a:prstGeom prst="rect">
            <a:avLst/>
          </a:prstGeom>
          <a:noFill/>
          <a:ln w="9525">
            <a:noFill/>
            <a:miter lim="800000"/>
            <a:headEnd/>
            <a:tailEnd/>
          </a:ln>
        </p:spPr>
      </p:pic>
      <p:pic>
        <p:nvPicPr>
          <p:cNvPr id="5" name="Picture 10"/>
          <p:cNvPicPr>
            <a:picLocks noChangeAspect="1" noChangeArrowheads="1"/>
          </p:cNvPicPr>
          <p:nvPr/>
        </p:nvPicPr>
        <p:blipFill>
          <a:blip r:embed="rId3" cstate="print"/>
          <a:srcRect/>
          <a:stretch>
            <a:fillRect/>
          </a:stretch>
        </p:blipFill>
        <p:spPr bwMode="auto">
          <a:xfrm>
            <a:off x="96838" y="1371600"/>
            <a:ext cx="8666162" cy="4764088"/>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fontScale="90000"/>
          </a:bodyPr>
          <a:lstStyle/>
          <a:p>
            <a:r>
              <a:rPr lang="en-US" sz="2800" b="1" dirty="0" smtClean="0"/>
              <a:t/>
            </a:r>
            <a:br>
              <a:rPr lang="en-US" sz="2800" b="1" dirty="0" smtClean="0"/>
            </a:br>
            <a:r>
              <a:rPr lang="en-US" sz="2800" dirty="0" smtClean="0"/>
              <a:t> </a:t>
            </a:r>
            <a:br>
              <a:rPr lang="en-US" sz="2800" dirty="0" smtClean="0"/>
            </a:br>
            <a:r>
              <a:rPr lang="en-US" sz="2800" b="1" dirty="0" smtClean="0"/>
              <a:t> </a:t>
            </a:r>
            <a:r>
              <a:rPr lang="en-US" sz="4000" b="1" dirty="0" smtClean="0"/>
              <a:t>Multiplexing and </a:t>
            </a:r>
            <a:r>
              <a:rPr lang="en-US" sz="4000" b="1" dirty="0" err="1" smtClean="0"/>
              <a:t>Demultiplexing</a:t>
            </a:r>
            <a:r>
              <a:rPr lang="en-US" sz="2800" b="1" dirty="0" smtClean="0"/>
              <a:t/>
            </a:r>
            <a:br>
              <a:rPr lang="en-US" sz="2800" b="1" dirty="0" smtClean="0"/>
            </a:br>
            <a:r>
              <a:rPr lang="en-US" sz="2800" b="1" dirty="0" smtClean="0"/>
              <a:t> </a:t>
            </a:r>
            <a:br>
              <a:rPr lang="en-US" sz="2800" b="1" dirty="0" smtClean="0"/>
            </a:br>
            <a:r>
              <a:rPr lang="en-US" sz="2800" dirty="0" smtClean="0"/>
              <a:t> </a:t>
            </a:r>
            <a:endParaRPr lang="en-US" altLang="en-US" sz="2800" i="1" dirty="0">
              <a:latin typeface="Times New Roman" pitchFamily="18" charset="0"/>
            </a:endParaRPr>
          </a:p>
        </p:txBody>
      </p:sp>
      <p:pic>
        <p:nvPicPr>
          <p:cNvPr id="8194" name="Picture 2"/>
          <p:cNvPicPr>
            <a:picLocks noChangeAspect="1" noChangeArrowheads="1"/>
          </p:cNvPicPr>
          <p:nvPr/>
        </p:nvPicPr>
        <p:blipFill>
          <a:blip r:embed="rId2" cstate="print"/>
          <a:srcRect/>
          <a:stretch>
            <a:fillRect/>
          </a:stretch>
        </p:blipFill>
        <p:spPr bwMode="auto">
          <a:xfrm>
            <a:off x="990600" y="1141409"/>
            <a:ext cx="7162800" cy="5335591"/>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Autofit/>
          </a:bodyPr>
          <a:lstStyle/>
          <a:p>
            <a:r>
              <a:rPr lang="en-US" sz="3600" b="1" dirty="0" smtClean="0"/>
              <a:t>Pushing or Pulling</a:t>
            </a:r>
            <a:endParaRPr lang="en-US" altLang="en-US" sz="3600" dirty="0">
              <a:latin typeface="Times New Roman" pitchFamily="18" charset="0"/>
            </a:endParaRPr>
          </a:p>
        </p:txBody>
      </p:sp>
      <p:pic>
        <p:nvPicPr>
          <p:cNvPr id="9218" name="Picture 2"/>
          <p:cNvPicPr>
            <a:picLocks noChangeAspect="1" noChangeArrowheads="1"/>
          </p:cNvPicPr>
          <p:nvPr/>
        </p:nvPicPr>
        <p:blipFill>
          <a:blip r:embed="rId2" cstate="print"/>
          <a:srcRect/>
          <a:stretch>
            <a:fillRect/>
          </a:stretch>
        </p:blipFill>
        <p:spPr bwMode="auto">
          <a:xfrm>
            <a:off x="533400" y="2209800"/>
            <a:ext cx="8057866" cy="2543176"/>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92113" y="482025"/>
            <a:ext cx="8153400" cy="646331"/>
          </a:xfrm>
          <a:prstGeom prst="rect">
            <a:avLst/>
          </a:prstGeom>
          <a:noFill/>
          <a:ln w="9525">
            <a:noFill/>
            <a:miter lim="800000"/>
            <a:headEnd/>
            <a:tailEnd/>
          </a:ln>
          <a:effectLst/>
        </p:spPr>
        <p:txBody>
          <a:bodyPr wrap="square">
            <a:spAutoFit/>
          </a:bodyPr>
          <a:lstStyle/>
          <a:p>
            <a:pPr algn="ctr">
              <a:spcBef>
                <a:spcPct val="50000"/>
              </a:spcBef>
            </a:pPr>
            <a:r>
              <a:rPr lang="en-US" sz="3600" b="1" dirty="0" smtClean="0"/>
              <a:t>Flow Control at Transport Layer</a:t>
            </a:r>
            <a:endParaRPr lang="en-US" sz="3600" dirty="0">
              <a:latin typeface="Times New Roman" pitchFamily="18" charset="0"/>
            </a:endParaRPr>
          </a:p>
        </p:txBody>
      </p:sp>
      <p:pic>
        <p:nvPicPr>
          <p:cNvPr id="10242" name="Picture 2"/>
          <p:cNvPicPr>
            <a:picLocks noChangeAspect="1" noChangeArrowheads="1"/>
          </p:cNvPicPr>
          <p:nvPr/>
        </p:nvPicPr>
        <p:blipFill>
          <a:blip r:embed="rId2" cstate="print"/>
          <a:srcRect/>
          <a:stretch>
            <a:fillRect/>
          </a:stretch>
        </p:blipFill>
        <p:spPr bwMode="auto">
          <a:xfrm>
            <a:off x="762000" y="1371600"/>
            <a:ext cx="7467600" cy="38862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33400"/>
          </a:xfrm>
        </p:spPr>
        <p:txBody>
          <a:bodyPr>
            <a:noAutofit/>
          </a:bodyPr>
          <a:lstStyle/>
          <a:p>
            <a:r>
              <a:rPr lang="en-US" sz="3600" b="1" dirty="0" smtClean="0"/>
              <a:t>Error</a:t>
            </a:r>
            <a:r>
              <a:rPr lang="en-US" sz="3200" b="1" dirty="0" smtClean="0"/>
              <a:t> Control</a:t>
            </a:r>
            <a:endParaRPr lang="en-US" altLang="en-US" sz="3200" i="1" dirty="0">
              <a:latin typeface="Times New Roman" pitchFamily="18" charset="0"/>
            </a:endParaRPr>
          </a:p>
        </p:txBody>
      </p:sp>
      <p:sp>
        <p:nvSpPr>
          <p:cNvPr id="5" name="TextBox 4"/>
          <p:cNvSpPr txBox="1"/>
          <p:nvPr/>
        </p:nvSpPr>
        <p:spPr>
          <a:xfrm>
            <a:off x="304800" y="1207830"/>
            <a:ext cx="8839200" cy="7478970"/>
          </a:xfrm>
          <a:prstGeom prst="rect">
            <a:avLst/>
          </a:prstGeom>
          <a:noFill/>
        </p:spPr>
        <p:txBody>
          <a:bodyPr wrap="square" rtlCol="0">
            <a:spAutoFit/>
          </a:bodyPr>
          <a:lstStyle/>
          <a:p>
            <a:r>
              <a:rPr lang="en-US" sz="2400" dirty="0" smtClean="0"/>
              <a:t>Error control at the transport layer is responsible </a:t>
            </a:r>
            <a:r>
              <a:rPr lang="en-US" sz="2400" dirty="0" smtClean="0"/>
              <a:t>to:</a:t>
            </a:r>
          </a:p>
          <a:p>
            <a:endParaRPr lang="en-US" sz="2400" dirty="0" smtClean="0"/>
          </a:p>
          <a:p>
            <a:pPr lvl="1">
              <a:buFont typeface="Arial" pitchFamily="34" charset="0"/>
              <a:buChar char="•"/>
            </a:pPr>
            <a:r>
              <a:rPr lang="en-US" sz="2400" dirty="0" smtClean="0"/>
              <a:t>    Detect </a:t>
            </a:r>
            <a:r>
              <a:rPr lang="en-US" sz="2400" dirty="0" smtClean="0"/>
              <a:t>and discard corrupted packets. </a:t>
            </a:r>
          </a:p>
          <a:p>
            <a:pPr lvl="1">
              <a:buFont typeface="Arial" pitchFamily="34" charset="0"/>
              <a:buChar char="•"/>
            </a:pPr>
            <a:r>
              <a:rPr lang="en-US" sz="2400" dirty="0" smtClean="0"/>
              <a:t>     Keep </a:t>
            </a:r>
            <a:r>
              <a:rPr lang="en-US" sz="2400" dirty="0" smtClean="0"/>
              <a:t>track of lost and discarded packets and resend them.</a:t>
            </a:r>
          </a:p>
          <a:p>
            <a:pPr lvl="1">
              <a:buFont typeface="Arial" pitchFamily="34" charset="0"/>
              <a:buChar char="•"/>
            </a:pPr>
            <a:r>
              <a:rPr lang="en-US" sz="2400" dirty="0" smtClean="0"/>
              <a:t>     Recognize </a:t>
            </a:r>
            <a:r>
              <a:rPr lang="en-US" sz="2400" dirty="0" smtClean="0"/>
              <a:t>duplicate packets and discard them.</a:t>
            </a:r>
          </a:p>
          <a:p>
            <a:pPr lvl="1">
              <a:buFont typeface="Arial" pitchFamily="34" charset="0"/>
              <a:buChar char="•"/>
            </a:pPr>
            <a:r>
              <a:rPr lang="en-US" sz="2400" dirty="0" smtClean="0"/>
              <a:t>     Buffer </a:t>
            </a:r>
            <a:r>
              <a:rPr lang="en-US" sz="2400" dirty="0" smtClean="0"/>
              <a:t>out-of-order packets until the missing packets </a:t>
            </a:r>
            <a:r>
              <a:rPr lang="en-US" sz="2400" dirty="0" smtClean="0"/>
              <a:t> arrive</a:t>
            </a:r>
            <a:r>
              <a:rPr lang="en-US" sz="2400" dirty="0" smtClean="0"/>
              <a:t>.</a:t>
            </a:r>
            <a:endParaRPr lang="en-US" sz="2400" dirty="0" smtClean="0"/>
          </a:p>
          <a:p>
            <a:pPr lvl="1">
              <a:buFont typeface="Arial" pitchFamily="34" charset="0"/>
              <a:buChar char="•"/>
            </a:pPr>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a:p>
        </p:txBody>
      </p:sp>
      <p:pic>
        <p:nvPicPr>
          <p:cNvPr id="11266" name="Picture 2"/>
          <p:cNvPicPr>
            <a:picLocks noChangeAspect="1" noChangeArrowheads="1"/>
          </p:cNvPicPr>
          <p:nvPr/>
        </p:nvPicPr>
        <p:blipFill>
          <a:blip r:embed="rId2" cstate="print"/>
          <a:srcRect/>
          <a:stretch>
            <a:fillRect/>
          </a:stretch>
        </p:blipFill>
        <p:spPr bwMode="auto">
          <a:xfrm>
            <a:off x="1524000" y="3657600"/>
            <a:ext cx="6096000" cy="25908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ChangeArrowheads="1"/>
          </p:cNvSpPr>
          <p:nvPr/>
        </p:nvSpPr>
        <p:spPr bwMode="auto">
          <a:xfrm>
            <a:off x="685800" y="762000"/>
            <a:ext cx="7848600" cy="4832092"/>
          </a:xfrm>
          <a:prstGeom prst="rect">
            <a:avLst/>
          </a:prstGeom>
          <a:noFill/>
          <a:ln w="9525">
            <a:noFill/>
            <a:miter lim="800000"/>
            <a:headEnd/>
            <a:tailEnd/>
          </a:ln>
          <a:effectLst/>
        </p:spPr>
        <p:txBody>
          <a:bodyPr wrap="square">
            <a:spAutoFit/>
          </a:bodyPr>
          <a:lstStyle/>
          <a:p>
            <a:pPr algn="just"/>
            <a:r>
              <a:rPr lang="en-US" sz="2800" i="1" dirty="0" smtClean="0"/>
              <a:t>Sequence </a:t>
            </a:r>
            <a:r>
              <a:rPr lang="en-US" sz="2800" i="1" dirty="0" smtClean="0"/>
              <a:t>Numbers:</a:t>
            </a:r>
          </a:p>
          <a:p>
            <a:pPr algn="just"/>
            <a:endParaRPr lang="en-US" sz="2800" i="1" dirty="0" smtClean="0"/>
          </a:p>
          <a:p>
            <a:pPr algn="just"/>
            <a:endParaRPr lang="en-US" sz="2800" i="1" dirty="0" smtClean="0"/>
          </a:p>
          <a:p>
            <a:pPr algn="just"/>
            <a:endParaRPr lang="en-US" sz="2800" i="1" dirty="0" smtClean="0"/>
          </a:p>
          <a:p>
            <a:pPr algn="just"/>
            <a:endParaRPr lang="en-US" sz="2800" i="1" dirty="0" smtClean="0"/>
          </a:p>
          <a:p>
            <a:pPr algn="just"/>
            <a:endParaRPr lang="en-US" sz="2800" i="1" dirty="0" smtClean="0"/>
          </a:p>
          <a:p>
            <a:pPr algn="just"/>
            <a:r>
              <a:rPr lang="en-US" sz="2800" i="1" dirty="0" smtClean="0"/>
              <a:t>Acknowledgment:</a:t>
            </a:r>
          </a:p>
          <a:p>
            <a:pPr algn="just"/>
            <a:endParaRPr lang="en-US" sz="2800" i="1" dirty="0" smtClean="0">
              <a:effectLst>
                <a:outerShdw blurRad="38100" dist="38100" dir="2700000" algn="tl">
                  <a:srgbClr val="C0C0C0"/>
                </a:outerShdw>
              </a:effectLst>
              <a:latin typeface="Times New Roman" pitchFamily="18" charset="0"/>
            </a:endParaRPr>
          </a:p>
          <a:p>
            <a:pPr algn="just"/>
            <a:endParaRPr lang="en-US" sz="2800" i="1" dirty="0" smtClean="0">
              <a:effectLst>
                <a:outerShdw blurRad="38100" dist="38100" dir="2700000" algn="tl">
                  <a:srgbClr val="C0C0C0"/>
                </a:outerShdw>
              </a:effectLst>
              <a:latin typeface="Times New Roman" pitchFamily="18" charset="0"/>
            </a:endParaRPr>
          </a:p>
          <a:p>
            <a:pPr algn="just"/>
            <a:endParaRPr lang="en-US" sz="2800" i="1" dirty="0" smtClean="0">
              <a:effectLst>
                <a:outerShdw blurRad="38100" dist="38100" dir="2700000" algn="tl">
                  <a:srgbClr val="C0C0C0"/>
                </a:outerShdw>
              </a:effectLst>
              <a:latin typeface="Times New Roman" pitchFamily="18" charset="0"/>
            </a:endParaRPr>
          </a:p>
          <a:p>
            <a:pPr algn="just"/>
            <a:endParaRPr lang="en-US" sz="2800" i="1" dirty="0">
              <a:effectLst>
                <a:outerShdw blurRad="38100" dist="38100" dir="2700000" algn="tl">
                  <a:srgbClr val="C0C0C0"/>
                </a:outerShdw>
              </a:effectLst>
              <a:latin typeface="Times New Roman" pitchFamily="18" charset="0"/>
            </a:endParaRPr>
          </a:p>
        </p:txBody>
      </p:sp>
      <p:pic>
        <p:nvPicPr>
          <p:cNvPr id="12290" name="Picture 2"/>
          <p:cNvPicPr>
            <a:picLocks noChangeAspect="1" noChangeArrowheads="1"/>
          </p:cNvPicPr>
          <p:nvPr/>
        </p:nvPicPr>
        <p:blipFill>
          <a:blip r:embed="rId2" cstate="print"/>
          <a:srcRect/>
          <a:stretch>
            <a:fillRect/>
          </a:stretch>
        </p:blipFill>
        <p:spPr bwMode="auto">
          <a:xfrm>
            <a:off x="1295400" y="1600200"/>
            <a:ext cx="7010400" cy="9906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normAutofit/>
          </a:bodyPr>
          <a:lstStyle/>
          <a:p>
            <a:r>
              <a:rPr lang="en-US" sz="3600" b="1" dirty="0" smtClean="0"/>
              <a:t>Connectionless and Connection-Oriented Services</a:t>
            </a:r>
            <a:endParaRPr lang="en-US" sz="3600" dirty="0"/>
          </a:p>
        </p:txBody>
      </p:sp>
      <p:sp>
        <p:nvSpPr>
          <p:cNvPr id="5" name="TextBox 4"/>
          <p:cNvSpPr txBox="1"/>
          <p:nvPr/>
        </p:nvSpPr>
        <p:spPr>
          <a:xfrm>
            <a:off x="838200" y="1447800"/>
            <a:ext cx="7086600" cy="523220"/>
          </a:xfrm>
          <a:prstGeom prst="rect">
            <a:avLst/>
          </a:prstGeom>
          <a:noFill/>
        </p:spPr>
        <p:txBody>
          <a:bodyPr wrap="square" rtlCol="0">
            <a:spAutoFit/>
          </a:bodyPr>
          <a:lstStyle/>
          <a:p>
            <a:pPr>
              <a:buFont typeface="Arial" pitchFamily="34" charset="0"/>
              <a:buChar char="•"/>
            </a:pPr>
            <a:r>
              <a:rPr lang="en-US" sz="2800" b="1" i="1" dirty="0" smtClean="0"/>
              <a:t>  Connectionless Service:</a:t>
            </a:r>
            <a:endParaRPr lang="en-US" sz="2800" b="1" i="1" dirty="0" smtClean="0"/>
          </a:p>
        </p:txBody>
      </p:sp>
      <p:pic>
        <p:nvPicPr>
          <p:cNvPr id="13314" name="Picture 2"/>
          <p:cNvPicPr>
            <a:picLocks noChangeAspect="1" noChangeArrowheads="1"/>
          </p:cNvPicPr>
          <p:nvPr/>
        </p:nvPicPr>
        <p:blipFill>
          <a:blip r:embed="rId2" cstate="print"/>
          <a:srcRect/>
          <a:stretch>
            <a:fillRect/>
          </a:stretch>
        </p:blipFill>
        <p:spPr bwMode="auto">
          <a:xfrm>
            <a:off x="1447800" y="2190750"/>
            <a:ext cx="6248400" cy="38290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a:bodyPr>
          <a:lstStyle/>
          <a:p>
            <a:pPr algn="l">
              <a:buFont typeface="Arial" pitchFamily="34" charset="0"/>
              <a:buChar char="•"/>
            </a:pPr>
            <a:r>
              <a:rPr lang="en-US" sz="2800" b="1" i="1" dirty="0" smtClean="0"/>
              <a:t>  Connection-Oriented </a:t>
            </a:r>
            <a:r>
              <a:rPr lang="en-US" sz="2800" b="1" i="1" dirty="0" smtClean="0"/>
              <a:t>Service:</a:t>
            </a:r>
            <a:endParaRPr lang="en-US" sz="2800" dirty="0"/>
          </a:p>
        </p:txBody>
      </p:sp>
      <p:pic>
        <p:nvPicPr>
          <p:cNvPr id="14338" name="Picture 2"/>
          <p:cNvPicPr>
            <a:picLocks noChangeAspect="1" noChangeArrowheads="1"/>
          </p:cNvPicPr>
          <p:nvPr/>
        </p:nvPicPr>
        <p:blipFill>
          <a:blip r:embed="rId2" cstate="print"/>
          <a:srcRect/>
          <a:stretch>
            <a:fillRect/>
          </a:stretch>
        </p:blipFill>
        <p:spPr bwMode="auto">
          <a:xfrm>
            <a:off x="609600" y="838200"/>
            <a:ext cx="8077200" cy="56388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15962"/>
          </a:xfrm>
        </p:spPr>
        <p:txBody>
          <a:bodyPr>
            <a:normAutofit fontScale="90000"/>
          </a:bodyPr>
          <a:lstStyle/>
          <a:p>
            <a:r>
              <a:rPr lang="en-US" sz="2800" dirty="0" smtClean="0"/>
              <a:t> </a:t>
            </a:r>
            <a:br>
              <a:rPr lang="en-US" sz="2800" dirty="0" smtClean="0"/>
            </a:br>
            <a:r>
              <a:rPr lang="en-US" sz="4000" b="1" i="1" dirty="0" smtClean="0"/>
              <a:t>TRANSPORT-LAYER </a:t>
            </a:r>
            <a:r>
              <a:rPr lang="en-US" sz="4000" b="1" i="1" dirty="0" smtClean="0"/>
              <a:t>PROTOCOLS</a:t>
            </a:r>
            <a:r>
              <a:rPr lang="en-US" sz="2800" b="1" dirty="0" smtClean="0"/>
              <a:t/>
            </a:r>
            <a:br>
              <a:rPr lang="en-US" sz="2800" b="1" dirty="0" smtClean="0"/>
            </a:br>
            <a:endParaRPr lang="en-US" altLang="en-US" sz="2800" i="1" dirty="0">
              <a:latin typeface="Times New Roman" pitchFamily="18" charset="0"/>
            </a:endParaRPr>
          </a:p>
        </p:txBody>
      </p:sp>
      <p:sp>
        <p:nvSpPr>
          <p:cNvPr id="5" name="TextBox 4"/>
          <p:cNvSpPr txBox="1"/>
          <p:nvPr/>
        </p:nvSpPr>
        <p:spPr>
          <a:xfrm>
            <a:off x="533400" y="1447800"/>
            <a:ext cx="5867400" cy="523220"/>
          </a:xfrm>
          <a:prstGeom prst="rect">
            <a:avLst/>
          </a:prstGeom>
          <a:noFill/>
        </p:spPr>
        <p:txBody>
          <a:bodyPr wrap="square" rtlCol="0">
            <a:spAutoFit/>
          </a:bodyPr>
          <a:lstStyle/>
          <a:p>
            <a:pPr>
              <a:buFont typeface="Arial" pitchFamily="34" charset="0"/>
              <a:buChar char="•"/>
            </a:pPr>
            <a:r>
              <a:rPr lang="en-US" sz="2400" b="1" dirty="0" smtClean="0"/>
              <a:t>  </a:t>
            </a:r>
            <a:r>
              <a:rPr lang="en-US" sz="2800" b="1" dirty="0" smtClean="0"/>
              <a:t>Simple Protocol :</a:t>
            </a:r>
            <a:endParaRPr lang="en-US" sz="2800" b="1" dirty="0"/>
          </a:p>
        </p:txBody>
      </p:sp>
      <p:pic>
        <p:nvPicPr>
          <p:cNvPr id="15362" name="Picture 2"/>
          <p:cNvPicPr>
            <a:picLocks noChangeAspect="1" noChangeArrowheads="1"/>
          </p:cNvPicPr>
          <p:nvPr/>
        </p:nvPicPr>
        <p:blipFill>
          <a:blip r:embed="rId2" cstate="print"/>
          <a:srcRect/>
          <a:stretch>
            <a:fillRect/>
          </a:stretch>
        </p:blipFill>
        <p:spPr bwMode="auto">
          <a:xfrm>
            <a:off x="762000" y="2700337"/>
            <a:ext cx="7543800" cy="210026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2"/>
          <p:cNvPicPr>
            <a:picLocks noChangeAspect="1" noChangeArrowheads="1"/>
          </p:cNvPicPr>
          <p:nvPr/>
        </p:nvPicPr>
        <p:blipFill>
          <a:blip r:embed="rId2" cstate="print"/>
          <a:srcRect/>
          <a:stretch>
            <a:fillRect/>
          </a:stretch>
        </p:blipFill>
        <p:spPr bwMode="auto">
          <a:xfrm>
            <a:off x="736600" y="914400"/>
            <a:ext cx="7239000" cy="5360988"/>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609600" y="457200"/>
            <a:ext cx="5719239" cy="523220"/>
          </a:xfrm>
          <a:prstGeom prst="rect">
            <a:avLst/>
          </a:prstGeom>
          <a:noFill/>
          <a:ln w="9525">
            <a:noFill/>
            <a:miter lim="800000"/>
            <a:headEnd/>
            <a:tailEnd/>
          </a:ln>
          <a:effectLst/>
        </p:spPr>
        <p:txBody>
          <a:bodyPr wrap="square">
            <a:spAutoFit/>
          </a:bodyPr>
          <a:lstStyle/>
          <a:p>
            <a:pPr>
              <a:buFont typeface="Arial" pitchFamily="34" charset="0"/>
              <a:buChar char="•"/>
            </a:pPr>
            <a:r>
              <a:rPr lang="en-US" sz="2800" b="1" dirty="0" smtClean="0"/>
              <a:t>  Stop-and-Wait Protocol:</a:t>
            </a:r>
            <a:endParaRPr lang="en-US" sz="2800" i="1" dirty="0">
              <a:effectLst>
                <a:outerShdw blurRad="38100" dist="38100" dir="2700000" algn="tl">
                  <a:srgbClr val="C0C0C0"/>
                </a:outerShdw>
              </a:effectLst>
              <a:latin typeface="Times New Roman" pitchFamily="18" charset="0"/>
            </a:endParaRPr>
          </a:p>
        </p:txBody>
      </p:sp>
      <p:pic>
        <p:nvPicPr>
          <p:cNvPr id="16386" name="Picture 2"/>
          <p:cNvPicPr>
            <a:picLocks noChangeAspect="1" noChangeArrowheads="1"/>
          </p:cNvPicPr>
          <p:nvPr/>
        </p:nvPicPr>
        <p:blipFill>
          <a:blip r:embed="rId2" cstate="print"/>
          <a:srcRect/>
          <a:stretch>
            <a:fillRect/>
          </a:stretch>
        </p:blipFill>
        <p:spPr bwMode="auto">
          <a:xfrm>
            <a:off x="684186" y="990600"/>
            <a:ext cx="7774014" cy="3943350"/>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685800" y="5257800"/>
            <a:ext cx="7696200" cy="13144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ChangeArrowheads="1"/>
          </p:cNvSpPr>
          <p:nvPr/>
        </p:nvSpPr>
        <p:spPr bwMode="auto">
          <a:xfrm>
            <a:off x="609600" y="457200"/>
            <a:ext cx="7924800" cy="523220"/>
          </a:xfrm>
          <a:prstGeom prst="rect">
            <a:avLst/>
          </a:prstGeom>
          <a:noFill/>
          <a:ln w="9525">
            <a:noFill/>
            <a:miter lim="800000"/>
            <a:headEnd/>
            <a:tailEnd/>
          </a:ln>
          <a:effectLst/>
        </p:spPr>
        <p:txBody>
          <a:bodyPr wrap="square">
            <a:spAutoFit/>
          </a:bodyPr>
          <a:lstStyle/>
          <a:p>
            <a:pPr algn="just">
              <a:buFont typeface="Arial" pitchFamily="34" charset="0"/>
              <a:buChar char="•"/>
            </a:pPr>
            <a:r>
              <a:rPr lang="en-US" sz="2800" b="1" dirty="0" smtClean="0"/>
              <a:t>  Go-Back-</a:t>
            </a:r>
            <a:r>
              <a:rPr lang="en-US" sz="2800" b="1" i="1" dirty="0" smtClean="0"/>
              <a:t>N </a:t>
            </a:r>
            <a:r>
              <a:rPr lang="en-US" sz="2800" b="1" i="1" dirty="0" smtClean="0"/>
              <a:t>Protocol</a:t>
            </a:r>
            <a:endParaRPr lang="en-US" sz="2800" i="1" dirty="0">
              <a:effectLst>
                <a:outerShdw blurRad="38100" dist="38100" dir="2700000" algn="tl">
                  <a:srgbClr val="C0C0C0"/>
                </a:outerShdw>
              </a:effectLst>
              <a:latin typeface="Times New Roman" pitchFamily="18" charset="0"/>
            </a:endParaRPr>
          </a:p>
        </p:txBody>
      </p:sp>
      <p:pic>
        <p:nvPicPr>
          <p:cNvPr id="17410" name="Picture 2"/>
          <p:cNvPicPr>
            <a:picLocks noChangeAspect="1" noChangeArrowheads="1"/>
          </p:cNvPicPr>
          <p:nvPr/>
        </p:nvPicPr>
        <p:blipFill>
          <a:blip r:embed="rId2" cstate="print"/>
          <a:srcRect/>
          <a:stretch>
            <a:fillRect/>
          </a:stretch>
        </p:blipFill>
        <p:spPr bwMode="auto">
          <a:xfrm>
            <a:off x="838200" y="1295400"/>
            <a:ext cx="7467600" cy="38100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buFont typeface="Arial" pitchFamily="34" charset="0"/>
              <a:buChar char="•"/>
            </a:pPr>
            <a:r>
              <a:rPr lang="en-US" sz="2800" b="1" dirty="0" smtClean="0"/>
              <a:t>  Selective-Repeat </a:t>
            </a:r>
            <a:r>
              <a:rPr lang="en-US" sz="2800" b="1" dirty="0" smtClean="0"/>
              <a:t>Protocol</a:t>
            </a:r>
            <a:endParaRPr lang="en-US" sz="2800" i="1" dirty="0"/>
          </a:p>
        </p:txBody>
      </p:sp>
      <p:pic>
        <p:nvPicPr>
          <p:cNvPr id="18434" name="Picture 2"/>
          <p:cNvPicPr>
            <a:picLocks noChangeAspect="1" noChangeArrowheads="1"/>
          </p:cNvPicPr>
          <p:nvPr/>
        </p:nvPicPr>
        <p:blipFill>
          <a:blip r:embed="rId2" cstate="print"/>
          <a:srcRect/>
          <a:stretch>
            <a:fillRect/>
          </a:stretch>
        </p:blipFill>
        <p:spPr bwMode="auto">
          <a:xfrm>
            <a:off x="762000" y="838200"/>
            <a:ext cx="7467599" cy="4876800"/>
          </a:xfrm>
          <a:prstGeom prst="rect">
            <a:avLst/>
          </a:prstGeom>
          <a:noFill/>
          <a:ln w="9525">
            <a:noFill/>
            <a:miter lim="800000"/>
            <a:headEnd/>
            <a:tailEnd/>
          </a:ln>
        </p:spPr>
      </p:pic>
      <p:pic>
        <p:nvPicPr>
          <p:cNvPr id="18435" name="Picture 3"/>
          <p:cNvPicPr>
            <a:picLocks noChangeAspect="1" noChangeArrowheads="1"/>
          </p:cNvPicPr>
          <p:nvPr/>
        </p:nvPicPr>
        <p:blipFill>
          <a:blip r:embed="rId3" cstate="print"/>
          <a:srcRect/>
          <a:stretch>
            <a:fillRect/>
          </a:stretch>
        </p:blipFill>
        <p:spPr bwMode="auto">
          <a:xfrm>
            <a:off x="914400" y="5562600"/>
            <a:ext cx="7315200" cy="9144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buFont typeface="Arial" pitchFamily="34" charset="0"/>
              <a:buChar char="•"/>
            </a:pPr>
            <a:r>
              <a:rPr lang="en-US" sz="2800" b="1" dirty="0" smtClean="0"/>
              <a:t>  Bidirectional </a:t>
            </a:r>
            <a:r>
              <a:rPr lang="en-US" sz="2800" b="1" dirty="0" smtClean="0"/>
              <a:t>Protocols: Piggybacking</a:t>
            </a:r>
            <a:endParaRPr lang="en-US" altLang="en-US" sz="2800" i="1" dirty="0">
              <a:latin typeface="Times New Roman" pitchFamily="18" charset="0"/>
            </a:endParaRPr>
          </a:p>
        </p:txBody>
      </p:sp>
      <p:pic>
        <p:nvPicPr>
          <p:cNvPr id="19458" name="Picture 2"/>
          <p:cNvPicPr>
            <a:picLocks noChangeAspect="1" noChangeArrowheads="1"/>
          </p:cNvPicPr>
          <p:nvPr/>
        </p:nvPicPr>
        <p:blipFill>
          <a:blip r:embed="rId2" cstate="print"/>
          <a:srcRect/>
          <a:stretch>
            <a:fillRect/>
          </a:stretch>
        </p:blipFill>
        <p:spPr bwMode="auto">
          <a:xfrm>
            <a:off x="609600" y="990601"/>
            <a:ext cx="7924800" cy="55626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Transport Layer Services</a:t>
            </a:r>
            <a:endParaRPr lang="en-US" sz="3600" dirty="0"/>
          </a:p>
        </p:txBody>
      </p:sp>
      <p:sp>
        <p:nvSpPr>
          <p:cNvPr id="3" name="Content Placeholder 2"/>
          <p:cNvSpPr>
            <a:spLocks noGrp="1"/>
          </p:cNvSpPr>
          <p:nvPr>
            <p:ph idx="1"/>
          </p:nvPr>
        </p:nvSpPr>
        <p:spPr/>
        <p:txBody>
          <a:bodyPr/>
          <a:lstStyle/>
          <a:p>
            <a:r>
              <a:rPr lang="en-US" dirty="0" smtClean="0"/>
              <a:t>Process-to-Process </a:t>
            </a:r>
            <a:r>
              <a:rPr lang="en-US" dirty="0" smtClean="0"/>
              <a:t>Communication: </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990600" y="2409824"/>
            <a:ext cx="7162800" cy="37623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r>
              <a:rPr lang="en-US" dirty="0" smtClean="0"/>
              <a:t>Addressing: Port </a:t>
            </a:r>
            <a:r>
              <a:rPr lang="en-US" dirty="0" smtClean="0"/>
              <a:t>Numbers</a:t>
            </a:r>
          </a:p>
          <a:p>
            <a:endParaRPr lang="en-US" sz="1800" dirty="0" smtClean="0"/>
          </a:p>
          <a:p>
            <a:pPr lvl="1"/>
            <a:r>
              <a:rPr lang="en-US" dirty="0" smtClean="0"/>
              <a:t>port numbers are integers between 0 and 65,535</a:t>
            </a:r>
            <a:r>
              <a:rPr lang="en-US" dirty="0" smtClean="0"/>
              <a:t>.</a:t>
            </a:r>
          </a:p>
          <a:p>
            <a:pPr lvl="1"/>
            <a:r>
              <a:rPr lang="en-US" dirty="0" smtClean="0"/>
              <a:t>The </a:t>
            </a:r>
            <a:r>
              <a:rPr lang="en-US" dirty="0" smtClean="0"/>
              <a:t>client program </a:t>
            </a:r>
            <a:r>
              <a:rPr lang="en-US" dirty="0" err="1" smtClean="0"/>
              <a:t>deﬁnes</a:t>
            </a:r>
            <a:r>
              <a:rPr lang="en-US" dirty="0" smtClean="0"/>
              <a:t> </a:t>
            </a:r>
            <a:r>
              <a:rPr lang="en-US" dirty="0" smtClean="0"/>
              <a:t>itself with a port number, called the </a:t>
            </a:r>
            <a:r>
              <a:rPr lang="en-US" dirty="0" smtClean="0"/>
              <a:t>ephemeral port number.</a:t>
            </a:r>
          </a:p>
          <a:p>
            <a:pPr lvl="1"/>
            <a:r>
              <a:rPr lang="en-US" dirty="0" smtClean="0"/>
              <a:t>An </a:t>
            </a:r>
            <a:r>
              <a:rPr lang="en-US" dirty="0" smtClean="0"/>
              <a:t>ephemeral port </a:t>
            </a:r>
            <a:r>
              <a:rPr lang="en-US" dirty="0" smtClean="0"/>
              <a:t>number is greater </a:t>
            </a:r>
            <a:r>
              <a:rPr lang="en-US" dirty="0" smtClean="0"/>
              <a:t>than </a:t>
            </a:r>
            <a:r>
              <a:rPr lang="en-US" dirty="0" smtClean="0"/>
              <a:t>1,023</a:t>
            </a:r>
          </a:p>
          <a:p>
            <a:pPr lvl="1"/>
            <a:r>
              <a:rPr lang="en-US" dirty="0" smtClean="0"/>
              <a:t>TCP/IP </a:t>
            </a:r>
            <a:r>
              <a:rPr lang="en-US" dirty="0" smtClean="0"/>
              <a:t>has decided to use universal port numbers for servers; these are called </a:t>
            </a:r>
            <a:r>
              <a:rPr lang="en-US" dirty="0" smtClean="0"/>
              <a:t>well-known port numbers.</a:t>
            </a:r>
          </a:p>
          <a:p>
            <a:pPr lvl="1">
              <a:buNone/>
            </a:pPr>
            <a:endParaRPr lang="en-US" dirty="0" smtClean="0"/>
          </a:p>
          <a:p>
            <a:pPr lvl="1"/>
            <a:endParaRPr lang="en-US" dirty="0" smtClean="0"/>
          </a:p>
          <a:p>
            <a:pPr lvl="1"/>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28600" y="1066800"/>
            <a:ext cx="8539355" cy="448151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457200" y="1447800"/>
            <a:ext cx="8229600" cy="411956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715962"/>
          </a:xfrm>
        </p:spPr>
        <p:txBody>
          <a:bodyPr>
            <a:normAutofit/>
          </a:bodyPr>
          <a:lstStyle/>
          <a:p>
            <a:r>
              <a:rPr lang="en-US" sz="3200" dirty="0" smtClean="0">
                <a:latin typeface="Arial" charset="0"/>
              </a:rPr>
              <a:t>ICANN Ranges</a:t>
            </a:r>
            <a:endParaRPr lang="en-US" sz="3200" dirty="0"/>
          </a:p>
        </p:txBody>
      </p:sp>
      <p:sp>
        <p:nvSpPr>
          <p:cNvPr id="4" name="Rectangle 8"/>
          <p:cNvSpPr>
            <a:spLocks noChangeArrowheads="1"/>
          </p:cNvSpPr>
          <p:nvPr/>
        </p:nvSpPr>
        <p:spPr bwMode="auto">
          <a:xfrm>
            <a:off x="609600" y="1600200"/>
            <a:ext cx="7848600" cy="3970318"/>
          </a:xfrm>
          <a:prstGeom prst="rect">
            <a:avLst/>
          </a:prstGeom>
          <a:noFill/>
          <a:ln w="9525">
            <a:noFill/>
            <a:miter lim="800000"/>
            <a:headEnd/>
            <a:tailEnd/>
          </a:ln>
          <a:effectLst/>
        </p:spPr>
        <p:txBody>
          <a:bodyPr wrap="square">
            <a:spAutoFit/>
          </a:bodyPr>
          <a:lstStyle/>
          <a:p>
            <a:pPr algn="just"/>
            <a:r>
              <a:rPr lang="en-US" sz="2800" dirty="0" smtClean="0"/>
              <a:t>ICANN has divided the port numbers into three ranges: well-known, registered, and </a:t>
            </a:r>
            <a:r>
              <a:rPr lang="en-US" sz="2800" dirty="0" smtClean="0"/>
              <a:t>dynamic.</a:t>
            </a:r>
          </a:p>
          <a:p>
            <a:pPr algn="just"/>
            <a:endParaRPr lang="en-US" sz="2800" dirty="0" smtClean="0"/>
          </a:p>
          <a:p>
            <a:pPr algn="just"/>
            <a:endParaRPr lang="en-US" sz="2800" i="1" dirty="0" smtClean="0">
              <a:effectLst>
                <a:outerShdw blurRad="38100" dist="38100" dir="2700000" algn="tl">
                  <a:srgbClr val="C0C0C0"/>
                </a:outerShdw>
              </a:effectLst>
              <a:latin typeface="Times New Roman" pitchFamily="18" charset="0"/>
            </a:endParaRPr>
          </a:p>
          <a:p>
            <a:pPr algn="just"/>
            <a:endParaRPr lang="en-US" sz="2800" i="1" dirty="0" smtClean="0">
              <a:effectLst>
                <a:outerShdw blurRad="38100" dist="38100" dir="2700000" algn="tl">
                  <a:srgbClr val="C0C0C0"/>
                </a:outerShdw>
              </a:effectLst>
              <a:latin typeface="Times New Roman" pitchFamily="18" charset="0"/>
            </a:endParaRPr>
          </a:p>
          <a:p>
            <a:pPr algn="just"/>
            <a:endParaRPr lang="en-US" sz="2800" i="1" dirty="0" smtClean="0">
              <a:effectLst>
                <a:outerShdw blurRad="38100" dist="38100" dir="2700000" algn="tl">
                  <a:srgbClr val="C0C0C0"/>
                </a:outerShdw>
              </a:effectLst>
              <a:latin typeface="Times New Roman" pitchFamily="18" charset="0"/>
            </a:endParaRPr>
          </a:p>
          <a:p>
            <a:pPr algn="just"/>
            <a:endParaRPr lang="en-US" sz="2800" i="1" dirty="0" smtClean="0">
              <a:effectLst>
                <a:outerShdw blurRad="38100" dist="38100" dir="2700000" algn="tl">
                  <a:srgbClr val="C0C0C0"/>
                </a:outerShdw>
              </a:effectLst>
              <a:latin typeface="Times New Roman" pitchFamily="18" charset="0"/>
            </a:endParaRPr>
          </a:p>
          <a:p>
            <a:pPr algn="just"/>
            <a:endParaRPr lang="en-US" sz="2800" i="1" dirty="0" smtClean="0">
              <a:effectLst>
                <a:outerShdw blurRad="38100" dist="38100" dir="2700000" algn="tl">
                  <a:srgbClr val="C0C0C0"/>
                </a:outerShdw>
              </a:effectLst>
              <a:latin typeface="Times New Roman" pitchFamily="18" charset="0"/>
            </a:endParaRPr>
          </a:p>
          <a:p>
            <a:pPr algn="just"/>
            <a:endParaRPr lang="en-US" sz="2800" i="1" dirty="0">
              <a:effectLst>
                <a:outerShdw blurRad="38100" dist="38100" dir="2700000" algn="tl">
                  <a:srgbClr val="C0C0C0"/>
                </a:outerShdw>
              </a:effectLst>
              <a:latin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1143001" y="2733674"/>
            <a:ext cx="7086600" cy="26003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 y="1066800"/>
            <a:ext cx="8534400" cy="5078313"/>
          </a:xfrm>
          <a:prstGeom prst="rect">
            <a:avLst/>
          </a:prstGeom>
          <a:noFill/>
        </p:spPr>
        <p:txBody>
          <a:bodyPr wrap="square" rtlCol="0">
            <a:spAutoFit/>
          </a:bodyPr>
          <a:lstStyle/>
          <a:p>
            <a:pPr algn="just">
              <a:buFont typeface="Arial" pitchFamily="34" charset="0"/>
              <a:buChar char="•"/>
            </a:pPr>
            <a:r>
              <a:rPr lang="en-US" sz="2800" b="1" dirty="0" smtClean="0"/>
              <a:t>  Well-known ports :</a:t>
            </a:r>
            <a:endParaRPr lang="en-US" sz="2800" b="1" dirty="0" smtClean="0"/>
          </a:p>
          <a:p>
            <a:pPr algn="just"/>
            <a:r>
              <a:rPr lang="en-US" dirty="0" smtClean="0"/>
              <a:t>	 </a:t>
            </a:r>
            <a:r>
              <a:rPr lang="en-US" sz="2400" dirty="0" smtClean="0"/>
              <a:t>The ports ranging from 0 to 1,023 are assigned and controlled by ICANN. These are the well-known ports. </a:t>
            </a:r>
          </a:p>
          <a:p>
            <a:pPr algn="just">
              <a:buFont typeface="Arial" pitchFamily="34" charset="0"/>
              <a:buChar char="•"/>
            </a:pPr>
            <a:r>
              <a:rPr lang="en-US" sz="2800" b="1" dirty="0" smtClean="0"/>
              <a:t>  Registered ports :</a:t>
            </a:r>
            <a:endParaRPr lang="en-US" sz="2800" b="1" dirty="0" smtClean="0"/>
          </a:p>
          <a:p>
            <a:pPr algn="just"/>
            <a:r>
              <a:rPr lang="en-US" dirty="0" smtClean="0"/>
              <a:t> </a:t>
            </a:r>
            <a:r>
              <a:rPr lang="en-US" dirty="0" smtClean="0"/>
              <a:t>	</a:t>
            </a:r>
            <a:r>
              <a:rPr lang="en-US" sz="2400" dirty="0" smtClean="0"/>
              <a:t>The </a:t>
            </a:r>
            <a:r>
              <a:rPr lang="en-US" sz="2400" dirty="0" smtClean="0"/>
              <a:t>ports ranging from 1,024 to 49,151 are not assigned or controlled by ICANN. They can only be registered with ICANN to prevent duplication. </a:t>
            </a:r>
          </a:p>
          <a:p>
            <a:pPr algn="just">
              <a:buFont typeface="Arial" pitchFamily="34" charset="0"/>
              <a:buChar char="•"/>
            </a:pPr>
            <a:r>
              <a:rPr lang="en-US" sz="2800" b="1" dirty="0" smtClean="0"/>
              <a:t>  Dynamic ports : </a:t>
            </a:r>
            <a:endParaRPr lang="en-US" sz="2800" b="1" dirty="0" smtClean="0"/>
          </a:p>
          <a:p>
            <a:pPr algn="just"/>
            <a:r>
              <a:rPr lang="en-US" sz="2400" dirty="0" smtClean="0"/>
              <a:t> </a:t>
            </a:r>
            <a:r>
              <a:rPr lang="en-US" sz="2400" dirty="0" smtClean="0"/>
              <a:t>	The </a:t>
            </a:r>
            <a:r>
              <a:rPr lang="en-US" sz="2400" dirty="0" smtClean="0"/>
              <a:t>ports ranging from 49,152 to 65,535 are neither controlled nor registered. They can be used as temporary or private port numbers. The original recommendation was that the ephemeral port numbers for clients be chosen from this range. However, most systems do not follow this recommendation.</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sz="3600" b="1" dirty="0" smtClean="0"/>
              <a:t>Socket Addresses</a:t>
            </a:r>
            <a:endParaRPr lang="en-US" altLang="en-US" sz="3600" dirty="0">
              <a:latin typeface="Times New Roman" pitchFamily="18" charset="0"/>
            </a:endParaRPr>
          </a:p>
        </p:txBody>
      </p:sp>
      <p:pic>
        <p:nvPicPr>
          <p:cNvPr id="6146" name="Picture 2"/>
          <p:cNvPicPr>
            <a:picLocks noChangeAspect="1" noChangeArrowheads="1"/>
          </p:cNvPicPr>
          <p:nvPr/>
        </p:nvPicPr>
        <p:blipFill>
          <a:blip r:embed="rId2" cstate="print"/>
          <a:srcRect/>
          <a:stretch>
            <a:fillRect/>
          </a:stretch>
        </p:blipFill>
        <p:spPr bwMode="auto">
          <a:xfrm>
            <a:off x="838200" y="2819400"/>
            <a:ext cx="7239000" cy="2805112"/>
          </a:xfrm>
          <a:prstGeom prst="rect">
            <a:avLst/>
          </a:prstGeom>
          <a:noFill/>
          <a:ln w="9525">
            <a:noFill/>
            <a:miter lim="800000"/>
            <a:headEnd/>
            <a:tailEnd/>
          </a:ln>
        </p:spPr>
      </p:pic>
      <p:sp>
        <p:nvSpPr>
          <p:cNvPr id="6" name="TextBox 5"/>
          <p:cNvSpPr txBox="1"/>
          <p:nvPr/>
        </p:nvSpPr>
        <p:spPr>
          <a:xfrm>
            <a:off x="914401" y="1447800"/>
            <a:ext cx="7696200" cy="954107"/>
          </a:xfrm>
          <a:prstGeom prst="rect">
            <a:avLst/>
          </a:prstGeom>
          <a:noFill/>
        </p:spPr>
        <p:txBody>
          <a:bodyPr wrap="square" rtlCol="0">
            <a:spAutoFit/>
          </a:bodyPr>
          <a:lstStyle/>
          <a:p>
            <a:r>
              <a:rPr lang="en-US" sz="2800" dirty="0" smtClean="0"/>
              <a:t>The combination of an IP address and a port number </a:t>
            </a:r>
            <a:r>
              <a:rPr lang="en-US" sz="2800" dirty="0" smtClean="0"/>
              <a:t>is </a:t>
            </a:r>
            <a:r>
              <a:rPr lang="en-US" sz="2800" dirty="0" smtClean="0"/>
              <a:t>called a </a:t>
            </a:r>
            <a:r>
              <a:rPr lang="en-US" sz="2800" dirty="0" smtClean="0"/>
              <a:t>Socket Address.</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811</TotalTime>
  <Words>296</Words>
  <Application>Microsoft Office PowerPoint</Application>
  <PresentationFormat>On-screen Show (4:3)</PresentationFormat>
  <Paragraphs>72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Slide 2</vt:lpstr>
      <vt:lpstr>Transport Layer Services</vt:lpstr>
      <vt:lpstr>Slide 4</vt:lpstr>
      <vt:lpstr>Slide 5</vt:lpstr>
      <vt:lpstr>Slide 6</vt:lpstr>
      <vt:lpstr>ICANN Ranges</vt:lpstr>
      <vt:lpstr>Slide 8</vt:lpstr>
      <vt:lpstr>Socket Addresses</vt:lpstr>
      <vt:lpstr>Encapsulation and Decapsulation</vt:lpstr>
      <vt:lpstr>Slide 11</vt:lpstr>
      <vt:lpstr>    Multiplexing and Demultiplexing    </vt:lpstr>
      <vt:lpstr>Pushing or Pulling</vt:lpstr>
      <vt:lpstr>Slide 14</vt:lpstr>
      <vt:lpstr>Error Control</vt:lpstr>
      <vt:lpstr>Slide 16</vt:lpstr>
      <vt:lpstr>Connectionless and Connection-Oriented Services</vt:lpstr>
      <vt:lpstr>  Connection-Oriented Service:</vt:lpstr>
      <vt:lpstr>  TRANSPORT-LAYER PROTOCOLS </vt:lpstr>
      <vt:lpstr>Slide 20</vt:lpstr>
      <vt:lpstr>Slide 21</vt:lpstr>
      <vt:lpstr>  Selective-Repeat Protocol</vt:lpstr>
      <vt:lpstr>  Bidirectional Protocols: Piggybacking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admin</cp:lastModifiedBy>
  <cp:revision>64</cp:revision>
  <dcterms:created xsi:type="dcterms:W3CDTF">2006-08-16T00:00:00Z</dcterms:created>
  <dcterms:modified xsi:type="dcterms:W3CDTF">2013-08-30T10:15:20Z</dcterms:modified>
</cp:coreProperties>
</file>