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0" r:id="rId8"/>
    <p:sldId id="263" r:id="rId9"/>
    <p:sldId id="264" r:id="rId10"/>
    <p:sldId id="265" r:id="rId11"/>
    <p:sldId id="266" r:id="rId12"/>
    <p:sldId id="267" r:id="rId13"/>
    <p:sldId id="268" r:id="rId14"/>
    <p:sldId id="269" r:id="rId15"/>
    <p:sldId id="272" r:id="rId16"/>
    <p:sldId id="274" r:id="rId17"/>
    <p:sldId id="273" r:id="rId18"/>
    <p:sldId id="275" r:id="rId19"/>
    <p:sldId id="276" r:id="rId20"/>
    <p:sldId id="277" r:id="rId21"/>
    <p:sldId id="278" r:id="rId22"/>
    <p:sldId id="281"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31" r:id="rId66"/>
    <p:sldId id="332" r:id="rId67"/>
    <p:sldId id="333" r:id="rId68"/>
    <p:sldId id="334" r:id="rId69"/>
    <p:sldId id="335" r:id="rId70"/>
    <p:sldId id="324" r:id="rId71"/>
    <p:sldId id="336" r:id="rId72"/>
    <p:sldId id="337" r:id="rId73"/>
    <p:sldId id="338" r:id="rId74"/>
    <p:sldId id="339" r:id="rId75"/>
    <p:sldId id="325" r:id="rId76"/>
    <p:sldId id="326" r:id="rId77"/>
    <p:sldId id="327" r:id="rId78"/>
    <p:sldId id="328" r:id="rId79"/>
    <p:sldId id="32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 Box 8"/>
          <p:cNvSpPr txBox="1">
            <a:spLocks noChangeArrowheads="1"/>
          </p:cNvSpPr>
          <p:nvPr/>
        </p:nvSpPr>
        <p:spPr bwMode="auto">
          <a:xfrm>
            <a:off x="1522413" y="1492250"/>
            <a:ext cx="6000750" cy="3382963"/>
          </a:xfrm>
          <a:prstGeom prst="rect">
            <a:avLst/>
          </a:prstGeom>
          <a:noFill/>
          <a:ln w="9525">
            <a:noFill/>
            <a:miter lim="800000"/>
            <a:headEnd/>
            <a:tailEnd/>
          </a:ln>
          <a:effectLst/>
        </p:spPr>
        <p:txBody>
          <a:bodyPr wrap="none">
            <a:spAutoFit/>
          </a:bodyPr>
          <a:lstStyle/>
          <a:p>
            <a:pPr algn="ctr"/>
            <a:r>
              <a:rPr lang="en-US" sz="7200" b="1" i="1">
                <a:solidFill>
                  <a:srgbClr val="FF0066"/>
                </a:solidFill>
              </a:rPr>
              <a:t>User Datagram</a:t>
            </a:r>
          </a:p>
          <a:p>
            <a:pPr algn="ctr"/>
            <a:r>
              <a:rPr lang="en-US" sz="7200" b="1" i="1">
                <a:solidFill>
                  <a:srgbClr val="FF0066"/>
                </a:solidFill>
              </a:rPr>
              <a:t>Protocol</a:t>
            </a:r>
          </a:p>
          <a:p>
            <a:pPr algn="ctr"/>
            <a:r>
              <a:rPr lang="en-US" sz="7200" b="1" i="1">
                <a:solidFill>
                  <a:srgbClr val="FF0066"/>
                </a:solidFill>
              </a:rPr>
              <a:t>(UDP)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533400"/>
          </a:xfrm>
        </p:spPr>
        <p:txBody>
          <a:bodyPr>
            <a:normAutofit fontScale="90000"/>
          </a:bodyPr>
          <a:lstStyle/>
          <a:p>
            <a:r>
              <a:rPr lang="en-US" altLang="en-US" i="1" dirty="0" smtClean="0">
                <a:latin typeface="Times New Roman" pitchFamily="18" charset="0"/>
              </a:rPr>
              <a:t>User datagram format</a:t>
            </a:r>
            <a:endParaRPr lang="en-US" altLang="en-US" i="1" dirty="0">
              <a:latin typeface="Times New Roman" pitchFamily="18" charset="0"/>
            </a:endParaRPr>
          </a:p>
        </p:txBody>
      </p:sp>
      <p:pic>
        <p:nvPicPr>
          <p:cNvPr id="5" name="Picture 11"/>
          <p:cNvPicPr>
            <a:picLocks noChangeAspect="1" noChangeArrowheads="1"/>
          </p:cNvPicPr>
          <p:nvPr/>
        </p:nvPicPr>
        <p:blipFill>
          <a:blip r:embed="rId2" cstate="print"/>
          <a:srcRect/>
          <a:stretch>
            <a:fillRect/>
          </a:stretch>
        </p:blipFill>
        <p:spPr bwMode="auto">
          <a:xfrm>
            <a:off x="254000" y="1787525"/>
            <a:ext cx="8636000" cy="32813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533400"/>
          </a:xfrm>
        </p:spPr>
        <p:txBody>
          <a:bodyPr>
            <a:normAutofit fontScale="90000"/>
          </a:bodyPr>
          <a:lstStyle/>
          <a:p>
            <a:r>
              <a:rPr lang="en-US" altLang="en-US" dirty="0" smtClean="0">
                <a:solidFill>
                  <a:schemeClr val="accent2"/>
                </a:solidFill>
                <a:latin typeface="Times New Roman" pitchFamily="18" charset="0"/>
              </a:rPr>
              <a:t> </a:t>
            </a:r>
            <a:r>
              <a:rPr lang="en-US" altLang="en-US" i="1" dirty="0" smtClean="0">
                <a:latin typeface="Times New Roman" pitchFamily="18" charset="0"/>
              </a:rPr>
              <a:t>Encapsulation and </a:t>
            </a:r>
            <a:r>
              <a:rPr lang="en-US" altLang="en-US" i="1" dirty="0" err="1" smtClean="0">
                <a:latin typeface="Times New Roman" pitchFamily="18" charset="0"/>
              </a:rPr>
              <a:t>Decapsulation</a:t>
            </a:r>
            <a:endParaRPr lang="en-US" altLang="en-US" i="1" dirty="0">
              <a:latin typeface="Times New Roman" pitchFamily="18" charset="0"/>
            </a:endParaRPr>
          </a:p>
        </p:txBody>
      </p:sp>
      <p:pic>
        <p:nvPicPr>
          <p:cNvPr id="4" name="Picture 10"/>
          <p:cNvPicPr>
            <a:picLocks noChangeAspect="1" noChangeArrowheads="1"/>
          </p:cNvPicPr>
          <p:nvPr/>
        </p:nvPicPr>
        <p:blipFill>
          <a:blip r:embed="rId2" cstate="print"/>
          <a:srcRect/>
          <a:stretch>
            <a:fillRect/>
          </a:stretch>
        </p:blipFill>
        <p:spPr bwMode="auto">
          <a:xfrm>
            <a:off x="96838" y="1371600"/>
            <a:ext cx="8666162" cy="47640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533400"/>
          </a:xfrm>
        </p:spPr>
        <p:txBody>
          <a:bodyPr>
            <a:normAutofit fontScale="90000"/>
          </a:bodyPr>
          <a:lstStyle/>
          <a:p>
            <a:r>
              <a:rPr lang="en-US" altLang="en-US" i="1" dirty="0" smtClean="0">
                <a:latin typeface="Times New Roman" pitchFamily="18" charset="0"/>
              </a:rPr>
              <a:t>Queues in UDP</a:t>
            </a:r>
            <a:endParaRPr lang="en-US" altLang="en-US" i="1" dirty="0">
              <a:latin typeface="Times New Roman" pitchFamily="18" charset="0"/>
            </a:endParaRPr>
          </a:p>
        </p:txBody>
      </p:sp>
      <p:pic>
        <p:nvPicPr>
          <p:cNvPr id="4" name="Picture 10"/>
          <p:cNvPicPr>
            <a:picLocks noChangeAspect="1" noChangeArrowheads="1"/>
          </p:cNvPicPr>
          <p:nvPr/>
        </p:nvPicPr>
        <p:blipFill>
          <a:blip r:embed="rId2" cstate="print"/>
          <a:srcRect/>
          <a:stretch>
            <a:fillRect/>
          </a:stretch>
        </p:blipFill>
        <p:spPr bwMode="auto">
          <a:xfrm>
            <a:off x="762000" y="1828800"/>
            <a:ext cx="7221538" cy="31464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 Box 8"/>
          <p:cNvSpPr txBox="1">
            <a:spLocks noChangeArrowheads="1"/>
          </p:cNvSpPr>
          <p:nvPr/>
        </p:nvSpPr>
        <p:spPr bwMode="auto">
          <a:xfrm>
            <a:off x="563563" y="1295400"/>
            <a:ext cx="7918450" cy="4116388"/>
          </a:xfrm>
          <a:prstGeom prst="rect">
            <a:avLst/>
          </a:prstGeom>
          <a:noFill/>
          <a:ln w="9525">
            <a:noFill/>
            <a:miter lim="800000"/>
            <a:headEnd/>
            <a:tailEnd/>
          </a:ln>
          <a:effectLst/>
        </p:spPr>
        <p:txBody>
          <a:bodyPr wrap="none">
            <a:spAutoFit/>
          </a:bodyPr>
          <a:lstStyle/>
          <a:p>
            <a:pPr algn="ctr"/>
            <a:r>
              <a:rPr lang="en-US" sz="8800" b="1" i="1" dirty="0">
                <a:solidFill>
                  <a:srgbClr val="FF0066"/>
                </a:solidFill>
              </a:rPr>
              <a:t>Transmission </a:t>
            </a:r>
          </a:p>
          <a:p>
            <a:pPr algn="ctr"/>
            <a:r>
              <a:rPr lang="en-US" sz="8800" b="1" i="1" dirty="0">
                <a:solidFill>
                  <a:srgbClr val="FF0066"/>
                </a:solidFill>
              </a:rPr>
              <a:t>Control Protocol</a:t>
            </a:r>
          </a:p>
          <a:p>
            <a:pPr algn="ctr"/>
            <a:r>
              <a:rPr lang="en-US" sz="8800" b="1" i="1" dirty="0">
                <a:solidFill>
                  <a:srgbClr val="FF0066"/>
                </a:solidFill>
              </a:rPr>
              <a:t>(TCP)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228600" y="939800"/>
            <a:ext cx="8656638" cy="4648200"/>
          </a:xfrm>
          <a:prstGeom prst="rect">
            <a:avLst/>
          </a:prstGeom>
          <a:noFill/>
          <a:ln w="9525">
            <a:noFill/>
            <a:miter lim="800000"/>
            <a:headEnd/>
            <a:tailEnd/>
          </a:ln>
          <a:effectLst/>
        </p:spPr>
      </p:pic>
      <p:sp>
        <p:nvSpPr>
          <p:cNvPr id="14340" name="Text Box 4"/>
          <p:cNvSpPr txBox="1">
            <a:spLocks noChangeArrowheads="1"/>
          </p:cNvSpPr>
          <p:nvPr/>
        </p:nvSpPr>
        <p:spPr bwMode="auto">
          <a:xfrm>
            <a:off x="3200400" y="228600"/>
            <a:ext cx="2714625"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TCP versus IP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6400800"/>
            <a:chOff x="0" y="96"/>
            <a:chExt cx="5472" cy="3840"/>
          </a:xfrm>
        </p:grpSpPr>
        <p:sp>
          <p:nvSpPr>
            <p:cNvPr id="45056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5056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5056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US"/>
            </a:p>
          </p:txBody>
        </p:sp>
      </p:grpSp>
      <p:sp>
        <p:nvSpPr>
          <p:cNvPr id="450566" name="Text Box 6"/>
          <p:cNvSpPr txBox="1">
            <a:spLocks noChangeArrowheads="1"/>
          </p:cNvSpPr>
          <p:nvPr/>
        </p:nvSpPr>
        <p:spPr bwMode="auto">
          <a:xfrm>
            <a:off x="228600" y="354013"/>
            <a:ext cx="3553537" cy="646331"/>
          </a:xfrm>
          <a:prstGeom prst="rect">
            <a:avLst/>
          </a:prstGeom>
          <a:noFill/>
          <a:ln w="9525">
            <a:noFill/>
            <a:miter lim="800000"/>
            <a:headEnd/>
            <a:tailEnd/>
          </a:ln>
          <a:effectLst/>
        </p:spPr>
        <p:txBody>
          <a:bodyPr wrap="none">
            <a:spAutoFit/>
          </a:bodyPr>
          <a:lstStyle/>
          <a:p>
            <a:r>
              <a:rPr lang="en-US" sz="3600" dirty="0" smtClean="0">
                <a:solidFill>
                  <a:schemeClr val="bg1"/>
                </a:solidFill>
                <a:latin typeface="Arial" pitchFamily="34" charset="0"/>
              </a:rPr>
              <a:t>TCP </a:t>
            </a:r>
            <a:r>
              <a:rPr lang="en-US" sz="3600" dirty="0">
                <a:solidFill>
                  <a:schemeClr val="bg1"/>
                </a:solidFill>
                <a:latin typeface="Arial" pitchFamily="34" charset="0"/>
              </a:rPr>
              <a:t>SERVICES</a:t>
            </a:r>
          </a:p>
        </p:txBody>
      </p:sp>
      <p:sp>
        <p:nvSpPr>
          <p:cNvPr id="450568" name="Rectangle 8"/>
          <p:cNvSpPr>
            <a:spLocks noChangeArrowheads="1"/>
          </p:cNvSpPr>
          <p:nvPr/>
        </p:nvSpPr>
        <p:spPr bwMode="auto">
          <a:xfrm>
            <a:off x="533400" y="1371600"/>
            <a:ext cx="7848600" cy="400110"/>
          </a:xfrm>
          <a:prstGeom prst="rect">
            <a:avLst/>
          </a:prstGeom>
          <a:noFill/>
          <a:ln w="9525">
            <a:noFill/>
            <a:miter lim="800000"/>
            <a:headEnd/>
            <a:tailEnd/>
          </a:ln>
          <a:effectLst/>
        </p:spPr>
        <p:txBody>
          <a:bodyPr>
            <a:spAutoFit/>
          </a:bodyPr>
          <a:lstStyle/>
          <a:p>
            <a:pPr algn="just"/>
            <a:r>
              <a:rPr lang="en-US" sz="2000" i="1" dirty="0" smtClean="0">
                <a:effectLst>
                  <a:outerShdw blurRad="38100" dist="38100" dir="2700000" algn="tl">
                    <a:srgbClr val="C0C0C0"/>
                  </a:outerShdw>
                </a:effectLst>
                <a:latin typeface="Times New Roman" pitchFamily="18" charset="0"/>
              </a:rPr>
              <a:t>Services </a:t>
            </a:r>
            <a:r>
              <a:rPr lang="en-US" sz="2000" i="1" dirty="0">
                <a:effectLst>
                  <a:outerShdw blurRad="38100" dist="38100" dir="2700000" algn="tl">
                    <a:srgbClr val="C0C0C0"/>
                  </a:outerShdw>
                </a:effectLst>
                <a:latin typeface="Times New Roman" pitchFamily="18" charset="0"/>
              </a:rPr>
              <a:t>offered by TCP to the processes at the application layer.</a:t>
            </a:r>
          </a:p>
        </p:txBody>
      </p:sp>
      <p:sp>
        <p:nvSpPr>
          <p:cNvPr id="450570" name="Rectangle 10"/>
          <p:cNvSpPr>
            <a:spLocks noChangeArrowheads="1"/>
          </p:cNvSpPr>
          <p:nvPr/>
        </p:nvSpPr>
        <p:spPr bwMode="auto">
          <a:xfrm>
            <a:off x="609600" y="2667000"/>
            <a:ext cx="7315200" cy="1616075"/>
          </a:xfrm>
          <a:prstGeom prst="rect">
            <a:avLst/>
          </a:prstGeom>
          <a:noFill/>
          <a:ln w="76200">
            <a:noFill/>
            <a:miter lim="800000"/>
            <a:headEnd/>
            <a:tailEnd/>
          </a:ln>
          <a:effectLst/>
        </p:spPr>
        <p:txBody>
          <a:bodyPr>
            <a:spAutoFit/>
          </a:bodyPr>
          <a:lstStyle/>
          <a:p>
            <a:r>
              <a:rPr lang="en-US" sz="2000" i="1" dirty="0">
                <a:effectLst>
                  <a:outerShdw blurRad="38100" dist="38100" dir="2700000" algn="tl">
                    <a:srgbClr val="C0C0C0"/>
                  </a:outerShdw>
                </a:effectLst>
                <a:latin typeface="Times New Roman" pitchFamily="18" charset="0"/>
              </a:rPr>
              <a:t>Process-to-Process Communication</a:t>
            </a:r>
          </a:p>
          <a:p>
            <a:r>
              <a:rPr lang="en-US" sz="2000" i="1" dirty="0">
                <a:effectLst>
                  <a:outerShdw blurRad="38100" dist="38100" dir="2700000" algn="tl">
                    <a:srgbClr val="C0C0C0"/>
                  </a:outerShdw>
                </a:effectLst>
                <a:latin typeface="Times New Roman" pitchFamily="18" charset="0"/>
              </a:rPr>
              <a:t>Stream Delivery Service</a:t>
            </a:r>
          </a:p>
          <a:p>
            <a:r>
              <a:rPr lang="en-US" sz="2000" i="1" dirty="0">
                <a:effectLst>
                  <a:outerShdw blurRad="38100" dist="38100" dir="2700000" algn="tl">
                    <a:srgbClr val="C0C0C0"/>
                  </a:outerShdw>
                </a:effectLst>
                <a:latin typeface="Times New Roman" pitchFamily="18" charset="0"/>
              </a:rPr>
              <a:t>Full-Duplex Communication</a:t>
            </a:r>
          </a:p>
          <a:p>
            <a:r>
              <a:rPr lang="en-US" sz="2000" i="1" dirty="0">
                <a:effectLst>
                  <a:outerShdw blurRad="38100" dist="38100" dir="2700000" algn="tl">
                    <a:srgbClr val="C0C0C0"/>
                  </a:outerShdw>
                </a:effectLst>
                <a:latin typeface="Times New Roman" pitchFamily="18" charset="0"/>
              </a:rPr>
              <a:t>Connection-Oriented Service</a:t>
            </a:r>
          </a:p>
          <a:p>
            <a:r>
              <a:rPr lang="en-US" sz="2000" i="1" dirty="0">
                <a:effectLst>
                  <a:outerShdw blurRad="38100" dist="38100" dir="2700000" algn="tl">
                    <a:srgbClr val="C0C0C0"/>
                  </a:outerShdw>
                </a:effectLst>
                <a:latin typeface="Times New Roman" pitchFamily="18" charset="0"/>
              </a:rPr>
              <a:t>Reliable Service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74638" y="1619250"/>
            <a:ext cx="8335962" cy="3790950"/>
          </a:xfrm>
          <a:prstGeom prst="rect">
            <a:avLst/>
          </a:prstGeom>
          <a:noFill/>
          <a:ln w="9525">
            <a:noFill/>
            <a:miter lim="800000"/>
            <a:headEnd/>
            <a:tailEnd/>
          </a:ln>
          <a:effectLst/>
        </p:spPr>
      </p:pic>
      <p:sp>
        <p:nvSpPr>
          <p:cNvPr id="15365" name="Text Box 5"/>
          <p:cNvSpPr txBox="1">
            <a:spLocks noChangeArrowheads="1"/>
          </p:cNvSpPr>
          <p:nvPr/>
        </p:nvSpPr>
        <p:spPr bwMode="auto">
          <a:xfrm>
            <a:off x="3200400" y="228600"/>
            <a:ext cx="2587625"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Port numbers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Text Box 3"/>
          <p:cNvSpPr txBox="1">
            <a:spLocks noChangeArrowheads="1"/>
          </p:cNvSpPr>
          <p:nvPr/>
        </p:nvSpPr>
        <p:spPr bwMode="auto">
          <a:xfrm>
            <a:off x="2209800" y="533400"/>
            <a:ext cx="4138249" cy="461665"/>
          </a:xfrm>
          <a:prstGeom prst="rect">
            <a:avLst/>
          </a:prstGeom>
          <a:noFill/>
          <a:ln w="9525">
            <a:noFill/>
            <a:miter lim="800000"/>
            <a:headEnd/>
            <a:tailEnd/>
          </a:ln>
          <a:effectLst/>
        </p:spPr>
        <p:txBody>
          <a:bodyPr wrap="none">
            <a:spAutoFit/>
          </a:bodyPr>
          <a:lstStyle/>
          <a:p>
            <a:pPr eaLnBrk="1" hangingPunct="1"/>
            <a:r>
              <a:rPr lang="en-US" sz="2400" i="1" dirty="0" smtClean="0">
                <a:solidFill>
                  <a:srgbClr val="FF0066"/>
                </a:solidFill>
                <a:effectLst>
                  <a:outerShdw blurRad="38100" dist="38100" dir="2700000" algn="tl">
                    <a:srgbClr val="C0C0C0"/>
                  </a:outerShdw>
                </a:effectLst>
                <a:latin typeface="Times New Roman" pitchFamily="18" charset="0"/>
              </a:rPr>
              <a:t> </a:t>
            </a:r>
            <a:r>
              <a:rPr lang="en-US" sz="2400" i="1" dirty="0">
                <a:effectLst>
                  <a:outerShdw blurRad="38100" dist="38100" dir="2700000" algn="tl">
                    <a:srgbClr val="C0C0C0"/>
                  </a:outerShdw>
                </a:effectLst>
                <a:latin typeface="Times New Roman" pitchFamily="18" charset="0"/>
              </a:rPr>
              <a:t>Well-known ports used by TCP</a:t>
            </a:r>
          </a:p>
        </p:txBody>
      </p:sp>
      <p:pic>
        <p:nvPicPr>
          <p:cNvPr id="566315" name="Picture 43"/>
          <p:cNvPicPr>
            <a:picLocks noChangeAspect="1" noChangeArrowheads="1"/>
          </p:cNvPicPr>
          <p:nvPr/>
        </p:nvPicPr>
        <p:blipFill>
          <a:blip r:embed="rId2" cstate="print"/>
          <a:srcRect/>
          <a:stretch>
            <a:fillRect/>
          </a:stretch>
        </p:blipFill>
        <p:spPr bwMode="auto">
          <a:xfrm>
            <a:off x="1371600" y="990600"/>
            <a:ext cx="5868988" cy="520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457200"/>
          </a:xfrm>
        </p:spPr>
        <p:txBody>
          <a:bodyPr>
            <a:normAutofit fontScale="90000"/>
          </a:bodyPr>
          <a:lstStyle/>
          <a:p>
            <a:r>
              <a:rPr lang="en-US" altLang="en-US" i="1" dirty="0" smtClean="0">
                <a:latin typeface="Times New Roman" pitchFamily="18" charset="0"/>
              </a:rPr>
              <a:t>Stream delivery</a:t>
            </a:r>
            <a:endParaRPr lang="en-US" altLang="en-US" i="1" dirty="0">
              <a:latin typeface="Times New Roman" pitchFamily="18" charset="0"/>
            </a:endParaRPr>
          </a:p>
        </p:txBody>
      </p:sp>
      <p:sp>
        <p:nvSpPr>
          <p:cNvPr id="3" name="Subtitle 2"/>
          <p:cNvSpPr>
            <a:spLocks noGrp="1"/>
          </p:cNvSpPr>
          <p:nvPr>
            <p:ph type="subTitle" idx="1"/>
          </p:nvPr>
        </p:nvSpPr>
        <p:spPr>
          <a:xfrm>
            <a:off x="304800" y="914400"/>
            <a:ext cx="8610600" cy="5562600"/>
          </a:xfrm>
        </p:spPr>
        <p:txBody>
          <a:bodyPr>
            <a:normAutofit/>
          </a:bodyPr>
          <a:lstStyle/>
          <a:p>
            <a:pPr algn="l">
              <a:buFont typeface="Arial" pitchFamily="34" charset="0"/>
              <a:buChar char="•"/>
            </a:pPr>
            <a:r>
              <a:rPr lang="en-US" sz="2400" dirty="0" smtClean="0">
                <a:solidFill>
                  <a:schemeClr val="tx1"/>
                </a:solidFill>
              </a:rPr>
              <a:t> </a:t>
            </a:r>
            <a:r>
              <a:rPr lang="en-US" sz="2200" dirty="0" smtClean="0">
                <a:solidFill>
                  <a:schemeClr val="tx1"/>
                </a:solidFill>
              </a:rPr>
              <a:t>TCP allows sending process to send and receiving process to receive data in a byte stream</a:t>
            </a:r>
          </a:p>
          <a:p>
            <a:pPr algn="l">
              <a:buFont typeface="Arial" pitchFamily="34" charset="0"/>
              <a:buChar char="•"/>
            </a:pPr>
            <a:r>
              <a:rPr lang="en-US" sz="2200" dirty="0" smtClean="0">
                <a:solidFill>
                  <a:schemeClr val="tx1"/>
                </a:solidFill>
              </a:rPr>
              <a:t> TCP create an imaginary “tube”</a:t>
            </a:r>
          </a:p>
          <a:p>
            <a:pPr algn="l">
              <a:buFont typeface="Arial" pitchFamily="34" charset="0"/>
              <a:buChar char="•"/>
            </a:pPr>
            <a:r>
              <a:rPr lang="en-US" sz="2200" dirty="0" smtClean="0">
                <a:solidFill>
                  <a:schemeClr val="tx1"/>
                </a:solidFill>
              </a:rPr>
              <a:t> Sending process produces (writes to) stream of bytes and receiving process consumes (reads from) them</a:t>
            </a:r>
            <a:endParaRPr lang="en-US" sz="2200" dirty="0">
              <a:solidFill>
                <a:schemeClr val="tx1"/>
              </a:solidFill>
            </a:endParaRPr>
          </a:p>
        </p:txBody>
      </p:sp>
      <p:pic>
        <p:nvPicPr>
          <p:cNvPr id="4" name="Picture 10"/>
          <p:cNvPicPr>
            <a:picLocks noChangeAspect="1" noChangeArrowheads="1"/>
          </p:cNvPicPr>
          <p:nvPr/>
        </p:nvPicPr>
        <p:blipFill>
          <a:blip r:embed="rId2" cstate="print"/>
          <a:srcRect/>
          <a:stretch>
            <a:fillRect/>
          </a:stretch>
        </p:blipFill>
        <p:spPr bwMode="auto">
          <a:xfrm>
            <a:off x="381000" y="3200400"/>
            <a:ext cx="8324850" cy="33575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533400"/>
          </a:xfrm>
        </p:spPr>
        <p:txBody>
          <a:bodyPr>
            <a:normAutofit fontScale="90000"/>
          </a:bodyPr>
          <a:lstStyle/>
          <a:p>
            <a:r>
              <a:rPr lang="en-US" altLang="en-US" i="1" dirty="0" smtClean="0">
                <a:latin typeface="Times New Roman" pitchFamily="18" charset="0"/>
              </a:rPr>
              <a:t>Sending and receiving buffers</a:t>
            </a:r>
            <a:endParaRPr lang="en-US" dirty="0"/>
          </a:p>
        </p:txBody>
      </p:sp>
      <p:sp>
        <p:nvSpPr>
          <p:cNvPr id="3" name="Subtitle 2"/>
          <p:cNvSpPr>
            <a:spLocks noGrp="1"/>
          </p:cNvSpPr>
          <p:nvPr>
            <p:ph type="subTitle" idx="1"/>
          </p:nvPr>
        </p:nvSpPr>
        <p:spPr>
          <a:xfrm>
            <a:off x="152400" y="762000"/>
            <a:ext cx="8839200" cy="5943600"/>
          </a:xfrm>
        </p:spPr>
        <p:txBody>
          <a:bodyPr>
            <a:normAutofit lnSpcReduction="10000"/>
          </a:bodyPr>
          <a:lstStyle/>
          <a:p>
            <a:pPr algn="l">
              <a:buFont typeface="Arial" pitchFamily="34" charset="0"/>
              <a:buChar char="•"/>
            </a:pPr>
            <a:r>
              <a:rPr lang="en-US" sz="2200" dirty="0" smtClean="0">
                <a:solidFill>
                  <a:schemeClr val="tx1"/>
                </a:solidFill>
              </a:rPr>
              <a:t> TCP needs buffers because speed of producer &amp; consumer may not same</a:t>
            </a:r>
          </a:p>
          <a:p>
            <a:pPr algn="l">
              <a:buFont typeface="Arial" pitchFamily="34" charset="0"/>
              <a:buChar char="•"/>
            </a:pPr>
            <a:r>
              <a:rPr lang="en-US" sz="2200" dirty="0" smtClean="0">
                <a:solidFill>
                  <a:schemeClr val="tx1"/>
                </a:solidFill>
              </a:rPr>
              <a:t> These buffers are also necessary for flow- and error-control mechanisms</a:t>
            </a: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buFont typeface="Arial" pitchFamily="34" charset="0"/>
              <a:buChar char="•"/>
            </a:pPr>
            <a:endParaRPr lang="en-US" sz="2200" dirty="0" smtClean="0">
              <a:solidFill>
                <a:schemeClr val="tx1"/>
              </a:solidFill>
            </a:endParaRPr>
          </a:p>
          <a:p>
            <a:pPr algn="l"/>
            <a:r>
              <a:rPr lang="en-US" sz="2200" dirty="0" smtClean="0">
                <a:solidFill>
                  <a:schemeClr val="tx1"/>
                </a:solidFill>
              </a:rPr>
              <a:t> </a:t>
            </a:r>
          </a:p>
          <a:p>
            <a:pPr algn="l">
              <a:buFont typeface="Arial" pitchFamily="34" charset="0"/>
              <a:buChar char="•"/>
            </a:pPr>
            <a:r>
              <a:rPr lang="en-US" sz="2200" dirty="0" smtClean="0">
                <a:solidFill>
                  <a:schemeClr val="tx1"/>
                </a:solidFill>
              </a:rPr>
              <a:t>TCP keeps sent bytes until it receives an acknowledgement</a:t>
            </a:r>
            <a:endParaRPr lang="en-US" sz="2200" dirty="0">
              <a:solidFill>
                <a:schemeClr val="tx1"/>
              </a:solidFill>
            </a:endParaRPr>
          </a:p>
        </p:txBody>
      </p:sp>
      <p:pic>
        <p:nvPicPr>
          <p:cNvPr id="4" name="Picture 11"/>
          <p:cNvPicPr>
            <a:picLocks noChangeAspect="1" noChangeArrowheads="1"/>
          </p:cNvPicPr>
          <p:nvPr/>
        </p:nvPicPr>
        <p:blipFill>
          <a:blip r:embed="rId2" cstate="print"/>
          <a:srcRect/>
          <a:stretch>
            <a:fillRect/>
          </a:stretch>
        </p:blipFill>
        <p:spPr bwMode="auto">
          <a:xfrm>
            <a:off x="762000" y="1828800"/>
            <a:ext cx="7391400" cy="397828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1068388" y="1139825"/>
            <a:ext cx="6627812" cy="5184775"/>
          </a:xfrm>
          <a:prstGeom prst="rect">
            <a:avLst/>
          </a:prstGeom>
          <a:noFill/>
          <a:ln w="9525">
            <a:noFill/>
            <a:miter lim="800000"/>
            <a:headEnd/>
            <a:tailEnd/>
          </a:ln>
          <a:effectLst/>
        </p:spPr>
      </p:pic>
      <p:sp>
        <p:nvSpPr>
          <p:cNvPr id="32773" name="Text Box 5"/>
          <p:cNvSpPr txBox="1">
            <a:spLocks noChangeArrowheads="1"/>
          </p:cNvSpPr>
          <p:nvPr/>
        </p:nvSpPr>
        <p:spPr bwMode="auto">
          <a:xfrm>
            <a:off x="457200" y="228600"/>
            <a:ext cx="7935913" cy="579437"/>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Position of UDP in the TCP/IP protocol suite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457200"/>
          </a:xfrm>
        </p:spPr>
        <p:txBody>
          <a:bodyPr>
            <a:normAutofit fontScale="90000"/>
          </a:bodyPr>
          <a:lstStyle/>
          <a:p>
            <a:r>
              <a:rPr lang="en-US" altLang="en-US" i="1" dirty="0" smtClean="0">
                <a:latin typeface="Times New Roman" pitchFamily="18" charset="0"/>
              </a:rPr>
              <a:t>segments</a:t>
            </a:r>
            <a:endParaRPr lang="en-US" altLang="en-US" i="1" dirty="0">
              <a:latin typeface="Times New Roman" pitchFamily="18" charset="0"/>
            </a:endParaRPr>
          </a:p>
        </p:txBody>
      </p:sp>
      <p:sp>
        <p:nvSpPr>
          <p:cNvPr id="3" name="Subtitle 2"/>
          <p:cNvSpPr>
            <a:spLocks noGrp="1"/>
          </p:cNvSpPr>
          <p:nvPr>
            <p:ph type="subTitle" idx="1"/>
          </p:nvPr>
        </p:nvSpPr>
        <p:spPr>
          <a:xfrm>
            <a:off x="304800" y="685800"/>
            <a:ext cx="8610600" cy="5791200"/>
          </a:xfrm>
        </p:spPr>
        <p:txBody>
          <a:bodyPr>
            <a:normAutofit/>
          </a:bodyPr>
          <a:lstStyle/>
          <a:p>
            <a:pPr algn="l">
              <a:buFont typeface="Arial" pitchFamily="34" charset="0"/>
              <a:buChar char="•"/>
            </a:pPr>
            <a:r>
              <a:rPr lang="en-US" sz="2400" dirty="0" smtClean="0">
                <a:solidFill>
                  <a:schemeClr val="tx1"/>
                </a:solidFill>
              </a:rPr>
              <a:t> </a:t>
            </a:r>
            <a:r>
              <a:rPr lang="en-US" sz="2200" dirty="0" smtClean="0">
                <a:solidFill>
                  <a:schemeClr val="tx1"/>
                </a:solidFill>
              </a:rPr>
              <a:t>TCP needs to send data in packets, not as a stream of bytes to IP</a:t>
            </a:r>
          </a:p>
          <a:p>
            <a:pPr algn="l">
              <a:buFont typeface="Arial" pitchFamily="34" charset="0"/>
              <a:buChar char="•"/>
            </a:pPr>
            <a:r>
              <a:rPr lang="en-US" sz="2200" dirty="0" smtClean="0">
                <a:solidFill>
                  <a:schemeClr val="tx1"/>
                </a:solidFill>
              </a:rPr>
              <a:t> TCP groups number of bytes into a packet is called segment</a:t>
            </a:r>
          </a:p>
          <a:p>
            <a:pPr algn="l">
              <a:buFont typeface="Arial" pitchFamily="34" charset="0"/>
              <a:buChar char="•"/>
            </a:pPr>
            <a:r>
              <a:rPr lang="en-US" sz="2200" dirty="0" smtClean="0">
                <a:solidFill>
                  <a:schemeClr val="tx1"/>
                </a:solidFill>
              </a:rPr>
              <a:t> segments are not necessarily of same size</a:t>
            </a:r>
            <a:endParaRPr lang="en-US" sz="2200" dirty="0">
              <a:solidFill>
                <a:schemeClr val="tx1"/>
              </a:solidFill>
            </a:endParaRPr>
          </a:p>
        </p:txBody>
      </p:sp>
      <p:pic>
        <p:nvPicPr>
          <p:cNvPr id="5" name="Picture 10"/>
          <p:cNvPicPr>
            <a:picLocks noChangeAspect="1" noChangeArrowheads="1"/>
          </p:cNvPicPr>
          <p:nvPr/>
        </p:nvPicPr>
        <p:blipFill>
          <a:blip r:embed="rId2" cstate="print"/>
          <a:srcRect/>
          <a:stretch>
            <a:fillRect/>
          </a:stretch>
        </p:blipFill>
        <p:spPr bwMode="auto">
          <a:xfrm>
            <a:off x="762000" y="2514600"/>
            <a:ext cx="7440612" cy="38576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76800"/>
          </a:xfrm>
        </p:spPr>
        <p:txBody>
          <a:bodyPr/>
          <a:lstStyle/>
          <a:p>
            <a:r>
              <a:rPr lang="en-US" dirty="0" smtClean="0"/>
              <a:t>Full duplex communication</a:t>
            </a:r>
          </a:p>
          <a:p>
            <a:pPr lvl="1"/>
            <a:r>
              <a:rPr lang="en-US" dirty="0" smtClean="0"/>
              <a:t>Each TCP has both sending and receiving buffer</a:t>
            </a:r>
          </a:p>
          <a:p>
            <a:pPr lvl="1"/>
            <a:r>
              <a:rPr lang="en-US" dirty="0" smtClean="0"/>
              <a:t> segments can move in both direction</a:t>
            </a:r>
          </a:p>
          <a:p>
            <a:r>
              <a:rPr lang="en-US" dirty="0" smtClean="0"/>
              <a:t>Connection Oriented Service</a:t>
            </a:r>
          </a:p>
          <a:p>
            <a:pPr lvl="1"/>
            <a:r>
              <a:rPr lang="en-US" dirty="0" smtClean="0"/>
              <a:t>Discuss later</a:t>
            </a:r>
          </a:p>
          <a:p>
            <a:r>
              <a:rPr lang="en-US" dirty="0" smtClean="0"/>
              <a:t>Reliable Service</a:t>
            </a:r>
          </a:p>
          <a:p>
            <a:pPr lvl="1"/>
            <a:r>
              <a:rPr lang="en-US" dirty="0" smtClean="0"/>
              <a:t> Discuss later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fontScale="92500" lnSpcReduction="10000"/>
          </a:bodyPr>
          <a:lstStyle/>
          <a:p>
            <a:r>
              <a:rPr lang="en-US" dirty="0" smtClean="0"/>
              <a:t>Byte number</a:t>
            </a:r>
          </a:p>
          <a:p>
            <a:pPr lvl="1"/>
            <a:r>
              <a:rPr lang="en-US" dirty="0" smtClean="0"/>
              <a:t>The bytes of data being transferred in each connection are numbered by TCP.</a:t>
            </a:r>
          </a:p>
          <a:p>
            <a:pPr lvl="1"/>
            <a:r>
              <a:rPr lang="en-US" dirty="0" smtClean="0"/>
              <a:t>The numbering starts with a randomly generated number.</a:t>
            </a:r>
          </a:p>
          <a:p>
            <a:r>
              <a:rPr lang="en-US" dirty="0" smtClean="0"/>
              <a:t>Sequence number</a:t>
            </a:r>
          </a:p>
          <a:p>
            <a:pPr lvl="1"/>
            <a:r>
              <a:rPr lang="en-US" dirty="0" smtClean="0"/>
              <a:t>The value of sequence number field of a segment defines the number of the first data byte contained in that segment</a:t>
            </a:r>
          </a:p>
          <a:p>
            <a:r>
              <a:rPr lang="en-US" dirty="0" smtClean="0"/>
              <a:t>Acknowledgement number</a:t>
            </a:r>
          </a:p>
          <a:p>
            <a:pPr lvl="1"/>
            <a:r>
              <a:rPr lang="en-US" dirty="0" smtClean="0"/>
              <a:t>The value of acknowledgement field in a segment defines the number of the next byte a party expects to receive.</a:t>
            </a:r>
          </a:p>
          <a:p>
            <a:pPr lvl="1">
              <a:buNone/>
            </a:pPr>
            <a:endParaRPr lang="en-US" dirty="0"/>
          </a:p>
        </p:txBody>
      </p:sp>
      <p:sp>
        <p:nvSpPr>
          <p:cNvPr id="4" name="Title 1"/>
          <p:cNvSpPr txBox="1">
            <a:spLocks noGrp="1"/>
          </p:cNvSpPr>
          <p:nvPr>
            <p:ph type="title"/>
          </p:nvPr>
        </p:nvSpPr>
        <p:spPr>
          <a:xfrm>
            <a:off x="457200" y="0"/>
            <a:ext cx="8229600" cy="792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sz="4000" b="1" i="1" dirty="0" smtClean="0">
                <a:latin typeface="Times New Roman" pitchFamily="18" charset="0"/>
                <a:ea typeface="+mj-ea"/>
                <a:cs typeface="+mj-cs"/>
              </a:rPr>
              <a:t>Numbering</a:t>
            </a:r>
            <a:endParaRPr kumimoji="0" lang="en-US" altLang="en-US" sz="4000" b="1" i="1" u="none" strike="noStrike" kern="1200" cap="none" spc="0" normalizeH="0" baseline="0" noProof="0" dirty="0">
              <a:ln>
                <a:noFill/>
              </a:ln>
              <a:solidFill>
                <a:schemeClr val="tx1"/>
              </a:solidFill>
              <a:effectLst/>
              <a:uLnTx/>
              <a:uFillTx/>
              <a:latin typeface="Times New Roman" pitchFamily="18" charset="0"/>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ChangeArrowheads="1"/>
          </p:cNvSpPr>
          <p:nvPr/>
        </p:nvSpPr>
        <p:spPr bwMode="auto">
          <a:xfrm>
            <a:off x="304800" y="2084388"/>
            <a:ext cx="8458200" cy="641350"/>
          </a:xfrm>
          <a:prstGeom prst="rect">
            <a:avLst/>
          </a:prstGeom>
          <a:noFill/>
          <a:ln w="9525">
            <a:noFill/>
            <a:miter lim="800000"/>
            <a:headEnd/>
            <a:tailEnd/>
          </a:ln>
          <a:effectLst/>
        </p:spPr>
        <p:txBody>
          <a:bodyPr>
            <a:spAutoFit/>
          </a:bodyPr>
          <a:lstStyle/>
          <a:p>
            <a:pPr algn="just">
              <a:spcBef>
                <a:spcPct val="50000"/>
              </a:spcBef>
            </a:pPr>
            <a:endParaRPr lang="en-US" sz="3600">
              <a:latin typeface="Times" charset="0"/>
            </a:endParaRPr>
          </a:p>
        </p:txBody>
      </p:sp>
      <p:sp>
        <p:nvSpPr>
          <p:cNvPr id="189445" name="Rectangle 5"/>
          <p:cNvSpPr>
            <a:spLocks noChangeArrowheads="1"/>
          </p:cNvSpPr>
          <p:nvPr/>
        </p:nvSpPr>
        <p:spPr bwMode="auto">
          <a:xfrm>
            <a:off x="0" y="1600200"/>
            <a:ext cx="8839200" cy="3970318"/>
          </a:xfrm>
          <a:prstGeom prst="rect">
            <a:avLst/>
          </a:prstGeom>
          <a:noFill/>
          <a:ln w="9525">
            <a:noFill/>
            <a:miter lim="800000"/>
            <a:headEnd/>
            <a:tailEnd/>
          </a:ln>
          <a:effectLst/>
        </p:spPr>
        <p:txBody>
          <a:bodyPr wrap="square">
            <a:spAutoFit/>
          </a:bodyPr>
          <a:lstStyle/>
          <a:p>
            <a:r>
              <a:rPr lang="en-US" sz="3600" dirty="0">
                <a:latin typeface="Times" charset="0"/>
              </a:rPr>
              <a:t>Imagine a TCP connection is transferring </a:t>
            </a:r>
          </a:p>
          <a:p>
            <a:r>
              <a:rPr lang="en-US" sz="3600" dirty="0">
                <a:latin typeface="Times" charset="0"/>
              </a:rPr>
              <a:t>a file of 6000 bytes. The first byte is </a:t>
            </a:r>
          </a:p>
          <a:p>
            <a:r>
              <a:rPr lang="en-US" sz="3600" dirty="0">
                <a:latin typeface="Times" charset="0"/>
              </a:rPr>
              <a:t>numbered 10010. What are the sequence</a:t>
            </a:r>
          </a:p>
          <a:p>
            <a:r>
              <a:rPr lang="en-US" sz="3600" dirty="0">
                <a:latin typeface="Times" charset="0"/>
              </a:rPr>
              <a:t>numbers for each </a:t>
            </a:r>
            <a:r>
              <a:rPr lang="en-US" sz="3600" dirty="0" smtClean="0">
                <a:latin typeface="Times" charset="0"/>
              </a:rPr>
              <a:t>segment </a:t>
            </a:r>
            <a:r>
              <a:rPr lang="en-US" sz="3600" dirty="0">
                <a:latin typeface="Times" charset="0"/>
              </a:rPr>
              <a:t>if data is sent in five segments </a:t>
            </a:r>
            <a:r>
              <a:rPr lang="en-US" sz="3600" dirty="0" smtClean="0">
                <a:latin typeface="Times" charset="0"/>
              </a:rPr>
              <a:t>with </a:t>
            </a:r>
            <a:r>
              <a:rPr lang="en-US" sz="3600" dirty="0">
                <a:latin typeface="Times" charset="0"/>
              </a:rPr>
              <a:t>the first four </a:t>
            </a:r>
            <a:r>
              <a:rPr lang="en-US" sz="3600" dirty="0" smtClean="0">
                <a:latin typeface="Times" charset="0"/>
              </a:rPr>
              <a:t>segments </a:t>
            </a:r>
            <a:r>
              <a:rPr lang="en-US" sz="3600" dirty="0">
                <a:latin typeface="Times" charset="0"/>
              </a:rPr>
              <a:t>carrying </a:t>
            </a:r>
            <a:r>
              <a:rPr lang="en-US" sz="3600" dirty="0" smtClean="0">
                <a:latin typeface="Times" charset="0"/>
              </a:rPr>
              <a:t>1,000 </a:t>
            </a:r>
            <a:r>
              <a:rPr lang="en-US" sz="3600" dirty="0">
                <a:latin typeface="Times" charset="0"/>
              </a:rPr>
              <a:t>bytes and the last </a:t>
            </a:r>
            <a:r>
              <a:rPr lang="en-US" sz="3600" dirty="0" smtClean="0">
                <a:latin typeface="Times" charset="0"/>
              </a:rPr>
              <a:t>segment </a:t>
            </a:r>
            <a:r>
              <a:rPr lang="en-US" sz="3600" dirty="0">
                <a:latin typeface="Times" charset="0"/>
              </a:rPr>
              <a:t>carrying 2,000 bytes?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228600" y="228600"/>
            <a:ext cx="1643063" cy="617538"/>
          </a:xfrm>
          <a:prstGeom prst="rect">
            <a:avLst/>
          </a:prstGeom>
          <a:solidFill>
            <a:schemeClr val="bg2"/>
          </a:solidFill>
          <a:ln w="38100">
            <a:solidFill>
              <a:srgbClr val="FF3300"/>
            </a:solidFill>
            <a:miter lim="800000"/>
            <a:headEnd/>
            <a:tailEnd/>
          </a:ln>
          <a:effectLst/>
        </p:spPr>
        <p:txBody>
          <a:bodyPr wrap="none">
            <a:spAutoFit/>
          </a:bodyPr>
          <a:lstStyle/>
          <a:p>
            <a:r>
              <a:rPr lang="en-US" sz="3200" b="1" i="1">
                <a:effectLst>
                  <a:outerShdw blurRad="38100" dist="38100" dir="2700000" algn="tl">
                    <a:srgbClr val="000000"/>
                  </a:outerShdw>
                </a:effectLst>
              </a:rPr>
              <a:t>Solution</a:t>
            </a:r>
          </a:p>
        </p:txBody>
      </p:sp>
      <p:sp>
        <p:nvSpPr>
          <p:cNvPr id="190467" name="Rectangle 3"/>
          <p:cNvSpPr>
            <a:spLocks noChangeArrowheads="1"/>
          </p:cNvSpPr>
          <p:nvPr/>
        </p:nvSpPr>
        <p:spPr bwMode="auto">
          <a:xfrm>
            <a:off x="381000" y="1295400"/>
            <a:ext cx="8534400" cy="4770537"/>
          </a:xfrm>
          <a:prstGeom prst="rect">
            <a:avLst/>
          </a:prstGeom>
          <a:noFill/>
          <a:ln w="9525">
            <a:noFill/>
            <a:miter lim="800000"/>
            <a:headEnd/>
            <a:tailEnd/>
          </a:ln>
          <a:effectLst/>
        </p:spPr>
        <p:txBody>
          <a:bodyPr>
            <a:spAutoFit/>
          </a:bodyPr>
          <a:lstStyle/>
          <a:p>
            <a:pPr algn="just">
              <a:spcBef>
                <a:spcPct val="50000"/>
              </a:spcBef>
            </a:pPr>
            <a:r>
              <a:rPr lang="en-US" sz="3200" dirty="0">
                <a:latin typeface="Times" charset="0"/>
              </a:rPr>
              <a:t>The following shows the sequence number for each segment:</a:t>
            </a:r>
          </a:p>
          <a:p>
            <a:pPr algn="just">
              <a:spcBef>
                <a:spcPct val="50000"/>
              </a:spcBef>
            </a:pPr>
            <a:r>
              <a:rPr lang="en-US" sz="3200" dirty="0">
                <a:latin typeface="Times" charset="0"/>
              </a:rPr>
              <a:t>Segment 1   </a:t>
            </a:r>
            <a:r>
              <a:rPr lang="en-US" sz="3200" dirty="0">
                <a:latin typeface="Times" charset="0"/>
                <a:sym typeface="Wingdings" pitchFamily="2" charset="2"/>
              </a:rPr>
              <a:t></a:t>
            </a:r>
            <a:r>
              <a:rPr lang="en-US" sz="3200" dirty="0">
                <a:solidFill>
                  <a:srgbClr val="000000"/>
                </a:solidFill>
                <a:latin typeface="Times" charset="0"/>
              </a:rPr>
              <a:t> </a:t>
            </a:r>
            <a:r>
              <a:rPr lang="en-US" sz="3200" dirty="0" smtClean="0">
                <a:solidFill>
                  <a:srgbClr val="000000"/>
                </a:solidFill>
                <a:latin typeface="Times" charset="0"/>
              </a:rPr>
              <a:t>10,010 (</a:t>
            </a:r>
            <a:r>
              <a:rPr lang="en-US" sz="3200" dirty="0">
                <a:solidFill>
                  <a:srgbClr val="000000"/>
                </a:solidFill>
                <a:latin typeface="Times" charset="0"/>
              </a:rPr>
              <a:t>10,010 to 11,009)</a:t>
            </a:r>
          </a:p>
          <a:p>
            <a:pPr algn="just">
              <a:spcBef>
                <a:spcPct val="50000"/>
              </a:spcBef>
            </a:pPr>
            <a:r>
              <a:rPr lang="en-US" sz="3200" dirty="0">
                <a:latin typeface="Times" charset="0"/>
              </a:rPr>
              <a:t>Segment 2   </a:t>
            </a:r>
            <a:r>
              <a:rPr lang="en-US" sz="3200" dirty="0">
                <a:latin typeface="Times" charset="0"/>
                <a:sym typeface="Wingdings" pitchFamily="2" charset="2"/>
              </a:rPr>
              <a:t></a:t>
            </a:r>
            <a:r>
              <a:rPr lang="en-US" sz="3200" dirty="0">
                <a:solidFill>
                  <a:srgbClr val="000000"/>
                </a:solidFill>
                <a:latin typeface="Times" charset="0"/>
              </a:rPr>
              <a:t>  </a:t>
            </a:r>
            <a:r>
              <a:rPr lang="en-US" sz="3200" dirty="0" smtClean="0">
                <a:solidFill>
                  <a:srgbClr val="000000"/>
                </a:solidFill>
                <a:latin typeface="Times" charset="0"/>
              </a:rPr>
              <a:t>11,010    </a:t>
            </a:r>
            <a:r>
              <a:rPr lang="en-US" sz="3200" dirty="0">
                <a:solidFill>
                  <a:srgbClr val="000000"/>
                </a:solidFill>
                <a:latin typeface="Times" charset="0"/>
              </a:rPr>
              <a:t>(11,010 to 12,009)</a:t>
            </a:r>
          </a:p>
          <a:p>
            <a:pPr algn="just">
              <a:spcBef>
                <a:spcPct val="50000"/>
              </a:spcBef>
            </a:pPr>
            <a:r>
              <a:rPr lang="en-US" sz="3200" dirty="0">
                <a:latin typeface="Times" charset="0"/>
              </a:rPr>
              <a:t>Segment 3   </a:t>
            </a:r>
            <a:r>
              <a:rPr lang="en-US" sz="3200" dirty="0">
                <a:latin typeface="ZapfDingbats"/>
                <a:sym typeface="Wingdings" pitchFamily="2" charset="2"/>
              </a:rPr>
              <a:t>	</a:t>
            </a:r>
            <a:r>
              <a:rPr lang="en-US" sz="3200" dirty="0">
                <a:solidFill>
                  <a:srgbClr val="000000"/>
                </a:solidFill>
                <a:latin typeface="Times" charset="0"/>
              </a:rPr>
              <a:t>12,010    (12,010 to 13,009)</a:t>
            </a:r>
          </a:p>
          <a:p>
            <a:pPr algn="just">
              <a:spcBef>
                <a:spcPct val="50000"/>
              </a:spcBef>
            </a:pPr>
            <a:r>
              <a:rPr lang="en-US" sz="3200" dirty="0">
                <a:latin typeface="Times" charset="0"/>
              </a:rPr>
              <a:t>Segment 4   </a:t>
            </a:r>
            <a:r>
              <a:rPr lang="en-US" sz="3200" dirty="0">
                <a:latin typeface="ZapfDingbats"/>
                <a:sym typeface="Wingdings" pitchFamily="2" charset="2"/>
              </a:rPr>
              <a:t>	</a:t>
            </a:r>
            <a:r>
              <a:rPr lang="en-US" sz="3200" dirty="0">
                <a:solidFill>
                  <a:srgbClr val="000000"/>
                </a:solidFill>
                <a:latin typeface="Times" charset="0"/>
              </a:rPr>
              <a:t>13,010    (13,010 to 14,009)</a:t>
            </a:r>
          </a:p>
          <a:p>
            <a:pPr algn="just">
              <a:spcBef>
                <a:spcPct val="50000"/>
              </a:spcBef>
            </a:pPr>
            <a:r>
              <a:rPr lang="en-US" sz="3200" dirty="0">
                <a:latin typeface="Times" charset="0"/>
              </a:rPr>
              <a:t>Segment 5   </a:t>
            </a:r>
            <a:r>
              <a:rPr lang="en-US" sz="3200" dirty="0">
                <a:latin typeface="ZapfDingbats"/>
                <a:sym typeface="Wingdings" pitchFamily="2" charset="2"/>
              </a:rPr>
              <a:t></a:t>
            </a:r>
            <a:r>
              <a:rPr lang="en-US" sz="3200" dirty="0">
                <a:solidFill>
                  <a:srgbClr val="000000"/>
                </a:solidFill>
                <a:latin typeface="Times" charset="0"/>
              </a:rPr>
              <a:t>   14,010    (14,010 to 16,009)</a:t>
            </a:r>
            <a:endParaRPr lang="en-US" sz="3200" dirty="0">
              <a:latin typeface="Time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457200"/>
          </a:xfrm>
        </p:spPr>
        <p:txBody>
          <a:bodyPr>
            <a:normAutofit fontScale="90000"/>
          </a:bodyPr>
          <a:lstStyle/>
          <a:p>
            <a:r>
              <a:rPr lang="en-US" altLang="en-US" i="1" dirty="0" smtClean="0">
                <a:latin typeface="Times New Roman" pitchFamily="18" charset="0"/>
              </a:rPr>
              <a:t>TCP segment format</a:t>
            </a:r>
            <a:endParaRPr lang="en-US" altLang="en-US" i="1" dirty="0">
              <a:latin typeface="Times New Roman" pitchFamily="18" charset="0"/>
            </a:endParaRPr>
          </a:p>
        </p:txBody>
      </p:sp>
      <p:grpSp>
        <p:nvGrpSpPr>
          <p:cNvPr id="7" name="Group 18"/>
          <p:cNvGrpSpPr>
            <a:grpSpLocks/>
          </p:cNvGrpSpPr>
          <p:nvPr/>
        </p:nvGrpSpPr>
        <p:grpSpPr bwMode="auto">
          <a:xfrm>
            <a:off x="533400" y="1371600"/>
            <a:ext cx="8034337" cy="5105400"/>
            <a:chOff x="315" y="576"/>
            <a:chExt cx="5061" cy="3216"/>
          </a:xfrm>
        </p:grpSpPr>
        <p:sp>
          <p:nvSpPr>
            <p:cNvPr id="8" name="Rectangle 17"/>
            <p:cNvSpPr>
              <a:spLocks noChangeArrowheads="1"/>
            </p:cNvSpPr>
            <p:nvPr/>
          </p:nvSpPr>
          <p:spPr bwMode="auto">
            <a:xfrm>
              <a:off x="384" y="1152"/>
              <a:ext cx="4992" cy="2640"/>
            </a:xfrm>
            <a:prstGeom prst="rect">
              <a:avLst/>
            </a:prstGeom>
            <a:solidFill>
              <a:schemeClr val="tx1"/>
            </a:solidFill>
            <a:ln w="9525">
              <a:solidFill>
                <a:schemeClr val="tx1"/>
              </a:solidFill>
              <a:miter lim="800000"/>
              <a:headEnd/>
              <a:tailEnd/>
            </a:ln>
            <a:effectLst/>
          </p:spPr>
          <p:txBody>
            <a:bodyPr wrap="none" anchor="ctr"/>
            <a:lstStyle/>
            <a:p>
              <a:endParaRPr lang="en-US"/>
            </a:p>
          </p:txBody>
        </p:sp>
        <p:pic>
          <p:nvPicPr>
            <p:cNvPr id="9" name="Picture 16"/>
            <p:cNvPicPr>
              <a:picLocks noChangeAspect="1" noChangeArrowheads="1"/>
            </p:cNvPicPr>
            <p:nvPr/>
          </p:nvPicPr>
          <p:blipFill>
            <a:blip r:embed="rId2" cstate="print"/>
            <a:srcRect/>
            <a:stretch>
              <a:fillRect/>
            </a:stretch>
          </p:blipFill>
          <p:spPr bwMode="auto">
            <a:xfrm>
              <a:off x="315" y="576"/>
              <a:ext cx="5061" cy="3197"/>
            </a:xfrm>
            <a:prstGeom prst="rect">
              <a:avLst/>
            </a:prstGeom>
            <a:noFill/>
            <a:ln w="9525">
              <a:noFill/>
              <a:miter lim="800000"/>
              <a:headEnd/>
              <a:tailEnd/>
            </a:ln>
            <a:effectLst/>
          </p:spPr>
        </p:pic>
      </p:grpSp>
      <p:sp>
        <p:nvSpPr>
          <p:cNvPr id="6" name="TextBox 5"/>
          <p:cNvSpPr txBox="1"/>
          <p:nvPr/>
        </p:nvSpPr>
        <p:spPr>
          <a:xfrm>
            <a:off x="2286000" y="990600"/>
            <a:ext cx="914400" cy="369332"/>
          </a:xfrm>
          <a:prstGeom prst="rect">
            <a:avLst/>
          </a:prstGeom>
          <a:noFill/>
        </p:spPr>
        <p:txBody>
          <a:bodyPr wrap="square" rtlCol="0">
            <a:spAutoFit/>
          </a:bodyPr>
          <a:lstStyle/>
          <a:p>
            <a:r>
              <a:rPr lang="en-US" dirty="0" smtClean="0"/>
              <a:t>20-60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457200"/>
          </a:xfrm>
        </p:spPr>
        <p:txBody>
          <a:bodyPr>
            <a:normAutofit fontScale="90000"/>
          </a:bodyPr>
          <a:lstStyle/>
          <a:p>
            <a:r>
              <a:rPr lang="en-US" altLang="en-US" i="1" dirty="0" smtClean="0">
                <a:latin typeface="Times New Roman" pitchFamily="18" charset="0"/>
              </a:rPr>
              <a:t>Control field</a:t>
            </a:r>
            <a:endParaRPr lang="en-US" altLang="en-US" i="1" dirty="0">
              <a:latin typeface="Times New Roman" pitchFamily="18" charset="0"/>
            </a:endParaRPr>
          </a:p>
        </p:txBody>
      </p:sp>
      <p:pic>
        <p:nvPicPr>
          <p:cNvPr id="6" name="Picture 10"/>
          <p:cNvPicPr>
            <a:picLocks noChangeAspect="1" noChangeArrowheads="1"/>
          </p:cNvPicPr>
          <p:nvPr/>
        </p:nvPicPr>
        <p:blipFill>
          <a:blip r:embed="rId2" cstate="print"/>
          <a:srcRect/>
          <a:stretch>
            <a:fillRect/>
          </a:stretch>
        </p:blipFill>
        <p:spPr bwMode="auto">
          <a:xfrm>
            <a:off x="688975" y="2286000"/>
            <a:ext cx="7769225" cy="201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458200" cy="457200"/>
          </a:xfrm>
        </p:spPr>
        <p:txBody>
          <a:bodyPr>
            <a:normAutofit fontScale="90000"/>
          </a:bodyPr>
          <a:lstStyle/>
          <a:p>
            <a:r>
              <a:rPr lang="en-US" i="1" dirty="0" smtClean="0">
                <a:effectLst>
                  <a:outerShdw blurRad="38100" dist="38100" dir="2700000" algn="tl">
                    <a:srgbClr val="C0C0C0"/>
                  </a:outerShdw>
                </a:effectLst>
                <a:latin typeface="Times New Roman" pitchFamily="18" charset="0"/>
              </a:rPr>
              <a:t>Description of flags in the control field</a:t>
            </a:r>
            <a:endParaRPr lang="en-US" altLang="en-US" i="1" dirty="0">
              <a:latin typeface="Times New Roman" pitchFamily="18" charset="0"/>
            </a:endParaRPr>
          </a:p>
        </p:txBody>
      </p:sp>
      <p:pic>
        <p:nvPicPr>
          <p:cNvPr id="6" name="Picture 41"/>
          <p:cNvPicPr>
            <a:picLocks noChangeAspect="1" noChangeArrowheads="1"/>
          </p:cNvPicPr>
          <p:nvPr/>
        </p:nvPicPr>
        <p:blipFill>
          <a:blip r:embed="rId2" cstate="print"/>
          <a:srcRect/>
          <a:stretch>
            <a:fillRect/>
          </a:stretch>
        </p:blipFill>
        <p:spPr bwMode="auto">
          <a:xfrm>
            <a:off x="838200" y="1752600"/>
            <a:ext cx="7132638" cy="337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609600" y="1447800"/>
            <a:ext cx="7543800" cy="4626908"/>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00"/>
              </a:spcBef>
              <a:spcAft>
                <a:spcPts val="1000"/>
              </a:spcAft>
            </a:pPr>
            <a:r>
              <a:rPr lang="en-US" sz="3600" i="1" dirty="0" smtClean="0">
                <a:latin typeface="Times New Roman" pitchFamily="18" charset="0"/>
              </a:rPr>
              <a:t>TCP connection is virtual, not physical.</a:t>
            </a:r>
          </a:p>
          <a:p>
            <a:pPr algn="ctr" eaLnBrk="1" hangingPunct="1">
              <a:spcBef>
                <a:spcPts val="1200"/>
              </a:spcBef>
              <a:spcAft>
                <a:spcPts val="1000"/>
              </a:spcAft>
            </a:pPr>
            <a:r>
              <a:rPr lang="en-US" sz="3600" i="1" dirty="0" smtClean="0">
                <a:latin typeface="Times New Roman" pitchFamily="18" charset="0"/>
              </a:rPr>
              <a:t>TCP is connection oriented, which uses services of IP which is connection less.</a:t>
            </a:r>
          </a:p>
          <a:p>
            <a:pPr algn="ctr" eaLnBrk="1" hangingPunct="1"/>
            <a:r>
              <a:rPr lang="en-US" sz="3200" i="1" dirty="0" smtClean="0">
                <a:latin typeface="Times New Roman" pitchFamily="18" charset="0"/>
              </a:rPr>
              <a:t>Means IP is unaware of retransmission by TCP in case of segment lost or corrupted.</a:t>
            </a:r>
          </a:p>
          <a:p>
            <a:pPr algn="ctr" eaLnBrk="1" hangingPunct="1"/>
            <a:r>
              <a:rPr lang="en-US" sz="3200" i="1" dirty="0" smtClean="0">
                <a:latin typeface="Times New Roman" pitchFamily="18" charset="0"/>
              </a:rPr>
              <a:t>If segment arrives out of order, TCP holds it until missing segments  arrive; IP is unaware of this reordering also</a:t>
            </a:r>
            <a:endParaRPr lang="en-US" sz="3200" i="1" dirty="0">
              <a:latin typeface="Times New Roman" pitchFamily="18" charset="0"/>
            </a:endParaRPr>
          </a:p>
        </p:txBody>
      </p:sp>
      <p:sp>
        <p:nvSpPr>
          <p:cNvPr id="540675" name="PubRRectCallout"/>
          <p:cNvSpPr>
            <a:spLocks noEditPoints="1" noChangeArrowheads="1"/>
          </p:cNvSpPr>
          <p:nvPr/>
        </p:nvSpPr>
        <p:spPr bwMode="auto">
          <a:xfrm>
            <a:off x="685800" y="228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0677" name="Text Box 5"/>
          <p:cNvSpPr txBox="1">
            <a:spLocks noChangeArrowheads="1"/>
          </p:cNvSpPr>
          <p:nvPr/>
        </p:nvSpPr>
        <p:spPr bwMode="auto">
          <a:xfrm>
            <a:off x="1143000" y="3810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FFFFFF"/>
                  </a:outerShdw>
                </a:effectLst>
                <a:latin typeface="Times New Roman" pitchFamily="18" charset="0"/>
              </a:rPr>
              <a:t>Note: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610600" cy="1219200"/>
          </a:xfrm>
        </p:spPr>
        <p:txBody>
          <a:bodyPr>
            <a:normAutofit fontScale="90000"/>
          </a:bodyPr>
          <a:lstStyle/>
          <a:p>
            <a:r>
              <a:rPr lang="en-US" altLang="en-US" i="1" dirty="0" smtClean="0">
                <a:latin typeface="Times New Roman" pitchFamily="18" charset="0"/>
              </a:rPr>
              <a:t>Connection establishment using three-way handshaking</a:t>
            </a:r>
            <a:endParaRPr lang="en-US" altLang="en-US" i="1" dirty="0">
              <a:latin typeface="Times New Roman" pitchFamily="18" charset="0"/>
            </a:endParaRPr>
          </a:p>
        </p:txBody>
      </p:sp>
      <p:pic>
        <p:nvPicPr>
          <p:cNvPr id="6" name="Picture 12"/>
          <p:cNvPicPr>
            <a:picLocks noChangeAspect="1" noChangeArrowheads="1"/>
          </p:cNvPicPr>
          <p:nvPr/>
        </p:nvPicPr>
        <p:blipFill>
          <a:blip r:embed="rId2" cstate="print"/>
          <a:srcRect/>
          <a:stretch>
            <a:fillRect/>
          </a:stretch>
        </p:blipFill>
        <p:spPr bwMode="auto">
          <a:xfrm>
            <a:off x="838200" y="1600200"/>
            <a:ext cx="7705725" cy="464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688975"/>
          </a:xfrm>
        </p:spPr>
        <p:txBody>
          <a:bodyPr>
            <a:normAutofit fontScale="90000"/>
          </a:bodyPr>
          <a:lstStyle/>
          <a:p>
            <a:r>
              <a:rPr lang="en-US" altLang="en-US" b="1" dirty="0" smtClean="0">
                <a:solidFill>
                  <a:schemeClr val="accent2"/>
                </a:solidFill>
                <a:latin typeface="Times" charset="0"/>
              </a:rPr>
              <a:t>Role of Transport Layer</a:t>
            </a:r>
            <a:endParaRPr lang="en-US" dirty="0"/>
          </a:p>
        </p:txBody>
      </p:sp>
      <p:sp>
        <p:nvSpPr>
          <p:cNvPr id="3" name="Subtitle 2"/>
          <p:cNvSpPr>
            <a:spLocks noGrp="1"/>
          </p:cNvSpPr>
          <p:nvPr>
            <p:ph type="subTitle" idx="1"/>
          </p:nvPr>
        </p:nvSpPr>
        <p:spPr>
          <a:xfrm>
            <a:off x="914400" y="1828800"/>
            <a:ext cx="7543800" cy="3810000"/>
          </a:xfrm>
        </p:spPr>
        <p:txBody>
          <a:bodyPr>
            <a:normAutofit/>
          </a:bodyPr>
          <a:lstStyle/>
          <a:p>
            <a:pPr algn="l">
              <a:buFont typeface="Arial" pitchFamily="34" charset="0"/>
              <a:buChar char="•"/>
            </a:pPr>
            <a:r>
              <a:rPr lang="en-US" dirty="0" smtClean="0">
                <a:solidFill>
                  <a:schemeClr val="tx1"/>
                </a:solidFill>
              </a:rPr>
              <a:t> process-to-process communication (uses port numbers)</a:t>
            </a:r>
          </a:p>
          <a:p>
            <a:pPr algn="l">
              <a:buFont typeface="Arial" pitchFamily="34" charset="0"/>
              <a:buChar char="•"/>
            </a:pPr>
            <a:r>
              <a:rPr lang="en-US" dirty="0" smtClean="0">
                <a:solidFill>
                  <a:schemeClr val="tx1"/>
                </a:solidFill>
              </a:rPr>
              <a:t> flow control</a:t>
            </a:r>
          </a:p>
          <a:p>
            <a:pPr algn="l">
              <a:buFont typeface="Arial" pitchFamily="34" charset="0"/>
              <a:buChar char="•"/>
            </a:pPr>
            <a:r>
              <a:rPr lang="en-US" dirty="0" smtClean="0">
                <a:solidFill>
                  <a:schemeClr val="tx1"/>
                </a:solidFill>
              </a:rPr>
              <a:t> reliable transmission</a:t>
            </a:r>
          </a:p>
          <a:p>
            <a:pPr algn="l">
              <a:buFont typeface="Arial" pitchFamily="34" charset="0"/>
              <a:buChar char="•"/>
            </a:pPr>
            <a:r>
              <a:rPr lang="en-US" dirty="0" smtClean="0">
                <a:solidFill>
                  <a:schemeClr val="tx1"/>
                </a:solidFill>
              </a:rPr>
              <a:t> error control</a:t>
            </a:r>
            <a:endParaRPr lang="en-US"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533400" y="1600201"/>
            <a:ext cx="8077200" cy="1200329"/>
          </a:xfrm>
          <a:prstGeom prst="rect">
            <a:avLst/>
          </a:prstGeom>
          <a:solidFill>
            <a:schemeClr val="bg1"/>
          </a:solidFill>
          <a:ln w="57150">
            <a:solidFill>
              <a:srgbClr val="FF0066"/>
            </a:solidFill>
            <a:miter lim="800000"/>
            <a:headEnd/>
            <a:tailEnd/>
          </a:ln>
          <a:effectLst/>
        </p:spPr>
        <p:txBody>
          <a:bodyPr wrap="square">
            <a:spAutoFit/>
          </a:bodyPr>
          <a:lstStyle/>
          <a:p>
            <a:pPr algn="ctr" eaLnBrk="1" hangingPunct="1">
              <a:spcBef>
                <a:spcPts val="1200"/>
              </a:spcBef>
              <a:spcAft>
                <a:spcPts val="1000"/>
              </a:spcAft>
            </a:pPr>
            <a:r>
              <a:rPr lang="en-US" sz="3600" i="1" dirty="0">
                <a:latin typeface="Times New Roman" pitchFamily="18" charset="0"/>
              </a:rPr>
              <a:t>A SYN segment cannot carry data, but it consumes one sequence number</a:t>
            </a:r>
            <a:r>
              <a:rPr lang="en-US" sz="3600" i="1" dirty="0" smtClean="0">
                <a:latin typeface="Times New Roman" pitchFamily="18" charset="0"/>
              </a:rPr>
              <a:t>.</a:t>
            </a:r>
            <a:endParaRPr lang="en-US" sz="3600" i="1" dirty="0">
              <a:latin typeface="Times New Roman" pitchFamily="18" charset="0"/>
            </a:endParaRPr>
          </a:p>
        </p:txBody>
      </p:sp>
      <p:sp>
        <p:nvSpPr>
          <p:cNvPr id="541699" name="PubRRectCallout"/>
          <p:cNvSpPr>
            <a:spLocks noEditPoints="1" noChangeArrowheads="1"/>
          </p:cNvSpPr>
          <p:nvPr/>
        </p:nvSpPr>
        <p:spPr bwMode="auto">
          <a:xfrm>
            <a:off x="609600" y="3810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1701" name="Text Box 5"/>
          <p:cNvSpPr txBox="1">
            <a:spLocks noChangeArrowheads="1"/>
          </p:cNvSpPr>
          <p:nvPr/>
        </p:nvSpPr>
        <p:spPr bwMode="auto">
          <a:xfrm>
            <a:off x="762000" y="5334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C0C0C0"/>
                  </a:outerShdw>
                </a:effectLst>
                <a:latin typeface="Times New Roman" pitchFamily="18" charset="0"/>
              </a:rPr>
              <a:t>Note:</a:t>
            </a:r>
          </a:p>
        </p:txBody>
      </p:sp>
      <p:sp>
        <p:nvSpPr>
          <p:cNvPr id="8" name="Rectangle 2"/>
          <p:cNvSpPr>
            <a:spLocks noChangeArrowheads="1"/>
          </p:cNvSpPr>
          <p:nvPr/>
        </p:nvSpPr>
        <p:spPr bwMode="auto">
          <a:xfrm>
            <a:off x="533400" y="3048000"/>
            <a:ext cx="8077200" cy="1200329"/>
          </a:xfrm>
          <a:prstGeom prst="rect">
            <a:avLst/>
          </a:prstGeom>
          <a:solidFill>
            <a:schemeClr val="bg1"/>
          </a:solidFill>
          <a:ln w="57150">
            <a:solidFill>
              <a:srgbClr val="FF0066"/>
            </a:solidFill>
            <a:miter lim="800000"/>
            <a:headEnd/>
            <a:tailEnd/>
          </a:ln>
          <a:effectLst/>
        </p:spPr>
        <p:txBody>
          <a:bodyPr wrap="square">
            <a:spAutoFit/>
          </a:bodyPr>
          <a:lstStyle/>
          <a:p>
            <a:pPr algn="ctr" eaLnBrk="1" hangingPunct="1">
              <a:spcBef>
                <a:spcPts val="1200"/>
              </a:spcBef>
              <a:spcAft>
                <a:spcPts val="1000"/>
              </a:spcAft>
            </a:pPr>
            <a:r>
              <a:rPr lang="en-US" sz="3600" i="1" dirty="0">
                <a:latin typeface="Times New Roman" pitchFamily="18" charset="0"/>
              </a:rPr>
              <a:t>A SYN + ACK segment cannot carry data, but does consume </a:t>
            </a:r>
            <a:r>
              <a:rPr lang="en-US" sz="3600" i="1" dirty="0" smtClean="0">
                <a:latin typeface="Times New Roman" pitchFamily="18" charset="0"/>
              </a:rPr>
              <a:t>one sequence </a:t>
            </a:r>
            <a:r>
              <a:rPr lang="en-US" sz="3600" i="1" dirty="0">
                <a:latin typeface="Times New Roman" pitchFamily="18" charset="0"/>
              </a:rPr>
              <a:t>number.</a:t>
            </a:r>
          </a:p>
        </p:txBody>
      </p:sp>
      <p:sp>
        <p:nvSpPr>
          <p:cNvPr id="9" name="Rectangle 2"/>
          <p:cNvSpPr>
            <a:spLocks noChangeArrowheads="1"/>
          </p:cNvSpPr>
          <p:nvPr/>
        </p:nvSpPr>
        <p:spPr bwMode="auto">
          <a:xfrm>
            <a:off x="533400" y="4572000"/>
            <a:ext cx="8077200" cy="1247775"/>
          </a:xfrm>
          <a:prstGeom prst="rect">
            <a:avLst/>
          </a:prstGeom>
          <a:solidFill>
            <a:schemeClr val="bg1"/>
          </a:solidFill>
          <a:ln w="57150">
            <a:solidFill>
              <a:srgbClr val="FF0066"/>
            </a:solidFill>
            <a:miter lim="800000"/>
            <a:headEnd/>
            <a:tailEnd/>
          </a:ln>
          <a:effectLst/>
        </p:spPr>
        <p:txBody>
          <a:bodyPr wrap="square">
            <a:spAutoFit/>
          </a:bodyPr>
          <a:lstStyle/>
          <a:p>
            <a:pPr algn="ctr" eaLnBrk="1" hangingPunct="1">
              <a:spcBef>
                <a:spcPts val="1200"/>
              </a:spcBef>
              <a:spcAft>
                <a:spcPts val="1000"/>
              </a:spcAft>
            </a:pPr>
            <a:r>
              <a:rPr lang="en-US" sz="3600" i="1" dirty="0">
                <a:latin typeface="Times New Roman" pitchFamily="18" charset="0"/>
              </a:rPr>
              <a:t>An ACK segment, if carrying no data, consumes no sequence number.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29000"/>
          </a:xfrm>
        </p:spPr>
        <p:txBody>
          <a:bodyPr>
            <a:normAutofit fontScale="92500" lnSpcReduction="20000"/>
          </a:bodyPr>
          <a:lstStyle/>
          <a:p>
            <a:r>
              <a:rPr lang="en-US" dirty="0" smtClean="0"/>
              <a:t>SYN flooding attack can be possible</a:t>
            </a:r>
          </a:p>
          <a:p>
            <a:r>
              <a:rPr lang="en-US" dirty="0" smtClean="0"/>
              <a:t>It is a type of denial of service attack</a:t>
            </a:r>
          </a:p>
          <a:p>
            <a:r>
              <a:rPr lang="en-US" dirty="0" smtClean="0"/>
              <a:t>Solution : limited connection request</a:t>
            </a:r>
          </a:p>
          <a:p>
            <a:r>
              <a:rPr lang="en-US" dirty="0" smtClean="0"/>
              <a:t>Recent solution: postpone resource allocation until entire connection is set up using cookies. SCTP (Stream Control Transmission protocol), another transport layer protocol, uses this strategy.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610600" cy="762000"/>
          </a:xfrm>
        </p:spPr>
        <p:txBody>
          <a:bodyPr>
            <a:normAutofit/>
          </a:bodyPr>
          <a:lstStyle/>
          <a:p>
            <a:r>
              <a:rPr lang="en-US" altLang="en-US" i="1" dirty="0" smtClean="0">
                <a:latin typeface="Times New Roman" pitchFamily="18" charset="0"/>
              </a:rPr>
              <a:t>Data transfer</a:t>
            </a:r>
            <a:endParaRPr lang="en-US" altLang="en-US" i="1" dirty="0">
              <a:latin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1295400" y="941388"/>
            <a:ext cx="6400800" cy="5535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Push(PSH) bit set : deliver and receive as soon as possible without waiting for more data to send or come</a:t>
            </a:r>
          </a:p>
          <a:p>
            <a:r>
              <a:rPr lang="en-US" dirty="0" smtClean="0"/>
              <a:t>Urgent(URG) bit set: </a:t>
            </a:r>
          </a:p>
          <a:p>
            <a:pPr lvl="1"/>
            <a:r>
              <a:rPr lang="en-US" dirty="0" smtClean="0"/>
              <a:t>Sending TCP insert urgent data at the beginning of segment</a:t>
            </a:r>
          </a:p>
          <a:p>
            <a:pPr lvl="1"/>
            <a:r>
              <a:rPr lang="en-US" dirty="0" smtClean="0"/>
              <a:t>Urgent pointer defines the end of urgent data and start of normal data</a:t>
            </a:r>
          </a:p>
          <a:p>
            <a:pPr lvl="1"/>
            <a:r>
              <a:rPr lang="en-US" dirty="0" smtClean="0"/>
              <a:t>Receiving TCP extract the urgent data using urgent pointer and deliver it to application program immediately </a:t>
            </a:r>
          </a:p>
          <a:p>
            <a:pPr lvl="1"/>
            <a:r>
              <a:rPr lang="en-US" dirty="0" smtClean="0"/>
              <a:t>Ex. Client issues abort command(Control + C) to stop the server to process further due to unwanted result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610600" cy="1219200"/>
          </a:xfrm>
        </p:spPr>
        <p:txBody>
          <a:bodyPr>
            <a:normAutofit fontScale="90000"/>
          </a:bodyPr>
          <a:lstStyle/>
          <a:p>
            <a:r>
              <a:rPr lang="en-US" altLang="en-US" i="1" dirty="0" smtClean="0">
                <a:latin typeface="Times New Roman" pitchFamily="18" charset="0"/>
              </a:rPr>
              <a:t>Connection termination using three-way handshaking</a:t>
            </a:r>
            <a:endParaRPr lang="en-US" altLang="en-US" i="1" dirty="0">
              <a:latin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609600" y="1676400"/>
            <a:ext cx="776922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610600" cy="914400"/>
          </a:xfrm>
        </p:spPr>
        <p:txBody>
          <a:bodyPr>
            <a:normAutofit fontScale="90000"/>
          </a:bodyPr>
          <a:lstStyle/>
          <a:p>
            <a:r>
              <a:rPr lang="en-US" altLang="en-US" i="1" dirty="0" smtClean="0">
                <a:latin typeface="Times New Roman" pitchFamily="18" charset="0"/>
              </a:rPr>
              <a:t>Connection termination using four-way handshaking with Half-close</a:t>
            </a:r>
            <a:endParaRPr lang="en-US" altLang="en-US" i="1" dirty="0">
              <a:latin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2057400" y="1319212"/>
            <a:ext cx="5548313" cy="5538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533400" y="1600201"/>
            <a:ext cx="8077200" cy="2436564"/>
          </a:xfrm>
          <a:prstGeom prst="rect">
            <a:avLst/>
          </a:prstGeom>
          <a:solidFill>
            <a:schemeClr val="bg1"/>
          </a:solidFill>
          <a:ln w="57150">
            <a:solidFill>
              <a:srgbClr val="FF0066"/>
            </a:solidFill>
            <a:miter lim="800000"/>
            <a:headEnd/>
            <a:tailEnd/>
          </a:ln>
          <a:effectLst/>
        </p:spPr>
        <p:txBody>
          <a:bodyPr wrap="square">
            <a:spAutoFit/>
          </a:bodyPr>
          <a:lstStyle/>
          <a:p>
            <a:pPr algn="ctr" eaLnBrk="1" hangingPunct="1">
              <a:spcBef>
                <a:spcPts val="1200"/>
              </a:spcBef>
              <a:spcAft>
                <a:spcPts val="1000"/>
              </a:spcAft>
            </a:pPr>
            <a:r>
              <a:rPr lang="en-US" sz="3600" i="1" dirty="0" smtClean="0">
                <a:latin typeface="Times New Roman" pitchFamily="18" charset="0"/>
              </a:rPr>
              <a:t>RST flag can used for</a:t>
            </a:r>
          </a:p>
          <a:p>
            <a:pPr algn="ctr" eaLnBrk="1" hangingPunct="1">
              <a:buFontTx/>
              <a:buChar char="-"/>
            </a:pPr>
            <a:r>
              <a:rPr lang="en-US" sz="3600" i="1" dirty="0" smtClean="0">
                <a:latin typeface="Times New Roman" pitchFamily="18" charset="0"/>
              </a:rPr>
              <a:t>Denying a connection</a:t>
            </a:r>
          </a:p>
          <a:p>
            <a:pPr algn="ctr" eaLnBrk="1" hangingPunct="1">
              <a:buFontTx/>
              <a:buChar char="-"/>
            </a:pPr>
            <a:r>
              <a:rPr lang="en-US" sz="3600" i="1" dirty="0" smtClean="0">
                <a:latin typeface="Times New Roman" pitchFamily="18" charset="0"/>
              </a:rPr>
              <a:t> Aborting a connection</a:t>
            </a:r>
          </a:p>
          <a:p>
            <a:pPr lvl="1" algn="ctr">
              <a:buFontTx/>
              <a:buChar char="-"/>
            </a:pPr>
            <a:r>
              <a:rPr lang="en-US" sz="3600" i="1" dirty="0" smtClean="0">
                <a:latin typeface="Times New Roman" pitchFamily="18" charset="0"/>
              </a:rPr>
              <a:t> Terminating an Idle connection</a:t>
            </a:r>
            <a:endParaRPr lang="en-US" sz="3600" i="1" dirty="0">
              <a:latin typeface="Times New Roman" pitchFamily="18" charset="0"/>
            </a:endParaRPr>
          </a:p>
        </p:txBody>
      </p:sp>
      <p:sp>
        <p:nvSpPr>
          <p:cNvPr id="541699" name="PubRRectCallout"/>
          <p:cNvSpPr>
            <a:spLocks noEditPoints="1" noChangeArrowheads="1"/>
          </p:cNvSpPr>
          <p:nvPr/>
        </p:nvSpPr>
        <p:spPr bwMode="auto">
          <a:xfrm>
            <a:off x="609600" y="3810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1701" name="Text Box 5"/>
          <p:cNvSpPr txBox="1">
            <a:spLocks noChangeArrowheads="1"/>
          </p:cNvSpPr>
          <p:nvPr/>
        </p:nvSpPr>
        <p:spPr bwMode="auto">
          <a:xfrm>
            <a:off x="762000" y="5334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C0C0C0"/>
                  </a:outerShdw>
                </a:effectLst>
                <a:latin typeface="Times New Roman" pitchFamily="18" charset="0"/>
              </a:rPr>
              <a:t>Note: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6400800"/>
            <a:chOff x="0" y="96"/>
            <a:chExt cx="5472" cy="3840"/>
          </a:xfrm>
        </p:grpSpPr>
        <p:sp>
          <p:nvSpPr>
            <p:cNvPr id="478211"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78212"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78213"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US"/>
            </a:p>
          </p:txBody>
        </p:sp>
      </p:grpSp>
      <p:sp>
        <p:nvSpPr>
          <p:cNvPr id="478214" name="Text Box 6"/>
          <p:cNvSpPr txBox="1">
            <a:spLocks noChangeArrowheads="1"/>
          </p:cNvSpPr>
          <p:nvPr/>
        </p:nvSpPr>
        <p:spPr bwMode="auto">
          <a:xfrm>
            <a:off x="228600" y="354013"/>
            <a:ext cx="3903633" cy="646331"/>
          </a:xfrm>
          <a:prstGeom prst="rect">
            <a:avLst/>
          </a:prstGeom>
          <a:noFill/>
          <a:ln w="9525">
            <a:noFill/>
            <a:miter lim="800000"/>
            <a:headEnd/>
            <a:tailEnd/>
          </a:ln>
          <a:effectLst/>
        </p:spPr>
        <p:txBody>
          <a:bodyPr wrap="none">
            <a:spAutoFit/>
          </a:bodyPr>
          <a:lstStyle/>
          <a:p>
            <a:r>
              <a:rPr lang="en-US" sz="3600" dirty="0" smtClean="0">
                <a:solidFill>
                  <a:schemeClr val="bg1"/>
                </a:solidFill>
                <a:latin typeface="Arial" charset="0"/>
              </a:rPr>
              <a:t>FLOW </a:t>
            </a:r>
            <a:r>
              <a:rPr lang="en-US" sz="3600" dirty="0">
                <a:solidFill>
                  <a:schemeClr val="bg1"/>
                </a:solidFill>
                <a:latin typeface="Arial" charset="0"/>
              </a:rPr>
              <a:t>CONTROL</a:t>
            </a:r>
          </a:p>
        </p:txBody>
      </p:sp>
      <p:sp>
        <p:nvSpPr>
          <p:cNvPr id="478215" name="Rectangle 7"/>
          <p:cNvSpPr>
            <a:spLocks noChangeArrowheads="1"/>
          </p:cNvSpPr>
          <p:nvPr/>
        </p:nvSpPr>
        <p:spPr bwMode="auto">
          <a:xfrm>
            <a:off x="533400" y="1371600"/>
            <a:ext cx="7848600" cy="1015663"/>
          </a:xfrm>
          <a:prstGeom prst="rect">
            <a:avLst/>
          </a:prstGeom>
          <a:noFill/>
          <a:ln w="9525">
            <a:noFill/>
            <a:miter lim="800000"/>
            <a:headEnd/>
            <a:tailEnd/>
          </a:ln>
          <a:effectLst/>
        </p:spPr>
        <p:txBody>
          <a:bodyPr>
            <a:spAutoFit/>
          </a:bodyPr>
          <a:lstStyle/>
          <a:p>
            <a:pPr algn="just"/>
            <a:r>
              <a:rPr lang="en-US" sz="2000" i="1" dirty="0">
                <a:effectLst>
                  <a:outerShdw blurRad="38100" dist="38100" dir="2700000" algn="tl">
                    <a:srgbClr val="C0C0C0"/>
                  </a:outerShdw>
                </a:effectLst>
                <a:latin typeface="Times New Roman" pitchFamily="18" charset="0"/>
              </a:rPr>
              <a:t>Flow control regulates the amount of data a source can </a:t>
            </a:r>
            <a:r>
              <a:rPr lang="en-US" sz="2000" i="1" dirty="0" smtClean="0">
                <a:effectLst>
                  <a:outerShdw blurRad="38100" dist="38100" dir="2700000" algn="tl">
                    <a:srgbClr val="C0C0C0"/>
                  </a:outerShdw>
                </a:effectLst>
                <a:latin typeface="Times New Roman" pitchFamily="18" charset="0"/>
              </a:rPr>
              <a:t>send. </a:t>
            </a:r>
            <a:r>
              <a:rPr lang="en-US" sz="2000" i="1" dirty="0">
                <a:effectLst>
                  <a:outerShdw blurRad="38100" dist="38100" dir="2700000" algn="tl">
                    <a:srgbClr val="C0C0C0"/>
                  </a:outerShdw>
                </a:effectLst>
                <a:latin typeface="Times New Roman" pitchFamily="18" charset="0"/>
              </a:rPr>
              <a:t>TCP defines a window that is imposed on the buffer of data delivered from the application program. </a:t>
            </a:r>
          </a:p>
        </p:txBody>
      </p:sp>
      <p:sp>
        <p:nvSpPr>
          <p:cNvPr id="478217" name="Rectangle 9"/>
          <p:cNvSpPr>
            <a:spLocks noChangeArrowheads="1"/>
          </p:cNvSpPr>
          <p:nvPr/>
        </p:nvSpPr>
        <p:spPr bwMode="auto">
          <a:xfrm>
            <a:off x="685800" y="4403725"/>
            <a:ext cx="7315200" cy="701675"/>
          </a:xfrm>
          <a:prstGeom prst="rect">
            <a:avLst/>
          </a:prstGeom>
          <a:noFill/>
          <a:ln w="76200">
            <a:noFill/>
            <a:miter lim="800000"/>
            <a:headEnd/>
            <a:tailEnd/>
          </a:ln>
          <a:effectLst/>
        </p:spPr>
        <p:txBody>
          <a:bodyPr>
            <a:spAutoFit/>
          </a:bodyPr>
          <a:lstStyle/>
          <a:p>
            <a:r>
              <a:rPr lang="en-US" sz="2000" i="1">
                <a:effectLst>
                  <a:outerShdw blurRad="38100" dist="38100" dir="2700000" algn="tl">
                    <a:srgbClr val="C0C0C0"/>
                  </a:outerShdw>
                </a:effectLst>
                <a:latin typeface="Times New Roman" pitchFamily="18" charset="0"/>
              </a:rPr>
              <a:t>Sliding Window Protocol</a:t>
            </a:r>
          </a:p>
          <a:p>
            <a:r>
              <a:rPr lang="en-US" sz="2000" i="1">
                <a:effectLst>
                  <a:outerShdw blurRad="38100" dist="38100" dir="2700000" algn="tl">
                    <a:srgbClr val="C0C0C0"/>
                  </a:outerShdw>
                </a:effectLst>
                <a:latin typeface="Times New Roman" pitchFamily="18" charset="0"/>
              </a:rPr>
              <a:t>Silly Window Syndrome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ltLang="en-US" i="1" dirty="0" smtClean="0">
                <a:latin typeface="Times New Roman" pitchFamily="18" charset="0"/>
              </a:rPr>
              <a:t>Sliding window</a:t>
            </a:r>
            <a:endParaRPr lang="en-US" dirty="0"/>
          </a:p>
        </p:txBody>
      </p:sp>
      <p:pic>
        <p:nvPicPr>
          <p:cNvPr id="4" name="Picture 16"/>
          <p:cNvPicPr>
            <a:picLocks noChangeAspect="1" noChangeArrowheads="1"/>
          </p:cNvPicPr>
          <p:nvPr/>
        </p:nvPicPr>
        <p:blipFill>
          <a:blip r:embed="rId2" cstate="print"/>
          <a:srcRect/>
          <a:stretch>
            <a:fillRect/>
          </a:stretch>
        </p:blipFill>
        <p:spPr bwMode="auto">
          <a:xfrm>
            <a:off x="609600" y="1905000"/>
            <a:ext cx="7916862" cy="2825750"/>
          </a:xfrm>
          <a:prstGeom prst="rect">
            <a:avLst/>
          </a:prstGeom>
          <a:noFill/>
          <a:ln w="9525">
            <a:noFill/>
            <a:miter lim="800000"/>
            <a:headEnd/>
            <a:tailEnd/>
          </a:ln>
        </p:spPr>
      </p:pic>
      <p:sp>
        <p:nvSpPr>
          <p:cNvPr id="5" name="TextBox 4"/>
          <p:cNvSpPr txBox="1"/>
          <p:nvPr/>
        </p:nvSpPr>
        <p:spPr>
          <a:xfrm>
            <a:off x="2743200" y="5486400"/>
            <a:ext cx="3657600" cy="830997"/>
          </a:xfrm>
          <a:prstGeom prst="rect">
            <a:avLst/>
          </a:prstGeom>
          <a:noFill/>
        </p:spPr>
        <p:txBody>
          <a:bodyPr wrap="square" rtlCol="0">
            <a:spAutoFit/>
          </a:bodyPr>
          <a:lstStyle/>
          <a:p>
            <a:pPr algn="ctr"/>
            <a:r>
              <a:rPr lang="en-US" sz="2400" dirty="0" smtClean="0"/>
              <a:t>rwnd – receiver window</a:t>
            </a:r>
          </a:p>
          <a:p>
            <a:pPr algn="ctr"/>
            <a:r>
              <a:rPr lang="en-US" sz="2400" dirty="0" smtClean="0"/>
              <a:t>cwnd – congestion window</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609600" y="1981200"/>
            <a:ext cx="8077200" cy="646331"/>
          </a:xfrm>
          <a:prstGeom prst="rect">
            <a:avLst/>
          </a:prstGeom>
          <a:solidFill>
            <a:schemeClr val="bg1"/>
          </a:solidFill>
          <a:ln w="57150">
            <a:solidFill>
              <a:srgbClr val="FF0066"/>
            </a:solidFill>
            <a:miter lim="800000"/>
            <a:headEnd/>
            <a:tailEnd/>
          </a:ln>
          <a:effectLst/>
        </p:spPr>
        <p:txBody>
          <a:bodyPr wrap="square">
            <a:spAutoFit/>
          </a:bodyPr>
          <a:lstStyle/>
          <a:p>
            <a:r>
              <a:rPr lang="en-US" sz="3600" dirty="0" smtClean="0"/>
              <a:t>Window can be </a:t>
            </a:r>
            <a:r>
              <a:rPr lang="en-US" sz="3600" i="1" dirty="0" smtClean="0"/>
              <a:t>opened, closed </a:t>
            </a:r>
            <a:r>
              <a:rPr lang="en-US" sz="3600" dirty="0" smtClean="0"/>
              <a:t>or </a:t>
            </a:r>
            <a:r>
              <a:rPr lang="en-US" sz="3600" i="1" dirty="0" smtClean="0"/>
              <a:t>shrunk</a:t>
            </a:r>
          </a:p>
        </p:txBody>
      </p:sp>
      <p:sp>
        <p:nvSpPr>
          <p:cNvPr id="541699" name="PubRRectCallout"/>
          <p:cNvSpPr>
            <a:spLocks noEditPoints="1" noChangeArrowheads="1"/>
          </p:cNvSpPr>
          <p:nvPr/>
        </p:nvSpPr>
        <p:spPr bwMode="auto">
          <a:xfrm>
            <a:off x="609600" y="7620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1701" name="Text Box 5"/>
          <p:cNvSpPr txBox="1">
            <a:spLocks noChangeArrowheads="1"/>
          </p:cNvSpPr>
          <p:nvPr/>
        </p:nvSpPr>
        <p:spPr bwMode="auto">
          <a:xfrm>
            <a:off x="762000" y="8382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C0C0C0"/>
                  </a:outerShdw>
                </a:effectLst>
                <a:latin typeface="Times New Roman" pitchFamily="18" charset="0"/>
              </a:rPr>
              <a:t>Note:</a:t>
            </a:r>
          </a:p>
        </p:txBody>
      </p:sp>
      <p:sp>
        <p:nvSpPr>
          <p:cNvPr id="5" name="Rectangle 2"/>
          <p:cNvSpPr>
            <a:spLocks noChangeArrowheads="1"/>
          </p:cNvSpPr>
          <p:nvPr/>
        </p:nvSpPr>
        <p:spPr bwMode="auto">
          <a:xfrm>
            <a:off x="609600" y="2971800"/>
            <a:ext cx="8077200" cy="1200329"/>
          </a:xfrm>
          <a:prstGeom prst="rect">
            <a:avLst/>
          </a:prstGeom>
          <a:solidFill>
            <a:schemeClr val="bg1"/>
          </a:solidFill>
          <a:ln w="57150">
            <a:solidFill>
              <a:srgbClr val="FF0066"/>
            </a:solidFill>
            <a:miter lim="800000"/>
            <a:headEnd/>
            <a:tailEnd/>
          </a:ln>
          <a:effectLst/>
        </p:spPr>
        <p:txBody>
          <a:bodyPr wrap="square">
            <a:spAutoFit/>
          </a:bodyPr>
          <a:lstStyle/>
          <a:p>
            <a:r>
              <a:rPr lang="en-US" sz="3600" dirty="0" smtClean="0"/>
              <a:t>Controlled by receiver (also depend on congestion in the network), not by sender</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81000" y="1095375"/>
            <a:ext cx="8382000" cy="4467225"/>
          </a:xfrm>
          <a:prstGeom prst="rect">
            <a:avLst/>
          </a:prstGeom>
          <a:noFill/>
          <a:ln w="9525">
            <a:noFill/>
            <a:miter lim="800000"/>
            <a:headEnd/>
            <a:tailEnd/>
          </a:ln>
          <a:effectLst/>
        </p:spPr>
      </p:pic>
      <p:sp>
        <p:nvSpPr>
          <p:cNvPr id="14340" name="Text Box 4"/>
          <p:cNvSpPr txBox="1">
            <a:spLocks noChangeArrowheads="1"/>
          </p:cNvSpPr>
          <p:nvPr/>
        </p:nvSpPr>
        <p:spPr bwMode="auto">
          <a:xfrm>
            <a:off x="457200" y="0"/>
            <a:ext cx="8305800" cy="1071562"/>
          </a:xfrm>
          <a:prstGeom prst="rect">
            <a:avLst/>
          </a:prstGeom>
          <a:noFill/>
          <a:ln w="9525">
            <a:noFill/>
            <a:miter lim="800000"/>
            <a:headEnd/>
            <a:tailEnd/>
          </a:ln>
          <a:effectLst/>
        </p:spPr>
        <p:txBody>
          <a:bodyPr wrap="square">
            <a:spAutoFit/>
          </a:bodyPr>
          <a:lstStyle/>
          <a:p>
            <a:pPr algn="ctr"/>
            <a:r>
              <a:rPr lang="en-US" altLang="en-US" sz="3200" b="1" dirty="0">
                <a:solidFill>
                  <a:schemeClr val="accent2"/>
                </a:solidFill>
                <a:latin typeface="Times" charset="0"/>
              </a:rPr>
              <a:t>UDP </a:t>
            </a:r>
            <a:r>
              <a:rPr lang="en-US" altLang="en-US" sz="3200" b="1" dirty="0" smtClean="0">
                <a:solidFill>
                  <a:schemeClr val="accent2"/>
                </a:solidFill>
                <a:latin typeface="Times" charset="0"/>
              </a:rPr>
              <a:t>(process-to-process) versus </a:t>
            </a:r>
          </a:p>
          <a:p>
            <a:pPr algn="ctr"/>
            <a:r>
              <a:rPr lang="en-US" altLang="en-US" sz="3200" b="1" dirty="0" smtClean="0">
                <a:solidFill>
                  <a:schemeClr val="accent2"/>
                </a:solidFill>
                <a:latin typeface="Times" charset="0"/>
              </a:rPr>
              <a:t>IP(host-to-host)</a:t>
            </a:r>
            <a:endParaRPr lang="en-US" altLang="en-US" sz="3200" b="1" dirty="0">
              <a:solidFill>
                <a:schemeClr val="accent2"/>
              </a:solidFill>
              <a:latin typeface="Times"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533400" y="2590800"/>
            <a:ext cx="8153400" cy="1200329"/>
          </a:xfrm>
          <a:prstGeom prst="rect">
            <a:avLst/>
          </a:prstGeom>
          <a:noFill/>
          <a:ln w="9525">
            <a:noFill/>
            <a:miter lim="800000"/>
            <a:headEnd/>
            <a:tailEnd/>
          </a:ln>
        </p:spPr>
        <p:txBody>
          <a:bodyPr>
            <a:spAutoFit/>
          </a:bodyPr>
          <a:lstStyle/>
          <a:p>
            <a:pPr algn="just">
              <a:spcBef>
                <a:spcPct val="50000"/>
              </a:spcBef>
            </a:pPr>
            <a:r>
              <a:rPr lang="en-US" sz="2400" i="1" dirty="0">
                <a:latin typeface="Times New Roman" pitchFamily="18" charset="0"/>
              </a:rPr>
              <a:t>What is the value of </a:t>
            </a:r>
            <a:r>
              <a:rPr lang="en-US" sz="2400" i="1" dirty="0" smtClean="0">
                <a:latin typeface="Times New Roman" pitchFamily="18" charset="0"/>
              </a:rPr>
              <a:t> rwnd </a:t>
            </a:r>
            <a:r>
              <a:rPr lang="en-US" sz="2400" i="1" dirty="0">
                <a:latin typeface="Times New Roman" pitchFamily="18" charset="0"/>
              </a:rPr>
              <a:t>for host A if the receiver, host B, has a buffer size of 5,000 bytes and 1,000 bytes of received and unprocessed data?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57200" y="2286000"/>
            <a:ext cx="8153400" cy="2123658"/>
          </a:xfrm>
          <a:prstGeom prst="rect">
            <a:avLst/>
          </a:prstGeom>
          <a:noFill/>
          <a:ln w="9525">
            <a:noFill/>
            <a:miter lim="800000"/>
            <a:headEnd/>
            <a:tailEnd/>
          </a:ln>
        </p:spPr>
        <p:txBody>
          <a:bodyPr>
            <a:spAutoFit/>
          </a:bodyPr>
          <a:lstStyle/>
          <a:p>
            <a:pPr algn="just">
              <a:spcBef>
                <a:spcPct val="50000"/>
              </a:spcBef>
            </a:pPr>
            <a:r>
              <a:rPr lang="en-US" sz="2400" i="1" dirty="0" smtClean="0">
                <a:solidFill>
                  <a:schemeClr val="folHlink"/>
                </a:solidFill>
                <a:latin typeface="Times New Roman" pitchFamily="18" charset="0"/>
              </a:rPr>
              <a:t>Solution</a:t>
            </a:r>
          </a:p>
          <a:p>
            <a:pPr algn="just">
              <a:spcBef>
                <a:spcPct val="50000"/>
              </a:spcBef>
            </a:pPr>
            <a:r>
              <a:rPr lang="en-US" sz="2400" i="1" dirty="0">
                <a:latin typeface="Times New Roman" pitchFamily="18" charset="0"/>
              </a:rPr>
              <a:t/>
            </a:r>
            <a:br>
              <a:rPr lang="en-US" sz="2400" i="1" dirty="0">
                <a:latin typeface="Times New Roman" pitchFamily="18" charset="0"/>
              </a:rPr>
            </a:br>
            <a:r>
              <a:rPr lang="en-US" sz="2400" i="1" dirty="0">
                <a:latin typeface="Times New Roman" pitchFamily="18" charset="0"/>
              </a:rPr>
              <a:t>The value of rwnd = 5,000 − 1,000 = 4,000. Host B can receive only 4,000 bytes of data before overflowing its buffer. Host B advertises this value in its next segment to 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ChangeArrowheads="1"/>
          </p:cNvSpPr>
          <p:nvPr/>
        </p:nvSpPr>
        <p:spPr bwMode="auto">
          <a:xfrm>
            <a:off x="392113" y="1447800"/>
            <a:ext cx="8153400" cy="822325"/>
          </a:xfrm>
          <a:prstGeom prst="rect">
            <a:avLst/>
          </a:prstGeom>
          <a:noFill/>
          <a:ln w="9525">
            <a:noFill/>
            <a:miter lim="800000"/>
            <a:headEnd/>
            <a:tailEnd/>
          </a:ln>
        </p:spPr>
        <p:txBody>
          <a:bodyPr>
            <a:spAutoFit/>
          </a:bodyPr>
          <a:lstStyle/>
          <a:p>
            <a:pPr algn="just">
              <a:spcBef>
                <a:spcPct val="50000"/>
              </a:spcBef>
            </a:pPr>
            <a:r>
              <a:rPr lang="en-US" sz="2400" i="1">
                <a:latin typeface="Times New Roman" pitchFamily="18" charset="0"/>
              </a:rPr>
              <a:t>What is the size of the window for host A if the value of rwnd is 3,000 bytes and the value of cwnd is 3,500 bytes?</a:t>
            </a:r>
          </a:p>
        </p:txBody>
      </p:sp>
      <p:sp>
        <p:nvSpPr>
          <p:cNvPr id="48135" name="Rectangle 5"/>
          <p:cNvSpPr>
            <a:spLocks noChangeArrowheads="1"/>
          </p:cNvSpPr>
          <p:nvPr/>
        </p:nvSpPr>
        <p:spPr bwMode="auto">
          <a:xfrm>
            <a:off x="381000" y="3962400"/>
            <a:ext cx="8153400" cy="1187450"/>
          </a:xfrm>
          <a:prstGeom prst="rect">
            <a:avLst/>
          </a:prstGeom>
          <a:noFill/>
          <a:ln w="9525">
            <a:noFill/>
            <a:miter lim="800000"/>
            <a:headEnd/>
            <a:tailEnd/>
          </a:ln>
        </p:spPr>
        <p:txBody>
          <a:bodyPr>
            <a:spAutoFit/>
          </a:bodyPr>
          <a:lstStyle/>
          <a:p>
            <a:pPr algn="just">
              <a:spcBef>
                <a:spcPct val="50000"/>
              </a:spcBef>
            </a:pPr>
            <a:r>
              <a:rPr lang="en-US" sz="2400" i="1">
                <a:solidFill>
                  <a:schemeClr val="folHlink"/>
                </a:solidFill>
                <a:latin typeface="Times New Roman" pitchFamily="18" charset="0"/>
              </a:rPr>
              <a:t>Solution</a:t>
            </a:r>
            <a:r>
              <a:rPr lang="en-US" sz="2400" i="1">
                <a:latin typeface="Times New Roman" pitchFamily="18" charset="0"/>
              </a:rPr>
              <a:t/>
            </a:r>
            <a:br>
              <a:rPr lang="en-US" sz="2400" i="1">
                <a:latin typeface="Times New Roman" pitchFamily="18" charset="0"/>
              </a:rPr>
            </a:br>
            <a:r>
              <a:rPr lang="en-US" sz="2400" i="1">
                <a:latin typeface="Times New Roman" pitchFamily="18" charset="0"/>
              </a:rPr>
              <a:t>The size of the window is the smaller of rwnd and cwnd, which is 3,000 bytes.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ChangeArrowheads="1"/>
          </p:cNvSpPr>
          <p:nvPr/>
        </p:nvSpPr>
        <p:spPr bwMode="auto">
          <a:xfrm>
            <a:off x="381000" y="304800"/>
            <a:ext cx="8153400" cy="2462213"/>
          </a:xfrm>
          <a:prstGeom prst="rect">
            <a:avLst/>
          </a:prstGeom>
          <a:noFill/>
          <a:ln w="9525">
            <a:noFill/>
            <a:miter lim="800000"/>
            <a:headEnd/>
            <a:tailEnd/>
          </a:ln>
        </p:spPr>
        <p:txBody>
          <a:bodyPr wrap="square">
            <a:spAutoFit/>
          </a:bodyPr>
          <a:lstStyle/>
          <a:p>
            <a:pPr algn="just">
              <a:spcBef>
                <a:spcPct val="50000"/>
              </a:spcBef>
            </a:pPr>
            <a:r>
              <a:rPr lang="en-US" sz="2200" i="1" dirty="0" smtClean="0">
                <a:latin typeface="Times New Roman" pitchFamily="18" charset="0"/>
              </a:rPr>
              <a:t>The </a:t>
            </a:r>
            <a:r>
              <a:rPr lang="en-US" sz="2200" i="1" dirty="0">
                <a:latin typeface="Times New Roman" pitchFamily="18" charset="0"/>
              </a:rPr>
              <a:t>sender has sent bytes up to 202. </a:t>
            </a:r>
            <a:r>
              <a:rPr lang="en-US" sz="2200" i="1" dirty="0" smtClean="0">
                <a:latin typeface="Times New Roman" pitchFamily="18" charset="0"/>
              </a:rPr>
              <a:t>The receiver has sent an acknowledgment number of 200 with an rwnd of 9 bytes (in reality this value is thousands of bytes). We </a:t>
            </a:r>
            <a:r>
              <a:rPr lang="en-US" sz="2200" i="1" dirty="0">
                <a:latin typeface="Times New Roman" pitchFamily="18" charset="0"/>
              </a:rPr>
              <a:t>assume that cwnd is 20 (in reality this value is thousands of bytes). </a:t>
            </a:r>
            <a:r>
              <a:rPr lang="en-US" sz="2200" i="1" dirty="0" smtClean="0">
                <a:latin typeface="Times New Roman" pitchFamily="18" charset="0"/>
              </a:rPr>
              <a:t>The </a:t>
            </a:r>
            <a:r>
              <a:rPr lang="en-US" sz="2200" i="1" dirty="0">
                <a:latin typeface="Times New Roman" pitchFamily="18" charset="0"/>
              </a:rPr>
              <a:t>size of the sender window is the minimum of rwnd and cwnd or 9 bytes. Bytes 200 to 202 are sent, but not acknowledged. Bytes 203 to 208 can be sent without worrying about acknowledgment. Bytes 209 and above cannot be sent.</a:t>
            </a:r>
          </a:p>
        </p:txBody>
      </p:sp>
      <p:pic>
        <p:nvPicPr>
          <p:cNvPr id="7" name="Picture 10"/>
          <p:cNvPicPr>
            <a:picLocks noChangeAspect="1" noChangeArrowheads="1"/>
          </p:cNvPicPr>
          <p:nvPr/>
        </p:nvPicPr>
        <p:blipFill>
          <a:blip r:embed="rId2" cstate="print"/>
          <a:srcRect/>
          <a:stretch>
            <a:fillRect/>
          </a:stretch>
        </p:blipFill>
        <p:spPr bwMode="auto">
          <a:xfrm>
            <a:off x="228600" y="3124200"/>
            <a:ext cx="8391525" cy="3157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ChangeArrowheads="1"/>
          </p:cNvSpPr>
          <p:nvPr/>
        </p:nvSpPr>
        <p:spPr bwMode="auto">
          <a:xfrm>
            <a:off x="304800" y="381000"/>
            <a:ext cx="8153400" cy="1569660"/>
          </a:xfrm>
          <a:prstGeom prst="rect">
            <a:avLst/>
          </a:prstGeom>
          <a:noFill/>
          <a:ln w="9525">
            <a:noFill/>
            <a:miter lim="800000"/>
            <a:headEnd/>
            <a:tailEnd/>
          </a:ln>
        </p:spPr>
        <p:txBody>
          <a:bodyPr>
            <a:spAutoFit/>
          </a:bodyPr>
          <a:lstStyle/>
          <a:p>
            <a:pPr algn="just">
              <a:spcBef>
                <a:spcPct val="50000"/>
              </a:spcBef>
            </a:pPr>
            <a:r>
              <a:rPr lang="en-US" sz="2400" i="1" dirty="0">
                <a:latin typeface="Times New Roman" pitchFamily="18" charset="0"/>
              </a:rPr>
              <a:t>In </a:t>
            </a:r>
            <a:r>
              <a:rPr lang="en-US" sz="2400" i="1" dirty="0" smtClean="0">
                <a:latin typeface="Times New Roman" pitchFamily="18" charset="0"/>
              </a:rPr>
              <a:t>previous figure </a:t>
            </a:r>
            <a:r>
              <a:rPr lang="en-US" sz="2400" i="1" dirty="0">
                <a:latin typeface="Times New Roman" pitchFamily="18" charset="0"/>
              </a:rPr>
              <a:t>the </a:t>
            </a:r>
            <a:r>
              <a:rPr lang="en-US" sz="2400" i="1" dirty="0" smtClean="0">
                <a:latin typeface="Times New Roman" pitchFamily="18" charset="0"/>
              </a:rPr>
              <a:t>sender </a:t>
            </a:r>
            <a:r>
              <a:rPr lang="en-US" sz="2400" i="1" dirty="0">
                <a:latin typeface="Times New Roman" pitchFamily="18" charset="0"/>
              </a:rPr>
              <a:t>receives a packet with an acknowledgment value of 202 and an rwnd of 9. The host has already sent bytes 203, 204, and 205. The value of cwnd is still 20. Show the new window.</a:t>
            </a:r>
          </a:p>
        </p:txBody>
      </p:sp>
      <p:pic>
        <p:nvPicPr>
          <p:cNvPr id="8" name="Picture 10"/>
          <p:cNvPicPr>
            <a:picLocks noChangeAspect="1" noChangeArrowheads="1"/>
          </p:cNvPicPr>
          <p:nvPr/>
        </p:nvPicPr>
        <p:blipFill>
          <a:blip r:embed="rId2" cstate="print"/>
          <a:srcRect/>
          <a:stretch>
            <a:fillRect/>
          </a:stretch>
        </p:blipFill>
        <p:spPr bwMode="auto">
          <a:xfrm>
            <a:off x="533400" y="2362200"/>
            <a:ext cx="7423150" cy="1495425"/>
          </a:xfrm>
          <a:prstGeom prst="rect">
            <a:avLst/>
          </a:prstGeom>
          <a:noFill/>
          <a:ln w="9525">
            <a:noFill/>
            <a:miter lim="800000"/>
            <a:headEnd/>
            <a:tailEnd/>
          </a:ln>
        </p:spPr>
      </p:pic>
      <p:sp>
        <p:nvSpPr>
          <p:cNvPr id="9" name="Rectangle 2"/>
          <p:cNvSpPr>
            <a:spLocks noChangeArrowheads="1"/>
          </p:cNvSpPr>
          <p:nvPr/>
        </p:nvSpPr>
        <p:spPr bwMode="auto">
          <a:xfrm>
            <a:off x="457200" y="4267200"/>
            <a:ext cx="8153400" cy="1569660"/>
          </a:xfrm>
          <a:prstGeom prst="rect">
            <a:avLst/>
          </a:prstGeom>
          <a:noFill/>
          <a:ln w="9525">
            <a:noFill/>
            <a:miter lim="800000"/>
            <a:headEnd/>
            <a:tailEnd/>
          </a:ln>
        </p:spPr>
        <p:txBody>
          <a:bodyPr>
            <a:spAutoFit/>
          </a:bodyPr>
          <a:lstStyle/>
          <a:p>
            <a:pPr algn="just">
              <a:spcBef>
                <a:spcPct val="50000"/>
              </a:spcBef>
            </a:pPr>
            <a:r>
              <a:rPr lang="en-US" sz="2400" i="1" dirty="0">
                <a:latin typeface="Times New Roman" pitchFamily="18" charset="0"/>
              </a:rPr>
              <a:t>In </a:t>
            </a:r>
            <a:r>
              <a:rPr lang="en-US" sz="2400" i="1" dirty="0" smtClean="0">
                <a:latin typeface="Times New Roman" pitchFamily="18" charset="0"/>
              </a:rPr>
              <a:t>above Figure the </a:t>
            </a:r>
            <a:r>
              <a:rPr lang="en-US" sz="2400" i="1" dirty="0">
                <a:latin typeface="Times New Roman" pitchFamily="18" charset="0"/>
              </a:rPr>
              <a:t>sender receives a packet with an acknowledgment value of 206 and an rwnd of 12. The host has not sent any new bytes. The value of cwnd is still 20. Show the new window.</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2" cstate="print"/>
          <a:srcRect/>
          <a:stretch>
            <a:fillRect/>
          </a:stretch>
        </p:blipFill>
        <p:spPr bwMode="auto">
          <a:xfrm>
            <a:off x="222250" y="685800"/>
            <a:ext cx="8921750" cy="2112962"/>
          </a:xfrm>
          <a:prstGeom prst="rect">
            <a:avLst/>
          </a:prstGeom>
          <a:noFill/>
          <a:ln w="9525">
            <a:noFill/>
            <a:miter lim="800000"/>
            <a:headEnd/>
            <a:tailEnd/>
          </a:ln>
        </p:spPr>
      </p:pic>
      <p:sp>
        <p:nvSpPr>
          <p:cNvPr id="9" name="Rectangle 2"/>
          <p:cNvSpPr>
            <a:spLocks noChangeArrowheads="1"/>
          </p:cNvSpPr>
          <p:nvPr/>
        </p:nvSpPr>
        <p:spPr bwMode="auto">
          <a:xfrm>
            <a:off x="533400" y="3581400"/>
            <a:ext cx="8153400" cy="1569660"/>
          </a:xfrm>
          <a:prstGeom prst="rect">
            <a:avLst/>
          </a:prstGeom>
          <a:noFill/>
          <a:ln w="9525">
            <a:noFill/>
            <a:miter lim="800000"/>
            <a:headEnd/>
            <a:tailEnd/>
          </a:ln>
        </p:spPr>
        <p:txBody>
          <a:bodyPr>
            <a:spAutoFit/>
          </a:bodyPr>
          <a:lstStyle/>
          <a:p>
            <a:pPr algn="just">
              <a:spcBef>
                <a:spcPct val="50000"/>
              </a:spcBef>
            </a:pPr>
            <a:r>
              <a:rPr lang="en-US" sz="2400" i="1" dirty="0">
                <a:latin typeface="Times New Roman" pitchFamily="18" charset="0"/>
              </a:rPr>
              <a:t>In </a:t>
            </a:r>
            <a:r>
              <a:rPr lang="en-US" sz="2400" i="1" dirty="0" smtClean="0">
                <a:latin typeface="Times New Roman" pitchFamily="18" charset="0"/>
              </a:rPr>
              <a:t>above Figure the </a:t>
            </a:r>
            <a:r>
              <a:rPr lang="en-US" sz="2400" i="1" dirty="0">
                <a:latin typeface="Times New Roman" pitchFamily="18" charset="0"/>
              </a:rPr>
              <a:t>host receives a packet with an acknowledgment value of 210 and an rwnd of 5. The host has sent bytes 206, 207, 208, and 209. The value of cwnd is still 20. Show the new window.</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5"/>
          <p:cNvPicPr>
            <a:picLocks noChangeAspect="1" noChangeArrowheads="1"/>
          </p:cNvPicPr>
          <p:nvPr/>
        </p:nvPicPr>
        <p:blipFill>
          <a:blip r:embed="rId2" cstate="print"/>
          <a:srcRect/>
          <a:stretch>
            <a:fillRect/>
          </a:stretch>
        </p:blipFill>
        <p:spPr bwMode="auto">
          <a:xfrm>
            <a:off x="228600" y="1828800"/>
            <a:ext cx="8610600" cy="320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57200" y="3429000"/>
            <a:ext cx="8153400" cy="1187450"/>
          </a:xfrm>
          <a:prstGeom prst="rect">
            <a:avLst/>
          </a:prstGeom>
          <a:noFill/>
          <a:ln w="9525">
            <a:noFill/>
            <a:miter lim="800000"/>
            <a:headEnd/>
            <a:tailEnd/>
          </a:ln>
        </p:spPr>
        <p:txBody>
          <a:bodyPr>
            <a:spAutoFit/>
          </a:bodyPr>
          <a:lstStyle/>
          <a:p>
            <a:pPr algn="ctr">
              <a:spcBef>
                <a:spcPct val="50000"/>
              </a:spcBef>
            </a:pPr>
            <a:r>
              <a:rPr lang="en-US" sz="2400" i="1" dirty="0">
                <a:solidFill>
                  <a:schemeClr val="folHlink"/>
                </a:solidFill>
                <a:latin typeface="Times New Roman" pitchFamily="18" charset="0"/>
              </a:rPr>
              <a:t>new </a:t>
            </a:r>
            <a:r>
              <a:rPr lang="en-US" sz="2400" i="1" dirty="0" err="1">
                <a:solidFill>
                  <a:schemeClr val="folHlink"/>
                </a:solidFill>
                <a:latin typeface="Times New Roman" pitchFamily="18" charset="0"/>
              </a:rPr>
              <a:t>ack</a:t>
            </a:r>
            <a:r>
              <a:rPr lang="en-US" sz="2400" i="1" dirty="0">
                <a:solidFill>
                  <a:schemeClr val="folHlink"/>
                </a:solidFill>
                <a:latin typeface="Times New Roman" pitchFamily="18" charset="0"/>
              </a:rPr>
              <a:t> + new rwnd ≥ last </a:t>
            </a:r>
            <a:r>
              <a:rPr lang="en-US" sz="2400" i="1" dirty="0" err="1">
                <a:solidFill>
                  <a:schemeClr val="folHlink"/>
                </a:solidFill>
                <a:latin typeface="Times New Roman" pitchFamily="18" charset="0"/>
              </a:rPr>
              <a:t>ack</a:t>
            </a:r>
            <a:r>
              <a:rPr lang="en-US" sz="2400" i="1" dirty="0">
                <a:solidFill>
                  <a:schemeClr val="folHlink"/>
                </a:solidFill>
                <a:latin typeface="Times New Roman" pitchFamily="18" charset="0"/>
              </a:rPr>
              <a:t> + last rwnd</a:t>
            </a:r>
            <a:br>
              <a:rPr lang="en-US" sz="2400" i="1" dirty="0">
                <a:solidFill>
                  <a:schemeClr val="folHlink"/>
                </a:solidFill>
                <a:latin typeface="Times New Roman" pitchFamily="18" charset="0"/>
              </a:rPr>
            </a:br>
            <a:r>
              <a:rPr lang="en-US" sz="2400" i="1" dirty="0">
                <a:solidFill>
                  <a:schemeClr val="folHlink"/>
                </a:solidFill>
                <a:latin typeface="Times New Roman" pitchFamily="18" charset="0"/>
              </a:rPr>
              <a:t>or</a:t>
            </a:r>
            <a:br>
              <a:rPr lang="en-US" sz="2400" i="1" dirty="0">
                <a:solidFill>
                  <a:schemeClr val="folHlink"/>
                </a:solidFill>
                <a:latin typeface="Times New Roman" pitchFamily="18" charset="0"/>
              </a:rPr>
            </a:br>
            <a:r>
              <a:rPr lang="en-US" sz="2400" i="1" dirty="0">
                <a:solidFill>
                  <a:schemeClr val="folHlink"/>
                </a:solidFill>
                <a:latin typeface="Times New Roman" pitchFamily="18" charset="0"/>
              </a:rPr>
              <a:t>new rwnd ≥ (last </a:t>
            </a:r>
            <a:r>
              <a:rPr lang="en-US" sz="2400" i="1" dirty="0" err="1">
                <a:solidFill>
                  <a:schemeClr val="folHlink"/>
                </a:solidFill>
                <a:latin typeface="Times New Roman" pitchFamily="18" charset="0"/>
              </a:rPr>
              <a:t>ack</a:t>
            </a:r>
            <a:r>
              <a:rPr lang="en-US" sz="2400" i="1" dirty="0">
                <a:solidFill>
                  <a:schemeClr val="folHlink"/>
                </a:solidFill>
                <a:latin typeface="Times New Roman" pitchFamily="18" charset="0"/>
              </a:rPr>
              <a:t> + last rwnd) − new </a:t>
            </a:r>
            <a:r>
              <a:rPr lang="en-US" sz="2400" i="1" dirty="0" err="1">
                <a:solidFill>
                  <a:schemeClr val="folHlink"/>
                </a:solidFill>
                <a:latin typeface="Times New Roman" pitchFamily="18" charset="0"/>
              </a:rPr>
              <a:t>ack</a:t>
            </a:r>
            <a:endParaRPr lang="en-US" sz="2400" i="1" dirty="0">
              <a:solidFill>
                <a:schemeClr val="folHlink"/>
              </a:solidFill>
              <a:latin typeface="Times New Roman" pitchFamily="18" charset="0"/>
            </a:endParaRPr>
          </a:p>
        </p:txBody>
      </p:sp>
      <p:sp>
        <p:nvSpPr>
          <p:cNvPr id="3" name="Rectangle 2"/>
          <p:cNvSpPr>
            <a:spLocks noChangeArrowheads="1"/>
          </p:cNvSpPr>
          <p:nvPr/>
        </p:nvSpPr>
        <p:spPr bwMode="auto">
          <a:xfrm>
            <a:off x="457200" y="1676400"/>
            <a:ext cx="8153400" cy="461665"/>
          </a:xfrm>
          <a:prstGeom prst="rect">
            <a:avLst/>
          </a:prstGeom>
          <a:noFill/>
          <a:ln w="9525">
            <a:noFill/>
            <a:miter lim="800000"/>
            <a:headEnd/>
            <a:tailEnd/>
          </a:ln>
        </p:spPr>
        <p:txBody>
          <a:bodyPr>
            <a:spAutoFit/>
          </a:bodyPr>
          <a:lstStyle/>
          <a:p>
            <a:pPr algn="ctr">
              <a:spcBef>
                <a:spcPct val="50000"/>
              </a:spcBef>
            </a:pPr>
            <a:r>
              <a:rPr lang="en-US" sz="2400" i="1" dirty="0">
                <a:latin typeface="Times New Roman" pitchFamily="18" charset="0"/>
              </a:rPr>
              <a:t>How can the receiver avoid shrinking the window </a:t>
            </a:r>
            <a:r>
              <a:rPr lang="en-US" sz="2400" i="1" dirty="0" smtClean="0">
                <a:latin typeface="Times New Roman" pitchFamily="18" charset="0"/>
              </a:rPr>
              <a:t>?</a:t>
            </a:r>
            <a:endParaRPr lang="en-US" sz="2400" i="1" dirty="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Window shutdown</a:t>
            </a:r>
            <a:endParaRPr lang="en-US" dirty="0"/>
          </a:p>
        </p:txBody>
      </p:sp>
      <p:sp>
        <p:nvSpPr>
          <p:cNvPr id="3" name="Content Placeholder 2"/>
          <p:cNvSpPr>
            <a:spLocks noGrp="1"/>
          </p:cNvSpPr>
          <p:nvPr>
            <p:ph idx="1"/>
          </p:nvPr>
        </p:nvSpPr>
        <p:spPr>
          <a:xfrm>
            <a:off x="457200" y="1066800"/>
            <a:ext cx="8229600" cy="5181600"/>
          </a:xfrm>
        </p:spPr>
        <p:txBody>
          <a:bodyPr/>
          <a:lstStyle/>
          <a:p>
            <a:pPr algn="just"/>
            <a:r>
              <a:rPr lang="en-US" dirty="0" smtClean="0"/>
              <a:t>When receiving TCP set rwnd to 0, sending TCP will shutdown the window</a:t>
            </a:r>
          </a:p>
          <a:p>
            <a:pPr algn="just"/>
            <a:r>
              <a:rPr lang="en-US" dirty="0" smtClean="0"/>
              <a:t>Sending TCP will not send any data until new advertisement has arrived from receiving TCP</a:t>
            </a:r>
          </a:p>
          <a:p>
            <a:pPr algn="just">
              <a:buNone/>
            </a:pPr>
            <a:endParaRPr lang="en-US" dirty="0" smtClean="0"/>
          </a:p>
          <a:p>
            <a:pPr algn="just">
              <a:buNone/>
            </a:pPr>
            <a:r>
              <a:rPr lang="en-US" b="1" dirty="0" smtClean="0"/>
              <a:t>Note</a:t>
            </a:r>
            <a:r>
              <a:rPr lang="en-US" dirty="0" smtClean="0"/>
              <a:t>: even when window is shutdown by an order from receiver, to prevent the deadlock the sender can always send a segment with one byte of data. This is called probing.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i="1" dirty="0" smtClean="0"/>
              <a:t>Silly Window syndrome</a:t>
            </a:r>
            <a:endParaRPr lang="en-US" i="1" dirty="0"/>
          </a:p>
        </p:txBody>
      </p:sp>
      <p:sp>
        <p:nvSpPr>
          <p:cNvPr id="3" name="Content Placeholder 2"/>
          <p:cNvSpPr>
            <a:spLocks noGrp="1"/>
          </p:cNvSpPr>
          <p:nvPr>
            <p:ph idx="1"/>
          </p:nvPr>
        </p:nvSpPr>
        <p:spPr>
          <a:xfrm>
            <a:off x="457200" y="1066800"/>
            <a:ext cx="8229600" cy="5181600"/>
          </a:xfrm>
        </p:spPr>
        <p:txBody>
          <a:bodyPr/>
          <a:lstStyle/>
          <a:p>
            <a:pPr algn="just"/>
            <a:r>
              <a:rPr lang="en-US" dirty="0" smtClean="0"/>
              <a:t>Happens when either sending application program produce data slowly or receiving program consumes data slowly or both.</a:t>
            </a:r>
          </a:p>
          <a:p>
            <a:pPr algn="just"/>
            <a:r>
              <a:rPr lang="en-US" dirty="0" smtClean="0"/>
              <a:t>Ex. TCP sending Segment of 1 byte. Overhead is 41/1. (20 TCP header + 20 IP header + 1 byte 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560388" y="2182813"/>
            <a:ext cx="7440612" cy="2922587"/>
          </a:xfrm>
          <a:prstGeom prst="rect">
            <a:avLst/>
          </a:prstGeom>
          <a:noFill/>
          <a:ln w="9525">
            <a:noFill/>
            <a:miter lim="800000"/>
            <a:headEnd/>
            <a:tailEnd/>
          </a:ln>
          <a:effectLst/>
        </p:spPr>
      </p:pic>
      <p:sp>
        <p:nvSpPr>
          <p:cNvPr id="17412" name="Text Box 4"/>
          <p:cNvSpPr txBox="1">
            <a:spLocks noChangeArrowheads="1"/>
          </p:cNvSpPr>
          <p:nvPr/>
        </p:nvSpPr>
        <p:spPr bwMode="auto">
          <a:xfrm>
            <a:off x="1371600" y="457200"/>
            <a:ext cx="6131807" cy="584775"/>
          </a:xfrm>
          <a:prstGeom prst="rect">
            <a:avLst/>
          </a:prstGeom>
          <a:noFill/>
          <a:ln w="9525">
            <a:noFill/>
            <a:miter lim="800000"/>
            <a:headEnd/>
            <a:tailEnd/>
          </a:ln>
          <a:effectLst/>
        </p:spPr>
        <p:txBody>
          <a:bodyPr wrap="none">
            <a:spAutoFit/>
          </a:bodyPr>
          <a:lstStyle/>
          <a:p>
            <a:r>
              <a:rPr lang="en-US" altLang="en-US" sz="3200" b="1" dirty="0" smtClean="0">
                <a:solidFill>
                  <a:schemeClr val="accent2"/>
                </a:solidFill>
                <a:latin typeface="Times" charset="0"/>
              </a:rPr>
              <a:t>Port numbers &amp; ICANN </a:t>
            </a:r>
            <a:r>
              <a:rPr lang="en-US" altLang="en-US" sz="3200" b="1" dirty="0">
                <a:solidFill>
                  <a:schemeClr val="accent2"/>
                </a:solidFill>
                <a:latin typeface="Times" charset="0"/>
              </a:rPr>
              <a:t>ranges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4000" i="1" dirty="0" smtClean="0"/>
              <a:t>Syndrome created by the sender</a:t>
            </a:r>
            <a:endParaRPr lang="en-US" sz="4000" i="1" dirty="0"/>
          </a:p>
        </p:txBody>
      </p:sp>
      <p:sp>
        <p:nvSpPr>
          <p:cNvPr id="3" name="Content Placeholder 2"/>
          <p:cNvSpPr>
            <a:spLocks noGrp="1"/>
          </p:cNvSpPr>
          <p:nvPr>
            <p:ph idx="1"/>
          </p:nvPr>
        </p:nvSpPr>
        <p:spPr>
          <a:xfrm>
            <a:off x="457200" y="1066800"/>
            <a:ext cx="8229600" cy="5181600"/>
          </a:xfrm>
        </p:spPr>
        <p:txBody>
          <a:bodyPr/>
          <a:lstStyle/>
          <a:p>
            <a:pPr algn="just"/>
            <a:r>
              <a:rPr lang="en-US" dirty="0" smtClean="0"/>
              <a:t>Previous example is a example of syndrome created by slow sender (producer)</a:t>
            </a:r>
          </a:p>
          <a:p>
            <a:pPr algn="just"/>
            <a:endParaRPr lang="en-US" dirty="0" smtClean="0"/>
          </a:p>
          <a:p>
            <a:pPr algn="just">
              <a:buNone/>
            </a:pPr>
            <a:r>
              <a:rPr lang="en-US" i="1" dirty="0" smtClean="0">
                <a:solidFill>
                  <a:srgbClr val="0033CC"/>
                </a:solidFill>
              </a:rPr>
              <a:t>Nagle’s Solution:</a:t>
            </a:r>
          </a:p>
          <a:p>
            <a:pPr algn="just"/>
            <a:r>
              <a:rPr lang="en-US" dirty="0" smtClean="0"/>
              <a:t>Sending TCP sends 1</a:t>
            </a:r>
            <a:r>
              <a:rPr lang="en-US" baseline="30000" dirty="0" smtClean="0"/>
              <a:t>st</a:t>
            </a:r>
            <a:r>
              <a:rPr lang="en-US" dirty="0" smtClean="0"/>
              <a:t> segment even if it contains 1 byte data</a:t>
            </a:r>
          </a:p>
          <a:p>
            <a:pPr algn="just"/>
            <a:r>
              <a:rPr lang="en-US" dirty="0" smtClean="0"/>
              <a:t>Then wait for an acknowledgement or until enough data has accumulated</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4000" i="1" dirty="0" smtClean="0"/>
              <a:t>Syndrome created by the Receiver</a:t>
            </a:r>
            <a:endParaRPr lang="en-US" sz="4000" i="1"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pPr algn="just"/>
            <a:r>
              <a:rPr lang="en-US" dirty="0" smtClean="0"/>
              <a:t>Ex. Receiving application program consumes 1 byte at a time. It has a buffer space 4 kb. Sending application program produces data in blocks of 1kb. Buffer gets full after sender sends first 4 kb of data. Receiver will announce window shutdown. After consuming 1 byte, receiving TCP advertise rwnd of 1 byte. Eagerly waiting sender TCP will send 1 byte to receiver and this will continue for all bytes.</a:t>
            </a:r>
          </a:p>
          <a:p>
            <a:pPr algn="just"/>
            <a:r>
              <a:rPr lang="en-US" dirty="0" smtClean="0"/>
              <a:t>Inefficient use of network (41/1)</a:t>
            </a:r>
          </a:p>
          <a:p>
            <a:pPr algn="just">
              <a:buNone/>
            </a:pPr>
            <a:endParaRPr lang="en-US" dirty="0" smtClean="0"/>
          </a:p>
          <a:p>
            <a:pPr algn="just">
              <a:buNone/>
            </a:pPr>
            <a:r>
              <a:rPr lang="en-US" i="1" dirty="0" smtClean="0">
                <a:solidFill>
                  <a:srgbClr val="0033CC"/>
                </a:solidFill>
              </a:rPr>
              <a:t>Clark’s solution</a:t>
            </a:r>
            <a:r>
              <a:rPr lang="en-US" dirty="0" smtClean="0"/>
              <a:t>: send an acknowledgement but with rwnd 0 until enough space is there in input buffer of receiver</a:t>
            </a:r>
          </a:p>
          <a:p>
            <a:pPr algn="just">
              <a:buNone/>
            </a:pPr>
            <a:endParaRPr lang="en-US" dirty="0" smtClean="0"/>
          </a:p>
          <a:p>
            <a:pPr algn="just">
              <a:buNone/>
            </a:pPr>
            <a:r>
              <a:rPr lang="en-US" i="1" dirty="0" smtClean="0">
                <a:solidFill>
                  <a:srgbClr val="0033CC"/>
                </a:solidFill>
              </a:rPr>
              <a:t>Delayed Acknowledgement</a:t>
            </a:r>
            <a:r>
              <a:rPr lang="en-US" dirty="0" smtClean="0"/>
              <a:t>: do not send acknowledgement until decent amount of space is there in incoming buffer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0"/>
            <a:ext cx="9144000" cy="6705600"/>
            <a:chOff x="0" y="96"/>
            <a:chExt cx="5472" cy="3840"/>
          </a:xfrm>
        </p:grpSpPr>
        <p:sp>
          <p:nvSpPr>
            <p:cNvPr id="60425"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60426" name="AutoShape 4"/>
            <p:cNvSpPr>
              <a:spLocks noChangeArrowheads="1"/>
            </p:cNvSpPr>
            <p:nvPr/>
          </p:nvSpPr>
          <p:spPr bwMode="blackWhite">
            <a:xfrm>
              <a:off x="0" y="96"/>
              <a:ext cx="5376" cy="768"/>
            </a:xfrm>
            <a:custGeom>
              <a:avLst/>
              <a:gdLst>
                <a:gd name="T0" fmla="*/ 0 w 7000"/>
                <a:gd name="T1" fmla="*/ 0 h 1000"/>
                <a:gd name="T2" fmla="*/ 6169 w 7000"/>
                <a:gd name="T3" fmla="*/ 0 h 1000"/>
                <a:gd name="T4" fmla="*/ 6670 w 7000"/>
                <a:gd name="T5" fmla="*/ 500 h 1000"/>
                <a:gd name="T6" fmla="*/ 6170 w 7000"/>
                <a:gd name="T7" fmla="*/ 1000 h 1000"/>
                <a:gd name="T8" fmla="*/ 0 w 7000"/>
                <a:gd name="T9" fmla="*/ 1000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60427"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US"/>
            </a:p>
          </p:txBody>
        </p:sp>
      </p:grpSp>
      <p:sp>
        <p:nvSpPr>
          <p:cNvPr id="60421" name="Text Box 6"/>
          <p:cNvSpPr txBox="1">
            <a:spLocks noChangeArrowheads="1"/>
          </p:cNvSpPr>
          <p:nvPr/>
        </p:nvSpPr>
        <p:spPr bwMode="auto">
          <a:xfrm>
            <a:off x="228600" y="354013"/>
            <a:ext cx="4237057" cy="646331"/>
          </a:xfrm>
          <a:prstGeom prst="rect">
            <a:avLst/>
          </a:prstGeom>
          <a:noFill/>
          <a:ln w="9525">
            <a:noFill/>
            <a:miter lim="800000"/>
            <a:headEnd/>
            <a:tailEnd/>
          </a:ln>
        </p:spPr>
        <p:txBody>
          <a:bodyPr wrap="none">
            <a:spAutoFit/>
          </a:bodyPr>
          <a:lstStyle/>
          <a:p>
            <a:r>
              <a:rPr lang="en-US" sz="3600" dirty="0" smtClean="0">
                <a:solidFill>
                  <a:schemeClr val="bg1"/>
                </a:solidFill>
                <a:latin typeface="Arial" pitchFamily="34" charset="0"/>
              </a:rPr>
              <a:t>ERROR </a:t>
            </a:r>
            <a:r>
              <a:rPr lang="en-US" sz="3600" dirty="0">
                <a:solidFill>
                  <a:schemeClr val="bg1"/>
                </a:solidFill>
                <a:latin typeface="Arial" pitchFamily="34" charset="0"/>
              </a:rPr>
              <a:t>CONTROL</a:t>
            </a:r>
          </a:p>
        </p:txBody>
      </p:sp>
      <p:sp>
        <p:nvSpPr>
          <p:cNvPr id="479239" name="Rectangle 7"/>
          <p:cNvSpPr>
            <a:spLocks noChangeArrowheads="1"/>
          </p:cNvSpPr>
          <p:nvPr/>
        </p:nvSpPr>
        <p:spPr bwMode="auto">
          <a:xfrm>
            <a:off x="533400" y="1371600"/>
            <a:ext cx="7848600" cy="1311275"/>
          </a:xfrm>
          <a:prstGeom prst="rect">
            <a:avLst/>
          </a:prstGeom>
          <a:noFill/>
          <a:ln w="9525">
            <a:noFill/>
            <a:miter lim="800000"/>
            <a:headEnd/>
            <a:tailEnd/>
          </a:ln>
          <a:effectLst/>
        </p:spPr>
        <p:txBody>
          <a:bodyPr>
            <a:spAutoFit/>
          </a:bodyPr>
          <a:lstStyle/>
          <a:p>
            <a:pPr algn="just">
              <a:defRPr/>
            </a:pPr>
            <a:r>
              <a:rPr lang="en-US" sz="2000" i="1" dirty="0">
                <a:effectLst>
                  <a:outerShdw blurRad="38100" dist="38100" dir="2700000" algn="tl">
                    <a:srgbClr val="C0C0C0"/>
                  </a:outerShdw>
                </a:effectLst>
                <a:latin typeface="Times New Roman" pitchFamily="18" charset="0"/>
              </a:rPr>
              <a:t>TCP provides reliability using error control, which detects corrupted, lost, out-of-order, and duplicated segments. Error control in TCP is achieved through the use of the checksum, acknowledgment, and time-out. </a:t>
            </a:r>
          </a:p>
        </p:txBody>
      </p:sp>
      <p:sp>
        <p:nvSpPr>
          <p:cNvPr id="479241" name="Rectangle 9"/>
          <p:cNvSpPr>
            <a:spLocks noChangeArrowheads="1"/>
          </p:cNvSpPr>
          <p:nvPr/>
        </p:nvSpPr>
        <p:spPr bwMode="auto">
          <a:xfrm>
            <a:off x="457200" y="2743200"/>
            <a:ext cx="8382000" cy="3785652"/>
          </a:xfrm>
          <a:prstGeom prst="rect">
            <a:avLst/>
          </a:prstGeom>
          <a:noFill/>
          <a:ln w="76200">
            <a:noFill/>
            <a:miter lim="800000"/>
            <a:headEnd/>
            <a:tailEnd/>
          </a:ln>
          <a:effectLst/>
        </p:spPr>
        <p:txBody>
          <a:bodyPr wrap="square">
            <a:spAutoFit/>
          </a:bodyPr>
          <a:lstStyle/>
          <a:p>
            <a:pPr>
              <a:defRPr/>
            </a:pPr>
            <a:r>
              <a:rPr lang="en-US" sz="2000" i="1" dirty="0">
                <a:effectLst>
                  <a:outerShdw blurRad="38100" dist="38100" dir="2700000" algn="tl">
                    <a:srgbClr val="C0C0C0"/>
                  </a:outerShdw>
                </a:effectLst>
                <a:latin typeface="Times New Roman" pitchFamily="18" charset="0"/>
              </a:rPr>
              <a:t>Checksum</a:t>
            </a:r>
          </a:p>
          <a:p>
            <a:pPr>
              <a:defRPr/>
            </a:pPr>
            <a:r>
              <a:rPr lang="en-US" sz="2000" i="1" dirty="0">
                <a:effectLst>
                  <a:outerShdw blurRad="38100" dist="38100" dir="2700000" algn="tl">
                    <a:srgbClr val="C0C0C0"/>
                  </a:outerShdw>
                </a:effectLst>
                <a:latin typeface="Times New Roman" pitchFamily="18" charset="0"/>
              </a:rPr>
              <a:t>Acknowledgment</a:t>
            </a:r>
          </a:p>
          <a:p>
            <a:pPr>
              <a:defRPr/>
            </a:pPr>
            <a:r>
              <a:rPr lang="en-US" sz="2000" i="1" dirty="0">
                <a:effectLst>
                  <a:outerShdw blurRad="38100" dist="38100" dir="2700000" algn="tl">
                    <a:srgbClr val="C0C0C0"/>
                  </a:outerShdw>
                </a:effectLst>
                <a:latin typeface="Times New Roman" pitchFamily="18" charset="0"/>
              </a:rPr>
              <a:t>Acknowledgment </a:t>
            </a:r>
            <a:r>
              <a:rPr lang="en-US" sz="2000" i="1" dirty="0" smtClean="0">
                <a:effectLst>
                  <a:outerShdw blurRad="38100" dist="38100" dir="2700000" algn="tl">
                    <a:srgbClr val="C0C0C0"/>
                  </a:outerShdw>
                </a:effectLst>
                <a:latin typeface="Times New Roman" pitchFamily="18" charset="0"/>
              </a:rPr>
              <a:t>Type </a:t>
            </a:r>
          </a:p>
          <a:p>
            <a:pPr lvl="1">
              <a:buFont typeface="Arial" pitchFamily="34" charset="0"/>
              <a:buChar char="•"/>
              <a:defRPr/>
            </a:pPr>
            <a:r>
              <a:rPr lang="en-US" sz="2000" i="1" dirty="0" smtClean="0">
                <a:effectLst>
                  <a:outerShdw blurRad="38100" dist="38100" dir="2700000" algn="tl">
                    <a:srgbClr val="C0C0C0"/>
                  </a:outerShdw>
                </a:effectLst>
                <a:latin typeface="Times New Roman" pitchFamily="18" charset="0"/>
              </a:rPr>
              <a:t> Accumulative Acknowledgement (do not report out of order or duplicate)</a:t>
            </a:r>
          </a:p>
          <a:p>
            <a:pPr lvl="1">
              <a:buFont typeface="Arial" pitchFamily="34" charset="0"/>
              <a:buChar char="•"/>
              <a:defRPr/>
            </a:pPr>
            <a:r>
              <a:rPr lang="en-US" sz="2000" i="1" dirty="0" smtClean="0">
                <a:effectLst>
                  <a:outerShdw blurRad="38100" dist="38100" dir="2700000" algn="tl">
                    <a:srgbClr val="C0C0C0"/>
                  </a:outerShdw>
                </a:effectLst>
                <a:latin typeface="Times New Roman" pitchFamily="18" charset="0"/>
              </a:rPr>
              <a:t> Selective Acknowledgement (reports out of order or duplicate. Does not replace ACK but as a option at the end of TCP)</a:t>
            </a:r>
            <a:endParaRPr lang="en-US" sz="2000" i="1" dirty="0">
              <a:effectLst>
                <a:outerShdw blurRad="38100" dist="38100" dir="2700000" algn="tl">
                  <a:srgbClr val="C0C0C0"/>
                </a:outerShdw>
              </a:effectLst>
              <a:latin typeface="Times New Roman" pitchFamily="18" charset="0"/>
            </a:endParaRPr>
          </a:p>
          <a:p>
            <a:pPr>
              <a:defRPr/>
            </a:pPr>
            <a:r>
              <a:rPr lang="en-US" sz="2000" i="1" dirty="0" smtClean="0">
                <a:effectLst>
                  <a:outerShdw blurRad="38100" dist="38100" dir="2700000" algn="tl">
                    <a:srgbClr val="C0C0C0"/>
                  </a:outerShdw>
                </a:effectLst>
                <a:latin typeface="Times New Roman" pitchFamily="18" charset="0"/>
              </a:rPr>
              <a:t>Retransmission</a:t>
            </a:r>
          </a:p>
          <a:p>
            <a:pPr lvl="1">
              <a:buFont typeface="Arial" pitchFamily="34" charset="0"/>
              <a:buChar char="•"/>
              <a:defRPr/>
            </a:pPr>
            <a:r>
              <a:rPr lang="en-US" sz="2000" i="1" dirty="0" smtClean="0">
                <a:effectLst>
                  <a:outerShdw blurRad="38100" dist="38100" dir="2700000" algn="tl">
                    <a:srgbClr val="C0C0C0"/>
                  </a:outerShdw>
                </a:effectLst>
                <a:latin typeface="Times New Roman" pitchFamily="18" charset="0"/>
              </a:rPr>
              <a:t> Retransmission after RTO (retransmission time-out)</a:t>
            </a:r>
          </a:p>
          <a:p>
            <a:pPr lvl="1">
              <a:buFont typeface="Arial" pitchFamily="34" charset="0"/>
              <a:buChar char="•"/>
              <a:defRPr/>
            </a:pPr>
            <a:r>
              <a:rPr lang="en-US" sz="2000" i="1" dirty="0" smtClean="0">
                <a:effectLst>
                  <a:outerShdw blurRad="38100" dist="38100" dir="2700000" algn="tl">
                    <a:srgbClr val="C0C0C0"/>
                  </a:outerShdw>
                </a:effectLst>
                <a:latin typeface="Times New Roman" pitchFamily="18" charset="0"/>
              </a:rPr>
              <a:t> Retransmission after Three Duplicate ACK segments (fast retransmission)</a:t>
            </a:r>
            <a:endParaRPr lang="en-US" sz="2000" i="1" dirty="0">
              <a:effectLst>
                <a:outerShdw blurRad="38100" dist="38100" dir="2700000" algn="tl">
                  <a:srgbClr val="C0C0C0"/>
                </a:outerShdw>
              </a:effectLst>
              <a:latin typeface="Times New Roman" pitchFamily="18" charset="0"/>
            </a:endParaRPr>
          </a:p>
          <a:p>
            <a:pPr>
              <a:defRPr/>
            </a:pPr>
            <a:r>
              <a:rPr lang="en-US" sz="2000" i="1" dirty="0">
                <a:effectLst>
                  <a:outerShdw blurRad="38100" dist="38100" dir="2700000" algn="tl">
                    <a:srgbClr val="C0C0C0"/>
                  </a:outerShdw>
                </a:effectLst>
                <a:latin typeface="Times New Roman" pitchFamily="18" charset="0"/>
              </a:rPr>
              <a:t>Out-of-Order Segments </a:t>
            </a:r>
            <a:endParaRPr lang="en-US" sz="2000" i="1" dirty="0" smtClean="0">
              <a:effectLst>
                <a:outerShdw blurRad="38100" dist="38100" dir="2700000" algn="tl">
                  <a:srgbClr val="C0C0C0"/>
                </a:outerShdw>
              </a:effectLst>
              <a:latin typeface="Times New Roman" pitchFamily="18" charset="0"/>
            </a:endParaRPr>
          </a:p>
          <a:p>
            <a:pPr lvl="1">
              <a:buFont typeface="Arial" pitchFamily="34" charset="0"/>
              <a:buChar char="•"/>
              <a:defRPr/>
            </a:pPr>
            <a:r>
              <a:rPr lang="en-US" sz="2000" i="1" dirty="0" smtClean="0">
                <a:effectLst>
                  <a:outerShdw blurRad="38100" dist="38100" dir="2700000" algn="tl">
                    <a:srgbClr val="C0C0C0"/>
                  </a:outerShdw>
                </a:effectLst>
                <a:latin typeface="Times New Roman" pitchFamily="18" charset="0"/>
              </a:rPr>
              <a:t> out-of-order results in retransmission</a:t>
            </a:r>
            <a:endParaRPr lang="en-US" sz="2000" i="1" dirty="0">
              <a:effectLst>
                <a:outerShdw blurRad="38100" dist="38100" dir="2700000" algn="tl">
                  <a:srgbClr val="C0C0C0"/>
                </a:outerShdw>
              </a:effectLst>
              <a:latin typeface="Times New Roman" pitchFamily="18" charset="0"/>
            </a:endParaRPr>
          </a:p>
          <a:p>
            <a:pPr>
              <a:defRPr/>
            </a:pPr>
            <a:r>
              <a:rPr lang="en-US" sz="2000" i="1" dirty="0">
                <a:effectLst>
                  <a:outerShdw blurRad="38100" dist="38100" dir="2700000" algn="tl">
                    <a:srgbClr val="C0C0C0"/>
                  </a:outerShdw>
                </a:effectLst>
                <a:latin typeface="Times New Roman" pitchFamily="18" charset="0"/>
              </a:rPr>
              <a:t>Some Scenarios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ChangeArrowheads="1"/>
          </p:cNvSpPr>
          <p:nvPr/>
        </p:nvSpPr>
        <p:spPr bwMode="auto">
          <a:xfrm>
            <a:off x="838200" y="2622550"/>
            <a:ext cx="7543800" cy="1797050"/>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00"/>
              </a:spcBef>
              <a:spcAft>
                <a:spcPts val="1000"/>
              </a:spcAft>
            </a:pPr>
            <a:r>
              <a:rPr lang="en-US" sz="3600" i="1">
                <a:latin typeface="Times New Roman" pitchFamily="18" charset="0"/>
              </a:rPr>
              <a:t>ACK segments do not consume sequence numbers and are not acknowledged.</a:t>
            </a:r>
          </a:p>
        </p:txBody>
      </p:sp>
      <p:sp>
        <p:nvSpPr>
          <p:cNvPr id="550915" name="PubRRectCallout"/>
          <p:cNvSpPr>
            <a:spLocks noEditPoints="1" noChangeArrowheads="1"/>
          </p:cNvSpPr>
          <p:nvPr/>
        </p:nvSpPr>
        <p:spPr bwMode="auto">
          <a:xfrm>
            <a:off x="838200" y="1417638"/>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50917" name="Text Box 5"/>
          <p:cNvSpPr txBox="1">
            <a:spLocks noChangeArrowheads="1"/>
          </p:cNvSpPr>
          <p:nvPr/>
        </p:nvSpPr>
        <p:spPr bwMode="auto">
          <a:xfrm>
            <a:off x="914400" y="15240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C0C0C0"/>
                  </a:outerShdw>
                </a:effectLst>
                <a:latin typeface="Times New Roman" pitchFamily="18" charset="0"/>
              </a:rPr>
              <a:t>Note: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PubRRectCallout"/>
          <p:cNvSpPr>
            <a:spLocks noEditPoints="1" noChangeArrowheads="1"/>
          </p:cNvSpPr>
          <p:nvPr/>
        </p:nvSpPr>
        <p:spPr bwMode="auto">
          <a:xfrm>
            <a:off x="609600" y="7620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50917" name="Text Box 5"/>
          <p:cNvSpPr txBox="1">
            <a:spLocks noChangeArrowheads="1"/>
          </p:cNvSpPr>
          <p:nvPr/>
        </p:nvSpPr>
        <p:spPr bwMode="auto">
          <a:xfrm>
            <a:off x="838200" y="838200"/>
            <a:ext cx="1200150" cy="641350"/>
          </a:xfrm>
          <a:prstGeom prst="rect">
            <a:avLst/>
          </a:prstGeom>
          <a:noFill/>
          <a:ln w="9525">
            <a:noFill/>
            <a:miter lim="800000"/>
            <a:headEnd/>
            <a:tailEnd/>
          </a:ln>
          <a:effectLst/>
        </p:spPr>
        <p:txBody>
          <a:bodyPr wrap="none">
            <a:spAutoFit/>
          </a:bodyPr>
          <a:lstStyle/>
          <a:p>
            <a:pPr eaLnBrk="1" hangingPunct="1"/>
            <a:r>
              <a:rPr lang="en-US" sz="3600" b="0" dirty="0">
                <a:effectLst>
                  <a:outerShdw blurRad="38100" dist="38100" dir="2700000" algn="tl">
                    <a:srgbClr val="C0C0C0"/>
                  </a:outerShdw>
                </a:effectLst>
                <a:latin typeface="Times New Roman" pitchFamily="18" charset="0"/>
              </a:rPr>
              <a:t>Note:</a:t>
            </a:r>
          </a:p>
        </p:txBody>
      </p:sp>
      <p:sp>
        <p:nvSpPr>
          <p:cNvPr id="5" name="Rectangle 2"/>
          <p:cNvSpPr>
            <a:spLocks noChangeArrowheads="1"/>
          </p:cNvSpPr>
          <p:nvPr/>
        </p:nvSpPr>
        <p:spPr bwMode="auto">
          <a:xfrm>
            <a:off x="457200" y="3733800"/>
            <a:ext cx="8382000" cy="2346325"/>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00"/>
              </a:spcBef>
              <a:spcAft>
                <a:spcPts val="1000"/>
              </a:spcAft>
            </a:pPr>
            <a:r>
              <a:rPr lang="en-US" sz="3600" i="1" dirty="0">
                <a:latin typeface="Times New Roman" pitchFamily="18" charset="0"/>
              </a:rPr>
              <a:t>Data may arrive out of order and be temporarily stored by the receiving TCP, but TCP guarantees that no out-of-order segment is delivered to the process.</a:t>
            </a:r>
          </a:p>
        </p:txBody>
      </p:sp>
      <p:sp>
        <p:nvSpPr>
          <p:cNvPr id="6" name="Rectangle 2"/>
          <p:cNvSpPr>
            <a:spLocks noChangeArrowheads="1"/>
          </p:cNvSpPr>
          <p:nvPr/>
        </p:nvSpPr>
        <p:spPr bwMode="auto">
          <a:xfrm>
            <a:off x="762000" y="2057400"/>
            <a:ext cx="7543800" cy="1247775"/>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00"/>
              </a:spcBef>
              <a:spcAft>
                <a:spcPts val="1000"/>
              </a:spcAft>
            </a:pPr>
            <a:r>
              <a:rPr lang="en-US" sz="3600" i="1">
                <a:latin typeface="Times New Roman" pitchFamily="18" charset="0"/>
              </a:rPr>
              <a:t>The receiver TCP delivers only ordered data to the process.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i="1" dirty="0" smtClean="0"/>
              <a:t>Normal Operation</a:t>
            </a:r>
            <a:endParaRPr lang="en-US" sz="3200" i="1" dirty="0"/>
          </a:p>
        </p:txBody>
      </p:sp>
      <p:pic>
        <p:nvPicPr>
          <p:cNvPr id="3" name="Picture 2" descr="C:\Documents and Settings\Administrator\Desktop\New Bitmap Image.JPG"/>
          <p:cNvPicPr>
            <a:picLocks noChangeAspect="1" noChangeArrowheads="1"/>
          </p:cNvPicPr>
          <p:nvPr/>
        </p:nvPicPr>
        <p:blipFill>
          <a:blip r:embed="rId2" cstate="print"/>
          <a:srcRect/>
          <a:stretch>
            <a:fillRect/>
          </a:stretch>
        </p:blipFill>
        <p:spPr bwMode="auto">
          <a:xfrm>
            <a:off x="914400" y="1219200"/>
            <a:ext cx="7010400" cy="5272088"/>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altLang="en-US" sz="2800" i="1" dirty="0" smtClean="0">
                <a:latin typeface="Times New Roman" pitchFamily="18" charset="0"/>
              </a:rPr>
              <a:t>Lost segment</a:t>
            </a:r>
            <a:endParaRPr lang="en-US" altLang="en-US" sz="2800" i="1" dirty="0">
              <a:latin typeface="Times New Roman" pitchFamily="18" charset="0"/>
            </a:endParaRPr>
          </a:p>
        </p:txBody>
      </p:sp>
      <p:pic>
        <p:nvPicPr>
          <p:cNvPr id="1026" name="Picture 2" descr="C:\Documents and Settings\SWAMI SAMARTH\Desktop\untitled.JPG"/>
          <p:cNvPicPr>
            <a:picLocks noChangeAspect="1" noChangeArrowheads="1"/>
          </p:cNvPicPr>
          <p:nvPr/>
        </p:nvPicPr>
        <p:blipFill>
          <a:blip r:embed="rId2" cstate="print"/>
          <a:srcRect/>
          <a:stretch>
            <a:fillRect/>
          </a:stretch>
        </p:blipFill>
        <p:spPr bwMode="auto">
          <a:xfrm>
            <a:off x="609600" y="1524000"/>
            <a:ext cx="8001000" cy="481965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altLang="en-US" sz="2800" i="1" dirty="0" smtClean="0">
                <a:latin typeface="Times New Roman" pitchFamily="18" charset="0"/>
              </a:rPr>
              <a:t>Fast retransmission</a:t>
            </a:r>
            <a:endParaRPr lang="en-US" altLang="en-US" sz="2800" i="1" dirty="0">
              <a:latin typeface="Times New Roman" pitchFamily="18" charset="0"/>
            </a:endParaRPr>
          </a:p>
        </p:txBody>
      </p:sp>
      <p:pic>
        <p:nvPicPr>
          <p:cNvPr id="4" name="Picture 10"/>
          <p:cNvPicPr>
            <a:picLocks noChangeAspect="1" noChangeArrowheads="1"/>
          </p:cNvPicPr>
          <p:nvPr/>
        </p:nvPicPr>
        <p:blipFill>
          <a:blip r:embed="rId2" cstate="print"/>
          <a:srcRect/>
          <a:stretch>
            <a:fillRect/>
          </a:stretch>
        </p:blipFill>
        <p:spPr bwMode="auto">
          <a:xfrm>
            <a:off x="609600" y="1143000"/>
            <a:ext cx="7897812" cy="5411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altLang="en-US" sz="2800" i="1" dirty="0" smtClean="0">
                <a:latin typeface="Times New Roman" pitchFamily="18" charset="0"/>
              </a:rPr>
              <a:t>Lost acknowledgment Corrected  Automatically</a:t>
            </a:r>
            <a:endParaRPr lang="en-US" altLang="en-US" sz="2800" i="1" dirty="0">
              <a:latin typeface="Times New Roman" pitchFamily="18" charset="0"/>
            </a:endParaRPr>
          </a:p>
        </p:txBody>
      </p:sp>
      <p:pic>
        <p:nvPicPr>
          <p:cNvPr id="4" name="Picture 10"/>
          <p:cNvPicPr>
            <a:picLocks noChangeAspect="1" noChangeArrowheads="1"/>
          </p:cNvPicPr>
          <p:nvPr/>
        </p:nvPicPr>
        <p:blipFill>
          <a:blip r:embed="rId2" cstate="print"/>
          <a:srcRect/>
          <a:stretch>
            <a:fillRect/>
          </a:stretch>
        </p:blipFill>
        <p:spPr bwMode="auto">
          <a:xfrm>
            <a:off x="1409700" y="1231900"/>
            <a:ext cx="6489700"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altLang="en-US" sz="2800" i="1" dirty="0" smtClean="0">
                <a:latin typeface="Times New Roman" pitchFamily="18" charset="0"/>
              </a:rPr>
              <a:t>Lost acknowledgment corrected by resending a segment</a:t>
            </a:r>
            <a:endParaRPr lang="en-US" sz="3200" i="1" dirty="0"/>
          </a:p>
        </p:txBody>
      </p:sp>
      <p:pic>
        <p:nvPicPr>
          <p:cNvPr id="2050" name="Picture 2" descr="C:\Documents and Settings\SWAMI SAMARTH\Desktop\untitled.JPG"/>
          <p:cNvPicPr>
            <a:picLocks noChangeAspect="1" noChangeArrowheads="1"/>
          </p:cNvPicPr>
          <p:nvPr/>
        </p:nvPicPr>
        <p:blipFill>
          <a:blip r:embed="rId2" cstate="print"/>
          <a:srcRect/>
          <a:stretch>
            <a:fillRect/>
          </a:stretch>
        </p:blipFill>
        <p:spPr bwMode="auto">
          <a:xfrm>
            <a:off x="1143000" y="1676400"/>
            <a:ext cx="6981825" cy="40576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2CEC8F86-01E0-4E13-8555-611F6BFAB700}" type="slidenum">
              <a:rPr lang="en-US"/>
              <a:pPr/>
              <a:t>6</a:t>
            </a:fld>
            <a:endParaRPr lang="en-US"/>
          </a:p>
        </p:txBody>
      </p:sp>
      <p:sp>
        <p:nvSpPr>
          <p:cNvPr id="492547" name="Text Box 3"/>
          <p:cNvSpPr txBox="1">
            <a:spLocks noChangeArrowheads="1"/>
          </p:cNvSpPr>
          <p:nvPr/>
        </p:nvSpPr>
        <p:spPr bwMode="auto">
          <a:xfrm>
            <a:off x="2819400" y="304800"/>
            <a:ext cx="4292137" cy="461665"/>
          </a:xfrm>
          <a:prstGeom prst="rect">
            <a:avLst/>
          </a:prstGeom>
          <a:noFill/>
          <a:ln w="9525">
            <a:noFill/>
            <a:miter lim="800000"/>
            <a:headEnd/>
            <a:tailEnd/>
          </a:ln>
          <a:effec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Well-known </a:t>
            </a:r>
            <a:r>
              <a:rPr lang="en-US" sz="2400" i="1" dirty="0">
                <a:effectLst>
                  <a:outerShdw blurRad="38100" dist="38100" dir="2700000" algn="tl">
                    <a:srgbClr val="C0C0C0"/>
                  </a:outerShdw>
                </a:effectLst>
                <a:latin typeface="Times New Roman" pitchFamily="18" charset="0"/>
              </a:rPr>
              <a:t>ports used with UDP</a:t>
            </a:r>
          </a:p>
        </p:txBody>
      </p:sp>
      <p:pic>
        <p:nvPicPr>
          <p:cNvPr id="492585" name="Picture 41"/>
          <p:cNvPicPr>
            <a:picLocks noChangeAspect="1" noChangeArrowheads="1"/>
          </p:cNvPicPr>
          <p:nvPr/>
        </p:nvPicPr>
        <p:blipFill>
          <a:blip r:embed="rId2" cstate="print"/>
          <a:srcRect/>
          <a:stretch>
            <a:fillRect/>
          </a:stretch>
        </p:blipFill>
        <p:spPr bwMode="auto">
          <a:xfrm>
            <a:off x="1635125" y="879475"/>
            <a:ext cx="6518275" cy="559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ChangeArrowheads="1"/>
          </p:cNvSpPr>
          <p:nvPr/>
        </p:nvSpPr>
        <p:spPr bwMode="auto">
          <a:xfrm>
            <a:off x="838200" y="2546350"/>
            <a:ext cx="7543800" cy="1200329"/>
          </a:xfrm>
          <a:prstGeom prst="rect">
            <a:avLst/>
          </a:prstGeom>
          <a:solidFill>
            <a:schemeClr val="bg1"/>
          </a:solidFill>
          <a:ln w="57150">
            <a:solidFill>
              <a:srgbClr val="FF0066"/>
            </a:solidFill>
            <a:miter lim="800000"/>
            <a:headEnd/>
            <a:tailEnd/>
          </a:ln>
        </p:spPr>
        <p:txBody>
          <a:bodyPr>
            <a:spAutoFit/>
          </a:bodyPr>
          <a:lstStyle/>
          <a:p>
            <a:pPr algn="ctr" eaLnBrk="1" hangingPunct="1">
              <a:spcBef>
                <a:spcPts val="1200"/>
              </a:spcBef>
              <a:spcAft>
                <a:spcPts val="1000"/>
              </a:spcAft>
            </a:pPr>
            <a:r>
              <a:rPr lang="en-US" sz="3600" i="1" dirty="0" smtClean="0">
                <a:latin typeface="Times New Roman" pitchFamily="18" charset="0"/>
              </a:rPr>
              <a:t>Retransmission timer is set for data segment  not for only </a:t>
            </a:r>
            <a:r>
              <a:rPr lang="en-US" sz="3600" i="1" dirty="0" err="1" smtClean="0">
                <a:latin typeface="Times New Roman" pitchFamily="18" charset="0"/>
              </a:rPr>
              <a:t>Ack</a:t>
            </a:r>
            <a:r>
              <a:rPr lang="en-US" sz="3600" i="1" dirty="0" smtClean="0">
                <a:latin typeface="Times New Roman" pitchFamily="18" charset="0"/>
              </a:rPr>
              <a:t> segment</a:t>
            </a:r>
            <a:endParaRPr lang="en-US" sz="3600" i="1" dirty="0">
              <a:latin typeface="Times New Roman" pitchFamily="18" charset="0"/>
            </a:endParaRPr>
          </a:p>
        </p:txBody>
      </p:sp>
      <p:sp>
        <p:nvSpPr>
          <p:cNvPr id="556035" name="PubRRectCallout"/>
          <p:cNvSpPr>
            <a:spLocks noEditPoints="1" noChangeArrowheads="1"/>
          </p:cNvSpPr>
          <p:nvPr/>
        </p:nvSpPr>
        <p:spPr bwMode="auto">
          <a:xfrm>
            <a:off x="838200" y="1341438"/>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556037" name="Text Box 5"/>
          <p:cNvSpPr txBox="1">
            <a:spLocks noChangeArrowheads="1"/>
          </p:cNvSpPr>
          <p:nvPr/>
        </p:nvSpPr>
        <p:spPr bwMode="auto">
          <a:xfrm>
            <a:off x="1066800" y="1447800"/>
            <a:ext cx="1200150" cy="641350"/>
          </a:xfrm>
          <a:prstGeom prst="rect">
            <a:avLst/>
          </a:prstGeom>
          <a:noFill/>
          <a:ln w="9525">
            <a:noFill/>
            <a:miter lim="800000"/>
            <a:headEnd/>
            <a:tailEnd/>
          </a:ln>
          <a:effectLst/>
        </p:spPr>
        <p:txBody>
          <a:bodyPr wrap="none">
            <a:spAutoFit/>
          </a:bodyPr>
          <a:lstStyle/>
          <a:p>
            <a:pPr eaLnBrk="1" hangingPunct="1">
              <a:defRPr/>
            </a:pPr>
            <a:r>
              <a:rPr lang="en-US" sz="3600" b="0" dirty="0">
                <a:effectLst>
                  <a:outerShdw blurRad="38100" dist="38100" dir="2700000" algn="tl">
                    <a:srgbClr val="C0C0C0"/>
                  </a:outerShdw>
                </a:effectLst>
                <a:latin typeface="Times New Roman" pitchFamily="18" charset="0"/>
              </a:rPr>
              <a:t>Note: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Deadlock created by lost acknowledgement</a:t>
            </a:r>
            <a:endParaRPr lang="en-US" sz="2800" dirty="0"/>
          </a:p>
        </p:txBody>
      </p:sp>
      <p:sp>
        <p:nvSpPr>
          <p:cNvPr id="3" name="Content Placeholder 2"/>
          <p:cNvSpPr>
            <a:spLocks noGrp="1"/>
          </p:cNvSpPr>
          <p:nvPr>
            <p:ph idx="1"/>
          </p:nvPr>
        </p:nvSpPr>
        <p:spPr/>
        <p:txBody>
          <a:bodyPr>
            <a:normAutofit fontScale="92500"/>
          </a:bodyPr>
          <a:lstStyle/>
          <a:p>
            <a:r>
              <a:rPr lang="en-US" sz="2800" dirty="0" smtClean="0"/>
              <a:t>Receiver sends </a:t>
            </a:r>
            <a:r>
              <a:rPr lang="en-US" sz="2800" dirty="0" err="1" smtClean="0"/>
              <a:t>Ack</a:t>
            </a:r>
            <a:r>
              <a:rPr lang="en-US" sz="2800" dirty="0" smtClean="0"/>
              <a:t> with rwnd set to 0</a:t>
            </a:r>
          </a:p>
          <a:p>
            <a:r>
              <a:rPr lang="en-US" sz="2800" dirty="0" smtClean="0"/>
              <a:t>Sender is waiting for receiver to send </a:t>
            </a:r>
            <a:r>
              <a:rPr lang="en-US" sz="2800" dirty="0" err="1" smtClean="0"/>
              <a:t>Ack</a:t>
            </a:r>
            <a:r>
              <a:rPr lang="en-US" sz="2800" dirty="0" smtClean="0"/>
              <a:t> with rwnd set to nonzero value</a:t>
            </a:r>
          </a:p>
          <a:p>
            <a:r>
              <a:rPr lang="en-US" sz="2800" dirty="0" smtClean="0"/>
              <a:t>After some time receiver sends </a:t>
            </a:r>
            <a:r>
              <a:rPr lang="en-US" sz="2800" dirty="0" err="1" smtClean="0"/>
              <a:t>Ack</a:t>
            </a:r>
            <a:r>
              <a:rPr lang="en-US" sz="2800" dirty="0" smtClean="0"/>
              <a:t> with rwnd set to nonzero value (receiver doesn’t have any data to send)</a:t>
            </a:r>
          </a:p>
          <a:p>
            <a:r>
              <a:rPr lang="en-US" sz="2800" dirty="0" smtClean="0"/>
              <a:t>If this </a:t>
            </a:r>
            <a:r>
              <a:rPr lang="en-US" sz="2800" dirty="0" err="1" smtClean="0"/>
              <a:t>Ack</a:t>
            </a:r>
            <a:r>
              <a:rPr lang="en-US" sz="2800" dirty="0" smtClean="0"/>
              <a:t> gets lost then there will be deadlock</a:t>
            </a:r>
          </a:p>
          <a:p>
            <a:r>
              <a:rPr lang="en-US" sz="2800" dirty="0" smtClean="0"/>
              <a:t>Sender is waiting for </a:t>
            </a:r>
            <a:r>
              <a:rPr lang="en-US" sz="2800" dirty="0" err="1" smtClean="0"/>
              <a:t>Ack</a:t>
            </a:r>
            <a:r>
              <a:rPr lang="en-US" sz="2800" dirty="0" smtClean="0"/>
              <a:t> with rwnd set to nonzero value from receiver and receiver is waiting for data from sender </a:t>
            </a:r>
          </a:p>
          <a:p>
            <a:r>
              <a:rPr lang="en-US" sz="2800" dirty="0" smtClean="0"/>
              <a:t>Persistence timer is used to prevent deadlock</a:t>
            </a:r>
          </a:p>
          <a:p>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6400800"/>
            <a:chOff x="0" y="96"/>
            <a:chExt cx="5472" cy="3840"/>
          </a:xfrm>
        </p:grpSpPr>
        <p:sp>
          <p:nvSpPr>
            <p:cNvPr id="48025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8026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8026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US"/>
            </a:p>
          </p:txBody>
        </p:sp>
      </p:grpSp>
      <p:sp>
        <p:nvSpPr>
          <p:cNvPr id="480262" name="Text Box 6"/>
          <p:cNvSpPr txBox="1">
            <a:spLocks noChangeArrowheads="1"/>
          </p:cNvSpPr>
          <p:nvPr/>
        </p:nvSpPr>
        <p:spPr bwMode="auto">
          <a:xfrm>
            <a:off x="228600" y="354013"/>
            <a:ext cx="5673348" cy="646331"/>
          </a:xfrm>
          <a:prstGeom prst="rect">
            <a:avLst/>
          </a:prstGeom>
          <a:noFill/>
          <a:ln w="9525">
            <a:noFill/>
            <a:miter lim="800000"/>
            <a:headEnd/>
            <a:tailEnd/>
          </a:ln>
          <a:effectLst/>
        </p:spPr>
        <p:txBody>
          <a:bodyPr wrap="none">
            <a:spAutoFit/>
          </a:bodyPr>
          <a:lstStyle/>
          <a:p>
            <a:r>
              <a:rPr lang="en-US" sz="3600" dirty="0" smtClean="0">
                <a:solidFill>
                  <a:schemeClr val="bg1"/>
                </a:solidFill>
                <a:latin typeface="Arial" charset="0"/>
              </a:rPr>
              <a:t>CONGESTION </a:t>
            </a:r>
            <a:r>
              <a:rPr lang="en-US" sz="3600" dirty="0">
                <a:solidFill>
                  <a:schemeClr val="bg1"/>
                </a:solidFill>
                <a:latin typeface="Arial" charset="0"/>
              </a:rPr>
              <a:t>CONTROL</a:t>
            </a:r>
          </a:p>
        </p:txBody>
      </p:sp>
      <p:sp>
        <p:nvSpPr>
          <p:cNvPr id="480263"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Congestion control refers to the mechanisms and techniques to keep the load below the capacity. </a:t>
            </a:r>
          </a:p>
        </p:txBody>
      </p:sp>
      <p:sp>
        <p:nvSpPr>
          <p:cNvPr id="480265" name="Rectangle 9"/>
          <p:cNvSpPr>
            <a:spLocks noChangeArrowheads="1"/>
          </p:cNvSpPr>
          <p:nvPr/>
        </p:nvSpPr>
        <p:spPr bwMode="auto">
          <a:xfrm>
            <a:off x="685800" y="4403725"/>
            <a:ext cx="7315200" cy="1006475"/>
          </a:xfrm>
          <a:prstGeom prst="rect">
            <a:avLst/>
          </a:prstGeom>
          <a:noFill/>
          <a:ln w="76200">
            <a:noFill/>
            <a:miter lim="800000"/>
            <a:headEnd/>
            <a:tailEnd/>
          </a:ln>
          <a:effectLst/>
        </p:spPr>
        <p:txBody>
          <a:bodyPr>
            <a:spAutoFit/>
          </a:bodyPr>
          <a:lstStyle/>
          <a:p>
            <a:r>
              <a:rPr lang="en-US" sz="2000" i="1" dirty="0">
                <a:effectLst>
                  <a:outerShdw blurRad="38100" dist="38100" dir="2700000" algn="tl">
                    <a:srgbClr val="C0C0C0"/>
                  </a:outerShdw>
                </a:effectLst>
                <a:latin typeface="Times New Roman" pitchFamily="18" charset="0"/>
              </a:rPr>
              <a:t>Network Performance</a:t>
            </a:r>
          </a:p>
          <a:p>
            <a:r>
              <a:rPr lang="en-US" sz="2000" i="1" dirty="0">
                <a:effectLst>
                  <a:outerShdw blurRad="38100" dist="38100" dir="2700000" algn="tl">
                    <a:srgbClr val="C0C0C0"/>
                  </a:outerShdw>
                </a:effectLst>
                <a:latin typeface="Times New Roman" pitchFamily="18" charset="0"/>
              </a:rPr>
              <a:t>Congestion Control Mechanisms</a:t>
            </a:r>
          </a:p>
          <a:p>
            <a:r>
              <a:rPr lang="en-US" sz="2000" i="1" dirty="0">
                <a:effectLst>
                  <a:outerShdw blurRad="38100" dist="38100" dir="2700000" algn="tl">
                    <a:srgbClr val="C0C0C0"/>
                  </a:outerShdw>
                </a:effectLst>
                <a:latin typeface="Times New Roman" pitchFamily="18" charset="0"/>
              </a:rPr>
              <a:t>Congestion Control in TCP</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cstate="print"/>
          <a:srcRect/>
          <a:stretch>
            <a:fillRect/>
          </a:stretch>
        </p:blipFill>
        <p:spPr bwMode="auto">
          <a:xfrm>
            <a:off x="838200" y="1219200"/>
            <a:ext cx="3310070" cy="2605087"/>
          </a:xfrm>
          <a:prstGeom prst="rect">
            <a:avLst/>
          </a:prstGeom>
          <a:noFill/>
          <a:ln w="9525">
            <a:noFill/>
            <a:miter lim="800000"/>
            <a:headEnd/>
            <a:tailEnd/>
          </a:ln>
          <a:effectLst/>
        </p:spPr>
      </p:pic>
      <p:sp>
        <p:nvSpPr>
          <p:cNvPr id="5" name="Text Box 2"/>
          <p:cNvSpPr txBox="1">
            <a:spLocks noChangeArrowheads="1"/>
          </p:cNvSpPr>
          <p:nvPr/>
        </p:nvSpPr>
        <p:spPr bwMode="auto">
          <a:xfrm>
            <a:off x="762000" y="4191000"/>
            <a:ext cx="31242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Packet </a:t>
            </a:r>
            <a:r>
              <a:rPr lang="en-US" altLang="en-US" i="1" dirty="0">
                <a:latin typeface="Times New Roman" pitchFamily="18" charset="0"/>
              </a:rPr>
              <a:t>delay </a:t>
            </a:r>
            <a:r>
              <a:rPr lang="en-US" altLang="en-US" i="1" dirty="0" smtClean="0">
                <a:latin typeface="Times New Roman" pitchFamily="18" charset="0"/>
              </a:rPr>
              <a:t>Vs </a:t>
            </a:r>
            <a:r>
              <a:rPr lang="en-US" altLang="en-US" i="1" dirty="0">
                <a:latin typeface="Times New Roman" pitchFamily="18" charset="0"/>
              </a:rPr>
              <a:t>network load</a:t>
            </a:r>
          </a:p>
        </p:txBody>
      </p:sp>
      <p:pic>
        <p:nvPicPr>
          <p:cNvPr id="6" name="Picture 10"/>
          <p:cNvPicPr>
            <a:picLocks noChangeAspect="1" noChangeArrowheads="1"/>
          </p:cNvPicPr>
          <p:nvPr/>
        </p:nvPicPr>
        <p:blipFill>
          <a:blip r:embed="rId3" cstate="print"/>
          <a:srcRect/>
          <a:stretch>
            <a:fillRect/>
          </a:stretch>
        </p:blipFill>
        <p:spPr bwMode="auto">
          <a:xfrm>
            <a:off x="4616204" y="1143000"/>
            <a:ext cx="3817028" cy="2590800"/>
          </a:xfrm>
          <a:prstGeom prst="rect">
            <a:avLst/>
          </a:prstGeom>
          <a:noFill/>
          <a:ln w="9525">
            <a:noFill/>
            <a:miter lim="800000"/>
            <a:headEnd/>
            <a:tailEnd/>
          </a:ln>
          <a:effectLst/>
        </p:spPr>
      </p:pic>
      <p:sp>
        <p:nvSpPr>
          <p:cNvPr id="7" name="Text Box 2"/>
          <p:cNvSpPr txBox="1">
            <a:spLocks noChangeArrowheads="1"/>
          </p:cNvSpPr>
          <p:nvPr/>
        </p:nvSpPr>
        <p:spPr bwMode="auto">
          <a:xfrm>
            <a:off x="5105400" y="4114800"/>
            <a:ext cx="30480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Throughput  Vs  </a:t>
            </a:r>
            <a:r>
              <a:rPr lang="en-US" altLang="en-US" i="1" dirty="0">
                <a:latin typeface="Times New Roman" pitchFamily="18" charset="0"/>
              </a:rPr>
              <a:t>network load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Congestion control mechanisms</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Open-loop congestion control (prevention)</a:t>
            </a:r>
          </a:p>
          <a:p>
            <a:pPr lvl="1"/>
            <a:r>
              <a:rPr lang="en-US" dirty="0" smtClean="0"/>
              <a:t>Choosing proper policy</a:t>
            </a:r>
          </a:p>
          <a:p>
            <a:endParaRPr lang="en-US" dirty="0" smtClean="0"/>
          </a:p>
          <a:p>
            <a:pPr lvl="1"/>
            <a:endParaRPr lang="en-US" dirty="0" smtClean="0"/>
          </a:p>
          <a:p>
            <a:endParaRPr lang="en-US" dirty="0" smtClean="0"/>
          </a:p>
          <a:p>
            <a:endParaRPr lang="en-US" dirty="0" smtClean="0"/>
          </a:p>
        </p:txBody>
      </p:sp>
      <p:pic>
        <p:nvPicPr>
          <p:cNvPr id="4" name="Picture 5" descr="5-26"/>
          <p:cNvPicPr>
            <a:picLocks noChangeAspect="1" noChangeArrowheads="1"/>
          </p:cNvPicPr>
          <p:nvPr/>
        </p:nvPicPr>
        <p:blipFill>
          <a:blip r:embed="rId2" cstate="print"/>
          <a:srcRect/>
          <a:stretch>
            <a:fillRect/>
          </a:stretch>
        </p:blipFill>
        <p:spPr bwMode="auto">
          <a:xfrm>
            <a:off x="1371600" y="2330450"/>
            <a:ext cx="6324600" cy="4187038"/>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Close-loop congestion control (detection and removal)</a:t>
            </a:r>
          </a:p>
          <a:p>
            <a:pPr lvl="1"/>
            <a:r>
              <a:rPr lang="en-US" dirty="0" smtClean="0"/>
              <a:t>The warning bit</a:t>
            </a:r>
          </a:p>
          <a:p>
            <a:pPr lvl="1"/>
            <a:r>
              <a:rPr lang="en-US" dirty="0" smtClean="0"/>
              <a:t>Choke packets</a:t>
            </a:r>
          </a:p>
          <a:p>
            <a:pPr lvl="1"/>
            <a:r>
              <a:rPr lang="en-US" dirty="0" smtClean="0"/>
              <a:t>Hop-by-hop choke packets</a:t>
            </a:r>
          </a:p>
          <a:p>
            <a:pPr lvl="1"/>
            <a:endParaRPr lang="en-US" dirty="0" smtClean="0"/>
          </a:p>
          <a:p>
            <a:endParaRPr lang="en-US" dirty="0" smtClean="0"/>
          </a:p>
          <a:p>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23900" y="323850"/>
            <a:ext cx="3790950" cy="2419350"/>
          </a:xfrm>
        </p:spPr>
        <p:txBody>
          <a:bodyPr>
            <a:normAutofit fontScale="90000"/>
          </a:bodyPr>
          <a:lstStyle/>
          <a:p>
            <a:r>
              <a:rPr lang="en-US" dirty="0" smtClean="0"/>
              <a:t>Choke Packets </a:t>
            </a:r>
            <a:br>
              <a:rPr lang="en-US" dirty="0" smtClean="0"/>
            </a:br>
            <a:r>
              <a:rPr lang="en-US" dirty="0" smtClean="0"/>
              <a:t>&amp;</a:t>
            </a:r>
            <a:br>
              <a:rPr lang="en-US" dirty="0" smtClean="0"/>
            </a:br>
            <a:r>
              <a:rPr lang="en-US" dirty="0" smtClean="0"/>
              <a:t>Hop-by-Hop </a:t>
            </a:r>
            <a:r>
              <a:rPr lang="en-US" dirty="0"/>
              <a:t>Choke Packets</a:t>
            </a:r>
          </a:p>
        </p:txBody>
      </p:sp>
      <p:sp>
        <p:nvSpPr>
          <p:cNvPr id="40963" name="Rectangle 3"/>
          <p:cNvSpPr>
            <a:spLocks noGrp="1" noChangeArrowheads="1"/>
          </p:cNvSpPr>
          <p:nvPr>
            <p:ph type="body" idx="1"/>
          </p:nvPr>
        </p:nvSpPr>
        <p:spPr>
          <a:xfrm>
            <a:off x="0" y="4210050"/>
            <a:ext cx="4514850" cy="2324100"/>
          </a:xfrm>
        </p:spPr>
        <p:txBody>
          <a:bodyPr>
            <a:normAutofit fontScale="85000" lnSpcReduction="10000"/>
          </a:bodyPr>
          <a:lstStyle/>
          <a:p>
            <a:pPr>
              <a:buFontTx/>
              <a:buNone/>
            </a:pPr>
            <a:r>
              <a:rPr lang="en-US">
                <a:solidFill>
                  <a:schemeClr val="accent2"/>
                </a:solidFill>
              </a:rPr>
              <a:t>(a)</a:t>
            </a:r>
            <a:r>
              <a:rPr lang="en-US"/>
              <a:t> A choke packet that affects only the source.</a:t>
            </a:r>
          </a:p>
          <a:p>
            <a:pPr>
              <a:buFontTx/>
              <a:buNone/>
            </a:pPr>
            <a:endParaRPr lang="en-US"/>
          </a:p>
          <a:p>
            <a:pPr>
              <a:buFontTx/>
              <a:buNone/>
            </a:pPr>
            <a:r>
              <a:rPr lang="en-US">
                <a:solidFill>
                  <a:schemeClr val="accent2"/>
                </a:solidFill>
              </a:rPr>
              <a:t>(b)</a:t>
            </a:r>
            <a:r>
              <a:rPr lang="en-US"/>
              <a:t> A choke packet that affects each hop it passes through.</a:t>
            </a:r>
          </a:p>
        </p:txBody>
      </p:sp>
      <p:pic>
        <p:nvPicPr>
          <p:cNvPr id="40965" name="Picture 5" descr="5-28"/>
          <p:cNvPicPr>
            <a:picLocks noChangeAspect="1" noChangeArrowheads="1"/>
          </p:cNvPicPr>
          <p:nvPr/>
        </p:nvPicPr>
        <p:blipFill>
          <a:blip r:embed="rId2" cstate="print"/>
          <a:srcRect/>
          <a:stretch>
            <a:fillRect/>
          </a:stretch>
        </p:blipFill>
        <p:spPr bwMode="auto">
          <a:xfrm>
            <a:off x="4610100" y="247650"/>
            <a:ext cx="4210050" cy="6338888"/>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238125"/>
            <a:ext cx="9144000" cy="1143000"/>
          </a:xfrm>
        </p:spPr>
        <p:txBody>
          <a:bodyPr>
            <a:normAutofit fontScale="90000"/>
          </a:bodyPr>
          <a:lstStyle/>
          <a:p>
            <a:r>
              <a:rPr lang="en-US" sz="4000"/>
              <a:t>Congestion Control in Virtual-Circuit Subnets</a:t>
            </a:r>
          </a:p>
        </p:txBody>
      </p:sp>
      <p:sp>
        <p:nvSpPr>
          <p:cNvPr id="39939" name="Rectangle 3"/>
          <p:cNvSpPr>
            <a:spLocks noGrp="1" noChangeArrowheads="1"/>
          </p:cNvSpPr>
          <p:nvPr>
            <p:ph type="body" idx="1"/>
          </p:nvPr>
        </p:nvSpPr>
        <p:spPr>
          <a:xfrm>
            <a:off x="933450" y="5389563"/>
            <a:ext cx="7410450" cy="1163637"/>
          </a:xfrm>
        </p:spPr>
        <p:txBody>
          <a:bodyPr>
            <a:normAutofit fontScale="85000" lnSpcReduction="20000"/>
          </a:bodyPr>
          <a:lstStyle/>
          <a:p>
            <a:pPr>
              <a:buFontTx/>
              <a:buNone/>
            </a:pPr>
            <a:r>
              <a:rPr lang="en-US" dirty="0" smtClean="0">
                <a:solidFill>
                  <a:schemeClr val="accent2"/>
                </a:solidFill>
              </a:rPr>
              <a:t>(a)</a:t>
            </a:r>
            <a:r>
              <a:rPr lang="en-US" dirty="0" smtClean="0"/>
              <a:t> A </a:t>
            </a:r>
            <a:r>
              <a:rPr lang="en-US" dirty="0"/>
              <a:t>congested subnet. </a:t>
            </a:r>
            <a:endParaRPr lang="en-US" dirty="0" smtClean="0"/>
          </a:p>
          <a:p>
            <a:pPr>
              <a:buFontTx/>
              <a:buNone/>
            </a:pPr>
            <a:r>
              <a:rPr lang="en-US" dirty="0" smtClean="0">
                <a:solidFill>
                  <a:schemeClr val="accent2"/>
                </a:solidFill>
              </a:rPr>
              <a:t>(</a:t>
            </a:r>
            <a:r>
              <a:rPr lang="en-US" dirty="0">
                <a:solidFill>
                  <a:schemeClr val="accent2"/>
                </a:solidFill>
              </a:rPr>
              <a:t>b)</a:t>
            </a:r>
            <a:r>
              <a:rPr lang="en-US" dirty="0"/>
              <a:t> A redrawn subnet, eliminates congestion and a virtual circuit from A to B.</a:t>
            </a:r>
          </a:p>
        </p:txBody>
      </p:sp>
      <p:pic>
        <p:nvPicPr>
          <p:cNvPr id="39941" name="Picture 5" descr="5-27"/>
          <p:cNvPicPr>
            <a:picLocks noChangeAspect="1" noChangeArrowheads="1"/>
          </p:cNvPicPr>
          <p:nvPr/>
        </p:nvPicPr>
        <p:blipFill>
          <a:blip r:embed="rId2" cstate="print"/>
          <a:srcRect/>
          <a:stretch>
            <a:fillRect/>
          </a:stretch>
        </p:blipFill>
        <p:spPr bwMode="auto">
          <a:xfrm>
            <a:off x="690563" y="1830388"/>
            <a:ext cx="7762875" cy="296862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Load Shedding</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Two Policies</a:t>
            </a:r>
          </a:p>
          <a:p>
            <a:pPr lvl="1"/>
            <a:r>
              <a:rPr lang="en-US" dirty="0" smtClean="0"/>
              <a:t>Wine (old is better than new)(wait-die)</a:t>
            </a:r>
          </a:p>
          <a:p>
            <a:pPr lvl="1"/>
            <a:r>
              <a:rPr lang="en-US" dirty="0" smtClean="0"/>
              <a:t>Milk (new is better than old)(wound-wait)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Jitter Control</a:t>
            </a:r>
            <a:endParaRPr lang="en-US" dirty="0"/>
          </a:p>
        </p:txBody>
      </p:sp>
      <p:sp>
        <p:nvSpPr>
          <p:cNvPr id="3" name="Content Placeholder 2"/>
          <p:cNvSpPr>
            <a:spLocks noGrp="1"/>
          </p:cNvSpPr>
          <p:nvPr>
            <p:ph idx="1"/>
          </p:nvPr>
        </p:nvSpPr>
        <p:spPr>
          <a:xfrm>
            <a:off x="228600" y="1600200"/>
            <a:ext cx="8686800" cy="4525963"/>
          </a:xfrm>
        </p:spPr>
        <p:txBody>
          <a:bodyPr/>
          <a:lstStyle/>
          <a:p>
            <a:r>
              <a:rPr lang="en-US" sz="2800" dirty="0" smtClean="0"/>
              <a:t>The variation in packet arrival times is called jitter</a:t>
            </a:r>
          </a:p>
          <a:p>
            <a:pPr lvl="1">
              <a:buNone/>
            </a:pPr>
            <a:r>
              <a:rPr lang="en-US" sz="2400" dirty="0" smtClean="0"/>
              <a:t>Ex. Variation in audio &amp; video streaming</a:t>
            </a:r>
          </a:p>
          <a:p>
            <a:r>
              <a:rPr lang="en-US" sz="2800" dirty="0" smtClean="0"/>
              <a:t>Solution1 : buffering data like video on demand</a:t>
            </a:r>
          </a:p>
          <a:p>
            <a:pPr lvl="1"/>
            <a:r>
              <a:rPr lang="en-US" sz="2400" dirty="0" smtClean="0"/>
              <a:t>This will not work for real time data</a:t>
            </a:r>
          </a:p>
          <a:p>
            <a:r>
              <a:rPr lang="en-US" sz="2800" dirty="0" smtClean="0"/>
              <a:t>Solution2: calculating transit time for each hop along the path and checking how much a packet is behind or ahead of its schedule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79375" y="2016125"/>
            <a:ext cx="8912225" cy="3775075"/>
          </a:xfrm>
          <a:prstGeom prst="rect">
            <a:avLst/>
          </a:prstGeom>
          <a:noFill/>
          <a:ln w="9525">
            <a:noFill/>
            <a:miter lim="800000"/>
            <a:headEnd/>
            <a:tailEnd/>
          </a:ln>
          <a:effectLst/>
        </p:spPr>
      </p:pic>
      <p:sp>
        <p:nvSpPr>
          <p:cNvPr id="15364" name="Text Box 4"/>
          <p:cNvSpPr txBox="1">
            <a:spLocks noChangeArrowheads="1"/>
          </p:cNvSpPr>
          <p:nvPr/>
        </p:nvSpPr>
        <p:spPr bwMode="auto">
          <a:xfrm>
            <a:off x="3059113" y="152400"/>
            <a:ext cx="2587625" cy="579438"/>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Port numbers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rmAutofit fontScale="90000"/>
          </a:bodyPr>
          <a:lstStyle/>
          <a:p>
            <a:r>
              <a:rPr lang="en-US" dirty="0" smtClean="0"/>
              <a:t>Congestion control in TCP</a:t>
            </a:r>
            <a:endParaRPr lang="en-US" dirty="0"/>
          </a:p>
        </p:txBody>
      </p:sp>
      <p:sp>
        <p:nvSpPr>
          <p:cNvPr id="3" name="Content Placeholder 2"/>
          <p:cNvSpPr>
            <a:spLocks noGrp="1"/>
          </p:cNvSpPr>
          <p:nvPr>
            <p:ph idx="1"/>
          </p:nvPr>
        </p:nvSpPr>
        <p:spPr>
          <a:xfrm>
            <a:off x="457200" y="2286000"/>
            <a:ext cx="8229600" cy="3840163"/>
          </a:xfrm>
        </p:spPr>
        <p:txBody>
          <a:bodyPr/>
          <a:lstStyle/>
          <a:p>
            <a:r>
              <a:rPr lang="en-US" dirty="0" smtClean="0"/>
              <a:t>Three phases</a:t>
            </a:r>
          </a:p>
          <a:p>
            <a:pPr lvl="1"/>
            <a:r>
              <a:rPr lang="en-US" dirty="0" smtClean="0"/>
              <a:t>Slow start: Exponential Increase</a:t>
            </a:r>
          </a:p>
          <a:p>
            <a:pPr lvl="1"/>
            <a:r>
              <a:rPr lang="en-US" dirty="0" smtClean="0"/>
              <a:t>Congestion avoidance: additive Increase</a:t>
            </a:r>
          </a:p>
          <a:p>
            <a:pPr lvl="1"/>
            <a:r>
              <a:rPr lang="en-US" dirty="0" smtClean="0"/>
              <a:t>Congestion detection: Multiplicative Decrease</a:t>
            </a:r>
          </a:p>
          <a:p>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667000" y="457200"/>
            <a:ext cx="32766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Slow </a:t>
            </a:r>
            <a:r>
              <a:rPr lang="en-US" altLang="en-US" i="1" dirty="0">
                <a:latin typeface="Times New Roman" pitchFamily="18" charset="0"/>
              </a:rPr>
              <a:t>start, exponential increase</a:t>
            </a:r>
          </a:p>
        </p:txBody>
      </p:sp>
      <p:pic>
        <p:nvPicPr>
          <p:cNvPr id="5" name="Picture 10"/>
          <p:cNvPicPr>
            <a:picLocks noChangeAspect="1" noChangeArrowheads="1"/>
          </p:cNvPicPr>
          <p:nvPr/>
        </p:nvPicPr>
        <p:blipFill>
          <a:blip r:embed="rId2" cstate="print"/>
          <a:srcRect/>
          <a:stretch>
            <a:fillRect/>
          </a:stretch>
        </p:blipFill>
        <p:spPr bwMode="auto">
          <a:xfrm>
            <a:off x="1181100" y="1301750"/>
            <a:ext cx="6591300" cy="45656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286000" y="457200"/>
            <a:ext cx="41910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Congestion </a:t>
            </a:r>
            <a:r>
              <a:rPr lang="en-US" altLang="en-US" i="1" dirty="0">
                <a:latin typeface="Times New Roman" pitchFamily="18" charset="0"/>
              </a:rPr>
              <a:t>avoidance, additive increase</a:t>
            </a:r>
          </a:p>
        </p:txBody>
      </p:sp>
      <p:pic>
        <p:nvPicPr>
          <p:cNvPr id="7" name="Picture 10"/>
          <p:cNvPicPr>
            <a:picLocks noChangeAspect="1" noChangeArrowheads="1"/>
          </p:cNvPicPr>
          <p:nvPr/>
        </p:nvPicPr>
        <p:blipFill>
          <a:blip r:embed="rId2" cstate="print"/>
          <a:srcRect/>
          <a:stretch>
            <a:fillRect/>
          </a:stretch>
        </p:blipFill>
        <p:spPr bwMode="auto">
          <a:xfrm>
            <a:off x="1447800" y="1295400"/>
            <a:ext cx="5594350" cy="453072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i="1" dirty="0" smtClean="0"/>
              <a:t>Congestion detection: Multiplicative Decrease</a:t>
            </a:r>
            <a:endParaRPr lang="en-US" sz="2800" i="1" dirty="0"/>
          </a:p>
        </p:txBody>
      </p:sp>
      <p:sp>
        <p:nvSpPr>
          <p:cNvPr id="3" name="Content Placeholder 2"/>
          <p:cNvSpPr>
            <a:spLocks noGrp="1"/>
          </p:cNvSpPr>
          <p:nvPr>
            <p:ph idx="1"/>
          </p:nvPr>
        </p:nvSpPr>
        <p:spPr>
          <a:xfrm>
            <a:off x="228600" y="1143000"/>
            <a:ext cx="8686800" cy="4983163"/>
          </a:xfrm>
        </p:spPr>
        <p:txBody>
          <a:bodyPr/>
          <a:lstStyle/>
          <a:p>
            <a:r>
              <a:rPr lang="en-US" dirty="0" smtClean="0"/>
              <a:t>When congestion occurs, </a:t>
            </a:r>
            <a:r>
              <a:rPr lang="en-US" i="1" dirty="0" err="1" smtClean="0"/>
              <a:t>cwnd</a:t>
            </a:r>
            <a:r>
              <a:rPr lang="en-US" dirty="0" smtClean="0"/>
              <a:t> must be decreased</a:t>
            </a:r>
          </a:p>
          <a:p>
            <a:r>
              <a:rPr lang="en-US" dirty="0" smtClean="0"/>
              <a:t>Sender can guess that congestion has occurred when it needs to retransmit a segment</a:t>
            </a:r>
          </a:p>
          <a:p>
            <a:r>
              <a:rPr lang="en-US" dirty="0" smtClean="0"/>
              <a:t>Retransmission can occur in two cases:</a:t>
            </a:r>
          </a:p>
          <a:p>
            <a:pPr lvl="1"/>
            <a:r>
              <a:rPr lang="en-US" dirty="0" smtClean="0"/>
              <a:t>RTO timer times out, a new slow start phase starts</a:t>
            </a:r>
          </a:p>
          <a:p>
            <a:pPr lvl="1"/>
            <a:r>
              <a:rPr lang="en-US" dirty="0" smtClean="0"/>
              <a:t>Three ACKs are received, a new congestion avoidance phase starts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cstate="print"/>
          <a:srcRect/>
          <a:stretch>
            <a:fillRect/>
          </a:stretch>
        </p:blipFill>
        <p:spPr bwMode="auto">
          <a:xfrm>
            <a:off x="762000" y="1600200"/>
            <a:ext cx="7769225" cy="407987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6400800"/>
            <a:chOff x="0" y="96"/>
            <a:chExt cx="5472" cy="3840"/>
          </a:xfrm>
        </p:grpSpPr>
        <p:sp>
          <p:nvSpPr>
            <p:cNvPr id="83977"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83978" name="AutoShape 4"/>
            <p:cNvSpPr>
              <a:spLocks noChangeArrowheads="1"/>
            </p:cNvSpPr>
            <p:nvPr/>
          </p:nvSpPr>
          <p:spPr bwMode="blackWhite">
            <a:xfrm>
              <a:off x="0" y="96"/>
              <a:ext cx="5376" cy="768"/>
            </a:xfrm>
            <a:custGeom>
              <a:avLst/>
              <a:gdLst>
                <a:gd name="T0" fmla="*/ 0 w 7000"/>
                <a:gd name="T1" fmla="*/ 0 h 1000"/>
                <a:gd name="T2" fmla="*/ 6169 w 7000"/>
                <a:gd name="T3" fmla="*/ 0 h 1000"/>
                <a:gd name="T4" fmla="*/ 6670 w 7000"/>
                <a:gd name="T5" fmla="*/ 500 h 1000"/>
                <a:gd name="T6" fmla="*/ 6170 w 7000"/>
                <a:gd name="T7" fmla="*/ 1000 h 1000"/>
                <a:gd name="T8" fmla="*/ 0 w 7000"/>
                <a:gd name="T9" fmla="*/ 1000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83979"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US"/>
            </a:p>
          </p:txBody>
        </p:sp>
      </p:grpSp>
      <p:sp>
        <p:nvSpPr>
          <p:cNvPr id="83973" name="Text Box 6"/>
          <p:cNvSpPr txBox="1">
            <a:spLocks noChangeArrowheads="1"/>
          </p:cNvSpPr>
          <p:nvPr/>
        </p:nvSpPr>
        <p:spPr bwMode="auto">
          <a:xfrm>
            <a:off x="228600" y="354013"/>
            <a:ext cx="2963632" cy="646331"/>
          </a:xfrm>
          <a:prstGeom prst="rect">
            <a:avLst/>
          </a:prstGeom>
          <a:noFill/>
          <a:ln w="9525">
            <a:noFill/>
            <a:miter lim="800000"/>
            <a:headEnd/>
            <a:tailEnd/>
          </a:ln>
        </p:spPr>
        <p:txBody>
          <a:bodyPr wrap="none">
            <a:spAutoFit/>
          </a:bodyPr>
          <a:lstStyle/>
          <a:p>
            <a:r>
              <a:rPr lang="en-US" sz="3600" dirty="0" smtClean="0">
                <a:solidFill>
                  <a:schemeClr val="bg1"/>
                </a:solidFill>
                <a:latin typeface="Arial" charset="0"/>
              </a:rPr>
              <a:t>TCP </a:t>
            </a:r>
            <a:r>
              <a:rPr lang="en-US" sz="3600" dirty="0">
                <a:solidFill>
                  <a:schemeClr val="bg1"/>
                </a:solidFill>
                <a:latin typeface="Arial" charset="0"/>
              </a:rPr>
              <a:t>TIMERS</a:t>
            </a:r>
          </a:p>
        </p:txBody>
      </p:sp>
      <p:sp>
        <p:nvSpPr>
          <p:cNvPr id="481287"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dirty="0">
                <a:effectLst>
                  <a:outerShdw blurRad="38100" dist="38100" dir="2700000" algn="tl">
                    <a:srgbClr val="C0C0C0"/>
                  </a:outerShdw>
                </a:effectLst>
                <a:latin typeface="Times New Roman" pitchFamily="18" charset="0"/>
              </a:rPr>
              <a:t>To perform its operation smoothly, most TCP implementations use at least four timers. </a:t>
            </a:r>
          </a:p>
        </p:txBody>
      </p:sp>
      <p:pic>
        <p:nvPicPr>
          <p:cNvPr id="12" name="Picture 10"/>
          <p:cNvPicPr>
            <a:picLocks noChangeAspect="1" noChangeArrowheads="1"/>
          </p:cNvPicPr>
          <p:nvPr/>
        </p:nvPicPr>
        <p:blipFill>
          <a:blip r:embed="rId2" cstate="print"/>
          <a:srcRect/>
          <a:stretch>
            <a:fillRect/>
          </a:stretch>
        </p:blipFill>
        <p:spPr bwMode="auto">
          <a:xfrm>
            <a:off x="609600" y="3352800"/>
            <a:ext cx="7924800"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821363"/>
          </a:xfrm>
        </p:spPr>
        <p:txBody>
          <a:bodyPr>
            <a:normAutofit fontScale="92500"/>
          </a:bodyPr>
          <a:lstStyle/>
          <a:p>
            <a:r>
              <a:rPr lang="en-US" dirty="0" smtClean="0"/>
              <a:t>Retransmission Timer</a:t>
            </a:r>
          </a:p>
          <a:p>
            <a:pPr lvl="1"/>
            <a:r>
              <a:rPr lang="en-US" dirty="0" smtClean="0"/>
              <a:t>Used to retransmit a lost segment</a:t>
            </a:r>
          </a:p>
          <a:p>
            <a:pPr lvl="1"/>
            <a:r>
              <a:rPr lang="en-US" dirty="0" smtClean="0"/>
              <a:t>Set to Round trip time</a:t>
            </a:r>
          </a:p>
          <a:p>
            <a:r>
              <a:rPr lang="en-US" dirty="0" smtClean="0"/>
              <a:t>Persistence Timer</a:t>
            </a:r>
          </a:p>
          <a:p>
            <a:pPr lvl="1"/>
            <a:r>
              <a:rPr lang="en-US" dirty="0" smtClean="0"/>
              <a:t>Used to avoid deadlock</a:t>
            </a:r>
          </a:p>
          <a:p>
            <a:pPr lvl="1"/>
            <a:r>
              <a:rPr lang="en-US" dirty="0" smtClean="0"/>
              <a:t>Initially persistence timer is set to retransmission timer</a:t>
            </a:r>
          </a:p>
          <a:p>
            <a:pPr lvl="1"/>
            <a:r>
              <a:rPr lang="en-US" dirty="0" smtClean="0"/>
              <a:t>When persistence timer goes off, sending TCP sends special segment called probe</a:t>
            </a:r>
          </a:p>
          <a:p>
            <a:pPr lvl="1"/>
            <a:r>
              <a:rPr lang="en-US" dirty="0" smtClean="0"/>
              <a:t>Sender will continue doubling the value of persistence timer until it receives nonzero value of rwnd or persistence timer reaches to threshold (usually 60s).</a:t>
            </a:r>
          </a:p>
          <a:p>
            <a:pPr lvl="1"/>
            <a:r>
              <a:rPr lang="en-US" dirty="0" smtClean="0"/>
              <a:t>After that it sends one probe segment every 60s.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763000" cy="5364163"/>
          </a:xfrm>
        </p:spPr>
        <p:txBody>
          <a:bodyPr>
            <a:normAutofit/>
          </a:bodyPr>
          <a:lstStyle/>
          <a:p>
            <a:r>
              <a:rPr lang="en-US" dirty="0" err="1" smtClean="0"/>
              <a:t>Keepalive</a:t>
            </a:r>
            <a:endParaRPr lang="en-US" dirty="0" smtClean="0"/>
          </a:p>
          <a:p>
            <a:pPr lvl="1"/>
            <a:r>
              <a:rPr lang="en-US" dirty="0" smtClean="0"/>
              <a:t>Used to prevent long idle connection</a:t>
            </a:r>
          </a:p>
          <a:p>
            <a:pPr lvl="1"/>
            <a:r>
              <a:rPr lang="en-US" dirty="0" smtClean="0"/>
              <a:t>What is client becomes silent after sending some data? How much time should connection be opened ?</a:t>
            </a:r>
          </a:p>
          <a:p>
            <a:pPr lvl="1"/>
            <a:r>
              <a:rPr lang="en-US" dirty="0" smtClean="0"/>
              <a:t>Each time server hears from client, it resets this timer (usually 2 hours)</a:t>
            </a:r>
          </a:p>
          <a:p>
            <a:pPr lvl="1"/>
            <a:r>
              <a:rPr lang="en-US" dirty="0" smtClean="0"/>
              <a:t>If server does not hear from client after 2 hours, it sends 10 probe segment, each of which 75s apart.</a:t>
            </a:r>
          </a:p>
          <a:p>
            <a:pPr lvl="1"/>
            <a:r>
              <a:rPr lang="en-US" dirty="0" smtClean="0"/>
              <a:t>After that connection is being terminated.</a:t>
            </a:r>
          </a:p>
          <a:p>
            <a:pPr lvl="1"/>
            <a:r>
              <a:rPr lang="en-US" dirty="0" smtClean="0"/>
              <a:t>Ex. IRCTC reservation, any online banking application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763000" cy="5364163"/>
          </a:xfrm>
        </p:spPr>
        <p:txBody>
          <a:bodyPr>
            <a:normAutofit/>
          </a:bodyPr>
          <a:lstStyle/>
          <a:p>
            <a:r>
              <a:rPr lang="en-US" dirty="0" smtClean="0"/>
              <a:t>Time-Wait timer</a:t>
            </a:r>
          </a:p>
          <a:p>
            <a:pPr lvl="1"/>
            <a:r>
              <a:rPr lang="en-US" dirty="0" smtClean="0"/>
              <a:t>Set to twice of max of segment lifetime in internet (between 30s to 1min)</a:t>
            </a:r>
          </a:p>
        </p:txBody>
      </p:sp>
      <p:pic>
        <p:nvPicPr>
          <p:cNvPr id="1026" name="Picture 2" descr="C:\Documents and Settings\SWAMI SAMARTH\Desktop\untitled.JPG"/>
          <p:cNvPicPr>
            <a:picLocks noChangeAspect="1" noChangeArrowheads="1"/>
          </p:cNvPicPr>
          <p:nvPr/>
        </p:nvPicPr>
        <p:blipFill>
          <a:blip r:embed="rId2" cstate="print"/>
          <a:srcRect/>
          <a:stretch>
            <a:fillRect/>
          </a:stretch>
        </p:blipFill>
        <p:spPr bwMode="auto">
          <a:xfrm>
            <a:off x="2133600" y="2514601"/>
            <a:ext cx="5105400" cy="34290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1"/>
          <p:cNvSpPr>
            <a:spLocks noGrp="1"/>
          </p:cNvSpPr>
          <p:nvPr>
            <p:ph type="ftr" sz="quarter" idx="10"/>
          </p:nvPr>
        </p:nvSpPr>
        <p:spPr>
          <a:noFill/>
        </p:spPr>
        <p:txBody>
          <a:bodyPr/>
          <a:lstStyle/>
          <a:p>
            <a:r>
              <a:rPr lang="en-US"/>
              <a:t>TCP/IP Protocol Suite</a:t>
            </a:r>
          </a:p>
        </p:txBody>
      </p:sp>
      <p:sp>
        <p:nvSpPr>
          <p:cNvPr id="94211" name="Slide Number Placeholder 2"/>
          <p:cNvSpPr>
            <a:spLocks noGrp="1"/>
          </p:cNvSpPr>
          <p:nvPr>
            <p:ph type="sldNum" sz="quarter" idx="11"/>
          </p:nvPr>
        </p:nvSpPr>
        <p:spPr>
          <a:noFill/>
        </p:spPr>
        <p:txBody>
          <a:bodyPr/>
          <a:lstStyle/>
          <a:p>
            <a:fld id="{5E357BB7-211D-4780-A714-38E37CC88F92}" type="slidenum">
              <a:rPr lang="en-US"/>
              <a:pPr/>
              <a:t>79</a:t>
            </a:fld>
            <a:endParaRPr lang="en-US"/>
          </a:p>
        </p:txBody>
      </p:sp>
      <p:sp>
        <p:nvSpPr>
          <p:cNvPr id="94212" name="Text Box 2"/>
          <p:cNvSpPr txBox="1">
            <a:spLocks noChangeArrowheads="1"/>
          </p:cNvSpPr>
          <p:nvPr/>
        </p:nvSpPr>
        <p:spPr bwMode="auto">
          <a:xfrm>
            <a:off x="3581400" y="152400"/>
            <a:ext cx="1905000" cy="646331"/>
          </a:xfrm>
          <a:prstGeom prst="rect">
            <a:avLst/>
          </a:prstGeom>
          <a:noFill/>
          <a:ln w="9525">
            <a:noFill/>
            <a:miter lim="800000"/>
            <a:headEnd/>
            <a:tailEnd/>
          </a:ln>
        </p:spPr>
        <p:txBody>
          <a:bodyPr wrap="square">
            <a:spAutoFit/>
          </a:bodyPr>
          <a:lstStyle/>
          <a:p>
            <a:r>
              <a:rPr lang="en-US" altLang="en-US" dirty="0" smtClean="0">
                <a:solidFill>
                  <a:schemeClr val="accent2"/>
                </a:solidFill>
                <a:latin typeface="Times New Roman" pitchFamily="18" charset="0"/>
              </a:rPr>
              <a:t>  </a:t>
            </a:r>
            <a:r>
              <a:rPr lang="en-US" altLang="en-US" sz="3600" i="1" dirty="0">
                <a:latin typeface="Times New Roman" pitchFamily="18" charset="0"/>
              </a:rPr>
              <a:t>Options</a:t>
            </a:r>
          </a:p>
        </p:txBody>
      </p:sp>
      <p:pic>
        <p:nvPicPr>
          <p:cNvPr id="94220" name="Picture 10"/>
          <p:cNvPicPr>
            <a:picLocks noChangeAspect="1" noChangeArrowheads="1"/>
          </p:cNvPicPr>
          <p:nvPr/>
        </p:nvPicPr>
        <p:blipFill>
          <a:blip r:embed="rId2" cstate="print"/>
          <a:srcRect/>
          <a:stretch>
            <a:fillRect/>
          </a:stretch>
        </p:blipFill>
        <p:spPr bwMode="auto">
          <a:xfrm>
            <a:off x="465138" y="1322388"/>
            <a:ext cx="7916862" cy="4697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cstate="print"/>
          <a:srcRect/>
          <a:stretch>
            <a:fillRect/>
          </a:stretch>
        </p:blipFill>
        <p:spPr bwMode="auto">
          <a:xfrm>
            <a:off x="1392238" y="965200"/>
            <a:ext cx="6380162" cy="5664200"/>
          </a:xfrm>
          <a:prstGeom prst="rect">
            <a:avLst/>
          </a:prstGeom>
          <a:noFill/>
          <a:ln w="9525">
            <a:noFill/>
            <a:miter lim="800000"/>
            <a:headEnd/>
            <a:tailEnd/>
          </a:ln>
          <a:effectLst/>
        </p:spPr>
      </p:pic>
      <p:sp>
        <p:nvSpPr>
          <p:cNvPr id="16389" name="Text Box 5"/>
          <p:cNvSpPr txBox="1">
            <a:spLocks noChangeArrowheads="1"/>
          </p:cNvSpPr>
          <p:nvPr/>
        </p:nvSpPr>
        <p:spPr bwMode="auto">
          <a:xfrm>
            <a:off x="1447800" y="76200"/>
            <a:ext cx="6057900"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IP addresses versus port numbers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88975"/>
          </a:xfrm>
        </p:spPr>
        <p:txBody>
          <a:bodyPr>
            <a:normAutofit fontScale="90000"/>
          </a:bodyPr>
          <a:lstStyle/>
          <a:p>
            <a:r>
              <a:rPr lang="en-US" altLang="en-US" i="1" dirty="0" smtClean="0">
                <a:latin typeface="Times New Roman" pitchFamily="18" charset="0"/>
              </a:rPr>
              <a:t>Socket address</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2322513" y="2125663"/>
            <a:ext cx="4497387" cy="26050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2162</Words>
  <Application>Microsoft Office PowerPoint</Application>
  <PresentationFormat>On-screen Show (4:3)</PresentationFormat>
  <Paragraphs>261</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Slide 1</vt:lpstr>
      <vt:lpstr>Slide 2</vt:lpstr>
      <vt:lpstr>Role of Transport Layer</vt:lpstr>
      <vt:lpstr>Slide 4</vt:lpstr>
      <vt:lpstr>Slide 5</vt:lpstr>
      <vt:lpstr>Slide 6</vt:lpstr>
      <vt:lpstr>Slide 7</vt:lpstr>
      <vt:lpstr>Slide 8</vt:lpstr>
      <vt:lpstr>Socket address</vt:lpstr>
      <vt:lpstr>User datagram format</vt:lpstr>
      <vt:lpstr> Encapsulation and Decapsulation</vt:lpstr>
      <vt:lpstr>Queues in UDP</vt:lpstr>
      <vt:lpstr>Slide 13</vt:lpstr>
      <vt:lpstr>Slide 14</vt:lpstr>
      <vt:lpstr>Slide 15</vt:lpstr>
      <vt:lpstr>Slide 16</vt:lpstr>
      <vt:lpstr>Slide 17</vt:lpstr>
      <vt:lpstr>Stream delivery</vt:lpstr>
      <vt:lpstr>Sending and receiving buffers</vt:lpstr>
      <vt:lpstr>segments</vt:lpstr>
      <vt:lpstr>Slide 21</vt:lpstr>
      <vt:lpstr>Numbering</vt:lpstr>
      <vt:lpstr>Slide 23</vt:lpstr>
      <vt:lpstr>Slide 24</vt:lpstr>
      <vt:lpstr>TCP segment format</vt:lpstr>
      <vt:lpstr>Control field</vt:lpstr>
      <vt:lpstr>Description of flags in the control field</vt:lpstr>
      <vt:lpstr>Slide 28</vt:lpstr>
      <vt:lpstr>Connection establishment using three-way handshaking</vt:lpstr>
      <vt:lpstr>Slide 30</vt:lpstr>
      <vt:lpstr>Slide 31</vt:lpstr>
      <vt:lpstr>Data transfer</vt:lpstr>
      <vt:lpstr>Slide 33</vt:lpstr>
      <vt:lpstr>Connection termination using three-way handshaking</vt:lpstr>
      <vt:lpstr>Connection termination using four-way handshaking with Half-close</vt:lpstr>
      <vt:lpstr>Slide 36</vt:lpstr>
      <vt:lpstr>Slide 37</vt:lpstr>
      <vt:lpstr>Sliding window</vt:lpstr>
      <vt:lpstr>Slide 39</vt:lpstr>
      <vt:lpstr>Slide 40</vt:lpstr>
      <vt:lpstr>Slide 41</vt:lpstr>
      <vt:lpstr>Slide 42</vt:lpstr>
      <vt:lpstr>Slide 43</vt:lpstr>
      <vt:lpstr>Slide 44</vt:lpstr>
      <vt:lpstr>Slide 45</vt:lpstr>
      <vt:lpstr>Slide 46</vt:lpstr>
      <vt:lpstr>Slide 47</vt:lpstr>
      <vt:lpstr>Window shutdown</vt:lpstr>
      <vt:lpstr>Silly Window syndrome</vt:lpstr>
      <vt:lpstr>Syndrome created by the sender</vt:lpstr>
      <vt:lpstr>Syndrome created by the Receiver</vt:lpstr>
      <vt:lpstr>Slide 52</vt:lpstr>
      <vt:lpstr>Slide 53</vt:lpstr>
      <vt:lpstr>Slide 54</vt:lpstr>
      <vt:lpstr>Normal Operation</vt:lpstr>
      <vt:lpstr>Lost segment</vt:lpstr>
      <vt:lpstr>Fast retransmission</vt:lpstr>
      <vt:lpstr>Lost acknowledgment Corrected  Automatically</vt:lpstr>
      <vt:lpstr>Lost acknowledgment corrected by resending a segment</vt:lpstr>
      <vt:lpstr>Slide 60</vt:lpstr>
      <vt:lpstr>Deadlock created by lost acknowledgement</vt:lpstr>
      <vt:lpstr>Slide 62</vt:lpstr>
      <vt:lpstr>Slide 63</vt:lpstr>
      <vt:lpstr>Congestion control mechanisms</vt:lpstr>
      <vt:lpstr>Slide 65</vt:lpstr>
      <vt:lpstr>Choke Packets  &amp; Hop-by-Hop Choke Packets</vt:lpstr>
      <vt:lpstr>Congestion Control in Virtual-Circuit Subnets</vt:lpstr>
      <vt:lpstr>Load Shedding</vt:lpstr>
      <vt:lpstr>Jitter Control</vt:lpstr>
      <vt:lpstr>Congestion control in TCP</vt:lpstr>
      <vt:lpstr>Slide 71</vt:lpstr>
      <vt:lpstr>Slide 72</vt:lpstr>
      <vt:lpstr>Congestion detection: Multiplicative Decrease</vt:lpstr>
      <vt:lpstr>Slide 74</vt:lpstr>
      <vt:lpstr>Slide 75</vt:lpstr>
      <vt:lpstr>Slide 76</vt:lpstr>
      <vt:lpstr>Slide 77</vt:lpstr>
      <vt:lpstr>Slide 78</vt:lpstr>
      <vt:lpstr>Slide 79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119</cp:revision>
  <dcterms:created xsi:type="dcterms:W3CDTF">2006-08-16T00:00:00Z</dcterms:created>
  <dcterms:modified xsi:type="dcterms:W3CDTF">2012-09-17T07:59:03Z</dcterms:modified>
</cp:coreProperties>
</file>