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3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6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2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A442A-BD94-42AC-A1B4-AD606C03104D}" type="datetimeFigureOut">
              <a:rPr lang="en-IN" smtClean="0"/>
              <a:t>07/08/2020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0B6E8-ABEB-4229-AA1F-C938792FA2C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6325" y="758826"/>
            <a:ext cx="7543800" cy="3565525"/>
          </a:xfrm>
        </p:spPr>
        <p:txBody>
          <a:bodyPr/>
          <a:lstStyle/>
          <a:p>
            <a:pPr>
              <a:defRPr/>
            </a:pPr>
            <a:r>
              <a:rPr lang="en-US" dirty="0"/>
              <a:t>Capability Maturity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6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90963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2: Repeatable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916114"/>
            <a:ext cx="7772400" cy="4484687"/>
          </a:xfrm>
        </p:spPr>
        <p:txBody>
          <a:bodyPr rtlCol="0">
            <a:normAutofit/>
          </a:bodyPr>
          <a:lstStyle/>
          <a:p>
            <a:pPr marL="91440" indent="-9144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process management processes are established to track cost, schedule, and functionality. The necessary process discipline is in place to repeat earlier successes on projects with similar applications.</a:t>
            </a:r>
          </a:p>
          <a:p>
            <a:pPr marL="384048" lvl="1" indent="-18288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Realistic project commitments based on results observed on previous projects</a:t>
            </a:r>
          </a:p>
          <a:p>
            <a:pPr marL="384048" lvl="1" indent="-18288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project standards are defined and faithfully followed</a:t>
            </a:r>
          </a:p>
          <a:p>
            <a:pPr marL="384048" lvl="1" indent="-18288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Processes may differ between projects</a:t>
            </a:r>
          </a:p>
          <a:p>
            <a:pPr marL="384048" lvl="1" indent="-18288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is disciplined </a:t>
            </a:r>
          </a:p>
          <a:p>
            <a:pPr marL="384048" lvl="1" indent="-182880">
              <a:buFont typeface="Monotype Sorts" pitchFamily="2" charset="2"/>
              <a:buChar char="Ë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earlier successes can be repeated</a:t>
            </a:r>
          </a:p>
        </p:txBody>
      </p:sp>
    </p:spTree>
    <p:extLst>
      <p:ext uri="{BB962C8B-B14F-4D97-AF65-F5344CB8AC3E}">
        <p14:creationId xmlns:p14="http://schemas.microsoft.com/office/powerpoint/2010/main" val="1414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7651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3: Defined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Char char="Ì"/>
            </a:pPr>
            <a:r>
              <a:rPr lang="en-US" smtClean="0"/>
              <a:t>The software process for both management and engineering activities is documented, standardized, and integrated into a standard software process for the organization. All projects use an approved, tailored version of the organization’s standard software process for developing an maintaining software.</a:t>
            </a:r>
          </a:p>
        </p:txBody>
      </p:sp>
    </p:spTree>
    <p:extLst>
      <p:ext uri="{BB962C8B-B14F-4D97-AF65-F5344CB8AC3E}">
        <p14:creationId xmlns:p14="http://schemas.microsoft.com/office/powerpoint/2010/main" val="7072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4: Managed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981200"/>
            <a:ext cx="7772400" cy="44958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Í"/>
            </a:pPr>
            <a:r>
              <a:rPr lang="en-US"/>
              <a:t>Detailed measures of the software process and product quality are collected. Both the software process and products are quantitatively understood and controlled.</a:t>
            </a:r>
          </a:p>
          <a:p>
            <a:pPr lvl="1" eaLnBrk="1" hangingPunct="1">
              <a:buFont typeface="Monotype Sorts" pitchFamily="2" charset="2"/>
              <a:buChar char="Í"/>
            </a:pPr>
            <a:r>
              <a:rPr lang="en-US"/>
              <a:t>Narrowing the variation in process performance to fall within acceptable quantitative bounds</a:t>
            </a:r>
          </a:p>
          <a:p>
            <a:pPr lvl="1" eaLnBrk="1" hangingPunct="1">
              <a:buFont typeface="Monotype Sorts" pitchFamily="2" charset="2"/>
              <a:buChar char="Í"/>
            </a:pPr>
            <a:r>
              <a:rPr lang="en-US"/>
              <a:t>When known limits are exceeded, corrective action can be taken</a:t>
            </a:r>
          </a:p>
          <a:p>
            <a:pPr lvl="1" eaLnBrk="1" hangingPunct="1">
              <a:buFont typeface="Monotype Sorts" pitchFamily="2" charset="2"/>
              <a:buChar char="Í"/>
            </a:pPr>
            <a:r>
              <a:rPr lang="en-US"/>
              <a:t>Quantifiable and predictable</a:t>
            </a:r>
          </a:p>
          <a:p>
            <a:pPr lvl="2" eaLnBrk="1" hangingPunct="1">
              <a:buFont typeface="Monotype Sorts" pitchFamily="2" charset="2"/>
              <a:buChar char="Í"/>
            </a:pPr>
            <a:r>
              <a:rPr lang="en-US"/>
              <a:t>predict trends in process and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11349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9810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5: Optimizing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Char char="Î"/>
            </a:pPr>
            <a:r>
              <a:rPr lang="en-US"/>
              <a:t>Continuous process improvement is enabled by quantitative feedback from the process and from piloting innovative ideas and technologies.</a:t>
            </a:r>
          </a:p>
          <a:p>
            <a:pPr eaLnBrk="1" hangingPunct="1">
              <a:buFont typeface="Monotype Sorts" pitchFamily="2" charset="2"/>
              <a:buChar char="Î"/>
            </a:pPr>
            <a:r>
              <a:rPr lang="en-US"/>
              <a:t>Goal is to prevent the occurrence of defects</a:t>
            </a:r>
          </a:p>
          <a:p>
            <a:pPr lvl="1" eaLnBrk="1" hangingPunct="1">
              <a:buFont typeface="Monotype Sorts" pitchFamily="2" charset="2"/>
              <a:buChar char="Î"/>
            </a:pPr>
            <a:r>
              <a:rPr lang="en-US"/>
              <a:t>Causal analysis</a:t>
            </a:r>
          </a:p>
          <a:p>
            <a:pPr eaLnBrk="1" hangingPunct="1">
              <a:buFont typeface="Monotype Sorts" pitchFamily="2" charset="2"/>
              <a:buChar char="Î"/>
            </a:pPr>
            <a:r>
              <a:rPr lang="en-US"/>
              <a:t>Data on process effectiveness used for cost benefit analysis of new technologies and proposed process changes</a:t>
            </a:r>
          </a:p>
        </p:txBody>
      </p:sp>
    </p:spTree>
    <p:extLst>
      <p:ext uri="{BB962C8B-B14F-4D97-AF65-F5344CB8AC3E}">
        <p14:creationId xmlns:p14="http://schemas.microsoft.com/office/powerpoint/2010/main" val="31476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Structure to Maturity Levels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Except for level 1, each level is decomposed into key process areas (KPA)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Each KPA identifies a cluster of related activities that, when performed collectively, achieve a set of goals considered important for enhancing software capability.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commitment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ability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2514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759200" y="533400"/>
          <a:ext cx="49276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4673016" imgH="5434921" progId="Photoshop.Image.6">
                  <p:embed/>
                </p:oleObj>
              </mc:Choice>
              <mc:Fallback>
                <p:oleObj name="Image" r:id="rId3" imgW="4673016" imgH="543492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33400"/>
                        <a:ext cx="4927600" cy="561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3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810000" y="381000"/>
          <a:ext cx="4559300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4558730" imgH="5473016" progId="Photoshop.Image.6">
                  <p:embed/>
                </p:oleObj>
              </mc:Choice>
              <mc:Fallback>
                <p:oleObj name="Image" r:id="rId3" imgW="4558730" imgH="54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"/>
                        <a:ext cx="4559300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191000" y="6324600"/>
          <a:ext cx="3302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Image" r:id="rId5" imgW="3301587" imgH="152274" progId="Photoshop.Image.6">
                  <p:embed/>
                </p:oleObj>
              </mc:Choice>
              <mc:Fallback>
                <p:oleObj name="Image" r:id="rId5" imgW="3301587" imgH="152274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324600"/>
                        <a:ext cx="33020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7651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2 KPAs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844676"/>
            <a:ext cx="7772400" cy="4022725"/>
          </a:xfrm>
        </p:spPr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Management</a:t>
            </a:r>
          </a:p>
          <a:p>
            <a:pPr marL="384048" lvl="1" indent="-18288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 common understanding of customer requirements between the customer and the software project </a:t>
            </a:r>
          </a:p>
          <a:p>
            <a:pPr marL="384048" lvl="1" indent="-18288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is basis for planning and managing the software project</a:t>
            </a:r>
          </a:p>
          <a:p>
            <a:pPr marL="384048" lvl="1" indent="-18288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working backwards from a given release date!</a:t>
            </a:r>
          </a:p>
          <a:p>
            <a:pPr marL="91440" indent="-9144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Project Planning</a:t>
            </a:r>
          </a:p>
          <a:p>
            <a:pPr marL="384048" lvl="1" indent="-182880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 reasonable plans for performing the software engineering activities and for managing the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6690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2 KPAs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Software Project Tracking and Oversight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Establish adequate visibility into actual progress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Take effective actions when project’s performance deviates significantly from planned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Subcontract Management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Manage projects outsourced to subcontractors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Software Quality Assurance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Provide management with appropriate visibility into </a:t>
            </a:r>
          </a:p>
          <a:p>
            <a:pPr marL="566928" lvl="2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 being used by the software projects</a:t>
            </a:r>
          </a:p>
          <a:p>
            <a:pPr marL="566928" lvl="2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work products</a:t>
            </a:r>
          </a:p>
        </p:txBody>
      </p:sp>
    </p:spTree>
    <p:extLst>
      <p:ext uri="{BB962C8B-B14F-4D97-AF65-F5344CB8AC3E}">
        <p14:creationId xmlns:p14="http://schemas.microsoft.com/office/powerpoint/2010/main" val="26649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2 KPAs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Configuration Management</a:t>
            </a:r>
          </a:p>
          <a:p>
            <a:pPr lvl="1" eaLnBrk="1" hangingPunct="1"/>
            <a:r>
              <a:rPr lang="en-US" smtClean="0"/>
              <a:t>Establish and maintain the integrity of work products</a:t>
            </a:r>
          </a:p>
          <a:p>
            <a:pPr lvl="1" eaLnBrk="1" hangingPunct="1"/>
            <a:r>
              <a:rPr lang="en-US" smtClean="0"/>
              <a:t>Product baseline</a:t>
            </a:r>
          </a:p>
          <a:p>
            <a:pPr lvl="1" eaLnBrk="1" hangingPunct="1"/>
            <a:r>
              <a:rPr lang="en-US" smtClean="0"/>
              <a:t>Baseline authority</a:t>
            </a:r>
          </a:p>
        </p:txBody>
      </p:sp>
    </p:spTree>
    <p:extLst>
      <p:ext uri="{BB962C8B-B14F-4D97-AF65-F5344CB8AC3E}">
        <p14:creationId xmlns:p14="http://schemas.microsoft.com/office/powerpoint/2010/main" val="31621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CMM?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346325" y="2205039"/>
            <a:ext cx="7543800" cy="4022725"/>
          </a:xfrm>
        </p:spPr>
        <p:txBody>
          <a:bodyPr/>
          <a:lstStyle/>
          <a:p>
            <a:pPr eaLnBrk="1" hangingPunct="1"/>
            <a:r>
              <a:rPr lang="en-US" smtClean="0"/>
              <a:t>CMM: Capability Maturity Model</a:t>
            </a:r>
          </a:p>
          <a:p>
            <a:pPr eaLnBrk="1" hangingPunct="1"/>
            <a:r>
              <a:rPr lang="en-US" smtClean="0"/>
              <a:t>Developed by the Software Engineering Institute of the Carnegie Mellon University</a:t>
            </a:r>
          </a:p>
          <a:p>
            <a:pPr eaLnBrk="1" hangingPunct="1"/>
            <a:r>
              <a:rPr lang="en-US" smtClean="0"/>
              <a:t>Framework that describes the key elements of an effective software process.</a:t>
            </a:r>
          </a:p>
        </p:txBody>
      </p:sp>
    </p:spTree>
    <p:extLst>
      <p:ext uri="{BB962C8B-B14F-4D97-AF65-F5344CB8AC3E}">
        <p14:creationId xmlns:p14="http://schemas.microsoft.com/office/powerpoint/2010/main" val="27530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3 KPAs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Organization Process Focus</a:t>
            </a:r>
          </a:p>
          <a:p>
            <a:pPr lvl="1" eaLnBrk="1" hangingPunct="1"/>
            <a:r>
              <a:rPr lang="en-US"/>
              <a:t>Establish organizational responsibility for software process activities that improve the organization’s overall software process capability</a:t>
            </a:r>
          </a:p>
          <a:p>
            <a:pPr eaLnBrk="1" hangingPunct="1"/>
            <a:r>
              <a:rPr lang="en-US"/>
              <a:t>Organization Process Definition</a:t>
            </a:r>
          </a:p>
          <a:p>
            <a:pPr lvl="1" eaLnBrk="1" hangingPunct="1"/>
            <a:r>
              <a:rPr lang="en-US"/>
              <a:t>Develop and maintain a usable set of software process assets</a:t>
            </a:r>
          </a:p>
          <a:p>
            <a:pPr lvl="2" eaLnBrk="1" hangingPunct="1"/>
            <a:r>
              <a:rPr lang="en-US"/>
              <a:t>stable foundation that can be institutionalized</a:t>
            </a:r>
          </a:p>
          <a:p>
            <a:pPr lvl="2" eaLnBrk="1" hangingPunct="1"/>
            <a:r>
              <a:rPr lang="en-US"/>
              <a:t>basis for defining meaningful data for quantitative process management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90963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3 KPAs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/>
              <a:t>Training Program</a:t>
            </a:r>
          </a:p>
          <a:p>
            <a:pPr lvl="1" eaLnBrk="1" hangingPunct="1"/>
            <a:r>
              <a:rPr lang="en-US"/>
              <a:t>Develop skills and knowledge so that individual can perform their roles effectively and efficiently</a:t>
            </a:r>
          </a:p>
          <a:p>
            <a:pPr lvl="1" eaLnBrk="1" hangingPunct="1"/>
            <a:r>
              <a:rPr lang="en-US"/>
              <a:t>Organizational responsibility</a:t>
            </a:r>
          </a:p>
          <a:p>
            <a:pPr lvl="1" eaLnBrk="1" hangingPunct="1"/>
            <a:r>
              <a:rPr lang="en-US"/>
              <a:t>Needs identified by project</a:t>
            </a:r>
          </a:p>
          <a:p>
            <a:pPr eaLnBrk="1" hangingPunct="1"/>
            <a:r>
              <a:rPr lang="en-US"/>
              <a:t>Integrated Software Management</a:t>
            </a:r>
          </a:p>
          <a:p>
            <a:pPr lvl="1" eaLnBrk="1" hangingPunct="1"/>
            <a:r>
              <a:rPr lang="en-US"/>
              <a:t>Integrated engineering and management activities</a:t>
            </a:r>
          </a:p>
          <a:p>
            <a:pPr lvl="1" eaLnBrk="1" hangingPunct="1"/>
            <a:r>
              <a:rPr lang="en-US"/>
              <a:t>Engineering and management processes are tailored from the organizational standard processes</a:t>
            </a:r>
          </a:p>
          <a:p>
            <a:pPr lvl="1" eaLnBrk="1" hangingPunct="1"/>
            <a:r>
              <a:rPr lang="en-US"/>
              <a:t>Tailoring based on business environment and project needs</a:t>
            </a:r>
          </a:p>
        </p:txBody>
      </p:sp>
    </p:spTree>
    <p:extLst>
      <p:ext uri="{BB962C8B-B14F-4D97-AF65-F5344CB8AC3E}">
        <p14:creationId xmlns:p14="http://schemas.microsoft.com/office/powerpoint/2010/main" val="37204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6937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3 KPAs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676400"/>
            <a:ext cx="77724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Software Product Engineering</a:t>
            </a:r>
          </a:p>
          <a:p>
            <a:pPr lvl="1" eaLnBrk="1" hangingPunct="1"/>
            <a:r>
              <a:rPr lang="en-US"/>
              <a:t>technical activities of the project are well defined (SDLC)</a:t>
            </a:r>
          </a:p>
          <a:p>
            <a:pPr lvl="1" eaLnBrk="1" hangingPunct="1"/>
            <a:r>
              <a:rPr lang="en-US"/>
              <a:t>correct, consistent work products</a:t>
            </a:r>
          </a:p>
          <a:p>
            <a:pPr eaLnBrk="1" hangingPunct="1"/>
            <a:r>
              <a:rPr lang="en-US"/>
              <a:t>Intergroup Coordination</a:t>
            </a:r>
          </a:p>
          <a:p>
            <a:pPr lvl="1" eaLnBrk="1" hangingPunct="1"/>
            <a:r>
              <a:rPr lang="en-US"/>
              <a:t>Software engineering groups participate actively with other groups </a:t>
            </a:r>
          </a:p>
          <a:p>
            <a:pPr eaLnBrk="1" hangingPunct="1"/>
            <a:r>
              <a:rPr lang="en-US"/>
              <a:t>Peer Reviews</a:t>
            </a:r>
          </a:p>
          <a:p>
            <a:pPr lvl="1" eaLnBrk="1" hangingPunct="1"/>
            <a:r>
              <a:rPr lang="en-US"/>
              <a:t>early defect detection and removal</a:t>
            </a:r>
          </a:p>
          <a:p>
            <a:pPr lvl="1" eaLnBrk="1" hangingPunct="1"/>
            <a:r>
              <a:rPr lang="en-US"/>
              <a:t>better understanding of the products</a:t>
            </a:r>
          </a:p>
          <a:p>
            <a:pPr lvl="1" eaLnBrk="1" hangingPunct="1"/>
            <a:r>
              <a:rPr lang="en-US"/>
              <a:t>implemented with inspections, walkthroughs, etc</a:t>
            </a:r>
          </a:p>
        </p:txBody>
      </p:sp>
    </p:spTree>
    <p:extLst>
      <p:ext uri="{BB962C8B-B14F-4D97-AF65-F5344CB8AC3E}">
        <p14:creationId xmlns:p14="http://schemas.microsoft.com/office/powerpoint/2010/main" val="7145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7651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4 KPAs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/>
              <a:t>Quantitative Process Management</a:t>
            </a:r>
          </a:p>
          <a:p>
            <a:pPr lvl="1" eaLnBrk="1" hangingPunct="1"/>
            <a:r>
              <a:rPr lang="en-US"/>
              <a:t>control process performance quantitatively</a:t>
            </a:r>
          </a:p>
          <a:p>
            <a:pPr lvl="1" eaLnBrk="1" hangingPunct="1"/>
            <a:r>
              <a:rPr lang="en-US"/>
              <a:t>actual results from following a software process</a:t>
            </a:r>
          </a:p>
          <a:p>
            <a:pPr lvl="1" eaLnBrk="1" hangingPunct="1"/>
            <a:r>
              <a:rPr lang="en-US"/>
              <a:t>focus on identifying and correcting special causes of variation with respect to a baseline process</a:t>
            </a:r>
          </a:p>
          <a:p>
            <a:pPr eaLnBrk="1" hangingPunct="1"/>
            <a:r>
              <a:rPr lang="en-US"/>
              <a:t>Software Quality Management</a:t>
            </a:r>
          </a:p>
          <a:p>
            <a:pPr lvl="1" eaLnBrk="1" hangingPunct="1"/>
            <a:r>
              <a:rPr lang="en-US"/>
              <a:t>quantitative understanding of software quality</a:t>
            </a:r>
          </a:p>
          <a:p>
            <a:pPr lvl="2" eaLnBrk="1" hangingPunct="1"/>
            <a:r>
              <a:rPr lang="en-US"/>
              <a:t>products</a:t>
            </a:r>
          </a:p>
          <a:p>
            <a:pPr lvl="2" eaLnBrk="1" hangingPunct="1"/>
            <a:r>
              <a:rPr lang="en-US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8339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5 KPAs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 Change Management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process improvement to improve quality, increase productivity, decrease cycle time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Change Management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identify and transfer beneficial new technologies</a:t>
            </a:r>
          </a:p>
          <a:p>
            <a:pPr marL="566928" lvl="2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</a:p>
          <a:p>
            <a:pPr marL="566928" lvl="2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 marL="566928" lvl="2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processes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Defect Prevention</a:t>
            </a:r>
          </a:p>
          <a:p>
            <a:pPr marL="384048" lvl="1" indent="-18288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causal analysis of defects to prevent recurrence</a:t>
            </a:r>
          </a:p>
        </p:txBody>
      </p:sp>
    </p:spTree>
    <p:extLst>
      <p:ext uri="{BB962C8B-B14F-4D97-AF65-F5344CB8AC3E}">
        <p14:creationId xmlns:p14="http://schemas.microsoft.com/office/powerpoint/2010/main" val="31148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9810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 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Helps forge a shared vision of what software process improvement means for the organization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Defines set of priorities for addressing software problems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Supports measurement of process by providing framework for performing reliable and consistent appraisals</a:t>
            </a:r>
          </a:p>
          <a:p>
            <a:pPr marL="91440" indent="-91440"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Provides framework for consistency of processes and product</a:t>
            </a:r>
          </a:p>
        </p:txBody>
      </p:sp>
    </p:spTree>
    <p:extLst>
      <p:ext uri="{BB962C8B-B14F-4D97-AF65-F5344CB8AC3E}">
        <p14:creationId xmlns:p14="http://schemas.microsoft.com/office/powerpoint/2010/main" val="13224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measure software and software process?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Obtain data that helps us to better control</a:t>
            </a:r>
          </a:p>
          <a:p>
            <a:pPr eaLnBrk="1" hangingPunct="1"/>
            <a:r>
              <a:rPr lang="en-US" smtClean="0"/>
              <a:t>schedule</a:t>
            </a:r>
          </a:p>
          <a:p>
            <a:pPr eaLnBrk="1" hangingPunct="1"/>
            <a:r>
              <a:rPr lang="en-US" smtClean="0"/>
              <a:t>cost</a:t>
            </a:r>
          </a:p>
          <a:p>
            <a:pPr eaLnBrk="1" hangingPunct="1"/>
            <a:r>
              <a:rPr lang="en-US" smtClean="0"/>
              <a:t>quality of software products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51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measurement provide data for: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Quantitatively expressing requirements, goals, and acceptance criteria</a:t>
            </a:r>
          </a:p>
          <a:p>
            <a:pPr eaLnBrk="1" hangingPunct="1"/>
            <a:r>
              <a:rPr lang="en-US" smtClean="0"/>
              <a:t>Monitoring progress and anticipating problems</a:t>
            </a:r>
          </a:p>
          <a:p>
            <a:pPr eaLnBrk="1" hangingPunct="1"/>
            <a:r>
              <a:rPr lang="en-US" smtClean="0"/>
              <a:t>Quantifying tradeoffs used in allocating resources</a:t>
            </a:r>
          </a:p>
          <a:p>
            <a:pPr eaLnBrk="1" hangingPunct="1"/>
            <a:r>
              <a:rPr lang="en-US" smtClean="0"/>
              <a:t>Predicting schedule, cost and quality</a:t>
            </a:r>
          </a:p>
        </p:txBody>
      </p:sp>
    </p:spTree>
    <p:extLst>
      <p:ext uri="{BB962C8B-B14F-4D97-AF65-F5344CB8AC3E}">
        <p14:creationId xmlns:p14="http://schemas.microsoft.com/office/powerpoint/2010/main" val="37845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Historical</a:t>
            </a:r>
          </a:p>
          <a:p>
            <a:pPr eaLnBrk="1" hangingPunct="1"/>
            <a:r>
              <a:rPr lang="en-US" smtClean="0"/>
              <a:t>Plan</a:t>
            </a:r>
          </a:p>
          <a:p>
            <a:pPr eaLnBrk="1" hangingPunct="1"/>
            <a:r>
              <a:rPr lang="en-US" smtClean="0"/>
              <a:t>Actual</a:t>
            </a:r>
          </a:p>
          <a:p>
            <a:pPr eaLnBrk="1" hangingPunct="1"/>
            <a:r>
              <a:rPr lang="en-US" smtClean="0"/>
              <a:t>Projections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3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SEI Core Measures</a:t>
            </a:r>
          </a:p>
        </p:txBody>
      </p:sp>
      <p:graphicFrame>
        <p:nvGraphicFramePr>
          <p:cNvPr id="3789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16188" y="2590800"/>
          <a:ext cx="7767637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632704" imgH="2043684" progId="Word.Document.8">
                  <p:embed/>
                </p:oleObj>
              </mc:Choice>
              <mc:Fallback>
                <p:oleObj name="Document" r:id="rId3" imgW="5632704" imgH="204368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590800"/>
                        <a:ext cx="7767637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0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is CMM?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382838" y="2205038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Describes an evolutionary improvement path for software organizations from an ad hoc, immature process to a mature, disciplined one.</a:t>
            </a:r>
          </a:p>
          <a:p>
            <a:pPr eaLnBrk="1" hangingPunct="1"/>
            <a:r>
              <a:rPr lang="en-US" smtClean="0"/>
              <a:t>Provides guidance on how to gain control of processes for developing and maintaining software and how to evolve toward a culture of software engineering and management excellence.</a:t>
            </a:r>
          </a:p>
        </p:txBody>
      </p:sp>
    </p:spTree>
    <p:extLst>
      <p:ext uri="{BB962C8B-B14F-4D97-AF65-F5344CB8AC3E}">
        <p14:creationId xmlns:p14="http://schemas.microsoft.com/office/powerpoint/2010/main" val="15035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1125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measurements for size of work products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Estimated number of requirements</a:t>
            </a:r>
          </a:p>
          <a:p>
            <a:pPr eaLnBrk="1" hangingPunct="1"/>
            <a:r>
              <a:rPr lang="en-US" smtClean="0"/>
              <a:t>Actual number of requirements</a:t>
            </a:r>
          </a:p>
          <a:p>
            <a:pPr eaLnBrk="1" hangingPunct="1"/>
            <a:r>
              <a:rPr lang="en-US" smtClean="0"/>
              <a:t>Estimated source lines of code (SLOC)</a:t>
            </a:r>
          </a:p>
          <a:p>
            <a:pPr eaLnBrk="1" hangingPunct="1"/>
            <a:r>
              <a:rPr lang="en-US" smtClean="0"/>
              <a:t>Actual SLOC</a:t>
            </a:r>
          </a:p>
          <a:p>
            <a:pPr eaLnBrk="1" hangingPunct="1"/>
            <a:r>
              <a:rPr lang="en-US" smtClean="0"/>
              <a:t>Estimated number of test cases</a:t>
            </a:r>
          </a:p>
          <a:p>
            <a:pPr eaLnBrk="1" hangingPunct="1"/>
            <a:r>
              <a:rPr lang="en-US" smtClean="0"/>
              <a:t>Actual number of test cases</a:t>
            </a:r>
          </a:p>
        </p:txBody>
      </p:sp>
    </p:spTree>
    <p:extLst>
      <p:ext uri="{BB962C8B-B14F-4D97-AF65-F5344CB8AC3E}">
        <p14:creationId xmlns:p14="http://schemas.microsoft.com/office/powerpoint/2010/main" val="40739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1125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measurements of effort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Estimated man-hours to design/code a given module</a:t>
            </a:r>
          </a:p>
          <a:p>
            <a:pPr eaLnBrk="1" hangingPunct="1"/>
            <a:r>
              <a:rPr lang="en-US" smtClean="0"/>
              <a:t>Actual man-hours expended for designing/coding the module</a:t>
            </a:r>
          </a:p>
          <a:p>
            <a:pPr eaLnBrk="1" hangingPunct="1"/>
            <a:r>
              <a:rPr lang="en-US" smtClean="0"/>
              <a:t>Estimated number of hours to run builds for a given release</a:t>
            </a:r>
          </a:p>
          <a:p>
            <a:pPr eaLnBrk="1" hangingPunct="1"/>
            <a:r>
              <a:rPr lang="en-US" smtClean="0"/>
              <a:t>Actual number of hours spent running builds for the release</a:t>
            </a:r>
          </a:p>
        </p:txBody>
      </p:sp>
    </p:spTree>
    <p:extLst>
      <p:ext uri="{BB962C8B-B14F-4D97-AF65-F5344CB8AC3E}">
        <p14:creationId xmlns:p14="http://schemas.microsoft.com/office/powerpoint/2010/main" val="40508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1196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measurements of quality of the work product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of issues raised at requirements inspection</a:t>
            </a:r>
          </a:p>
          <a:p>
            <a:pPr eaLnBrk="1" hangingPunct="1"/>
            <a:r>
              <a:rPr lang="en-US" smtClean="0"/>
              <a:t>Number of requirements issues open</a:t>
            </a:r>
          </a:p>
          <a:p>
            <a:pPr eaLnBrk="1" hangingPunct="1"/>
            <a:r>
              <a:rPr lang="en-US" smtClean="0"/>
              <a:t>Number of requirements issues closed</a:t>
            </a:r>
          </a:p>
          <a:p>
            <a:pPr eaLnBrk="1" hangingPunct="1"/>
            <a:r>
              <a:rPr lang="en-US" smtClean="0"/>
              <a:t>Number of issues raised during code inspection</a:t>
            </a:r>
          </a:p>
          <a:p>
            <a:pPr eaLnBrk="1" hangingPunct="1"/>
            <a:r>
              <a:rPr lang="en-US" smtClean="0"/>
              <a:t>Number of defects opened during unit testing</a:t>
            </a:r>
          </a:p>
        </p:txBody>
      </p:sp>
    </p:spTree>
    <p:extLst>
      <p:ext uri="{BB962C8B-B14F-4D97-AF65-F5344CB8AC3E}">
        <p14:creationId xmlns:p14="http://schemas.microsoft.com/office/powerpoint/2010/main" val="26932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9"/>
            <a:ext cx="7543800" cy="1125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measurements of quality of the work product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 of defects opened during system testing</a:t>
            </a:r>
          </a:p>
          <a:p>
            <a:pPr eaLnBrk="1" hangingPunct="1"/>
            <a:r>
              <a:rPr lang="en-US" smtClean="0"/>
              <a:t>Number of defects opened during UAT</a:t>
            </a:r>
          </a:p>
          <a:p>
            <a:pPr eaLnBrk="1" hangingPunct="1"/>
            <a:r>
              <a:rPr lang="en-US" smtClean="0"/>
              <a:t>Number of defects still open</a:t>
            </a:r>
          </a:p>
          <a:p>
            <a:pPr eaLnBrk="1" hangingPunct="1"/>
            <a:r>
              <a:rPr lang="en-US" smtClean="0"/>
              <a:t>Number of defects closed</a:t>
            </a:r>
          </a:p>
          <a:p>
            <a:pPr eaLnBrk="1" hangingPunct="1"/>
            <a:r>
              <a:rPr lang="en-US" smtClean="0"/>
              <a:t>Defect age</a:t>
            </a:r>
          </a:p>
        </p:txBody>
      </p:sp>
    </p:spTree>
    <p:extLst>
      <p:ext uri="{BB962C8B-B14F-4D97-AF65-F5344CB8AC3E}">
        <p14:creationId xmlns:p14="http://schemas.microsoft.com/office/powerpoint/2010/main" val="9346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1054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measurements of quality of the work product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number of build failures</a:t>
            </a:r>
          </a:p>
          <a:p>
            <a:pPr eaLnBrk="1" hangingPunct="1"/>
            <a:r>
              <a:rPr lang="en-US" smtClean="0"/>
              <a:t>Total number of defects fixed for a given release</a:t>
            </a:r>
          </a:p>
          <a:p>
            <a:pPr eaLnBrk="1" hangingPunct="1"/>
            <a:r>
              <a:rPr lang="en-US" smtClean="0"/>
              <a:t>Total number of defects verified and accepted</a:t>
            </a:r>
          </a:p>
          <a:p>
            <a:pPr eaLnBrk="1" hangingPunct="1"/>
            <a:r>
              <a:rPr lang="en-US" smtClean="0"/>
              <a:t>Total number of defects verified and rejected</a:t>
            </a:r>
          </a:p>
        </p:txBody>
      </p:sp>
    </p:spTree>
    <p:extLst>
      <p:ext uri="{BB962C8B-B14F-4D97-AF65-F5344CB8AC3E}">
        <p14:creationId xmlns:p14="http://schemas.microsoft.com/office/powerpoint/2010/main" val="31762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8" y="805218"/>
            <a:ext cx="6905766" cy="48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3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 Maturity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697163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/>
              <a:t>Software Process</a:t>
            </a:r>
          </a:p>
          <a:p>
            <a:pPr lvl="1" eaLnBrk="1" hangingPunct="1"/>
            <a:r>
              <a:rPr lang="en-US"/>
              <a:t>set of activities, methods, practices, and transformations that people use to develop and maintain software and the associated products (e.g., project plans, design documents, code, test cases, user manuals)</a:t>
            </a:r>
          </a:p>
          <a:p>
            <a:pPr eaLnBrk="1" hangingPunct="1"/>
            <a:r>
              <a:rPr lang="en-US"/>
              <a:t>Software Process Capability</a:t>
            </a:r>
          </a:p>
          <a:p>
            <a:pPr lvl="1" eaLnBrk="1" hangingPunct="1"/>
            <a:r>
              <a:rPr lang="en-US"/>
              <a:t>describes the range of expected results that can be achieved by following a software process</a:t>
            </a:r>
          </a:p>
          <a:p>
            <a:pPr lvl="1" eaLnBrk="1" hangingPunct="1"/>
            <a:r>
              <a:rPr lang="en-US"/>
              <a:t>means of predicting the most likely outcomes to be expected from the next software project the organization undertakes</a:t>
            </a:r>
          </a:p>
        </p:txBody>
      </p:sp>
    </p:spTree>
    <p:extLst>
      <p:ext uri="{BB962C8B-B14F-4D97-AF65-F5344CB8AC3E}">
        <p14:creationId xmlns:p14="http://schemas.microsoft.com/office/powerpoint/2010/main" val="11401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Process Maturity Concepts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Software Process Performance</a:t>
            </a:r>
          </a:p>
          <a:p>
            <a:pPr lvl="1" eaLnBrk="1" hangingPunct="1"/>
            <a:r>
              <a:rPr lang="en-US"/>
              <a:t>actual results achieved by following a software process</a:t>
            </a:r>
          </a:p>
          <a:p>
            <a:pPr eaLnBrk="1" hangingPunct="1"/>
            <a:r>
              <a:rPr lang="en-US"/>
              <a:t>Software Process Maturity</a:t>
            </a:r>
          </a:p>
          <a:p>
            <a:pPr lvl="1" eaLnBrk="1" hangingPunct="1"/>
            <a:r>
              <a:rPr lang="en-US"/>
              <a:t>extent to which a specific process is explicitly defined, managed, measured, controlled and effective</a:t>
            </a:r>
          </a:p>
          <a:p>
            <a:pPr lvl="1" eaLnBrk="1" hangingPunct="1"/>
            <a:r>
              <a:rPr lang="en-US"/>
              <a:t>implies potential growth in capability</a:t>
            </a:r>
          </a:p>
          <a:p>
            <a:pPr lvl="1" eaLnBrk="1" hangingPunct="1"/>
            <a:r>
              <a:rPr lang="en-US"/>
              <a:t>indicates richness of process and consistency with which it is applied in projects throughout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5911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CMM Levels?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(The five levels of software process maturity)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Maturity level indicates level of process capability:</a:t>
            </a:r>
          </a:p>
          <a:p>
            <a:pPr eaLnBrk="1" hangingPunct="1">
              <a:buFont typeface="Monotype Sorts" pitchFamily="2" charset="2"/>
              <a:buChar char="o"/>
            </a:pPr>
            <a:r>
              <a:rPr lang="en-US" smtClean="0"/>
              <a:t>Initial</a:t>
            </a:r>
          </a:p>
          <a:p>
            <a:pPr eaLnBrk="1" hangingPunct="1">
              <a:buFont typeface="Monotype Sorts" pitchFamily="2" charset="2"/>
              <a:buChar char="o"/>
            </a:pPr>
            <a:r>
              <a:rPr lang="en-US" smtClean="0"/>
              <a:t>Repeatable</a:t>
            </a:r>
          </a:p>
          <a:p>
            <a:pPr eaLnBrk="1" hangingPunct="1">
              <a:buFont typeface="Monotype Sorts" pitchFamily="2" charset="2"/>
              <a:buChar char="o"/>
            </a:pPr>
            <a:r>
              <a:rPr lang="en-US" smtClean="0"/>
              <a:t>Defined</a:t>
            </a:r>
          </a:p>
          <a:p>
            <a:pPr eaLnBrk="1" hangingPunct="1">
              <a:buFont typeface="Monotype Sorts" pitchFamily="2" charset="2"/>
              <a:buChar char="o"/>
            </a:pPr>
            <a:r>
              <a:rPr lang="en-US" smtClean="0"/>
              <a:t>Managed</a:t>
            </a:r>
          </a:p>
          <a:p>
            <a:pPr eaLnBrk="1" hangingPunct="1">
              <a:buFont typeface="Monotype Sorts" pitchFamily="2" charset="2"/>
              <a:buChar char="o"/>
            </a:pPr>
            <a:r>
              <a:rPr lang="en-US" smtClean="0"/>
              <a:t>Optimizing</a:t>
            </a:r>
          </a:p>
        </p:txBody>
      </p:sp>
    </p:spTree>
    <p:extLst>
      <p:ext uri="{BB962C8B-B14F-4D97-AF65-F5344CB8AC3E}">
        <p14:creationId xmlns:p14="http://schemas.microsoft.com/office/powerpoint/2010/main" val="26729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3810001" y="838200"/>
          <a:ext cx="4716463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4266667" imgH="4406349" progId="Photoshop.Image.6">
                  <p:embed/>
                </p:oleObj>
              </mc:Choice>
              <mc:Fallback>
                <p:oleObj name="Image" r:id="rId3" imgW="4266667" imgH="4406349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838200"/>
                        <a:ext cx="4716463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5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1: Initial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820863"/>
            <a:ext cx="7924800" cy="47244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Ê"/>
            </a:pPr>
            <a:r>
              <a:rPr lang="en-US"/>
              <a:t>Initial : The software process is characterized as ad hoc, and occasionally even chaotic. Few processes are defined, and success depends on individual effort.</a:t>
            </a:r>
          </a:p>
          <a:p>
            <a:pPr lvl="1" eaLnBrk="1" hangingPunct="1">
              <a:buFont typeface="Monotype Sorts" pitchFamily="2" charset="2"/>
              <a:buChar char="Ê"/>
            </a:pPr>
            <a:r>
              <a:rPr lang="en-US"/>
              <a:t>At this level, frequently have difficulty making commitments that the staff can meet with an orderly process</a:t>
            </a:r>
          </a:p>
          <a:p>
            <a:pPr lvl="1" eaLnBrk="1" hangingPunct="1">
              <a:buFont typeface="Monotype Sorts" pitchFamily="2" charset="2"/>
              <a:buChar char="Ê"/>
            </a:pPr>
            <a:r>
              <a:rPr lang="en-US"/>
              <a:t>Products developed are often over budget and schedule</a:t>
            </a:r>
          </a:p>
          <a:p>
            <a:pPr lvl="1" eaLnBrk="1" hangingPunct="1">
              <a:buFont typeface="Monotype Sorts" pitchFamily="2" charset="2"/>
              <a:buChar char="Ê"/>
            </a:pPr>
            <a:r>
              <a:rPr lang="en-US"/>
              <a:t>Wide variations in cost, schedule, functionality and quality targets</a:t>
            </a:r>
          </a:p>
          <a:p>
            <a:pPr lvl="1" eaLnBrk="1" hangingPunct="1">
              <a:buFont typeface="Monotype Sorts" pitchFamily="2" charset="2"/>
              <a:buChar char="Ê"/>
            </a:pPr>
            <a:r>
              <a:rPr lang="en-US"/>
              <a:t>Capability is a characteristic of the individuals, not of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358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1255</Words>
  <Application>Microsoft Office PowerPoint</Application>
  <PresentationFormat>Widescreen</PresentationFormat>
  <Paragraphs>180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Monotype Sorts</vt:lpstr>
      <vt:lpstr>Retrospect</vt:lpstr>
      <vt:lpstr>Image</vt:lpstr>
      <vt:lpstr>Document</vt:lpstr>
      <vt:lpstr>Capability Maturity Model</vt:lpstr>
      <vt:lpstr>What is CMM?</vt:lpstr>
      <vt:lpstr>What is CMM?</vt:lpstr>
      <vt:lpstr>PowerPoint Presentation</vt:lpstr>
      <vt:lpstr>Process Maturity Concepts</vt:lpstr>
      <vt:lpstr>Process Maturity Concepts</vt:lpstr>
      <vt:lpstr>What are the CMM Levels? (The five levels of software process maturity) </vt:lpstr>
      <vt:lpstr>PowerPoint Presentation</vt:lpstr>
      <vt:lpstr>Level 1: Initial</vt:lpstr>
      <vt:lpstr>Level 2: Repeatable</vt:lpstr>
      <vt:lpstr>Level 3: Defined</vt:lpstr>
      <vt:lpstr>Level 4: Managed</vt:lpstr>
      <vt:lpstr>Level 5: Optimizing</vt:lpstr>
      <vt:lpstr>Internal Structure to Maturity Levels</vt:lpstr>
      <vt:lpstr>PowerPoint Presentation</vt:lpstr>
      <vt:lpstr>PowerPoint Presentation</vt:lpstr>
      <vt:lpstr>Level 2 KPAs</vt:lpstr>
      <vt:lpstr>Level 2 KPAs</vt:lpstr>
      <vt:lpstr>Level 2 KPAs</vt:lpstr>
      <vt:lpstr>Level 3 KPAs</vt:lpstr>
      <vt:lpstr>Level 3 KPAs</vt:lpstr>
      <vt:lpstr>Level 3 KPAs</vt:lpstr>
      <vt:lpstr>Level 4 KPAs</vt:lpstr>
      <vt:lpstr>Level 5 KPAs</vt:lpstr>
      <vt:lpstr>What are the benefits ?</vt:lpstr>
      <vt:lpstr>Why measure software and software process?</vt:lpstr>
      <vt:lpstr>Consistent measurement provide data for:</vt:lpstr>
      <vt:lpstr>Measurements</vt:lpstr>
      <vt:lpstr>SEI Core Measures</vt:lpstr>
      <vt:lpstr>Examples of measurements for size of work products</vt:lpstr>
      <vt:lpstr>Example of measurements of effort</vt:lpstr>
      <vt:lpstr>Examples of measurements of quality of the work product</vt:lpstr>
      <vt:lpstr>Examples of measurements of quality of the work product</vt:lpstr>
      <vt:lpstr>Examples of measurements of quality of the work 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</dc:title>
  <dc:creator>DELL</dc:creator>
  <cp:lastModifiedBy>DELL</cp:lastModifiedBy>
  <cp:revision>2</cp:revision>
  <dcterms:created xsi:type="dcterms:W3CDTF">2020-08-07T06:03:34Z</dcterms:created>
  <dcterms:modified xsi:type="dcterms:W3CDTF">2020-08-07T07:42:45Z</dcterms:modified>
</cp:coreProperties>
</file>