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24" autoAdjust="0"/>
  </p:normalViewPr>
  <p:slideViewPr>
    <p:cSldViewPr snapToGrid="0">
      <p:cViewPr varScale="1">
        <p:scale>
          <a:sx n="54" d="100"/>
          <a:sy n="54" d="100"/>
        </p:scale>
        <p:origin x="13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32FB1-57AF-4D71-BE42-4DFC11EB83AA}" type="datetimeFigureOut">
              <a:rPr lang="en-IN" smtClean="0"/>
              <a:t>17/04/2021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54C99-2AA8-4697-A7A3-22AFA85B1D50}" type="slidenum">
              <a:rPr lang="en-IN" smtClean="0"/>
              <a:t>‹#›</a:t>
            </a:fld>
            <a:endParaRPr lang="en-IN"/>
          </a:p>
        </p:txBody>
      </p:sp>
    </p:spTree>
    <p:extLst>
      <p:ext uri="{BB962C8B-B14F-4D97-AF65-F5344CB8AC3E}">
        <p14:creationId xmlns:p14="http://schemas.microsoft.com/office/powerpoint/2010/main" val="2068343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054C99-2AA8-4697-A7A3-22AFA85B1D50}" type="slidenum">
              <a:rPr lang="en-IN" smtClean="0"/>
              <a:t>1</a:t>
            </a:fld>
            <a:endParaRPr lang="en-IN"/>
          </a:p>
        </p:txBody>
      </p:sp>
    </p:spTree>
    <p:extLst>
      <p:ext uri="{BB962C8B-B14F-4D97-AF65-F5344CB8AC3E}">
        <p14:creationId xmlns:p14="http://schemas.microsoft.com/office/powerpoint/2010/main" val="3418760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E6D696A-F94A-45E6-BAFF-10C20FD15D30}" type="slidenum">
              <a:rPr lang="en-US" sz="1200"/>
              <a:pPr/>
              <a:t>16</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US"/>
              <a:t>Written procedures must describe how to control, calibrate and maintain inspection, measuring and test equipment that is used to establish or verify product requirements. </a:t>
            </a:r>
          </a:p>
          <a:p>
            <a:pPr eaLnBrk="1" hangingPunct="1"/>
            <a:endParaRPr lang="en-US"/>
          </a:p>
          <a:p>
            <a:pPr eaLnBrk="1" hangingPunct="1"/>
            <a:r>
              <a:rPr lang="en-US"/>
              <a:t>Mark products after they have been inspected or tested, to identify whether they have passed, are pending results, or failed. Keep the identification with the product as it moves forward through production. Don’t use a product that has failed its inspection or test.</a:t>
            </a:r>
          </a:p>
          <a:p>
            <a:pPr eaLnBrk="1" hangingPunct="1"/>
            <a:endParaRPr lang="en-US"/>
          </a:p>
          <a:p>
            <a:pPr eaLnBrk="1" hangingPunct="1"/>
            <a:r>
              <a:rPr lang="en-US"/>
              <a:t>Have documented procedures to identify nonconforming product and make sure they are not used by accident.</a:t>
            </a:r>
          </a:p>
          <a:p>
            <a:pPr eaLnBrk="1" hangingPunct="1"/>
            <a:endParaRPr lang="en-US"/>
          </a:p>
          <a:p>
            <a:pPr eaLnBrk="1" hangingPunct="1"/>
            <a:r>
              <a:rPr lang="en-US"/>
              <a:t>Create written procedures that describe how to fix and prevent actual and potential problems.</a:t>
            </a:r>
          </a:p>
          <a:p>
            <a:pPr eaLnBrk="1" hangingPunct="1"/>
            <a:endParaRPr lang="en-US"/>
          </a:p>
          <a:p>
            <a:pPr eaLnBrk="1" hangingPunct="1"/>
            <a:r>
              <a:rPr lang="en-US"/>
              <a:t>The supplier shall establish, document, and maintain procedures for handling, storage, packaging, preservation and delivery of product.</a:t>
            </a:r>
          </a:p>
        </p:txBody>
      </p:sp>
    </p:spTree>
    <p:extLst>
      <p:ext uri="{BB962C8B-B14F-4D97-AF65-F5344CB8AC3E}">
        <p14:creationId xmlns:p14="http://schemas.microsoft.com/office/powerpoint/2010/main" val="69490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C3FD02B-EFEF-4BB4-80A2-9D17A6D151AE}" type="slidenum">
              <a:rPr lang="en-US" sz="1200"/>
              <a:pPr/>
              <a:t>17</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lnSpc>
                <a:spcPct val="90000"/>
              </a:lnSpc>
            </a:pPr>
            <a:r>
              <a:rPr lang="en-US"/>
              <a:t>The supplier shall establish and maintain documented procedures for identification, collection, indexing, access, filing, storage, maintenance, and disposition of quality records.</a:t>
            </a:r>
          </a:p>
          <a:p>
            <a:pPr eaLnBrk="1" hangingPunct="1">
              <a:lnSpc>
                <a:spcPct val="90000"/>
              </a:lnSpc>
            </a:pPr>
            <a:endParaRPr lang="en-US"/>
          </a:p>
          <a:p>
            <a:pPr eaLnBrk="1" hangingPunct="1">
              <a:lnSpc>
                <a:spcPct val="90000"/>
              </a:lnSpc>
            </a:pPr>
            <a:r>
              <a:rPr lang="en-US"/>
              <a:t>The supplier shall establish and maintain documented procedures for planning and implementing internal quality audits to verify whether quality activities and related results comply with planned arrangements and to determine the effectiveness of the quality system.</a:t>
            </a:r>
          </a:p>
          <a:p>
            <a:pPr eaLnBrk="1" hangingPunct="1">
              <a:lnSpc>
                <a:spcPct val="90000"/>
              </a:lnSpc>
            </a:pPr>
            <a:endParaRPr lang="en-US"/>
          </a:p>
          <a:p>
            <a:pPr eaLnBrk="1" hangingPunct="1">
              <a:lnSpc>
                <a:spcPct val="90000"/>
              </a:lnSpc>
            </a:pPr>
            <a:r>
              <a:rPr lang="en-US"/>
              <a:t>The supplier shall establish and maintain documented procedures for identifying training needs and provide for the training of all personnel performing activities affecting quality.</a:t>
            </a:r>
          </a:p>
          <a:p>
            <a:pPr eaLnBrk="1" hangingPunct="1">
              <a:lnSpc>
                <a:spcPct val="90000"/>
              </a:lnSpc>
            </a:pPr>
            <a:endParaRPr lang="en-US"/>
          </a:p>
          <a:p>
            <a:pPr eaLnBrk="1" hangingPunct="1">
              <a:lnSpc>
                <a:spcPct val="90000"/>
              </a:lnSpc>
            </a:pPr>
            <a:r>
              <a:rPr lang="en-US"/>
              <a:t>Where servicing is a specified requirement, the supplier shall establish and maintain documented procedures for performing, verifying and reporting that the services meets the specified requirements.</a:t>
            </a:r>
          </a:p>
          <a:p>
            <a:pPr eaLnBrk="1" hangingPunct="1">
              <a:lnSpc>
                <a:spcPct val="90000"/>
              </a:lnSpc>
            </a:pPr>
            <a:endParaRPr lang="en-US"/>
          </a:p>
          <a:p>
            <a:pPr eaLnBrk="1" hangingPunct="1">
              <a:lnSpc>
                <a:spcPct val="90000"/>
              </a:lnSpc>
            </a:pPr>
            <a:r>
              <a:rPr lang="en-US"/>
              <a:t>The supplier shall identify the need for statistical techniques required for establishing, controlling and verifying process capability and product characteristics.</a:t>
            </a:r>
          </a:p>
        </p:txBody>
      </p:sp>
    </p:spTree>
    <p:extLst>
      <p:ext uri="{BB962C8B-B14F-4D97-AF65-F5344CB8AC3E}">
        <p14:creationId xmlns:p14="http://schemas.microsoft.com/office/powerpoint/2010/main" val="3097010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4990257-796E-4849-BB5F-6E6D9C6E8974}" type="slidenum">
              <a:rPr lang="en-US" sz="1200"/>
              <a:pPr/>
              <a:t>18</a:t>
            </a:fld>
            <a:endParaRPr 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marL="228600" indent="-228600" eaLnBrk="1" hangingPunct="1"/>
            <a:r>
              <a:rPr lang="en-US"/>
              <a:t>Level 1 -of the CMM is the initial level, where work done within an organization is often chaotic and the processes are ad hoc. </a:t>
            </a:r>
          </a:p>
          <a:p>
            <a:pPr marL="228600" indent="-228600" eaLnBrk="1" hangingPunct="1"/>
            <a:r>
              <a:rPr lang="en-US"/>
              <a:t>Level 2</a:t>
            </a:r>
            <a:r>
              <a:rPr lang="en-US">
                <a:solidFill>
                  <a:srgbClr val="000000"/>
                </a:solidFill>
                <a:latin typeface="Verdana" panose="020B0604030504040204" pitchFamily="34" charset="0"/>
                <a:cs typeface="Arial" panose="020B0604020202020204" pitchFamily="34" charset="0"/>
              </a:rPr>
              <a:t>- basic project management processes are established to track cost, schedule, and functionality. The necessary process discipline is in place to repeat earlier successes on projects with similar applications. </a:t>
            </a:r>
          </a:p>
          <a:p>
            <a:pPr marL="228600" indent="-228600" eaLnBrk="1" hangingPunct="1"/>
            <a:r>
              <a:rPr lang="en-US">
                <a:solidFill>
                  <a:srgbClr val="000000"/>
                </a:solidFill>
                <a:latin typeface="Verdana" panose="020B0604030504040204" pitchFamily="34" charset="0"/>
                <a:cs typeface="Arial" panose="020B0604020202020204" pitchFamily="34" charset="0"/>
              </a:rPr>
              <a:t>Level 3 -Both management and engineering activities are documented, standardized, and integrated into a standard software process for the organization. </a:t>
            </a:r>
          </a:p>
          <a:p>
            <a:pPr marL="228600" indent="-228600" eaLnBrk="1" hangingPunct="1"/>
            <a:r>
              <a:rPr lang="en-US">
                <a:solidFill>
                  <a:srgbClr val="000000"/>
                </a:solidFill>
                <a:latin typeface="Verdana" panose="020B0604030504040204" pitchFamily="34" charset="0"/>
                <a:cs typeface="Arial" panose="020B0604020202020204" pitchFamily="34" charset="0"/>
              </a:rPr>
              <a:t>Level 4 -Detailed measures of the software process and product quality are collected.</a:t>
            </a:r>
          </a:p>
          <a:p>
            <a:pPr marL="228600" indent="-228600" eaLnBrk="1" hangingPunct="1"/>
            <a:r>
              <a:rPr lang="en-US">
                <a:solidFill>
                  <a:srgbClr val="000000"/>
                </a:solidFill>
                <a:latin typeface="Verdana" panose="020B0604030504040204" pitchFamily="34" charset="0"/>
                <a:cs typeface="Arial" panose="020B0604020202020204" pitchFamily="34" charset="0"/>
              </a:rPr>
              <a:t>Level 5 -Continuous process improvement is enabled by quantitative feedback from the process and from piloting innovative ideas and technologies. </a:t>
            </a:r>
          </a:p>
          <a:p>
            <a:pPr marL="228600" indent="-228600" eaLnBrk="1" hangingPunct="1"/>
            <a:endParaRPr lang="en-US">
              <a:solidFill>
                <a:srgbClr val="000000"/>
              </a:solidFill>
              <a:latin typeface="Verdana" panose="020B0604030504040204" pitchFamily="34" charset="0"/>
              <a:cs typeface="Arial" panose="020B0604020202020204" pitchFamily="34" charset="0"/>
            </a:endParaRPr>
          </a:p>
          <a:p>
            <a:pPr marL="228600" indent="-228600" eaLnBrk="1" hangingPunct="1"/>
            <a:endParaRPr lang="en-US"/>
          </a:p>
          <a:p>
            <a:pPr marL="228600" indent="-228600" eaLnBrk="1" hangingPunct="1"/>
            <a:endParaRPr lang="en-US"/>
          </a:p>
          <a:p>
            <a:pPr marL="228600" indent="-228600" eaLnBrk="1" hangingPunct="1"/>
            <a:endParaRPr lang="en-US"/>
          </a:p>
        </p:txBody>
      </p:sp>
    </p:spTree>
    <p:extLst>
      <p:ext uri="{BB962C8B-B14F-4D97-AF65-F5344CB8AC3E}">
        <p14:creationId xmlns:p14="http://schemas.microsoft.com/office/powerpoint/2010/main" val="3848239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954E45D-4ADA-42C1-945E-E505E83FF6FC}" type="slidenum">
              <a:rPr lang="en-US" sz="1200"/>
              <a:pPr/>
              <a:t>20</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US"/>
              <a:t>For a software producer, ISO 9001 must be interpreted according to 9000-3 guidelines,so the only meaningful certification is 9001/9000-3.</a:t>
            </a:r>
          </a:p>
          <a:p>
            <a:pPr lvl="1" eaLnBrk="1" hangingPunct="1"/>
            <a:endParaRPr lang="en-US"/>
          </a:p>
          <a:p>
            <a:pPr lvl="1" eaLnBrk="1" hangingPunct="1"/>
            <a:r>
              <a:rPr lang="en-US"/>
              <a:t>How does this fits into software development and how does ISO 9001 stack up to the US National Institute of Standards and Technology’s Malcolm Baldbridge Quality Award and the Software Engineering Institute’s Capability Maturity Model?</a:t>
            </a:r>
          </a:p>
          <a:p>
            <a:pPr eaLnBrk="1" hangingPunct="1"/>
            <a:endParaRPr lang="en-US"/>
          </a:p>
        </p:txBody>
      </p:sp>
    </p:spTree>
    <p:extLst>
      <p:ext uri="{BB962C8B-B14F-4D97-AF65-F5344CB8AC3E}">
        <p14:creationId xmlns:p14="http://schemas.microsoft.com/office/powerpoint/2010/main" val="1850690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D4BD90F-70ED-4F19-8F9A-E7EF3885377B}" type="slidenum">
              <a:rPr lang="en-US" sz="1200"/>
              <a:pPr/>
              <a:t>21</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US"/>
              <a:t>Its value depends on the expertise of the auditors.</a:t>
            </a:r>
          </a:p>
          <a:p>
            <a:pPr eaLnBrk="1" hangingPunct="1"/>
            <a:endParaRPr lang="en-US"/>
          </a:p>
        </p:txBody>
      </p:sp>
    </p:spTree>
    <p:extLst>
      <p:ext uri="{BB962C8B-B14F-4D97-AF65-F5344CB8AC3E}">
        <p14:creationId xmlns:p14="http://schemas.microsoft.com/office/powerpoint/2010/main" val="1804564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57C84EB-8AB2-4343-86AB-54728994A56E}" type="slidenum">
              <a:rPr lang="en-US" sz="1200"/>
              <a:pPr/>
              <a:t>22</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p>
          <a:p>
            <a:pPr eaLnBrk="1" hangingPunct="1"/>
            <a:r>
              <a:rPr lang="en-US"/>
              <a:t>Paulk initially expected that ISO 9000 compliant organizations would be at CMM Level 3 or 4, but discovered that some CMM Level 1 companies have been certified by ISO. One explanation for the difference in ratings is the high level of abstraction in the ISO standards, which allows different auditors to interpret the standards differently. Overall, Paulk concludes that a Level 1 organization could definitely receive ISO 9000 certification, but the company must show some aspects of Level 2 and Level 3 processes [14]. </a:t>
            </a:r>
          </a:p>
          <a:p>
            <a:pPr eaLnBrk="1" hangingPunct="1"/>
            <a:r>
              <a:rPr lang="en-US"/>
              <a:t>Paulk recommends that an organization consider ISO 9000 and CMM together as a basis for quality improvement procedures, in part because of the significant overlap between the two. Also, if a company must have ISO 9000 certification, Paulk points out that a CMM audit would undoubtedly help the organization obtain that certification. Paulk concluded that the CMM may be the better option simply because its guidelines are much more specific. He does, however, admit to some bias with his opinion, as a member of the SEI [14]. </a:t>
            </a:r>
          </a:p>
          <a:p>
            <a:pPr eaLnBrk="1" hangingPunct="1"/>
            <a:endParaRPr lang="en-US"/>
          </a:p>
        </p:txBody>
      </p:sp>
    </p:spTree>
    <p:extLst>
      <p:ext uri="{BB962C8B-B14F-4D97-AF65-F5344CB8AC3E}">
        <p14:creationId xmlns:p14="http://schemas.microsoft.com/office/powerpoint/2010/main" val="30975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036D8CD-2F41-4F39-80A6-47088B1E28A5}" type="slidenum">
              <a:rPr lang="en-US" sz="1200"/>
              <a:pPr/>
              <a:t>23</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US"/>
              <a:t>A1 Software House is a small organization offering solutions for a specific business domain since 1987. It has 39 employees, 8 of them working in software developments. </a:t>
            </a:r>
          </a:p>
          <a:p>
            <a:pPr eaLnBrk="1" hangingPunct="1"/>
            <a:r>
              <a:rPr lang="en-US"/>
              <a:t>The product consists of 600+ programs totaling to 400000+ lines of code.</a:t>
            </a:r>
          </a:p>
        </p:txBody>
      </p:sp>
    </p:spTree>
    <p:extLst>
      <p:ext uri="{BB962C8B-B14F-4D97-AF65-F5344CB8AC3E}">
        <p14:creationId xmlns:p14="http://schemas.microsoft.com/office/powerpoint/2010/main" val="3892145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D52ACDA-7BCC-4DA7-AF63-1A667B74AA07}" type="slidenum">
              <a:rPr lang="en-US" sz="1200"/>
              <a:pPr/>
              <a:t>24</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US"/>
              <a:t>1- The ISO 9001 standard explains the quality system elements that should exist but fail to provide any guidance on where to start and how to install these elements.</a:t>
            </a:r>
          </a:p>
          <a:p>
            <a:pPr eaLnBrk="1" hangingPunct="1"/>
            <a:r>
              <a:rPr lang="en-US"/>
              <a:t>2-The interpretation of ISO 9001 quality standard for a software organization requires an understanding of underlying process improvement principles. Such expertise is often missing in small software organizations.</a:t>
            </a:r>
          </a:p>
          <a:p>
            <a:pPr eaLnBrk="1" hangingPunct="1"/>
            <a:r>
              <a:rPr lang="en-US"/>
              <a:t>3- With respect to CMM framework an organization should be level 3 with some Level 4 activities to satisfy ISO 9001 requirements. Is practice reaching to this maturity will probably take 4 to 6 years for a Level 1 organization.</a:t>
            </a:r>
          </a:p>
          <a:p>
            <a:pPr eaLnBrk="1" hangingPunct="1"/>
            <a:r>
              <a:rPr lang="en-US"/>
              <a:t>4- In a small organization it is usually not possible to form a dedicated process improvement group. Instead process improvement  has to be a part time job for a senior technical personnel who are usually less motivated to change.</a:t>
            </a:r>
          </a:p>
          <a:p>
            <a:pPr eaLnBrk="1" hangingPunct="1"/>
            <a:endParaRPr lang="en-US"/>
          </a:p>
          <a:p>
            <a:pPr eaLnBrk="1" hangingPunct="1"/>
            <a:r>
              <a:rPr lang="en-US"/>
              <a:t>There is a positive correlation between size and maturity. </a:t>
            </a:r>
          </a:p>
          <a:p>
            <a:pPr lvl="1" eaLnBrk="1" hangingPunct="1"/>
            <a:r>
              <a:rPr lang="en-US"/>
              <a:t>More bureaucracy, structure and discipline</a:t>
            </a:r>
          </a:p>
          <a:p>
            <a:pPr lvl="1" eaLnBrk="1" hangingPunct="1"/>
            <a:r>
              <a:rPr lang="en-US"/>
              <a:t>Larger companies have more resources to use for software improvement.</a:t>
            </a:r>
          </a:p>
          <a:p>
            <a:pPr eaLnBrk="1" hangingPunct="1"/>
            <a:endParaRPr lang="en-US"/>
          </a:p>
          <a:p>
            <a:pPr eaLnBrk="1" hangingPunct="1"/>
            <a:endParaRPr lang="en-US"/>
          </a:p>
        </p:txBody>
      </p:sp>
    </p:spTree>
    <p:extLst>
      <p:ext uri="{BB962C8B-B14F-4D97-AF65-F5344CB8AC3E}">
        <p14:creationId xmlns:p14="http://schemas.microsoft.com/office/powerpoint/2010/main" val="4051483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08BC95D-CDDD-4106-867A-237C20D3314D}" type="slidenum">
              <a:rPr lang="en-US" sz="1200"/>
              <a:pPr/>
              <a:t>25</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a:t>OCLC achieved 9001 registration in August 1998. But its efforts began in 1994 to register for the ISO 9001.</a:t>
            </a:r>
          </a:p>
        </p:txBody>
      </p:sp>
    </p:spTree>
    <p:extLst>
      <p:ext uri="{BB962C8B-B14F-4D97-AF65-F5344CB8AC3E}">
        <p14:creationId xmlns:p14="http://schemas.microsoft.com/office/powerpoint/2010/main" val="3141271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E1E305C-9913-4A31-9D37-19DD810F896D}" type="slidenum">
              <a:rPr lang="en-US" sz="1200"/>
              <a:pPr/>
              <a:t>26</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n-US"/>
              <a:t>Before ISO 9001 had given them the discipline, motivation and framework to accomplish the ISO 9001 requirements</a:t>
            </a:r>
          </a:p>
          <a:p>
            <a:pPr eaLnBrk="1" hangingPunct="1"/>
            <a:endParaRPr lang="en-US"/>
          </a:p>
        </p:txBody>
      </p:sp>
    </p:spTree>
    <p:extLst>
      <p:ext uri="{BB962C8B-B14F-4D97-AF65-F5344CB8AC3E}">
        <p14:creationId xmlns:p14="http://schemas.microsoft.com/office/powerpoint/2010/main" val="255356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61277E3-F21B-46CC-84E0-62E6AB26B037}" type="slidenum">
              <a:rPr lang="en-US" sz="1200"/>
              <a:pPr/>
              <a:t>3</a:t>
            </a:fld>
            <a:endParaRPr 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r>
              <a:rPr lang="en-US" dirty="0"/>
              <a:t>ISO stands for international Standards organization</a:t>
            </a:r>
          </a:p>
          <a:p>
            <a:pPr eaLnBrk="1" hangingPunct="1"/>
            <a:r>
              <a:rPr lang="en-US" dirty="0"/>
              <a:t>Talking to its history it originated during world war II when many countries (including United </a:t>
            </a:r>
            <a:r>
              <a:rPr lang="en-US" dirty="0" err="1"/>
              <a:t>states,great</a:t>
            </a:r>
            <a:r>
              <a:rPr lang="en-US" dirty="0"/>
              <a:t> </a:t>
            </a:r>
            <a:r>
              <a:rPr lang="en-US" dirty="0" err="1"/>
              <a:t>britain</a:t>
            </a:r>
            <a:r>
              <a:rPr lang="en-US" dirty="0"/>
              <a:t> and </a:t>
            </a:r>
            <a:r>
              <a:rPr lang="en-US" dirty="0" err="1"/>
              <a:t>france</a:t>
            </a:r>
            <a:r>
              <a:rPr lang="en-US" dirty="0"/>
              <a:t>)came together to stop the march of </a:t>
            </a:r>
            <a:r>
              <a:rPr lang="en-US" dirty="0" err="1"/>
              <a:t>germany</a:t>
            </a:r>
            <a:r>
              <a:rPr lang="en-US" dirty="0"/>
              <a:t> ,</a:t>
            </a:r>
            <a:r>
              <a:rPr lang="en-US" dirty="0" err="1"/>
              <a:t>italy</a:t>
            </a:r>
            <a:r>
              <a:rPr lang="en-US" dirty="0"/>
              <a:t> and japan .even though soldiers fought side by side many differences existed due to different </a:t>
            </a:r>
            <a:r>
              <a:rPr lang="en-US" dirty="0" err="1"/>
              <a:t>languages,customs</a:t>
            </a:r>
            <a:r>
              <a:rPr lang="en-US" dirty="0"/>
              <a:t> </a:t>
            </a:r>
            <a:r>
              <a:rPr lang="en-US" dirty="0" err="1"/>
              <a:t>etc</a:t>
            </a:r>
            <a:r>
              <a:rPr lang="en-US" dirty="0"/>
              <a:t> and they even had different units of measure and </a:t>
            </a:r>
            <a:r>
              <a:rPr lang="en-US" dirty="0" err="1"/>
              <a:t>vehicles.these</a:t>
            </a:r>
            <a:r>
              <a:rPr lang="en-US" dirty="0"/>
              <a:t> differences stopped them from sharing supplies in the same side.in order to escape the incompatibility the first military standards were developed and industry soon </a:t>
            </a:r>
            <a:r>
              <a:rPr lang="en-US" dirty="0" err="1"/>
              <a:t>realised</a:t>
            </a:r>
            <a:r>
              <a:rPr lang="en-US" dirty="0"/>
              <a:t> its merits and followed the lead of military</a:t>
            </a:r>
          </a:p>
          <a:p>
            <a:pPr eaLnBrk="1" hangingPunct="1"/>
            <a:endParaRPr lang="en-US" dirty="0"/>
          </a:p>
          <a:p>
            <a:pPr eaLnBrk="1" hangingPunct="1"/>
            <a:endParaRPr lang="en-US" dirty="0"/>
          </a:p>
        </p:txBody>
      </p:sp>
    </p:spTree>
    <p:extLst>
      <p:ext uri="{BB962C8B-B14F-4D97-AF65-F5344CB8AC3E}">
        <p14:creationId xmlns:p14="http://schemas.microsoft.com/office/powerpoint/2010/main" val="1231113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B152B56-612E-4012-9A6D-3A58A2C2074B}" type="slidenum">
              <a:rPr lang="en-US" sz="1200"/>
              <a:pPr/>
              <a:t>4</a:t>
            </a:fld>
            <a:endParaRPr lang="en-US" sz="1200"/>
          </a:p>
        </p:txBody>
      </p:sp>
      <p:sp>
        <p:nvSpPr>
          <p:cNvPr id="9219" name="Rectangle 3074"/>
          <p:cNvSpPr>
            <a:spLocks noGrp="1" noRot="1" noChangeAspect="1" noChangeArrowheads="1" noTextEdit="1"/>
          </p:cNvSpPr>
          <p:nvPr>
            <p:ph type="sldImg"/>
          </p:nvPr>
        </p:nvSpPr>
        <p:spPr>
          <a:ln/>
        </p:spPr>
      </p:sp>
      <p:sp>
        <p:nvSpPr>
          <p:cNvPr id="9220" name="Rectangle 3075"/>
          <p:cNvSpPr>
            <a:spLocks noGrp="1" noChangeArrowheads="1"/>
          </p:cNvSpPr>
          <p:nvPr>
            <p:ph type="body" idx="1"/>
          </p:nvPr>
        </p:nvSpPr>
        <p:spPr>
          <a:noFill/>
        </p:spPr>
        <p:txBody>
          <a:bodyPr/>
          <a:lstStyle/>
          <a:p>
            <a:pPr eaLnBrk="1" hangingPunct="1"/>
            <a:r>
              <a:rPr lang="en-US"/>
              <a:t>Were 9000 is a standard number.</a:t>
            </a:r>
          </a:p>
        </p:txBody>
      </p:sp>
    </p:spTree>
    <p:extLst>
      <p:ext uri="{BB962C8B-B14F-4D97-AF65-F5344CB8AC3E}">
        <p14:creationId xmlns:p14="http://schemas.microsoft.com/office/powerpoint/2010/main" val="45757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3BC949D-55EA-48BB-BD16-8502A1935C85}" type="slidenum">
              <a:rPr lang="en-US" sz="1200"/>
              <a:pPr/>
              <a:t>8</a:t>
            </a:fld>
            <a:endParaRPr lang="en-US" sz="1200"/>
          </a:p>
        </p:txBody>
      </p:sp>
      <p:sp>
        <p:nvSpPr>
          <p:cNvPr id="14339" name="Rectangle 2"/>
          <p:cNvSpPr>
            <a:spLocks noGrp="1" noRot="1" noChangeAspect="1" noChangeArrowheads="1" noTextEdit="1"/>
          </p:cNvSpPr>
          <p:nvPr>
            <p:ph type="sldImg"/>
          </p:nvPr>
        </p:nvSpPr>
        <p:spPr>
          <a:solidFill>
            <a:srgbClr val="FFFFFF"/>
          </a:solidFill>
          <a:ln/>
        </p:spPr>
      </p:sp>
      <p:sp>
        <p:nvSpPr>
          <p:cNvPr id="1434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t>The authors of the ISO 9000 family strongly recommends taking the following route;</a:t>
            </a:r>
          </a:p>
        </p:txBody>
      </p:sp>
    </p:spTree>
    <p:extLst>
      <p:ext uri="{BB962C8B-B14F-4D97-AF65-F5344CB8AC3E}">
        <p14:creationId xmlns:p14="http://schemas.microsoft.com/office/powerpoint/2010/main" val="1071203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8785C9E-41ED-4329-BF64-C303C0445CB6}" type="slidenum">
              <a:rPr lang="en-US" sz="1200"/>
              <a:pPr/>
              <a:t>10</a:t>
            </a:fld>
            <a:endParaRPr lang="en-US" sz="1200"/>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p:spPr>
        <p:txBody>
          <a:bodyPr/>
          <a:lstStyle/>
          <a:p>
            <a:pPr eaLnBrk="1" hangingPunct="1"/>
            <a:r>
              <a:rPr lang="en-US" sz="900"/>
              <a:t>The standard requires: </a:t>
            </a:r>
          </a:p>
          <a:p>
            <a:pPr eaLnBrk="1" hangingPunct="1"/>
            <a:r>
              <a:rPr lang="en-US" sz="900"/>
              <a:t>         a) Say what you do- have documented procedures for performing the work that affects product or service quality</a:t>
            </a:r>
          </a:p>
          <a:p>
            <a:pPr eaLnBrk="1" hangingPunct="1"/>
            <a:r>
              <a:rPr lang="en-US" sz="900"/>
              <a:t>	     b) Do what you say- carry out the work with the  written procedure</a:t>
            </a:r>
          </a:p>
          <a:p>
            <a:pPr eaLnBrk="1" hangingPunct="1"/>
            <a:r>
              <a:rPr lang="en-US" sz="900"/>
              <a:t>	     c) Record what is done-retain records of activities ,providing objective evidence of compliance to auditors</a:t>
            </a:r>
          </a:p>
          <a:p>
            <a:pPr eaLnBrk="1" hangingPunct="1"/>
            <a:r>
              <a:rPr lang="en-US" sz="900"/>
              <a:t>             d) Improve, based on results-compare to what has actually happened to what was planned.use this information to identify and correct shortcomings in the quality system</a:t>
            </a:r>
          </a:p>
        </p:txBody>
      </p:sp>
    </p:spTree>
    <p:extLst>
      <p:ext uri="{BB962C8B-B14F-4D97-AF65-F5344CB8AC3E}">
        <p14:creationId xmlns:p14="http://schemas.microsoft.com/office/powerpoint/2010/main" val="3719708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24C0F6D-A415-4E53-9E55-9D7DBE6ECABC}" type="slidenum">
              <a:rPr lang="en-US" sz="1200"/>
              <a:pPr/>
              <a:t>11</a:t>
            </a:fld>
            <a:endParaRPr lang="en-US" sz="1200"/>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p:spPr>
        <p:txBody>
          <a:bodyPr/>
          <a:lstStyle/>
          <a:p>
            <a:pPr eaLnBrk="1" hangingPunct="1"/>
            <a:r>
              <a:rPr lang="en-US"/>
              <a:t>To Assure potential users throughout the world that they will receive products and services of consistent quality.</a:t>
            </a:r>
          </a:p>
          <a:p>
            <a:pPr eaLnBrk="1" hangingPunct="1"/>
            <a:r>
              <a:rPr lang="en-US"/>
              <a:t>To Ensure that the quality system is customer-driven and promotes continuous improvement.</a:t>
            </a:r>
          </a:p>
        </p:txBody>
      </p:sp>
    </p:spTree>
    <p:extLst>
      <p:ext uri="{BB962C8B-B14F-4D97-AF65-F5344CB8AC3E}">
        <p14:creationId xmlns:p14="http://schemas.microsoft.com/office/powerpoint/2010/main" val="3732659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19B8417-A353-4DDE-A6BD-B60BF6EE57B9}" type="slidenum">
              <a:rPr lang="en-US" sz="1200"/>
              <a:pPr/>
              <a:t>13</a:t>
            </a:fld>
            <a:endParaRPr 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t>as well as controlled product design and development, more efficient and effective operations, and improved business planning.</a:t>
            </a:r>
          </a:p>
          <a:p>
            <a:pPr eaLnBrk="1" hangingPunct="1"/>
            <a:endParaRPr lang="en-US"/>
          </a:p>
        </p:txBody>
      </p:sp>
    </p:spTree>
    <p:extLst>
      <p:ext uri="{BB962C8B-B14F-4D97-AF65-F5344CB8AC3E}">
        <p14:creationId xmlns:p14="http://schemas.microsoft.com/office/powerpoint/2010/main" val="2386396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583A691-F913-4528-8CA9-2D3E8715581E}" type="slidenum">
              <a:rPr lang="en-US" sz="1200"/>
              <a:pPr/>
              <a:t>14</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a:t>-The supplier’s management with executive responsibility shall define and document its policy for quality, including objectives for quality and commitment to quality.</a:t>
            </a:r>
          </a:p>
        </p:txBody>
      </p:sp>
    </p:spTree>
    <p:extLst>
      <p:ext uri="{BB962C8B-B14F-4D97-AF65-F5344CB8AC3E}">
        <p14:creationId xmlns:p14="http://schemas.microsoft.com/office/powerpoint/2010/main" val="427481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9F64397-4FD7-41A9-AEBC-2AD7729DA7D0}" type="slidenum">
              <a:rPr lang="en-US" sz="1200"/>
              <a:pPr/>
              <a:t>15</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a:t>ISO 9001has 20 clauses.</a:t>
            </a:r>
          </a:p>
          <a:p>
            <a:pPr eaLnBrk="1" hangingPunct="1"/>
            <a:r>
              <a:rPr lang="en-US"/>
              <a:t>The supplier shall establish and maintain documented procedures to control and verify the design of the product in order to ensure that the specified requirements are met.</a:t>
            </a:r>
          </a:p>
          <a:p>
            <a:pPr eaLnBrk="1" hangingPunct="1"/>
            <a:endParaRPr lang="en-US"/>
          </a:p>
          <a:p>
            <a:pPr eaLnBrk="1" hangingPunct="1"/>
            <a:r>
              <a:rPr lang="en-US"/>
              <a:t>The supplier shall establish and maintain documented procedures to ensure that purchased product conforms to specified requirements.</a:t>
            </a:r>
          </a:p>
          <a:p>
            <a:pPr eaLnBrk="1" hangingPunct="1"/>
            <a:endParaRPr lang="en-US"/>
          </a:p>
          <a:p>
            <a:pPr eaLnBrk="1" hangingPunct="1"/>
            <a:r>
              <a:rPr lang="en-US"/>
              <a:t>The supplied shall establish and maintain documented procedures for the control of verification, storage, and maintenance of customer-supplied product provided for incorporation into the supplies or for related activities.</a:t>
            </a:r>
          </a:p>
          <a:p>
            <a:pPr eaLnBrk="1" hangingPunct="1"/>
            <a:endParaRPr lang="en-US"/>
          </a:p>
          <a:p>
            <a:pPr eaLnBrk="1" hangingPunct="1"/>
            <a:r>
              <a:rPr lang="en-US"/>
              <a:t>Where appropriate, the supplier shall establish and maintain documented procedures for identifying the product by suitable means from the receipt and during all stages of production , delivery, and installation.</a:t>
            </a:r>
          </a:p>
          <a:p>
            <a:pPr eaLnBrk="1" hangingPunct="1"/>
            <a:endParaRPr lang="en-US"/>
          </a:p>
          <a:p>
            <a:pPr eaLnBrk="1" hangingPunct="1"/>
            <a:r>
              <a:rPr lang="en-US"/>
              <a:t>The supplier shall identify and plan the production, installation and servicing processes which directly affect quality and shall ensure that these processes are carried out under controlled conditions.</a:t>
            </a:r>
          </a:p>
          <a:p>
            <a:pPr eaLnBrk="1" hangingPunct="1"/>
            <a:endParaRPr lang="en-US"/>
          </a:p>
          <a:p>
            <a:pPr eaLnBrk="1" hangingPunct="1"/>
            <a:r>
              <a:rPr lang="en-US"/>
              <a:t>The supplier shall establish and maintain documented procedures for inspection and testing activities in order to verify that the specified requirements for the product are met.</a:t>
            </a:r>
          </a:p>
          <a:p>
            <a:pPr eaLnBrk="1" hangingPunct="1"/>
            <a:endParaRPr lang="en-US"/>
          </a:p>
        </p:txBody>
      </p:sp>
    </p:spTree>
    <p:extLst>
      <p:ext uri="{BB962C8B-B14F-4D97-AF65-F5344CB8AC3E}">
        <p14:creationId xmlns:p14="http://schemas.microsoft.com/office/powerpoint/2010/main" val="80473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B82B4-5EFA-486A-97F9-C5B24C9B2F4F}"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2A1F2-C8D3-42FA-82F4-282F68801F2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895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B82B4-5EFA-486A-97F9-C5B24C9B2F4F}"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2A1F2-C8D3-42FA-82F4-282F68801F2F}" type="slidenum">
              <a:rPr lang="en-IN" smtClean="0"/>
              <a:t>‹#›</a:t>
            </a:fld>
            <a:endParaRPr lang="en-IN"/>
          </a:p>
        </p:txBody>
      </p:sp>
    </p:spTree>
    <p:extLst>
      <p:ext uri="{BB962C8B-B14F-4D97-AF65-F5344CB8AC3E}">
        <p14:creationId xmlns:p14="http://schemas.microsoft.com/office/powerpoint/2010/main" val="3834781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B82B4-5EFA-486A-97F9-C5B24C9B2F4F}"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2A1F2-C8D3-42FA-82F4-282F68801F2F}" type="slidenum">
              <a:rPr lang="en-IN" smtClean="0"/>
              <a:t>‹#›</a:t>
            </a:fld>
            <a:endParaRPr lang="en-IN"/>
          </a:p>
        </p:txBody>
      </p:sp>
    </p:spTree>
    <p:extLst>
      <p:ext uri="{BB962C8B-B14F-4D97-AF65-F5344CB8AC3E}">
        <p14:creationId xmlns:p14="http://schemas.microsoft.com/office/powerpoint/2010/main" val="91318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B82B4-5EFA-486A-97F9-C5B24C9B2F4F}"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2A1F2-C8D3-42FA-82F4-282F68801F2F}" type="slidenum">
              <a:rPr lang="en-IN" smtClean="0"/>
              <a:t>‹#›</a:t>
            </a:fld>
            <a:endParaRPr lang="en-IN"/>
          </a:p>
        </p:txBody>
      </p:sp>
    </p:spTree>
    <p:extLst>
      <p:ext uri="{BB962C8B-B14F-4D97-AF65-F5344CB8AC3E}">
        <p14:creationId xmlns:p14="http://schemas.microsoft.com/office/powerpoint/2010/main" val="222325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B82B4-5EFA-486A-97F9-C5B24C9B2F4F}"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2A1F2-C8D3-42FA-82F4-282F68801F2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13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B82B4-5EFA-486A-97F9-C5B24C9B2F4F}"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2A1F2-C8D3-42FA-82F4-282F68801F2F}" type="slidenum">
              <a:rPr lang="en-IN" smtClean="0"/>
              <a:t>‹#›</a:t>
            </a:fld>
            <a:endParaRPr lang="en-IN"/>
          </a:p>
        </p:txBody>
      </p:sp>
    </p:spTree>
    <p:extLst>
      <p:ext uri="{BB962C8B-B14F-4D97-AF65-F5344CB8AC3E}">
        <p14:creationId xmlns:p14="http://schemas.microsoft.com/office/powerpoint/2010/main" val="40497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B82B4-5EFA-486A-97F9-C5B24C9B2F4F}" type="datetimeFigureOut">
              <a:rPr lang="en-IN" smtClean="0"/>
              <a:t>17/04/2021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2A1F2-C8D3-42FA-82F4-282F68801F2F}" type="slidenum">
              <a:rPr lang="en-IN" smtClean="0"/>
              <a:t>‹#›</a:t>
            </a:fld>
            <a:endParaRPr lang="en-IN"/>
          </a:p>
        </p:txBody>
      </p:sp>
    </p:spTree>
    <p:extLst>
      <p:ext uri="{BB962C8B-B14F-4D97-AF65-F5344CB8AC3E}">
        <p14:creationId xmlns:p14="http://schemas.microsoft.com/office/powerpoint/2010/main" val="341975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B82B4-5EFA-486A-97F9-C5B24C9B2F4F}" type="datetimeFigureOut">
              <a:rPr lang="en-IN" smtClean="0"/>
              <a:t>17/04/2021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2A1F2-C8D3-42FA-82F4-282F68801F2F}" type="slidenum">
              <a:rPr lang="en-IN" smtClean="0"/>
              <a:t>‹#›</a:t>
            </a:fld>
            <a:endParaRPr lang="en-IN"/>
          </a:p>
        </p:txBody>
      </p:sp>
    </p:spTree>
    <p:extLst>
      <p:ext uri="{BB962C8B-B14F-4D97-AF65-F5344CB8AC3E}">
        <p14:creationId xmlns:p14="http://schemas.microsoft.com/office/powerpoint/2010/main" val="2876630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3B82B4-5EFA-486A-97F9-C5B24C9B2F4F}" type="datetimeFigureOut">
              <a:rPr lang="en-IN" smtClean="0"/>
              <a:t>17/04/2021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382A1F2-C8D3-42FA-82F4-282F68801F2F}" type="slidenum">
              <a:rPr lang="en-IN" smtClean="0"/>
              <a:t>‹#›</a:t>
            </a:fld>
            <a:endParaRPr lang="en-IN"/>
          </a:p>
        </p:txBody>
      </p:sp>
    </p:spTree>
    <p:extLst>
      <p:ext uri="{BB962C8B-B14F-4D97-AF65-F5344CB8AC3E}">
        <p14:creationId xmlns:p14="http://schemas.microsoft.com/office/powerpoint/2010/main" val="40004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3B82B4-5EFA-486A-97F9-C5B24C9B2F4F}" type="datetimeFigureOut">
              <a:rPr lang="en-IN" smtClean="0"/>
              <a:t>17/04/2021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82A1F2-C8D3-42FA-82F4-282F68801F2F}" type="slidenum">
              <a:rPr lang="en-IN" smtClean="0"/>
              <a:t>‹#›</a:t>
            </a:fld>
            <a:endParaRPr lang="en-IN"/>
          </a:p>
        </p:txBody>
      </p:sp>
    </p:spTree>
    <p:extLst>
      <p:ext uri="{BB962C8B-B14F-4D97-AF65-F5344CB8AC3E}">
        <p14:creationId xmlns:p14="http://schemas.microsoft.com/office/powerpoint/2010/main" val="9597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B82B4-5EFA-486A-97F9-C5B24C9B2F4F}"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2A1F2-C8D3-42FA-82F4-282F68801F2F}" type="slidenum">
              <a:rPr lang="en-IN" smtClean="0"/>
              <a:t>‹#›</a:t>
            </a:fld>
            <a:endParaRPr lang="en-IN"/>
          </a:p>
        </p:txBody>
      </p:sp>
    </p:spTree>
    <p:extLst>
      <p:ext uri="{BB962C8B-B14F-4D97-AF65-F5344CB8AC3E}">
        <p14:creationId xmlns:p14="http://schemas.microsoft.com/office/powerpoint/2010/main" val="181467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3B82B4-5EFA-486A-97F9-C5B24C9B2F4F}" type="datetimeFigureOut">
              <a:rPr lang="en-IN" smtClean="0"/>
              <a:t>17/04/2021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82A1F2-C8D3-42FA-82F4-282F68801F2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556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97280" y="758952"/>
            <a:ext cx="10058400" cy="2339848"/>
          </a:xfrm>
        </p:spPr>
        <p:txBody>
          <a:bodyPr/>
          <a:lstStyle/>
          <a:p>
            <a:pPr algn="ctr" eaLnBrk="1" hangingPunct="1"/>
            <a:r>
              <a:rPr lang="en-US" dirty="0"/>
              <a:t>How ISO 9001 Fits Into </a:t>
            </a:r>
            <a:br>
              <a:rPr lang="en-US" dirty="0"/>
            </a:br>
            <a:r>
              <a:rPr lang="en-US" dirty="0"/>
              <a:t>The Software World?</a:t>
            </a:r>
          </a:p>
        </p:txBody>
      </p:sp>
      <p:sp>
        <p:nvSpPr>
          <p:cNvPr id="2" name="Subtitle 1"/>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8289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ISO 9001 </a:t>
            </a:r>
          </a:p>
        </p:txBody>
      </p:sp>
      <p:sp>
        <p:nvSpPr>
          <p:cNvPr id="16387" name="Rectangle 3"/>
          <p:cNvSpPr>
            <a:spLocks noGrp="1" noChangeArrowheads="1"/>
          </p:cNvSpPr>
          <p:nvPr>
            <p:ph idx="1"/>
          </p:nvPr>
        </p:nvSpPr>
        <p:spPr/>
        <p:txBody>
          <a:bodyPr>
            <a:normAutofit fontScale="92500" lnSpcReduction="10000"/>
          </a:bodyPr>
          <a:lstStyle/>
          <a:p>
            <a:pPr eaLnBrk="1" hangingPunct="1">
              <a:lnSpc>
                <a:spcPct val="90000"/>
              </a:lnSpc>
            </a:pPr>
            <a:r>
              <a:rPr lang="en-US" sz="2400"/>
              <a:t>ISO 9001 is the one of the basic ISO 9000 series of standards for Quality Assurance </a:t>
            </a:r>
          </a:p>
          <a:p>
            <a:pPr eaLnBrk="1" hangingPunct="1">
              <a:lnSpc>
                <a:spcPct val="90000"/>
              </a:lnSpc>
              <a:buFont typeface="Wingdings" panose="05000000000000000000" pitchFamily="2" charset="2"/>
              <a:buNone/>
            </a:pPr>
            <a:endParaRPr lang="en-US" sz="2400"/>
          </a:p>
          <a:p>
            <a:pPr eaLnBrk="1" hangingPunct="1">
              <a:lnSpc>
                <a:spcPct val="90000"/>
              </a:lnSpc>
            </a:pPr>
            <a:r>
              <a:rPr lang="en-US" sz="2400"/>
              <a:t>The standard requires: </a:t>
            </a:r>
          </a:p>
          <a:p>
            <a:pPr eaLnBrk="1" hangingPunct="1">
              <a:lnSpc>
                <a:spcPct val="90000"/>
              </a:lnSpc>
              <a:buFont typeface="Wingdings" panose="05000000000000000000" pitchFamily="2" charset="2"/>
              <a:buNone/>
            </a:pPr>
            <a:r>
              <a:rPr lang="en-US" sz="2400"/>
              <a:t>         a) Say what you do</a:t>
            </a:r>
          </a:p>
          <a:p>
            <a:pPr eaLnBrk="1" hangingPunct="1">
              <a:lnSpc>
                <a:spcPct val="90000"/>
              </a:lnSpc>
              <a:buFont typeface="Wingdings" panose="05000000000000000000" pitchFamily="2" charset="2"/>
              <a:buNone/>
            </a:pPr>
            <a:r>
              <a:rPr lang="en-US" sz="2400"/>
              <a:t>	     b) Do what you say</a:t>
            </a:r>
          </a:p>
          <a:p>
            <a:pPr eaLnBrk="1" hangingPunct="1">
              <a:lnSpc>
                <a:spcPct val="90000"/>
              </a:lnSpc>
              <a:buFont typeface="Wingdings" panose="05000000000000000000" pitchFamily="2" charset="2"/>
              <a:buNone/>
            </a:pPr>
            <a:r>
              <a:rPr lang="en-US" sz="2400"/>
              <a:t>	     c) Record what is done</a:t>
            </a:r>
          </a:p>
          <a:p>
            <a:pPr eaLnBrk="1" hangingPunct="1">
              <a:lnSpc>
                <a:spcPct val="90000"/>
              </a:lnSpc>
              <a:buFont typeface="Wingdings" panose="05000000000000000000" pitchFamily="2" charset="2"/>
              <a:buNone/>
            </a:pPr>
            <a:r>
              <a:rPr lang="en-US" sz="2400"/>
              <a:t>	     d) Improve, based on results</a:t>
            </a:r>
          </a:p>
          <a:p>
            <a:pPr eaLnBrk="1" hangingPunct="1">
              <a:lnSpc>
                <a:spcPct val="90000"/>
              </a:lnSpc>
              <a:buFont typeface="Wingdings" panose="05000000000000000000" pitchFamily="2" charset="2"/>
              <a:buNone/>
            </a:pPr>
            <a:endParaRPr lang="en-US" sz="2400"/>
          </a:p>
          <a:p>
            <a:pPr eaLnBrk="1" hangingPunct="1">
              <a:lnSpc>
                <a:spcPct val="90000"/>
              </a:lnSpc>
              <a:buFont typeface="Wingdings" panose="05000000000000000000" pitchFamily="2" charset="2"/>
              <a:buNone/>
            </a:pPr>
            <a:r>
              <a:rPr lang="en-US" sz="2400"/>
              <a:t>        </a:t>
            </a:r>
          </a:p>
        </p:txBody>
      </p:sp>
    </p:spTree>
    <p:extLst>
      <p:ext uri="{BB962C8B-B14F-4D97-AF65-F5344CB8AC3E}">
        <p14:creationId xmlns:p14="http://schemas.microsoft.com/office/powerpoint/2010/main" val="377925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pPr eaLnBrk="1" hangingPunct="1"/>
            <a:r>
              <a:rPr lang="en-US"/>
              <a:t>Why ISO 9000 Certification</a:t>
            </a:r>
          </a:p>
        </p:txBody>
      </p:sp>
      <p:sp>
        <p:nvSpPr>
          <p:cNvPr id="18435" name="Rectangle 1027"/>
          <p:cNvSpPr>
            <a:spLocks noGrp="1" noChangeArrowheads="1"/>
          </p:cNvSpPr>
          <p:nvPr>
            <p:ph idx="1"/>
          </p:nvPr>
        </p:nvSpPr>
        <p:spPr>
          <a:xfrm>
            <a:off x="2706688" y="2017714"/>
            <a:ext cx="7580312" cy="4306887"/>
          </a:xfrm>
        </p:spPr>
        <p:txBody>
          <a:bodyPr/>
          <a:lstStyle/>
          <a:p>
            <a:pPr eaLnBrk="1" hangingPunct="1"/>
            <a:r>
              <a:rPr lang="en-US"/>
              <a:t>The stakeholder-motivated approach The company implements a quality system in response to demands by customers or other stakeholders.</a:t>
            </a:r>
          </a:p>
          <a:p>
            <a:pPr eaLnBrk="1" hangingPunct="1"/>
            <a:r>
              <a:rPr lang="en-US"/>
              <a:t>The management-motivated approach. The company’s own management initiates the effort to install a quality system.</a:t>
            </a:r>
          </a:p>
          <a:p>
            <a:pPr eaLnBrk="1" hangingPunct="1"/>
            <a:endParaRPr lang="en-US"/>
          </a:p>
        </p:txBody>
      </p:sp>
    </p:spTree>
    <p:extLst>
      <p:ext uri="{BB962C8B-B14F-4D97-AF65-F5344CB8AC3E}">
        <p14:creationId xmlns:p14="http://schemas.microsoft.com/office/powerpoint/2010/main" val="269843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Reasons for Implementing a Quality System</a:t>
            </a:r>
          </a:p>
        </p:txBody>
      </p:sp>
      <p:pic>
        <p:nvPicPr>
          <p:cNvPr id="2048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092411" y="2853887"/>
            <a:ext cx="4067503" cy="2007476"/>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242585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Why ISO 9000 Certification- II</a:t>
            </a:r>
          </a:p>
        </p:txBody>
      </p:sp>
      <p:sp>
        <p:nvSpPr>
          <p:cNvPr id="21507" name="Rectangle 3"/>
          <p:cNvSpPr>
            <a:spLocks noGrp="1" noChangeArrowheads="1"/>
          </p:cNvSpPr>
          <p:nvPr>
            <p:ph idx="1"/>
          </p:nvPr>
        </p:nvSpPr>
        <p:spPr/>
        <p:txBody>
          <a:bodyPr/>
          <a:lstStyle/>
          <a:p>
            <a:pPr eaLnBrk="1" hangingPunct="1"/>
            <a:r>
              <a:rPr lang="en-US"/>
              <a:t>Better organizational definition</a:t>
            </a:r>
          </a:p>
          <a:p>
            <a:pPr eaLnBrk="1" hangingPunct="1"/>
            <a:r>
              <a:rPr lang="en-US"/>
              <a:t>greater quality awareness</a:t>
            </a:r>
          </a:p>
          <a:p>
            <a:pPr eaLnBrk="1" hangingPunct="1"/>
            <a:r>
              <a:rPr lang="en-US"/>
              <a:t>better documentation of processes</a:t>
            </a:r>
          </a:p>
          <a:p>
            <a:pPr eaLnBrk="1" hangingPunct="1"/>
            <a:r>
              <a:rPr lang="en-US"/>
              <a:t>increased control of operations</a:t>
            </a:r>
          </a:p>
          <a:p>
            <a:pPr eaLnBrk="1" hangingPunct="1"/>
            <a:r>
              <a:rPr lang="en-US"/>
              <a:t>Ongoing analysis of and solution to problems</a:t>
            </a:r>
          </a:p>
          <a:p>
            <a:pPr eaLnBrk="1" hangingPunct="1"/>
            <a:r>
              <a:rPr lang="en-US"/>
              <a:t>Positive cultural change</a:t>
            </a:r>
          </a:p>
          <a:p>
            <a:pPr eaLnBrk="1" hangingPunct="1"/>
            <a:r>
              <a:rPr lang="en-US"/>
              <a:t>Improved customer satisfaction and increased market opportunities</a:t>
            </a:r>
          </a:p>
          <a:p>
            <a:pPr eaLnBrk="1" hangingPunct="1"/>
            <a:endParaRPr lang="en-US"/>
          </a:p>
          <a:p>
            <a:pPr eaLnBrk="1" hangingPunct="1">
              <a:buFont typeface="Wingdings" panose="05000000000000000000" pitchFamily="2" charset="2"/>
              <a:buNone/>
            </a:pPr>
            <a:endParaRPr lang="en-US"/>
          </a:p>
        </p:txBody>
      </p:sp>
    </p:spTree>
    <p:extLst>
      <p:ext uri="{BB962C8B-B14F-4D97-AF65-F5344CB8AC3E}">
        <p14:creationId xmlns:p14="http://schemas.microsoft.com/office/powerpoint/2010/main" val="176075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pPr eaLnBrk="1" hangingPunct="1"/>
            <a:r>
              <a:rPr lang="en-US"/>
              <a:t>Quality System Requirements</a:t>
            </a:r>
          </a:p>
        </p:txBody>
      </p:sp>
      <p:sp>
        <p:nvSpPr>
          <p:cNvPr id="23555" name="Rectangle 1027"/>
          <p:cNvSpPr>
            <a:spLocks noGrp="1" noChangeArrowheads="1"/>
          </p:cNvSpPr>
          <p:nvPr>
            <p:ph idx="1"/>
          </p:nvPr>
        </p:nvSpPr>
        <p:spPr/>
        <p:txBody>
          <a:bodyPr/>
          <a:lstStyle/>
          <a:p>
            <a:pPr eaLnBrk="1" hangingPunct="1"/>
            <a:r>
              <a:rPr lang="en-US"/>
              <a:t>Management Responsibility</a:t>
            </a:r>
          </a:p>
          <a:p>
            <a:pPr eaLnBrk="1" hangingPunct="1"/>
            <a:r>
              <a:rPr lang="en-US"/>
              <a:t>Quality System</a:t>
            </a:r>
          </a:p>
          <a:p>
            <a:pPr eaLnBrk="1" hangingPunct="1"/>
            <a:r>
              <a:rPr lang="en-US"/>
              <a:t>Contract Review</a:t>
            </a:r>
          </a:p>
          <a:p>
            <a:pPr lvl="1" eaLnBrk="1" hangingPunct="1">
              <a:buFont typeface="Wingdings" panose="05000000000000000000" pitchFamily="2" charset="2"/>
              <a:buNone/>
            </a:pPr>
            <a:endParaRPr lang="en-US"/>
          </a:p>
          <a:p>
            <a:pPr lvl="1" eaLnBrk="1" hangingPunct="1">
              <a:buFont typeface="Wingdings" panose="05000000000000000000" pitchFamily="2" charset="2"/>
              <a:buNone/>
            </a:pPr>
            <a:endParaRPr lang="en-US"/>
          </a:p>
          <a:p>
            <a:pPr lvl="1" eaLnBrk="1" hangingPunct="1">
              <a:buFont typeface="Wingdings" panose="05000000000000000000" pitchFamily="2" charset="2"/>
              <a:buNone/>
            </a:pPr>
            <a:endParaRPr lang="en-US"/>
          </a:p>
          <a:p>
            <a:pPr lvl="1" eaLnBrk="1" hangingPunct="1"/>
            <a:endParaRPr lang="en-US"/>
          </a:p>
          <a:p>
            <a:pPr lvl="1" eaLnBrk="1" hangingPunct="1"/>
            <a:endParaRPr lang="en-US"/>
          </a:p>
        </p:txBody>
      </p:sp>
    </p:spTree>
    <p:extLst>
      <p:ext uri="{BB962C8B-B14F-4D97-AF65-F5344CB8AC3E}">
        <p14:creationId xmlns:p14="http://schemas.microsoft.com/office/powerpoint/2010/main" val="768678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The Standard Interpretation</a:t>
            </a:r>
          </a:p>
        </p:txBody>
      </p:sp>
      <p:sp>
        <p:nvSpPr>
          <p:cNvPr id="25603" name="Rectangle 3"/>
          <p:cNvSpPr>
            <a:spLocks noGrp="1" noChangeArrowheads="1"/>
          </p:cNvSpPr>
          <p:nvPr>
            <p:ph idx="1"/>
          </p:nvPr>
        </p:nvSpPr>
        <p:spPr/>
        <p:txBody>
          <a:bodyPr/>
          <a:lstStyle/>
          <a:p>
            <a:pPr eaLnBrk="1" hangingPunct="1"/>
            <a:r>
              <a:rPr lang="en-US"/>
              <a:t>Design Control</a:t>
            </a:r>
          </a:p>
          <a:p>
            <a:pPr eaLnBrk="1" hangingPunct="1"/>
            <a:r>
              <a:rPr lang="en-US"/>
              <a:t>Document and data control</a:t>
            </a:r>
          </a:p>
          <a:p>
            <a:pPr eaLnBrk="1" hangingPunct="1"/>
            <a:r>
              <a:rPr lang="en-US"/>
              <a:t>Purchasing</a:t>
            </a:r>
          </a:p>
          <a:p>
            <a:pPr eaLnBrk="1" hangingPunct="1"/>
            <a:r>
              <a:rPr lang="en-US"/>
              <a:t>Control of customer-supplied product</a:t>
            </a:r>
          </a:p>
          <a:p>
            <a:pPr eaLnBrk="1" hangingPunct="1"/>
            <a:r>
              <a:rPr lang="en-US"/>
              <a:t>Product identification and traceability</a:t>
            </a:r>
          </a:p>
          <a:p>
            <a:pPr eaLnBrk="1" hangingPunct="1"/>
            <a:r>
              <a:rPr lang="en-US"/>
              <a:t>Process control</a:t>
            </a:r>
          </a:p>
          <a:p>
            <a:pPr eaLnBrk="1" hangingPunct="1"/>
            <a:r>
              <a:rPr lang="en-US"/>
              <a:t>Inspection and testing</a:t>
            </a:r>
          </a:p>
          <a:p>
            <a:pPr lvl="1" eaLnBrk="1" hangingPunct="1">
              <a:buFont typeface="Wingdings" panose="05000000000000000000" pitchFamily="2" charset="2"/>
              <a:buNone/>
            </a:pPr>
            <a:endParaRPr lang="en-US"/>
          </a:p>
        </p:txBody>
      </p:sp>
    </p:spTree>
    <p:extLst>
      <p:ext uri="{BB962C8B-B14F-4D97-AF65-F5344CB8AC3E}">
        <p14:creationId xmlns:p14="http://schemas.microsoft.com/office/powerpoint/2010/main" val="192740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en-US"/>
              <a:t>The Standard Interpretation</a:t>
            </a:r>
          </a:p>
        </p:txBody>
      </p:sp>
      <p:sp>
        <p:nvSpPr>
          <p:cNvPr id="27651" name="Rectangle 1027"/>
          <p:cNvSpPr>
            <a:spLocks noGrp="1" noChangeArrowheads="1"/>
          </p:cNvSpPr>
          <p:nvPr>
            <p:ph idx="1"/>
          </p:nvPr>
        </p:nvSpPr>
        <p:spPr/>
        <p:txBody>
          <a:bodyPr/>
          <a:lstStyle/>
          <a:p>
            <a:pPr eaLnBrk="1" hangingPunct="1"/>
            <a:r>
              <a:rPr lang="en-US"/>
              <a:t>Control of inspection, measuring and test equipment</a:t>
            </a:r>
          </a:p>
          <a:p>
            <a:pPr eaLnBrk="1" hangingPunct="1"/>
            <a:r>
              <a:rPr lang="en-US"/>
              <a:t>Inspection and test status</a:t>
            </a:r>
          </a:p>
          <a:p>
            <a:pPr eaLnBrk="1" hangingPunct="1"/>
            <a:r>
              <a:rPr lang="en-US"/>
              <a:t>Control of nonconforming product</a:t>
            </a:r>
          </a:p>
          <a:p>
            <a:pPr eaLnBrk="1" hangingPunct="1"/>
            <a:r>
              <a:rPr lang="en-US"/>
              <a:t>Corrective and preventive action</a:t>
            </a:r>
          </a:p>
          <a:p>
            <a:pPr eaLnBrk="1" hangingPunct="1"/>
            <a:r>
              <a:rPr lang="en-US"/>
              <a:t>Handling, storage, packaging, preservation and delivery</a:t>
            </a:r>
          </a:p>
        </p:txBody>
      </p:sp>
    </p:spTree>
    <p:extLst>
      <p:ext uri="{BB962C8B-B14F-4D97-AF65-F5344CB8AC3E}">
        <p14:creationId xmlns:p14="http://schemas.microsoft.com/office/powerpoint/2010/main" val="2035833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0"/>
          <p:cNvSpPr>
            <a:spLocks noGrp="1" noChangeArrowheads="1"/>
          </p:cNvSpPr>
          <p:nvPr>
            <p:ph type="title"/>
          </p:nvPr>
        </p:nvSpPr>
        <p:spPr/>
        <p:txBody>
          <a:bodyPr/>
          <a:lstStyle/>
          <a:p>
            <a:pPr eaLnBrk="1" hangingPunct="1"/>
            <a:r>
              <a:rPr lang="en-US"/>
              <a:t>The Standard Interpretation</a:t>
            </a:r>
          </a:p>
        </p:txBody>
      </p:sp>
      <p:sp>
        <p:nvSpPr>
          <p:cNvPr id="29699" name="Rectangle 2051"/>
          <p:cNvSpPr>
            <a:spLocks noGrp="1" noChangeArrowheads="1"/>
          </p:cNvSpPr>
          <p:nvPr>
            <p:ph idx="1"/>
          </p:nvPr>
        </p:nvSpPr>
        <p:spPr/>
        <p:txBody>
          <a:bodyPr/>
          <a:lstStyle/>
          <a:p>
            <a:pPr eaLnBrk="1" hangingPunct="1"/>
            <a:r>
              <a:rPr lang="en-US"/>
              <a:t>Control of quality records</a:t>
            </a:r>
          </a:p>
          <a:p>
            <a:pPr eaLnBrk="1" hangingPunct="1"/>
            <a:r>
              <a:rPr lang="en-US"/>
              <a:t>Internal quality audits</a:t>
            </a:r>
          </a:p>
          <a:p>
            <a:pPr eaLnBrk="1" hangingPunct="1"/>
            <a:r>
              <a:rPr lang="en-US"/>
              <a:t>Training</a:t>
            </a:r>
          </a:p>
          <a:p>
            <a:pPr eaLnBrk="1" hangingPunct="1"/>
            <a:r>
              <a:rPr lang="en-US"/>
              <a:t>Servicing</a:t>
            </a:r>
          </a:p>
          <a:p>
            <a:pPr eaLnBrk="1" hangingPunct="1"/>
            <a:r>
              <a:rPr lang="en-US"/>
              <a:t>Statistical Techniques</a:t>
            </a:r>
          </a:p>
        </p:txBody>
      </p:sp>
    </p:spTree>
    <p:extLst>
      <p:ext uri="{BB962C8B-B14F-4D97-AF65-F5344CB8AC3E}">
        <p14:creationId xmlns:p14="http://schemas.microsoft.com/office/powerpoint/2010/main" val="61130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How does  ISO 9000 Compare with the CMM?</a:t>
            </a:r>
          </a:p>
        </p:txBody>
      </p:sp>
      <p:sp>
        <p:nvSpPr>
          <p:cNvPr id="31747" name="Rectangle 3"/>
          <p:cNvSpPr>
            <a:spLocks noGrp="1" noChangeArrowheads="1"/>
          </p:cNvSpPr>
          <p:nvPr>
            <p:ph idx="1"/>
          </p:nvPr>
        </p:nvSpPr>
        <p:spPr/>
        <p:txBody>
          <a:bodyPr/>
          <a:lstStyle/>
          <a:p>
            <a:pPr eaLnBrk="1" hangingPunct="1">
              <a:lnSpc>
                <a:spcPct val="90000"/>
              </a:lnSpc>
            </a:pPr>
            <a:r>
              <a:rPr lang="en-US"/>
              <a:t>CMM</a:t>
            </a:r>
          </a:p>
          <a:p>
            <a:pPr lvl="1" eaLnBrk="1" hangingPunct="1">
              <a:lnSpc>
                <a:spcPct val="90000"/>
              </a:lnSpc>
            </a:pPr>
            <a:r>
              <a:rPr lang="en-US"/>
              <a:t>Capability Maturity Model, CMM, is a framework characterizing a path for software process improvement. </a:t>
            </a:r>
          </a:p>
          <a:p>
            <a:pPr lvl="1" eaLnBrk="1" hangingPunct="1">
              <a:lnSpc>
                <a:spcPct val="90000"/>
              </a:lnSpc>
            </a:pPr>
            <a:r>
              <a:rPr lang="en-US"/>
              <a:t>The path  describes key practices at each five levels.</a:t>
            </a:r>
          </a:p>
          <a:p>
            <a:pPr lvl="2" eaLnBrk="1" hangingPunct="1">
              <a:lnSpc>
                <a:spcPct val="90000"/>
              </a:lnSpc>
            </a:pPr>
            <a:r>
              <a:rPr lang="en-US" b="1"/>
              <a:t>Level 1 - The initial level</a:t>
            </a:r>
          </a:p>
          <a:p>
            <a:pPr lvl="2" eaLnBrk="1" hangingPunct="1">
              <a:lnSpc>
                <a:spcPct val="90000"/>
              </a:lnSpc>
            </a:pPr>
            <a:r>
              <a:rPr lang="en-US" b="1"/>
              <a:t>Level 2 – Repeatable</a:t>
            </a:r>
          </a:p>
          <a:p>
            <a:pPr lvl="2" eaLnBrk="1" hangingPunct="1">
              <a:lnSpc>
                <a:spcPct val="90000"/>
              </a:lnSpc>
            </a:pPr>
            <a:r>
              <a:rPr lang="en-US" b="1"/>
              <a:t>Level 3 – Defined</a:t>
            </a:r>
          </a:p>
          <a:p>
            <a:pPr lvl="2" eaLnBrk="1" hangingPunct="1">
              <a:lnSpc>
                <a:spcPct val="90000"/>
              </a:lnSpc>
            </a:pPr>
            <a:r>
              <a:rPr lang="en-US" b="1"/>
              <a:t>Level 4 – Managed</a:t>
            </a:r>
          </a:p>
          <a:p>
            <a:pPr lvl="2" eaLnBrk="1" hangingPunct="1">
              <a:lnSpc>
                <a:spcPct val="90000"/>
              </a:lnSpc>
            </a:pPr>
            <a:r>
              <a:rPr lang="en-US" b="1"/>
              <a:t>Level 5 - Optimizing</a:t>
            </a:r>
          </a:p>
          <a:p>
            <a:pPr eaLnBrk="1" hangingPunct="1">
              <a:lnSpc>
                <a:spcPct val="90000"/>
              </a:lnSpc>
            </a:pPr>
            <a:endParaRPr lang="en-US"/>
          </a:p>
        </p:txBody>
      </p:sp>
    </p:spTree>
    <p:extLst>
      <p:ext uri="{BB962C8B-B14F-4D97-AF65-F5344CB8AC3E}">
        <p14:creationId xmlns:p14="http://schemas.microsoft.com/office/powerpoint/2010/main" val="279656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How does  ISO 9000 Compare with the CMM?</a:t>
            </a:r>
          </a:p>
        </p:txBody>
      </p:sp>
      <p:sp>
        <p:nvSpPr>
          <p:cNvPr id="33795" name="Rectangle 3"/>
          <p:cNvSpPr>
            <a:spLocks noGrp="1" noChangeArrowheads="1"/>
          </p:cNvSpPr>
          <p:nvPr>
            <p:ph idx="1"/>
          </p:nvPr>
        </p:nvSpPr>
        <p:spPr/>
        <p:txBody>
          <a:bodyPr/>
          <a:lstStyle/>
          <a:p>
            <a:pPr eaLnBrk="1" hangingPunct="1">
              <a:lnSpc>
                <a:spcPct val="90000"/>
              </a:lnSpc>
            </a:pPr>
            <a:r>
              <a:rPr lang="en-US"/>
              <a:t>The CMM, developed by the Software Engineering Institute </a:t>
            </a:r>
          </a:p>
          <a:p>
            <a:pPr eaLnBrk="1" hangingPunct="1">
              <a:lnSpc>
                <a:spcPct val="90000"/>
              </a:lnSpc>
            </a:pPr>
            <a:r>
              <a:rPr lang="en-US"/>
              <a:t> ISO 9000 series of standards, developed by the International Standards.</a:t>
            </a:r>
          </a:p>
          <a:p>
            <a:pPr eaLnBrk="1" hangingPunct="1">
              <a:lnSpc>
                <a:spcPct val="90000"/>
              </a:lnSpc>
            </a:pPr>
            <a:r>
              <a:rPr lang="en-US"/>
              <a:t>The CMM focuses strictly on software</a:t>
            </a:r>
          </a:p>
          <a:p>
            <a:pPr eaLnBrk="1" hangingPunct="1">
              <a:lnSpc>
                <a:spcPct val="90000"/>
              </a:lnSpc>
            </a:pPr>
            <a:r>
              <a:rPr lang="en-US"/>
              <a:t>ISO 9000 has a much broader scope: hardware, software, processed materials and services.</a:t>
            </a:r>
          </a:p>
          <a:p>
            <a:pPr eaLnBrk="1" hangingPunct="1">
              <a:lnSpc>
                <a:spcPct val="90000"/>
              </a:lnSpc>
            </a:pPr>
            <a:r>
              <a:rPr lang="en-US"/>
              <a:t>They both share a common concern with quality and process management. </a:t>
            </a:r>
          </a:p>
        </p:txBody>
      </p:sp>
    </p:spTree>
    <p:extLst>
      <p:ext uri="{BB962C8B-B14F-4D97-AF65-F5344CB8AC3E}">
        <p14:creationId xmlns:p14="http://schemas.microsoft.com/office/powerpoint/2010/main" val="272961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Areas of discussion</a:t>
            </a:r>
          </a:p>
        </p:txBody>
      </p:sp>
      <p:sp>
        <p:nvSpPr>
          <p:cNvPr id="5123" name="Rectangle 3"/>
          <p:cNvSpPr>
            <a:spLocks noGrp="1" noChangeArrowheads="1"/>
          </p:cNvSpPr>
          <p:nvPr>
            <p:ph idx="1"/>
          </p:nvPr>
        </p:nvSpPr>
        <p:spPr/>
        <p:txBody>
          <a:bodyPr/>
          <a:lstStyle/>
          <a:p>
            <a:pPr eaLnBrk="1" hangingPunct="1"/>
            <a:r>
              <a:rPr lang="en-US" dirty="0"/>
              <a:t>Background and Introduction</a:t>
            </a:r>
          </a:p>
          <a:p>
            <a:pPr eaLnBrk="1" hangingPunct="1"/>
            <a:r>
              <a:rPr lang="en-US" dirty="0"/>
              <a:t>Evidence</a:t>
            </a:r>
          </a:p>
          <a:p>
            <a:pPr lvl="1" eaLnBrk="1" hangingPunct="1"/>
            <a:r>
              <a:rPr lang="en-US" dirty="0"/>
              <a:t>Motivations</a:t>
            </a:r>
          </a:p>
          <a:p>
            <a:pPr lvl="1" eaLnBrk="1" hangingPunct="1"/>
            <a:r>
              <a:rPr lang="en-US" dirty="0"/>
              <a:t>Benefits and challenges</a:t>
            </a:r>
          </a:p>
          <a:p>
            <a:pPr lvl="1" eaLnBrk="1" hangingPunct="1"/>
            <a:r>
              <a:rPr lang="en-US" dirty="0"/>
              <a:t>How ISO 9001 compares with the CMM ?</a:t>
            </a:r>
          </a:p>
          <a:p>
            <a:pPr lvl="1" eaLnBrk="1" hangingPunct="1"/>
            <a:r>
              <a:rPr lang="en-US" dirty="0"/>
              <a:t>Case Studies</a:t>
            </a:r>
          </a:p>
          <a:p>
            <a:pPr eaLnBrk="1" hangingPunct="1"/>
            <a:endParaRPr lang="en-US" dirty="0"/>
          </a:p>
        </p:txBody>
      </p:sp>
    </p:spTree>
    <p:extLst>
      <p:ext uri="{BB962C8B-B14F-4D97-AF65-F5344CB8AC3E}">
        <p14:creationId xmlns:p14="http://schemas.microsoft.com/office/powerpoint/2010/main" val="4229319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How does  ISO 9000 Compare with the CMM?</a:t>
            </a:r>
          </a:p>
        </p:txBody>
      </p:sp>
      <p:sp>
        <p:nvSpPr>
          <p:cNvPr id="34819" name="Rectangle 3"/>
          <p:cNvSpPr>
            <a:spLocks noGrp="1" noChangeArrowheads="1"/>
          </p:cNvSpPr>
          <p:nvPr>
            <p:ph idx="1"/>
          </p:nvPr>
        </p:nvSpPr>
        <p:spPr/>
        <p:txBody>
          <a:bodyPr/>
          <a:lstStyle/>
          <a:p>
            <a:pPr eaLnBrk="1" hangingPunct="1"/>
            <a:r>
              <a:rPr lang="en-US"/>
              <a:t>CMM is popular among the companies that target the US market. </a:t>
            </a:r>
          </a:p>
          <a:p>
            <a:pPr eaLnBrk="1" hangingPunct="1"/>
            <a:r>
              <a:rPr lang="en-US"/>
              <a:t>On the other hand for European market certification, ISO 9000 is the most common one.</a:t>
            </a:r>
          </a:p>
        </p:txBody>
      </p:sp>
    </p:spTree>
    <p:extLst>
      <p:ext uri="{BB962C8B-B14F-4D97-AF65-F5344CB8AC3E}">
        <p14:creationId xmlns:p14="http://schemas.microsoft.com/office/powerpoint/2010/main" val="42904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ISO 9000 vs. CMM	</a:t>
            </a:r>
          </a:p>
        </p:txBody>
      </p:sp>
      <p:sp>
        <p:nvSpPr>
          <p:cNvPr id="36867" name="Rectangle 3"/>
          <p:cNvSpPr>
            <a:spLocks noGrp="1" noChangeArrowheads="1"/>
          </p:cNvSpPr>
          <p:nvPr>
            <p:ph idx="1"/>
          </p:nvPr>
        </p:nvSpPr>
        <p:spPr/>
        <p:txBody>
          <a:bodyPr/>
          <a:lstStyle/>
          <a:p>
            <a:pPr eaLnBrk="1" hangingPunct="1"/>
            <a:r>
              <a:rPr lang="en-US"/>
              <a:t>ISO certification requires auditors. The certificate will be valid for 3 years.</a:t>
            </a:r>
          </a:p>
          <a:p>
            <a:pPr eaLnBrk="1" hangingPunct="1"/>
            <a:r>
              <a:rPr lang="en-US"/>
              <a:t>Follow up audits every 6 months</a:t>
            </a:r>
          </a:p>
          <a:p>
            <a:pPr eaLnBrk="1" hangingPunct="1"/>
            <a:r>
              <a:rPr lang="en-US"/>
              <a:t>No certification with CMM.</a:t>
            </a:r>
          </a:p>
          <a:p>
            <a:pPr eaLnBrk="1" hangingPunct="1"/>
            <a:r>
              <a:rPr lang="en-US"/>
              <a:t>ISO 9000 standard is 50 pages, while the CMM is over 500 pages. </a:t>
            </a:r>
          </a:p>
          <a:p>
            <a:pPr eaLnBrk="1" hangingPunct="1"/>
            <a:endParaRPr lang="en-US"/>
          </a:p>
        </p:txBody>
      </p:sp>
    </p:spTree>
    <p:extLst>
      <p:ext uri="{BB962C8B-B14F-4D97-AF65-F5344CB8AC3E}">
        <p14:creationId xmlns:p14="http://schemas.microsoft.com/office/powerpoint/2010/main" val="3146242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More about CMM comparison</a:t>
            </a:r>
          </a:p>
        </p:txBody>
      </p:sp>
      <p:sp>
        <p:nvSpPr>
          <p:cNvPr id="38915" name="Rectangle 3"/>
          <p:cNvSpPr>
            <a:spLocks noGrp="1" noChangeArrowheads="1"/>
          </p:cNvSpPr>
          <p:nvPr>
            <p:ph idx="1"/>
          </p:nvPr>
        </p:nvSpPr>
        <p:spPr/>
        <p:txBody>
          <a:bodyPr/>
          <a:lstStyle/>
          <a:p>
            <a:pPr eaLnBrk="1" hangingPunct="1">
              <a:lnSpc>
                <a:spcPct val="90000"/>
              </a:lnSpc>
            </a:pPr>
            <a:r>
              <a:rPr lang="en-US"/>
              <a:t>Marc Paulk did a study on the similarities between ISO 9000 and the CMM in 1994.</a:t>
            </a:r>
          </a:p>
          <a:p>
            <a:pPr eaLnBrk="1" hangingPunct="1">
              <a:lnSpc>
                <a:spcPct val="90000"/>
              </a:lnSpc>
            </a:pPr>
            <a:r>
              <a:rPr lang="en-US"/>
              <a:t>He points outs that if a company has ISO 9000 certification, a CMM audit would help the organization obtain that certification.</a:t>
            </a:r>
          </a:p>
          <a:p>
            <a:pPr eaLnBrk="1" hangingPunct="1">
              <a:lnSpc>
                <a:spcPct val="90000"/>
              </a:lnSpc>
            </a:pPr>
            <a:r>
              <a:rPr lang="en-US"/>
              <a:t>Was he biased?</a:t>
            </a:r>
          </a:p>
        </p:txBody>
      </p:sp>
    </p:spTree>
    <p:extLst>
      <p:ext uri="{BB962C8B-B14F-4D97-AF65-F5344CB8AC3E}">
        <p14:creationId xmlns:p14="http://schemas.microsoft.com/office/powerpoint/2010/main" val="3027438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Case Study – I (Demirors et al., 1998 )</a:t>
            </a:r>
          </a:p>
        </p:txBody>
      </p:sp>
      <p:sp>
        <p:nvSpPr>
          <p:cNvPr id="40963" name="Rectangle 3"/>
          <p:cNvSpPr>
            <a:spLocks noGrp="1" noChangeArrowheads="1"/>
          </p:cNvSpPr>
          <p:nvPr>
            <p:ph idx="1"/>
          </p:nvPr>
        </p:nvSpPr>
        <p:spPr/>
        <p:txBody>
          <a:bodyPr/>
          <a:lstStyle/>
          <a:p>
            <a:pPr eaLnBrk="1" hangingPunct="1"/>
            <a:r>
              <a:rPr lang="en-US"/>
              <a:t>In this case study, ISO 9001 compliant quality system was installed to a small organization. The purpose of the study is to report the status of the work done.</a:t>
            </a:r>
          </a:p>
          <a:p>
            <a:pPr eaLnBrk="1" hangingPunct="1"/>
            <a:r>
              <a:rPr lang="en-US"/>
              <a:t>The company has 39 employees, 8 of them working in software developments. </a:t>
            </a:r>
          </a:p>
          <a:p>
            <a:pPr lvl="1" eaLnBrk="1" hangingPunct="1"/>
            <a:endParaRPr lang="en-US"/>
          </a:p>
          <a:p>
            <a:pPr eaLnBrk="1" hangingPunct="1"/>
            <a:endParaRPr lang="en-US"/>
          </a:p>
        </p:txBody>
      </p:sp>
    </p:spTree>
    <p:extLst>
      <p:ext uri="{BB962C8B-B14F-4D97-AF65-F5344CB8AC3E}">
        <p14:creationId xmlns:p14="http://schemas.microsoft.com/office/powerpoint/2010/main" val="934219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674939" y="457200"/>
            <a:ext cx="7793037" cy="1371600"/>
          </a:xfrm>
        </p:spPr>
        <p:txBody>
          <a:bodyPr/>
          <a:lstStyle/>
          <a:p>
            <a:pPr eaLnBrk="1" hangingPunct="1"/>
            <a:r>
              <a:rPr lang="en-US" sz="4000"/>
              <a:t>Findings from the Study - Challenges</a:t>
            </a:r>
          </a:p>
        </p:txBody>
      </p:sp>
      <p:sp>
        <p:nvSpPr>
          <p:cNvPr id="43011" name="Rectangle 3"/>
          <p:cNvSpPr>
            <a:spLocks noGrp="1" noChangeArrowheads="1"/>
          </p:cNvSpPr>
          <p:nvPr>
            <p:ph idx="1"/>
          </p:nvPr>
        </p:nvSpPr>
        <p:spPr>
          <a:xfrm>
            <a:off x="2438400" y="2133601"/>
            <a:ext cx="7772400" cy="3998913"/>
          </a:xfrm>
        </p:spPr>
        <p:txBody>
          <a:bodyPr/>
          <a:lstStyle/>
          <a:p>
            <a:pPr eaLnBrk="1" hangingPunct="1"/>
            <a:r>
              <a:rPr lang="en-US"/>
              <a:t>Lack of guidance</a:t>
            </a:r>
          </a:p>
          <a:p>
            <a:pPr eaLnBrk="1" hangingPunct="1"/>
            <a:r>
              <a:rPr lang="en-US"/>
              <a:t>Lack of action knowledge</a:t>
            </a:r>
          </a:p>
          <a:p>
            <a:pPr eaLnBrk="1" hangingPunct="1"/>
            <a:r>
              <a:rPr lang="en-US"/>
              <a:t>Lack of maturity</a:t>
            </a:r>
          </a:p>
          <a:p>
            <a:pPr eaLnBrk="1" hangingPunct="1"/>
            <a:r>
              <a:rPr lang="en-US"/>
              <a:t>Lack of quality personnel</a:t>
            </a:r>
          </a:p>
        </p:txBody>
      </p:sp>
    </p:spTree>
    <p:extLst>
      <p:ext uri="{BB962C8B-B14F-4D97-AF65-F5344CB8AC3E}">
        <p14:creationId xmlns:p14="http://schemas.microsoft.com/office/powerpoint/2010/main" val="89380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4000"/>
              <a:t>Case Study – II (Hysell, 1999)</a:t>
            </a:r>
          </a:p>
        </p:txBody>
      </p:sp>
      <p:sp>
        <p:nvSpPr>
          <p:cNvPr id="45059" name="Rectangle 3"/>
          <p:cNvSpPr>
            <a:spLocks noGrp="1" noChangeArrowheads="1"/>
          </p:cNvSpPr>
          <p:nvPr>
            <p:ph idx="1"/>
          </p:nvPr>
        </p:nvSpPr>
        <p:spPr/>
        <p:txBody>
          <a:bodyPr/>
          <a:lstStyle/>
          <a:p>
            <a:pPr eaLnBrk="1" hangingPunct="1"/>
            <a:r>
              <a:rPr lang="en-US"/>
              <a:t>This study is about OCLC’s ( Online computer Library Center, Inc.) implementation of ISO 9001.</a:t>
            </a:r>
          </a:p>
        </p:txBody>
      </p:sp>
    </p:spTree>
    <p:extLst>
      <p:ext uri="{BB962C8B-B14F-4D97-AF65-F5344CB8AC3E}">
        <p14:creationId xmlns:p14="http://schemas.microsoft.com/office/powerpoint/2010/main" val="2094233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Before</a:t>
            </a:r>
          </a:p>
        </p:txBody>
      </p:sp>
      <p:sp>
        <p:nvSpPr>
          <p:cNvPr id="47107" name="Rectangle 3"/>
          <p:cNvSpPr>
            <a:spLocks noGrp="1" noChangeArrowheads="1"/>
          </p:cNvSpPr>
          <p:nvPr>
            <p:ph idx="1"/>
          </p:nvPr>
        </p:nvSpPr>
        <p:spPr/>
        <p:txBody>
          <a:bodyPr/>
          <a:lstStyle/>
          <a:p>
            <a:pPr eaLnBrk="1" hangingPunct="1">
              <a:lnSpc>
                <a:spcPct val="90000"/>
              </a:lnSpc>
            </a:pPr>
            <a:r>
              <a:rPr lang="en-US"/>
              <a:t>Few written procedures and no controlled process for maintaining them.</a:t>
            </a:r>
          </a:p>
          <a:p>
            <a:pPr eaLnBrk="1" hangingPunct="1">
              <a:lnSpc>
                <a:spcPct val="90000"/>
              </a:lnSpc>
            </a:pPr>
            <a:r>
              <a:rPr lang="en-US"/>
              <a:t>Much confusion about the development process and their roles in it.</a:t>
            </a:r>
          </a:p>
          <a:p>
            <a:pPr eaLnBrk="1" hangingPunct="1">
              <a:lnSpc>
                <a:spcPct val="90000"/>
              </a:lnSpc>
            </a:pPr>
            <a:r>
              <a:rPr lang="en-US"/>
              <a:t>Much inconsistency in styles and methods.</a:t>
            </a:r>
          </a:p>
          <a:p>
            <a:pPr eaLnBrk="1" hangingPunct="1">
              <a:lnSpc>
                <a:spcPct val="90000"/>
              </a:lnSpc>
            </a:pPr>
            <a:r>
              <a:rPr lang="en-US"/>
              <a:t>Weak control of their electronic files.</a:t>
            </a:r>
          </a:p>
        </p:txBody>
      </p:sp>
    </p:spTree>
    <p:extLst>
      <p:ext uri="{BB962C8B-B14F-4D97-AF65-F5344CB8AC3E}">
        <p14:creationId xmlns:p14="http://schemas.microsoft.com/office/powerpoint/2010/main" val="935014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t>After</a:t>
            </a:r>
          </a:p>
        </p:txBody>
      </p:sp>
      <p:sp>
        <p:nvSpPr>
          <p:cNvPr id="49155" name="Rectangle 3"/>
          <p:cNvSpPr>
            <a:spLocks noGrp="1" noChangeArrowheads="1"/>
          </p:cNvSpPr>
          <p:nvPr>
            <p:ph idx="1"/>
          </p:nvPr>
        </p:nvSpPr>
        <p:spPr/>
        <p:txBody>
          <a:bodyPr/>
          <a:lstStyle/>
          <a:p>
            <a:pPr eaLnBrk="1" hangingPunct="1"/>
            <a:r>
              <a:rPr lang="en-US"/>
              <a:t>The ISO 9001 implementation provided</a:t>
            </a:r>
          </a:p>
          <a:p>
            <a:pPr lvl="1" eaLnBrk="1" hangingPunct="1"/>
            <a:r>
              <a:rPr lang="en-US"/>
              <a:t>A tracking method to ensure that staff members have understood procedures and a device to motivate them to follow the procedures consistently.</a:t>
            </a:r>
          </a:p>
          <a:p>
            <a:pPr lvl="1" eaLnBrk="1" hangingPunct="1"/>
            <a:r>
              <a:rPr lang="en-US"/>
              <a:t>Written work instructions</a:t>
            </a:r>
          </a:p>
          <a:p>
            <a:pPr lvl="1" eaLnBrk="1" hangingPunct="1"/>
            <a:r>
              <a:rPr lang="en-US"/>
              <a:t>Well-defined checkpoint, testing and quality records</a:t>
            </a:r>
          </a:p>
          <a:p>
            <a:pPr lvl="1" eaLnBrk="1" hangingPunct="1"/>
            <a:r>
              <a:rPr lang="en-US"/>
              <a:t>Written procedures approved by the organization.</a:t>
            </a:r>
          </a:p>
        </p:txBody>
      </p:sp>
    </p:spTree>
    <p:extLst>
      <p:ext uri="{BB962C8B-B14F-4D97-AF65-F5344CB8AC3E}">
        <p14:creationId xmlns:p14="http://schemas.microsoft.com/office/powerpoint/2010/main" val="426859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After – II</a:t>
            </a:r>
          </a:p>
        </p:txBody>
      </p:sp>
      <p:sp>
        <p:nvSpPr>
          <p:cNvPr id="50179" name="Rectangle 3"/>
          <p:cNvSpPr>
            <a:spLocks noGrp="1" noChangeArrowheads="1"/>
          </p:cNvSpPr>
          <p:nvPr>
            <p:ph idx="1"/>
          </p:nvPr>
        </p:nvSpPr>
        <p:spPr/>
        <p:txBody>
          <a:bodyPr/>
          <a:lstStyle/>
          <a:p>
            <a:pPr eaLnBrk="1" hangingPunct="1">
              <a:lnSpc>
                <a:spcPct val="90000"/>
              </a:lnSpc>
            </a:pPr>
            <a:r>
              <a:rPr lang="en-US"/>
              <a:t>Easy access to the procedures and quality records of the entire organization</a:t>
            </a:r>
          </a:p>
          <a:p>
            <a:pPr eaLnBrk="1" hangingPunct="1">
              <a:lnSpc>
                <a:spcPct val="90000"/>
              </a:lnSpc>
            </a:pPr>
            <a:r>
              <a:rPr lang="en-US"/>
              <a:t>Improved communication</a:t>
            </a:r>
          </a:p>
          <a:p>
            <a:pPr eaLnBrk="1" hangingPunct="1">
              <a:lnSpc>
                <a:spcPct val="90000"/>
              </a:lnSpc>
            </a:pPr>
            <a:r>
              <a:rPr lang="en-US"/>
              <a:t>A document management system.</a:t>
            </a:r>
          </a:p>
          <a:p>
            <a:pPr eaLnBrk="1" hangingPunct="1">
              <a:lnSpc>
                <a:spcPct val="90000"/>
              </a:lnSpc>
            </a:pPr>
            <a:r>
              <a:rPr lang="en-US"/>
              <a:t>A team-building experience – an opportunity for managers and staff to collaborate on model workflow.</a:t>
            </a:r>
          </a:p>
        </p:txBody>
      </p:sp>
    </p:spTree>
    <p:extLst>
      <p:ext uri="{BB962C8B-B14F-4D97-AF65-F5344CB8AC3E}">
        <p14:creationId xmlns:p14="http://schemas.microsoft.com/office/powerpoint/2010/main" val="754663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endParaRPr lang="en-US" dirty="0"/>
          </a:p>
        </p:txBody>
      </p:sp>
      <p:sp>
        <p:nvSpPr>
          <p:cNvPr id="51203" name="Rectangle 3"/>
          <p:cNvSpPr>
            <a:spLocks noGrp="1" noChangeArrowheads="1"/>
          </p:cNvSpPr>
          <p:nvPr>
            <p:ph idx="1"/>
          </p:nvPr>
        </p:nvSpPr>
        <p:spPr/>
        <p:txBody>
          <a:bodyPr/>
          <a:lstStyle/>
          <a:p>
            <a:pPr eaLnBrk="1" hangingPunct="1"/>
            <a:r>
              <a:rPr lang="en-US"/>
              <a:t>Searching continuously for best quality is the way to evolve.</a:t>
            </a:r>
          </a:p>
          <a:p>
            <a:pPr eaLnBrk="1" hangingPunct="1"/>
            <a:r>
              <a:rPr lang="en-US"/>
              <a:t>Corporations should be aware that ISO 9000 requires a serious commitment of time, energy , and financial  resources. However, Eventually the corporations will get the benefit of having a strong future in  the market and in their products.</a:t>
            </a:r>
          </a:p>
        </p:txBody>
      </p:sp>
    </p:spTree>
    <p:extLst>
      <p:ext uri="{BB962C8B-B14F-4D97-AF65-F5344CB8AC3E}">
        <p14:creationId xmlns:p14="http://schemas.microsoft.com/office/powerpoint/2010/main" val="607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Introduction</a:t>
            </a:r>
          </a:p>
        </p:txBody>
      </p:sp>
      <p:sp>
        <p:nvSpPr>
          <p:cNvPr id="6147" name="Rectangle 3"/>
          <p:cNvSpPr>
            <a:spLocks noGrp="1" noChangeArrowheads="1"/>
          </p:cNvSpPr>
          <p:nvPr>
            <p:ph idx="1"/>
          </p:nvPr>
        </p:nvSpPr>
        <p:spPr/>
        <p:txBody>
          <a:bodyPr/>
          <a:lstStyle/>
          <a:p>
            <a:pPr eaLnBrk="1" hangingPunct="1"/>
            <a:r>
              <a:rPr lang="en-US"/>
              <a:t>What is ISO?</a:t>
            </a:r>
          </a:p>
          <a:p>
            <a:pPr eaLnBrk="1" hangingPunct="1">
              <a:buFont typeface="Wingdings" panose="05000000000000000000" pitchFamily="2" charset="2"/>
              <a:buNone/>
            </a:pPr>
            <a:r>
              <a:rPr lang="en-US"/>
              <a:t>ISO stands for International standards organization</a:t>
            </a:r>
          </a:p>
          <a:p>
            <a:pPr eaLnBrk="1" hangingPunct="1"/>
            <a:r>
              <a:rPr lang="en-US"/>
              <a:t>History-Where did it come from?</a:t>
            </a:r>
          </a:p>
          <a:p>
            <a:pPr eaLnBrk="1" hangingPunct="1">
              <a:buFont typeface="Wingdings" panose="05000000000000000000" pitchFamily="2" charset="2"/>
              <a:buNone/>
            </a:pPr>
            <a:r>
              <a:rPr lang="en-US"/>
              <a:t>World War-II</a:t>
            </a:r>
          </a:p>
          <a:p>
            <a:pPr eaLnBrk="1" hangingPunct="1">
              <a:buFont typeface="Wingdings" panose="05000000000000000000" pitchFamily="2" charset="2"/>
              <a:buNone/>
            </a:pPr>
            <a:r>
              <a:rPr lang="en-US"/>
              <a:t>Industry later on realized its merit</a:t>
            </a:r>
          </a:p>
          <a:p>
            <a:pPr eaLnBrk="1" hangingPunct="1">
              <a:buFont typeface="Wingdings" panose="05000000000000000000" pitchFamily="2" charset="2"/>
              <a:buNone/>
            </a:pPr>
            <a:endParaRPr lang="en-US"/>
          </a:p>
          <a:p>
            <a:pPr eaLnBrk="1" hangingPunct="1">
              <a:buFont typeface="Wingdings" panose="05000000000000000000" pitchFamily="2" charset="2"/>
              <a:buNone/>
            </a:pPr>
            <a:endParaRPr lang="en-US"/>
          </a:p>
        </p:txBody>
      </p:sp>
    </p:spTree>
    <p:extLst>
      <p:ext uri="{BB962C8B-B14F-4D97-AF65-F5344CB8AC3E}">
        <p14:creationId xmlns:p14="http://schemas.microsoft.com/office/powerpoint/2010/main" val="388282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Introduction ‘contd</a:t>
            </a:r>
          </a:p>
        </p:txBody>
      </p:sp>
      <p:sp>
        <p:nvSpPr>
          <p:cNvPr id="8195" name="Rectangle 3"/>
          <p:cNvSpPr>
            <a:spLocks noGrp="1" noChangeArrowheads="1"/>
          </p:cNvSpPr>
          <p:nvPr>
            <p:ph idx="1"/>
          </p:nvPr>
        </p:nvSpPr>
        <p:spPr/>
        <p:txBody>
          <a:bodyPr/>
          <a:lstStyle/>
          <a:p>
            <a:pPr eaLnBrk="1" hangingPunct="1"/>
            <a:r>
              <a:rPr lang="en-US" sz="2400"/>
              <a:t>Different countries used different standards</a:t>
            </a:r>
          </a:p>
          <a:p>
            <a:pPr eaLnBrk="1" hangingPunct="1">
              <a:buFont typeface="Wingdings" panose="05000000000000000000" pitchFamily="2" charset="2"/>
              <a:buNone/>
            </a:pPr>
            <a:r>
              <a:rPr lang="en-US" sz="2400"/>
              <a:t>And concentrated on product orientation</a:t>
            </a:r>
          </a:p>
          <a:p>
            <a:pPr eaLnBrk="1" hangingPunct="1"/>
            <a:r>
              <a:rPr lang="en-US" sz="2400"/>
              <a:t>Later on transition from product to process occurred </a:t>
            </a:r>
          </a:p>
          <a:p>
            <a:pPr eaLnBrk="1" hangingPunct="1"/>
            <a:r>
              <a:rPr lang="en-US" sz="2400"/>
              <a:t>As market became global ,companies thus found having to meet many standards for different countries that were</a:t>
            </a:r>
            <a:r>
              <a:rPr lang="en-US"/>
              <a:t> </a:t>
            </a:r>
            <a:r>
              <a:rPr lang="en-US" sz="2400"/>
              <a:t>sometimes conflicting and usually confusing</a:t>
            </a:r>
          </a:p>
          <a:p>
            <a:pPr eaLnBrk="1" hangingPunct="1"/>
            <a:r>
              <a:rPr lang="en-US" sz="2400"/>
              <a:t>To eliminate confusion ISO 9000 was issued</a:t>
            </a:r>
            <a:endParaRPr lang="en-US"/>
          </a:p>
        </p:txBody>
      </p:sp>
    </p:spTree>
    <p:extLst>
      <p:ext uri="{BB962C8B-B14F-4D97-AF65-F5344CB8AC3E}">
        <p14:creationId xmlns:p14="http://schemas.microsoft.com/office/powerpoint/2010/main" val="425431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What is ISO 9000 series about?</a:t>
            </a:r>
          </a:p>
        </p:txBody>
      </p:sp>
      <p:sp>
        <p:nvSpPr>
          <p:cNvPr id="10243" name="Rectangle 3"/>
          <p:cNvSpPr>
            <a:spLocks noGrp="1" noChangeArrowheads="1"/>
          </p:cNvSpPr>
          <p:nvPr>
            <p:ph idx="1"/>
          </p:nvPr>
        </p:nvSpPr>
        <p:spPr>
          <a:xfrm>
            <a:off x="2743200" y="2017714"/>
            <a:ext cx="7735888" cy="3621087"/>
          </a:xfrm>
        </p:spPr>
        <p:txBody>
          <a:bodyPr/>
          <a:lstStyle/>
          <a:p>
            <a:pPr eaLnBrk="1" hangingPunct="1"/>
            <a:r>
              <a:rPr lang="en-US"/>
              <a:t>ISO 9000 is a series of documented standards prescribing quality management. Written by the International Organization for Standardization. ISO was established in 1987.</a:t>
            </a:r>
          </a:p>
          <a:p>
            <a:pPr eaLnBrk="1" hangingPunct="1"/>
            <a:r>
              <a:rPr lang="en-US"/>
              <a:t>More than 226,000 organizations in 129 countries had received ISO 9000 registration by the end of 1997. (Hysell,D. , 1999)</a:t>
            </a:r>
          </a:p>
          <a:p>
            <a:pPr eaLnBrk="1" hangingPunct="1"/>
            <a:endParaRPr lang="en-US"/>
          </a:p>
          <a:p>
            <a:pPr eaLnBrk="1" hangingPunct="1">
              <a:buFont typeface="Wingdings" panose="05000000000000000000" pitchFamily="2" charset="2"/>
              <a:buNone/>
            </a:pPr>
            <a:endParaRPr lang="en-US"/>
          </a:p>
        </p:txBody>
      </p:sp>
    </p:spTree>
    <p:extLst>
      <p:ext uri="{BB962C8B-B14F-4D97-AF65-F5344CB8AC3E}">
        <p14:creationId xmlns:p14="http://schemas.microsoft.com/office/powerpoint/2010/main" val="384702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50"/>
          <p:cNvSpPr>
            <a:spLocks noGrp="1" noChangeArrowheads="1"/>
          </p:cNvSpPr>
          <p:nvPr>
            <p:ph type="title"/>
          </p:nvPr>
        </p:nvSpPr>
        <p:spPr/>
        <p:txBody>
          <a:bodyPr/>
          <a:lstStyle/>
          <a:p>
            <a:pPr eaLnBrk="1" hangingPunct="1"/>
            <a:r>
              <a:rPr lang="en-US"/>
              <a:t>Family of  ISO 9000 standards</a:t>
            </a:r>
          </a:p>
        </p:txBody>
      </p:sp>
      <p:sp>
        <p:nvSpPr>
          <p:cNvPr id="11267" name="Rectangle 2051"/>
          <p:cNvSpPr>
            <a:spLocks noGrp="1" noChangeArrowheads="1"/>
          </p:cNvSpPr>
          <p:nvPr>
            <p:ph idx="1"/>
          </p:nvPr>
        </p:nvSpPr>
        <p:spPr/>
        <p:txBody>
          <a:bodyPr/>
          <a:lstStyle/>
          <a:p>
            <a:pPr eaLnBrk="1" hangingPunct="1"/>
            <a:r>
              <a:rPr lang="en-US"/>
              <a:t>ISO 9000 and ISO 9004 are guidelines</a:t>
            </a:r>
          </a:p>
          <a:p>
            <a:pPr eaLnBrk="1" hangingPunct="1">
              <a:buFont typeface="Wingdings" panose="05000000000000000000" pitchFamily="2" charset="2"/>
              <a:buNone/>
            </a:pPr>
            <a:r>
              <a:rPr lang="en-US"/>
              <a:t> for quality management and are not</a:t>
            </a:r>
          </a:p>
          <a:p>
            <a:pPr eaLnBrk="1" hangingPunct="1">
              <a:buFont typeface="Wingdings" panose="05000000000000000000" pitchFamily="2" charset="2"/>
              <a:buNone/>
            </a:pPr>
            <a:r>
              <a:rPr lang="en-US"/>
              <a:t>Mandatory for certification</a:t>
            </a:r>
          </a:p>
          <a:p>
            <a:pPr eaLnBrk="1" hangingPunct="1"/>
            <a:r>
              <a:rPr lang="en-US"/>
              <a:t>ISO 9001    </a:t>
            </a:r>
          </a:p>
          <a:p>
            <a:pPr eaLnBrk="1" hangingPunct="1"/>
            <a:r>
              <a:rPr lang="en-US"/>
              <a:t>ISO 9002    Quality system standards</a:t>
            </a:r>
          </a:p>
          <a:p>
            <a:pPr eaLnBrk="1" hangingPunct="1"/>
            <a:r>
              <a:rPr lang="en-US"/>
              <a:t>ISO 9003 </a:t>
            </a:r>
          </a:p>
          <a:p>
            <a:pPr eaLnBrk="1" hangingPunct="1">
              <a:buFont typeface="Wingdings" panose="05000000000000000000" pitchFamily="2" charset="2"/>
              <a:buNone/>
            </a:pPr>
            <a:r>
              <a:rPr lang="en-US"/>
              <a:t> </a:t>
            </a:r>
          </a:p>
        </p:txBody>
      </p:sp>
      <p:sp>
        <p:nvSpPr>
          <p:cNvPr id="11268" name="AutoShape 2052"/>
          <p:cNvSpPr>
            <a:spLocks/>
          </p:cNvSpPr>
          <p:nvPr/>
        </p:nvSpPr>
        <p:spPr bwMode="auto">
          <a:xfrm>
            <a:off x="4953000" y="3962400"/>
            <a:ext cx="228600" cy="1447800"/>
          </a:xfrm>
          <a:prstGeom prst="rightBrace">
            <a:avLst>
              <a:gd name="adj1" fmla="val 52778"/>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IN"/>
          </a:p>
        </p:txBody>
      </p:sp>
      <p:sp>
        <p:nvSpPr>
          <p:cNvPr id="11269" name="Text Box 2053"/>
          <p:cNvSpPr txBox="1">
            <a:spLocks noChangeArrowheads="1"/>
          </p:cNvSpPr>
          <p:nvPr/>
        </p:nvSpPr>
        <p:spPr bwMode="auto">
          <a:xfrm>
            <a:off x="5334000" y="39624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endParaRPr lang="en-US"/>
          </a:p>
        </p:txBody>
      </p:sp>
      <p:sp>
        <p:nvSpPr>
          <p:cNvPr id="11270" name="Text Box 2054"/>
          <p:cNvSpPr txBox="1">
            <a:spLocks noChangeArrowheads="1"/>
          </p:cNvSpPr>
          <p:nvPr/>
        </p:nvSpPr>
        <p:spPr bwMode="auto">
          <a:xfrm>
            <a:off x="6019800" y="3962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Tree>
    <p:extLst>
      <p:ext uri="{BB962C8B-B14F-4D97-AF65-F5344CB8AC3E}">
        <p14:creationId xmlns:p14="http://schemas.microsoft.com/office/powerpoint/2010/main" val="352140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en-US"/>
              <a:t>ISO 9001,9002,9003</a:t>
            </a:r>
          </a:p>
        </p:txBody>
      </p:sp>
      <p:sp>
        <p:nvSpPr>
          <p:cNvPr id="12291" name="Rectangle 1027"/>
          <p:cNvSpPr>
            <a:spLocks noGrp="1" noChangeArrowheads="1"/>
          </p:cNvSpPr>
          <p:nvPr>
            <p:ph idx="1"/>
          </p:nvPr>
        </p:nvSpPr>
        <p:spPr/>
        <p:txBody>
          <a:bodyPr/>
          <a:lstStyle/>
          <a:p>
            <a:pPr eaLnBrk="1" hangingPunct="1"/>
            <a:r>
              <a:rPr lang="en-US" sz="2400"/>
              <a:t>ISO 9001 is the broadest standard and provides a model for design ,development,production,installation and servicing</a:t>
            </a:r>
          </a:p>
          <a:p>
            <a:pPr eaLnBrk="1" hangingPunct="1"/>
            <a:r>
              <a:rPr lang="en-US" sz="2400"/>
              <a:t>ISO 9002 is limited to production,installation and servicing</a:t>
            </a:r>
          </a:p>
          <a:p>
            <a:pPr eaLnBrk="1" hangingPunct="1"/>
            <a:r>
              <a:rPr lang="en-US" sz="2400"/>
              <a:t>ISO 9003 is further limited to inspection and testing</a:t>
            </a:r>
          </a:p>
        </p:txBody>
      </p:sp>
    </p:spTree>
    <p:extLst>
      <p:ext uri="{BB962C8B-B14F-4D97-AF65-F5344CB8AC3E}">
        <p14:creationId xmlns:p14="http://schemas.microsoft.com/office/powerpoint/2010/main" val="234818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Overview of the ISO 9000</a:t>
            </a:r>
          </a:p>
        </p:txBody>
      </p:sp>
      <p:sp>
        <p:nvSpPr>
          <p:cNvPr id="13315" name="Rectangle 3"/>
          <p:cNvSpPr>
            <a:spLocks noGrp="1" noChangeArrowheads="1"/>
          </p:cNvSpPr>
          <p:nvPr>
            <p:ph idx="1"/>
          </p:nvPr>
        </p:nvSpPr>
        <p:spPr/>
        <p:txBody>
          <a:bodyPr/>
          <a:lstStyle/>
          <a:p>
            <a:pPr eaLnBrk="1" hangingPunct="1">
              <a:buFont typeface="Wingdings" panose="05000000000000000000" pitchFamily="2" charset="2"/>
              <a:buNone/>
            </a:pPr>
            <a:endParaRPr lang="en-US"/>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736726"/>
            <a:ext cx="6096000"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83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Overview of the ISO 9000</a:t>
            </a:r>
          </a:p>
        </p:txBody>
      </p:sp>
      <p:sp>
        <p:nvSpPr>
          <p:cNvPr id="15363" name="Rectangle 3"/>
          <p:cNvSpPr>
            <a:spLocks noGrp="1" noChangeArrowheads="1"/>
          </p:cNvSpPr>
          <p:nvPr>
            <p:ph idx="1"/>
          </p:nvPr>
        </p:nvSpPr>
        <p:spPr/>
        <p:txBody>
          <a:bodyPr/>
          <a:lstStyle/>
          <a:p>
            <a:pPr eaLnBrk="1" hangingPunct="1"/>
            <a:r>
              <a:rPr lang="en-US"/>
              <a:t>A company should first use ISO 9000  to design and to implement a quality system. Once the quality has been installed, the company may use the quality assurance models of ISO 9001, ISO 9002, or ISO 9003 to demonstrate the adequacy of the quality system.</a:t>
            </a:r>
          </a:p>
          <a:p>
            <a:pPr eaLnBrk="1" hangingPunct="1"/>
            <a:endParaRPr lang="en-US"/>
          </a:p>
        </p:txBody>
      </p:sp>
    </p:spTree>
    <p:extLst>
      <p:ext uri="{BB962C8B-B14F-4D97-AF65-F5344CB8AC3E}">
        <p14:creationId xmlns:p14="http://schemas.microsoft.com/office/powerpoint/2010/main" val="28414076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TotalTime>
  <Words>2442</Words>
  <Application>Microsoft Office PowerPoint</Application>
  <PresentationFormat>Widescreen</PresentationFormat>
  <Paragraphs>230</Paragraphs>
  <Slides>29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Calibri Light</vt:lpstr>
      <vt:lpstr>Tahoma</vt:lpstr>
      <vt:lpstr>Verdana</vt:lpstr>
      <vt:lpstr>Wingdings</vt:lpstr>
      <vt:lpstr>Retrospect</vt:lpstr>
      <vt:lpstr>How ISO 9001 Fits Into  The Software World?</vt:lpstr>
      <vt:lpstr>Areas of discussion</vt:lpstr>
      <vt:lpstr>Introduction</vt:lpstr>
      <vt:lpstr>Introduction ‘contd</vt:lpstr>
      <vt:lpstr>What is ISO 9000 series about?</vt:lpstr>
      <vt:lpstr>Family of  ISO 9000 standards</vt:lpstr>
      <vt:lpstr>ISO 9001,9002,9003</vt:lpstr>
      <vt:lpstr>Overview of the ISO 9000</vt:lpstr>
      <vt:lpstr>Overview of the ISO 9000</vt:lpstr>
      <vt:lpstr>ISO 9001 </vt:lpstr>
      <vt:lpstr>Why ISO 9000 Certification</vt:lpstr>
      <vt:lpstr>Reasons for Implementing a Quality System</vt:lpstr>
      <vt:lpstr>Why ISO 9000 Certification- II</vt:lpstr>
      <vt:lpstr>Quality System Requirements</vt:lpstr>
      <vt:lpstr>The Standard Interpretation</vt:lpstr>
      <vt:lpstr>The Standard Interpretation</vt:lpstr>
      <vt:lpstr>The Standard Interpretation</vt:lpstr>
      <vt:lpstr>How does  ISO 9000 Compare with the CMM?</vt:lpstr>
      <vt:lpstr>How does  ISO 9000 Compare with the CMM?</vt:lpstr>
      <vt:lpstr>How does  ISO 9000 Compare with the CMM?</vt:lpstr>
      <vt:lpstr>ISO 9000 vs. CMM </vt:lpstr>
      <vt:lpstr>More about CMM comparison</vt:lpstr>
      <vt:lpstr>Case Study – I (Demirors et al., 1998 )</vt:lpstr>
      <vt:lpstr>Findings from the Study - Challenges</vt:lpstr>
      <vt:lpstr>Case Study – II (Hysell, 1999)</vt:lpstr>
      <vt:lpstr>Before</vt:lpstr>
      <vt:lpstr>After</vt:lpstr>
      <vt:lpstr>After – II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ISO 9001 Fits Into  The Software World?</dc:title>
  <dc:creator>DELL</dc:creator>
  <cp:lastModifiedBy>DELL</cp:lastModifiedBy>
  <cp:revision>2</cp:revision>
  <dcterms:created xsi:type="dcterms:W3CDTF">2020-08-07T06:23:06Z</dcterms:created>
  <dcterms:modified xsi:type="dcterms:W3CDTF">2021-04-17T02:45:17Z</dcterms:modified>
</cp:coreProperties>
</file>