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17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5CD2-37E3-4F6E-BE6E-A31217744E8E}" type="datetimeFigureOut">
              <a:rPr lang="en-IN" smtClean="0"/>
              <a:t>20/07/2020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8767-6300-4140-80C7-50BEF6F68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1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F8767-6300-4140-80C7-50BEF6F68A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F8767-6300-4140-80C7-50BEF6F68A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1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660" y="-36830"/>
            <a:ext cx="11790679" cy="169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4894" y="-36830"/>
            <a:ext cx="752221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601" y="2993517"/>
            <a:ext cx="11810796" cy="249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6209" y="859282"/>
            <a:ext cx="237744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35" dirty="0" smtClean="0"/>
              <a:t>Software Models 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83335" y="2842641"/>
            <a:ext cx="2927350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Process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Unified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514" y="0"/>
            <a:ext cx="677735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74900" marR="5080" indent="-236283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A </a:t>
            </a:r>
            <a:r>
              <a:rPr spc="-35" dirty="0"/>
              <a:t>variation </a:t>
            </a:r>
            <a:r>
              <a:rPr spc="-5" dirty="0"/>
              <a:t>in </a:t>
            </a:r>
            <a:r>
              <a:rPr spc="-20" dirty="0"/>
              <a:t>the </a:t>
            </a:r>
            <a:r>
              <a:rPr spc="-65" dirty="0"/>
              <a:t>Waterfall</a:t>
            </a:r>
            <a:r>
              <a:rPr spc="-355" dirty="0"/>
              <a:t> </a:t>
            </a:r>
            <a:r>
              <a:rPr spc="-35" dirty="0"/>
              <a:t>Model  (V-Model)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794763"/>
            <a:ext cx="9443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3770" algn="l"/>
                <a:tab pos="2952115" algn="l"/>
                <a:tab pos="4248150" algn="l"/>
                <a:tab pos="5078730" algn="l"/>
                <a:tab pos="7230745" algn="l"/>
                <a:tab pos="8259445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requirements	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are	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refined	into	progressively	more	detailed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1410157"/>
            <a:ext cx="10360025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  <a:tabLst>
                <a:tab pos="583565" algn="l"/>
                <a:tab pos="982980" algn="l"/>
                <a:tab pos="2481580" algn="l"/>
                <a:tab pos="3452495" algn="l"/>
                <a:tab pos="4622800" algn="l"/>
                <a:tab pos="5664200" algn="l"/>
                <a:tab pos="6374130" algn="l"/>
                <a:tab pos="7084695" algn="l"/>
                <a:tab pos="7895590" algn="l"/>
                <a:tab pos="8418195" algn="l"/>
                <a:tab pos="9130030" algn="l"/>
                <a:tab pos="961898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	a	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	team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moves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down	the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left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side	of	the	</a:t>
            </a:r>
            <a:r>
              <a:rPr sz="2800" spc="-120" dirty="0">
                <a:solidFill>
                  <a:srgbClr val="FF0000"/>
                </a:solidFill>
                <a:latin typeface="Calibri"/>
                <a:cs typeface="Calibri"/>
              </a:rPr>
              <a:t>V,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endParaRPr sz="2800">
              <a:latin typeface="Calibri"/>
              <a:cs typeface="Calibri"/>
            </a:endParaRPr>
          </a:p>
          <a:p>
            <a:pPr marL="9692640">
              <a:lnSpc>
                <a:spcPts val="3195"/>
              </a:lnSpc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8414" y="1410157"/>
            <a:ext cx="132270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74295">
              <a:lnSpc>
                <a:spcPts val="3030"/>
              </a:lnSpc>
              <a:spcBef>
                <a:spcPts val="47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 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601" y="2178811"/>
            <a:ext cx="69253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representations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problem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its</a:t>
            </a:r>
            <a:r>
              <a:rPr sz="2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solution.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01" y="3201669"/>
            <a:ext cx="1181163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Once code has been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generated,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team moves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up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right side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240" dirty="0">
                <a:solidFill>
                  <a:srgbClr val="00AF50"/>
                </a:solidFill>
                <a:latin typeface="Calibri"/>
                <a:cs typeface="Calibri"/>
              </a:rPr>
              <a:t>V,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essentially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performing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series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tests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(quality assurance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actions)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validate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each of the models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created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team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moved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down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left</a:t>
            </a:r>
            <a:r>
              <a:rPr sz="2800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side.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601" y="4992751"/>
            <a:ext cx="1181290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reality,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fundamental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difference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classic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life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cycle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 the V-model.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V-model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way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visualizing how verification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and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validation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actions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applied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earlier engineering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561" y="199389"/>
            <a:ext cx="6012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5" dirty="0"/>
              <a:t>Incremental </a:t>
            </a:r>
            <a:r>
              <a:rPr sz="4400" spc="-50" dirty="0"/>
              <a:t>Process</a:t>
            </a:r>
            <a:r>
              <a:rPr sz="4400" spc="-130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199134"/>
            <a:ext cx="7031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Consider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following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two connected</a:t>
            </a:r>
            <a:r>
              <a:rPr sz="2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scenarios: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221737"/>
            <a:ext cx="1181290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6350" indent="-515620" algn="just">
              <a:lnSpc>
                <a:spcPct val="90000"/>
              </a:lnSpc>
              <a:spcBef>
                <a:spcPts val="430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There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are  many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situations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which initial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 requirements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reasonably well defined,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but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overall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scope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effort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precludes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(prevent from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happening;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make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impossible)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purely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linear</a:t>
            </a:r>
            <a:r>
              <a:rPr sz="2800" spc="3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Calibri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90000"/>
              </a:lnSpc>
              <a:spcBef>
                <a:spcPts val="1810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There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compelling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need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provide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limited set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functionality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users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quickly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refine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expand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functionality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later software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releases.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01" y="5801969"/>
            <a:ext cx="1181163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 such cases,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can choose 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designed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produce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increments.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650" y="199389"/>
            <a:ext cx="61252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Incremental </a:t>
            </a:r>
            <a:r>
              <a:rPr sz="4400" spc="-25" dirty="0"/>
              <a:t>Process</a:t>
            </a:r>
            <a:r>
              <a:rPr sz="4400" spc="10" dirty="0"/>
              <a:t> </a:t>
            </a:r>
            <a:r>
              <a:rPr sz="4400" dirty="0"/>
              <a:t>Model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7510" y="1235524"/>
            <a:ext cx="9588467" cy="55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32380" marR="5080" indent="-1501775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Concepts </a:t>
            </a:r>
            <a:r>
              <a:rPr spc="-5" dirty="0"/>
              <a:t>behind </a:t>
            </a:r>
            <a:r>
              <a:rPr spc="-20" dirty="0"/>
              <a:t>Incremental  Process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053846"/>
            <a:ext cx="11645900" cy="5823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combines elements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linear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parallel process</a:t>
            </a:r>
            <a:r>
              <a:rPr sz="2800" spc="2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flows.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22987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applies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linear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sequences in 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staggered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(walk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move  unsteadily) fashion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calendar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r>
              <a:rPr sz="2800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progresses.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linear sequence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produces deliverable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“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increments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”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</a:t>
            </a:r>
            <a:r>
              <a:rPr sz="2800" spc="2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241300" marR="8890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For example, </a:t>
            </a:r>
            <a:r>
              <a:rPr sz="2800" spc="-15" dirty="0">
                <a:latin typeface="Calibri"/>
                <a:cs typeface="Calibri"/>
              </a:rPr>
              <a:t>word-processing software </a:t>
            </a:r>
            <a:r>
              <a:rPr sz="2800" spc="-10" dirty="0">
                <a:latin typeface="Calibri"/>
                <a:cs typeface="Calibri"/>
              </a:rPr>
              <a:t>developed 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incremental  paradigm </a:t>
            </a:r>
            <a:r>
              <a:rPr sz="2800" spc="-10" dirty="0">
                <a:latin typeface="Calibri"/>
                <a:cs typeface="Calibri"/>
              </a:rPr>
              <a:t>might </a:t>
            </a:r>
            <a:r>
              <a:rPr sz="2800" spc="-15" dirty="0">
                <a:latin typeface="Calibri"/>
                <a:cs typeface="Calibri"/>
              </a:rPr>
              <a:t>deliver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basic file management,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editing, and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document  production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functions in the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increment</a:t>
            </a:r>
            <a:r>
              <a:rPr sz="2800" spc="-10" dirty="0">
                <a:latin typeface="Calibri"/>
                <a:cs typeface="Calibri"/>
              </a:rPr>
              <a:t>;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more sophisticated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editing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and 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document production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capabilities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in the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second increment</a:t>
            </a:r>
            <a:r>
              <a:rPr sz="2800" spc="-10" dirty="0">
                <a:latin typeface="Calibri"/>
                <a:cs typeface="Calibri"/>
              </a:rPr>
              <a:t>;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spelling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and 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grammar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checking in the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third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increment</a:t>
            </a:r>
            <a:r>
              <a:rPr sz="2800" spc="-10" dirty="0">
                <a:latin typeface="Calibri"/>
                <a:cs typeface="Calibri"/>
              </a:rPr>
              <a:t>;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EC7C30"/>
                </a:solidFill>
                <a:latin typeface="Calibri"/>
                <a:cs typeface="Calibri"/>
              </a:rPr>
              <a:t>advanced page </a:t>
            </a:r>
            <a:r>
              <a:rPr sz="2800" spc="-20" dirty="0">
                <a:solidFill>
                  <a:srgbClr val="EC7C30"/>
                </a:solidFill>
                <a:latin typeface="Calibri"/>
                <a:cs typeface="Calibri"/>
              </a:rPr>
              <a:t>layout </a:t>
            </a:r>
            <a:r>
              <a:rPr sz="2800" spc="-10" dirty="0">
                <a:solidFill>
                  <a:srgbClr val="EC7C30"/>
                </a:solidFill>
                <a:latin typeface="Calibri"/>
                <a:cs typeface="Calibri"/>
              </a:rPr>
              <a:t>capability  </a:t>
            </a:r>
            <a:r>
              <a:rPr sz="2800" spc="-5" dirty="0">
                <a:solidFill>
                  <a:srgbClr val="EC7C30"/>
                </a:solidFill>
                <a:latin typeface="Calibri"/>
                <a:cs typeface="Calibri"/>
              </a:rPr>
              <a:t>in the </a:t>
            </a:r>
            <a:r>
              <a:rPr sz="2800" spc="-20" dirty="0">
                <a:solidFill>
                  <a:srgbClr val="EC7C30"/>
                </a:solidFill>
                <a:latin typeface="Calibri"/>
                <a:cs typeface="Calibri"/>
              </a:rPr>
              <a:t>fourth</a:t>
            </a:r>
            <a:r>
              <a:rPr sz="2800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C7C30"/>
                </a:solidFill>
                <a:latin typeface="Calibri"/>
                <a:cs typeface="Calibri"/>
              </a:rPr>
              <a:t>increment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558415" marR="5080" indent="-1474470">
              <a:lnSpc>
                <a:spcPts val="4320"/>
              </a:lnSpc>
              <a:spcBef>
                <a:spcPts val="640"/>
              </a:spcBef>
            </a:pPr>
            <a:r>
              <a:rPr spc="-35" dirty="0"/>
              <a:t>Concepts </a:t>
            </a:r>
            <a:r>
              <a:rPr spc="-30" dirty="0"/>
              <a:t>behind</a:t>
            </a:r>
            <a:r>
              <a:rPr spc="-145" dirty="0"/>
              <a:t> </a:t>
            </a:r>
            <a:r>
              <a:rPr spc="-50" dirty="0"/>
              <a:t>Incremental  </a:t>
            </a:r>
            <a:r>
              <a:rPr spc="-45" dirty="0"/>
              <a:t>Process</a:t>
            </a:r>
            <a:r>
              <a:rPr spc="-75" dirty="0"/>
              <a:t> </a:t>
            </a:r>
            <a:r>
              <a:rPr spc="-3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4175" cy="467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When an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used,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first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often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core</a:t>
            </a:r>
            <a:r>
              <a:rPr sz="2800" spc="3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8255">
              <a:lnSpc>
                <a:spcPts val="3020"/>
              </a:lnSpc>
              <a:spcBef>
                <a:spcPts val="1860"/>
              </a:spcBef>
              <a:tabLst>
                <a:tab pos="830580" algn="l"/>
                <a:tab pos="1313815" algn="l"/>
                <a:tab pos="2214880" algn="l"/>
                <a:tab pos="4338320" algn="l"/>
                <a:tab pos="4976495" algn="l"/>
                <a:tab pos="6633209" algn="l"/>
                <a:tab pos="7299325" algn="l"/>
                <a:tab pos="8267065" algn="l"/>
                <a:tab pos="1061466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eq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eme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ma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eme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8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tu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(some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known,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others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unknown) remain</a:t>
            </a:r>
            <a:r>
              <a:rPr sz="2800" spc="1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undelivered.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14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core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used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(or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undergoes detailed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evaluation). 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As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result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and/or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evaluation,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plan is developed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next</a:t>
            </a:r>
            <a:r>
              <a:rPr sz="2800" spc="2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ts val="3020"/>
              </a:lnSpc>
              <a:spcBef>
                <a:spcPts val="1810"/>
              </a:spcBef>
              <a:tabLst>
                <a:tab pos="708660" algn="l"/>
                <a:tab pos="1493520" algn="l"/>
                <a:tab pos="3088005" algn="l"/>
                <a:tab pos="3729354" algn="l"/>
                <a:tab pos="5706745" algn="l"/>
                <a:tab pos="6162040" algn="l"/>
                <a:tab pos="6804025" algn="l"/>
                <a:tab pos="7593330" algn="l"/>
                <a:tab pos="8890635" algn="l"/>
                <a:tab pos="9352280" algn="l"/>
                <a:tab pos="10403840" algn="l"/>
                <a:tab pos="1131760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add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difi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needs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delivery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additional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features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spc="25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functionality.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71850" marR="5080" indent="-2833370">
              <a:lnSpc>
                <a:spcPts val="4320"/>
              </a:lnSpc>
              <a:spcBef>
                <a:spcPts val="640"/>
              </a:spcBef>
            </a:pPr>
            <a:r>
              <a:rPr spc="-55" dirty="0"/>
              <a:t>Advantages </a:t>
            </a:r>
            <a:r>
              <a:rPr spc="-15" dirty="0"/>
              <a:t>of </a:t>
            </a:r>
            <a:r>
              <a:rPr spc="-50" dirty="0"/>
              <a:t>Incremental </a:t>
            </a:r>
            <a:r>
              <a:rPr spc="-45" dirty="0"/>
              <a:t>Process  </a:t>
            </a:r>
            <a:r>
              <a:rPr spc="-3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2270" cy="2626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Useful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when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staffing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unavailable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complete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implementation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 business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deadline 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has been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established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project. </a:t>
            </a:r>
            <a:r>
              <a:rPr sz="2800" spc="-10" dirty="0">
                <a:latin typeface="Calibri"/>
                <a:cs typeface="Calibri"/>
              </a:rPr>
              <a:t>Early increments can 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implemented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25" dirty="0">
                <a:latin typeface="Calibri"/>
                <a:cs typeface="Calibri"/>
              </a:rPr>
              <a:t>fewer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85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If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core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well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received,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then additional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staff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(if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required)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be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added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implement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next</a:t>
            </a:r>
            <a:r>
              <a:rPr sz="2800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4593082"/>
            <a:ext cx="11813540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 addition,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increments can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be planned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manage technical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risks.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example,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 major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might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require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availability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new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hardware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under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development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whose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delivery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uncertain.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might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be possible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plan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early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increments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way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avoids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this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hardware,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thereby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enabling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partial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functionality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delivered 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end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users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without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inordinate</a:t>
            </a:r>
            <a:r>
              <a:rPr sz="2800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delay.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879" y="199389"/>
            <a:ext cx="3463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The RAD</a:t>
            </a:r>
            <a:r>
              <a:rPr sz="4400" spc="-254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1635" cy="3649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incremental process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emphasizes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short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sz="28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cycle.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ts val="3020"/>
              </a:lnSpc>
              <a:spcBef>
                <a:spcPts val="186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high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speed adoption of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waterfall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model,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which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rapid software  development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achieved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component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based</a:t>
            </a:r>
            <a:r>
              <a:rPr sz="2800" spc="2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814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requirements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full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understood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project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scope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constrained,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RAD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enables 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team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create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“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fully functional 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”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within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very short period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time. (Ex:- 60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90</a:t>
            </a:r>
            <a:r>
              <a:rPr sz="2800" spc="2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days)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232" y="595959"/>
            <a:ext cx="10237087" cy="6183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879" y="199389"/>
            <a:ext cx="3463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The RAD</a:t>
            </a:r>
            <a:r>
              <a:rPr sz="4400" spc="-254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2905" cy="5274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Like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models, RAD 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maps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framework</a:t>
            </a:r>
            <a:r>
              <a:rPr sz="2800" spc="3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020"/>
              </a:lnSpc>
              <a:spcBef>
                <a:spcPts val="1860"/>
              </a:spcBef>
              <a:buAutoNum type="arabicPeriod"/>
              <a:tabLst>
                <a:tab pos="527685" algn="l"/>
                <a:tab pos="528320" algn="l"/>
                <a:tab pos="3025775" algn="l"/>
                <a:tab pos="3477895" algn="l"/>
                <a:tab pos="5026660" algn="l"/>
                <a:tab pos="6003925" algn="l"/>
                <a:tab pos="6517640" algn="l"/>
                <a:tab pos="8376920" algn="l"/>
                <a:tab pos="9824720" algn="l"/>
                <a:tab pos="1125474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Comm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nin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he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bu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information characteristics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must</a:t>
            </a:r>
            <a:r>
              <a:rPr sz="2800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accommodate.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Modeling: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encompasses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three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major</a:t>
            </a:r>
            <a:r>
              <a:rPr sz="2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phases: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endParaRPr sz="24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modelling</a:t>
            </a:r>
            <a:endParaRPr sz="24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endParaRPr sz="2400">
              <a:latin typeface="Calibri"/>
              <a:cs typeface="Calibri"/>
            </a:endParaRPr>
          </a:p>
          <a:p>
            <a:pPr marL="12700" marR="5715">
              <a:lnSpc>
                <a:spcPts val="3030"/>
              </a:lnSpc>
              <a:spcBef>
                <a:spcPts val="515"/>
              </a:spcBef>
              <a:buAutoNum type="arabicPeriod"/>
              <a:tabLst>
                <a:tab pos="460375" algn="l"/>
                <a:tab pos="461009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Construction: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emphasizes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use 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pre-developed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automatic code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generation.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Calibri"/>
              <a:buAutoNum type="arabicPeriod"/>
            </a:pPr>
            <a:endParaRPr sz="315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Deployment: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initiates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subsequent</a:t>
            </a:r>
            <a:r>
              <a:rPr sz="2800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477" y="199389"/>
            <a:ext cx="6595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Five </a:t>
            </a:r>
            <a:r>
              <a:rPr sz="4400" spc="-55" dirty="0"/>
              <a:t>Drawbacks </a:t>
            </a:r>
            <a:r>
              <a:rPr sz="4400" spc="-15" dirty="0"/>
              <a:t>of </a:t>
            </a:r>
            <a:r>
              <a:rPr sz="4400" spc="-20" dirty="0"/>
              <a:t>RAD</a:t>
            </a:r>
            <a:r>
              <a:rPr sz="4400" spc="-280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3540" cy="4033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 algn="just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8320" algn="l"/>
              </a:tabLst>
            </a:pP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large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scalable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projects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(continuous development)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RAD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requires  more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human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resources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create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number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teams.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ts val="3020"/>
              </a:lnSpc>
              <a:spcBef>
                <a:spcPts val="1015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developers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customers 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committed 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rapid-activities that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necessary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complete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within a short-time,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entire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will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fail.</a:t>
            </a:r>
            <a:endParaRPr sz="2800">
              <a:latin typeface="Calibri"/>
              <a:cs typeface="Calibri"/>
            </a:endParaRPr>
          </a:p>
          <a:p>
            <a:pPr marL="527685" indent="-515620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If a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cannot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properly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modularized,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RAD will be</a:t>
            </a:r>
            <a:r>
              <a:rPr sz="2800" spc="2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problematic.</a:t>
            </a:r>
            <a:endParaRPr sz="2800">
              <a:latin typeface="Calibri"/>
              <a:cs typeface="Calibri"/>
            </a:endParaRPr>
          </a:p>
          <a:p>
            <a:pPr marL="527685" indent="-515620" algn="just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RAD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suitable if technical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risks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800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high.</a:t>
            </a:r>
            <a:endParaRPr sz="2800">
              <a:latin typeface="Calibri"/>
              <a:cs typeface="Calibri"/>
            </a:endParaRPr>
          </a:p>
          <a:p>
            <a:pPr marL="527685" marR="5715" indent="-515620" algn="just">
              <a:lnSpc>
                <a:spcPts val="3020"/>
              </a:lnSpc>
              <a:spcBef>
                <a:spcPts val="1060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performance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 issue, 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high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performance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achieved through  tuning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interfaces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among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components,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RAD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useless.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269" y="113156"/>
            <a:ext cx="5552440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1905" algn="ctr">
              <a:lnSpc>
                <a:spcPct val="90000"/>
              </a:lnSpc>
              <a:spcBef>
                <a:spcPts val="575"/>
              </a:spcBef>
            </a:pPr>
            <a:r>
              <a:rPr spc="-45" dirty="0"/>
              <a:t>Process </a:t>
            </a:r>
            <a:r>
              <a:rPr spc="-35" dirty="0"/>
              <a:t>Models  </a:t>
            </a:r>
            <a:r>
              <a:rPr spc="-40" dirty="0"/>
              <a:t>(Prescriptive </a:t>
            </a:r>
            <a:r>
              <a:rPr spc="-30" dirty="0"/>
              <a:t>Models </a:t>
            </a:r>
            <a:r>
              <a:rPr spc="-5" dirty="0"/>
              <a:t>/  </a:t>
            </a:r>
            <a:r>
              <a:rPr spc="-45" dirty="0"/>
              <a:t>Prescriptive Process</a:t>
            </a:r>
            <a:r>
              <a:rPr spc="-140" dirty="0"/>
              <a:t> </a:t>
            </a:r>
            <a:r>
              <a:rPr spc="-30" dirty="0"/>
              <a:t>Model)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755038"/>
            <a:ext cx="11875770" cy="48856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What is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1236345" algn="l"/>
                <a:tab pos="2420620" algn="l"/>
                <a:tab pos="3462020" algn="l"/>
                <a:tab pos="3761740" algn="l"/>
                <a:tab pos="4950460" algn="l"/>
                <a:tab pos="5511800" algn="l"/>
                <a:tab pos="5937250" algn="l"/>
                <a:tab pos="7432040" algn="l"/>
                <a:tab pos="8684895" algn="l"/>
                <a:tab pos="9625330" algn="l"/>
                <a:tab pos="11317605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oce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m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ode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fin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di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tinct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tions,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le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nd  work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products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required 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high-quality</a:t>
            </a:r>
            <a:r>
              <a:rPr sz="2800" spc="2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Who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does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  <a:p>
            <a:pPr marL="12700" marR="6350">
              <a:lnSpc>
                <a:spcPts val="3020"/>
              </a:lnSpc>
              <a:spcBef>
                <a:spcPts val="1055"/>
              </a:spcBef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engineers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their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managers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adopt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their needs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 then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follow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Why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it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important?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Because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provides 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stability,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control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organization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</a:t>
            </a:r>
            <a:r>
              <a:rPr sz="2800" spc="2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activity.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199389"/>
            <a:ext cx="6331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Evolutionary </a:t>
            </a:r>
            <a:r>
              <a:rPr sz="4400" spc="-50" dirty="0"/>
              <a:t>Process</a:t>
            </a:r>
            <a:r>
              <a:rPr sz="4400" spc="-175" dirty="0"/>
              <a:t> </a:t>
            </a:r>
            <a:r>
              <a:rPr sz="4400" spc="-35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3540" cy="3392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1951355" algn="l"/>
                <a:tab pos="3182620" algn="l"/>
                <a:tab pos="4366895" algn="l"/>
                <a:tab pos="4965700" algn="l"/>
                <a:tab pos="6375400" algn="l"/>
                <a:tab pos="7202170" algn="l"/>
                <a:tab pos="7797800" algn="l"/>
                <a:tab pos="8791575" algn="l"/>
                <a:tab pos="9797415" algn="l"/>
                <a:tab pos="10231755" algn="l"/>
                <a:tab pos="10532110" algn="l"/>
              </a:tabLst>
            </a:pP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ol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oce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ghly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u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soft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  engineer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 more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complex version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soft</a:t>
            </a:r>
            <a:r>
              <a:rPr sz="2800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wares.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Three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types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evolutionary process</a:t>
            </a:r>
            <a:r>
              <a:rPr sz="2800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model: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prototyping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spiral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concurrent development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2661" y="199389"/>
            <a:ext cx="5165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</a:t>
            </a:r>
            <a:r>
              <a:rPr sz="4400" spc="-15" dirty="0"/>
              <a:t>prototyping</a:t>
            </a:r>
            <a:r>
              <a:rPr sz="4400" spc="-70" dirty="0"/>
              <a:t> </a:t>
            </a:r>
            <a:r>
              <a:rPr sz="4400" spc="-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3540" cy="454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Consider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following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two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different</a:t>
            </a:r>
            <a:r>
              <a:rPr sz="2800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situations: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ts val="3020"/>
              </a:lnSpc>
              <a:spcBef>
                <a:spcPts val="1860"/>
              </a:spcBef>
              <a:buAutoNum type="arabicPeriod"/>
              <a:tabLst>
                <a:tab pos="52832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Often,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set 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general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objectives, but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does not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identify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detailed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specifications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like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input,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processing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output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requirements.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Its a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problem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sz="28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side.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ts val="3020"/>
              </a:lnSpc>
              <a:spcBef>
                <a:spcPts val="1010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Next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problems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developer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;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developer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unsure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about the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efficiency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algorithm;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adoptability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operating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system;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problems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human-computer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interaction</a:t>
            </a:r>
            <a:r>
              <a:rPr sz="2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 these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non-stabilized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cases,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prototyping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offer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best</a:t>
            </a:r>
            <a:r>
              <a:rPr sz="2800" spc="2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solution.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2661" y="199389"/>
            <a:ext cx="5165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</a:t>
            </a:r>
            <a:r>
              <a:rPr sz="4400" spc="-15" dirty="0"/>
              <a:t>prototyping</a:t>
            </a:r>
            <a:r>
              <a:rPr sz="4400" spc="-70" dirty="0"/>
              <a:t> </a:t>
            </a:r>
            <a:r>
              <a:rPr sz="4400" spc="-5" dirty="0"/>
              <a:t>model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628625" y="1236237"/>
            <a:ext cx="5433225" cy="5330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199389"/>
            <a:ext cx="6967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Problems </a:t>
            </a:r>
            <a:r>
              <a:rPr sz="4400" dirty="0"/>
              <a:t>in </a:t>
            </a:r>
            <a:r>
              <a:rPr sz="4400" spc="-15" dirty="0"/>
              <a:t>prototyping</a:t>
            </a:r>
            <a:r>
              <a:rPr sz="4400" spc="-45" dirty="0"/>
              <a:t> </a:t>
            </a:r>
            <a:r>
              <a:rPr sz="4400" spc="-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009649"/>
            <a:ext cx="11814810" cy="51892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6985" indent="-515620" algn="just">
              <a:lnSpc>
                <a:spcPct val="90000"/>
              </a:lnSpc>
              <a:spcBef>
                <a:spcPts val="430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gets disappointed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lodge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complaints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about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product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after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seeing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 initial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version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because they see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temporary  patch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.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customer sees what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appears to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working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version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software,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unaware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about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prototype.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When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developer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informed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must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rebuilt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so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high quality can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maintained,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demands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“a 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few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fixes”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applied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make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prototype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working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product.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90000"/>
              </a:lnSpc>
              <a:spcBef>
                <a:spcPts val="1010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developer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makes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implementation compromises in order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get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working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prototype.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inappropriate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program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/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inefficient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algorithm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/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easy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tool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demonstrate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capability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model. 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Later,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developer  become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comfortable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with these choices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forget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all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reasons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why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they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were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inappropriate.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less-than-ideal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choice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has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now become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integral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part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705" y="199389"/>
            <a:ext cx="37071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The </a:t>
            </a:r>
            <a:r>
              <a:rPr sz="4400" spc="-40" dirty="0"/>
              <a:t>Spiral</a:t>
            </a:r>
            <a:r>
              <a:rPr sz="4400" spc="-235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521713"/>
            <a:ext cx="11812905" cy="3648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350">
              <a:lnSpc>
                <a:spcPts val="3020"/>
              </a:lnSpc>
              <a:spcBef>
                <a:spcPts val="480"/>
              </a:spcBef>
              <a:tabLst>
                <a:tab pos="570230" algn="l"/>
                <a:tab pos="871855" algn="l"/>
                <a:tab pos="1923414" algn="l"/>
                <a:tab pos="2970530" algn="l"/>
                <a:tab pos="3693160" algn="l"/>
                <a:tab pos="4930775" algn="l"/>
                <a:tab pos="5543550" algn="l"/>
                <a:tab pos="6866890" algn="l"/>
                <a:tab pos="7951470" algn="l"/>
                <a:tab pos="8378190" algn="l"/>
                <a:tab pos="10205720" algn="l"/>
                <a:tab pos="1125347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9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75" dirty="0">
                <a:solidFill>
                  <a:srgbClr val="00AF50"/>
                </a:solidFill>
                <a:latin typeface="Calibri"/>
                <a:cs typeface="Calibri"/>
              </a:rPr>
              <a:t>’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6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yb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ple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tu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oty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ing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m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ode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controlled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systematic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aspect of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waterfall</a:t>
            </a:r>
            <a:r>
              <a:rPr sz="2800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05"/>
              </a:spcBef>
              <a:tabLst>
                <a:tab pos="441959" algn="l"/>
                <a:tab pos="1899285" algn="l"/>
                <a:tab pos="3422015" algn="l"/>
                <a:tab pos="4054475" algn="l"/>
                <a:tab pos="5019040" algn="l"/>
                <a:tab pos="7154545" algn="l"/>
                <a:tab pos="7672705" algn="l"/>
                <a:tab pos="8660130" algn="l"/>
                <a:tab pos="10094595" algn="l"/>
                <a:tab pos="11503025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po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elopm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com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sion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part evolutionary</a:t>
            </a:r>
            <a:r>
              <a:rPr sz="28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ts val="3020"/>
              </a:lnSpc>
              <a:spcBef>
                <a:spcPts val="1820"/>
              </a:spcBef>
              <a:tabLst>
                <a:tab pos="379730" algn="l"/>
                <a:tab pos="1318260" algn="l"/>
                <a:tab pos="2394585" algn="l"/>
                <a:tab pos="2778760" algn="l"/>
                <a:tab pos="3999229" algn="l"/>
                <a:tab pos="4731385" algn="l"/>
                <a:tab pos="5063490" algn="l"/>
                <a:tab pos="5657850" algn="l"/>
                <a:tab pos="6115050" algn="l"/>
                <a:tab pos="7854315" algn="l"/>
                <a:tab pos="9384665" algn="l"/>
                <a:tab pos="1022096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pi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vid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am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es.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am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ork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activity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represents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one segment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spiral</a:t>
            </a:r>
            <a:r>
              <a:rPr sz="2800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path.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7335" y="617219"/>
            <a:ext cx="7577327" cy="603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653" y="199389"/>
            <a:ext cx="37738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</a:t>
            </a:r>
            <a:r>
              <a:rPr sz="4400" spc="-15" dirty="0"/>
              <a:t>Spiral</a:t>
            </a:r>
            <a:r>
              <a:rPr sz="4400" spc="-75" dirty="0"/>
              <a:t> </a:t>
            </a:r>
            <a:r>
              <a:rPr sz="4400" spc="-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521713"/>
            <a:ext cx="11812270" cy="2241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71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this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begins,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team performs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implied by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circuit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around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spiral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clockwise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direction, beginning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2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center.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05"/>
              </a:spcBef>
              <a:tabLst>
                <a:tab pos="1195070" algn="l"/>
                <a:tab pos="1997075" algn="l"/>
                <a:tab pos="3700779" algn="l"/>
                <a:tab pos="4017645" algn="l"/>
                <a:tab pos="4328795" algn="l"/>
                <a:tab pos="6283960" algn="l"/>
                <a:tab pos="6720205" algn="l"/>
                <a:tab pos="7585709" algn="l"/>
                <a:tab pos="9003665" algn="l"/>
                <a:tab pos="9686290" algn="l"/>
                <a:tab pos="1133284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ombin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nd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itions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attained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along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path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spiral.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63770" y="189242"/>
            <a:ext cx="8186935" cy="658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756535" marR="5080" indent="-1789430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The positives </a:t>
            </a:r>
            <a:r>
              <a:rPr spc="-5" dirty="0"/>
              <a:t>and </a:t>
            </a:r>
            <a:r>
              <a:rPr spc="-20" dirty="0"/>
              <a:t>negatives </a:t>
            </a:r>
            <a:r>
              <a:rPr spc="-10" dirty="0"/>
              <a:t>of  </a:t>
            </a:r>
            <a:r>
              <a:rPr spc="-15" dirty="0"/>
              <a:t>Spiral</a:t>
            </a:r>
            <a:r>
              <a:rPr spc="-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521713"/>
            <a:ext cx="11811635" cy="26250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Positives are: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spiral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realistic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approach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large-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complex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05"/>
              </a:spcBef>
              <a:tabLst>
                <a:tab pos="379730" algn="l"/>
                <a:tab pos="1307465" algn="l"/>
                <a:tab pos="2917190" algn="l"/>
                <a:tab pos="3378835" algn="l"/>
                <a:tab pos="5188585" algn="l"/>
                <a:tab pos="5890895" algn="l"/>
                <a:tab pos="6787515" algn="l"/>
                <a:tab pos="7249159" algn="l"/>
                <a:tab pos="7890509" algn="l"/>
                <a:tab pos="8690610" algn="l"/>
                <a:tab pos="9137650" algn="l"/>
                <a:tab pos="9980295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he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elo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ol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levels.</a:t>
            </a:r>
            <a:endParaRPr sz="2800">
              <a:latin typeface="Calibri"/>
              <a:cs typeface="Calibri"/>
            </a:endParaRPr>
          </a:p>
          <a:p>
            <a:pPr marL="12700" marR="6350">
              <a:lnSpc>
                <a:spcPts val="3020"/>
              </a:lnSpc>
              <a:spcBef>
                <a:spcPts val="1005"/>
              </a:spcBef>
              <a:tabLst>
                <a:tab pos="428625" algn="l"/>
                <a:tab pos="1268095" algn="l"/>
                <a:tab pos="2914015" algn="l"/>
                <a:tab pos="3430904" algn="l"/>
                <a:tab pos="4188460" algn="l"/>
                <a:tab pos="4693285" algn="l"/>
                <a:tab pos="5406390" algn="l"/>
                <a:tab pos="6871334" algn="l"/>
                <a:tab pos="8829675" algn="l"/>
                <a:tab pos="9580880" algn="l"/>
                <a:tab pos="9987915" algn="l"/>
                <a:tab pos="1131443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oty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cing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chanis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developer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use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prototyping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approach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every evolutionary</a:t>
            </a:r>
            <a:r>
              <a:rPr sz="2800" spc="1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levels.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4718050"/>
            <a:ext cx="11811635" cy="1731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Problems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are: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very difficult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convince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customer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particularly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contract  </a:t>
            </a:r>
            <a:r>
              <a:rPr sz="2800" spc="-10" dirty="0">
                <a:latin typeface="Calibri"/>
                <a:cs typeface="Calibri"/>
              </a:rPr>
              <a:t>situations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) that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model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controllable.</a:t>
            </a:r>
            <a:endParaRPr sz="2800">
              <a:latin typeface="Calibri"/>
              <a:cs typeface="Calibri"/>
            </a:endParaRPr>
          </a:p>
          <a:p>
            <a:pPr marL="12700" marR="6350">
              <a:lnSpc>
                <a:spcPts val="3020"/>
              </a:lnSpc>
              <a:spcBef>
                <a:spcPts val="100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 demands risk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assessment expertise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relies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this expertise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on success.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If a  major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risk 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uncovered, problems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800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occur.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238" y="155524"/>
            <a:ext cx="595122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29180" marR="5080" indent="-231711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The </a:t>
            </a:r>
            <a:r>
              <a:rPr spc="-20" dirty="0"/>
              <a:t>concurrent </a:t>
            </a:r>
            <a:r>
              <a:rPr spc="-15" dirty="0"/>
              <a:t>development 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906981"/>
            <a:ext cx="11812905" cy="2625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just">
              <a:lnSpc>
                <a:spcPts val="3030"/>
              </a:lnSpc>
              <a:spcBef>
                <a:spcPts val="47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Sometimes called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concurrent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be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represented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schematically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a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series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framework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activities,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engineering actions,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tasks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their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associated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3020"/>
              </a:lnSpc>
              <a:spcBef>
                <a:spcPts val="179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series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events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will trigger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transitions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from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state 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to 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state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each of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engineering activities, actions, or</a:t>
            </a:r>
            <a:r>
              <a:rPr sz="2800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tasks.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1" y="276606"/>
            <a:ext cx="4364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Prescriptive</a:t>
            </a:r>
            <a:r>
              <a:rPr sz="4400" spc="-165" dirty="0"/>
              <a:t> </a:t>
            </a:r>
            <a:r>
              <a:rPr sz="4400" spc="-35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3100" y="1781682"/>
            <a:ext cx="10760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“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are many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ways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going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forward,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but only one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way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standing</a:t>
            </a:r>
            <a:r>
              <a:rPr sz="2800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still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2804541"/>
            <a:ext cx="11706225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Today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more prescriptive software development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models</a:t>
            </a:r>
            <a:r>
              <a:rPr sz="2800" spc="2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exist.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have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choose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his</a:t>
            </a:r>
            <a:r>
              <a:rPr sz="2800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845"/>
              </a:spcBef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prescriptive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accommodate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generic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framework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 encompasses communication,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planning,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modeling,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construction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deployment.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7414" y="79513"/>
            <a:ext cx="3995034" cy="6569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75025" marR="5080" indent="-2317115">
              <a:lnSpc>
                <a:spcPts val="4320"/>
              </a:lnSpc>
              <a:spcBef>
                <a:spcPts val="640"/>
              </a:spcBef>
            </a:pPr>
            <a:r>
              <a:rPr spc="-10" dirty="0"/>
              <a:t>The </a:t>
            </a:r>
            <a:r>
              <a:rPr spc="-20" dirty="0"/>
              <a:t>concurrent </a:t>
            </a:r>
            <a:r>
              <a:rPr spc="-15" dirty="0"/>
              <a:t>development 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395222"/>
            <a:ext cx="11812270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Consider analysis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activity –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action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may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goes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anyone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given</a:t>
            </a:r>
            <a:r>
              <a:rPr sz="2800" spc="20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86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Similarly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other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 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tasks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represented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 analogous </a:t>
            </a:r>
            <a:r>
              <a:rPr sz="2800" spc="-5" dirty="0">
                <a:latin typeface="Calibri"/>
                <a:cs typeface="Calibri"/>
              </a:rPr>
              <a:t>(meaning:  </a:t>
            </a:r>
            <a:r>
              <a:rPr sz="2800" spc="-15" dirty="0">
                <a:latin typeface="Calibri"/>
                <a:cs typeface="Calibri"/>
              </a:rPr>
              <a:t>comparable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 certain respects) 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manner.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your consideration,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modeling  activity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given in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next</a:t>
            </a:r>
            <a:r>
              <a:rPr sz="2800" spc="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slide.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9391" y="115746"/>
            <a:ext cx="5442243" cy="674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370" y="890727"/>
            <a:ext cx="526669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81025" marR="5080" indent="-568960">
              <a:lnSpc>
                <a:spcPts val="4320"/>
              </a:lnSpc>
              <a:spcBef>
                <a:spcPts val="640"/>
              </a:spcBef>
            </a:pPr>
            <a:r>
              <a:rPr spc="-15" dirty="0"/>
              <a:t>Importance </a:t>
            </a:r>
            <a:r>
              <a:rPr spc="-5" dirty="0"/>
              <a:t>of </a:t>
            </a:r>
            <a:r>
              <a:rPr spc="-20" dirty="0"/>
              <a:t>concurrent  </a:t>
            </a:r>
            <a:r>
              <a:rPr spc="-15" dirty="0"/>
              <a:t>development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672283"/>
            <a:ext cx="11810365" cy="326580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765175" algn="l"/>
                <a:tab pos="2565400" algn="l"/>
                <a:tab pos="4694555" algn="l"/>
                <a:tab pos="5825490" algn="l"/>
                <a:tab pos="6263005" algn="l"/>
                <a:tab pos="7948930" algn="l"/>
                <a:tab pos="8468360" algn="l"/>
                <a:tab pos="9017000" algn="l"/>
                <a:tab pos="10015220" algn="l"/>
                <a:tab pos="1052766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opm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soft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provides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accurate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picture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current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state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</a:t>
            </a:r>
            <a:r>
              <a:rPr sz="2800" spc="3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network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activity,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like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engineering</a:t>
            </a:r>
            <a:r>
              <a:rPr sz="2800" spc="2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actions.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ts val="3020"/>
              </a:lnSpc>
              <a:spcBef>
                <a:spcPts val="1860"/>
              </a:spcBef>
              <a:tabLst>
                <a:tab pos="855344" algn="l"/>
                <a:tab pos="2127885" algn="l"/>
                <a:tab pos="3420110" algn="l"/>
                <a:tab pos="4310380" algn="l"/>
                <a:tab pos="4854575" algn="l"/>
                <a:tab pos="5506720" algn="l"/>
                <a:tab pos="6878955" algn="l"/>
                <a:tab pos="7847965" algn="l"/>
                <a:tab pos="10192385" algn="l"/>
                <a:tab pos="11001375" algn="l"/>
              </a:tabLst>
            </a:pP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</a:t>
            </a:r>
            <a:r>
              <a:rPr sz="2800" spc="-22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tions,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k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xi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sim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eous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ther  activities, actions,</a:t>
            </a:r>
            <a:r>
              <a:rPr sz="28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tasks.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665" y="199389"/>
            <a:ext cx="5864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Specialized </a:t>
            </a:r>
            <a:r>
              <a:rPr sz="4400" spc="-20" dirty="0"/>
              <a:t>Process</a:t>
            </a:r>
            <a:r>
              <a:rPr sz="4400" spc="-25" dirty="0"/>
              <a:t> </a:t>
            </a:r>
            <a:r>
              <a:rPr sz="4400" spc="-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201877"/>
            <a:ext cx="11811635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Special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models 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take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many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features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one 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more conventional 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models.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However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these special models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tend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applied when 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narrowly  defined software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engineering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approach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</a:t>
            </a:r>
            <a:r>
              <a:rPr sz="2800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chosen.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01" y="2993517"/>
            <a:ext cx="10869295" cy="2496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Types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Specialized process</a:t>
            </a:r>
            <a:r>
              <a:rPr sz="28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Component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based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(Promotes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reusable</a:t>
            </a:r>
            <a:r>
              <a:rPr sz="2400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components)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formal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methods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(Mathematical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formal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methods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backbone</a:t>
            </a:r>
            <a:r>
              <a:rPr sz="24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here)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Aspect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oriented software development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(Uses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crosscutting</a:t>
            </a:r>
            <a:r>
              <a:rPr sz="24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technology)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573" y="237490"/>
            <a:ext cx="657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 </a:t>
            </a:r>
            <a:r>
              <a:rPr spc="-5" dirty="0"/>
              <a:t>based</a:t>
            </a:r>
            <a:r>
              <a:rPr spc="-35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201877"/>
            <a:ext cx="11814810" cy="26276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component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based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incorporates many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characteristics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spiral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. It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evolutionary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nature,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demanding an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iterative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approach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creation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8255" algn="just">
              <a:lnSpc>
                <a:spcPts val="3020"/>
              </a:lnSpc>
              <a:spcBef>
                <a:spcPts val="1855"/>
              </a:spcBef>
            </a:pP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However,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model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focuses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prepackaged software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components. 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promotes  software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reusability.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573" y="237490"/>
            <a:ext cx="657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 </a:t>
            </a:r>
            <a:r>
              <a:rPr spc="-5" dirty="0"/>
              <a:t>based</a:t>
            </a:r>
            <a:r>
              <a:rPr spc="-35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4" name="object 4"/>
          <p:cNvSpPr/>
          <p:nvPr/>
        </p:nvSpPr>
        <p:spPr>
          <a:xfrm>
            <a:off x="502924" y="1313693"/>
            <a:ext cx="10713572" cy="544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573" y="237490"/>
            <a:ext cx="657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 </a:t>
            </a:r>
            <a:r>
              <a:rPr spc="-5" dirty="0"/>
              <a:t>based</a:t>
            </a:r>
            <a:r>
              <a:rPr spc="-35" dirty="0"/>
              <a:t>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201877"/>
            <a:ext cx="11812270" cy="51835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Modeling 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construction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 begin with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identification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candidate  components. Candidate components can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 designed as either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conventional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modules 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object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oriented</a:t>
            </a:r>
            <a:r>
              <a:rPr sz="2800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packages.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Component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based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has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following</a:t>
            </a:r>
            <a:r>
              <a:rPr sz="2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steps: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27685" algn="l"/>
                <a:tab pos="528320" algn="l"/>
                <a:tab pos="1967864" algn="l"/>
                <a:tab pos="3767454" algn="l"/>
                <a:tab pos="4767580" algn="l"/>
                <a:tab pos="6182360" algn="l"/>
                <a:tab pos="6788784" algn="l"/>
                <a:tab pos="8528050" algn="l"/>
                <a:tab pos="9212580" algn="l"/>
                <a:tab pos="10765155" algn="l"/>
                <a:tab pos="11315700" algn="l"/>
              </a:tabLst>
            </a:pP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ai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able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omp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nen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uc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esea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ched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alu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he  application</a:t>
            </a:r>
            <a:r>
              <a:rPr sz="2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domain.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integration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issues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sz="2800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considered.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architecture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designed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accommodate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components.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integrated into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architecture.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Comprehensive testing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conducted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ensure proper</a:t>
            </a:r>
            <a:r>
              <a:rPr sz="2800" spc="2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functionality.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387172"/>
            <a:ext cx="627189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786889" marR="5080" indent="-1774189">
              <a:lnSpc>
                <a:spcPts val="4320"/>
              </a:lnSpc>
              <a:spcBef>
                <a:spcPts val="640"/>
              </a:spcBef>
            </a:pPr>
            <a:r>
              <a:rPr spc="-20" dirty="0"/>
              <a:t>Problems </a:t>
            </a:r>
            <a:r>
              <a:rPr spc="-5" dirty="0"/>
              <a:t>in </a:t>
            </a:r>
            <a:r>
              <a:rPr spc="-10" dirty="0"/>
              <a:t>Component </a:t>
            </a:r>
            <a:r>
              <a:rPr spc="-5" dirty="0"/>
              <a:t>based  </a:t>
            </a:r>
            <a:r>
              <a:rPr spc="-1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1724024"/>
            <a:ext cx="11812270" cy="326580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6350">
              <a:lnSpc>
                <a:spcPts val="3030"/>
              </a:lnSpc>
              <a:spcBef>
                <a:spcPts val="470"/>
              </a:spcBef>
              <a:tabLst>
                <a:tab pos="1862455" algn="l"/>
                <a:tab pos="4290695" algn="l"/>
                <a:tab pos="4549775" algn="l"/>
                <a:tab pos="5325745" algn="l"/>
                <a:tab pos="5981065" algn="l"/>
                <a:tab pos="6301105" algn="l"/>
                <a:tab pos="8108950" algn="l"/>
                <a:tab pos="8901430" algn="l"/>
                <a:tab pos="9424035" algn="l"/>
                <a:tab pos="1083818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Comp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thiness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ce 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trusted?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Component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certification </a:t>
            </a:r>
            <a:r>
              <a:rPr sz="2800" spc="-5" dirty="0">
                <a:latin typeface="Calibri"/>
                <a:cs typeface="Calibri"/>
              </a:rPr>
              <a:t>- who will certify the </a:t>
            </a:r>
            <a:r>
              <a:rPr sz="2800" spc="-10" dirty="0">
                <a:latin typeface="Calibri"/>
                <a:cs typeface="Calibri"/>
              </a:rPr>
              <a:t>quality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5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Requirements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trade-offs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trade-off </a:t>
            </a:r>
            <a:r>
              <a:rPr sz="2800" spc="-10" dirty="0">
                <a:latin typeface="Calibri"/>
                <a:cs typeface="Calibri"/>
              </a:rPr>
              <a:t>analysis 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features 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component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173" y="228726"/>
            <a:ext cx="6118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</a:t>
            </a:r>
            <a:r>
              <a:rPr sz="4400" spc="-20" dirty="0"/>
              <a:t>formal </a:t>
            </a:r>
            <a:r>
              <a:rPr sz="4400" spc="-5" dirty="0"/>
              <a:t>methods</a:t>
            </a:r>
            <a:r>
              <a:rPr sz="4400" spc="-50" dirty="0"/>
              <a:t> </a:t>
            </a:r>
            <a:r>
              <a:rPr sz="4400" spc="-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90601" y="1038301"/>
            <a:ext cx="11814175" cy="51866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635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formal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methods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encompasses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activities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leads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formal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mathematical specification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software.  Formal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methods enable 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specify,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develop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verify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computer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system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applying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rigorous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mathematical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notation.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ts val="3020"/>
              </a:lnSpc>
              <a:spcBef>
                <a:spcPts val="185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When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mathematical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methods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during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development, they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provide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mechanism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eliminating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many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problems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difficult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to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overcome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other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engineering</a:t>
            </a:r>
            <a:r>
              <a:rPr sz="2800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paradigms.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775"/>
              </a:spcBef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Formal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methods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provide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basis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verification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therefore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enable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 discover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correct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errors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might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otherwise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go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undetected.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184" y="39700"/>
            <a:ext cx="479869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106805" marR="5080" indent="-1094740">
              <a:lnSpc>
                <a:spcPts val="4320"/>
              </a:lnSpc>
              <a:spcBef>
                <a:spcPts val="640"/>
              </a:spcBef>
            </a:pPr>
            <a:r>
              <a:rPr spc="-55" dirty="0"/>
              <a:t>Why </a:t>
            </a:r>
            <a:r>
              <a:rPr spc="-20" dirty="0"/>
              <a:t>the </a:t>
            </a:r>
            <a:r>
              <a:rPr spc="-35" dirty="0"/>
              <a:t>model </a:t>
            </a:r>
            <a:r>
              <a:rPr spc="-5" dirty="0"/>
              <a:t>is</a:t>
            </a:r>
            <a:r>
              <a:rPr spc="-235" dirty="0"/>
              <a:t> </a:t>
            </a:r>
            <a:r>
              <a:rPr spc="-30" dirty="0"/>
              <a:t>called  </a:t>
            </a:r>
            <a:r>
              <a:rPr spc="-40" dirty="0">
                <a:solidFill>
                  <a:srgbClr val="00AF50"/>
                </a:solidFill>
              </a:rPr>
              <a:t>prescriptive?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" y="1589278"/>
            <a:ext cx="1146238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prescribes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elements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engineering actions,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tasks,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work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products,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quality assurance,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change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control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mechanisms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for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project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660" y="3380054"/>
            <a:ext cx="11620500" cy="18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Each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prescribes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workflow.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6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Though generic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framework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is the major idea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behind,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each model applies  a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different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style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those activities 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workflow.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6" y="5808675"/>
            <a:ext cx="10353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Communication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-&gt; Planning -&gt;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Modeling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Construction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2800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Deployment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75025" marR="5080" indent="-2236470">
              <a:lnSpc>
                <a:spcPts val="4320"/>
              </a:lnSpc>
              <a:spcBef>
                <a:spcPts val="640"/>
              </a:spcBef>
            </a:pPr>
            <a:r>
              <a:rPr spc="-20" dirty="0"/>
              <a:t>Problems </a:t>
            </a:r>
            <a:r>
              <a:rPr spc="-5" dirty="0"/>
              <a:t>in </a:t>
            </a:r>
            <a:r>
              <a:rPr spc="-20" dirty="0"/>
              <a:t>formal </a:t>
            </a:r>
            <a:r>
              <a:rPr spc="-10" dirty="0"/>
              <a:t>methods 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01" y="2141981"/>
            <a:ext cx="11812905" cy="3265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development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formal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currently time-consuming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spc="2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expensive.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60"/>
              </a:spcBef>
              <a:tabLst>
                <a:tab pos="1371600" algn="l"/>
                <a:tab pos="2071370" algn="l"/>
                <a:tab pos="3822700" algn="l"/>
                <a:tab pos="4678045" algn="l"/>
                <a:tab pos="5328920" algn="l"/>
                <a:tab pos="6924675" algn="l"/>
                <a:tab pos="8797290" algn="l"/>
                <a:tab pos="10541000" algn="l"/>
                <a:tab pos="1101344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ause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ope</a:t>
            </a:r>
            <a:r>
              <a:rPr sz="2800" spc="-6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ne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essa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back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800" spc="-6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knowled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apply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formal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methods,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extensive training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required to</a:t>
            </a:r>
            <a:r>
              <a:rPr sz="2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others.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814"/>
              </a:spcBef>
              <a:tabLst>
                <a:tab pos="360045" algn="l"/>
                <a:tab pos="719455" algn="l"/>
                <a:tab pos="1955800" algn="l"/>
                <a:tab pos="2399030" algn="l"/>
                <a:tab pos="3042285" algn="l"/>
                <a:tab pos="3708400" algn="l"/>
                <a:tab pos="4765040" algn="l"/>
                <a:tab pos="5212715" algn="l"/>
                <a:tab pos="5521960" algn="l"/>
                <a:tab pos="7908925" algn="l"/>
                <a:tab pos="9707880" algn="l"/>
                <a:tab pos="10259060" algn="l"/>
              </a:tabLst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	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ficu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uni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mech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nis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ech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y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unsophisticated</a:t>
            </a:r>
            <a:r>
              <a:rPr sz="28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people.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470" y="40004"/>
            <a:ext cx="518985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24280" marR="5080" indent="-121221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Aspect </a:t>
            </a:r>
            <a:r>
              <a:rPr spc="-15" dirty="0"/>
              <a:t>oriented</a:t>
            </a:r>
            <a:r>
              <a:rPr spc="-100" dirty="0"/>
              <a:t> </a:t>
            </a:r>
            <a:r>
              <a:rPr spc="-15" dirty="0"/>
              <a:t>Software  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501" y="1659762"/>
            <a:ext cx="11813540" cy="4417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Aspect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Oriented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Development (AOSD)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often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referred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aspect- 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oriented programming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(AOP)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relatively new paradigm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provides process 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methodology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defining, specifying designing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constructing</a:t>
            </a:r>
            <a:r>
              <a:rPr sz="2800" spc="3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aspects.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82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addresses limitations inherent 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other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approaches,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including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object-oriented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programming. AOSD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aims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address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crosscutting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concerns by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providing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means 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systematic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identification,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separation, representation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composition.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ts val="3020"/>
              </a:lnSpc>
              <a:spcBef>
                <a:spcPts val="1825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This results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better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support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modularization hence reducing development,  maintenance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evolution</a:t>
            </a:r>
            <a:r>
              <a:rPr sz="2800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costs.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01" y="1201877"/>
            <a:ext cx="11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5711" y="0"/>
            <a:ext cx="8424685" cy="6707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897" y="275920"/>
            <a:ext cx="4442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dirty="0"/>
              <a:t>Unified</a:t>
            </a:r>
            <a:r>
              <a:rPr sz="4400" spc="-45" dirty="0"/>
              <a:t> </a:t>
            </a:r>
            <a:r>
              <a:rPr sz="4400" spc="-2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501" y="1115529"/>
            <a:ext cx="11812905" cy="50152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What is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106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Unified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</a:t>
            </a:r>
            <a:r>
              <a:rPr sz="2800" spc="6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(UP) is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attempt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draw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on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best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features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characteristics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conventional software process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models,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but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characterize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them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way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implements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many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best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principles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agile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 development.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ts val="3020"/>
              </a:lnSpc>
              <a:spcBef>
                <a:spcPts val="1814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Unified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recognizes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importance of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communication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streamlined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methods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describing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customer’s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view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a</a:t>
            </a:r>
            <a:r>
              <a:rPr sz="2800" spc="2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8890" algn="just">
              <a:lnSpc>
                <a:spcPts val="3020"/>
              </a:lnSpc>
              <a:spcBef>
                <a:spcPts val="182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helps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architect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focus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right goals,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such as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understandability,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reliance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future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changes, and</a:t>
            </a:r>
            <a:r>
              <a:rPr sz="2800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reuse.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877" y="6476"/>
            <a:ext cx="6287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Agile </a:t>
            </a:r>
            <a:r>
              <a:rPr sz="4400" spc="-45" dirty="0"/>
              <a:t>Software</a:t>
            </a:r>
            <a:r>
              <a:rPr sz="4400" spc="-215" dirty="0"/>
              <a:t> </a:t>
            </a:r>
            <a:r>
              <a:rPr sz="4400" spc="-50" dirty="0"/>
              <a:t>Development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501" y="954379"/>
            <a:ext cx="11813540" cy="5796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is agile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development?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994"/>
              </a:spcBef>
            </a:pPr>
            <a:r>
              <a:rPr sz="2600" spc="-40" dirty="0">
                <a:latin typeface="Calibri"/>
                <a:cs typeface="Calibri"/>
              </a:rPr>
              <a:t>“Agile </a:t>
            </a:r>
            <a:r>
              <a:rPr sz="2600" spc="-5" dirty="0">
                <a:latin typeface="Calibri"/>
                <a:cs typeface="Calibri"/>
              </a:rPr>
              <a:t>Development” is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umbrella </a:t>
            </a:r>
            <a:r>
              <a:rPr sz="2600" spc="-5" dirty="0">
                <a:latin typeface="Calibri"/>
                <a:cs typeface="Calibri"/>
              </a:rPr>
              <a:t>term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several </a:t>
            </a:r>
            <a:r>
              <a:rPr sz="2600" spc="-15" dirty="0">
                <a:latin typeface="Calibri"/>
                <a:cs typeface="Calibri"/>
              </a:rPr>
              <a:t>iterative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incremental software 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development </a:t>
            </a:r>
            <a:r>
              <a:rPr sz="2600" spc="-5" dirty="0">
                <a:latin typeface="Calibri"/>
                <a:cs typeface="Calibri"/>
              </a:rPr>
              <a:t>methodologies. The </a:t>
            </a:r>
            <a:r>
              <a:rPr sz="2600" spc="-10" dirty="0">
                <a:latin typeface="Calibri"/>
                <a:cs typeface="Calibri"/>
              </a:rPr>
              <a:t>most </a:t>
            </a:r>
            <a:r>
              <a:rPr sz="2600" spc="-5" dirty="0">
                <a:latin typeface="Calibri"/>
                <a:cs typeface="Calibri"/>
              </a:rPr>
              <a:t>popular </a:t>
            </a:r>
            <a:r>
              <a:rPr sz="2600" dirty="0">
                <a:latin typeface="Calibri"/>
                <a:cs typeface="Calibri"/>
              </a:rPr>
              <a:t>agile </a:t>
            </a:r>
            <a:r>
              <a:rPr sz="2600" spc="-5" dirty="0">
                <a:latin typeface="Calibri"/>
                <a:cs typeface="Calibri"/>
              </a:rPr>
              <a:t>methodologies include </a:t>
            </a:r>
            <a:r>
              <a:rPr sz="2600" spc="-10" dirty="0">
                <a:latin typeface="Calibri"/>
                <a:cs typeface="Calibri"/>
              </a:rPr>
              <a:t>Extreme  Programming </a:t>
            </a:r>
            <a:r>
              <a:rPr sz="2600" spc="-5" dirty="0">
                <a:latin typeface="Calibri"/>
                <a:cs typeface="Calibri"/>
              </a:rPr>
              <a:t>(XP), Scrum, </a:t>
            </a:r>
            <a:r>
              <a:rPr sz="2600" spc="-15" dirty="0">
                <a:latin typeface="Calibri"/>
                <a:cs typeface="Calibri"/>
              </a:rPr>
              <a:t>Crystal  </a:t>
            </a:r>
            <a:r>
              <a:rPr sz="2600" spc="-40" dirty="0">
                <a:latin typeface="Calibri"/>
                <a:cs typeface="Calibri"/>
              </a:rPr>
              <a:t>Clear,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Dynamic </a:t>
            </a:r>
            <a:r>
              <a:rPr sz="2600" spc="-20" dirty="0">
                <a:latin typeface="Calibri"/>
                <a:cs typeface="Calibri"/>
              </a:rPr>
              <a:t>Systems </a:t>
            </a:r>
            <a:r>
              <a:rPr sz="2600" spc="-10" dirty="0">
                <a:latin typeface="Calibri"/>
                <a:cs typeface="Calibri"/>
              </a:rPr>
              <a:t>Development </a:t>
            </a:r>
            <a:r>
              <a:rPr sz="2600" spc="-5" dirty="0">
                <a:latin typeface="Calibri"/>
                <a:cs typeface="Calibri"/>
              </a:rPr>
              <a:t>Method  </a:t>
            </a:r>
            <a:r>
              <a:rPr sz="2600" dirty="0">
                <a:latin typeface="Calibri"/>
                <a:cs typeface="Calibri"/>
              </a:rPr>
              <a:t>(DSDM), and </a:t>
            </a:r>
            <a:r>
              <a:rPr sz="2600" spc="-10" dirty="0">
                <a:latin typeface="Calibri"/>
                <a:cs typeface="Calibri"/>
              </a:rPr>
              <a:t>Feature-Driven Development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(FDD).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Agile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Manifesto:</a:t>
            </a:r>
            <a:endParaRPr sz="2600">
              <a:latin typeface="Calibri"/>
              <a:cs typeface="Calibri"/>
            </a:endParaRPr>
          </a:p>
          <a:p>
            <a:pPr marL="12700" marR="5715" algn="just">
              <a:lnSpc>
                <a:spcPts val="2500"/>
              </a:lnSpc>
              <a:spcBef>
                <a:spcPts val="969"/>
              </a:spcBef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are uncovering </a:t>
            </a:r>
            <a:r>
              <a:rPr sz="2600" spc="-15" dirty="0">
                <a:latin typeface="Calibri"/>
                <a:cs typeface="Calibri"/>
              </a:rPr>
              <a:t>better </a:t>
            </a:r>
            <a:r>
              <a:rPr sz="2600" spc="-30" dirty="0">
                <a:latin typeface="Calibri"/>
                <a:cs typeface="Calibri"/>
              </a:rPr>
              <a:t>ways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developing software </a:t>
            </a:r>
            <a:r>
              <a:rPr sz="2600" spc="-5" dirty="0">
                <a:latin typeface="Calibri"/>
                <a:cs typeface="Calibri"/>
              </a:rPr>
              <a:t>by doing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and helping </a:t>
            </a:r>
            <a:r>
              <a:rPr sz="2600" spc="-10" dirty="0">
                <a:latin typeface="Calibri"/>
                <a:cs typeface="Calibri"/>
              </a:rPr>
              <a:t>others 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it. </a:t>
            </a:r>
            <a:r>
              <a:rPr sz="2600" spc="-10" dirty="0">
                <a:latin typeface="Calibri"/>
                <a:cs typeface="Calibri"/>
              </a:rPr>
              <a:t>Through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work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0" dirty="0">
                <a:latin typeface="Calibri"/>
                <a:cs typeface="Calibri"/>
              </a:rPr>
              <a:t>come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latin typeface="Calibri"/>
                <a:cs typeface="Calibri"/>
              </a:rPr>
              <a:t>Individuals and </a:t>
            </a:r>
            <a:r>
              <a:rPr sz="2600" spc="-10" dirty="0">
                <a:latin typeface="Calibri"/>
                <a:cs typeface="Calibri"/>
              </a:rPr>
              <a:t>interactions </a:t>
            </a:r>
            <a:r>
              <a:rPr sz="2600" spc="-15" dirty="0">
                <a:latin typeface="Calibri"/>
                <a:cs typeface="Calibri"/>
              </a:rPr>
              <a:t>over </a:t>
            </a:r>
            <a:r>
              <a:rPr sz="2600" spc="-10" dirty="0">
                <a:latin typeface="Calibri"/>
                <a:cs typeface="Calibri"/>
              </a:rPr>
              <a:t>processes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tools</a:t>
            </a:r>
            <a:endParaRPr sz="2600">
              <a:latin typeface="Calibri"/>
              <a:cs typeface="Calibri"/>
            </a:endParaRPr>
          </a:p>
          <a:p>
            <a:pPr marL="12700" marR="4482465">
              <a:lnSpc>
                <a:spcPct val="192000"/>
              </a:lnSpc>
              <a:spcBef>
                <a:spcPts val="10"/>
              </a:spcBef>
            </a:pPr>
            <a:r>
              <a:rPr sz="2600" spc="-20" dirty="0">
                <a:latin typeface="Calibri"/>
                <a:cs typeface="Calibri"/>
              </a:rPr>
              <a:t>Working </a:t>
            </a:r>
            <a:r>
              <a:rPr sz="2600" spc="-10" dirty="0">
                <a:latin typeface="Calibri"/>
                <a:cs typeface="Calibri"/>
              </a:rPr>
              <a:t>software over comprehensive documentation  Customer collaboration </a:t>
            </a:r>
            <a:r>
              <a:rPr sz="2600" spc="-15" dirty="0">
                <a:latin typeface="Calibri"/>
                <a:cs typeface="Calibri"/>
              </a:rPr>
              <a:t>over contract </a:t>
            </a:r>
            <a:r>
              <a:rPr sz="2600" spc="-5" dirty="0">
                <a:latin typeface="Calibri"/>
                <a:cs typeface="Calibri"/>
              </a:rPr>
              <a:t>negotiation  Responding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spc="-10" dirty="0">
                <a:latin typeface="Calibri"/>
                <a:cs typeface="Calibri"/>
              </a:rPr>
              <a:t>over following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plan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43200" y="84876"/>
            <a:ext cx="8702040" cy="677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770" y="6476"/>
            <a:ext cx="6492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Phases </a:t>
            </a:r>
            <a:r>
              <a:rPr sz="4400" spc="-15" dirty="0"/>
              <a:t>of </a:t>
            </a:r>
            <a:r>
              <a:rPr sz="4400" spc="-20" dirty="0"/>
              <a:t>the </a:t>
            </a:r>
            <a:r>
              <a:rPr sz="4400" spc="-30" dirty="0"/>
              <a:t>Unified</a:t>
            </a:r>
            <a:r>
              <a:rPr sz="4400" spc="-305" dirty="0"/>
              <a:t> </a:t>
            </a:r>
            <a:r>
              <a:rPr sz="4400" spc="-5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2501" y="1201877"/>
            <a:ext cx="11811635" cy="53098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1583690" algn="l"/>
                <a:tab pos="2745105" algn="l"/>
                <a:tab pos="4888230" algn="l"/>
                <a:tab pos="5776595" algn="l"/>
                <a:tab pos="7345045" algn="l"/>
                <a:tab pos="9799320" algn="l"/>
                <a:tab pos="1055179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Ince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phas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pas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bot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ome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ommuni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ning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activities.</a:t>
            </a:r>
            <a:endParaRPr sz="2800">
              <a:latin typeface="Calibri"/>
              <a:cs typeface="Calibri"/>
            </a:endParaRPr>
          </a:p>
          <a:p>
            <a:pPr marL="12700" marR="2246630">
              <a:lnSpc>
                <a:spcPts val="8050"/>
              </a:lnSpc>
              <a:spcBef>
                <a:spcPts val="1000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Elaboration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phase: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encompasses planning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modeling activities.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Construction phase: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identical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construction</a:t>
            </a:r>
            <a:r>
              <a:rPr sz="2800" spc="2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activity.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</a:pP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Transition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phase: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encompasses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latter stages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construction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activity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part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generic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deployment</a:t>
            </a:r>
            <a:r>
              <a:rPr sz="2800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activity.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Production phase: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coincides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with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deployment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activity of 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generic</a:t>
            </a:r>
            <a:r>
              <a:rPr sz="2800" spc="2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802" y="155524"/>
            <a:ext cx="597789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46530" marR="5080" indent="-1434465">
              <a:lnSpc>
                <a:spcPts val="4320"/>
              </a:lnSpc>
              <a:spcBef>
                <a:spcPts val="640"/>
              </a:spcBef>
            </a:pPr>
            <a:r>
              <a:rPr spc="-25" dirty="0"/>
              <a:t>Major </a:t>
            </a:r>
            <a:r>
              <a:rPr spc="-55" dirty="0"/>
              <a:t>Workflow </a:t>
            </a:r>
            <a:r>
              <a:rPr spc="-45" dirty="0"/>
              <a:t>Produced</a:t>
            </a:r>
            <a:r>
              <a:rPr spc="-280" dirty="0"/>
              <a:t> </a:t>
            </a:r>
            <a:r>
              <a:rPr spc="-45" dirty="0"/>
              <a:t>for  </a:t>
            </a:r>
            <a:r>
              <a:rPr spc="-25" dirty="0"/>
              <a:t>Unified</a:t>
            </a:r>
            <a:r>
              <a:rPr spc="-95" dirty="0"/>
              <a:t> </a:t>
            </a:r>
            <a:r>
              <a:rPr spc="-45" dirty="0"/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89915" y="2057400"/>
            <a:ext cx="12044489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96" y="276606"/>
            <a:ext cx="4530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The </a:t>
            </a:r>
            <a:r>
              <a:rPr sz="4400" spc="-70" dirty="0"/>
              <a:t>Waterfall</a:t>
            </a:r>
            <a:r>
              <a:rPr sz="4400" spc="-210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0660" y="1589278"/>
            <a:ext cx="1169987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132778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Sometimes called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classic </a:t>
            </a:r>
            <a:r>
              <a:rPr sz="2800" spc="-25" dirty="0">
                <a:latin typeface="Calibri"/>
                <a:cs typeface="Calibri"/>
              </a:rPr>
              <a:t>life </a:t>
            </a:r>
            <a:r>
              <a:rPr sz="2800" spc="-10" dirty="0">
                <a:latin typeface="Calibri"/>
                <a:cs typeface="Calibri"/>
              </a:rPr>
              <a:t>cycle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, suggests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systematic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sequential approach 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development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that begins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with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requirements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progress 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through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Communication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Planning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-&gt; Modeling -&gt;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Construction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-&gt;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Deployment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 marR="407034">
              <a:lnSpc>
                <a:spcPts val="3020"/>
              </a:lnSpc>
              <a:spcBef>
                <a:spcPts val="186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 is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successful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oldest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engineering.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However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criticism  on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has caused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even supporters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question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its</a:t>
            </a:r>
            <a:r>
              <a:rPr sz="2800" spc="3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AF50"/>
                </a:solidFill>
                <a:latin typeface="Calibri"/>
                <a:cs typeface="Calibri"/>
              </a:rPr>
              <a:t>efficacy.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96" y="276606"/>
            <a:ext cx="4530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The </a:t>
            </a:r>
            <a:r>
              <a:rPr sz="4400" spc="-70" dirty="0"/>
              <a:t>Waterfall</a:t>
            </a:r>
            <a:r>
              <a:rPr sz="4400" spc="-210" dirty="0"/>
              <a:t> </a:t>
            </a:r>
            <a:r>
              <a:rPr sz="4400" spc="-35" dirty="0"/>
              <a:t>Model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7498" y="2474497"/>
            <a:ext cx="11840142" cy="2137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4468" y="5134102"/>
            <a:ext cx="11033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Although the </a:t>
            </a:r>
            <a:r>
              <a:rPr sz="2400" b="1" dirty="0">
                <a:latin typeface="Calibri"/>
                <a:cs typeface="Calibri"/>
              </a:rPr>
              <a:t>original </a:t>
            </a:r>
            <a:r>
              <a:rPr sz="2400" b="1" spc="-15" dirty="0">
                <a:latin typeface="Calibri"/>
                <a:cs typeface="Calibri"/>
              </a:rPr>
              <a:t>waterfall </a:t>
            </a:r>
            <a:r>
              <a:rPr sz="2400" b="1" spc="-5" dirty="0">
                <a:latin typeface="Calibri"/>
                <a:cs typeface="Calibri"/>
              </a:rPr>
              <a:t>model proposed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15" dirty="0">
                <a:latin typeface="Calibri"/>
                <a:cs typeface="Calibri"/>
              </a:rPr>
              <a:t>Winston </a:t>
            </a:r>
            <a:r>
              <a:rPr sz="2400" b="1" spc="-20" dirty="0">
                <a:latin typeface="Calibri"/>
                <a:cs typeface="Calibri"/>
              </a:rPr>
              <a:t>Royce </a:t>
            </a:r>
            <a:r>
              <a:rPr sz="2400" b="1" spc="-5" dirty="0">
                <a:latin typeface="Calibri"/>
                <a:cs typeface="Calibri"/>
              </a:rPr>
              <a:t>made </a:t>
            </a:r>
            <a:r>
              <a:rPr sz="2400" b="1" spc="-10" dirty="0">
                <a:latin typeface="Calibri"/>
                <a:cs typeface="Calibri"/>
              </a:rPr>
              <a:t>provision </a:t>
            </a:r>
            <a:r>
              <a:rPr sz="2400" b="1" spc="-15" dirty="0">
                <a:latin typeface="Calibri"/>
                <a:cs typeface="Calibri"/>
              </a:rPr>
              <a:t>for  </a:t>
            </a:r>
            <a:r>
              <a:rPr sz="2400" b="1" spc="-10" dirty="0">
                <a:latin typeface="Calibri"/>
                <a:cs typeface="Calibri"/>
              </a:rPr>
              <a:t>“feedback </a:t>
            </a:r>
            <a:r>
              <a:rPr sz="2400" b="1" spc="-25" dirty="0">
                <a:latin typeface="Calibri"/>
                <a:cs typeface="Calibri"/>
              </a:rPr>
              <a:t>loops,”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vast </a:t>
            </a:r>
            <a:r>
              <a:rPr sz="2400" b="1" spc="-5" dirty="0">
                <a:latin typeface="Calibri"/>
                <a:cs typeface="Calibri"/>
              </a:rPr>
              <a:t>majority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organizations that </a:t>
            </a:r>
            <a:r>
              <a:rPr sz="2400" b="1" spc="-5" dirty="0">
                <a:latin typeface="Calibri"/>
                <a:cs typeface="Calibri"/>
              </a:rPr>
              <a:t>apply this process model </a:t>
            </a:r>
            <a:r>
              <a:rPr sz="2400" b="1" spc="-15" dirty="0">
                <a:latin typeface="Calibri"/>
                <a:cs typeface="Calibri"/>
              </a:rPr>
              <a:t>treat  </a:t>
            </a:r>
            <a:r>
              <a:rPr sz="2400" b="1" dirty="0">
                <a:latin typeface="Calibri"/>
                <a:cs typeface="Calibri"/>
              </a:rPr>
              <a:t>it as if it </a:t>
            </a:r>
            <a:r>
              <a:rPr sz="2400" b="1" spc="-15" dirty="0">
                <a:latin typeface="Calibri"/>
                <a:cs typeface="Calibri"/>
              </a:rPr>
              <a:t>were </a:t>
            </a:r>
            <a:r>
              <a:rPr sz="2400" b="1" spc="-10" dirty="0">
                <a:latin typeface="Calibri"/>
                <a:cs typeface="Calibri"/>
              </a:rPr>
              <a:t>strictly </a:t>
            </a:r>
            <a:r>
              <a:rPr sz="2400" b="1" spc="-35" dirty="0">
                <a:latin typeface="Calibri"/>
                <a:cs typeface="Calibri"/>
              </a:rPr>
              <a:t>linear.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761" y="237490"/>
            <a:ext cx="6620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3754" algn="l"/>
              </a:tabLst>
            </a:pPr>
            <a:r>
              <a:rPr spc="-45" dirty="0"/>
              <a:t>Problems</a:t>
            </a:r>
            <a:r>
              <a:rPr spc="-75" dirty="0"/>
              <a:t>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spc="-20" dirty="0"/>
              <a:t>the	</a:t>
            </a:r>
            <a:r>
              <a:rPr spc="-65" dirty="0"/>
              <a:t>Waterfall</a:t>
            </a:r>
            <a:r>
              <a:rPr spc="-150" dirty="0"/>
              <a:t> </a:t>
            </a:r>
            <a:r>
              <a:rPr spc="-3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660" y="1115529"/>
            <a:ext cx="11776710" cy="5651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898525">
              <a:lnSpc>
                <a:spcPct val="119900"/>
              </a:lnSpc>
              <a:spcBef>
                <a:spcPts val="110"/>
              </a:spcBef>
              <a:buAutoNum type="arabicPeriod"/>
              <a:tabLst>
                <a:tab pos="365125" algn="l"/>
              </a:tabLst>
            </a:pP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Real projects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rarely follow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sequential flow that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model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proposes.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Although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linear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accommodate iteration,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it does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so 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indirectly. 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result,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changes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cause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confusion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as 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project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team</a:t>
            </a:r>
            <a:r>
              <a:rPr sz="2800" spc="2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proceeds.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12700" marR="709930">
              <a:lnSpc>
                <a:spcPct val="119600"/>
              </a:lnSpc>
              <a:buAutoNum type="arabicPeriod"/>
              <a:tabLst>
                <a:tab pos="36512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is often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difficult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customer to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state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requirements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explicitly.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waterfall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requires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has difficulty accommodating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natural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uncertainty that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exists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beginning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sz="280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customer must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have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patience.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working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version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program(s)</a:t>
            </a:r>
            <a:r>
              <a:rPr sz="2800" spc="3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will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4029"/>
              </a:lnSpc>
              <a:spcBef>
                <a:spcPts val="235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not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available until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late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project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time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span.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major </a:t>
            </a:r>
            <a:r>
              <a:rPr sz="2800" spc="-40" dirty="0">
                <a:solidFill>
                  <a:srgbClr val="00AF50"/>
                </a:solidFill>
                <a:latin typeface="Calibri"/>
                <a:cs typeface="Calibri"/>
              </a:rPr>
              <a:t>blunder,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undetected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until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working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program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reviewed,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800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disastrous.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60" y="0"/>
            <a:ext cx="11179810" cy="1691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143500" marR="1637664" indent="-2362835">
              <a:lnSpc>
                <a:spcPts val="4320"/>
              </a:lnSpc>
              <a:spcBef>
                <a:spcPts val="640"/>
              </a:spcBef>
            </a:pPr>
            <a:r>
              <a:rPr sz="4000" b="0" spc="-5" dirty="0">
                <a:solidFill>
                  <a:srgbClr val="FF0000"/>
                </a:solidFill>
                <a:latin typeface="Calibri Light"/>
                <a:cs typeface="Calibri Light"/>
              </a:rPr>
              <a:t>A </a:t>
            </a:r>
            <a:r>
              <a:rPr sz="4000" b="0" spc="-35" dirty="0">
                <a:solidFill>
                  <a:srgbClr val="FF0000"/>
                </a:solidFill>
                <a:latin typeface="Calibri Light"/>
                <a:cs typeface="Calibri Light"/>
              </a:rPr>
              <a:t>variation </a:t>
            </a:r>
            <a:r>
              <a:rPr sz="4000" b="0" spc="-5" dirty="0">
                <a:solidFill>
                  <a:srgbClr val="FF0000"/>
                </a:solidFill>
                <a:latin typeface="Calibri Light"/>
                <a:cs typeface="Calibri Light"/>
              </a:rPr>
              <a:t>in </a:t>
            </a:r>
            <a:r>
              <a:rPr sz="4000" b="0" spc="-20" dirty="0">
                <a:solidFill>
                  <a:srgbClr val="FF0000"/>
                </a:solidFill>
                <a:latin typeface="Calibri Light"/>
                <a:cs typeface="Calibri Light"/>
              </a:rPr>
              <a:t>the </a:t>
            </a:r>
            <a:r>
              <a:rPr sz="4000" b="0" spc="-65" dirty="0">
                <a:solidFill>
                  <a:srgbClr val="FF0000"/>
                </a:solidFill>
                <a:latin typeface="Calibri Light"/>
                <a:cs typeface="Calibri Light"/>
              </a:rPr>
              <a:t>Waterfall</a:t>
            </a:r>
            <a:r>
              <a:rPr sz="4000" b="0" spc="-35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b="0" spc="-35" dirty="0">
                <a:solidFill>
                  <a:srgbClr val="FF0000"/>
                </a:solidFill>
                <a:latin typeface="Calibri Light"/>
                <a:cs typeface="Calibri Light"/>
              </a:rPr>
              <a:t>Model  (V-Model)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AF50"/>
                </a:solidFill>
                <a:latin typeface="Calibri"/>
                <a:cs typeface="Calibri"/>
              </a:rPr>
              <a:t>variation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representation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 the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waterfall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is called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spc="2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V-model.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660" y="2225167"/>
            <a:ext cx="118122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1414780" algn="l"/>
                <a:tab pos="2629535" algn="l"/>
                <a:tab pos="3289300" algn="l"/>
                <a:tab pos="5176520" algn="l"/>
                <a:tab pos="5647055" algn="l"/>
                <a:tab pos="6807200" algn="l"/>
                <a:tab pos="8420100" algn="l"/>
                <a:tab pos="9628505" algn="l"/>
                <a:tab pos="10107295" algn="l"/>
                <a:tab pos="10763885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depict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hi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ual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nc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tions 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associated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communication,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modeling, and early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construction</a:t>
            </a:r>
            <a:r>
              <a:rPr sz="2800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Calibri"/>
                <a:cs typeface="Calibri"/>
              </a:rPr>
              <a:t>activities.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4601" y="208427"/>
            <a:ext cx="5998647" cy="651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2079</Words>
  <Application>Microsoft Office PowerPoint</Application>
  <PresentationFormat>Widescreen</PresentationFormat>
  <Paragraphs>219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Software Models </vt:lpstr>
      <vt:lpstr>Process Models  (Prescriptive Models /  Prescriptive Process Model)</vt:lpstr>
      <vt:lpstr>Prescriptive Models</vt:lpstr>
      <vt:lpstr>Why the model is called  prescriptive?</vt:lpstr>
      <vt:lpstr>The Waterfall Model</vt:lpstr>
      <vt:lpstr>The Waterfall Model</vt:lpstr>
      <vt:lpstr>Problems in the Waterfall Model</vt:lpstr>
      <vt:lpstr>PowerPoint Presentation</vt:lpstr>
      <vt:lpstr>PowerPoint Presentation</vt:lpstr>
      <vt:lpstr>A variation in the Waterfall Model  (V-Model)</vt:lpstr>
      <vt:lpstr>Incremental Process Model</vt:lpstr>
      <vt:lpstr>Incremental Process Model</vt:lpstr>
      <vt:lpstr>Concepts behind Incremental  Process Model</vt:lpstr>
      <vt:lpstr>Concepts behind Incremental  Process Model</vt:lpstr>
      <vt:lpstr>Advantages of Incremental Process  Model</vt:lpstr>
      <vt:lpstr>The RAD Model</vt:lpstr>
      <vt:lpstr>PowerPoint Presentation</vt:lpstr>
      <vt:lpstr>The RAD Model</vt:lpstr>
      <vt:lpstr>Five Drawbacks of RAD Model</vt:lpstr>
      <vt:lpstr>Evolutionary Process Models</vt:lpstr>
      <vt:lpstr>The prototyping model</vt:lpstr>
      <vt:lpstr>The prototyping model</vt:lpstr>
      <vt:lpstr>Problems in prototyping model</vt:lpstr>
      <vt:lpstr>The Spiral model</vt:lpstr>
      <vt:lpstr>PowerPoint Presentation</vt:lpstr>
      <vt:lpstr>The Spiral model</vt:lpstr>
      <vt:lpstr>PowerPoint Presentation</vt:lpstr>
      <vt:lpstr>The positives and negatives of  Spiral model</vt:lpstr>
      <vt:lpstr>The concurrent development  model</vt:lpstr>
      <vt:lpstr>PowerPoint Presentation</vt:lpstr>
      <vt:lpstr>The concurrent development  model</vt:lpstr>
      <vt:lpstr>PowerPoint Presentation</vt:lpstr>
      <vt:lpstr>Importance of concurrent  development model</vt:lpstr>
      <vt:lpstr>Specialized Process model</vt:lpstr>
      <vt:lpstr>Component based development</vt:lpstr>
      <vt:lpstr>Component based development</vt:lpstr>
      <vt:lpstr>Component based development</vt:lpstr>
      <vt:lpstr>Problems in Component based  development</vt:lpstr>
      <vt:lpstr>The formal methods model</vt:lpstr>
      <vt:lpstr>Problems in formal methods  model</vt:lpstr>
      <vt:lpstr>Aspect oriented Software  Development</vt:lpstr>
      <vt:lpstr>PowerPoint Presentation</vt:lpstr>
      <vt:lpstr>The Unified Process</vt:lpstr>
      <vt:lpstr>Agile Software Development</vt:lpstr>
      <vt:lpstr>PowerPoint Presentation</vt:lpstr>
      <vt:lpstr>Phases of the Unified Process</vt:lpstr>
      <vt:lpstr>Major Workflow Produced for  Unified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- 4</dc:title>
  <dc:creator>VijuSofi</dc:creator>
  <cp:lastModifiedBy>DELL</cp:lastModifiedBy>
  <cp:revision>2</cp:revision>
  <dcterms:created xsi:type="dcterms:W3CDTF">2020-07-16T05:58:24Z</dcterms:created>
  <dcterms:modified xsi:type="dcterms:W3CDTF">2020-07-20T06:25:47Z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2020-07-16T00:00:00Z</vt:filetime>
  </property>
</Properties>
</file>