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73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1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55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2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460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2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6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6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3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25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0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ionary.cambridge.org/dictionary/english/produce" TargetMode="External"/><Relationship Id="rId2" Type="http://schemas.openxmlformats.org/officeDocument/2006/relationships/hyperlink" Target="https://dictionary.cambridge.org/dictionary/english/proc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dictionary/english/reaction" TargetMode="External"/><Relationship Id="rId5" Type="http://schemas.openxmlformats.org/officeDocument/2006/relationships/hyperlink" Target="https://dictionary.cambridge.org/dictionary/english/information" TargetMode="External"/><Relationship Id="rId4" Type="http://schemas.openxmlformats.org/officeDocument/2006/relationships/hyperlink" Target="https://dictionary.cambridge.org/dictionary/english/especiall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ftware_enginee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1970" y="2491740"/>
            <a:ext cx="54940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</a:t>
            </a:r>
            <a:r>
              <a:rPr spc="-5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4269" y="63385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2020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838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0" y="0"/>
            <a:ext cx="3657600" cy="6858000"/>
          </a:xfrm>
          <a:custGeom>
            <a:avLst/>
            <a:gdLst/>
            <a:ahLst/>
            <a:cxnLst/>
            <a:rect l="l" t="t" r="r" b="b"/>
            <a:pathLst>
              <a:path w="3657600" h="6858000">
                <a:moveTo>
                  <a:pt x="3657600" y="0"/>
                </a:moveTo>
                <a:lnTo>
                  <a:pt x="0" y="0"/>
                </a:lnTo>
                <a:lnTo>
                  <a:pt x="0" y="6858000"/>
                </a:lnTo>
                <a:lnTo>
                  <a:pt x="3657600" y="6858000"/>
                </a:lnTo>
                <a:lnTo>
                  <a:pt x="3657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4290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5486400" h="3429000">
                <a:moveTo>
                  <a:pt x="5486400" y="0"/>
                </a:moveTo>
                <a:lnTo>
                  <a:pt x="0" y="0"/>
                </a:lnTo>
                <a:lnTo>
                  <a:pt x="0" y="3429000"/>
                </a:lnTo>
                <a:lnTo>
                  <a:pt x="5486400" y="3429000"/>
                </a:lnTo>
                <a:lnTo>
                  <a:pt x="548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332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2020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5838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00" y="0"/>
            <a:ext cx="1828800" cy="6858000"/>
          </a:xfrm>
          <a:custGeom>
            <a:avLst/>
            <a:gdLst/>
            <a:ahLst/>
            <a:cxnLst/>
            <a:rect l="l" t="t" r="r" b="b"/>
            <a:pathLst>
              <a:path w="1828800" h="6858000">
                <a:moveTo>
                  <a:pt x="182880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0" y="68580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429000"/>
            <a:ext cx="7239000" cy="3429000"/>
          </a:xfrm>
          <a:custGeom>
            <a:avLst/>
            <a:gdLst/>
            <a:ahLst/>
            <a:cxnLst/>
            <a:rect l="l" t="t" r="r" b="b"/>
            <a:pathLst>
              <a:path w="7239000" h="3429000">
                <a:moveTo>
                  <a:pt x="7239000" y="0"/>
                </a:moveTo>
                <a:lnTo>
                  <a:pt x="0" y="0"/>
                </a:lnTo>
                <a:lnTo>
                  <a:pt x="0" y="3429000"/>
                </a:lnTo>
                <a:lnTo>
                  <a:pt x="7239000" y="3429000"/>
                </a:lnTo>
                <a:lnTo>
                  <a:pt x="723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6959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332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2020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838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3429000"/>
            <a:ext cx="7239000" cy="3429000"/>
          </a:xfrm>
          <a:custGeom>
            <a:avLst/>
            <a:gdLst/>
            <a:ahLst/>
            <a:cxnLst/>
            <a:rect l="l" t="t" r="r" b="b"/>
            <a:pathLst>
              <a:path w="7239000" h="3429000">
                <a:moveTo>
                  <a:pt x="7239000" y="0"/>
                </a:moveTo>
                <a:lnTo>
                  <a:pt x="0" y="0"/>
                </a:lnTo>
                <a:lnTo>
                  <a:pt x="0" y="3429000"/>
                </a:lnTo>
                <a:lnTo>
                  <a:pt x="7239000" y="3429000"/>
                </a:lnTo>
                <a:lnTo>
                  <a:pt x="723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6959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332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2020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838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34290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5486400" h="3429000">
                <a:moveTo>
                  <a:pt x="5486400" y="0"/>
                </a:moveTo>
                <a:lnTo>
                  <a:pt x="0" y="0"/>
                </a:lnTo>
                <a:lnTo>
                  <a:pt x="0" y="3429000"/>
                </a:lnTo>
                <a:lnTo>
                  <a:pt x="5486400" y="3429000"/>
                </a:lnTo>
                <a:lnTo>
                  <a:pt x="548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6959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332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2020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838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0" y="3429000"/>
            <a:ext cx="3657600" cy="3429000"/>
          </a:xfrm>
          <a:custGeom>
            <a:avLst/>
            <a:gdLst/>
            <a:ahLst/>
            <a:cxnLst/>
            <a:rect l="l" t="t" r="r" b="b"/>
            <a:pathLst>
              <a:path w="3657600" h="3429000">
                <a:moveTo>
                  <a:pt x="3657600" y="0"/>
                </a:moveTo>
                <a:lnTo>
                  <a:pt x="0" y="0"/>
                </a:lnTo>
                <a:lnTo>
                  <a:pt x="0" y="3429000"/>
                </a:lnTo>
                <a:lnTo>
                  <a:pt x="3657600" y="3429000"/>
                </a:lnTo>
                <a:lnTo>
                  <a:pt x="3657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6959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332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2020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838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200" y="3429000"/>
            <a:ext cx="1828800" cy="3429000"/>
          </a:xfrm>
          <a:custGeom>
            <a:avLst/>
            <a:gdLst/>
            <a:ahLst/>
            <a:cxnLst/>
            <a:rect l="l" t="t" r="r" b="b"/>
            <a:pathLst>
              <a:path w="1828800" h="3429000">
                <a:moveTo>
                  <a:pt x="1828800" y="0"/>
                </a:moveTo>
                <a:lnTo>
                  <a:pt x="0" y="0"/>
                </a:lnTo>
                <a:lnTo>
                  <a:pt x="0" y="3429000"/>
                </a:lnTo>
                <a:lnTo>
                  <a:pt x="1828800" y="34290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6959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332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62020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5838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3559"/>
            <a:ext cx="5149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Barriers to</a:t>
            </a:r>
            <a:r>
              <a:rPr sz="4400" spc="-55" dirty="0"/>
              <a:t> </a:t>
            </a:r>
            <a:r>
              <a:rPr sz="4400" spc="-5" dirty="0"/>
              <a:t>Elicitation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913890"/>
            <a:ext cx="8534400" cy="398955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lang="en-IN" sz="2400" b="1" dirty="0" smtClean="0"/>
              <a:t>Meaning:- </a:t>
            </a: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lang="en-IN" sz="2400" b="1" dirty="0" smtClean="0"/>
              <a:t>the</a:t>
            </a:r>
            <a:r>
              <a:rPr lang="en-IN" sz="2400" b="1" dirty="0"/>
              <a:t> </a:t>
            </a:r>
            <a:r>
              <a:rPr lang="en-IN" sz="2400" b="1" dirty="0">
                <a:hlinkClick r:id="rId2" tooltip="process"/>
              </a:rPr>
              <a:t>process</a:t>
            </a:r>
            <a:r>
              <a:rPr lang="en-IN" sz="2400" b="1" dirty="0"/>
              <a:t> of </a:t>
            </a:r>
            <a:r>
              <a:rPr lang="en-IN" sz="2400" b="1" dirty="0" smtClean="0"/>
              <a:t>getting or</a:t>
            </a:r>
            <a:r>
              <a:rPr lang="en-IN" sz="2400" b="1" dirty="0"/>
              <a:t> </a:t>
            </a:r>
            <a:r>
              <a:rPr lang="en-IN" sz="2400" b="1" dirty="0">
                <a:hlinkClick r:id="rId3" tooltip="producing"/>
              </a:rPr>
              <a:t>producing</a:t>
            </a:r>
            <a:r>
              <a:rPr lang="en-IN" sz="2400" b="1" dirty="0"/>
              <a:t> something, </a:t>
            </a:r>
            <a:r>
              <a:rPr lang="en-IN" sz="2400" b="1" dirty="0">
                <a:hlinkClick r:id="rId4" tooltip="especially"/>
              </a:rPr>
              <a:t>especially</a:t>
            </a:r>
            <a:r>
              <a:rPr lang="en-IN" sz="2400" b="1" dirty="0"/>
              <a:t> </a:t>
            </a:r>
            <a:r>
              <a:rPr lang="en-IN" sz="2400" b="1" dirty="0">
                <a:hlinkClick r:id="rId5" tooltip="information"/>
              </a:rPr>
              <a:t>information</a:t>
            </a:r>
            <a:r>
              <a:rPr lang="en-IN" sz="2400" b="1" dirty="0"/>
              <a:t> or a </a:t>
            </a:r>
            <a:r>
              <a:rPr lang="en-IN" sz="2400" b="1" dirty="0" smtClean="0">
                <a:hlinkClick r:id="rId6" tooltip="reaction"/>
              </a:rPr>
              <a:t>reaction</a:t>
            </a:r>
            <a:r>
              <a:rPr lang="en-IN" sz="2400" b="1" dirty="0" smtClean="0"/>
              <a:t>.</a:t>
            </a: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endParaRPr lang="en-IN" sz="2400" spc="532" baseline="6076" dirty="0" smtClean="0">
              <a:solidFill>
                <a:srgbClr val="CCCCFF"/>
              </a:solidFill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lang="en-IN" sz="3200" spc="355" dirty="0" smtClean="0">
                <a:latin typeface="Arial"/>
                <a:cs typeface="Arial"/>
              </a:rPr>
              <a:t>  </a:t>
            </a:r>
            <a:r>
              <a:rPr sz="3200" spc="355" dirty="0" smtClean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“Yes, </a:t>
            </a:r>
            <a:r>
              <a:rPr sz="3200" dirty="0">
                <a:latin typeface="Arial"/>
                <a:cs typeface="Arial"/>
              </a:rPr>
              <a:t>But”</a:t>
            </a:r>
            <a:r>
              <a:rPr sz="3200" spc="-3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Syndrome</a:t>
            </a:r>
          </a:p>
          <a:p>
            <a:pPr marL="381000" marR="887730" indent="-342900">
              <a:lnSpc>
                <a:spcPct val="100000"/>
              </a:lnSpc>
              <a:spcBef>
                <a:spcPts val="790"/>
              </a:spcBef>
            </a:pPr>
            <a:r>
              <a:rPr sz="4800" spc="532" baseline="5208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3200" spc="35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“undiscovered Ruins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(remains)”  Syndrome</a:t>
            </a: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4800" spc="532" baseline="5208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3200" spc="355" dirty="0">
                <a:latin typeface="Arial"/>
                <a:cs typeface="Arial"/>
              </a:rPr>
              <a:t>The </a:t>
            </a:r>
            <a:r>
              <a:rPr sz="3200" dirty="0">
                <a:latin typeface="Arial"/>
                <a:cs typeface="Arial"/>
              </a:rPr>
              <a:t>“User and </a:t>
            </a:r>
            <a:r>
              <a:rPr sz="3200" spc="-5" dirty="0">
                <a:latin typeface="Arial"/>
                <a:cs typeface="Arial"/>
              </a:rPr>
              <a:t>the Developer”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Syndrome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75309"/>
            <a:ext cx="61455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700" algn="l"/>
              </a:tabLst>
            </a:pPr>
            <a:r>
              <a:rPr sz="4000" spc="-5" dirty="0"/>
              <a:t>The	“YES, BUT”</a:t>
            </a:r>
            <a:r>
              <a:rPr sz="4000" spc="-80" dirty="0"/>
              <a:t> </a:t>
            </a:r>
            <a:r>
              <a:rPr sz="4000" spc="-5" dirty="0"/>
              <a:t>Syndrome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3240" y="1633220"/>
            <a:ext cx="7966709" cy="40932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68300" marR="260350" indent="-342900">
              <a:lnSpc>
                <a:spcPts val="3590"/>
              </a:lnSpc>
              <a:spcBef>
                <a:spcPts val="225"/>
              </a:spcBef>
            </a:pPr>
            <a:r>
              <a:rPr sz="4500" spc="494" baseline="5555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3000" spc="330" dirty="0">
                <a:latin typeface="Arial"/>
                <a:cs typeface="Arial"/>
              </a:rPr>
              <a:t>Wow </a:t>
            </a:r>
            <a:r>
              <a:rPr sz="3000" spc="-5" dirty="0">
                <a:latin typeface="Arial"/>
                <a:cs typeface="Arial"/>
              </a:rPr>
              <a:t>this is </a:t>
            </a:r>
            <a:r>
              <a:rPr sz="3000" dirty="0">
                <a:latin typeface="Arial"/>
                <a:cs typeface="Arial"/>
              </a:rPr>
              <a:t>so </a:t>
            </a:r>
            <a:r>
              <a:rPr sz="3000" spc="-5" dirty="0">
                <a:latin typeface="Arial"/>
                <a:cs typeface="Arial"/>
              </a:rPr>
              <a:t>good </a:t>
            </a:r>
            <a:r>
              <a:rPr sz="3000" b="1" dirty="0">
                <a:latin typeface="Arial"/>
                <a:cs typeface="Arial"/>
              </a:rPr>
              <a:t>BUT </a:t>
            </a:r>
            <a:r>
              <a:rPr sz="3000" spc="-5" dirty="0">
                <a:latin typeface="Arial"/>
                <a:cs typeface="Arial"/>
              </a:rPr>
              <a:t>hmmm now that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  see </a:t>
            </a:r>
            <a:r>
              <a:rPr sz="3000" spc="-5" dirty="0">
                <a:latin typeface="Arial"/>
                <a:cs typeface="Arial"/>
              </a:rPr>
              <a:t>it </a:t>
            </a:r>
            <a:r>
              <a:rPr sz="3000" spc="-10" dirty="0">
                <a:latin typeface="Arial"/>
                <a:cs typeface="Arial"/>
              </a:rPr>
              <a:t>what </a:t>
            </a:r>
            <a:r>
              <a:rPr sz="3000" spc="-5" dirty="0">
                <a:latin typeface="Arial"/>
                <a:cs typeface="Arial"/>
              </a:rPr>
              <a:t>about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this….?</a:t>
            </a:r>
            <a:endParaRPr sz="30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515"/>
              </a:spcBef>
            </a:pPr>
            <a:r>
              <a:rPr sz="3750" spc="104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2500" spc="70" dirty="0">
                <a:latin typeface="Arial"/>
                <a:cs typeface="Arial"/>
              </a:rPr>
              <a:t>Software </a:t>
            </a:r>
            <a:r>
              <a:rPr sz="2500" spc="-5" dirty="0">
                <a:latin typeface="Arial"/>
                <a:cs typeface="Arial"/>
              </a:rPr>
              <a:t>as an intangible intellectual</a:t>
            </a:r>
            <a:r>
              <a:rPr sz="2500" spc="-8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property</a:t>
            </a:r>
            <a:endParaRPr sz="25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20"/>
              </a:spcBef>
            </a:pPr>
            <a:r>
              <a:rPr sz="3750" spc="202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2500" spc="135" dirty="0">
                <a:latin typeface="Arial"/>
                <a:cs typeface="Arial"/>
              </a:rPr>
              <a:t>Code </a:t>
            </a:r>
            <a:r>
              <a:rPr sz="2500" spc="-5" dirty="0">
                <a:latin typeface="Arial"/>
                <a:cs typeface="Arial"/>
              </a:rPr>
              <a:t>as the evaluation</a:t>
            </a:r>
            <a:r>
              <a:rPr sz="2500" spc="-1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artifact</a:t>
            </a:r>
            <a:endParaRPr sz="25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620"/>
              </a:spcBef>
            </a:pPr>
            <a:r>
              <a:rPr sz="3750" spc="337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2500" spc="225" dirty="0">
                <a:latin typeface="Arial"/>
                <a:cs typeface="Arial"/>
              </a:rPr>
              <a:t>We </a:t>
            </a:r>
            <a:r>
              <a:rPr sz="2500" spc="-5" dirty="0">
                <a:latin typeface="Arial"/>
                <a:cs typeface="Arial"/>
              </a:rPr>
              <a:t>are </a:t>
            </a:r>
            <a:r>
              <a:rPr sz="2500" spc="-10" dirty="0">
                <a:latin typeface="Arial"/>
                <a:cs typeface="Arial"/>
              </a:rPr>
              <a:t>expected </a:t>
            </a:r>
            <a:r>
              <a:rPr sz="2500" spc="-5" dirty="0">
                <a:latin typeface="Arial"/>
                <a:cs typeface="Arial"/>
              </a:rPr>
              <a:t>to </a:t>
            </a:r>
            <a:r>
              <a:rPr sz="2500" dirty="0">
                <a:latin typeface="Arial"/>
                <a:cs typeface="Arial"/>
              </a:rPr>
              <a:t>get </a:t>
            </a:r>
            <a:r>
              <a:rPr sz="2500" spc="-5" dirty="0">
                <a:latin typeface="Arial"/>
                <a:cs typeface="Arial"/>
              </a:rPr>
              <a:t>software right the first</a:t>
            </a:r>
            <a:r>
              <a:rPr sz="2500" spc="-2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time.</a:t>
            </a:r>
            <a:endParaRPr sz="25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sz="4500" spc="217" baseline="5555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3000" spc="145" dirty="0">
                <a:latin typeface="Arial"/>
                <a:cs typeface="Arial"/>
              </a:rPr>
              <a:t>Solution</a:t>
            </a:r>
            <a:endParaRPr sz="3000">
              <a:latin typeface="Arial"/>
              <a:cs typeface="Arial"/>
            </a:endParaRPr>
          </a:p>
          <a:p>
            <a:pPr marL="768350" marR="81280" indent="-285750" algn="just">
              <a:lnSpc>
                <a:spcPct val="100000"/>
              </a:lnSpc>
              <a:spcBef>
                <a:spcPts val="620"/>
              </a:spcBef>
            </a:pPr>
            <a:r>
              <a:rPr sz="3750" spc="345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2500" spc="229" dirty="0">
                <a:latin typeface="Arial"/>
                <a:cs typeface="Arial"/>
              </a:rPr>
              <a:t>To </a:t>
            </a:r>
            <a:r>
              <a:rPr sz="2500" spc="-5" dirty="0">
                <a:latin typeface="Arial"/>
                <a:cs typeface="Arial"/>
              </a:rPr>
              <a:t>identify the </a:t>
            </a:r>
            <a:r>
              <a:rPr sz="2500" dirty="0">
                <a:latin typeface="Arial"/>
                <a:cs typeface="Arial"/>
              </a:rPr>
              <a:t>YES </a:t>
            </a:r>
            <a:r>
              <a:rPr sz="2500" spc="-5" dirty="0">
                <a:latin typeface="Arial"/>
                <a:cs typeface="Arial"/>
              </a:rPr>
              <a:t>BUT syndrome early and try</a:t>
            </a:r>
            <a:r>
              <a:rPr sz="2500" spc="-2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to  eliminate it so that </a:t>
            </a:r>
            <a:r>
              <a:rPr sz="2500" spc="-10" dirty="0">
                <a:latin typeface="Arial"/>
                <a:cs typeface="Arial"/>
              </a:rPr>
              <a:t>when </a:t>
            </a:r>
            <a:r>
              <a:rPr sz="2500" dirty="0">
                <a:latin typeface="Arial"/>
                <a:cs typeface="Arial"/>
              </a:rPr>
              <a:t>you </a:t>
            </a:r>
            <a:r>
              <a:rPr sz="2500" spc="-5" dirty="0">
                <a:latin typeface="Arial"/>
                <a:cs typeface="Arial"/>
              </a:rPr>
              <a:t>develop software </a:t>
            </a:r>
            <a:r>
              <a:rPr sz="2500" spc="-10" dirty="0">
                <a:latin typeface="Arial"/>
                <a:cs typeface="Arial"/>
              </a:rPr>
              <a:t>you  have </a:t>
            </a:r>
            <a:r>
              <a:rPr sz="2500" spc="-5" dirty="0">
                <a:latin typeface="Arial"/>
                <a:cs typeface="Arial"/>
              </a:rPr>
              <a:t>already </a:t>
            </a:r>
            <a:r>
              <a:rPr sz="2500" dirty="0">
                <a:latin typeface="Arial"/>
                <a:cs typeface="Arial"/>
              </a:rPr>
              <a:t>taken </a:t>
            </a:r>
            <a:r>
              <a:rPr sz="2500" spc="-5" dirty="0">
                <a:latin typeface="Arial"/>
                <a:cs typeface="Arial"/>
              </a:rPr>
              <a:t>care of </a:t>
            </a:r>
            <a:r>
              <a:rPr sz="2500" dirty="0">
                <a:latin typeface="Arial"/>
                <a:cs typeface="Arial"/>
              </a:rPr>
              <a:t>YES </a:t>
            </a:r>
            <a:r>
              <a:rPr sz="2500" spc="-5" dirty="0">
                <a:latin typeface="Arial"/>
                <a:cs typeface="Arial"/>
              </a:rPr>
              <a:t>BUT syndrome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36270"/>
            <a:ext cx="7732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The “UNDISCOVERED RUINS”</a:t>
            </a:r>
            <a:r>
              <a:rPr sz="3200" dirty="0"/>
              <a:t> Syndrome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0540" y="1633220"/>
            <a:ext cx="7969250" cy="42405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0" marR="290195" indent="-342900">
              <a:lnSpc>
                <a:spcPts val="3590"/>
              </a:lnSpc>
              <a:spcBef>
                <a:spcPts val="225"/>
              </a:spcBef>
            </a:pPr>
            <a:r>
              <a:rPr sz="4500" spc="217" baseline="5555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3000" spc="145" dirty="0">
                <a:latin typeface="Arial"/>
                <a:cs typeface="Arial"/>
              </a:rPr>
              <a:t>Question </a:t>
            </a:r>
            <a:r>
              <a:rPr sz="3000" spc="-5" dirty="0">
                <a:latin typeface="Arial"/>
                <a:cs typeface="Arial"/>
              </a:rPr>
              <a:t>by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Tourist“ </a:t>
            </a:r>
            <a:r>
              <a:rPr sz="3000" dirty="0">
                <a:latin typeface="Arial"/>
                <a:cs typeface="Arial"/>
              </a:rPr>
              <a:t>so , umm </a:t>
            </a:r>
            <a:r>
              <a:rPr sz="3000" spc="-5" dirty="0">
                <a:latin typeface="Arial"/>
                <a:cs typeface="Arial"/>
              </a:rPr>
              <a:t>how</a:t>
            </a:r>
            <a:r>
              <a:rPr sz="3000" spc="-2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many  </a:t>
            </a:r>
            <a:r>
              <a:rPr sz="3000" spc="-5" dirty="0">
                <a:latin typeface="Arial"/>
                <a:cs typeface="Arial"/>
              </a:rPr>
              <a:t>undiscovered ruins are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there?”</a:t>
            </a:r>
            <a:endParaRPr sz="3000">
              <a:latin typeface="Arial"/>
              <a:cs typeface="Arial"/>
            </a:endParaRPr>
          </a:p>
          <a:p>
            <a:pPr marL="781050" marR="948055" indent="-285750">
              <a:lnSpc>
                <a:spcPct val="100000"/>
              </a:lnSpc>
              <a:spcBef>
                <a:spcPts val="515"/>
              </a:spcBef>
            </a:pPr>
            <a:r>
              <a:rPr sz="3750" spc="262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2500" spc="175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more </a:t>
            </a:r>
            <a:r>
              <a:rPr sz="2500" dirty="0">
                <a:latin typeface="Arial"/>
                <a:cs typeface="Arial"/>
              </a:rPr>
              <a:t>you </a:t>
            </a:r>
            <a:r>
              <a:rPr sz="2500" spc="-5" dirty="0">
                <a:latin typeface="Arial"/>
                <a:cs typeface="Arial"/>
              </a:rPr>
              <a:t>found out, </a:t>
            </a:r>
            <a:r>
              <a:rPr sz="2500" dirty="0">
                <a:latin typeface="Arial"/>
                <a:cs typeface="Arial"/>
              </a:rPr>
              <a:t>the </a:t>
            </a:r>
            <a:r>
              <a:rPr sz="2500" spc="-5" dirty="0">
                <a:latin typeface="Arial"/>
                <a:cs typeface="Arial"/>
              </a:rPr>
              <a:t>more </a:t>
            </a:r>
            <a:r>
              <a:rPr sz="2500" dirty="0">
                <a:latin typeface="Arial"/>
                <a:cs typeface="Arial"/>
              </a:rPr>
              <a:t>you</a:t>
            </a:r>
            <a:r>
              <a:rPr sz="2500" spc="-2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know  </a:t>
            </a:r>
            <a:r>
              <a:rPr sz="2500" spc="-5" dirty="0">
                <a:latin typeface="Arial"/>
                <a:cs typeface="Arial"/>
              </a:rPr>
              <a:t>remains.</a:t>
            </a:r>
            <a:endParaRPr sz="2500">
              <a:latin typeface="Arial"/>
              <a:cs typeface="Arial"/>
            </a:endParaRPr>
          </a:p>
          <a:p>
            <a:pPr marL="781050" marR="1115695" indent="-285750">
              <a:lnSpc>
                <a:spcPct val="100000"/>
              </a:lnSpc>
              <a:spcBef>
                <a:spcPts val="620"/>
              </a:spcBef>
            </a:pPr>
            <a:r>
              <a:rPr sz="3750" spc="254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2500" spc="170" dirty="0">
                <a:latin typeface="Arial"/>
                <a:cs typeface="Arial"/>
              </a:rPr>
              <a:t>You </a:t>
            </a:r>
            <a:r>
              <a:rPr sz="2500" spc="-5" dirty="0">
                <a:latin typeface="Arial"/>
                <a:cs typeface="Arial"/>
              </a:rPr>
              <a:t>are never </a:t>
            </a:r>
            <a:r>
              <a:rPr sz="2500" spc="-10" dirty="0">
                <a:latin typeface="Arial"/>
                <a:cs typeface="Arial"/>
              </a:rPr>
              <a:t>really </a:t>
            </a:r>
            <a:r>
              <a:rPr sz="2500" spc="-5" dirty="0">
                <a:latin typeface="Arial"/>
                <a:cs typeface="Arial"/>
              </a:rPr>
              <a:t>done </a:t>
            </a:r>
            <a:r>
              <a:rPr sz="2500" spc="-10" dirty="0">
                <a:latin typeface="Arial"/>
                <a:cs typeface="Arial"/>
              </a:rPr>
              <a:t>with</a:t>
            </a:r>
            <a:r>
              <a:rPr sz="2500" spc="-19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requirement  elicitation and </a:t>
            </a:r>
            <a:r>
              <a:rPr sz="2500" dirty="0">
                <a:latin typeface="Arial"/>
                <a:cs typeface="Arial"/>
              </a:rPr>
              <a:t>you </a:t>
            </a:r>
            <a:r>
              <a:rPr sz="2500" spc="-10" dirty="0">
                <a:latin typeface="Arial"/>
                <a:cs typeface="Arial"/>
              </a:rPr>
              <a:t>never will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be</a:t>
            </a:r>
            <a:endParaRPr sz="25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</a:pPr>
            <a:r>
              <a:rPr sz="2500" spc="-5" dirty="0">
                <a:latin typeface="Arial"/>
                <a:cs typeface="Arial"/>
              </a:rPr>
              <a:t>Solution</a:t>
            </a:r>
            <a:endParaRPr sz="25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520"/>
              </a:spcBef>
            </a:pPr>
            <a:r>
              <a:rPr sz="3150" spc="89" baseline="5291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100" spc="60" dirty="0">
                <a:latin typeface="Arial"/>
                <a:cs typeface="Arial"/>
              </a:rPr>
              <a:t>Identification </a:t>
            </a:r>
            <a:r>
              <a:rPr sz="2100" spc="-5" dirty="0">
                <a:latin typeface="Arial"/>
                <a:cs typeface="Arial"/>
              </a:rPr>
              <a:t>of all stakeholders during problem</a:t>
            </a:r>
            <a:r>
              <a:rPr sz="2100" spc="-9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530"/>
              </a:spcBef>
            </a:pPr>
            <a:r>
              <a:rPr sz="3150" spc="195" baseline="5291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100" spc="130" dirty="0">
                <a:latin typeface="Arial"/>
                <a:cs typeface="Arial"/>
              </a:rPr>
              <a:t>Should </a:t>
            </a:r>
            <a:r>
              <a:rPr sz="2100" spc="-5" dirty="0">
                <a:latin typeface="Arial"/>
                <a:cs typeface="Arial"/>
              </a:rPr>
              <a:t>know </a:t>
            </a:r>
            <a:r>
              <a:rPr sz="2100" spc="-10" dirty="0">
                <a:latin typeface="Arial"/>
                <a:cs typeface="Arial"/>
              </a:rPr>
              <a:t>when </a:t>
            </a:r>
            <a:r>
              <a:rPr sz="2100" dirty="0">
                <a:latin typeface="Arial"/>
                <a:cs typeface="Arial"/>
              </a:rPr>
              <a:t>to say “ We </a:t>
            </a:r>
            <a:r>
              <a:rPr sz="2100" spc="-5" dirty="0">
                <a:latin typeface="Arial"/>
                <a:cs typeface="Arial"/>
              </a:rPr>
              <a:t>have discovered</a:t>
            </a:r>
            <a:r>
              <a:rPr sz="2100" spc="-20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enough”</a:t>
            </a:r>
            <a:endParaRPr sz="21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520"/>
              </a:spcBef>
            </a:pPr>
            <a:r>
              <a:rPr sz="3150" spc="277" baseline="5291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100" spc="185" dirty="0">
                <a:latin typeface="Arial"/>
                <a:cs typeface="Arial"/>
              </a:rPr>
              <a:t>Many </a:t>
            </a:r>
            <a:r>
              <a:rPr sz="2100" spc="-5" dirty="0">
                <a:latin typeface="Arial"/>
                <a:cs typeface="Arial"/>
              </a:rPr>
              <a:t>techniques used for exploring</a:t>
            </a:r>
            <a:r>
              <a:rPr sz="2100" spc="-2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requirements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6591"/>
            <a:ext cx="82270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Requirement</a:t>
            </a:r>
            <a:r>
              <a:rPr lang="en-IN" spc="-5" dirty="0" smtClean="0"/>
              <a:t> Engineering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8074"/>
            <a:ext cx="8381365" cy="50907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4050" spc="359" baseline="5144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700" spc="240" dirty="0">
                <a:latin typeface="Arial"/>
                <a:cs typeface="Arial"/>
              </a:rPr>
              <a:t>IEEE</a:t>
            </a:r>
            <a:endParaRPr sz="2700">
              <a:latin typeface="Arial"/>
              <a:cs typeface="Arial"/>
            </a:endParaRPr>
          </a:p>
          <a:p>
            <a:pPr marL="755650" marR="503555" indent="-285750">
              <a:lnSpc>
                <a:spcPct val="90000"/>
              </a:lnSpc>
              <a:spcBef>
                <a:spcPts val="565"/>
              </a:spcBef>
            </a:pPr>
            <a:r>
              <a:rPr sz="2300" i="1" dirty="0">
                <a:latin typeface="Arial"/>
                <a:cs typeface="Arial"/>
              </a:rPr>
              <a:t>“A </a:t>
            </a:r>
            <a:r>
              <a:rPr sz="2300" i="1" dirty="0">
                <a:solidFill>
                  <a:srgbClr val="0000CC"/>
                </a:solidFill>
                <a:latin typeface="Arial"/>
                <a:cs typeface="Arial"/>
              </a:rPr>
              <a:t>condition </a:t>
            </a:r>
            <a:r>
              <a:rPr sz="2300" i="1" spc="-5" dirty="0">
                <a:latin typeface="Arial"/>
                <a:cs typeface="Arial"/>
              </a:rPr>
              <a:t>or </a:t>
            </a:r>
            <a:r>
              <a:rPr sz="2300" i="1" dirty="0">
                <a:solidFill>
                  <a:srgbClr val="0000CC"/>
                </a:solidFill>
                <a:latin typeface="Arial"/>
                <a:cs typeface="Arial"/>
              </a:rPr>
              <a:t>capability </a:t>
            </a:r>
            <a:r>
              <a:rPr sz="2300" i="1" spc="-5" dirty="0">
                <a:latin typeface="Arial"/>
                <a:cs typeface="Arial"/>
              </a:rPr>
              <a:t>that must be met or possessed  by </a:t>
            </a:r>
            <a:r>
              <a:rPr sz="2300" i="1" dirty="0">
                <a:latin typeface="Arial"/>
                <a:cs typeface="Arial"/>
              </a:rPr>
              <a:t>a system </a:t>
            </a:r>
            <a:r>
              <a:rPr sz="2300" i="1" spc="-5" dirty="0">
                <a:latin typeface="Arial"/>
                <a:cs typeface="Arial"/>
              </a:rPr>
              <a:t>or system component to </a:t>
            </a:r>
            <a:r>
              <a:rPr sz="2300" i="1" dirty="0">
                <a:latin typeface="Arial"/>
                <a:cs typeface="Arial"/>
              </a:rPr>
              <a:t>satisfy a </a:t>
            </a:r>
            <a:r>
              <a:rPr sz="2300" i="1" spc="-5" dirty="0">
                <a:solidFill>
                  <a:srgbClr val="0000CC"/>
                </a:solidFill>
                <a:latin typeface="Arial"/>
                <a:cs typeface="Arial"/>
              </a:rPr>
              <a:t>contract,  </a:t>
            </a:r>
            <a:r>
              <a:rPr sz="2300" i="1" dirty="0">
                <a:solidFill>
                  <a:srgbClr val="0000CC"/>
                </a:solidFill>
                <a:latin typeface="Arial"/>
                <a:cs typeface="Arial"/>
              </a:rPr>
              <a:t>standard, specification</a:t>
            </a:r>
            <a:r>
              <a:rPr sz="2300" i="1" dirty="0">
                <a:latin typeface="Arial"/>
                <a:cs typeface="Arial"/>
              </a:rPr>
              <a:t>, or </a:t>
            </a:r>
            <a:r>
              <a:rPr sz="2300" i="1" spc="-5" dirty="0">
                <a:latin typeface="Arial"/>
                <a:cs typeface="Arial"/>
              </a:rPr>
              <a:t>other formally imposed  document”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355600" marR="1798320" indent="-342900">
              <a:lnSpc>
                <a:spcPts val="2160"/>
              </a:lnSpc>
              <a:buClr>
                <a:srgbClr val="CCCCFF"/>
              </a:buClr>
              <a:buFont typeface="Symbol"/>
              <a:buChar char="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Software </a:t>
            </a:r>
            <a:r>
              <a:rPr sz="2000" dirty="0">
                <a:latin typeface="Arial"/>
                <a:cs typeface="Arial"/>
              </a:rPr>
              <a:t>Requirements are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BF0000"/>
                </a:solidFill>
                <a:latin typeface="Arial"/>
                <a:cs typeface="Arial"/>
              </a:rPr>
              <a:t>wants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needs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stakeholders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CCCFF"/>
              </a:buClr>
              <a:buFont typeface="Symbol"/>
              <a:buChar char="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CCCCFF"/>
              </a:buClr>
              <a:buFont typeface="Symbol"/>
              <a:buChar char="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System </a:t>
            </a:r>
            <a:r>
              <a:rPr sz="2000" dirty="0">
                <a:latin typeface="Arial"/>
                <a:cs typeface="Arial"/>
              </a:rPr>
              <a:t>requirements </a:t>
            </a:r>
            <a:r>
              <a:rPr sz="2000" spc="-5" dirty="0">
                <a:latin typeface="Arial"/>
                <a:cs typeface="Arial"/>
              </a:rPr>
              <a:t>specify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what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Arial"/>
                <a:cs typeface="Arial"/>
              </a:rPr>
              <a:t>how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CCCCFF"/>
              </a:buClr>
              <a:buFont typeface="Symbol"/>
              <a:buChar char=""/>
            </a:pPr>
            <a:endParaRPr sz="2750">
              <a:latin typeface="Times New Roman"/>
              <a:cs typeface="Times New Roman"/>
            </a:endParaRPr>
          </a:p>
          <a:p>
            <a:pPr marL="355600" marR="328930" indent="-342900">
              <a:lnSpc>
                <a:spcPts val="2160"/>
              </a:lnSpc>
              <a:spcBef>
                <a:spcPts val="5"/>
              </a:spcBef>
              <a:buClr>
                <a:srgbClr val="CCCCFF"/>
              </a:buClr>
              <a:buFont typeface="Symbol"/>
              <a:buChar char="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may range from a </a:t>
            </a:r>
            <a:r>
              <a:rPr sz="2000" dirty="0">
                <a:solidFill>
                  <a:srgbClr val="0000CC"/>
                </a:solidFill>
                <a:latin typeface="Arial"/>
                <a:cs typeface="Arial"/>
              </a:rPr>
              <a:t>high-level </a:t>
            </a:r>
            <a:r>
              <a:rPr sz="2000" dirty="0">
                <a:latin typeface="Arial"/>
                <a:cs typeface="Arial"/>
              </a:rPr>
              <a:t>abstract </a:t>
            </a:r>
            <a:r>
              <a:rPr sz="2000" spc="-5" dirty="0">
                <a:latin typeface="Arial"/>
                <a:cs typeface="Arial"/>
              </a:rPr>
              <a:t>statement of </a:t>
            </a:r>
            <a:r>
              <a:rPr sz="2000" dirty="0">
                <a:latin typeface="Arial"/>
                <a:cs typeface="Arial"/>
              </a:rPr>
              <a:t>a service </a:t>
            </a:r>
            <a:r>
              <a:rPr sz="2000" spc="-5" dirty="0">
                <a:latin typeface="Arial"/>
                <a:cs typeface="Arial"/>
              </a:rPr>
              <a:t>or of </a:t>
            </a:r>
            <a:r>
              <a:rPr sz="2000" dirty="0">
                <a:latin typeface="Arial"/>
                <a:cs typeface="Arial"/>
              </a:rPr>
              <a:t>a  </a:t>
            </a:r>
            <a:r>
              <a:rPr sz="2000" spc="-5" dirty="0">
                <a:latin typeface="Arial"/>
                <a:cs typeface="Arial"/>
              </a:rPr>
              <a:t>system </a:t>
            </a:r>
            <a:r>
              <a:rPr sz="2000" dirty="0">
                <a:latin typeface="Arial"/>
                <a:cs typeface="Arial"/>
              </a:rPr>
              <a:t>constraint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0000CC"/>
                </a:solidFill>
                <a:latin typeface="Arial"/>
                <a:cs typeface="Arial"/>
              </a:rPr>
              <a:t>detailed </a:t>
            </a:r>
            <a:r>
              <a:rPr sz="2000" spc="-5" dirty="0">
                <a:latin typeface="Arial"/>
                <a:cs typeface="Arial"/>
              </a:rPr>
              <a:t>mathematical functional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specification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1470"/>
            <a:ext cx="75622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The </a:t>
            </a:r>
            <a:r>
              <a:rPr sz="3600" spc="-5" dirty="0"/>
              <a:t>“USER AND </a:t>
            </a:r>
            <a:r>
              <a:rPr sz="3600" spc="5" dirty="0"/>
              <a:t>THE</a:t>
            </a:r>
            <a:r>
              <a:rPr sz="3600" spc="-100" dirty="0"/>
              <a:t> </a:t>
            </a:r>
            <a:r>
              <a:rPr sz="3600" spc="-10" dirty="0"/>
              <a:t>DEVELOPER”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5" dirty="0"/>
              <a:t>Syndrome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23240" y="1532372"/>
            <a:ext cx="7658734" cy="3430904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95"/>
              </a:spcBef>
            </a:pPr>
            <a:r>
              <a:rPr sz="4800" spc="157" baseline="6076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3200" spc="105" dirty="0">
                <a:latin typeface="Arial"/>
                <a:cs typeface="Arial"/>
              </a:rPr>
              <a:t>Communication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gap</a:t>
            </a:r>
            <a:endParaRPr sz="3200">
              <a:latin typeface="Arial"/>
              <a:cs typeface="Arial"/>
            </a:endParaRPr>
          </a:p>
          <a:p>
            <a:pPr marL="768350" marR="17780" indent="-285750">
              <a:lnSpc>
                <a:spcPct val="100000"/>
              </a:lnSpc>
              <a:spcBef>
                <a:spcPts val="670"/>
              </a:spcBef>
            </a:pPr>
            <a:r>
              <a:rPr sz="4050" spc="104" baseline="5144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2700" spc="70" dirty="0">
                <a:latin typeface="Arial"/>
                <a:cs typeface="Arial"/>
              </a:rPr>
              <a:t>Different </a:t>
            </a:r>
            <a:r>
              <a:rPr sz="2700" spc="-5" dirty="0">
                <a:latin typeface="Arial"/>
                <a:cs typeface="Arial"/>
              </a:rPr>
              <a:t>words, different languages, different  motivations</a:t>
            </a:r>
            <a:r>
              <a:rPr sz="2700" dirty="0">
                <a:latin typeface="Arial"/>
                <a:cs typeface="Arial"/>
              </a:rPr>
              <a:t> etc.</a:t>
            </a:r>
            <a:endParaRPr sz="27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00"/>
              </a:spcBef>
            </a:pPr>
            <a:r>
              <a:rPr sz="4800" spc="232" baseline="5208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3200" spc="155" dirty="0"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 marL="768350" marR="189865" indent="-285750">
              <a:lnSpc>
                <a:spcPct val="100000"/>
              </a:lnSpc>
              <a:spcBef>
                <a:spcPts val="670"/>
              </a:spcBef>
            </a:pPr>
            <a:r>
              <a:rPr sz="4050" spc="270" baseline="5144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2700" spc="180" dirty="0">
                <a:latin typeface="Arial"/>
                <a:cs typeface="Arial"/>
              </a:rPr>
              <a:t>Use </a:t>
            </a:r>
            <a:r>
              <a:rPr sz="2700" spc="-5" dirty="0">
                <a:latin typeface="Arial"/>
                <a:cs typeface="Arial"/>
              </a:rPr>
              <a:t>techniques </a:t>
            </a:r>
            <a:r>
              <a:rPr sz="2700" dirty="0">
                <a:latin typeface="Arial"/>
                <a:cs typeface="Arial"/>
              </a:rPr>
              <a:t>such </a:t>
            </a:r>
            <a:r>
              <a:rPr sz="2700" spc="-5" dirty="0">
                <a:latin typeface="Arial"/>
                <a:cs typeface="Arial"/>
              </a:rPr>
              <a:t>as </a:t>
            </a:r>
            <a:r>
              <a:rPr sz="2700" dirty="0">
                <a:latin typeface="Arial"/>
                <a:cs typeface="Arial"/>
              </a:rPr>
              <a:t>role </a:t>
            </a:r>
            <a:r>
              <a:rPr sz="2700" spc="-10" dirty="0">
                <a:latin typeface="Arial"/>
                <a:cs typeface="Arial"/>
              </a:rPr>
              <a:t>playing, </a:t>
            </a:r>
            <a:r>
              <a:rPr sz="2700" spc="-5" dirty="0">
                <a:latin typeface="Arial"/>
                <a:cs typeface="Arial"/>
              </a:rPr>
              <a:t>story  boarding, throwaway prototypes to deal </a:t>
            </a:r>
            <a:r>
              <a:rPr sz="2700" dirty="0">
                <a:latin typeface="Arial"/>
                <a:cs typeface="Arial"/>
              </a:rPr>
              <a:t>with  </a:t>
            </a:r>
            <a:r>
              <a:rPr sz="2700" spc="-5" dirty="0">
                <a:latin typeface="Arial"/>
                <a:cs typeface="Arial"/>
              </a:rPr>
              <a:t>articulation and communication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problems.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3850" y="417829"/>
            <a:ext cx="1059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Problem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8229" y="33274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81979" y="417829"/>
            <a:ext cx="1035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lu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1351279"/>
            <a:ext cx="2769870" cy="7416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860"/>
              </a:lnSpc>
              <a:spcBef>
                <a:spcPts val="210"/>
              </a:spcBef>
            </a:pPr>
            <a:r>
              <a:rPr sz="1600" spc="-5" dirty="0">
                <a:latin typeface="Trebuchet MS"/>
                <a:cs typeface="Trebuchet MS"/>
              </a:rPr>
              <a:t>Users </a:t>
            </a:r>
            <a:r>
              <a:rPr sz="1600" spc="-10" dirty="0">
                <a:latin typeface="Trebuchet MS"/>
                <a:cs typeface="Trebuchet MS"/>
              </a:rPr>
              <a:t>do </a:t>
            </a:r>
            <a:r>
              <a:rPr sz="1600" spc="-5" dirty="0">
                <a:latin typeface="Trebuchet MS"/>
                <a:cs typeface="Trebuchet MS"/>
              </a:rPr>
              <a:t>not know what </a:t>
            </a:r>
            <a:r>
              <a:rPr sz="1600" dirty="0">
                <a:latin typeface="Trebuchet MS"/>
                <a:cs typeface="Trebuchet MS"/>
              </a:rPr>
              <a:t>they  </a:t>
            </a:r>
            <a:r>
              <a:rPr sz="1600" spc="-5" dirty="0">
                <a:latin typeface="Trebuchet MS"/>
                <a:cs typeface="Trebuchet MS"/>
              </a:rPr>
              <a:t>want, or </a:t>
            </a:r>
            <a:r>
              <a:rPr sz="1600" dirty="0">
                <a:latin typeface="Trebuchet MS"/>
                <a:cs typeface="Trebuchet MS"/>
              </a:rPr>
              <a:t>they </a:t>
            </a:r>
            <a:r>
              <a:rPr sz="1600" spc="-5" dirty="0">
                <a:latin typeface="Trebuchet MS"/>
                <a:cs typeface="Trebuchet MS"/>
              </a:rPr>
              <a:t>know what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they  </a:t>
            </a:r>
            <a:r>
              <a:rPr sz="1600" spc="-5" dirty="0">
                <a:latin typeface="Trebuchet MS"/>
                <a:cs typeface="Trebuchet MS"/>
              </a:rPr>
              <a:t>want but cannot articulate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7150" y="1351279"/>
            <a:ext cx="4154804" cy="7416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860"/>
              </a:lnSpc>
              <a:spcBef>
                <a:spcPts val="210"/>
              </a:spcBef>
            </a:pPr>
            <a:r>
              <a:rPr sz="1600" spc="-5" dirty="0">
                <a:latin typeface="Trebuchet MS"/>
                <a:cs typeface="Trebuchet MS"/>
              </a:rPr>
              <a:t>Recognize and appreciate the </a:t>
            </a:r>
            <a:r>
              <a:rPr sz="1600" dirty="0">
                <a:latin typeface="Trebuchet MS"/>
                <a:cs typeface="Trebuchet MS"/>
              </a:rPr>
              <a:t>user </a:t>
            </a:r>
            <a:r>
              <a:rPr sz="1600" spc="-5" dirty="0">
                <a:latin typeface="Trebuchet MS"/>
                <a:cs typeface="Trebuchet MS"/>
              </a:rPr>
              <a:t>as </a:t>
            </a:r>
            <a:r>
              <a:rPr sz="1600" spc="-10" dirty="0">
                <a:latin typeface="Trebuchet MS"/>
                <a:cs typeface="Trebuchet MS"/>
              </a:rPr>
              <a:t>domain  </a:t>
            </a:r>
            <a:r>
              <a:rPr sz="1600" spc="-5" dirty="0">
                <a:latin typeface="Trebuchet MS"/>
                <a:cs typeface="Trebuchet MS"/>
              </a:rPr>
              <a:t>expert; try alternative communication and  elicitation techniques.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669" y="2683509"/>
            <a:ext cx="3005455" cy="7416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1860"/>
              </a:lnSpc>
              <a:spcBef>
                <a:spcPts val="210"/>
              </a:spcBef>
            </a:pPr>
            <a:r>
              <a:rPr sz="1600" spc="-5" dirty="0">
                <a:latin typeface="Trebuchet MS"/>
                <a:cs typeface="Trebuchet MS"/>
              </a:rPr>
              <a:t>Users think they know what they  want until developers give them  what </a:t>
            </a:r>
            <a:r>
              <a:rPr sz="1600" dirty="0">
                <a:latin typeface="Trebuchet MS"/>
                <a:cs typeface="Trebuchet MS"/>
              </a:rPr>
              <a:t>they </a:t>
            </a:r>
            <a:r>
              <a:rPr sz="1600" spc="-5" dirty="0">
                <a:latin typeface="Trebuchet MS"/>
                <a:cs typeface="Trebuchet MS"/>
              </a:rPr>
              <a:t>said </a:t>
            </a:r>
            <a:r>
              <a:rPr sz="1600" dirty="0">
                <a:latin typeface="Trebuchet MS"/>
                <a:cs typeface="Trebuchet MS"/>
              </a:rPr>
              <a:t>they</a:t>
            </a:r>
            <a:r>
              <a:rPr sz="1600" spc="-4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wanted.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7150" y="2683509"/>
            <a:ext cx="4554855" cy="7416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860"/>
              </a:lnSpc>
              <a:spcBef>
                <a:spcPts val="210"/>
              </a:spcBef>
            </a:pPr>
            <a:r>
              <a:rPr sz="1600" spc="-10" dirty="0">
                <a:latin typeface="Trebuchet MS"/>
                <a:cs typeface="Trebuchet MS"/>
              </a:rPr>
              <a:t>Provide </a:t>
            </a:r>
            <a:r>
              <a:rPr sz="1600" spc="-5" dirty="0">
                <a:latin typeface="Trebuchet MS"/>
                <a:cs typeface="Trebuchet MS"/>
              </a:rPr>
              <a:t>alternative elicitation techniques earlier:  storyboarding, role playing, throwaway  prototypes, and </a:t>
            </a:r>
            <a:r>
              <a:rPr sz="1600" dirty="0">
                <a:latin typeface="Trebuchet MS"/>
                <a:cs typeface="Trebuchet MS"/>
              </a:rPr>
              <a:t>so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on.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669" y="4217670"/>
            <a:ext cx="2937510" cy="74041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65"/>
              </a:spcBef>
            </a:pPr>
            <a:r>
              <a:rPr sz="1600" spc="-5" dirty="0">
                <a:latin typeface="Trebuchet MS"/>
                <a:cs typeface="Trebuchet MS"/>
              </a:rPr>
              <a:t>Analysts think </a:t>
            </a:r>
            <a:r>
              <a:rPr sz="1600" dirty="0">
                <a:latin typeface="Trebuchet MS"/>
                <a:cs typeface="Trebuchet MS"/>
              </a:rPr>
              <a:t>they </a:t>
            </a:r>
            <a:r>
              <a:rPr sz="1600" spc="-5" dirty="0">
                <a:latin typeface="Trebuchet MS"/>
                <a:cs typeface="Trebuchet MS"/>
              </a:rPr>
              <a:t>understand  </a:t>
            </a:r>
            <a:r>
              <a:rPr sz="1600" dirty="0">
                <a:latin typeface="Trebuchet MS"/>
                <a:cs typeface="Trebuchet MS"/>
              </a:rPr>
              <a:t>user </a:t>
            </a:r>
            <a:r>
              <a:rPr sz="1600" spc="-5" dirty="0">
                <a:latin typeface="Trebuchet MS"/>
                <a:cs typeface="Trebuchet MS"/>
              </a:rPr>
              <a:t>problems better than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users  </a:t>
            </a:r>
            <a:r>
              <a:rPr sz="1600" spc="-5" dirty="0">
                <a:latin typeface="Trebuchet MS"/>
                <a:cs typeface="Trebuchet MS"/>
              </a:rPr>
              <a:t>do.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7150" y="4217670"/>
            <a:ext cx="3956050" cy="5054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860"/>
              </a:lnSpc>
              <a:spcBef>
                <a:spcPts val="210"/>
              </a:spcBef>
            </a:pPr>
            <a:r>
              <a:rPr sz="1600" spc="-5" dirty="0">
                <a:latin typeface="Trebuchet MS"/>
                <a:cs typeface="Trebuchet MS"/>
              </a:rPr>
              <a:t>Put the analyst </a:t>
            </a:r>
            <a:r>
              <a:rPr sz="1600" dirty="0">
                <a:latin typeface="Trebuchet MS"/>
                <a:cs typeface="Trebuchet MS"/>
              </a:rPr>
              <a:t>in </a:t>
            </a:r>
            <a:r>
              <a:rPr sz="1600" spc="-5" dirty="0">
                <a:latin typeface="Trebuchet MS"/>
                <a:cs typeface="Trebuchet MS"/>
              </a:rPr>
              <a:t>the user's place. Try role  playing for an hour or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day.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669" y="5548629"/>
            <a:ext cx="2758440" cy="5054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860"/>
              </a:lnSpc>
              <a:spcBef>
                <a:spcPts val="210"/>
              </a:spcBef>
            </a:pPr>
            <a:r>
              <a:rPr sz="1600" spc="-5" dirty="0">
                <a:latin typeface="Trebuchet MS"/>
                <a:cs typeface="Trebuchet MS"/>
              </a:rPr>
              <a:t>Everybody believes everybody  else is politically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motivated.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7150" y="5548629"/>
            <a:ext cx="4552950" cy="50545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860"/>
              </a:lnSpc>
              <a:spcBef>
                <a:spcPts val="210"/>
              </a:spcBef>
            </a:pPr>
            <a:r>
              <a:rPr sz="1600" spc="-5" dirty="0">
                <a:latin typeface="Trebuchet MS"/>
                <a:cs typeface="Trebuchet MS"/>
              </a:rPr>
              <a:t>Yes, its part of human nature, </a:t>
            </a:r>
            <a:r>
              <a:rPr sz="1600" dirty="0">
                <a:latin typeface="Trebuchet MS"/>
                <a:cs typeface="Trebuchet MS"/>
              </a:rPr>
              <a:t>so </a:t>
            </a:r>
            <a:r>
              <a:rPr sz="1600" spc="-5" dirty="0">
                <a:latin typeface="Trebuchet MS"/>
                <a:cs typeface="Trebuchet MS"/>
              </a:rPr>
              <a:t>let's get on with  the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program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117191"/>
            <a:ext cx="76187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Understanding</a:t>
            </a:r>
            <a:r>
              <a:rPr spc="-3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339" y="1545590"/>
            <a:ext cx="7140575" cy="40576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2800" b="1" spc="-15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challenge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Requirements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Elicitation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4200" spc="135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90" dirty="0">
                <a:latin typeface="Arial"/>
                <a:cs typeface="Arial"/>
              </a:rPr>
              <a:t>Interviewing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stakeholders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4200" spc="142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95" dirty="0">
                <a:latin typeface="Arial"/>
                <a:cs typeface="Arial"/>
              </a:rPr>
              <a:t>Requirements</a:t>
            </a:r>
            <a:r>
              <a:rPr sz="2800" spc="-5" dirty="0">
                <a:latin typeface="Arial"/>
                <a:cs typeface="Arial"/>
              </a:rPr>
              <a:t> Workshop</a:t>
            </a:r>
            <a:endParaRPr sz="2800">
              <a:latin typeface="Arial"/>
              <a:cs typeface="Arial"/>
            </a:endParaRPr>
          </a:p>
          <a:p>
            <a:pPr marL="381000" marR="472440" indent="-342900">
              <a:lnSpc>
                <a:spcPct val="100000"/>
              </a:lnSpc>
              <a:spcBef>
                <a:spcPts val="700"/>
              </a:spcBef>
            </a:pPr>
            <a:r>
              <a:rPr sz="4200" spc="127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85" dirty="0">
                <a:latin typeface="Arial"/>
                <a:cs typeface="Arial"/>
              </a:rPr>
              <a:t>Brainstorming </a:t>
            </a:r>
            <a:r>
              <a:rPr sz="2800" spc="-10" dirty="0">
                <a:latin typeface="Arial"/>
                <a:cs typeface="Arial"/>
              </a:rPr>
              <a:t>with </a:t>
            </a:r>
            <a:r>
              <a:rPr sz="2800" spc="-5" dirty="0">
                <a:latin typeface="Arial"/>
                <a:cs typeface="Arial"/>
              </a:rPr>
              <a:t>current and potential  users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4200" spc="127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85" dirty="0">
                <a:latin typeface="Arial"/>
                <a:cs typeface="Arial"/>
              </a:rPr>
              <a:t>Storyboarding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4200" spc="465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310" dirty="0">
                <a:latin typeface="Arial"/>
                <a:cs typeface="Arial"/>
              </a:rPr>
              <a:t>Use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4200" spc="150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100" dirty="0">
                <a:latin typeface="Arial"/>
                <a:cs typeface="Arial"/>
              </a:rPr>
              <a:t>Prototyping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269" y="633857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810" y="388620"/>
            <a:ext cx="5386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Technique:</a:t>
            </a:r>
            <a:r>
              <a:rPr sz="4000" spc="-60" dirty="0"/>
              <a:t> </a:t>
            </a:r>
            <a:r>
              <a:rPr sz="4000" spc="-5" dirty="0"/>
              <a:t>Interviewing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34110" y="1671319"/>
            <a:ext cx="146050" cy="9017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600" spc="-1019" dirty="0">
                <a:solidFill>
                  <a:srgbClr val="CCCCFF"/>
                </a:solidFill>
                <a:latin typeface="Symbol"/>
                <a:cs typeface="Symbol"/>
              </a:rPr>
              <a:t>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spc="-1019" dirty="0">
                <a:solidFill>
                  <a:srgbClr val="CCCCFF"/>
                </a:solidFill>
                <a:latin typeface="Symbol"/>
                <a:cs typeface="Symbol"/>
              </a:rPr>
              <a:t>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110" y="2946400"/>
            <a:ext cx="146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19" dirty="0">
                <a:solidFill>
                  <a:srgbClr val="CCCCFF"/>
                </a:solidFill>
                <a:latin typeface="Symbol"/>
                <a:cs typeface="Symbol"/>
              </a:rPr>
              <a:t>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" y="4098290"/>
            <a:ext cx="146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19" dirty="0">
                <a:solidFill>
                  <a:srgbClr val="CCCCFF"/>
                </a:solidFill>
                <a:latin typeface="Symbol"/>
                <a:cs typeface="Symbol"/>
              </a:rPr>
              <a:t>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4110" y="5250179"/>
            <a:ext cx="146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19" dirty="0">
                <a:solidFill>
                  <a:srgbClr val="CCCCFF"/>
                </a:solidFill>
                <a:latin typeface="Symbol"/>
                <a:cs typeface="Symbol"/>
              </a:rPr>
              <a:t>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6380" y="1704339"/>
            <a:ext cx="6735445" cy="43573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600" dirty="0">
                <a:latin typeface="Arial"/>
                <a:cs typeface="Arial"/>
              </a:rPr>
              <a:t>Simple direct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technique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ts val="2810"/>
              </a:lnSpc>
              <a:spcBef>
                <a:spcPts val="680"/>
              </a:spcBef>
            </a:pPr>
            <a:r>
              <a:rPr sz="2600" spc="-5" dirty="0">
                <a:latin typeface="Arial"/>
                <a:cs typeface="Arial"/>
              </a:rPr>
              <a:t>Context-free </a:t>
            </a:r>
            <a:r>
              <a:rPr sz="2600" dirty="0">
                <a:latin typeface="Arial"/>
                <a:cs typeface="Arial"/>
              </a:rPr>
              <a:t>questions can </a:t>
            </a:r>
            <a:r>
              <a:rPr sz="2600" spc="-5" dirty="0">
                <a:latin typeface="Arial"/>
                <a:cs typeface="Arial"/>
              </a:rPr>
              <a:t>help </a:t>
            </a:r>
            <a:r>
              <a:rPr sz="2600" dirty="0">
                <a:latin typeface="Arial"/>
                <a:cs typeface="Arial"/>
              </a:rPr>
              <a:t>achieve bias-  </a:t>
            </a:r>
            <a:r>
              <a:rPr sz="2600" spc="-5" dirty="0">
                <a:latin typeface="Arial"/>
                <a:cs typeface="Arial"/>
              </a:rPr>
              <a:t>free interviews</a:t>
            </a:r>
            <a:endParaRPr sz="2600">
              <a:latin typeface="Arial"/>
              <a:cs typeface="Arial"/>
            </a:endParaRPr>
          </a:p>
          <a:p>
            <a:pPr marL="12700" marR="741680">
              <a:lnSpc>
                <a:spcPts val="2810"/>
              </a:lnSpc>
              <a:spcBef>
                <a:spcPts val="640"/>
              </a:spcBef>
            </a:pPr>
            <a:r>
              <a:rPr sz="2600" dirty="0">
                <a:latin typeface="Arial"/>
                <a:cs typeface="Arial"/>
              </a:rPr>
              <a:t>Then,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spc="5" dirty="0">
                <a:latin typeface="Arial"/>
                <a:cs typeface="Arial"/>
              </a:rPr>
              <a:t>may be </a:t>
            </a:r>
            <a:r>
              <a:rPr sz="2600" spc="-5" dirty="0">
                <a:latin typeface="Arial"/>
                <a:cs typeface="Arial"/>
              </a:rPr>
              <a:t>appropriate to </a:t>
            </a:r>
            <a:r>
              <a:rPr sz="2600" dirty="0">
                <a:latin typeface="Arial"/>
                <a:cs typeface="Arial"/>
              </a:rPr>
              <a:t>search for  undiscovered requirements by </a:t>
            </a:r>
            <a:r>
              <a:rPr sz="2600" spc="-5" dirty="0">
                <a:latin typeface="Arial"/>
                <a:cs typeface="Arial"/>
              </a:rPr>
              <a:t>exploring  </a:t>
            </a:r>
            <a:r>
              <a:rPr sz="2600" dirty="0">
                <a:latin typeface="Arial"/>
                <a:cs typeface="Arial"/>
              </a:rPr>
              <a:t>solutions.</a:t>
            </a:r>
            <a:endParaRPr sz="2600">
              <a:latin typeface="Arial"/>
              <a:cs typeface="Arial"/>
            </a:endParaRPr>
          </a:p>
          <a:p>
            <a:pPr marL="12700" marR="478155">
              <a:lnSpc>
                <a:spcPct val="89900"/>
              </a:lnSpc>
              <a:spcBef>
                <a:spcPts val="605"/>
              </a:spcBef>
            </a:pPr>
            <a:r>
              <a:rPr sz="2600" dirty="0">
                <a:latin typeface="Arial"/>
                <a:cs typeface="Arial"/>
              </a:rPr>
              <a:t>Convergence on </a:t>
            </a:r>
            <a:r>
              <a:rPr sz="2600" spc="5" dirty="0">
                <a:latin typeface="Arial"/>
                <a:cs typeface="Arial"/>
              </a:rPr>
              <a:t>some common </a:t>
            </a:r>
            <a:r>
              <a:rPr sz="2600" dirty="0">
                <a:latin typeface="Arial"/>
                <a:cs typeface="Arial"/>
              </a:rPr>
              <a:t>needs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will  </a:t>
            </a:r>
            <a:r>
              <a:rPr sz="2600" spc="-5" dirty="0">
                <a:latin typeface="Arial"/>
                <a:cs typeface="Arial"/>
              </a:rPr>
              <a:t>initiate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“requirements repository” for </a:t>
            </a:r>
            <a:r>
              <a:rPr sz="2600" dirty="0">
                <a:latin typeface="Arial"/>
                <a:cs typeface="Arial"/>
              </a:rPr>
              <a:t>use  </a:t>
            </a:r>
            <a:r>
              <a:rPr sz="2600" spc="-5" dirty="0">
                <a:latin typeface="Arial"/>
                <a:cs typeface="Arial"/>
              </a:rPr>
              <a:t>during 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project.</a:t>
            </a:r>
            <a:endParaRPr sz="2600">
              <a:latin typeface="Arial"/>
              <a:cs typeface="Arial"/>
            </a:endParaRPr>
          </a:p>
          <a:p>
            <a:pPr marL="12700" marR="1092835">
              <a:lnSpc>
                <a:spcPts val="2810"/>
              </a:lnSpc>
              <a:spcBef>
                <a:spcPts val="690"/>
              </a:spcBef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questionnaire is </a:t>
            </a:r>
            <a:r>
              <a:rPr sz="2600" dirty="0">
                <a:latin typeface="Arial"/>
                <a:cs typeface="Arial"/>
              </a:rPr>
              <a:t>not </a:t>
            </a:r>
            <a:r>
              <a:rPr sz="2600" spc="-5" dirty="0">
                <a:latin typeface="Arial"/>
                <a:cs typeface="Arial"/>
              </a:rPr>
              <a:t>substitute </a:t>
            </a:r>
            <a:r>
              <a:rPr sz="2600" dirty="0">
                <a:latin typeface="Arial"/>
                <a:cs typeface="Arial"/>
              </a:rPr>
              <a:t>for an  </a:t>
            </a:r>
            <a:r>
              <a:rPr sz="2600" spc="-5" dirty="0">
                <a:latin typeface="Arial"/>
                <a:cs typeface="Arial"/>
              </a:rPr>
              <a:t>interview.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410" y="223520"/>
            <a:ext cx="58337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Technique:</a:t>
            </a:r>
            <a:r>
              <a:rPr sz="4000" spc="-95" dirty="0"/>
              <a:t> </a:t>
            </a:r>
            <a:r>
              <a:rPr sz="4000" spc="-5" dirty="0"/>
              <a:t>Requirements  </a:t>
            </a:r>
            <a:r>
              <a:rPr sz="4000" spc="-10" dirty="0"/>
              <a:t>Workshop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878579" y="404875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159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0800" y="4030979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5000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6010" y="2014220"/>
            <a:ext cx="7626984" cy="363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marR="43180" indent="-382270" algn="just">
              <a:lnSpc>
                <a:spcPct val="99900"/>
              </a:lnSpc>
              <a:spcBef>
                <a:spcPts val="100"/>
              </a:spcBef>
              <a:buClr>
                <a:srgbClr val="CCCCFF"/>
              </a:buClr>
              <a:buFont typeface="Symbol"/>
              <a:buChar char=""/>
              <a:tabLst>
                <a:tab pos="433070" algn="l"/>
              </a:tabLst>
            </a:pPr>
            <a:r>
              <a:rPr sz="3200" dirty="0">
                <a:latin typeface="Arial"/>
                <a:cs typeface="Arial"/>
              </a:rPr>
              <a:t>The requirements </a:t>
            </a:r>
            <a:r>
              <a:rPr sz="3200" spc="-5" dirty="0">
                <a:latin typeface="Arial"/>
                <a:cs typeface="Arial"/>
              </a:rPr>
              <a:t>workshop is </a:t>
            </a:r>
            <a:r>
              <a:rPr sz="3200" dirty="0">
                <a:latin typeface="Arial"/>
                <a:cs typeface="Arial"/>
              </a:rPr>
              <a:t>perhaps 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5" dirty="0">
                <a:latin typeface="Arial"/>
                <a:cs typeface="Arial"/>
              </a:rPr>
              <a:t>most </a:t>
            </a:r>
            <a:r>
              <a:rPr sz="3200" spc="-5" dirty="0">
                <a:latin typeface="Arial"/>
                <a:cs typeface="Arial"/>
              </a:rPr>
              <a:t>powerful </a:t>
            </a:r>
            <a:r>
              <a:rPr sz="3200" dirty="0">
                <a:latin typeface="Arial"/>
                <a:cs typeface="Arial"/>
              </a:rPr>
              <a:t>technique </a:t>
            </a:r>
            <a:r>
              <a:rPr sz="3200" spc="-5" dirty="0">
                <a:latin typeface="Arial"/>
                <a:cs typeface="Arial"/>
              </a:rPr>
              <a:t>for eliciting  </a:t>
            </a:r>
            <a:r>
              <a:rPr sz="3200" dirty="0">
                <a:latin typeface="Arial"/>
                <a:cs typeface="Arial"/>
              </a:rPr>
              <a:t>requirements.</a:t>
            </a:r>
            <a:endParaRPr sz="3200">
              <a:latin typeface="Arial"/>
              <a:cs typeface="Arial"/>
            </a:endParaRPr>
          </a:p>
          <a:p>
            <a:pPr marL="433070" marR="64769" indent="-382270">
              <a:lnSpc>
                <a:spcPct val="100000"/>
              </a:lnSpc>
              <a:spcBef>
                <a:spcPts val="800"/>
              </a:spcBef>
              <a:buClr>
                <a:srgbClr val="CCCCFF"/>
              </a:buClr>
              <a:buFont typeface="Symbol"/>
              <a:buChar char=""/>
              <a:tabLst>
                <a:tab pos="432434" algn="l"/>
                <a:tab pos="433070" algn="l"/>
              </a:tabLst>
            </a:pPr>
            <a:r>
              <a:rPr sz="3200" spc="-5" dirty="0">
                <a:latin typeface="Arial"/>
                <a:cs typeface="Arial"/>
              </a:rPr>
              <a:t>It gathers </a:t>
            </a:r>
            <a:r>
              <a:rPr sz="3200" dirty="0">
                <a:latin typeface="Arial"/>
                <a:cs typeface="Arial"/>
              </a:rPr>
              <a:t>all </a:t>
            </a:r>
            <a:r>
              <a:rPr sz="3200" i="1" dirty="0">
                <a:latin typeface="Arial"/>
                <a:cs typeface="Arial"/>
              </a:rPr>
              <a:t>key </a:t>
            </a:r>
            <a:r>
              <a:rPr sz="3200" dirty="0">
                <a:latin typeface="Arial"/>
                <a:cs typeface="Arial"/>
              </a:rPr>
              <a:t>stakeholders </a:t>
            </a:r>
            <a:r>
              <a:rPr sz="3200" spc="-5" dirty="0">
                <a:latin typeface="Arial"/>
                <a:cs typeface="Arial"/>
              </a:rPr>
              <a:t>together  for </a:t>
            </a:r>
            <a:r>
              <a:rPr sz="3200" dirty="0">
                <a:latin typeface="Arial"/>
                <a:cs typeface="Arial"/>
              </a:rPr>
              <a:t>a short but </a:t>
            </a:r>
            <a:r>
              <a:rPr sz="3200" spc="-5" dirty="0">
                <a:latin typeface="Arial"/>
                <a:cs typeface="Arial"/>
              </a:rPr>
              <a:t>intensely </a:t>
            </a:r>
            <a:r>
              <a:rPr sz="3200" dirty="0">
                <a:latin typeface="Arial"/>
                <a:cs typeface="Arial"/>
              </a:rPr>
              <a:t>focused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period.</a:t>
            </a:r>
            <a:endParaRPr sz="3200">
              <a:latin typeface="Arial"/>
              <a:cs typeface="Arial"/>
            </a:endParaRPr>
          </a:p>
          <a:p>
            <a:pPr marL="433070" marR="783590" indent="-382270">
              <a:lnSpc>
                <a:spcPct val="100000"/>
              </a:lnSpc>
              <a:spcBef>
                <a:spcPts val="800"/>
              </a:spcBef>
              <a:buClr>
                <a:srgbClr val="CCCCFF"/>
              </a:buClr>
              <a:buFont typeface="Symbol"/>
              <a:buChar char=""/>
              <a:tabLst>
                <a:tab pos="432434" algn="l"/>
                <a:tab pos="433070" algn="l"/>
              </a:tabLst>
            </a:pPr>
            <a:r>
              <a:rPr sz="3200" spc="-5" dirty="0">
                <a:latin typeface="Arial"/>
                <a:cs typeface="Arial"/>
              </a:rPr>
              <a:t>Brainstorming is the </a:t>
            </a:r>
            <a:r>
              <a:rPr sz="3200" spc="5" dirty="0">
                <a:latin typeface="Arial"/>
                <a:cs typeface="Arial"/>
              </a:rPr>
              <a:t>most </a:t>
            </a:r>
            <a:r>
              <a:rPr sz="3200" dirty="0">
                <a:latin typeface="Arial"/>
                <a:cs typeface="Arial"/>
              </a:rPr>
              <a:t>important  part of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workshop.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810" y="497840"/>
            <a:ext cx="6390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Technique:</a:t>
            </a:r>
            <a:r>
              <a:rPr sz="4400" spc="-70" dirty="0"/>
              <a:t> </a:t>
            </a:r>
            <a:r>
              <a:rPr sz="4400" spc="-5" dirty="0"/>
              <a:t>Brainstorming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7610" y="1513840"/>
            <a:ext cx="7496809" cy="446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635" marR="1554480" indent="-381635">
              <a:lnSpc>
                <a:spcPts val="3420"/>
              </a:lnSpc>
              <a:spcBef>
                <a:spcPts val="100"/>
              </a:spcBef>
              <a:buClr>
                <a:srgbClr val="CCCCFF"/>
              </a:buClr>
              <a:buFont typeface="Symbol"/>
              <a:buChar char=""/>
              <a:tabLst>
                <a:tab pos="381635" algn="l"/>
                <a:tab pos="407670" algn="l"/>
              </a:tabLst>
            </a:pPr>
            <a:r>
              <a:rPr sz="3000" spc="-5" dirty="0">
                <a:latin typeface="Arial"/>
                <a:cs typeface="Arial"/>
              </a:rPr>
              <a:t>Brainstorming involves both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idea</a:t>
            </a:r>
            <a:endParaRPr sz="3000">
              <a:latin typeface="Arial"/>
              <a:cs typeface="Arial"/>
            </a:endParaRPr>
          </a:p>
          <a:p>
            <a:pPr marR="1527810" algn="ctr">
              <a:lnSpc>
                <a:spcPts val="3420"/>
              </a:lnSpc>
            </a:pPr>
            <a:r>
              <a:rPr sz="3000" i="1" spc="-5" dirty="0">
                <a:latin typeface="Arial"/>
                <a:cs typeface="Arial"/>
              </a:rPr>
              <a:t>generation </a:t>
            </a:r>
            <a:r>
              <a:rPr sz="3000" spc="-5" dirty="0">
                <a:latin typeface="Arial"/>
                <a:cs typeface="Arial"/>
              </a:rPr>
              <a:t>and idea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i="1" spc="-5" dirty="0">
                <a:latin typeface="Arial"/>
                <a:cs typeface="Arial"/>
              </a:rPr>
              <a:t>reduction</a:t>
            </a:r>
            <a:r>
              <a:rPr sz="3000" spc="-5" dirty="0"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 marL="407670" marR="165100" indent="-382270">
              <a:lnSpc>
                <a:spcPct val="89900"/>
              </a:lnSpc>
              <a:spcBef>
                <a:spcPts val="750"/>
              </a:spcBef>
              <a:buClr>
                <a:srgbClr val="CCCCFF"/>
              </a:buClr>
              <a:buFont typeface="Symbol"/>
              <a:buChar char=""/>
              <a:tabLst>
                <a:tab pos="407034" algn="l"/>
                <a:tab pos="407670" algn="l"/>
              </a:tabLst>
            </a:pP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most creative, innovative ideas </a:t>
            </a:r>
            <a:r>
              <a:rPr sz="3000" spc="-10" dirty="0">
                <a:latin typeface="Arial"/>
                <a:cs typeface="Arial"/>
              </a:rPr>
              <a:t>often  </a:t>
            </a:r>
            <a:r>
              <a:rPr sz="3000" dirty="0">
                <a:latin typeface="Arial"/>
                <a:cs typeface="Arial"/>
              </a:rPr>
              <a:t>result </a:t>
            </a:r>
            <a:r>
              <a:rPr sz="3000" spc="-5" dirty="0">
                <a:latin typeface="Arial"/>
                <a:cs typeface="Arial"/>
              </a:rPr>
              <a:t>from combining, seemingly  unrelated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ideas.</a:t>
            </a:r>
            <a:endParaRPr sz="3000">
              <a:latin typeface="Arial"/>
              <a:cs typeface="Arial"/>
            </a:endParaRPr>
          </a:p>
          <a:p>
            <a:pPr marL="407670" marR="17780" indent="-382270">
              <a:lnSpc>
                <a:spcPts val="3229"/>
              </a:lnSpc>
              <a:spcBef>
                <a:spcPts val="810"/>
              </a:spcBef>
              <a:buClr>
                <a:srgbClr val="CCCCFF"/>
              </a:buClr>
              <a:buFont typeface="Symbol"/>
              <a:buChar char=""/>
              <a:tabLst>
                <a:tab pos="407034" algn="l"/>
                <a:tab pos="407670" algn="l"/>
              </a:tabLst>
            </a:pPr>
            <a:r>
              <a:rPr sz="3000" spc="-5" dirty="0">
                <a:latin typeface="Arial"/>
                <a:cs typeface="Arial"/>
              </a:rPr>
              <a:t>Various voting techniques </a:t>
            </a:r>
            <a:r>
              <a:rPr sz="3000" dirty="0">
                <a:latin typeface="Arial"/>
                <a:cs typeface="Arial"/>
              </a:rPr>
              <a:t>may </a:t>
            </a:r>
            <a:r>
              <a:rPr sz="3000" spc="-5" dirty="0">
                <a:latin typeface="Arial"/>
                <a:cs typeface="Arial"/>
              </a:rPr>
              <a:t>be used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to  prioritize the ideas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created.</a:t>
            </a:r>
            <a:endParaRPr sz="3000">
              <a:latin typeface="Arial"/>
              <a:cs typeface="Arial"/>
            </a:endParaRPr>
          </a:p>
          <a:p>
            <a:pPr marL="407670" marR="38100" indent="-382270">
              <a:lnSpc>
                <a:spcPct val="89900"/>
              </a:lnSpc>
              <a:spcBef>
                <a:spcPts val="705"/>
              </a:spcBef>
              <a:buClr>
                <a:srgbClr val="CCCCFF"/>
              </a:buClr>
              <a:buFont typeface="Symbol"/>
              <a:buChar char=""/>
              <a:tabLst>
                <a:tab pos="407034" algn="l"/>
                <a:tab pos="407670" algn="l"/>
              </a:tabLst>
            </a:pPr>
            <a:r>
              <a:rPr sz="3000" spc="-5" dirty="0">
                <a:latin typeface="Arial"/>
                <a:cs typeface="Arial"/>
              </a:rPr>
              <a:t>Although </a:t>
            </a:r>
            <a:r>
              <a:rPr sz="3000" dirty="0">
                <a:latin typeface="Arial"/>
                <a:cs typeface="Arial"/>
              </a:rPr>
              <a:t>live </a:t>
            </a:r>
            <a:r>
              <a:rPr sz="3000" spc="-5" dirty="0">
                <a:latin typeface="Arial"/>
                <a:cs typeface="Arial"/>
              </a:rPr>
              <a:t>brainstorming is </a:t>
            </a:r>
            <a:r>
              <a:rPr sz="3000" spc="-10" dirty="0">
                <a:latin typeface="Arial"/>
                <a:cs typeface="Arial"/>
              </a:rPr>
              <a:t>preferred,  web-based </a:t>
            </a:r>
            <a:r>
              <a:rPr sz="3000" spc="-5" dirty="0">
                <a:latin typeface="Arial"/>
                <a:cs typeface="Arial"/>
              </a:rPr>
              <a:t>brainstorming </a:t>
            </a:r>
            <a:r>
              <a:rPr sz="3000" dirty="0">
                <a:latin typeface="Arial"/>
                <a:cs typeface="Arial"/>
              </a:rPr>
              <a:t>may </a:t>
            </a:r>
            <a:r>
              <a:rPr sz="3000" spc="-5" dirty="0">
                <a:latin typeface="Arial"/>
                <a:cs typeface="Arial"/>
              </a:rPr>
              <a:t>be </a:t>
            </a: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viable  alternative in some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situations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810" y="528320"/>
            <a:ext cx="5835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Technique:</a:t>
            </a:r>
            <a:r>
              <a:rPr sz="4000" spc="-70" dirty="0"/>
              <a:t> </a:t>
            </a:r>
            <a:r>
              <a:rPr sz="4000" spc="-5" dirty="0"/>
              <a:t>Storyboarding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22959" y="1845734"/>
            <a:ext cx="7543801" cy="374807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024890" marR="138430" indent="-273050">
              <a:lnSpc>
                <a:spcPct val="79800"/>
              </a:lnSpc>
              <a:spcBef>
                <a:spcPts val="775"/>
              </a:spcBef>
            </a:pPr>
            <a:r>
              <a:rPr sz="2800" spc="305" dirty="0" smtClean="0"/>
              <a:t>The </a:t>
            </a:r>
            <a:r>
              <a:rPr sz="2800" spc="-5" dirty="0"/>
              <a:t>purpose </a:t>
            </a:r>
            <a:r>
              <a:rPr sz="2800" spc="5" dirty="0"/>
              <a:t>of </a:t>
            </a:r>
            <a:r>
              <a:rPr sz="2800" spc="-5" dirty="0"/>
              <a:t>storyboarding is </a:t>
            </a:r>
            <a:r>
              <a:rPr sz="2800" dirty="0"/>
              <a:t>to </a:t>
            </a:r>
            <a:r>
              <a:rPr sz="2800" spc="-5" dirty="0"/>
              <a:t>elicit</a:t>
            </a:r>
            <a:r>
              <a:rPr sz="2800" spc="-290" dirty="0"/>
              <a:t> </a:t>
            </a:r>
            <a:r>
              <a:rPr sz="2800" spc="-5" dirty="0"/>
              <a:t>early  “Yes, But” reactions.</a:t>
            </a:r>
            <a:endParaRPr sz="2800" dirty="0">
              <a:latin typeface="Symbol"/>
              <a:cs typeface="Symbol"/>
            </a:endParaRPr>
          </a:p>
          <a:p>
            <a:pPr marL="1024890" marR="68580" indent="-273050">
              <a:lnSpc>
                <a:spcPts val="2690"/>
              </a:lnSpc>
            </a:pPr>
            <a:r>
              <a:rPr sz="2800" spc="100" dirty="0" smtClean="0"/>
              <a:t>Storyboards </a:t>
            </a:r>
            <a:r>
              <a:rPr sz="2800" spc="-5" dirty="0"/>
              <a:t>identify the players, </a:t>
            </a:r>
            <a:r>
              <a:rPr sz="2800" spc="-10" dirty="0"/>
              <a:t>explain what  </a:t>
            </a:r>
            <a:r>
              <a:rPr sz="2800" spc="-5" dirty="0"/>
              <a:t>happens </a:t>
            </a:r>
            <a:r>
              <a:rPr sz="2800" dirty="0"/>
              <a:t>to them, </a:t>
            </a:r>
            <a:r>
              <a:rPr sz="2800" spc="-5" dirty="0"/>
              <a:t>and describes </a:t>
            </a:r>
            <a:r>
              <a:rPr sz="2800" dirty="0"/>
              <a:t>how </a:t>
            </a:r>
            <a:r>
              <a:rPr sz="2800" spc="-5" dirty="0"/>
              <a:t>it  </a:t>
            </a:r>
            <a:r>
              <a:rPr sz="2800" spc="-5" dirty="0" smtClean="0"/>
              <a:t>happens.</a:t>
            </a:r>
            <a:endParaRPr lang="en-IN" sz="2800" dirty="0">
              <a:latin typeface="Symbol"/>
            </a:endParaRPr>
          </a:p>
          <a:p>
            <a:pPr marL="1024890" marR="68580" indent="-273050">
              <a:lnSpc>
                <a:spcPts val="2690"/>
              </a:lnSpc>
            </a:pPr>
            <a:r>
              <a:rPr sz="2800" spc="245" dirty="0" smtClean="0"/>
              <a:t>Make </a:t>
            </a:r>
            <a:r>
              <a:rPr sz="2800" spc="-5" dirty="0"/>
              <a:t>the storyboard </a:t>
            </a:r>
            <a:r>
              <a:rPr sz="2800" dirty="0"/>
              <a:t>sketchy, easy to</a:t>
            </a:r>
            <a:r>
              <a:rPr sz="2800" spc="-300" dirty="0"/>
              <a:t> </a:t>
            </a:r>
            <a:r>
              <a:rPr lang="en-IN" sz="2800" spc="-300" dirty="0" smtClean="0"/>
              <a:t> </a:t>
            </a:r>
            <a:r>
              <a:rPr sz="2800" spc="-5" dirty="0" smtClean="0"/>
              <a:t>modify</a:t>
            </a:r>
            <a:r>
              <a:rPr sz="2800" spc="-5" dirty="0"/>
              <a:t>.</a:t>
            </a:r>
            <a:endParaRPr sz="2800" dirty="0">
              <a:latin typeface="Symbol"/>
              <a:cs typeface="Symbol"/>
            </a:endParaRPr>
          </a:p>
          <a:p>
            <a:pPr marL="1024890" marR="400685" indent="-273050">
              <a:lnSpc>
                <a:spcPct val="79800"/>
              </a:lnSpc>
            </a:pPr>
            <a:r>
              <a:rPr sz="2800" spc="105" dirty="0" smtClean="0"/>
              <a:t>Storyboard </a:t>
            </a:r>
            <a:r>
              <a:rPr sz="2800" spc="-5" dirty="0"/>
              <a:t>early and often on every project  </a:t>
            </a:r>
            <a:r>
              <a:rPr sz="2800" spc="-10" dirty="0"/>
              <a:t>with </a:t>
            </a:r>
            <a:r>
              <a:rPr sz="2800" spc="-5" dirty="0"/>
              <a:t>new or innovative</a:t>
            </a:r>
            <a:r>
              <a:rPr sz="2800" dirty="0"/>
              <a:t> content.</a:t>
            </a:r>
            <a:endParaRPr sz="2800" dirty="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810" y="497840"/>
            <a:ext cx="56794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2415" algn="l"/>
              </a:tabLst>
            </a:pPr>
            <a:r>
              <a:rPr sz="4400" spc="5" dirty="0"/>
              <a:t>T</a:t>
            </a:r>
            <a:r>
              <a:rPr sz="4400" spc="-5" dirty="0"/>
              <a:t>e</a:t>
            </a:r>
            <a:r>
              <a:rPr sz="4400" dirty="0"/>
              <a:t>c</a:t>
            </a:r>
            <a:r>
              <a:rPr sz="4400" spc="-10" dirty="0"/>
              <a:t>h</a:t>
            </a:r>
            <a:r>
              <a:rPr sz="4400" spc="-5" dirty="0"/>
              <a:t>nique</a:t>
            </a:r>
            <a:r>
              <a:rPr sz="4400" dirty="0"/>
              <a:t>: </a:t>
            </a:r>
            <a:r>
              <a:rPr sz="4400" spc="-5" dirty="0"/>
              <a:t>U</a:t>
            </a:r>
            <a:r>
              <a:rPr sz="4400" dirty="0"/>
              <a:t>se	</a:t>
            </a:r>
            <a:r>
              <a:rPr sz="4400" spc="-5" dirty="0"/>
              <a:t>C</a:t>
            </a:r>
            <a:r>
              <a:rPr sz="4400" spc="-10" dirty="0"/>
              <a:t>a</a:t>
            </a:r>
            <a:r>
              <a:rPr sz="4400" dirty="0"/>
              <a:t>s</a:t>
            </a:r>
            <a:r>
              <a:rPr sz="4400" spc="-5" dirty="0"/>
              <a:t>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43939" y="1861820"/>
            <a:ext cx="7498715" cy="413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465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31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Cases, like storyboards, identify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who, what, and </a:t>
            </a:r>
            <a:r>
              <a:rPr sz="2800" b="1" spc="-10" dirty="0">
                <a:latin typeface="Arial"/>
                <a:cs typeface="Arial"/>
              </a:rPr>
              <a:t>how </a:t>
            </a:r>
            <a:r>
              <a:rPr sz="2800" spc="5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system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behavior.</a:t>
            </a:r>
            <a:endParaRPr sz="2800">
              <a:latin typeface="Arial"/>
              <a:cs typeface="Arial"/>
            </a:endParaRPr>
          </a:p>
          <a:p>
            <a:pPr marL="381000" marR="447040" indent="-342900">
              <a:lnSpc>
                <a:spcPct val="100000"/>
              </a:lnSpc>
              <a:spcBef>
                <a:spcPts val="690"/>
              </a:spcBef>
            </a:pPr>
            <a:r>
              <a:rPr sz="4200" spc="465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31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Cases describe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interactions  </a:t>
            </a:r>
            <a:r>
              <a:rPr sz="2800" spc="-10" dirty="0">
                <a:latin typeface="Arial"/>
                <a:cs typeface="Arial"/>
              </a:rPr>
              <a:t>between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user and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system, focusing on  </a:t>
            </a:r>
            <a:r>
              <a:rPr sz="2800" spc="-10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they system “does” for the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user.</a:t>
            </a:r>
            <a:endParaRPr sz="2800">
              <a:latin typeface="Arial"/>
              <a:cs typeface="Arial"/>
            </a:endParaRPr>
          </a:p>
          <a:p>
            <a:pPr marL="381000" marR="416559" indent="-342900">
              <a:lnSpc>
                <a:spcPct val="100000"/>
              </a:lnSpc>
              <a:spcBef>
                <a:spcPts val="700"/>
              </a:spcBef>
            </a:pPr>
            <a:r>
              <a:rPr sz="4200" spc="465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3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Use Case model describes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totality 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systems </a:t>
            </a:r>
            <a:r>
              <a:rPr sz="2800" i="1" spc="-5" dirty="0">
                <a:latin typeface="Arial"/>
                <a:cs typeface="Arial"/>
              </a:rPr>
              <a:t>functional</a:t>
            </a:r>
            <a:r>
              <a:rPr sz="2800" i="1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behavior.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ct val="100000"/>
              </a:lnSpc>
              <a:spcBef>
                <a:spcPts val="690"/>
              </a:spcBef>
              <a:tabLst>
                <a:tab pos="2644775" algn="l"/>
              </a:tabLst>
            </a:pPr>
            <a:r>
              <a:rPr sz="4200" spc="307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204" dirty="0">
                <a:latin typeface="Arial"/>
                <a:cs typeface="Arial"/>
              </a:rPr>
              <a:t>Early</a:t>
            </a:r>
            <a:r>
              <a:rPr sz="2800" spc="-5" dirty="0">
                <a:latin typeface="Arial"/>
                <a:cs typeface="Arial"/>
              </a:rPr>
              <a:t> stages:	After </a:t>
            </a:r>
            <a:r>
              <a:rPr sz="2800" spc="-10" dirty="0">
                <a:latin typeface="Arial"/>
                <a:cs typeface="Arial"/>
              </a:rPr>
              <a:t>you </a:t>
            </a:r>
            <a:r>
              <a:rPr sz="2800" spc="-5" dirty="0">
                <a:latin typeface="Arial"/>
                <a:cs typeface="Arial"/>
              </a:rPr>
              <a:t>have an overview of  the use cases, </a:t>
            </a:r>
            <a:r>
              <a:rPr sz="2800" spc="-10" dirty="0">
                <a:latin typeface="Arial"/>
                <a:cs typeface="Arial"/>
              </a:rPr>
              <a:t>expand </a:t>
            </a:r>
            <a:r>
              <a:rPr sz="2800" spc="-5" dirty="0">
                <a:latin typeface="Arial"/>
                <a:cs typeface="Arial"/>
              </a:rPr>
              <a:t>10% of them in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detail.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810" y="528320"/>
            <a:ext cx="5242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Technique:</a:t>
            </a:r>
            <a:r>
              <a:rPr sz="4000" spc="-80" dirty="0"/>
              <a:t> </a:t>
            </a:r>
            <a:r>
              <a:rPr sz="4000" spc="-5" dirty="0"/>
              <a:t>Prototyping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34110" y="1559559"/>
            <a:ext cx="7405370" cy="432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998855" indent="-382270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Font typeface="Symbol"/>
              <a:buChar char=""/>
              <a:tabLst>
                <a:tab pos="394335" algn="l"/>
                <a:tab pos="394970" algn="l"/>
              </a:tabLst>
            </a:pPr>
            <a:r>
              <a:rPr sz="3000" spc="-5" dirty="0">
                <a:latin typeface="Arial"/>
                <a:cs typeface="Arial"/>
              </a:rPr>
              <a:t>Prototyping is especially </a:t>
            </a:r>
            <a:r>
              <a:rPr sz="3000" spc="-10" dirty="0">
                <a:latin typeface="Arial"/>
                <a:cs typeface="Arial"/>
              </a:rPr>
              <a:t>effective </a:t>
            </a:r>
            <a:r>
              <a:rPr sz="3000" spc="-5" dirty="0">
                <a:latin typeface="Arial"/>
                <a:cs typeface="Arial"/>
              </a:rPr>
              <a:t>in  addressing the “Yes, But” and </a:t>
            </a:r>
            <a:r>
              <a:rPr sz="3000" spc="-10" dirty="0">
                <a:latin typeface="Arial"/>
                <a:cs typeface="Arial"/>
              </a:rPr>
              <a:t>the  </a:t>
            </a:r>
            <a:r>
              <a:rPr sz="3000" spc="-5" dirty="0">
                <a:latin typeface="Arial"/>
                <a:cs typeface="Arial"/>
              </a:rPr>
              <a:t>“Undiscovered </a:t>
            </a:r>
            <a:r>
              <a:rPr sz="2800" spc="-5" dirty="0">
                <a:latin typeface="Arial"/>
                <a:cs typeface="Arial"/>
              </a:rPr>
              <a:t>Ruins</a:t>
            </a:r>
            <a:r>
              <a:rPr sz="3000" spc="-5" dirty="0">
                <a:latin typeface="Arial"/>
                <a:cs typeface="Arial"/>
              </a:rPr>
              <a:t>”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syndromes.</a:t>
            </a:r>
            <a:endParaRPr sz="3000">
              <a:latin typeface="Arial"/>
              <a:cs typeface="Arial"/>
            </a:endParaRPr>
          </a:p>
          <a:p>
            <a:pPr marL="394970" marR="5080" indent="-382270" algn="just">
              <a:lnSpc>
                <a:spcPct val="100000"/>
              </a:lnSpc>
              <a:spcBef>
                <a:spcPts val="740"/>
              </a:spcBef>
              <a:buClr>
                <a:srgbClr val="CCCCFF"/>
              </a:buClr>
              <a:buFont typeface="Symbol"/>
              <a:buChar char=""/>
              <a:tabLst>
                <a:tab pos="394970" algn="l"/>
              </a:tabLst>
            </a:pPr>
            <a:r>
              <a:rPr sz="3000" dirty="0">
                <a:latin typeface="Arial"/>
                <a:cs typeface="Arial"/>
              </a:rPr>
              <a:t>A </a:t>
            </a:r>
            <a:r>
              <a:rPr sz="3000" spc="-5" dirty="0">
                <a:latin typeface="Arial"/>
                <a:cs typeface="Arial"/>
              </a:rPr>
              <a:t>software </a:t>
            </a:r>
            <a:r>
              <a:rPr sz="3000" spc="-10" dirty="0">
                <a:latin typeface="Arial"/>
                <a:cs typeface="Arial"/>
              </a:rPr>
              <a:t>requirements </a:t>
            </a:r>
            <a:r>
              <a:rPr sz="3000" spc="-5" dirty="0">
                <a:latin typeface="Arial"/>
                <a:cs typeface="Arial"/>
              </a:rPr>
              <a:t>prototype is </a:t>
            </a:r>
            <a:r>
              <a:rPr sz="3000" spc="-140" dirty="0">
                <a:latin typeface="Arial"/>
                <a:cs typeface="Arial"/>
              </a:rPr>
              <a:t>built  </a:t>
            </a:r>
            <a:r>
              <a:rPr sz="3000" spc="-5" dirty="0">
                <a:latin typeface="Arial"/>
                <a:cs typeface="Arial"/>
              </a:rPr>
              <a:t>to help developers, users, and </a:t>
            </a:r>
            <a:r>
              <a:rPr sz="3000" dirty="0">
                <a:latin typeface="Arial"/>
                <a:cs typeface="Arial"/>
              </a:rPr>
              <a:t>customers  </a:t>
            </a:r>
            <a:r>
              <a:rPr sz="3000" spc="-10" dirty="0">
                <a:latin typeface="Arial"/>
                <a:cs typeface="Arial"/>
              </a:rPr>
              <a:t>better </a:t>
            </a:r>
            <a:r>
              <a:rPr sz="3000" spc="-5" dirty="0">
                <a:latin typeface="Arial"/>
                <a:cs typeface="Arial"/>
              </a:rPr>
              <a:t>understand </a:t>
            </a:r>
            <a:r>
              <a:rPr sz="3000" dirty="0">
                <a:latin typeface="Arial"/>
                <a:cs typeface="Arial"/>
              </a:rPr>
              <a:t>system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requirements.</a:t>
            </a:r>
            <a:endParaRPr sz="3000">
              <a:latin typeface="Arial"/>
              <a:cs typeface="Arial"/>
            </a:endParaRPr>
          </a:p>
          <a:p>
            <a:pPr marL="394970" marR="28575" indent="-382270">
              <a:lnSpc>
                <a:spcPct val="100000"/>
              </a:lnSpc>
              <a:spcBef>
                <a:spcPts val="740"/>
              </a:spcBef>
              <a:buClr>
                <a:srgbClr val="CCCCFF"/>
              </a:buClr>
              <a:buFont typeface="Symbol"/>
              <a:buChar char=""/>
              <a:tabLst>
                <a:tab pos="394335" algn="l"/>
                <a:tab pos="394970" algn="l"/>
              </a:tabLst>
            </a:pPr>
            <a:r>
              <a:rPr sz="3000" spc="-5" dirty="0">
                <a:latin typeface="Arial"/>
                <a:cs typeface="Arial"/>
              </a:rPr>
              <a:t>Prototype </a:t>
            </a:r>
            <a:r>
              <a:rPr sz="3000" spc="-1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“fuzzy” requirements: those  </a:t>
            </a:r>
            <a:r>
              <a:rPr sz="3000" spc="-10" dirty="0">
                <a:latin typeface="Arial"/>
                <a:cs typeface="Arial"/>
              </a:rPr>
              <a:t>that, </a:t>
            </a:r>
            <a:r>
              <a:rPr sz="3000" spc="-5" dirty="0">
                <a:latin typeface="Arial"/>
                <a:cs typeface="Arial"/>
              </a:rPr>
              <a:t>although </a:t>
            </a:r>
            <a:r>
              <a:rPr sz="3000" spc="-10" dirty="0">
                <a:latin typeface="Arial"/>
                <a:cs typeface="Arial"/>
              </a:rPr>
              <a:t>known, </a:t>
            </a:r>
            <a:r>
              <a:rPr sz="3000" spc="-5" dirty="0">
                <a:latin typeface="Arial"/>
                <a:cs typeface="Arial"/>
              </a:rPr>
              <a:t>are poorly defined  and poorly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understood.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400" y="453390"/>
            <a:ext cx="4088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Prototyping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6219" y="1206500"/>
            <a:ext cx="7352030" cy="260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Prototype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10" dirty="0">
                <a:latin typeface="Arial"/>
                <a:cs typeface="Arial"/>
              </a:rPr>
              <a:t>building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tool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track how </a:t>
            </a:r>
            <a:r>
              <a:rPr sz="2400" dirty="0">
                <a:latin typeface="Arial"/>
                <a:cs typeface="Arial"/>
              </a:rPr>
              <a:t>much 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user</a:t>
            </a:r>
            <a:endParaRPr sz="2400" dirty="0">
              <a:latin typeface="Arial"/>
              <a:cs typeface="Arial"/>
            </a:endParaRPr>
          </a:p>
          <a:p>
            <a:pPr marL="2475230" algn="just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exercises each </a:t>
            </a:r>
            <a:r>
              <a:rPr sz="2400" spc="-10" dirty="0">
                <a:latin typeface="Arial"/>
                <a:cs typeface="Arial"/>
              </a:rPr>
              <a:t>day</a:t>
            </a:r>
            <a:endParaRPr sz="2400" dirty="0">
              <a:latin typeface="Arial"/>
              <a:cs typeface="Arial"/>
            </a:endParaRPr>
          </a:p>
          <a:p>
            <a:pPr marL="275590" marR="70485" indent="4445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users will 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enter the date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exercise  routine </a:t>
            </a:r>
            <a:r>
              <a:rPr sz="2400" dirty="0">
                <a:latin typeface="Arial"/>
                <a:cs typeface="Arial"/>
              </a:rPr>
              <a:t>so </a:t>
            </a:r>
            <a:r>
              <a:rPr sz="2400" spc="-5" dirty="0">
                <a:latin typeface="Arial"/>
                <a:cs typeface="Arial"/>
              </a:rPr>
              <a:t>user interface is important as users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might</a:t>
            </a:r>
          </a:p>
          <a:p>
            <a:pPr marL="1496060" algn="just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not </a:t>
            </a:r>
            <a:r>
              <a:rPr sz="240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familiar with computer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use.</a:t>
            </a:r>
            <a:endParaRPr sz="2400" dirty="0">
              <a:latin typeface="Arial"/>
              <a:cs typeface="Arial"/>
            </a:endParaRPr>
          </a:p>
          <a:p>
            <a:pPr marL="1990089" marR="5080" indent="-1831339" algn="just">
              <a:lnSpc>
                <a:spcPct val="100000"/>
              </a:lnSpc>
              <a:spcBef>
                <a:spcPts val="500"/>
              </a:spcBef>
              <a:tabLst>
                <a:tab pos="615315" algn="l"/>
              </a:tabLst>
            </a:pPr>
            <a:r>
              <a:rPr sz="2000" spc="-5" dirty="0">
                <a:solidFill>
                  <a:srgbClr val="CCCCFF"/>
                </a:solidFill>
                <a:latin typeface="Arial"/>
                <a:cs typeface="Arial"/>
              </a:rPr>
              <a:t>1)	</a:t>
            </a:r>
            <a:r>
              <a:rPr sz="2000" dirty="0">
                <a:latin typeface="Arial"/>
                <a:cs typeface="Arial"/>
              </a:rPr>
              <a:t>Graphical representation of first </a:t>
            </a:r>
            <a:r>
              <a:rPr sz="2000" spc="-5" dirty="0">
                <a:latin typeface="Arial"/>
                <a:cs typeface="Arial"/>
              </a:rPr>
              <a:t>prototype, in which the </a:t>
            </a:r>
            <a:r>
              <a:rPr sz="2000" dirty="0">
                <a:latin typeface="Arial"/>
                <a:cs typeface="Arial"/>
              </a:rPr>
              <a:t>user  must </a:t>
            </a:r>
            <a:r>
              <a:rPr sz="2000" spc="-5" dirty="0">
                <a:latin typeface="Arial"/>
                <a:cs typeface="Arial"/>
              </a:rPr>
              <a:t>type the </a:t>
            </a:r>
            <a:r>
              <a:rPr sz="2000" dirty="0">
                <a:latin typeface="Arial"/>
                <a:cs typeface="Arial"/>
              </a:rPr>
              <a:t>day, </a:t>
            </a:r>
            <a:r>
              <a:rPr sz="2000" spc="-5" dirty="0">
                <a:latin typeface="Arial"/>
                <a:cs typeface="Arial"/>
              </a:rPr>
              <a:t>month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year</a:t>
            </a:r>
          </a:p>
        </p:txBody>
      </p:sp>
      <p:sp>
        <p:nvSpPr>
          <p:cNvPr id="4" name="object 4"/>
          <p:cNvSpPr/>
          <p:nvPr/>
        </p:nvSpPr>
        <p:spPr>
          <a:xfrm>
            <a:off x="5663770" y="4113529"/>
            <a:ext cx="2714662" cy="20399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6591"/>
            <a:ext cx="80746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</a:t>
            </a:r>
            <a:r>
              <a:rPr spc="-5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27760" rIns="0" bIns="0" rtlCol="0">
            <a:spAutoFit/>
          </a:bodyPr>
          <a:lstStyle/>
          <a:p>
            <a:pPr marL="485140" marR="30480" indent="-342900">
              <a:lnSpc>
                <a:spcPct val="100000"/>
              </a:lnSpc>
              <a:spcBef>
                <a:spcPts val="100"/>
              </a:spcBef>
            </a:pPr>
            <a:r>
              <a:rPr sz="4200" spc="150" baseline="5952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800" spc="100" dirty="0"/>
              <a:t>Requirement </a:t>
            </a:r>
            <a:r>
              <a:rPr sz="2800" spc="-5" dirty="0"/>
              <a:t>engineering </a:t>
            </a:r>
            <a:r>
              <a:rPr sz="2800" dirty="0"/>
              <a:t>is a sub </a:t>
            </a:r>
            <a:r>
              <a:rPr sz="2800" spc="-5" dirty="0"/>
              <a:t>discipline of  </a:t>
            </a:r>
            <a:r>
              <a:rPr sz="2800" b="1" spc="-5" dirty="0">
                <a:solidFill>
                  <a:srgbClr val="6666FF"/>
                </a:solidFill>
                <a:latin typeface="Arial"/>
                <a:cs typeface="Arial"/>
                <a:hlinkClick r:id="rId2"/>
              </a:rPr>
              <a:t>software engineering </a:t>
            </a:r>
            <a:r>
              <a:rPr sz="2800" spc="-5" dirty="0"/>
              <a:t>that </a:t>
            </a:r>
            <a:r>
              <a:rPr sz="2800" dirty="0"/>
              <a:t>is concerned </a:t>
            </a:r>
            <a:r>
              <a:rPr sz="2800" spc="-10" dirty="0"/>
              <a:t>with  </a:t>
            </a:r>
            <a:r>
              <a:rPr sz="2800" spc="-5" dirty="0"/>
              <a:t>determining the </a:t>
            </a:r>
            <a:r>
              <a:rPr sz="2800" b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goals</a:t>
            </a:r>
            <a:r>
              <a:rPr sz="2800" spc="-5" dirty="0">
                <a:solidFill>
                  <a:srgbClr val="0000CC"/>
                </a:solidFill>
              </a:rPr>
              <a:t>, </a:t>
            </a:r>
            <a:r>
              <a:rPr sz="2800" b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functions</a:t>
            </a:r>
            <a:r>
              <a:rPr sz="2800" spc="-5" dirty="0"/>
              <a:t>, and  </a:t>
            </a:r>
            <a:r>
              <a:rPr sz="2800" b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Arial"/>
                <a:cs typeface="Arial"/>
              </a:rPr>
              <a:t>constraints</a:t>
            </a:r>
            <a:r>
              <a:rPr sz="2800" b="1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800" spc="-5" dirty="0"/>
              <a:t>of software</a:t>
            </a:r>
            <a:r>
              <a:rPr sz="2800" spc="30" dirty="0"/>
              <a:t> </a:t>
            </a:r>
            <a:r>
              <a:rPr sz="2800" dirty="0"/>
              <a:t>systems.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4269" y="63385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415290"/>
            <a:ext cx="40881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Prototyping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435100"/>
            <a:ext cx="4959985" cy="3695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5080" indent="-526415" algn="just">
              <a:lnSpc>
                <a:spcPct val="100000"/>
              </a:lnSpc>
              <a:spcBef>
                <a:spcPts val="100"/>
              </a:spcBef>
              <a:buClr>
                <a:srgbClr val="CCCCFF"/>
              </a:buClr>
              <a:buAutoNum type="arabicParenR" startAt="2"/>
              <a:tabLst>
                <a:tab pos="526415" algn="l"/>
                <a:tab pos="527050" algn="l"/>
              </a:tabLst>
            </a:pPr>
            <a:r>
              <a:rPr sz="2600" dirty="0">
                <a:latin typeface="Arial"/>
                <a:cs typeface="Arial"/>
              </a:rPr>
              <a:t>The system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displays 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chart for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that</a:t>
            </a:r>
            <a:endParaRPr sz="2600" dirty="0">
              <a:latin typeface="Arial"/>
              <a:cs typeface="Arial"/>
            </a:endParaRPr>
          </a:p>
          <a:p>
            <a:pPr marL="554990" marR="30480" algn="just">
              <a:lnSpc>
                <a:spcPts val="3120"/>
              </a:lnSpc>
              <a:spcBef>
                <a:spcPts val="90"/>
              </a:spcBef>
            </a:pPr>
            <a:r>
              <a:rPr sz="2600" dirty="0">
                <a:latin typeface="Arial"/>
                <a:cs typeface="Arial"/>
              </a:rPr>
              <a:t>month, and </a:t>
            </a:r>
            <a:r>
              <a:rPr sz="2600" spc="-5" dirty="0">
                <a:latin typeface="Arial"/>
                <a:cs typeface="Arial"/>
              </a:rPr>
              <a:t>the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user  selects </a:t>
            </a:r>
            <a:r>
              <a:rPr sz="2600" spc="-5" dirty="0">
                <a:latin typeface="Arial"/>
                <a:cs typeface="Arial"/>
              </a:rPr>
              <a:t>the  appropriate </a:t>
            </a:r>
            <a:r>
              <a:rPr sz="2600" dirty="0">
                <a:latin typeface="Arial"/>
                <a:cs typeface="Arial"/>
              </a:rPr>
              <a:t>date </a:t>
            </a:r>
            <a:r>
              <a:rPr sz="2600" spc="-5" dirty="0">
                <a:latin typeface="Arial"/>
                <a:cs typeface="Arial"/>
              </a:rPr>
              <a:t>in 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chart</a:t>
            </a:r>
            <a:endParaRPr sz="2600" dirty="0">
              <a:latin typeface="Arial"/>
              <a:cs typeface="Arial"/>
            </a:endParaRPr>
          </a:p>
          <a:p>
            <a:pPr marL="557530" marR="34290" indent="-156210" algn="just">
              <a:lnSpc>
                <a:spcPct val="99900"/>
              </a:lnSpc>
              <a:spcBef>
                <a:spcPts val="550"/>
              </a:spcBef>
              <a:buClr>
                <a:srgbClr val="CCCCFF"/>
              </a:buClr>
              <a:buAutoNum type="arabicParenR" startAt="3"/>
              <a:tabLst>
                <a:tab pos="913765" algn="l"/>
                <a:tab pos="914400" algn="l"/>
              </a:tabLst>
            </a:pPr>
            <a:r>
              <a:rPr sz="2600" spc="-5" dirty="0">
                <a:latin typeface="Arial"/>
                <a:cs typeface="Arial"/>
              </a:rPr>
              <a:t>Third prototype  shows that </a:t>
            </a:r>
            <a:r>
              <a:rPr sz="2600" dirty="0">
                <a:latin typeface="Arial"/>
                <a:cs typeface="Arial"/>
              </a:rPr>
              <a:t>instead  </a:t>
            </a:r>
            <a:r>
              <a:rPr sz="2600" spc="5" dirty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a calendar,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user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presented  </a:t>
            </a:r>
            <a:r>
              <a:rPr sz="2600" spc="-10" dirty="0">
                <a:latin typeface="Arial"/>
                <a:cs typeface="Arial"/>
              </a:rPr>
              <a:t>with </a:t>
            </a:r>
            <a:r>
              <a:rPr sz="2600" spc="-5" dirty="0">
                <a:latin typeface="Arial"/>
                <a:cs typeface="Arial"/>
              </a:rPr>
              <a:t>three slide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bars</a:t>
            </a:r>
          </a:p>
        </p:txBody>
      </p:sp>
      <p:sp>
        <p:nvSpPr>
          <p:cNvPr id="4" name="object 4"/>
          <p:cNvSpPr/>
          <p:nvPr/>
        </p:nvSpPr>
        <p:spPr>
          <a:xfrm>
            <a:off x="5943600" y="1370330"/>
            <a:ext cx="2895600" cy="218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96" y="3733800"/>
            <a:ext cx="2838098" cy="2190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389" y="396591"/>
            <a:ext cx="673481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Levels of</a:t>
            </a:r>
            <a:r>
              <a:rPr spc="-3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" y="1559559"/>
            <a:ext cx="8081009" cy="4748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600" spc="217" baseline="5787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400" spc="145" dirty="0">
                <a:latin typeface="Arial"/>
                <a:cs typeface="Arial"/>
              </a:rPr>
              <a:t>Business</a:t>
            </a:r>
            <a:r>
              <a:rPr sz="2400" spc="-5" dirty="0">
                <a:latin typeface="Arial"/>
                <a:cs typeface="Arial"/>
              </a:rPr>
              <a:t> Requirements</a:t>
            </a:r>
            <a:endParaRPr sz="2400">
              <a:latin typeface="Arial"/>
              <a:cs typeface="Arial"/>
            </a:endParaRPr>
          </a:p>
          <a:p>
            <a:pPr marL="793750" marR="127635" indent="-285750">
              <a:lnSpc>
                <a:spcPts val="1920"/>
              </a:lnSpc>
              <a:spcBef>
                <a:spcPts val="480"/>
              </a:spcBef>
            </a:pPr>
            <a:r>
              <a:rPr sz="3000" spc="810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3000" spc="-104" baseline="5555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High </a:t>
            </a:r>
            <a:r>
              <a:rPr sz="2000" spc="-5" dirty="0">
                <a:latin typeface="Arial"/>
                <a:cs typeface="Arial"/>
              </a:rPr>
              <a:t>level objectives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organization or customer requesting  </a:t>
            </a:r>
            <a:r>
              <a:rPr sz="2000" spc="-5" dirty="0">
                <a:latin typeface="Arial"/>
                <a:cs typeface="Arial"/>
              </a:rPr>
              <a:t>system or</a:t>
            </a:r>
            <a:r>
              <a:rPr sz="2000" dirty="0">
                <a:latin typeface="Arial"/>
                <a:cs typeface="Arial"/>
              </a:rPr>
              <a:t> product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0"/>
              </a:spcBef>
            </a:pPr>
            <a:r>
              <a:rPr sz="3600" spc="405" baseline="5787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400" spc="270" dirty="0">
                <a:latin typeface="Arial"/>
                <a:cs typeface="Arial"/>
              </a:rPr>
              <a:t>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93750" marR="525145" indent="-285750">
              <a:lnSpc>
                <a:spcPct val="80000"/>
              </a:lnSpc>
              <a:spcBef>
                <a:spcPts val="490"/>
              </a:spcBef>
            </a:pPr>
            <a:r>
              <a:rPr sz="3000" spc="810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3000" spc="-97" baseline="5555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Describe tasks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user must be </a:t>
            </a:r>
            <a:r>
              <a:rPr sz="2000" spc="-5" dirty="0">
                <a:latin typeface="Arial"/>
                <a:cs typeface="Arial"/>
              </a:rPr>
              <a:t>able to </a:t>
            </a:r>
            <a:r>
              <a:rPr sz="2000" dirty="0">
                <a:latin typeface="Arial"/>
                <a:cs typeface="Arial"/>
              </a:rPr>
              <a:t>accomplish </a:t>
            </a:r>
            <a:r>
              <a:rPr sz="2000" spc="-10" dirty="0">
                <a:latin typeface="Arial"/>
                <a:cs typeface="Arial"/>
              </a:rPr>
              <a:t>with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600" spc="179" baseline="5787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400" spc="120" dirty="0">
                <a:latin typeface="Arial"/>
                <a:cs typeface="Arial"/>
              </a:rPr>
              <a:t>Functional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93750" marR="530225" indent="-285750">
              <a:lnSpc>
                <a:spcPct val="80000"/>
              </a:lnSpc>
              <a:spcBef>
                <a:spcPts val="490"/>
              </a:spcBef>
            </a:pPr>
            <a:r>
              <a:rPr sz="3000" spc="810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3000" spc="-44" baseline="5555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The software functionality the </a:t>
            </a:r>
            <a:r>
              <a:rPr sz="2000" dirty="0">
                <a:latin typeface="Arial"/>
                <a:cs typeface="Arial"/>
              </a:rPr>
              <a:t>developers must </a:t>
            </a:r>
            <a:r>
              <a:rPr sz="2000" spc="-5" dirty="0">
                <a:latin typeface="Arial"/>
                <a:cs typeface="Arial"/>
              </a:rPr>
              <a:t>build into the  </a:t>
            </a:r>
            <a:r>
              <a:rPr sz="2000" dirty="0">
                <a:latin typeface="Arial"/>
                <a:cs typeface="Arial"/>
              </a:rPr>
              <a:t>product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enable users to accomplish </a:t>
            </a:r>
            <a:r>
              <a:rPr sz="2000" spc="-5" dirty="0">
                <a:latin typeface="Arial"/>
                <a:cs typeface="Arial"/>
              </a:rPr>
              <a:t>their </a:t>
            </a:r>
            <a:r>
              <a:rPr sz="2000" dirty="0">
                <a:latin typeface="Arial"/>
                <a:cs typeface="Arial"/>
              </a:rPr>
              <a:t>tasks, </a:t>
            </a:r>
            <a:r>
              <a:rPr sz="2000" spc="-5" dirty="0">
                <a:latin typeface="Arial"/>
                <a:cs typeface="Arial"/>
              </a:rPr>
              <a:t>thereby  satisfying the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requirements</a:t>
            </a: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</a:pPr>
            <a:r>
              <a:rPr sz="3600" spc="127" baseline="5787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400" spc="85" dirty="0">
                <a:latin typeface="Arial"/>
                <a:cs typeface="Arial"/>
              </a:rPr>
              <a:t>Non-functional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  <a:p>
            <a:pPr marL="793750" marR="43180" indent="-285750">
              <a:lnSpc>
                <a:spcPts val="1920"/>
              </a:lnSpc>
              <a:spcBef>
                <a:spcPts val="484"/>
              </a:spcBef>
              <a:tabLst>
                <a:tab pos="1808480" algn="l"/>
              </a:tabLst>
            </a:pPr>
            <a:r>
              <a:rPr sz="3000" spc="810" baseline="5555" dirty="0">
                <a:solidFill>
                  <a:srgbClr val="CCCCFF"/>
                </a:solidFill>
                <a:latin typeface="Symbol"/>
                <a:cs typeface="Symbol"/>
              </a:rPr>
              <a:t></a:t>
            </a:r>
            <a:r>
              <a:rPr sz="3000" spc="7" baseline="5555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These </a:t>
            </a:r>
            <a:r>
              <a:rPr sz="2000" dirty="0">
                <a:latin typeface="Arial"/>
                <a:cs typeface="Arial"/>
              </a:rPr>
              <a:t>are constraints </a:t>
            </a:r>
            <a:r>
              <a:rPr sz="2000" spc="-5" dirty="0">
                <a:latin typeface="Arial"/>
                <a:cs typeface="Arial"/>
              </a:rPr>
              <a:t>on the </a:t>
            </a:r>
            <a:r>
              <a:rPr sz="2000" dirty="0">
                <a:latin typeface="Arial"/>
                <a:cs typeface="Arial"/>
              </a:rPr>
              <a:t>services </a:t>
            </a:r>
            <a:r>
              <a:rPr sz="2000" spc="-5" dirty="0">
                <a:latin typeface="Arial"/>
                <a:cs typeface="Arial"/>
              </a:rPr>
              <a:t>or functions offered by the  system.	</a:t>
            </a:r>
            <a:r>
              <a:rPr sz="2000" dirty="0">
                <a:latin typeface="Arial"/>
                <a:cs typeface="Arial"/>
              </a:rPr>
              <a:t>They include </a:t>
            </a:r>
            <a:r>
              <a:rPr sz="2000" spc="-5" dirty="0">
                <a:latin typeface="Arial"/>
                <a:cs typeface="Arial"/>
              </a:rPr>
              <a:t>timing </a:t>
            </a:r>
            <a:r>
              <a:rPr sz="2000" dirty="0">
                <a:latin typeface="Arial"/>
                <a:cs typeface="Arial"/>
              </a:rPr>
              <a:t>constraints, </a:t>
            </a:r>
            <a:r>
              <a:rPr sz="2000" spc="-5" dirty="0">
                <a:latin typeface="Arial"/>
                <a:cs typeface="Arial"/>
              </a:rPr>
              <a:t>constraints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 spc="-5" dirty="0">
                <a:latin typeface="Arial"/>
                <a:cs typeface="Arial"/>
              </a:rPr>
              <a:t>the  development </a:t>
            </a:r>
            <a:r>
              <a:rPr sz="2000" dirty="0">
                <a:latin typeface="Arial"/>
                <a:cs typeface="Arial"/>
              </a:rPr>
              <a:t>process, </a:t>
            </a:r>
            <a:r>
              <a:rPr sz="2000" spc="-5" dirty="0">
                <a:latin typeface="Arial"/>
                <a:cs typeface="Arial"/>
              </a:rPr>
              <a:t>implementation </a:t>
            </a:r>
            <a:r>
              <a:rPr sz="2000" dirty="0">
                <a:latin typeface="Arial"/>
                <a:cs typeface="Arial"/>
              </a:rPr>
              <a:t>constraints, </a:t>
            </a:r>
            <a:r>
              <a:rPr sz="2000" spc="-5" dirty="0">
                <a:latin typeface="Arial"/>
                <a:cs typeface="Arial"/>
              </a:rPr>
              <a:t>security,  </a:t>
            </a:r>
            <a:r>
              <a:rPr sz="2000" dirty="0">
                <a:latin typeface="Arial"/>
                <a:cs typeface="Arial"/>
              </a:rPr>
              <a:t>standards</a:t>
            </a:r>
            <a:r>
              <a:rPr sz="2000" spc="-5" dirty="0">
                <a:latin typeface="Arial"/>
                <a:cs typeface="Arial"/>
              </a:rPr>
              <a:t> etc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389" y="396591"/>
            <a:ext cx="65417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Levels</a:t>
            </a:r>
            <a:r>
              <a:rPr spc="-2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360045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5760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190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2905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492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207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9922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637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352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940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2655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8370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4085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800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389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1104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819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534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8122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837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9552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5267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0982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570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2285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8000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715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430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5017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0732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6447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2162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7750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465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9180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4895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0610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6199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1914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7629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3344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9059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4647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0362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077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1792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7507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3095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8810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4525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39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0240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55828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1543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67258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2973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8688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4275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9990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5705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1420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7135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2724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8439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4154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9869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5456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1171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6886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2601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583169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3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3905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9620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5335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1050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6765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2353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80680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3783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94980" y="2932429"/>
            <a:ext cx="27940" cy="0"/>
          </a:xfrm>
          <a:custGeom>
            <a:avLst/>
            <a:gdLst/>
            <a:ahLst/>
            <a:cxnLst/>
            <a:rect l="l" t="t" r="r" b="b"/>
            <a:pathLst>
              <a:path w="27940">
                <a:moveTo>
                  <a:pt x="0" y="0"/>
                </a:moveTo>
                <a:lnTo>
                  <a:pt x="2794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5085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08009" y="2932429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1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265159" y="2932429"/>
            <a:ext cx="3810" cy="0"/>
          </a:xfrm>
          <a:custGeom>
            <a:avLst/>
            <a:gdLst/>
            <a:ahLst/>
            <a:cxnLst/>
            <a:rect l="l" t="t" r="r" b="b"/>
            <a:pathLst>
              <a:path w="3809">
                <a:moveTo>
                  <a:pt x="1905" y="-13970"/>
                </a:moveTo>
                <a:lnTo>
                  <a:pt x="1905" y="1397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78369" y="1352062"/>
            <a:ext cx="1732914" cy="1200150"/>
          </a:xfrm>
          <a:custGeom>
            <a:avLst/>
            <a:gdLst/>
            <a:ahLst/>
            <a:cxnLst/>
            <a:rect l="l" t="t" r="r" b="b"/>
            <a:pathLst>
              <a:path w="1732914" h="1200150">
                <a:moveTo>
                  <a:pt x="166499" y="109304"/>
                </a:moveTo>
                <a:lnTo>
                  <a:pt x="94453" y="130901"/>
                </a:lnTo>
                <a:lnTo>
                  <a:pt x="62055" y="161018"/>
                </a:lnTo>
                <a:lnTo>
                  <a:pt x="36389" y="199755"/>
                </a:lnTo>
                <a:lnTo>
                  <a:pt x="17476" y="244268"/>
                </a:lnTo>
                <a:lnTo>
                  <a:pt x="5339" y="291713"/>
                </a:lnTo>
                <a:lnTo>
                  <a:pt x="0" y="339248"/>
                </a:lnTo>
                <a:lnTo>
                  <a:pt x="1481" y="384027"/>
                </a:lnTo>
                <a:lnTo>
                  <a:pt x="12496" y="421958"/>
                </a:lnTo>
                <a:lnTo>
                  <a:pt x="35314" y="461259"/>
                </a:lnTo>
                <a:lnTo>
                  <a:pt x="66020" y="501631"/>
                </a:lnTo>
                <a:lnTo>
                  <a:pt x="100699" y="542777"/>
                </a:lnTo>
                <a:lnTo>
                  <a:pt x="135438" y="584399"/>
                </a:lnTo>
                <a:lnTo>
                  <a:pt x="166323" y="626200"/>
                </a:lnTo>
                <a:lnTo>
                  <a:pt x="189438" y="667882"/>
                </a:lnTo>
                <a:lnTo>
                  <a:pt x="200871" y="709147"/>
                </a:lnTo>
                <a:lnTo>
                  <a:pt x="197468" y="746008"/>
                </a:lnTo>
                <a:lnTo>
                  <a:pt x="182213" y="784187"/>
                </a:lnTo>
                <a:lnTo>
                  <a:pt x="158961" y="823024"/>
                </a:lnTo>
                <a:lnTo>
                  <a:pt x="131569" y="861861"/>
                </a:lnTo>
                <a:lnTo>
                  <a:pt x="103896" y="900039"/>
                </a:lnTo>
                <a:lnTo>
                  <a:pt x="79797" y="936900"/>
                </a:lnTo>
                <a:lnTo>
                  <a:pt x="63130" y="971786"/>
                </a:lnTo>
                <a:lnTo>
                  <a:pt x="57753" y="1004038"/>
                </a:lnTo>
                <a:lnTo>
                  <a:pt x="67521" y="1032997"/>
                </a:lnTo>
                <a:lnTo>
                  <a:pt x="125178" y="1089511"/>
                </a:lnTo>
                <a:lnTo>
                  <a:pt x="166439" y="1117476"/>
                </a:lnTo>
                <a:lnTo>
                  <a:pt x="213440" y="1143433"/>
                </a:lnTo>
                <a:lnTo>
                  <a:pt x="264266" y="1166025"/>
                </a:lnTo>
                <a:lnTo>
                  <a:pt x="317005" y="1183892"/>
                </a:lnTo>
                <a:lnTo>
                  <a:pt x="369744" y="1195676"/>
                </a:lnTo>
                <a:lnTo>
                  <a:pt x="420570" y="1200017"/>
                </a:lnTo>
                <a:lnTo>
                  <a:pt x="467571" y="1195557"/>
                </a:lnTo>
                <a:lnTo>
                  <a:pt x="532211" y="1163537"/>
                </a:lnTo>
                <a:lnTo>
                  <a:pt x="563813" y="1136185"/>
                </a:lnTo>
                <a:lnTo>
                  <a:pt x="595229" y="1103647"/>
                </a:lnTo>
                <a:lnTo>
                  <a:pt x="626681" y="1067705"/>
                </a:lnTo>
                <a:lnTo>
                  <a:pt x="658388" y="1030140"/>
                </a:lnTo>
                <a:lnTo>
                  <a:pt x="690572" y="992733"/>
                </a:lnTo>
                <a:lnTo>
                  <a:pt x="723452" y="957267"/>
                </a:lnTo>
                <a:lnTo>
                  <a:pt x="757250" y="925523"/>
                </a:lnTo>
                <a:lnTo>
                  <a:pt x="792185" y="899283"/>
                </a:lnTo>
                <a:lnTo>
                  <a:pt x="828478" y="880327"/>
                </a:lnTo>
                <a:lnTo>
                  <a:pt x="866351" y="870437"/>
                </a:lnTo>
                <a:lnTo>
                  <a:pt x="1732491" y="870437"/>
                </a:lnTo>
                <a:lnTo>
                  <a:pt x="1731672" y="839722"/>
                </a:lnTo>
                <a:lnTo>
                  <a:pt x="1717191" y="807690"/>
                </a:lnTo>
                <a:lnTo>
                  <a:pt x="1692603" y="774340"/>
                </a:lnTo>
                <a:lnTo>
                  <a:pt x="1661461" y="739674"/>
                </a:lnTo>
                <a:lnTo>
                  <a:pt x="1627319" y="703691"/>
                </a:lnTo>
                <a:lnTo>
                  <a:pt x="1593731" y="666390"/>
                </a:lnTo>
                <a:lnTo>
                  <a:pt x="1564251" y="627773"/>
                </a:lnTo>
                <a:lnTo>
                  <a:pt x="1542433" y="587839"/>
                </a:lnTo>
                <a:lnTo>
                  <a:pt x="1531831" y="546587"/>
                </a:lnTo>
                <a:lnTo>
                  <a:pt x="1533877" y="509907"/>
                </a:lnTo>
                <a:lnTo>
                  <a:pt x="1544740" y="469780"/>
                </a:lnTo>
                <a:lnTo>
                  <a:pt x="1562153" y="427169"/>
                </a:lnTo>
                <a:lnTo>
                  <a:pt x="1583848" y="383035"/>
                </a:lnTo>
                <a:lnTo>
                  <a:pt x="1631016" y="294045"/>
                </a:lnTo>
                <a:lnTo>
                  <a:pt x="1651956" y="251113"/>
                </a:lnTo>
                <a:lnTo>
                  <a:pt x="1663533" y="222009"/>
                </a:lnTo>
                <a:lnTo>
                  <a:pt x="548881" y="222009"/>
                </a:lnTo>
                <a:lnTo>
                  <a:pt x="496923" y="214375"/>
                </a:lnTo>
                <a:lnTo>
                  <a:pt x="444568" y="200676"/>
                </a:lnTo>
                <a:lnTo>
                  <a:pt x="392610" y="183022"/>
                </a:lnTo>
                <a:lnTo>
                  <a:pt x="341841" y="163523"/>
                </a:lnTo>
                <a:lnTo>
                  <a:pt x="293052" y="144292"/>
                </a:lnTo>
                <a:lnTo>
                  <a:pt x="247038" y="127438"/>
                </a:lnTo>
                <a:lnTo>
                  <a:pt x="204589" y="115072"/>
                </a:lnTo>
                <a:lnTo>
                  <a:pt x="166499" y="109304"/>
                </a:lnTo>
                <a:close/>
              </a:path>
              <a:path w="1732914" h="1200150">
                <a:moveTo>
                  <a:pt x="1732491" y="870437"/>
                </a:moveTo>
                <a:lnTo>
                  <a:pt x="866351" y="870437"/>
                </a:lnTo>
                <a:lnTo>
                  <a:pt x="906895" y="870975"/>
                </a:lnTo>
                <a:lnTo>
                  <a:pt x="950041" y="880350"/>
                </a:lnTo>
                <a:lnTo>
                  <a:pt x="995216" y="896869"/>
                </a:lnTo>
                <a:lnTo>
                  <a:pt x="1041846" y="918838"/>
                </a:lnTo>
                <a:lnTo>
                  <a:pt x="1089358" y="944565"/>
                </a:lnTo>
                <a:lnTo>
                  <a:pt x="1137178" y="972355"/>
                </a:lnTo>
                <a:lnTo>
                  <a:pt x="1184734" y="1000515"/>
                </a:lnTo>
                <a:lnTo>
                  <a:pt x="1231452" y="1027353"/>
                </a:lnTo>
                <a:lnTo>
                  <a:pt x="1276759" y="1051174"/>
                </a:lnTo>
                <a:lnTo>
                  <a:pt x="1320082" y="1070286"/>
                </a:lnTo>
                <a:lnTo>
                  <a:pt x="1360847" y="1082995"/>
                </a:lnTo>
                <a:lnTo>
                  <a:pt x="1398481" y="1087607"/>
                </a:lnTo>
                <a:lnTo>
                  <a:pt x="1447314" y="1083170"/>
                </a:lnTo>
                <a:lnTo>
                  <a:pt x="1496387" y="1070736"/>
                </a:lnTo>
                <a:lnTo>
                  <a:pt x="1544342" y="1051624"/>
                </a:lnTo>
                <a:lnTo>
                  <a:pt x="1589820" y="1027149"/>
                </a:lnTo>
                <a:lnTo>
                  <a:pt x="1631462" y="998629"/>
                </a:lnTo>
                <a:lnTo>
                  <a:pt x="1667909" y="967380"/>
                </a:lnTo>
                <a:lnTo>
                  <a:pt x="1697802" y="934721"/>
                </a:lnTo>
                <a:lnTo>
                  <a:pt x="1719782" y="901968"/>
                </a:lnTo>
                <a:lnTo>
                  <a:pt x="1732491" y="870437"/>
                </a:lnTo>
                <a:close/>
              </a:path>
              <a:path w="1732914" h="1200150">
                <a:moveTo>
                  <a:pt x="1238990" y="0"/>
                </a:moveTo>
                <a:lnTo>
                  <a:pt x="1184031" y="800"/>
                </a:lnTo>
                <a:lnTo>
                  <a:pt x="1133051" y="4297"/>
                </a:lnTo>
                <a:lnTo>
                  <a:pt x="1088407" y="12232"/>
                </a:lnTo>
                <a:lnTo>
                  <a:pt x="1043445" y="25764"/>
                </a:lnTo>
                <a:lnTo>
                  <a:pt x="998272" y="43766"/>
                </a:lnTo>
                <a:lnTo>
                  <a:pt x="952993" y="65116"/>
                </a:lnTo>
                <a:lnTo>
                  <a:pt x="907714" y="88688"/>
                </a:lnTo>
                <a:lnTo>
                  <a:pt x="817579" y="138002"/>
                </a:lnTo>
                <a:lnTo>
                  <a:pt x="772935" y="161495"/>
                </a:lnTo>
                <a:lnTo>
                  <a:pt x="728714" y="182712"/>
                </a:lnTo>
                <a:lnTo>
                  <a:pt x="685023" y="200530"/>
                </a:lnTo>
                <a:lnTo>
                  <a:pt x="641966" y="213823"/>
                </a:lnTo>
                <a:lnTo>
                  <a:pt x="599651" y="221467"/>
                </a:lnTo>
                <a:lnTo>
                  <a:pt x="548881" y="222009"/>
                </a:lnTo>
                <a:lnTo>
                  <a:pt x="1663533" y="222009"/>
                </a:lnTo>
                <a:lnTo>
                  <a:pt x="1668109" y="210506"/>
                </a:lnTo>
                <a:lnTo>
                  <a:pt x="1677209" y="173184"/>
                </a:lnTo>
                <a:lnTo>
                  <a:pt x="1676988" y="140111"/>
                </a:lnTo>
                <a:lnTo>
                  <a:pt x="1641909" y="89295"/>
                </a:lnTo>
                <a:lnTo>
                  <a:pt x="1609117" y="68935"/>
                </a:lnTo>
                <a:lnTo>
                  <a:pt x="1568305" y="51181"/>
                </a:lnTo>
                <a:lnTo>
                  <a:pt x="1520971" y="36043"/>
                </a:lnTo>
                <a:lnTo>
                  <a:pt x="1468617" y="23533"/>
                </a:lnTo>
                <a:lnTo>
                  <a:pt x="1412742" y="13662"/>
                </a:lnTo>
                <a:lnTo>
                  <a:pt x="1354845" y="6442"/>
                </a:lnTo>
                <a:lnTo>
                  <a:pt x="1296428" y="1884"/>
                </a:lnTo>
                <a:lnTo>
                  <a:pt x="123899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78369" y="1352062"/>
            <a:ext cx="1732914" cy="1200150"/>
          </a:xfrm>
          <a:custGeom>
            <a:avLst/>
            <a:gdLst/>
            <a:ahLst/>
            <a:cxnLst/>
            <a:rect l="l" t="t" r="r" b="b"/>
            <a:pathLst>
              <a:path w="1732914" h="1200150">
                <a:moveTo>
                  <a:pt x="200871" y="709147"/>
                </a:moveTo>
                <a:lnTo>
                  <a:pt x="189438" y="667882"/>
                </a:lnTo>
                <a:lnTo>
                  <a:pt x="166323" y="626200"/>
                </a:lnTo>
                <a:lnTo>
                  <a:pt x="135438" y="584399"/>
                </a:lnTo>
                <a:lnTo>
                  <a:pt x="100699" y="542777"/>
                </a:lnTo>
                <a:lnTo>
                  <a:pt x="66020" y="501631"/>
                </a:lnTo>
                <a:lnTo>
                  <a:pt x="35314" y="461259"/>
                </a:lnTo>
                <a:lnTo>
                  <a:pt x="12496" y="421958"/>
                </a:lnTo>
                <a:lnTo>
                  <a:pt x="1481" y="384027"/>
                </a:lnTo>
                <a:lnTo>
                  <a:pt x="0" y="339248"/>
                </a:lnTo>
                <a:lnTo>
                  <a:pt x="5339" y="291713"/>
                </a:lnTo>
                <a:lnTo>
                  <a:pt x="17476" y="244268"/>
                </a:lnTo>
                <a:lnTo>
                  <a:pt x="36389" y="199755"/>
                </a:lnTo>
                <a:lnTo>
                  <a:pt x="62055" y="161018"/>
                </a:lnTo>
                <a:lnTo>
                  <a:pt x="94453" y="130901"/>
                </a:lnTo>
                <a:lnTo>
                  <a:pt x="133561" y="112247"/>
                </a:lnTo>
                <a:lnTo>
                  <a:pt x="166499" y="109304"/>
                </a:lnTo>
                <a:lnTo>
                  <a:pt x="204589" y="115072"/>
                </a:lnTo>
                <a:lnTo>
                  <a:pt x="247038" y="127438"/>
                </a:lnTo>
                <a:lnTo>
                  <a:pt x="293052" y="144292"/>
                </a:lnTo>
                <a:lnTo>
                  <a:pt x="341841" y="163523"/>
                </a:lnTo>
                <a:lnTo>
                  <a:pt x="392610" y="183022"/>
                </a:lnTo>
                <a:lnTo>
                  <a:pt x="444568" y="200676"/>
                </a:lnTo>
                <a:lnTo>
                  <a:pt x="496923" y="214375"/>
                </a:lnTo>
                <a:lnTo>
                  <a:pt x="548881" y="222009"/>
                </a:lnTo>
                <a:lnTo>
                  <a:pt x="599651" y="221467"/>
                </a:lnTo>
                <a:lnTo>
                  <a:pt x="641966" y="213823"/>
                </a:lnTo>
                <a:lnTo>
                  <a:pt x="685023" y="200530"/>
                </a:lnTo>
                <a:lnTo>
                  <a:pt x="728714" y="182712"/>
                </a:lnTo>
                <a:lnTo>
                  <a:pt x="772935" y="161495"/>
                </a:lnTo>
                <a:lnTo>
                  <a:pt x="817579" y="138002"/>
                </a:lnTo>
                <a:lnTo>
                  <a:pt x="862541" y="113358"/>
                </a:lnTo>
                <a:lnTo>
                  <a:pt x="907714" y="88688"/>
                </a:lnTo>
                <a:lnTo>
                  <a:pt x="952993" y="65116"/>
                </a:lnTo>
                <a:lnTo>
                  <a:pt x="998272" y="43766"/>
                </a:lnTo>
                <a:lnTo>
                  <a:pt x="1043445" y="25764"/>
                </a:lnTo>
                <a:lnTo>
                  <a:pt x="1088407" y="12232"/>
                </a:lnTo>
                <a:lnTo>
                  <a:pt x="1133051" y="4297"/>
                </a:lnTo>
                <a:lnTo>
                  <a:pt x="1184031" y="800"/>
                </a:lnTo>
                <a:lnTo>
                  <a:pt x="1238990" y="0"/>
                </a:lnTo>
                <a:lnTo>
                  <a:pt x="1296428" y="1884"/>
                </a:lnTo>
                <a:lnTo>
                  <a:pt x="1354845" y="6442"/>
                </a:lnTo>
                <a:lnTo>
                  <a:pt x="1412742" y="13662"/>
                </a:lnTo>
                <a:lnTo>
                  <a:pt x="1468617" y="23533"/>
                </a:lnTo>
                <a:lnTo>
                  <a:pt x="1520971" y="36043"/>
                </a:lnTo>
                <a:lnTo>
                  <a:pt x="1568305" y="51181"/>
                </a:lnTo>
                <a:lnTo>
                  <a:pt x="1609117" y="68935"/>
                </a:lnTo>
                <a:lnTo>
                  <a:pt x="1641909" y="89295"/>
                </a:lnTo>
                <a:lnTo>
                  <a:pt x="1676988" y="140111"/>
                </a:lnTo>
                <a:lnTo>
                  <a:pt x="1677209" y="173184"/>
                </a:lnTo>
                <a:lnTo>
                  <a:pt x="1668109" y="210506"/>
                </a:lnTo>
                <a:lnTo>
                  <a:pt x="1651956" y="251113"/>
                </a:lnTo>
                <a:lnTo>
                  <a:pt x="1631016" y="294045"/>
                </a:lnTo>
                <a:lnTo>
                  <a:pt x="1607558" y="338340"/>
                </a:lnTo>
                <a:lnTo>
                  <a:pt x="1583848" y="383035"/>
                </a:lnTo>
                <a:lnTo>
                  <a:pt x="1562153" y="427169"/>
                </a:lnTo>
                <a:lnTo>
                  <a:pt x="1544740" y="469780"/>
                </a:lnTo>
                <a:lnTo>
                  <a:pt x="1533877" y="509907"/>
                </a:lnTo>
                <a:lnTo>
                  <a:pt x="1531831" y="546587"/>
                </a:lnTo>
                <a:lnTo>
                  <a:pt x="1542433" y="587839"/>
                </a:lnTo>
                <a:lnTo>
                  <a:pt x="1564251" y="627773"/>
                </a:lnTo>
                <a:lnTo>
                  <a:pt x="1593731" y="666390"/>
                </a:lnTo>
                <a:lnTo>
                  <a:pt x="1627319" y="703691"/>
                </a:lnTo>
                <a:lnTo>
                  <a:pt x="1661461" y="739674"/>
                </a:lnTo>
                <a:lnTo>
                  <a:pt x="1692603" y="774340"/>
                </a:lnTo>
                <a:lnTo>
                  <a:pt x="1717191" y="807690"/>
                </a:lnTo>
                <a:lnTo>
                  <a:pt x="1731672" y="839722"/>
                </a:lnTo>
                <a:lnTo>
                  <a:pt x="1732491" y="870437"/>
                </a:lnTo>
                <a:lnTo>
                  <a:pt x="1719782" y="901968"/>
                </a:lnTo>
                <a:lnTo>
                  <a:pt x="1697802" y="934721"/>
                </a:lnTo>
                <a:lnTo>
                  <a:pt x="1667909" y="967380"/>
                </a:lnTo>
                <a:lnTo>
                  <a:pt x="1631462" y="998629"/>
                </a:lnTo>
                <a:lnTo>
                  <a:pt x="1589820" y="1027149"/>
                </a:lnTo>
                <a:lnTo>
                  <a:pt x="1544342" y="1051624"/>
                </a:lnTo>
                <a:lnTo>
                  <a:pt x="1496387" y="1070736"/>
                </a:lnTo>
                <a:lnTo>
                  <a:pt x="1447314" y="1083170"/>
                </a:lnTo>
                <a:lnTo>
                  <a:pt x="1398481" y="1087607"/>
                </a:lnTo>
                <a:lnTo>
                  <a:pt x="1360847" y="1082995"/>
                </a:lnTo>
                <a:lnTo>
                  <a:pt x="1320082" y="1070286"/>
                </a:lnTo>
                <a:lnTo>
                  <a:pt x="1276759" y="1051174"/>
                </a:lnTo>
                <a:lnTo>
                  <a:pt x="1231452" y="1027353"/>
                </a:lnTo>
                <a:lnTo>
                  <a:pt x="1184734" y="1000515"/>
                </a:lnTo>
                <a:lnTo>
                  <a:pt x="1137178" y="972355"/>
                </a:lnTo>
                <a:lnTo>
                  <a:pt x="1089358" y="944565"/>
                </a:lnTo>
                <a:lnTo>
                  <a:pt x="1041846" y="918838"/>
                </a:lnTo>
                <a:lnTo>
                  <a:pt x="995216" y="896869"/>
                </a:lnTo>
                <a:lnTo>
                  <a:pt x="950041" y="880350"/>
                </a:lnTo>
                <a:lnTo>
                  <a:pt x="906895" y="870975"/>
                </a:lnTo>
                <a:lnTo>
                  <a:pt x="866351" y="870437"/>
                </a:lnTo>
                <a:lnTo>
                  <a:pt x="828478" y="880327"/>
                </a:lnTo>
                <a:lnTo>
                  <a:pt x="792185" y="899283"/>
                </a:lnTo>
                <a:lnTo>
                  <a:pt x="757250" y="925523"/>
                </a:lnTo>
                <a:lnTo>
                  <a:pt x="723452" y="957267"/>
                </a:lnTo>
                <a:lnTo>
                  <a:pt x="690572" y="992733"/>
                </a:lnTo>
                <a:lnTo>
                  <a:pt x="658388" y="1030140"/>
                </a:lnTo>
                <a:lnTo>
                  <a:pt x="626681" y="1067705"/>
                </a:lnTo>
                <a:lnTo>
                  <a:pt x="595229" y="1103647"/>
                </a:lnTo>
                <a:lnTo>
                  <a:pt x="563813" y="1136185"/>
                </a:lnTo>
                <a:lnTo>
                  <a:pt x="532211" y="1163537"/>
                </a:lnTo>
                <a:lnTo>
                  <a:pt x="467571" y="1195557"/>
                </a:lnTo>
                <a:lnTo>
                  <a:pt x="420570" y="1200017"/>
                </a:lnTo>
                <a:lnTo>
                  <a:pt x="369744" y="1195676"/>
                </a:lnTo>
                <a:lnTo>
                  <a:pt x="317005" y="1183892"/>
                </a:lnTo>
                <a:lnTo>
                  <a:pt x="264266" y="1166025"/>
                </a:lnTo>
                <a:lnTo>
                  <a:pt x="213440" y="1143433"/>
                </a:lnTo>
                <a:lnTo>
                  <a:pt x="166439" y="1117476"/>
                </a:lnTo>
                <a:lnTo>
                  <a:pt x="125178" y="1089511"/>
                </a:lnTo>
                <a:lnTo>
                  <a:pt x="91567" y="1060899"/>
                </a:lnTo>
                <a:lnTo>
                  <a:pt x="57753" y="1004038"/>
                </a:lnTo>
                <a:lnTo>
                  <a:pt x="63130" y="971786"/>
                </a:lnTo>
                <a:lnTo>
                  <a:pt x="79797" y="936900"/>
                </a:lnTo>
                <a:lnTo>
                  <a:pt x="103896" y="900039"/>
                </a:lnTo>
                <a:lnTo>
                  <a:pt x="131569" y="861861"/>
                </a:lnTo>
                <a:lnTo>
                  <a:pt x="158961" y="823024"/>
                </a:lnTo>
                <a:lnTo>
                  <a:pt x="182213" y="784187"/>
                </a:lnTo>
                <a:lnTo>
                  <a:pt x="197468" y="746008"/>
                </a:lnTo>
                <a:lnTo>
                  <a:pt x="200871" y="709147"/>
                </a:lnTo>
                <a:close/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68420" y="13385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632450" y="25755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344670" y="1786890"/>
            <a:ext cx="83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584700" y="1192530"/>
            <a:ext cx="238760" cy="5080"/>
          </a:xfrm>
          <a:custGeom>
            <a:avLst/>
            <a:gdLst/>
            <a:ahLst/>
            <a:cxnLst/>
            <a:rect l="l" t="t" r="r" b="b"/>
            <a:pathLst>
              <a:path w="238760" h="5080">
                <a:moveTo>
                  <a:pt x="-9525" y="2540"/>
                </a:moveTo>
                <a:lnTo>
                  <a:pt x="248284" y="2540"/>
                </a:lnTo>
              </a:path>
            </a:pathLst>
          </a:custGeom>
          <a:ln w="2413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79340" y="1202689"/>
            <a:ext cx="152400" cy="19050"/>
          </a:xfrm>
          <a:custGeom>
            <a:avLst/>
            <a:gdLst/>
            <a:ahLst/>
            <a:cxnLst/>
            <a:rect l="l" t="t" r="r" b="b"/>
            <a:pathLst>
              <a:path w="152400" h="19050">
                <a:moveTo>
                  <a:pt x="0" y="0"/>
                </a:moveTo>
                <a:lnTo>
                  <a:pt x="38814" y="3512"/>
                </a:lnTo>
                <a:lnTo>
                  <a:pt x="77152" y="8096"/>
                </a:lnTo>
                <a:lnTo>
                  <a:pt x="115014" y="13394"/>
                </a:lnTo>
                <a:lnTo>
                  <a:pt x="152400" y="1905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86350" y="1231900"/>
            <a:ext cx="148590" cy="35560"/>
          </a:xfrm>
          <a:custGeom>
            <a:avLst/>
            <a:gdLst/>
            <a:ahLst/>
            <a:cxnLst/>
            <a:rect l="l" t="t" r="r" b="b"/>
            <a:pathLst>
              <a:path w="148589" h="35559">
                <a:moveTo>
                  <a:pt x="0" y="0"/>
                </a:moveTo>
                <a:lnTo>
                  <a:pt x="38397" y="7877"/>
                </a:lnTo>
                <a:lnTo>
                  <a:pt x="75723" y="16351"/>
                </a:lnTo>
                <a:lnTo>
                  <a:pt x="112335" y="25538"/>
                </a:lnTo>
                <a:lnTo>
                  <a:pt x="148589" y="3556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89550" y="1283969"/>
            <a:ext cx="142240" cy="53340"/>
          </a:xfrm>
          <a:custGeom>
            <a:avLst/>
            <a:gdLst/>
            <a:ahLst/>
            <a:cxnLst/>
            <a:rect l="l" t="t" r="r" b="b"/>
            <a:pathLst>
              <a:path w="142239" h="53340">
                <a:moveTo>
                  <a:pt x="0" y="0"/>
                </a:moveTo>
                <a:lnTo>
                  <a:pt x="36869" y="12442"/>
                </a:lnTo>
                <a:lnTo>
                  <a:pt x="73025" y="25241"/>
                </a:lnTo>
                <a:lnTo>
                  <a:pt x="108227" y="38754"/>
                </a:lnTo>
                <a:lnTo>
                  <a:pt x="142239" y="53339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85129" y="1361439"/>
            <a:ext cx="132080" cy="76200"/>
          </a:xfrm>
          <a:custGeom>
            <a:avLst/>
            <a:gdLst/>
            <a:ahLst/>
            <a:cxnLst/>
            <a:rect l="l" t="t" r="r" b="b"/>
            <a:pathLst>
              <a:path w="132079" h="76200">
                <a:moveTo>
                  <a:pt x="0" y="0"/>
                </a:moveTo>
                <a:lnTo>
                  <a:pt x="34746" y="17621"/>
                </a:lnTo>
                <a:lnTo>
                  <a:pt x="68421" y="36194"/>
                </a:lnTo>
                <a:lnTo>
                  <a:pt x="100905" y="55721"/>
                </a:lnTo>
                <a:lnTo>
                  <a:pt x="132080" y="7620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62929" y="1469389"/>
            <a:ext cx="113030" cy="102870"/>
          </a:xfrm>
          <a:custGeom>
            <a:avLst/>
            <a:gdLst/>
            <a:ahLst/>
            <a:cxnLst/>
            <a:rect l="l" t="t" r="r" b="b"/>
            <a:pathLst>
              <a:path w="113029" h="102869">
                <a:moveTo>
                  <a:pt x="0" y="0"/>
                </a:moveTo>
                <a:lnTo>
                  <a:pt x="30698" y="24288"/>
                </a:lnTo>
                <a:lnTo>
                  <a:pt x="59848" y="49530"/>
                </a:lnTo>
                <a:lnTo>
                  <a:pt x="87332" y="75723"/>
                </a:lnTo>
                <a:lnTo>
                  <a:pt x="113030" y="10287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812790" y="1615439"/>
            <a:ext cx="74930" cy="132080"/>
          </a:xfrm>
          <a:custGeom>
            <a:avLst/>
            <a:gdLst/>
            <a:ahLst/>
            <a:cxnLst/>
            <a:rect l="l" t="t" r="r" b="b"/>
            <a:pathLst>
              <a:path w="74929" h="132080">
                <a:moveTo>
                  <a:pt x="0" y="0"/>
                </a:moveTo>
                <a:lnTo>
                  <a:pt x="22066" y="31888"/>
                </a:lnTo>
                <a:lnTo>
                  <a:pt x="42227" y="64611"/>
                </a:lnTo>
                <a:lnTo>
                  <a:pt x="60007" y="98047"/>
                </a:lnTo>
                <a:lnTo>
                  <a:pt x="74930" y="13208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0" y="1800860"/>
            <a:ext cx="17780" cy="151130"/>
          </a:xfrm>
          <a:custGeom>
            <a:avLst/>
            <a:gdLst/>
            <a:ahLst/>
            <a:cxnLst/>
            <a:rect l="l" t="t" r="r" b="b"/>
            <a:pathLst>
              <a:path w="17779" h="151130">
                <a:moveTo>
                  <a:pt x="0" y="0"/>
                </a:moveTo>
                <a:lnTo>
                  <a:pt x="7600" y="30698"/>
                </a:lnTo>
                <a:lnTo>
                  <a:pt x="13176" y="61753"/>
                </a:lnTo>
                <a:lnTo>
                  <a:pt x="16609" y="93047"/>
                </a:lnTo>
                <a:lnTo>
                  <a:pt x="17779" y="124460"/>
                </a:lnTo>
                <a:lnTo>
                  <a:pt x="17581" y="131127"/>
                </a:lnTo>
                <a:lnTo>
                  <a:pt x="17144" y="137794"/>
                </a:lnTo>
                <a:lnTo>
                  <a:pt x="16708" y="144462"/>
                </a:lnTo>
                <a:lnTo>
                  <a:pt x="16510" y="151129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864859" y="2009139"/>
            <a:ext cx="50800" cy="143510"/>
          </a:xfrm>
          <a:custGeom>
            <a:avLst/>
            <a:gdLst/>
            <a:ahLst/>
            <a:cxnLst/>
            <a:rect l="l" t="t" r="r" b="b"/>
            <a:pathLst>
              <a:path w="50800" h="143510">
                <a:moveTo>
                  <a:pt x="50800" y="0"/>
                </a:moveTo>
                <a:lnTo>
                  <a:pt x="42505" y="36889"/>
                </a:lnTo>
                <a:lnTo>
                  <a:pt x="31114" y="73183"/>
                </a:lnTo>
                <a:lnTo>
                  <a:pt x="16867" y="108763"/>
                </a:lnTo>
                <a:lnTo>
                  <a:pt x="0" y="14351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39129" y="2200910"/>
            <a:ext cx="97790" cy="115570"/>
          </a:xfrm>
          <a:custGeom>
            <a:avLst/>
            <a:gdLst/>
            <a:ahLst/>
            <a:cxnLst/>
            <a:rect l="l" t="t" r="r" b="b"/>
            <a:pathLst>
              <a:path w="97789" h="115569">
                <a:moveTo>
                  <a:pt x="97790" y="0"/>
                </a:moveTo>
                <a:lnTo>
                  <a:pt x="76616" y="30023"/>
                </a:lnTo>
                <a:lnTo>
                  <a:pt x="53181" y="59213"/>
                </a:lnTo>
                <a:lnTo>
                  <a:pt x="27602" y="87689"/>
                </a:lnTo>
                <a:lnTo>
                  <a:pt x="0" y="115569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71490" y="2354579"/>
            <a:ext cx="124460" cy="87630"/>
          </a:xfrm>
          <a:custGeom>
            <a:avLst/>
            <a:gdLst/>
            <a:ahLst/>
            <a:cxnLst/>
            <a:rect l="l" t="t" r="r" b="b"/>
            <a:pathLst>
              <a:path w="124460" h="87630">
                <a:moveTo>
                  <a:pt x="124460" y="0"/>
                </a:moveTo>
                <a:lnTo>
                  <a:pt x="95190" y="23336"/>
                </a:lnTo>
                <a:lnTo>
                  <a:pt x="64611" y="45719"/>
                </a:lnTo>
                <a:lnTo>
                  <a:pt x="32841" y="67151"/>
                </a:lnTo>
                <a:lnTo>
                  <a:pt x="0" y="8763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83529" y="2470150"/>
            <a:ext cx="138430" cy="63500"/>
          </a:xfrm>
          <a:custGeom>
            <a:avLst/>
            <a:gdLst/>
            <a:ahLst/>
            <a:cxnLst/>
            <a:rect l="l" t="t" r="r" b="b"/>
            <a:pathLst>
              <a:path w="138429" h="63500">
                <a:moveTo>
                  <a:pt x="138430" y="0"/>
                </a:moveTo>
                <a:lnTo>
                  <a:pt x="105370" y="16887"/>
                </a:lnTo>
                <a:lnTo>
                  <a:pt x="71119" y="33178"/>
                </a:lnTo>
                <a:lnTo>
                  <a:pt x="35917" y="48756"/>
                </a:lnTo>
                <a:lnTo>
                  <a:pt x="0" y="6350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84140" y="2552700"/>
            <a:ext cx="146050" cy="44450"/>
          </a:xfrm>
          <a:custGeom>
            <a:avLst/>
            <a:gdLst/>
            <a:ahLst/>
            <a:cxnLst/>
            <a:rect l="l" t="t" r="r" b="b"/>
            <a:pathLst>
              <a:path w="146050" h="44450">
                <a:moveTo>
                  <a:pt x="146050" y="0"/>
                </a:moveTo>
                <a:lnTo>
                  <a:pt x="111085" y="12124"/>
                </a:lnTo>
                <a:lnTo>
                  <a:pt x="74929" y="23653"/>
                </a:lnTo>
                <a:lnTo>
                  <a:pt x="37822" y="34468"/>
                </a:lnTo>
                <a:lnTo>
                  <a:pt x="0" y="4445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979670" y="2609850"/>
            <a:ext cx="149860" cy="26670"/>
          </a:xfrm>
          <a:custGeom>
            <a:avLst/>
            <a:gdLst/>
            <a:ahLst/>
            <a:cxnLst/>
            <a:rect l="l" t="t" r="r" b="b"/>
            <a:pathLst>
              <a:path w="149860" h="26669">
                <a:moveTo>
                  <a:pt x="149859" y="0"/>
                </a:moveTo>
                <a:lnTo>
                  <a:pt x="113228" y="7381"/>
                </a:lnTo>
                <a:lnTo>
                  <a:pt x="75882" y="14287"/>
                </a:lnTo>
                <a:lnTo>
                  <a:pt x="38060" y="20716"/>
                </a:lnTo>
                <a:lnTo>
                  <a:pt x="0" y="2667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770120" y="2644139"/>
            <a:ext cx="152400" cy="11430"/>
          </a:xfrm>
          <a:custGeom>
            <a:avLst/>
            <a:gdLst/>
            <a:ahLst/>
            <a:cxnLst/>
            <a:rect l="l" t="t" r="r" b="b"/>
            <a:pathLst>
              <a:path w="152400" h="11430">
                <a:moveTo>
                  <a:pt x="152400" y="0"/>
                </a:moveTo>
                <a:lnTo>
                  <a:pt x="115014" y="3571"/>
                </a:lnTo>
                <a:lnTo>
                  <a:pt x="77152" y="6667"/>
                </a:lnTo>
                <a:lnTo>
                  <a:pt x="38814" y="9286"/>
                </a:lnTo>
                <a:lnTo>
                  <a:pt x="0" y="1143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559300" y="2655570"/>
            <a:ext cx="153670" cy="2540"/>
          </a:xfrm>
          <a:custGeom>
            <a:avLst/>
            <a:gdLst/>
            <a:ahLst/>
            <a:cxnLst/>
            <a:rect l="l" t="t" r="r" b="b"/>
            <a:pathLst>
              <a:path w="153670" h="2539">
                <a:moveTo>
                  <a:pt x="-9525" y="1270"/>
                </a:moveTo>
                <a:lnTo>
                  <a:pt x="163195" y="1270"/>
                </a:lnTo>
              </a:path>
            </a:pathLst>
          </a:custGeom>
          <a:ln w="21589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51020" y="2635250"/>
            <a:ext cx="152400" cy="16510"/>
          </a:xfrm>
          <a:custGeom>
            <a:avLst/>
            <a:gdLst/>
            <a:ahLst/>
            <a:cxnLst/>
            <a:rect l="l" t="t" r="r" b="b"/>
            <a:pathLst>
              <a:path w="152400" h="16510">
                <a:moveTo>
                  <a:pt x="152400" y="16510"/>
                </a:moveTo>
                <a:lnTo>
                  <a:pt x="113585" y="13394"/>
                </a:lnTo>
                <a:lnTo>
                  <a:pt x="75247" y="9683"/>
                </a:lnTo>
                <a:lnTo>
                  <a:pt x="37385" y="5258"/>
                </a:lnTo>
                <a:lnTo>
                  <a:pt x="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145279" y="2594610"/>
            <a:ext cx="149860" cy="31750"/>
          </a:xfrm>
          <a:custGeom>
            <a:avLst/>
            <a:gdLst/>
            <a:ahLst/>
            <a:cxnLst/>
            <a:rect l="l" t="t" r="r" b="b"/>
            <a:pathLst>
              <a:path w="149860" h="31750">
                <a:moveTo>
                  <a:pt x="149860" y="31750"/>
                </a:moveTo>
                <a:lnTo>
                  <a:pt x="111263" y="24824"/>
                </a:lnTo>
                <a:lnTo>
                  <a:pt x="73501" y="17303"/>
                </a:lnTo>
                <a:lnTo>
                  <a:pt x="36452" y="9068"/>
                </a:lnTo>
                <a:lnTo>
                  <a:pt x="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47159" y="2529839"/>
            <a:ext cx="144780" cy="49530"/>
          </a:xfrm>
          <a:custGeom>
            <a:avLst/>
            <a:gdLst/>
            <a:ahLst/>
            <a:cxnLst/>
            <a:rect l="l" t="t" r="r" b="b"/>
            <a:pathLst>
              <a:path w="144779" h="49530">
                <a:moveTo>
                  <a:pt x="144779" y="49530"/>
                </a:moveTo>
                <a:lnTo>
                  <a:pt x="107156" y="37861"/>
                </a:lnTo>
                <a:lnTo>
                  <a:pt x="70485" y="25717"/>
                </a:lnTo>
                <a:lnTo>
                  <a:pt x="34766" y="13096"/>
                </a:lnTo>
                <a:lnTo>
                  <a:pt x="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760470" y="2435860"/>
            <a:ext cx="134620" cy="71120"/>
          </a:xfrm>
          <a:custGeom>
            <a:avLst/>
            <a:gdLst/>
            <a:ahLst/>
            <a:cxnLst/>
            <a:rect l="l" t="t" r="r" b="b"/>
            <a:pathLst>
              <a:path w="134620" h="71119">
                <a:moveTo>
                  <a:pt x="134619" y="71119"/>
                </a:moveTo>
                <a:lnTo>
                  <a:pt x="99119" y="54649"/>
                </a:lnTo>
                <a:lnTo>
                  <a:pt x="64928" y="37464"/>
                </a:lnTo>
                <a:lnTo>
                  <a:pt x="31928" y="19327"/>
                </a:lnTo>
                <a:lnTo>
                  <a:pt x="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94100" y="2308860"/>
            <a:ext cx="118110" cy="96520"/>
          </a:xfrm>
          <a:custGeom>
            <a:avLst/>
            <a:gdLst/>
            <a:ahLst/>
            <a:cxnLst/>
            <a:rect l="l" t="t" r="r" b="b"/>
            <a:pathLst>
              <a:path w="118110" h="96519">
                <a:moveTo>
                  <a:pt x="118110" y="96519"/>
                </a:moveTo>
                <a:lnTo>
                  <a:pt x="86260" y="73402"/>
                </a:lnTo>
                <a:lnTo>
                  <a:pt x="55721" y="49688"/>
                </a:lnTo>
                <a:lnTo>
                  <a:pt x="26848" y="25261"/>
                </a:lnTo>
                <a:lnTo>
                  <a:pt x="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470909" y="2142489"/>
            <a:ext cx="85090" cy="125730"/>
          </a:xfrm>
          <a:custGeom>
            <a:avLst/>
            <a:gdLst/>
            <a:ahLst/>
            <a:cxnLst/>
            <a:rect l="l" t="t" r="r" b="b"/>
            <a:pathLst>
              <a:path w="85089" h="125730">
                <a:moveTo>
                  <a:pt x="85089" y="125730"/>
                </a:moveTo>
                <a:lnTo>
                  <a:pt x="60364" y="95547"/>
                </a:lnTo>
                <a:lnTo>
                  <a:pt x="37782" y="64293"/>
                </a:lnTo>
                <a:lnTo>
                  <a:pt x="17581" y="32325"/>
                </a:lnTo>
                <a:lnTo>
                  <a:pt x="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417570" y="1941829"/>
            <a:ext cx="29209" cy="148590"/>
          </a:xfrm>
          <a:custGeom>
            <a:avLst/>
            <a:gdLst/>
            <a:ahLst/>
            <a:cxnLst/>
            <a:rect l="l" t="t" r="r" b="b"/>
            <a:pathLst>
              <a:path w="29210" h="148589">
                <a:moveTo>
                  <a:pt x="29209" y="148590"/>
                </a:moveTo>
                <a:lnTo>
                  <a:pt x="18037" y="112156"/>
                </a:lnTo>
                <a:lnTo>
                  <a:pt x="9366" y="75247"/>
                </a:lnTo>
                <a:lnTo>
                  <a:pt x="3313" y="37861"/>
                </a:lnTo>
                <a:lnTo>
                  <a:pt x="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420109" y="1737360"/>
            <a:ext cx="36830" cy="146050"/>
          </a:xfrm>
          <a:custGeom>
            <a:avLst/>
            <a:gdLst/>
            <a:ahLst/>
            <a:cxnLst/>
            <a:rect l="l" t="t" r="r" b="b"/>
            <a:pathLst>
              <a:path w="36829" h="146050">
                <a:moveTo>
                  <a:pt x="0" y="146050"/>
                </a:moveTo>
                <a:lnTo>
                  <a:pt x="4504" y="108406"/>
                </a:lnTo>
                <a:lnTo>
                  <a:pt x="12223" y="71596"/>
                </a:lnTo>
                <a:lnTo>
                  <a:pt x="23038" y="35500"/>
                </a:lnTo>
                <a:lnTo>
                  <a:pt x="36829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82340" y="1564639"/>
            <a:ext cx="90170" cy="120650"/>
          </a:xfrm>
          <a:custGeom>
            <a:avLst/>
            <a:gdLst/>
            <a:ahLst/>
            <a:cxnLst/>
            <a:rect l="l" t="t" r="r" b="b"/>
            <a:pathLst>
              <a:path w="90170" h="120650">
                <a:moveTo>
                  <a:pt x="0" y="120650"/>
                </a:moveTo>
                <a:lnTo>
                  <a:pt x="19089" y="89475"/>
                </a:lnTo>
                <a:lnTo>
                  <a:pt x="40322" y="58896"/>
                </a:lnTo>
                <a:lnTo>
                  <a:pt x="63936" y="29031"/>
                </a:lnTo>
                <a:lnTo>
                  <a:pt x="9017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611879" y="1431289"/>
            <a:ext cx="120650" cy="92710"/>
          </a:xfrm>
          <a:custGeom>
            <a:avLst/>
            <a:gdLst/>
            <a:ahLst/>
            <a:cxnLst/>
            <a:rect l="l" t="t" r="r" b="b"/>
            <a:pathLst>
              <a:path w="120650" h="92709">
                <a:moveTo>
                  <a:pt x="0" y="92710"/>
                </a:moveTo>
                <a:lnTo>
                  <a:pt x="28138" y="68401"/>
                </a:lnTo>
                <a:lnTo>
                  <a:pt x="57467" y="44926"/>
                </a:lnTo>
                <a:lnTo>
                  <a:pt x="88225" y="22165"/>
                </a:lnTo>
                <a:lnTo>
                  <a:pt x="12065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82059" y="1333500"/>
            <a:ext cx="137160" cy="67310"/>
          </a:xfrm>
          <a:custGeom>
            <a:avLst/>
            <a:gdLst/>
            <a:ahLst/>
            <a:cxnLst/>
            <a:rect l="l" t="t" r="r" b="b"/>
            <a:pathLst>
              <a:path w="137160" h="67309">
                <a:moveTo>
                  <a:pt x="0" y="67310"/>
                </a:moveTo>
                <a:lnTo>
                  <a:pt x="32861" y="49470"/>
                </a:lnTo>
                <a:lnTo>
                  <a:pt x="66675" y="32226"/>
                </a:lnTo>
                <a:lnTo>
                  <a:pt x="101441" y="15696"/>
                </a:lnTo>
                <a:lnTo>
                  <a:pt x="13716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70020" y="1264919"/>
            <a:ext cx="146050" cy="46990"/>
          </a:xfrm>
          <a:custGeom>
            <a:avLst/>
            <a:gdLst/>
            <a:ahLst/>
            <a:cxnLst/>
            <a:rect l="l" t="t" r="r" b="b"/>
            <a:pathLst>
              <a:path w="146050" h="46990">
                <a:moveTo>
                  <a:pt x="0" y="46989"/>
                </a:moveTo>
                <a:lnTo>
                  <a:pt x="35500" y="34111"/>
                </a:lnTo>
                <a:lnTo>
                  <a:pt x="71596" y="22066"/>
                </a:lnTo>
                <a:lnTo>
                  <a:pt x="108406" y="10735"/>
                </a:lnTo>
                <a:lnTo>
                  <a:pt x="14605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69409" y="1220469"/>
            <a:ext cx="149860" cy="29209"/>
          </a:xfrm>
          <a:custGeom>
            <a:avLst/>
            <a:gdLst/>
            <a:ahLst/>
            <a:cxnLst/>
            <a:rect l="l" t="t" r="r" b="b"/>
            <a:pathLst>
              <a:path w="149860" h="29209">
                <a:moveTo>
                  <a:pt x="0" y="29209"/>
                </a:moveTo>
                <a:lnTo>
                  <a:pt x="36631" y="20895"/>
                </a:lnTo>
                <a:lnTo>
                  <a:pt x="73977" y="13176"/>
                </a:lnTo>
                <a:lnTo>
                  <a:pt x="111799" y="6171"/>
                </a:lnTo>
                <a:lnTo>
                  <a:pt x="149860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76420" y="1197610"/>
            <a:ext cx="151130" cy="13970"/>
          </a:xfrm>
          <a:custGeom>
            <a:avLst/>
            <a:gdLst/>
            <a:ahLst/>
            <a:cxnLst/>
            <a:rect l="l" t="t" r="r" b="b"/>
            <a:pathLst>
              <a:path w="151129" h="13969">
                <a:moveTo>
                  <a:pt x="0" y="13969"/>
                </a:moveTo>
                <a:lnTo>
                  <a:pt x="36651" y="9465"/>
                </a:lnTo>
                <a:lnTo>
                  <a:pt x="74136" y="5556"/>
                </a:lnTo>
                <a:lnTo>
                  <a:pt x="112335" y="2361"/>
                </a:lnTo>
                <a:lnTo>
                  <a:pt x="151129" y="0"/>
                </a:lnTo>
              </a:path>
            </a:pathLst>
          </a:custGeom>
          <a:ln w="1905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6734809" y="1159509"/>
            <a:ext cx="83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 marR="5080" indent="-12573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spc="5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em  </a:t>
            </a:r>
            <a:r>
              <a:rPr sz="1800" b="1" spc="-5" dirty="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323850" y="5035550"/>
            <a:ext cx="4110990" cy="930910"/>
          </a:xfrm>
          <a:custGeom>
            <a:avLst/>
            <a:gdLst/>
            <a:ahLst/>
            <a:cxnLst/>
            <a:rect l="l" t="t" r="r" b="b"/>
            <a:pathLst>
              <a:path w="4110990" h="930910">
                <a:moveTo>
                  <a:pt x="0" y="930910"/>
                </a:moveTo>
                <a:lnTo>
                  <a:pt x="467359" y="0"/>
                </a:lnTo>
                <a:lnTo>
                  <a:pt x="3643629" y="0"/>
                </a:lnTo>
                <a:lnTo>
                  <a:pt x="4110990" y="930910"/>
                </a:lnTo>
                <a:lnTo>
                  <a:pt x="0" y="93091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23850" y="596645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434840" y="50355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21150" y="5172709"/>
            <a:ext cx="1882139" cy="0"/>
          </a:xfrm>
          <a:custGeom>
            <a:avLst/>
            <a:gdLst/>
            <a:ahLst/>
            <a:cxnLst/>
            <a:rect l="l" t="t" r="r" b="b"/>
            <a:pathLst>
              <a:path w="1882139">
                <a:moveTo>
                  <a:pt x="0" y="0"/>
                </a:moveTo>
                <a:lnTo>
                  <a:pt x="1882139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003290" y="5172709"/>
            <a:ext cx="461009" cy="930910"/>
          </a:xfrm>
          <a:custGeom>
            <a:avLst/>
            <a:gdLst/>
            <a:ahLst/>
            <a:cxnLst/>
            <a:rect l="l" t="t" r="r" b="b"/>
            <a:pathLst>
              <a:path w="461010" h="930910">
                <a:moveTo>
                  <a:pt x="0" y="0"/>
                </a:moveTo>
                <a:lnTo>
                  <a:pt x="461010" y="930909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74289" y="6103620"/>
            <a:ext cx="3890010" cy="0"/>
          </a:xfrm>
          <a:custGeom>
            <a:avLst/>
            <a:gdLst/>
            <a:ahLst/>
            <a:cxnLst/>
            <a:rect l="l" t="t" r="r" b="b"/>
            <a:pathLst>
              <a:path w="3890010">
                <a:moveTo>
                  <a:pt x="389001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74289" y="601599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8763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049009" y="5241290"/>
            <a:ext cx="1149350" cy="0"/>
          </a:xfrm>
          <a:custGeom>
            <a:avLst/>
            <a:gdLst/>
            <a:ahLst/>
            <a:cxnLst/>
            <a:rect l="l" t="t" r="r" b="b"/>
            <a:pathLst>
              <a:path w="1149350">
                <a:moveTo>
                  <a:pt x="0" y="0"/>
                </a:moveTo>
                <a:lnTo>
                  <a:pt x="1149349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198359" y="5241290"/>
            <a:ext cx="461009" cy="930910"/>
          </a:xfrm>
          <a:custGeom>
            <a:avLst/>
            <a:gdLst/>
            <a:ahLst/>
            <a:cxnLst/>
            <a:rect l="l" t="t" r="r" b="b"/>
            <a:pathLst>
              <a:path w="461009" h="930910">
                <a:moveTo>
                  <a:pt x="0" y="0"/>
                </a:moveTo>
                <a:lnTo>
                  <a:pt x="461010" y="93091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769359" y="6172200"/>
            <a:ext cx="3890010" cy="0"/>
          </a:xfrm>
          <a:custGeom>
            <a:avLst/>
            <a:gdLst/>
            <a:ahLst/>
            <a:cxnLst/>
            <a:rect l="l" t="t" r="r" b="b"/>
            <a:pathLst>
              <a:path w="3890009">
                <a:moveTo>
                  <a:pt x="389001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69359" y="6084570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86359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1780539" y="5240020"/>
            <a:ext cx="1212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Analysis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 Design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552950" y="5482590"/>
            <a:ext cx="1386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Implementation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640830" y="5482590"/>
            <a:ext cx="379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dirty="0">
                <a:latin typeface="Calibri"/>
                <a:cs typeface="Calibri"/>
              </a:rPr>
              <a:t>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675640" y="1628139"/>
            <a:ext cx="3007360" cy="3293110"/>
          </a:xfrm>
          <a:custGeom>
            <a:avLst/>
            <a:gdLst/>
            <a:ahLst/>
            <a:cxnLst/>
            <a:rect l="l" t="t" r="r" b="b"/>
            <a:pathLst>
              <a:path w="3007360" h="3293110">
                <a:moveTo>
                  <a:pt x="1503680" y="0"/>
                </a:moveTo>
                <a:lnTo>
                  <a:pt x="3007360" y="3293110"/>
                </a:lnTo>
                <a:lnTo>
                  <a:pt x="0" y="3293110"/>
                </a:lnTo>
                <a:lnTo>
                  <a:pt x="150368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75640" y="1628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683000" y="492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17980" y="2862579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522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165860" y="3888740"/>
            <a:ext cx="2068830" cy="3810"/>
          </a:xfrm>
          <a:custGeom>
            <a:avLst/>
            <a:gdLst/>
            <a:ahLst/>
            <a:cxnLst/>
            <a:rect l="l" t="t" r="r" b="b"/>
            <a:pathLst>
              <a:path w="2068830" h="3810">
                <a:moveTo>
                  <a:pt x="0" y="0"/>
                </a:moveTo>
                <a:lnTo>
                  <a:pt x="2068829" y="381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1915160" y="2462529"/>
            <a:ext cx="62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Ne</a:t>
            </a:r>
            <a:r>
              <a:rPr sz="1800" b="1" spc="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1748789" y="3261359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240789" y="4005579"/>
            <a:ext cx="1873250" cy="916940"/>
          </a:xfrm>
          <a:custGeom>
            <a:avLst/>
            <a:gdLst/>
            <a:ahLst/>
            <a:cxnLst/>
            <a:rect l="l" t="t" r="r" b="b"/>
            <a:pathLst>
              <a:path w="1873250" h="916939">
                <a:moveTo>
                  <a:pt x="0" y="0"/>
                </a:moveTo>
                <a:lnTo>
                  <a:pt x="1873250" y="0"/>
                </a:lnTo>
                <a:lnTo>
                  <a:pt x="1873250" y="916940"/>
                </a:lnTo>
                <a:lnTo>
                  <a:pt x="0" y="916940"/>
                </a:lnTo>
                <a:lnTo>
                  <a:pt x="0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240789" y="40055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507489" y="4005579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1129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772920" y="40055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039620" y="40055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06320" y="40055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573020" y="40055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838450" y="400557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05150" y="4005579"/>
            <a:ext cx="8890" cy="143510"/>
          </a:xfrm>
          <a:custGeom>
            <a:avLst/>
            <a:gdLst/>
            <a:ahLst/>
            <a:cxnLst/>
            <a:rect l="l" t="t" r="r" b="b"/>
            <a:pathLst>
              <a:path w="8889" h="143510">
                <a:moveTo>
                  <a:pt x="0" y="0"/>
                </a:moveTo>
                <a:lnTo>
                  <a:pt x="8889" y="0"/>
                </a:lnTo>
                <a:lnTo>
                  <a:pt x="8889" y="143510"/>
                </a:lnTo>
              </a:path>
            </a:pathLst>
          </a:custGeom>
          <a:ln w="38099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114039" y="426339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114039" y="4530090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113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088639" y="4795520"/>
            <a:ext cx="25400" cy="127000"/>
          </a:xfrm>
          <a:custGeom>
            <a:avLst/>
            <a:gdLst/>
            <a:ahLst/>
            <a:cxnLst/>
            <a:rect l="l" t="t" r="r" b="b"/>
            <a:pathLst>
              <a:path w="25400" h="127000">
                <a:moveTo>
                  <a:pt x="25400" y="0"/>
                </a:moveTo>
                <a:lnTo>
                  <a:pt x="25400" y="126999"/>
                </a:lnTo>
                <a:lnTo>
                  <a:pt x="0" y="126999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823210" y="49225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556510" y="49225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289810" y="49225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023110" y="49225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57679" y="4922520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15113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490980" y="49225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240789" y="4907279"/>
            <a:ext cx="135890" cy="15240"/>
          </a:xfrm>
          <a:custGeom>
            <a:avLst/>
            <a:gdLst/>
            <a:ahLst/>
            <a:cxnLst/>
            <a:rect l="l" t="t" r="r" b="b"/>
            <a:pathLst>
              <a:path w="135890" h="15239">
                <a:moveTo>
                  <a:pt x="135890" y="15240"/>
                </a:moveTo>
                <a:lnTo>
                  <a:pt x="0" y="15240"/>
                </a:ln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240789" y="46405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240789" y="43738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40789" y="410717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38100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1259839" y="4314190"/>
            <a:ext cx="183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2225039" y="1605280"/>
            <a:ext cx="1656080" cy="2654300"/>
          </a:xfrm>
          <a:custGeom>
            <a:avLst/>
            <a:gdLst/>
            <a:ahLst/>
            <a:cxnLst/>
            <a:rect l="l" t="t" r="r" b="b"/>
            <a:pathLst>
              <a:path w="1656079" h="2654300">
                <a:moveTo>
                  <a:pt x="0" y="0"/>
                </a:moveTo>
                <a:lnTo>
                  <a:pt x="1656080" y="265430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707129" y="4262120"/>
            <a:ext cx="163830" cy="669290"/>
          </a:xfrm>
          <a:custGeom>
            <a:avLst/>
            <a:gdLst/>
            <a:ahLst/>
            <a:cxnLst/>
            <a:rect l="l" t="t" r="r" b="b"/>
            <a:pathLst>
              <a:path w="163829" h="669289">
                <a:moveTo>
                  <a:pt x="163830" y="0"/>
                </a:moveTo>
                <a:lnTo>
                  <a:pt x="0" y="66928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232150" y="3394709"/>
            <a:ext cx="123189" cy="497840"/>
          </a:xfrm>
          <a:custGeom>
            <a:avLst/>
            <a:gdLst/>
            <a:ahLst/>
            <a:cxnLst/>
            <a:rect l="l" t="t" r="r" b="b"/>
            <a:pathLst>
              <a:path w="123189" h="497839">
                <a:moveTo>
                  <a:pt x="123189" y="0"/>
                </a:moveTo>
                <a:lnTo>
                  <a:pt x="0" y="4978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768600" y="2571750"/>
            <a:ext cx="73660" cy="294640"/>
          </a:xfrm>
          <a:custGeom>
            <a:avLst/>
            <a:gdLst/>
            <a:ahLst/>
            <a:cxnLst/>
            <a:rect l="l" t="t" r="r" b="b"/>
            <a:pathLst>
              <a:path w="73660" h="294639">
                <a:moveTo>
                  <a:pt x="73660" y="0"/>
                </a:moveTo>
                <a:lnTo>
                  <a:pt x="0" y="29463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6141720" y="1915159"/>
            <a:ext cx="2160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5445" marR="5080" indent="-3733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ro</a:t>
            </a:r>
            <a:r>
              <a:rPr sz="2400" b="1" spc="-5" dirty="0">
                <a:latin typeface="Times New Roman"/>
                <a:cs typeface="Times New Roman"/>
              </a:rPr>
              <a:t>b</a:t>
            </a:r>
            <a:r>
              <a:rPr sz="2400" b="1" spc="10" dirty="0">
                <a:latin typeface="Times New Roman"/>
                <a:cs typeface="Times New Roman"/>
              </a:rPr>
              <a:t>l</a:t>
            </a:r>
            <a:r>
              <a:rPr sz="2400" b="1" spc="-5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-solvi</a:t>
            </a:r>
            <a:r>
              <a:rPr sz="2400" b="1" spc="-10" dirty="0">
                <a:latin typeface="Times New Roman"/>
                <a:cs typeface="Times New Roman"/>
              </a:rPr>
              <a:t>n</a:t>
            </a:r>
            <a:r>
              <a:rPr sz="2400" b="1" dirty="0">
                <a:latin typeface="Times New Roman"/>
                <a:cs typeface="Times New Roman"/>
              </a:rPr>
              <a:t>g  </a:t>
            </a:r>
            <a:r>
              <a:rPr sz="2400" b="1" spc="-5" dirty="0">
                <a:latin typeface="Times New Roman"/>
                <a:cs typeface="Times New Roman"/>
              </a:rPr>
              <a:t>techniques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378959" y="3006598"/>
            <a:ext cx="3817620" cy="13449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indent="1344930">
              <a:lnSpc>
                <a:spcPct val="100000"/>
              </a:lnSpc>
              <a:spcBef>
                <a:spcPts val="585"/>
              </a:spcBef>
            </a:pPr>
            <a:r>
              <a:rPr sz="1800" b="1" dirty="0">
                <a:latin typeface="Calibri"/>
                <a:cs typeface="Calibri"/>
              </a:rPr>
              <a:t>Solution</a:t>
            </a:r>
            <a:r>
              <a:rPr sz="1800" b="1" spc="-5" dirty="0">
                <a:latin typeface="Calibri"/>
                <a:cs typeface="Calibri"/>
              </a:rPr>
              <a:t> Space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40"/>
              </a:spcBef>
            </a:pPr>
            <a:r>
              <a:rPr sz="2000" b="1" spc="-5" dirty="0">
                <a:solidFill>
                  <a:srgbClr val="993366"/>
                </a:solidFill>
                <a:latin typeface="Times New Roman"/>
                <a:cs typeface="Times New Roman"/>
              </a:rPr>
              <a:t>Understanding </a:t>
            </a:r>
            <a:r>
              <a:rPr sz="2000" b="1" dirty="0">
                <a:solidFill>
                  <a:srgbClr val="993366"/>
                </a:solidFill>
                <a:latin typeface="Times New Roman"/>
                <a:cs typeface="Times New Roman"/>
              </a:rPr>
              <a:t>the needs  </a:t>
            </a:r>
            <a:r>
              <a:rPr sz="2000" b="1" spc="-5" dirty="0">
                <a:solidFill>
                  <a:srgbClr val="993366"/>
                </a:solidFill>
                <a:latin typeface="Times New Roman"/>
                <a:cs typeface="Times New Roman"/>
              </a:rPr>
              <a:t>Understanding application </a:t>
            </a:r>
            <a:r>
              <a:rPr sz="2000" b="1" dirty="0">
                <a:solidFill>
                  <a:srgbClr val="993366"/>
                </a:solidFill>
                <a:latin typeface="Times New Roman"/>
                <a:cs typeface="Times New Roman"/>
              </a:rPr>
              <a:t>domain  </a:t>
            </a:r>
            <a:r>
              <a:rPr sz="2000" b="1" spc="-5" dirty="0">
                <a:solidFill>
                  <a:srgbClr val="993366"/>
                </a:solidFill>
                <a:latin typeface="Times New Roman"/>
                <a:cs typeface="Times New Roman"/>
              </a:rPr>
              <a:t>Understanding </a:t>
            </a:r>
            <a:r>
              <a:rPr sz="2000" b="1" dirty="0">
                <a:solidFill>
                  <a:srgbClr val="993366"/>
                </a:solidFill>
                <a:latin typeface="Times New Roman"/>
                <a:cs typeface="Times New Roman"/>
              </a:rPr>
              <a:t>the</a:t>
            </a:r>
            <a:r>
              <a:rPr sz="2000" b="1" spc="5" dirty="0">
                <a:solidFill>
                  <a:srgbClr val="99336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993366"/>
                </a:solidFill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2802889" y="2556510"/>
            <a:ext cx="1529080" cy="1037590"/>
          </a:xfrm>
          <a:custGeom>
            <a:avLst/>
            <a:gdLst/>
            <a:ahLst/>
            <a:cxnLst/>
            <a:rect l="l" t="t" r="r" b="b"/>
            <a:pathLst>
              <a:path w="1529079" h="1037589">
                <a:moveTo>
                  <a:pt x="1529080" y="1037589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715260" y="2496820"/>
            <a:ext cx="125730" cy="111760"/>
          </a:xfrm>
          <a:custGeom>
            <a:avLst/>
            <a:gdLst/>
            <a:ahLst/>
            <a:cxnLst/>
            <a:rect l="l" t="t" r="r" b="b"/>
            <a:pathLst>
              <a:path w="125730" h="111760">
                <a:moveTo>
                  <a:pt x="0" y="0"/>
                </a:moveTo>
                <a:lnTo>
                  <a:pt x="62229" y="111759"/>
                </a:lnTo>
                <a:lnTo>
                  <a:pt x="125729" y="1650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232150" y="3437890"/>
            <a:ext cx="1099820" cy="568960"/>
          </a:xfrm>
          <a:custGeom>
            <a:avLst/>
            <a:gdLst/>
            <a:ahLst/>
            <a:cxnLst/>
            <a:rect l="l" t="t" r="r" b="b"/>
            <a:pathLst>
              <a:path w="1099820" h="568960">
                <a:moveTo>
                  <a:pt x="1099820" y="56896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136900" y="3389629"/>
            <a:ext cx="128270" cy="102870"/>
          </a:xfrm>
          <a:custGeom>
            <a:avLst/>
            <a:gdLst/>
            <a:ahLst/>
            <a:cxnLst/>
            <a:rect l="l" t="t" r="r" b="b"/>
            <a:pathLst>
              <a:path w="128270" h="102870">
                <a:moveTo>
                  <a:pt x="0" y="0"/>
                </a:moveTo>
                <a:lnTo>
                  <a:pt x="74930" y="102870"/>
                </a:lnTo>
                <a:lnTo>
                  <a:pt x="12827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350259" y="4349750"/>
            <a:ext cx="910590" cy="952500"/>
          </a:xfrm>
          <a:custGeom>
            <a:avLst/>
            <a:gdLst/>
            <a:ahLst/>
            <a:cxnLst/>
            <a:rect l="l" t="t" r="r" b="b"/>
            <a:pathLst>
              <a:path w="910589" h="952500">
                <a:moveTo>
                  <a:pt x="910589" y="0"/>
                </a:moveTo>
                <a:lnTo>
                  <a:pt x="0" y="9525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76600" y="5256529"/>
            <a:ext cx="120650" cy="121920"/>
          </a:xfrm>
          <a:custGeom>
            <a:avLst/>
            <a:gdLst/>
            <a:ahLst/>
            <a:cxnLst/>
            <a:rect l="l" t="t" r="r" b="b"/>
            <a:pathLst>
              <a:path w="120650" h="121920">
                <a:moveTo>
                  <a:pt x="38100" y="0"/>
                </a:moveTo>
                <a:lnTo>
                  <a:pt x="0" y="121920"/>
                </a:lnTo>
                <a:lnTo>
                  <a:pt x="120650" y="78740"/>
                </a:lnTo>
                <a:lnTo>
                  <a:pt x="381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331970" y="4418329"/>
            <a:ext cx="574040" cy="871219"/>
          </a:xfrm>
          <a:custGeom>
            <a:avLst/>
            <a:gdLst/>
            <a:ahLst/>
            <a:cxnLst/>
            <a:rect l="l" t="t" r="r" b="b"/>
            <a:pathLst>
              <a:path w="574039" h="871220">
                <a:moveTo>
                  <a:pt x="0" y="0"/>
                </a:moveTo>
                <a:lnTo>
                  <a:pt x="574039" y="87122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53940" y="5251450"/>
            <a:ext cx="110489" cy="127000"/>
          </a:xfrm>
          <a:custGeom>
            <a:avLst/>
            <a:gdLst/>
            <a:ahLst/>
            <a:cxnLst/>
            <a:rect l="l" t="t" r="r" b="b"/>
            <a:pathLst>
              <a:path w="110489" h="127000">
                <a:moveTo>
                  <a:pt x="95250" y="0"/>
                </a:moveTo>
                <a:lnTo>
                  <a:pt x="0" y="63500"/>
                </a:lnTo>
                <a:lnTo>
                  <a:pt x="110489" y="127000"/>
                </a:lnTo>
                <a:lnTo>
                  <a:pt x="952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539" y="36829"/>
            <a:ext cx="72872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Requirements </a:t>
            </a:r>
            <a:r>
              <a:rPr sz="3400" spc="-10" dirty="0"/>
              <a:t>Engineering</a:t>
            </a:r>
            <a:r>
              <a:rPr sz="3400" spc="-105" dirty="0"/>
              <a:t> </a:t>
            </a:r>
            <a:r>
              <a:rPr sz="3400" spc="-5" dirty="0"/>
              <a:t>Process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96339" y="1480820"/>
            <a:ext cx="692721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</a:pPr>
            <a:r>
              <a:rPr sz="3600" spc="202" baseline="5787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400" spc="135" dirty="0">
                <a:latin typeface="Arial"/>
                <a:cs typeface="Arial"/>
              </a:rPr>
              <a:t>Performed </a:t>
            </a:r>
            <a:r>
              <a:rPr sz="2400" spc="-5" dirty="0">
                <a:latin typeface="Arial"/>
                <a:cs typeface="Arial"/>
              </a:rPr>
              <a:t>by the requirement analyst 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  </a:t>
            </a:r>
            <a:r>
              <a:rPr sz="2400" spc="-5" dirty="0">
                <a:latin typeface="Arial"/>
                <a:cs typeface="Arial"/>
              </a:rPr>
              <a:t>analyst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600" spc="517" baseline="5787" dirty="0">
                <a:solidFill>
                  <a:srgbClr val="CCCCFF"/>
                </a:solidFill>
                <a:latin typeface="Symbol"/>
                <a:cs typeface="Symbol"/>
              </a:rPr>
              <a:t></a:t>
            </a:r>
            <a:r>
              <a:rPr sz="2400" spc="34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final </a:t>
            </a:r>
            <a:r>
              <a:rPr sz="2400" dirty="0">
                <a:latin typeface="Arial"/>
                <a:cs typeface="Arial"/>
              </a:rPr>
              <a:t>outcome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Software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7339" y="2695872"/>
            <a:ext cx="406082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spc="-5" dirty="0">
                <a:latin typeface="Arial"/>
                <a:cs typeface="Arial"/>
              </a:rPr>
              <a:t>Specification (SRS)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4269" y="63385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2667000"/>
            <a:ext cx="7239000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2738120"/>
            <a:ext cx="6419850" cy="12776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3600" b="1" spc="-5" dirty="0">
                <a:latin typeface="Arial"/>
                <a:cs typeface="Arial"/>
              </a:rPr>
              <a:t>Understanding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Requirements</a:t>
            </a:r>
            <a:endParaRPr sz="36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800"/>
              </a:spcBef>
            </a:pP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picture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story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0"/>
            <a:ext cx="7239000" cy="6858000"/>
          </a:xfrm>
          <a:custGeom>
            <a:avLst/>
            <a:gdLst/>
            <a:ahLst/>
            <a:cxnLst/>
            <a:rect l="l" t="t" r="r" b="b"/>
            <a:pathLst>
              <a:path w="7239000" h="6858000">
                <a:moveTo>
                  <a:pt x="7239000" y="0"/>
                </a:moveTo>
                <a:lnTo>
                  <a:pt x="0" y="0"/>
                </a:lnTo>
                <a:lnTo>
                  <a:pt x="0" y="6858000"/>
                </a:lnTo>
                <a:lnTo>
                  <a:pt x="7239000" y="6858000"/>
                </a:lnTo>
                <a:lnTo>
                  <a:pt x="7239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429000"/>
            <a:ext cx="1905000" cy="3429000"/>
          </a:xfrm>
          <a:custGeom>
            <a:avLst/>
            <a:gdLst/>
            <a:ahLst/>
            <a:cxnLst/>
            <a:rect l="l" t="t" r="r" b="b"/>
            <a:pathLst>
              <a:path w="1905000" h="3429000">
                <a:moveTo>
                  <a:pt x="1905000" y="0"/>
                </a:moveTo>
                <a:lnTo>
                  <a:pt x="0" y="0"/>
                </a:lnTo>
                <a:lnTo>
                  <a:pt x="0" y="3429000"/>
                </a:lnTo>
                <a:lnTo>
                  <a:pt x="1905000" y="3429000"/>
                </a:lnTo>
                <a:lnTo>
                  <a:pt x="1905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8389" y="304800"/>
            <a:ext cx="1103630" cy="1104900"/>
          </a:xfrm>
          <a:custGeom>
            <a:avLst/>
            <a:gdLst/>
            <a:ahLst/>
            <a:cxnLst/>
            <a:rect l="l" t="t" r="r" b="b"/>
            <a:pathLst>
              <a:path w="1103629" h="1104900">
                <a:moveTo>
                  <a:pt x="552450" y="0"/>
                </a:moveTo>
                <a:lnTo>
                  <a:pt x="503566" y="1960"/>
                </a:lnTo>
                <a:lnTo>
                  <a:pt x="456071" y="7745"/>
                </a:lnTo>
                <a:lnTo>
                  <a:pt x="410109" y="17212"/>
                </a:lnTo>
                <a:lnTo>
                  <a:pt x="365821" y="30217"/>
                </a:lnTo>
                <a:lnTo>
                  <a:pt x="323352" y="46618"/>
                </a:lnTo>
                <a:lnTo>
                  <a:pt x="282845" y="66270"/>
                </a:lnTo>
                <a:lnTo>
                  <a:pt x="244444" y="89030"/>
                </a:lnTo>
                <a:lnTo>
                  <a:pt x="208291" y="114756"/>
                </a:lnTo>
                <a:lnTo>
                  <a:pt x="174530" y="143304"/>
                </a:lnTo>
                <a:lnTo>
                  <a:pt x="143304" y="174530"/>
                </a:lnTo>
                <a:lnTo>
                  <a:pt x="114756" y="208291"/>
                </a:lnTo>
                <a:lnTo>
                  <a:pt x="89030" y="244444"/>
                </a:lnTo>
                <a:lnTo>
                  <a:pt x="66270" y="282845"/>
                </a:lnTo>
                <a:lnTo>
                  <a:pt x="46618" y="323352"/>
                </a:lnTo>
                <a:lnTo>
                  <a:pt x="30217" y="365821"/>
                </a:lnTo>
                <a:lnTo>
                  <a:pt x="17212" y="410109"/>
                </a:lnTo>
                <a:lnTo>
                  <a:pt x="7745" y="456071"/>
                </a:lnTo>
                <a:lnTo>
                  <a:pt x="1960" y="503566"/>
                </a:lnTo>
                <a:lnTo>
                  <a:pt x="0" y="552450"/>
                </a:lnTo>
                <a:lnTo>
                  <a:pt x="1960" y="601153"/>
                </a:lnTo>
                <a:lnTo>
                  <a:pt x="7745" y="648507"/>
                </a:lnTo>
                <a:lnTo>
                  <a:pt x="17212" y="694364"/>
                </a:lnTo>
                <a:lnTo>
                  <a:pt x="30217" y="738578"/>
                </a:lnTo>
                <a:lnTo>
                  <a:pt x="46618" y="781002"/>
                </a:lnTo>
                <a:lnTo>
                  <a:pt x="66270" y="821490"/>
                </a:lnTo>
                <a:lnTo>
                  <a:pt x="89030" y="859895"/>
                </a:lnTo>
                <a:lnTo>
                  <a:pt x="114756" y="896071"/>
                </a:lnTo>
                <a:lnTo>
                  <a:pt x="143304" y="929869"/>
                </a:lnTo>
                <a:lnTo>
                  <a:pt x="174530" y="961145"/>
                </a:lnTo>
                <a:lnTo>
                  <a:pt x="208291" y="989752"/>
                </a:lnTo>
                <a:lnTo>
                  <a:pt x="244444" y="1015542"/>
                </a:lnTo>
                <a:lnTo>
                  <a:pt x="282845" y="1038369"/>
                </a:lnTo>
                <a:lnTo>
                  <a:pt x="323352" y="1058087"/>
                </a:lnTo>
                <a:lnTo>
                  <a:pt x="365821" y="1074548"/>
                </a:lnTo>
                <a:lnTo>
                  <a:pt x="410109" y="1087607"/>
                </a:lnTo>
                <a:lnTo>
                  <a:pt x="456071" y="1097116"/>
                </a:lnTo>
                <a:lnTo>
                  <a:pt x="503566" y="1102929"/>
                </a:lnTo>
                <a:lnTo>
                  <a:pt x="552450" y="1104900"/>
                </a:lnTo>
                <a:lnTo>
                  <a:pt x="601143" y="1102929"/>
                </a:lnTo>
                <a:lnTo>
                  <a:pt x="648467" y="1097116"/>
                </a:lnTo>
                <a:lnTo>
                  <a:pt x="694279" y="1087607"/>
                </a:lnTo>
                <a:lnTo>
                  <a:pt x="738433" y="1074548"/>
                </a:lnTo>
                <a:lnTo>
                  <a:pt x="780785" y="1058087"/>
                </a:lnTo>
                <a:lnTo>
                  <a:pt x="821190" y="1038369"/>
                </a:lnTo>
                <a:lnTo>
                  <a:pt x="859505" y="1015542"/>
                </a:lnTo>
                <a:lnTo>
                  <a:pt x="895585" y="989752"/>
                </a:lnTo>
                <a:lnTo>
                  <a:pt x="929285" y="961145"/>
                </a:lnTo>
                <a:lnTo>
                  <a:pt x="960460" y="929869"/>
                </a:lnTo>
                <a:lnTo>
                  <a:pt x="988968" y="896071"/>
                </a:lnTo>
                <a:lnTo>
                  <a:pt x="1014662" y="859895"/>
                </a:lnTo>
                <a:lnTo>
                  <a:pt x="1037399" y="821490"/>
                </a:lnTo>
                <a:lnTo>
                  <a:pt x="1057034" y="781002"/>
                </a:lnTo>
                <a:lnTo>
                  <a:pt x="1073424" y="738578"/>
                </a:lnTo>
                <a:lnTo>
                  <a:pt x="1086422" y="694364"/>
                </a:lnTo>
                <a:lnTo>
                  <a:pt x="1095885" y="648507"/>
                </a:lnTo>
                <a:lnTo>
                  <a:pt x="1101669" y="601153"/>
                </a:lnTo>
                <a:lnTo>
                  <a:pt x="1103630" y="552450"/>
                </a:lnTo>
                <a:lnTo>
                  <a:pt x="1101669" y="503566"/>
                </a:lnTo>
                <a:lnTo>
                  <a:pt x="1095885" y="456071"/>
                </a:lnTo>
                <a:lnTo>
                  <a:pt x="1086422" y="410109"/>
                </a:lnTo>
                <a:lnTo>
                  <a:pt x="1073424" y="365821"/>
                </a:lnTo>
                <a:lnTo>
                  <a:pt x="1057034" y="323352"/>
                </a:lnTo>
                <a:lnTo>
                  <a:pt x="1037399" y="282845"/>
                </a:lnTo>
                <a:lnTo>
                  <a:pt x="1014662" y="244444"/>
                </a:lnTo>
                <a:lnTo>
                  <a:pt x="988968" y="208291"/>
                </a:lnTo>
                <a:lnTo>
                  <a:pt x="960460" y="174530"/>
                </a:lnTo>
                <a:lnTo>
                  <a:pt x="929285" y="143304"/>
                </a:lnTo>
                <a:lnTo>
                  <a:pt x="895585" y="114756"/>
                </a:lnTo>
                <a:lnTo>
                  <a:pt x="859505" y="89030"/>
                </a:lnTo>
                <a:lnTo>
                  <a:pt x="821190" y="66270"/>
                </a:lnTo>
                <a:lnTo>
                  <a:pt x="780785" y="46618"/>
                </a:lnTo>
                <a:lnTo>
                  <a:pt x="738433" y="30217"/>
                </a:lnTo>
                <a:lnTo>
                  <a:pt x="694279" y="17212"/>
                </a:lnTo>
                <a:lnTo>
                  <a:pt x="648467" y="7745"/>
                </a:lnTo>
                <a:lnTo>
                  <a:pt x="601143" y="1960"/>
                </a:lnTo>
                <a:lnTo>
                  <a:pt x="552450" y="0"/>
                </a:lnTo>
                <a:close/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2020" y="304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8389" y="1409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D8D7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0"/>
            <a:ext cx="5486400" cy="6858000"/>
          </a:xfrm>
          <a:custGeom>
            <a:avLst/>
            <a:gdLst/>
            <a:ahLst/>
            <a:cxnLst/>
            <a:rect l="l" t="t" r="r" b="b"/>
            <a:pathLst>
              <a:path w="5486400" h="6858000">
                <a:moveTo>
                  <a:pt x="5486400" y="0"/>
                </a:moveTo>
                <a:lnTo>
                  <a:pt x="0" y="0"/>
                </a:lnTo>
                <a:lnTo>
                  <a:pt x="0" y="6858000"/>
                </a:lnTo>
                <a:lnTo>
                  <a:pt x="5486400" y="6858000"/>
                </a:lnTo>
                <a:lnTo>
                  <a:pt x="548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429000"/>
            <a:ext cx="3657600" cy="3429000"/>
          </a:xfrm>
          <a:custGeom>
            <a:avLst/>
            <a:gdLst/>
            <a:ahLst/>
            <a:cxnLst/>
            <a:rect l="l" t="t" r="r" b="b"/>
            <a:pathLst>
              <a:path w="3657600" h="3429000">
                <a:moveTo>
                  <a:pt x="3657600" y="0"/>
                </a:moveTo>
                <a:lnTo>
                  <a:pt x="0" y="0"/>
                </a:lnTo>
                <a:lnTo>
                  <a:pt x="0" y="3429000"/>
                </a:lnTo>
                <a:lnTo>
                  <a:pt x="3657600" y="3429000"/>
                </a:lnTo>
                <a:lnTo>
                  <a:pt x="3657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1024</Words>
  <Application>Microsoft Office PowerPoint</Application>
  <PresentationFormat>On-screen Show (4:3)</PresentationFormat>
  <Paragraphs>138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Times New Roman</vt:lpstr>
      <vt:lpstr>Trebuchet MS</vt:lpstr>
      <vt:lpstr>Retrospect</vt:lpstr>
      <vt:lpstr>Requirement Engineering</vt:lpstr>
      <vt:lpstr>Requirement Engineering</vt:lpstr>
      <vt:lpstr>Requirement Engineering</vt:lpstr>
      <vt:lpstr>Levels of Requirements</vt:lpstr>
      <vt:lpstr>Levels Requirements</vt:lpstr>
      <vt:lpstr>Requirements Engineering Process</vt:lpstr>
      <vt:lpstr>Understanding Requirements A picture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Barriers to Elicitation</vt:lpstr>
      <vt:lpstr>The “YES, BUT” Syndrome</vt:lpstr>
      <vt:lpstr>The “UNDISCOVERED RUINS” Syndrome</vt:lpstr>
      <vt:lpstr>The “USER AND THE DEVELOPER” Syndrome</vt:lpstr>
      <vt:lpstr>Problem</vt:lpstr>
      <vt:lpstr>Understanding Requirements</vt:lpstr>
      <vt:lpstr>Technique: Interviewing</vt:lpstr>
      <vt:lpstr>Technique: Requirements  Workshop</vt:lpstr>
      <vt:lpstr>Technique: Brainstorming</vt:lpstr>
      <vt:lpstr>Technique: Storyboarding</vt:lpstr>
      <vt:lpstr>Technique: Use Cases</vt:lpstr>
      <vt:lpstr>Technique: Prototyping</vt:lpstr>
      <vt:lpstr>Prototyping Example</vt:lpstr>
      <vt:lpstr>Prototyping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Engineering</dc:title>
  <dc:creator>DELL</dc:creator>
  <cp:lastModifiedBy>DELL</cp:lastModifiedBy>
  <cp:revision>3</cp:revision>
  <dcterms:created xsi:type="dcterms:W3CDTF">2020-08-18T07:20:45Z</dcterms:created>
  <dcterms:modified xsi:type="dcterms:W3CDTF">2020-08-20T07:45:40Z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2020-08-18T00:00:00Z</vt:filetime>
  </property>
</Properties>
</file>