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5" r:id="rId49"/>
    <p:sldId id="306" r:id="rId5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34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432" y="1079398"/>
            <a:ext cx="10728960" cy="507187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378" spc="-7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387" y="6336883"/>
            <a:ext cx="10728960" cy="1625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413" cap="all" spc="284" baseline="0">
                <a:solidFill>
                  <a:schemeClr val="tx2"/>
                </a:solidFill>
                <a:latin typeface="+mj-lt"/>
              </a:defRPr>
            </a:lvl1pPr>
            <a:lvl2pPr marL="650230" indent="0" algn="ctr">
              <a:buNone/>
              <a:defRPr sz="3413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88169" y="6177280"/>
            <a:ext cx="1053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" y="9008804"/>
            <a:ext cx="13004801" cy="938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34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59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4784" cy="910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586385"/>
            <a:ext cx="2804160" cy="81918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1" y="586385"/>
            <a:ext cx="8249920" cy="8191855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72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95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1079398"/>
            <a:ext cx="10728960" cy="507187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37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6333338"/>
            <a:ext cx="10728960" cy="1625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413" cap="all" spc="284" baseline="0">
                <a:solidFill>
                  <a:schemeClr val="tx2"/>
                </a:solidFill>
                <a:latin typeface="+mj-lt"/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88169" y="6177280"/>
            <a:ext cx="1053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" y="9008804"/>
            <a:ext cx="13004801" cy="938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476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32" y="2625044"/>
            <a:ext cx="5266944" cy="572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2448" y="2625045"/>
            <a:ext cx="5266944" cy="572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67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2625496"/>
            <a:ext cx="5266944" cy="1047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 b="0" cap="all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32" y="3672653"/>
            <a:ext cx="5266944" cy="4804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448" y="2625496"/>
            <a:ext cx="5266944" cy="1047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 b="0" cap="all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448" y="3672653"/>
            <a:ext cx="5266944" cy="4804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21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53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54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320843" cy="9753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309409" y="0"/>
            <a:ext cx="68275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845311"/>
            <a:ext cx="3413760" cy="3251200"/>
          </a:xfrm>
        </p:spPr>
        <p:txBody>
          <a:bodyPr anchor="b">
            <a:normAutofit/>
          </a:bodyPr>
          <a:lstStyle>
            <a:lvl1pPr>
              <a:defRPr sz="512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1040384"/>
            <a:ext cx="6925056" cy="747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" y="4161536"/>
            <a:ext cx="3413760" cy="480586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6547" y="9187252"/>
            <a:ext cx="2793078" cy="519289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0640" y="9187252"/>
            <a:ext cx="4958080" cy="51928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20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68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044267"/>
            <a:ext cx="13001414" cy="27093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6990330"/>
            <a:ext cx="13001414" cy="910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7217664"/>
            <a:ext cx="10787888" cy="1170432"/>
          </a:xfrm>
        </p:spPr>
        <p:txBody>
          <a:bodyPr tIns="0" bIns="0" anchor="b">
            <a:noAutofit/>
          </a:bodyPr>
          <a:lstStyle>
            <a:lvl1pPr>
              <a:defRPr sz="512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3004784" cy="6990330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32" y="8401101"/>
            <a:ext cx="10793984" cy="84531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853"/>
              </a:spcAft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95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103360"/>
            <a:ext cx="13004801" cy="6502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008804"/>
            <a:ext cx="13004801" cy="938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rgbClr val="FFFFFF"/>
                </a:solidFill>
              </a:defRPr>
            </a:lvl1pPr>
          </a:lstStyle>
          <a:p>
            <a:pPr marL="25400">
              <a:lnSpc>
                <a:spcPts val="207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73101" y="2471602"/>
            <a:ext cx="106314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6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300460" rtl="0" eaLnBrk="1" latinLnBrk="0" hangingPunct="1">
        <a:lnSpc>
          <a:spcPct val="85000"/>
        </a:lnSpc>
        <a:spcBef>
          <a:spcPct val="0"/>
        </a:spcBef>
        <a:buNone/>
        <a:defRPr sz="6827" kern="1200" spc="-7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0046" indent="-130046" algn="l" defTabSz="1300460" rtl="0" eaLnBrk="1" latinLnBrk="0" hangingPunct="1">
        <a:lnSpc>
          <a:spcPct val="90000"/>
        </a:lnSpc>
        <a:spcBef>
          <a:spcPts val="1707"/>
        </a:spcBef>
        <a:spcAft>
          <a:spcPts val="28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6193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6285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6377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26469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6442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84886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3330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1774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10101" rIns="0" bIns="0" rtlCol="0">
            <a:spAutoFit/>
          </a:bodyPr>
          <a:lstStyle/>
          <a:p>
            <a:pPr marL="3987800" marR="5080" indent="-1996439">
              <a:lnSpc>
                <a:spcPts val="8200"/>
              </a:lnSpc>
              <a:spcBef>
                <a:spcPts val="740"/>
              </a:spcBef>
            </a:pPr>
            <a:r>
              <a:rPr sz="7200" spc="-105" dirty="0"/>
              <a:t>Software </a:t>
            </a:r>
            <a:r>
              <a:rPr sz="7200" spc="-110" dirty="0"/>
              <a:t>Requirement  </a:t>
            </a:r>
            <a:r>
              <a:rPr sz="7200" spc="-95" dirty="0"/>
              <a:t>Engineering</a:t>
            </a:r>
            <a:endParaRPr sz="7200"/>
          </a:p>
        </p:txBody>
      </p:sp>
      <p:sp>
        <p:nvSpPr>
          <p:cNvPr id="4" name="object 4"/>
          <p:cNvSpPr txBox="1"/>
          <p:nvPr/>
        </p:nvSpPr>
        <p:spPr>
          <a:xfrm>
            <a:off x="6413500" y="9303357"/>
            <a:ext cx="16510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sz="1800" dirty="0">
                <a:solidFill>
                  <a:srgbClr val="535353"/>
                </a:solidFill>
                <a:latin typeface="Gill Sans MT"/>
                <a:cs typeface="Gill Sans MT"/>
              </a:rPr>
              <a:t>1</a:t>
            </a:fld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919" y="848916"/>
            <a:ext cx="96570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Project </a:t>
            </a:r>
            <a:r>
              <a:rPr spc="-85" dirty="0"/>
              <a:t>Challenged</a:t>
            </a:r>
            <a:r>
              <a:rPr spc="100" dirty="0"/>
              <a:t> </a:t>
            </a:r>
            <a:r>
              <a:rPr spc="-155" dirty="0"/>
              <a:t>Factors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5510449"/>
            <a:ext cx="57981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0560" marR="5080" indent="-658495">
              <a:lnSpc>
                <a:spcPct val="113500"/>
              </a:lnSpc>
              <a:spcBef>
                <a:spcPts val="95"/>
              </a:spcBef>
              <a:tabLst>
                <a:tab pos="670560" algn="l"/>
              </a:tabLst>
            </a:pPr>
            <a:r>
              <a:rPr sz="3700" spc="-70" dirty="0">
                <a:solidFill>
                  <a:srgbClr val="535353"/>
                </a:solidFill>
                <a:latin typeface="Gill Sans MT"/>
                <a:cs typeface="Gill Sans MT"/>
              </a:rPr>
              <a:t>3.	</a:t>
            </a:r>
            <a:r>
              <a:rPr sz="3700" spc="-35" dirty="0">
                <a:solidFill>
                  <a:srgbClr val="535353"/>
                </a:solidFill>
                <a:latin typeface="Gill Sans MT"/>
                <a:cs typeface="Gill Sans MT"/>
              </a:rPr>
              <a:t>Changing </a:t>
            </a:r>
            <a:r>
              <a:rPr sz="3700" spc="-65" dirty="0">
                <a:solidFill>
                  <a:srgbClr val="535353"/>
                </a:solidFill>
                <a:latin typeface="Gill Sans MT"/>
                <a:cs typeface="Gill Sans MT"/>
              </a:rPr>
              <a:t>requirements </a:t>
            </a:r>
            <a:r>
              <a:rPr sz="3700" dirty="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sz="3700" spc="-55" dirty="0">
                <a:solidFill>
                  <a:srgbClr val="535353"/>
                </a:solidFill>
                <a:latin typeface="Gill Sans MT"/>
                <a:cs typeface="Gill Sans MT"/>
              </a:rPr>
              <a:t>specifications.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7336049"/>
            <a:ext cx="558546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70560" algn="l"/>
              </a:tabLst>
            </a:pPr>
            <a:r>
              <a:rPr sz="3700" spc="-70" dirty="0">
                <a:solidFill>
                  <a:srgbClr val="535353"/>
                </a:solidFill>
                <a:latin typeface="Gill Sans MT"/>
                <a:cs typeface="Gill Sans MT"/>
              </a:rPr>
              <a:t>4.	</a:t>
            </a:r>
            <a:r>
              <a:rPr sz="3700" spc="-80" dirty="0">
                <a:solidFill>
                  <a:srgbClr val="535353"/>
                </a:solidFill>
                <a:latin typeface="Gill Sans MT"/>
                <a:cs typeface="Gill Sans MT"/>
              </a:rPr>
              <a:t>Lack </a:t>
            </a:r>
            <a:r>
              <a:rPr sz="3700" spc="-3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700" spc="-60" dirty="0">
                <a:solidFill>
                  <a:srgbClr val="535353"/>
                </a:solidFill>
                <a:latin typeface="Gill Sans MT"/>
                <a:cs typeface="Gill Sans MT"/>
              </a:rPr>
              <a:t>executive</a:t>
            </a:r>
            <a:r>
              <a:rPr sz="3700" spc="1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35" dirty="0">
                <a:solidFill>
                  <a:srgbClr val="535353"/>
                </a:solidFill>
                <a:latin typeface="Gill Sans MT"/>
                <a:cs typeface="Gill Sans MT"/>
              </a:rPr>
              <a:t>support.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2716042"/>
            <a:ext cx="1204595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70560" algn="l"/>
                <a:tab pos="6412865" algn="l"/>
                <a:tab pos="7071359" algn="l"/>
              </a:tabLst>
            </a:pPr>
            <a:r>
              <a:rPr sz="3700" spc="-70" dirty="0">
                <a:solidFill>
                  <a:srgbClr val="535353"/>
                </a:solidFill>
                <a:latin typeface="Gill Sans MT"/>
                <a:cs typeface="Gill Sans MT"/>
              </a:rPr>
              <a:t>1.	</a:t>
            </a:r>
            <a:r>
              <a:rPr sz="3700" spc="-80" dirty="0">
                <a:solidFill>
                  <a:srgbClr val="535353"/>
                </a:solidFill>
                <a:latin typeface="Gill Sans MT"/>
                <a:cs typeface="Gill Sans MT"/>
              </a:rPr>
              <a:t>Lack </a:t>
            </a:r>
            <a:r>
              <a:rPr sz="3700" spc="-30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3700" spc="10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90" dirty="0">
                <a:solidFill>
                  <a:srgbClr val="535353"/>
                </a:solidFill>
                <a:latin typeface="Gill Sans MT"/>
                <a:cs typeface="Gill Sans MT"/>
              </a:rPr>
              <a:t>user</a:t>
            </a:r>
            <a:r>
              <a:rPr sz="3700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65" dirty="0">
                <a:solidFill>
                  <a:srgbClr val="535353"/>
                </a:solidFill>
                <a:latin typeface="Gill Sans MT"/>
                <a:cs typeface="Gill Sans MT"/>
              </a:rPr>
              <a:t>input.	</a:t>
            </a:r>
            <a:r>
              <a:rPr sz="3700" spc="-70" dirty="0">
                <a:solidFill>
                  <a:srgbClr val="535353"/>
                </a:solidFill>
                <a:latin typeface="Gill Sans MT"/>
                <a:cs typeface="Gill Sans MT"/>
              </a:rPr>
              <a:t>5.	</a:t>
            </a:r>
            <a:r>
              <a:rPr sz="3700" spc="-95" dirty="0">
                <a:solidFill>
                  <a:srgbClr val="535353"/>
                </a:solidFill>
                <a:latin typeface="Gill Sans MT"/>
                <a:cs typeface="Gill Sans MT"/>
              </a:rPr>
              <a:t>Technology</a:t>
            </a:r>
            <a:r>
              <a:rPr sz="3700" spc="-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30" dirty="0">
                <a:solidFill>
                  <a:srgbClr val="535353"/>
                </a:solidFill>
                <a:latin typeface="Gill Sans MT"/>
                <a:cs typeface="Gill Sans MT"/>
              </a:rPr>
              <a:t>incompetence.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2868" y="3829324"/>
            <a:ext cx="3354704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spc="-80" dirty="0">
                <a:solidFill>
                  <a:srgbClr val="535353"/>
                </a:solidFill>
                <a:latin typeface="Gill Sans MT"/>
                <a:cs typeface="Gill Sans MT"/>
              </a:rPr>
              <a:t>Lack </a:t>
            </a:r>
            <a:r>
              <a:rPr sz="3700" spc="-30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3700" spc="5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95" dirty="0">
                <a:solidFill>
                  <a:srgbClr val="535353"/>
                </a:solidFill>
                <a:latin typeface="Gill Sans MT"/>
                <a:cs typeface="Gill Sans MT"/>
              </a:rPr>
              <a:t>resources.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" y="3757086"/>
            <a:ext cx="11574145" cy="1779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0560" marR="4832350" indent="-658495">
              <a:lnSpc>
                <a:spcPct val="113500"/>
              </a:lnSpc>
              <a:spcBef>
                <a:spcPts val="95"/>
              </a:spcBef>
              <a:tabLst>
                <a:tab pos="670560" algn="l"/>
                <a:tab pos="6412865" algn="l"/>
              </a:tabLst>
            </a:pPr>
            <a:r>
              <a:rPr sz="3700" spc="-70" dirty="0">
                <a:solidFill>
                  <a:srgbClr val="535353"/>
                </a:solidFill>
                <a:latin typeface="Gill Sans MT"/>
                <a:cs typeface="Gill Sans MT"/>
              </a:rPr>
              <a:t>2.	</a:t>
            </a:r>
            <a:r>
              <a:rPr sz="3700" spc="-90" dirty="0">
                <a:solidFill>
                  <a:srgbClr val="535353"/>
                </a:solidFill>
                <a:latin typeface="Gill Sans MT"/>
                <a:cs typeface="Gill Sans MT"/>
              </a:rPr>
              <a:t>In</a:t>
            </a:r>
            <a:r>
              <a:rPr sz="3700" spc="-10" dirty="0">
                <a:solidFill>
                  <a:srgbClr val="535353"/>
                </a:solidFill>
                <a:latin typeface="Gill Sans MT"/>
                <a:cs typeface="Gill Sans MT"/>
              </a:rPr>
              <a:t>comp</a:t>
            </a:r>
            <a:r>
              <a:rPr sz="3700" spc="-70" dirty="0">
                <a:solidFill>
                  <a:srgbClr val="535353"/>
                </a:solidFill>
                <a:latin typeface="Gill Sans MT"/>
                <a:cs typeface="Gill Sans MT"/>
              </a:rPr>
              <a:t>le</a:t>
            </a:r>
            <a:r>
              <a:rPr sz="3700" spc="-7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3700" spc="10" dirty="0">
                <a:solidFill>
                  <a:srgbClr val="535353"/>
                </a:solidFill>
                <a:latin typeface="Gill Sans MT"/>
                <a:cs typeface="Gill Sans MT"/>
              </a:rPr>
              <a:t>e</a:t>
            </a:r>
            <a:r>
              <a:rPr sz="370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55" dirty="0">
                <a:solidFill>
                  <a:srgbClr val="535353"/>
                </a:solidFill>
                <a:latin typeface="Gill Sans MT"/>
                <a:cs typeface="Gill Sans MT"/>
              </a:rPr>
              <a:t>re</a:t>
            </a:r>
            <a:r>
              <a:rPr sz="3700" spc="-65" dirty="0">
                <a:solidFill>
                  <a:srgbClr val="535353"/>
                </a:solidFill>
                <a:latin typeface="Gill Sans MT"/>
                <a:cs typeface="Gill Sans MT"/>
              </a:rPr>
              <a:t>q</a:t>
            </a:r>
            <a:r>
              <a:rPr sz="3700" spc="-30" dirty="0">
                <a:solidFill>
                  <a:srgbClr val="535353"/>
                </a:solidFill>
                <a:latin typeface="Gill Sans MT"/>
                <a:cs typeface="Gill Sans MT"/>
              </a:rPr>
              <a:t>u</a:t>
            </a:r>
            <a:r>
              <a:rPr sz="3700" spc="-55" dirty="0">
                <a:solidFill>
                  <a:srgbClr val="535353"/>
                </a:solidFill>
                <a:latin typeface="Gill Sans MT"/>
                <a:cs typeface="Gill Sans MT"/>
              </a:rPr>
              <a:t>iremen</a:t>
            </a:r>
            <a:r>
              <a:rPr sz="3700" spc="-110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3700" spc="-105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r>
              <a:rPr sz="37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3700" spc="-65" dirty="0">
                <a:solidFill>
                  <a:srgbClr val="535353"/>
                </a:solidFill>
                <a:latin typeface="Gill Sans MT"/>
                <a:cs typeface="Gill Sans MT"/>
              </a:rPr>
              <a:t>6.  </a:t>
            </a:r>
            <a:r>
              <a:rPr sz="3700" spc="-5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37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55" dirty="0">
                <a:solidFill>
                  <a:srgbClr val="535353"/>
                </a:solidFill>
                <a:latin typeface="Gill Sans MT"/>
                <a:cs typeface="Gill Sans MT"/>
              </a:rPr>
              <a:t>specifications.</a:t>
            </a:r>
            <a:endParaRPr sz="3700">
              <a:latin typeface="Gill Sans MT"/>
              <a:cs typeface="Gill Sans MT"/>
            </a:endParaRPr>
          </a:p>
          <a:p>
            <a:pPr marL="6413500">
              <a:lnSpc>
                <a:spcPts val="3725"/>
              </a:lnSpc>
              <a:tabLst>
                <a:tab pos="7071359" algn="l"/>
              </a:tabLst>
            </a:pPr>
            <a:r>
              <a:rPr sz="3700" spc="-70" dirty="0">
                <a:solidFill>
                  <a:srgbClr val="535353"/>
                </a:solidFill>
                <a:latin typeface="Gill Sans MT"/>
                <a:cs typeface="Gill Sans MT"/>
              </a:rPr>
              <a:t>7.	</a:t>
            </a:r>
            <a:r>
              <a:rPr sz="3700" spc="-80" dirty="0">
                <a:solidFill>
                  <a:srgbClr val="535353"/>
                </a:solidFill>
                <a:latin typeface="Gill Sans MT"/>
                <a:cs typeface="Gill Sans MT"/>
              </a:rPr>
              <a:t>Unrealistic</a:t>
            </a:r>
            <a:r>
              <a:rPr sz="3700" spc="-55" dirty="0">
                <a:solidFill>
                  <a:srgbClr val="535353"/>
                </a:solidFill>
                <a:latin typeface="Gill Sans MT"/>
                <a:cs typeface="Gill Sans MT"/>
              </a:rPr>
              <a:t> expectations.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4500" y="6055888"/>
            <a:ext cx="416560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70560" algn="l"/>
              </a:tabLst>
            </a:pPr>
            <a:r>
              <a:rPr sz="3700" spc="-70" dirty="0">
                <a:solidFill>
                  <a:srgbClr val="535353"/>
                </a:solidFill>
                <a:latin typeface="Gill Sans MT"/>
                <a:cs typeface="Gill Sans MT"/>
              </a:rPr>
              <a:t>8.	</a:t>
            </a:r>
            <a:r>
              <a:rPr sz="3700" spc="-65" dirty="0">
                <a:solidFill>
                  <a:srgbClr val="535353"/>
                </a:solidFill>
                <a:latin typeface="Gill Sans MT"/>
                <a:cs typeface="Gill Sans MT"/>
              </a:rPr>
              <a:t>Unclear</a:t>
            </a:r>
            <a:r>
              <a:rPr sz="3700" spc="-5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65" dirty="0">
                <a:solidFill>
                  <a:srgbClr val="535353"/>
                </a:solidFill>
                <a:latin typeface="Gill Sans MT"/>
                <a:cs typeface="Gill Sans MT"/>
              </a:rPr>
              <a:t>objectives.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4500" y="7169170"/>
            <a:ext cx="5020945" cy="1706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70560" indent="-658495">
              <a:lnSpc>
                <a:spcPct val="100000"/>
              </a:lnSpc>
              <a:spcBef>
                <a:spcPts val="125"/>
              </a:spcBef>
              <a:buAutoNum type="arabicPeriod" startAt="9"/>
              <a:tabLst>
                <a:tab pos="670560" algn="l"/>
                <a:tab pos="671195" algn="l"/>
              </a:tabLst>
            </a:pPr>
            <a:r>
              <a:rPr sz="3700" spc="-80" dirty="0">
                <a:solidFill>
                  <a:srgbClr val="535353"/>
                </a:solidFill>
                <a:latin typeface="Gill Sans MT"/>
                <a:cs typeface="Gill Sans MT"/>
              </a:rPr>
              <a:t>Unrealistic </a:t>
            </a:r>
            <a:r>
              <a:rPr sz="3700" spc="-50" dirty="0">
                <a:solidFill>
                  <a:srgbClr val="535353"/>
                </a:solidFill>
                <a:latin typeface="Gill Sans MT"/>
                <a:cs typeface="Gill Sans MT"/>
              </a:rPr>
              <a:t>time</a:t>
            </a:r>
            <a:r>
              <a:rPr sz="3700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55" dirty="0">
                <a:solidFill>
                  <a:srgbClr val="535353"/>
                </a:solidFill>
                <a:latin typeface="Gill Sans MT"/>
                <a:cs typeface="Gill Sans MT"/>
              </a:rPr>
              <a:t>frames.</a:t>
            </a:r>
            <a:endParaRPr sz="3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35353"/>
              </a:buClr>
              <a:buFont typeface="Gill Sans MT"/>
              <a:buAutoNum type="arabicPeriod" startAt="9"/>
            </a:pPr>
            <a:endParaRPr sz="3750">
              <a:latin typeface="Times New Roman"/>
              <a:cs typeface="Times New Roman"/>
            </a:endParaRPr>
          </a:p>
          <a:p>
            <a:pPr marL="670560" indent="-658495">
              <a:lnSpc>
                <a:spcPct val="100000"/>
              </a:lnSpc>
              <a:spcBef>
                <a:spcPts val="5"/>
              </a:spcBef>
              <a:buAutoNum type="arabicPeriod" startAt="9"/>
              <a:tabLst>
                <a:tab pos="671195" algn="l"/>
              </a:tabLst>
            </a:pPr>
            <a:r>
              <a:rPr sz="3700" spc="-10" dirty="0">
                <a:solidFill>
                  <a:srgbClr val="535353"/>
                </a:solidFill>
                <a:latin typeface="Gill Sans MT"/>
                <a:cs typeface="Gill Sans MT"/>
              </a:rPr>
              <a:t>New</a:t>
            </a:r>
            <a:r>
              <a:rPr sz="37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85" dirty="0">
                <a:solidFill>
                  <a:srgbClr val="535353"/>
                </a:solidFill>
                <a:latin typeface="Gill Sans MT"/>
                <a:cs typeface="Gill Sans MT"/>
              </a:rPr>
              <a:t>technology.</a:t>
            </a:r>
            <a:endParaRPr sz="3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483" y="848916"/>
            <a:ext cx="6637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4380" algn="l"/>
                <a:tab pos="2774315" algn="l"/>
              </a:tabLst>
            </a:pPr>
            <a:r>
              <a:rPr spc="-140" dirty="0"/>
              <a:t>Why	</a:t>
            </a:r>
            <a:r>
              <a:rPr spc="-225" dirty="0"/>
              <a:t>is	it </a:t>
            </a:r>
            <a:r>
              <a:rPr spc="-150" dirty="0"/>
              <a:t>so</a:t>
            </a:r>
            <a:r>
              <a:rPr spc="130" dirty="0"/>
              <a:t> </a:t>
            </a:r>
            <a:r>
              <a:rPr spc="-185" dirty="0"/>
              <a:t>Hard?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687880"/>
            <a:ext cx="11840845" cy="62522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640"/>
              </a:spcBef>
              <a:buSzPct val="81690"/>
              <a:buChar char="•"/>
              <a:tabLst>
                <a:tab pos="413384" algn="l"/>
                <a:tab pos="414020" algn="l"/>
              </a:tabLst>
            </a:pPr>
            <a:r>
              <a:rPr sz="3550" spc="-25" dirty="0">
                <a:solidFill>
                  <a:srgbClr val="535353"/>
                </a:solidFill>
                <a:latin typeface="Gill Sans MT"/>
                <a:cs typeface="Gill Sans MT"/>
              </a:rPr>
              <a:t>Cobb's</a:t>
            </a:r>
            <a:r>
              <a:rPr sz="355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spc="-75" dirty="0">
                <a:solidFill>
                  <a:srgbClr val="535353"/>
                </a:solidFill>
                <a:latin typeface="Gill Sans MT"/>
                <a:cs typeface="Gill Sans MT"/>
              </a:rPr>
              <a:t>Paradox:</a:t>
            </a:r>
            <a:endParaRPr sz="3550">
              <a:latin typeface="Gill Sans MT"/>
              <a:cs typeface="Gill Sans MT"/>
            </a:endParaRPr>
          </a:p>
          <a:p>
            <a:pPr marL="413384" marR="5080">
              <a:lnSpc>
                <a:spcPts val="4800"/>
              </a:lnSpc>
              <a:spcBef>
                <a:spcPts val="250"/>
              </a:spcBef>
            </a:pPr>
            <a:r>
              <a:rPr sz="3550" spc="-114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3550" i="1" spc="-114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3550" i="1" spc="-55" dirty="0">
                <a:solidFill>
                  <a:srgbClr val="535353"/>
                </a:solidFill>
                <a:latin typeface="Gill Sans MT"/>
                <a:cs typeface="Gill Sans MT"/>
              </a:rPr>
              <a:t>know </a:t>
            </a:r>
            <a:r>
              <a:rPr sz="3550" i="1" spc="-25" dirty="0">
                <a:solidFill>
                  <a:srgbClr val="535353"/>
                </a:solidFill>
                <a:latin typeface="Gill Sans MT"/>
                <a:cs typeface="Gill Sans MT"/>
              </a:rPr>
              <a:t>why </a:t>
            </a:r>
            <a:r>
              <a:rPr sz="3550" i="1" spc="-20" dirty="0">
                <a:solidFill>
                  <a:srgbClr val="535353"/>
                </a:solidFill>
                <a:latin typeface="Gill Sans MT"/>
                <a:cs typeface="Gill Sans MT"/>
              </a:rPr>
              <a:t>projects </a:t>
            </a:r>
            <a:r>
              <a:rPr sz="3550" i="1" spc="-65" dirty="0">
                <a:solidFill>
                  <a:srgbClr val="535353"/>
                </a:solidFill>
                <a:latin typeface="Gill Sans MT"/>
                <a:cs typeface="Gill Sans MT"/>
              </a:rPr>
              <a:t>fail, </a:t>
            </a:r>
            <a:r>
              <a:rPr sz="3550" i="1" spc="10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3550" i="1" spc="-55" dirty="0">
                <a:solidFill>
                  <a:srgbClr val="535353"/>
                </a:solidFill>
                <a:latin typeface="Gill Sans MT"/>
                <a:cs typeface="Gill Sans MT"/>
              </a:rPr>
              <a:t>know </a:t>
            </a:r>
            <a:r>
              <a:rPr sz="3550" i="1" spc="-30" dirty="0">
                <a:solidFill>
                  <a:srgbClr val="535353"/>
                </a:solidFill>
                <a:latin typeface="Gill Sans MT"/>
                <a:cs typeface="Gill Sans MT"/>
              </a:rPr>
              <a:t>how </a:t>
            </a:r>
            <a:r>
              <a:rPr sz="3550" i="1" spc="-5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550" i="1" spc="-30" dirty="0">
                <a:solidFill>
                  <a:srgbClr val="535353"/>
                </a:solidFill>
                <a:latin typeface="Gill Sans MT"/>
                <a:cs typeface="Gill Sans MT"/>
              </a:rPr>
              <a:t>prevent </a:t>
            </a:r>
            <a:r>
              <a:rPr sz="3550" i="1" spc="-45" dirty="0">
                <a:solidFill>
                  <a:srgbClr val="535353"/>
                </a:solidFill>
                <a:latin typeface="Gill Sans MT"/>
                <a:cs typeface="Gill Sans MT"/>
              </a:rPr>
              <a:t>their </a:t>
            </a:r>
            <a:r>
              <a:rPr sz="3550" i="1" spc="-25" dirty="0">
                <a:solidFill>
                  <a:srgbClr val="535353"/>
                </a:solidFill>
                <a:latin typeface="Gill Sans MT"/>
                <a:cs typeface="Gill Sans MT"/>
              </a:rPr>
              <a:t>failure--so  why </a:t>
            </a:r>
            <a:r>
              <a:rPr sz="3550" i="1" spc="-10" dirty="0">
                <a:solidFill>
                  <a:srgbClr val="535353"/>
                </a:solidFill>
                <a:latin typeface="Gill Sans MT"/>
                <a:cs typeface="Gill Sans MT"/>
              </a:rPr>
              <a:t>do </a:t>
            </a:r>
            <a:r>
              <a:rPr sz="3550" i="1" spc="-5" dirty="0">
                <a:solidFill>
                  <a:srgbClr val="535353"/>
                </a:solidFill>
                <a:latin typeface="Gill Sans MT"/>
                <a:cs typeface="Gill Sans MT"/>
              </a:rPr>
              <a:t>they </a:t>
            </a:r>
            <a:r>
              <a:rPr sz="3550" i="1" spc="-30" dirty="0">
                <a:solidFill>
                  <a:srgbClr val="535353"/>
                </a:solidFill>
                <a:latin typeface="Gill Sans MT"/>
                <a:cs typeface="Gill Sans MT"/>
              </a:rPr>
              <a:t>still</a:t>
            </a:r>
            <a:r>
              <a:rPr sz="3550" i="1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i="1" spc="-85" dirty="0">
                <a:solidFill>
                  <a:srgbClr val="535353"/>
                </a:solidFill>
                <a:latin typeface="Gill Sans MT"/>
                <a:cs typeface="Gill Sans MT"/>
              </a:rPr>
              <a:t>fail</a:t>
            </a:r>
            <a:r>
              <a:rPr sz="3550" spc="-85" dirty="0">
                <a:solidFill>
                  <a:srgbClr val="535353"/>
                </a:solidFill>
                <a:latin typeface="Gill Sans MT"/>
                <a:cs typeface="Gill Sans MT"/>
              </a:rPr>
              <a:t>?”</a:t>
            </a:r>
            <a:endParaRPr sz="3550">
              <a:latin typeface="Gill Sans MT"/>
              <a:cs typeface="Gill Sans MT"/>
            </a:endParaRPr>
          </a:p>
          <a:p>
            <a:pPr marL="413384">
              <a:lnSpc>
                <a:spcPct val="100000"/>
              </a:lnSpc>
              <a:spcBef>
                <a:spcPts val="290"/>
              </a:spcBef>
              <a:tabLst>
                <a:tab pos="8800465" algn="l"/>
              </a:tabLst>
            </a:pPr>
            <a:r>
              <a:rPr sz="3550" spc="-30" dirty="0">
                <a:solidFill>
                  <a:srgbClr val="535353"/>
                </a:solidFill>
                <a:latin typeface="Gill Sans MT"/>
                <a:cs typeface="Gill Sans MT"/>
              </a:rPr>
              <a:t>(Martin </a:t>
            </a:r>
            <a:r>
              <a:rPr sz="3550" spc="-80" dirty="0">
                <a:solidFill>
                  <a:srgbClr val="535353"/>
                </a:solidFill>
                <a:latin typeface="Gill Sans MT"/>
                <a:cs typeface="Gill Sans MT"/>
              </a:rPr>
              <a:t>Cobb, </a:t>
            </a:r>
            <a:r>
              <a:rPr sz="3550" spc="-70" dirty="0">
                <a:solidFill>
                  <a:srgbClr val="535353"/>
                </a:solidFill>
                <a:latin typeface="Gill Sans MT"/>
                <a:cs typeface="Gill Sans MT"/>
              </a:rPr>
              <a:t>secretary </a:t>
            </a:r>
            <a:r>
              <a:rPr sz="3550" spc="-4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550" spc="-5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3550" spc="-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spc="-75" dirty="0">
                <a:solidFill>
                  <a:srgbClr val="535353"/>
                </a:solidFill>
                <a:latin typeface="Gill Sans MT"/>
                <a:cs typeface="Gill Sans MT"/>
              </a:rPr>
              <a:t>treasury</a:t>
            </a:r>
            <a:r>
              <a:rPr sz="355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spc="-50" dirty="0">
                <a:solidFill>
                  <a:srgbClr val="535353"/>
                </a:solidFill>
                <a:latin typeface="Gill Sans MT"/>
                <a:cs typeface="Gill Sans MT"/>
              </a:rPr>
              <a:t>board	</a:t>
            </a:r>
            <a:r>
              <a:rPr sz="3550" spc="-4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550" spc="-50" dirty="0">
                <a:solidFill>
                  <a:srgbClr val="535353"/>
                </a:solidFill>
                <a:latin typeface="Gill Sans MT"/>
                <a:cs typeface="Gill Sans MT"/>
              </a:rPr>
              <a:t>Canada,</a:t>
            </a:r>
            <a:r>
              <a:rPr sz="3550" spc="-30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dirty="0">
                <a:solidFill>
                  <a:srgbClr val="535353"/>
                </a:solidFill>
                <a:latin typeface="Gill Sans MT"/>
                <a:cs typeface="Gill Sans MT"/>
              </a:rPr>
              <a:t>1996)</a:t>
            </a:r>
            <a:endParaRPr sz="35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  <a:buSzPct val="81690"/>
              <a:buChar char="•"/>
              <a:tabLst>
                <a:tab pos="413384" algn="l"/>
                <a:tab pos="414020" algn="l"/>
              </a:tabLst>
            </a:pPr>
            <a:r>
              <a:rPr sz="3550" spc="-60" dirty="0">
                <a:solidFill>
                  <a:srgbClr val="535353"/>
                </a:solidFill>
                <a:latin typeface="Gill Sans MT"/>
                <a:cs typeface="Gill Sans MT"/>
              </a:rPr>
              <a:t>Requirement </a:t>
            </a:r>
            <a:r>
              <a:rPr sz="3550" spc="-50" dirty="0">
                <a:solidFill>
                  <a:srgbClr val="535353"/>
                </a:solidFill>
                <a:latin typeface="Gill Sans MT"/>
                <a:cs typeface="Gill Sans MT"/>
              </a:rPr>
              <a:t>engineering </a:t>
            </a:r>
            <a:r>
              <a:rPr sz="3550" spc="-55" dirty="0">
                <a:solidFill>
                  <a:srgbClr val="535353"/>
                </a:solidFill>
                <a:latin typeface="Gill Sans MT"/>
                <a:cs typeface="Gill Sans MT"/>
              </a:rPr>
              <a:t>bridges the </a:t>
            </a:r>
            <a:r>
              <a:rPr sz="3550" spc="5" dirty="0">
                <a:solidFill>
                  <a:srgbClr val="535353"/>
                </a:solidFill>
                <a:latin typeface="Gill Sans MT"/>
                <a:cs typeface="Gill Sans MT"/>
              </a:rPr>
              <a:t>gap</a:t>
            </a:r>
            <a:r>
              <a:rPr sz="3550" spc="1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spc="-50" dirty="0">
                <a:solidFill>
                  <a:srgbClr val="535353"/>
                </a:solidFill>
                <a:latin typeface="Gill Sans MT"/>
                <a:cs typeface="Gill Sans MT"/>
              </a:rPr>
              <a:t>between:</a:t>
            </a:r>
            <a:endParaRPr sz="3550">
              <a:latin typeface="Gill Sans MT"/>
              <a:cs typeface="Gill Sans MT"/>
            </a:endParaRPr>
          </a:p>
          <a:p>
            <a:pPr marL="934085" marR="854710" lvl="1" indent="-401320">
              <a:lnSpc>
                <a:spcPct val="112700"/>
              </a:lnSpc>
              <a:spcBef>
                <a:spcPts val="3540"/>
              </a:spcBef>
              <a:buSzPct val="81690"/>
              <a:buChar char="•"/>
              <a:tabLst>
                <a:tab pos="934085" algn="l"/>
                <a:tab pos="934719" algn="l"/>
              </a:tabLst>
            </a:pPr>
            <a:r>
              <a:rPr sz="3550" spc="-65" dirty="0">
                <a:solidFill>
                  <a:srgbClr val="535353"/>
                </a:solidFill>
                <a:latin typeface="Gill Sans MT"/>
                <a:cs typeface="Gill Sans MT"/>
              </a:rPr>
              <a:t>Real-world </a:t>
            </a:r>
            <a:r>
              <a:rPr sz="3550" spc="-70" dirty="0">
                <a:solidFill>
                  <a:srgbClr val="535353"/>
                </a:solidFill>
                <a:latin typeface="Gill Sans MT"/>
                <a:cs typeface="Gill Sans MT"/>
              </a:rPr>
              <a:t>problem: </a:t>
            </a:r>
            <a:r>
              <a:rPr sz="3550" spc="-60" dirty="0">
                <a:solidFill>
                  <a:srgbClr val="535353"/>
                </a:solidFill>
                <a:latin typeface="Gill Sans MT"/>
                <a:cs typeface="Gill Sans MT"/>
              </a:rPr>
              <a:t>complex, </a:t>
            </a:r>
            <a:r>
              <a:rPr sz="3550" spc="-135" dirty="0">
                <a:solidFill>
                  <a:srgbClr val="535353"/>
                </a:solidFill>
                <a:latin typeface="Gill Sans MT"/>
                <a:cs typeface="Gill Sans MT"/>
              </a:rPr>
              <a:t>messy, </a:t>
            </a:r>
            <a:r>
              <a:rPr sz="3550" spc="-60" dirty="0">
                <a:solidFill>
                  <a:srgbClr val="535353"/>
                </a:solidFill>
                <a:latin typeface="Gill Sans MT"/>
                <a:cs typeface="Gill Sans MT"/>
              </a:rPr>
              <a:t>unstable,</a:t>
            </a:r>
            <a:r>
              <a:rPr sz="3550" spc="-7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spc="-65" dirty="0">
                <a:solidFill>
                  <a:srgbClr val="535353"/>
                </a:solidFill>
                <a:latin typeface="Gill Sans MT"/>
                <a:cs typeface="Gill Sans MT"/>
              </a:rPr>
              <a:t>subjective,  </a:t>
            </a:r>
            <a:r>
              <a:rPr sz="3550" spc="-85" dirty="0">
                <a:solidFill>
                  <a:srgbClr val="535353"/>
                </a:solidFill>
                <a:latin typeface="Gill Sans MT"/>
                <a:cs typeface="Gill Sans MT"/>
              </a:rPr>
              <a:t>political,</a:t>
            </a:r>
            <a:r>
              <a:rPr sz="3550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spc="-70" dirty="0">
                <a:solidFill>
                  <a:srgbClr val="535353"/>
                </a:solidFill>
                <a:latin typeface="Gill Sans MT"/>
                <a:cs typeface="Gill Sans MT"/>
              </a:rPr>
              <a:t>etc.</a:t>
            </a:r>
            <a:endParaRPr sz="35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buClr>
                <a:srgbClr val="535353"/>
              </a:buClr>
              <a:buFont typeface="Gill Sans MT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934085" lvl="1" indent="-401320">
              <a:lnSpc>
                <a:spcPct val="100000"/>
              </a:lnSpc>
              <a:buSzPct val="81690"/>
              <a:buChar char="•"/>
              <a:tabLst>
                <a:tab pos="934085" algn="l"/>
                <a:tab pos="934719" algn="l"/>
              </a:tabLst>
            </a:pPr>
            <a:r>
              <a:rPr sz="3550" spc="-70" dirty="0">
                <a:solidFill>
                  <a:srgbClr val="535353"/>
                </a:solidFill>
                <a:latin typeface="Gill Sans MT"/>
                <a:cs typeface="Gill Sans MT"/>
              </a:rPr>
              <a:t>Computer </a:t>
            </a:r>
            <a:r>
              <a:rPr sz="3550" spc="-75" dirty="0">
                <a:solidFill>
                  <a:srgbClr val="535353"/>
                </a:solidFill>
                <a:latin typeface="Gill Sans MT"/>
                <a:cs typeface="Gill Sans MT"/>
              </a:rPr>
              <a:t>programs: </a:t>
            </a:r>
            <a:r>
              <a:rPr sz="3550" spc="-5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3550" spc="-16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spc="-50" dirty="0">
                <a:solidFill>
                  <a:srgbClr val="535353"/>
                </a:solidFill>
                <a:latin typeface="Gill Sans MT"/>
                <a:cs typeface="Gill Sans MT"/>
              </a:rPr>
              <a:t>opposite.</a:t>
            </a:r>
            <a:endParaRPr sz="35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483" y="848916"/>
            <a:ext cx="6637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4380" algn="l"/>
                <a:tab pos="2774315" algn="l"/>
              </a:tabLst>
            </a:pPr>
            <a:r>
              <a:rPr spc="-140" dirty="0"/>
              <a:t>Why	</a:t>
            </a:r>
            <a:r>
              <a:rPr spc="-225" dirty="0"/>
              <a:t>is	it </a:t>
            </a:r>
            <a:r>
              <a:rPr spc="-150" dirty="0"/>
              <a:t>so</a:t>
            </a:r>
            <a:r>
              <a:rPr spc="130" dirty="0"/>
              <a:t> </a:t>
            </a:r>
            <a:r>
              <a:rPr spc="-185" dirty="0"/>
              <a:t>Hard?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766842"/>
            <a:ext cx="8426450" cy="6160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4340" indent="-422275">
              <a:lnSpc>
                <a:spcPct val="100000"/>
              </a:lnSpc>
              <a:spcBef>
                <a:spcPts val="125"/>
              </a:spcBef>
              <a:buSzPct val="82432"/>
              <a:buChar char="•"/>
              <a:tabLst>
                <a:tab pos="434340" algn="l"/>
                <a:tab pos="434975" algn="l"/>
              </a:tabLst>
            </a:pPr>
            <a:r>
              <a:rPr sz="3700" spc="-70" dirty="0">
                <a:solidFill>
                  <a:srgbClr val="535353"/>
                </a:solidFill>
                <a:latin typeface="Gill Sans MT"/>
                <a:cs typeface="Gill Sans MT"/>
              </a:rPr>
              <a:t>Inherent</a:t>
            </a:r>
            <a:r>
              <a:rPr sz="37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60" dirty="0">
                <a:solidFill>
                  <a:srgbClr val="535353"/>
                </a:solidFill>
                <a:latin typeface="Gill Sans MT"/>
                <a:cs typeface="Gill Sans MT"/>
              </a:rPr>
              <a:t>difficulties:</a:t>
            </a:r>
            <a:endParaRPr sz="3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955040" lvl="1" indent="-422275">
              <a:lnSpc>
                <a:spcPct val="100000"/>
              </a:lnSpc>
              <a:spcBef>
                <a:spcPts val="5"/>
              </a:spcBef>
              <a:buSzPct val="82432"/>
              <a:buChar char="•"/>
              <a:tabLst>
                <a:tab pos="955040" algn="l"/>
                <a:tab pos="955675" algn="l"/>
              </a:tabLst>
            </a:pPr>
            <a:r>
              <a:rPr sz="3700" spc="-50" dirty="0">
                <a:solidFill>
                  <a:srgbClr val="535353"/>
                </a:solidFill>
                <a:latin typeface="Gill Sans MT"/>
                <a:cs typeface="Gill Sans MT"/>
              </a:rPr>
              <a:t>Numerous </a:t>
            </a:r>
            <a:r>
              <a:rPr sz="3700" spc="-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700" spc="-65" dirty="0">
                <a:solidFill>
                  <a:srgbClr val="535353"/>
                </a:solidFill>
                <a:latin typeface="Gill Sans MT"/>
                <a:cs typeface="Gill Sans MT"/>
              </a:rPr>
              <a:t>distributed</a:t>
            </a:r>
            <a:r>
              <a:rPr sz="3700" spc="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70" dirty="0">
                <a:solidFill>
                  <a:srgbClr val="535353"/>
                </a:solidFill>
                <a:latin typeface="Gill Sans MT"/>
                <a:cs typeface="Gill Sans MT"/>
              </a:rPr>
              <a:t>stakeholders.</a:t>
            </a:r>
            <a:endParaRPr sz="3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955040" lvl="1" indent="-422275">
              <a:lnSpc>
                <a:spcPct val="100000"/>
              </a:lnSpc>
              <a:buSzPct val="82432"/>
              <a:buChar char="•"/>
              <a:tabLst>
                <a:tab pos="955040" algn="l"/>
                <a:tab pos="955675" algn="l"/>
              </a:tabLst>
            </a:pPr>
            <a:r>
              <a:rPr sz="3700" spc="-60" dirty="0">
                <a:solidFill>
                  <a:srgbClr val="535353"/>
                </a:solidFill>
                <a:latin typeface="Gill Sans MT"/>
                <a:cs typeface="Gill Sans MT"/>
              </a:rPr>
              <a:t>Vary </a:t>
            </a:r>
            <a:r>
              <a:rPr sz="3700" spc="-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700" spc="-45" dirty="0">
                <a:solidFill>
                  <a:srgbClr val="535353"/>
                </a:solidFill>
                <a:latin typeface="Gill Sans MT"/>
                <a:cs typeface="Gill Sans MT"/>
              </a:rPr>
              <a:t>conflicting</a:t>
            </a:r>
            <a:r>
              <a:rPr sz="3700" spc="7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65" dirty="0">
                <a:solidFill>
                  <a:srgbClr val="535353"/>
                </a:solidFill>
                <a:latin typeface="Gill Sans MT"/>
                <a:cs typeface="Gill Sans MT"/>
              </a:rPr>
              <a:t>goals.</a:t>
            </a:r>
            <a:endParaRPr sz="3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35353"/>
              </a:buClr>
              <a:buFont typeface="Gill Sans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955040" lvl="1" indent="-422275">
              <a:lnSpc>
                <a:spcPct val="100000"/>
              </a:lnSpc>
              <a:buSzPct val="82432"/>
              <a:buChar char="•"/>
              <a:tabLst>
                <a:tab pos="955040" algn="l"/>
                <a:tab pos="955675" algn="l"/>
              </a:tabLst>
            </a:pPr>
            <a:r>
              <a:rPr sz="3700" spc="-60" dirty="0">
                <a:solidFill>
                  <a:srgbClr val="535353"/>
                </a:solidFill>
                <a:latin typeface="Gill Sans MT"/>
                <a:cs typeface="Gill Sans MT"/>
              </a:rPr>
              <a:t>Goals </a:t>
            </a:r>
            <a:r>
              <a:rPr sz="3700" spc="-35" dirty="0">
                <a:solidFill>
                  <a:srgbClr val="535353"/>
                </a:solidFill>
                <a:latin typeface="Gill Sans MT"/>
                <a:cs typeface="Gill Sans MT"/>
              </a:rPr>
              <a:t>may </a:t>
            </a:r>
            <a:r>
              <a:rPr sz="3700" spc="-55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3700" spc="30" dirty="0">
                <a:solidFill>
                  <a:srgbClr val="535353"/>
                </a:solidFill>
                <a:latin typeface="Gill Sans MT"/>
                <a:cs typeface="Gill Sans MT"/>
              </a:rPr>
              <a:t>be</a:t>
            </a:r>
            <a:r>
              <a:rPr sz="3700" spc="15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75" dirty="0">
                <a:solidFill>
                  <a:srgbClr val="535353"/>
                </a:solidFill>
                <a:latin typeface="Gill Sans MT"/>
                <a:cs typeface="Gill Sans MT"/>
              </a:rPr>
              <a:t>explicit.</a:t>
            </a:r>
            <a:endParaRPr sz="3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35353"/>
              </a:buClr>
              <a:buFont typeface="Gill Sans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955040" lvl="1" indent="-422275">
              <a:lnSpc>
                <a:spcPct val="100000"/>
              </a:lnSpc>
              <a:buSzPct val="82432"/>
              <a:buChar char="•"/>
              <a:tabLst>
                <a:tab pos="955040" algn="l"/>
                <a:tab pos="955675" algn="l"/>
              </a:tabLst>
            </a:pPr>
            <a:r>
              <a:rPr sz="3700" spc="-50" dirty="0">
                <a:solidFill>
                  <a:srgbClr val="535353"/>
                </a:solidFill>
                <a:latin typeface="Gill Sans MT"/>
                <a:cs typeface="Gill Sans MT"/>
              </a:rPr>
              <a:t>Difficult </a:t>
            </a:r>
            <a:r>
              <a:rPr sz="3700" spc="-65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700" spc="-45" dirty="0">
                <a:solidFill>
                  <a:srgbClr val="535353"/>
                </a:solidFill>
                <a:latin typeface="Gill Sans MT"/>
                <a:cs typeface="Gill Sans MT"/>
              </a:rPr>
              <a:t>articulate</a:t>
            </a:r>
            <a:r>
              <a:rPr sz="3700" spc="1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70" dirty="0">
                <a:solidFill>
                  <a:srgbClr val="535353"/>
                </a:solidFill>
                <a:latin typeface="Gill Sans MT"/>
                <a:cs typeface="Gill Sans MT"/>
              </a:rPr>
              <a:t>requirements.</a:t>
            </a:r>
            <a:endParaRPr sz="3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35353"/>
              </a:buClr>
              <a:buFont typeface="Gill Sans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955040" lvl="1" indent="-422275">
              <a:lnSpc>
                <a:spcPct val="100000"/>
              </a:lnSpc>
              <a:buSzPct val="82432"/>
              <a:buChar char="•"/>
              <a:tabLst>
                <a:tab pos="955040" algn="l"/>
                <a:tab pos="955675" algn="l"/>
              </a:tabLst>
            </a:pPr>
            <a:r>
              <a:rPr sz="3700" spc="-105" dirty="0">
                <a:solidFill>
                  <a:srgbClr val="535353"/>
                </a:solidFill>
                <a:latin typeface="Gill Sans MT"/>
                <a:cs typeface="Gill Sans MT"/>
              </a:rPr>
              <a:t>Particular, </a:t>
            </a:r>
            <a:r>
              <a:rPr sz="3700" spc="-70" dirty="0">
                <a:solidFill>
                  <a:srgbClr val="535353"/>
                </a:solidFill>
                <a:latin typeface="Gill Sans MT"/>
                <a:cs typeface="Gill Sans MT"/>
              </a:rPr>
              <a:t>inconsistent</a:t>
            </a:r>
            <a:r>
              <a:rPr sz="3700" spc="-1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700" spc="-90" dirty="0">
                <a:solidFill>
                  <a:srgbClr val="535353"/>
                </a:solidFill>
                <a:latin typeface="Gill Sans MT"/>
                <a:cs typeface="Gill Sans MT"/>
              </a:rPr>
              <a:t>terminology.</a:t>
            </a:r>
            <a:endParaRPr sz="3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4256" y="848916"/>
            <a:ext cx="63957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300" algn="l"/>
              </a:tabLst>
            </a:pPr>
            <a:r>
              <a:rPr dirty="0"/>
              <a:t>A	</a:t>
            </a:r>
            <a:r>
              <a:rPr spc="-50" dirty="0"/>
              <a:t>Human</a:t>
            </a:r>
            <a:r>
              <a:rPr spc="-484" dirty="0"/>
              <a:t> </a:t>
            </a:r>
            <a:r>
              <a:rPr spc="-165"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677192"/>
            <a:ext cx="12166600" cy="6278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6395" marR="5080" indent="-354330">
              <a:lnSpc>
                <a:spcPct val="112900"/>
              </a:lnSpc>
              <a:spcBef>
                <a:spcPts val="95"/>
              </a:spcBef>
              <a:buSzPct val="82258"/>
              <a:buChar char="•"/>
              <a:tabLst>
                <a:tab pos="366395" algn="l"/>
                <a:tab pos="367030" algn="l"/>
              </a:tabLst>
            </a:pPr>
            <a:r>
              <a:rPr sz="310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100" spc="-45" dirty="0">
                <a:solidFill>
                  <a:srgbClr val="535353"/>
                </a:solidFill>
                <a:latin typeface="Gill Sans MT"/>
                <a:cs typeface="Gill Sans MT"/>
              </a:rPr>
              <a:t>context </a:t>
            </a:r>
            <a:r>
              <a:rPr sz="3100" spc="-2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100" spc="-40" dirty="0">
                <a:solidFill>
                  <a:srgbClr val="535353"/>
                </a:solidFill>
                <a:latin typeface="Gill Sans MT"/>
                <a:cs typeface="Gill Sans MT"/>
              </a:rPr>
              <a:t>Requirement </a:t>
            </a:r>
            <a:r>
              <a:rPr sz="3100" spc="-30" dirty="0">
                <a:solidFill>
                  <a:srgbClr val="535353"/>
                </a:solidFill>
                <a:latin typeface="Gill Sans MT"/>
                <a:cs typeface="Gill Sans MT"/>
              </a:rPr>
              <a:t>Engineering </a:t>
            </a:r>
            <a:r>
              <a:rPr sz="3100" spc="-90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3100" spc="1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3100" spc="-10" dirty="0">
                <a:solidFill>
                  <a:srgbClr val="535353"/>
                </a:solidFill>
                <a:latin typeface="Gill Sans MT"/>
                <a:cs typeface="Gill Sans MT"/>
              </a:rPr>
              <a:t>human </a:t>
            </a:r>
            <a:r>
              <a:rPr sz="3100" spc="-65" dirty="0">
                <a:solidFill>
                  <a:srgbClr val="535353"/>
                </a:solidFill>
                <a:latin typeface="Gill Sans MT"/>
                <a:cs typeface="Gill Sans MT"/>
              </a:rPr>
              <a:t>activity </a:t>
            </a:r>
            <a:r>
              <a:rPr sz="3100" spc="-50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31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100" spc="-35" dirty="0">
                <a:solidFill>
                  <a:srgbClr val="535353"/>
                </a:solidFill>
                <a:latin typeface="Gill Sans MT"/>
                <a:cs typeface="Gill Sans MT"/>
              </a:rPr>
              <a:t>the  </a:t>
            </a:r>
            <a:r>
              <a:rPr sz="3100" spc="-60" dirty="0">
                <a:solidFill>
                  <a:srgbClr val="535353"/>
                </a:solidFill>
                <a:latin typeface="Gill Sans MT"/>
                <a:cs typeface="Gill Sans MT"/>
              </a:rPr>
              <a:t>clients </a:t>
            </a:r>
            <a:r>
              <a:rPr sz="3100" spc="-55" dirty="0">
                <a:solidFill>
                  <a:srgbClr val="535353"/>
                </a:solidFill>
                <a:latin typeface="Gill Sans MT"/>
                <a:cs typeface="Gill Sans MT"/>
              </a:rPr>
              <a:t>are</a:t>
            </a:r>
            <a:r>
              <a:rPr sz="3100" spc="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100" spc="-5" dirty="0">
                <a:solidFill>
                  <a:srgbClr val="535353"/>
                </a:solidFill>
                <a:latin typeface="Gill Sans MT"/>
                <a:cs typeface="Gill Sans MT"/>
              </a:rPr>
              <a:t>people.</a:t>
            </a:r>
            <a:endParaRPr sz="3100">
              <a:latin typeface="Gill Sans MT"/>
              <a:cs typeface="Gill Sans MT"/>
            </a:endParaRPr>
          </a:p>
          <a:p>
            <a:pPr marL="366395" marR="165735" indent="-354330">
              <a:lnSpc>
                <a:spcPct val="112900"/>
              </a:lnSpc>
              <a:spcBef>
                <a:spcPts val="3125"/>
              </a:spcBef>
              <a:buSzPct val="82258"/>
              <a:buChar char="•"/>
              <a:tabLst>
                <a:tab pos="366395" algn="l"/>
                <a:tab pos="367030" algn="l"/>
              </a:tabLst>
            </a:pPr>
            <a:r>
              <a:rPr sz="3100" spc="-40" dirty="0">
                <a:solidFill>
                  <a:srgbClr val="535353"/>
                </a:solidFill>
                <a:latin typeface="Gill Sans MT"/>
                <a:cs typeface="Gill Sans MT"/>
              </a:rPr>
              <a:t>Requirement </a:t>
            </a:r>
            <a:r>
              <a:rPr sz="3100" spc="-30" dirty="0">
                <a:solidFill>
                  <a:srgbClr val="535353"/>
                </a:solidFill>
                <a:latin typeface="Gill Sans MT"/>
                <a:cs typeface="Gill Sans MT"/>
              </a:rPr>
              <a:t>Engineering </a:t>
            </a:r>
            <a:r>
              <a:rPr sz="3100" spc="-45" dirty="0">
                <a:solidFill>
                  <a:srgbClr val="535353"/>
                </a:solidFill>
                <a:latin typeface="Gill Sans MT"/>
                <a:cs typeface="Gill Sans MT"/>
              </a:rPr>
              <a:t>uses </a:t>
            </a:r>
            <a:r>
              <a:rPr sz="3100" spc="-35" dirty="0">
                <a:solidFill>
                  <a:srgbClr val="535353"/>
                </a:solidFill>
                <a:latin typeface="Gill Sans MT"/>
                <a:cs typeface="Gill Sans MT"/>
              </a:rPr>
              <a:t>techniques </a:t>
            </a:r>
            <a:r>
              <a:rPr sz="3100" spc="-90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3100" spc="-60" dirty="0">
                <a:solidFill>
                  <a:srgbClr val="535353"/>
                </a:solidFill>
                <a:latin typeface="Gill Sans MT"/>
                <a:cs typeface="Gill Sans MT"/>
              </a:rPr>
              <a:t>eliciting </a:t>
            </a:r>
            <a:r>
              <a:rPr sz="31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100" spc="-35" dirty="0">
                <a:solidFill>
                  <a:srgbClr val="535353"/>
                </a:solidFill>
                <a:latin typeface="Gill Sans MT"/>
                <a:cs typeface="Gill Sans MT"/>
              </a:rPr>
              <a:t>modeling, drawn  </a:t>
            </a:r>
            <a:r>
              <a:rPr sz="3100" spc="-20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3100" spc="-50" dirty="0">
                <a:solidFill>
                  <a:srgbClr val="535353"/>
                </a:solidFill>
                <a:latin typeface="Gill Sans MT"/>
                <a:cs typeface="Gill Sans MT"/>
              </a:rPr>
              <a:t>cognitive </a:t>
            </a:r>
            <a:r>
              <a:rPr sz="31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100" spc="-55" dirty="0">
                <a:solidFill>
                  <a:srgbClr val="535353"/>
                </a:solidFill>
                <a:latin typeface="Gill Sans MT"/>
                <a:cs typeface="Gill Sans MT"/>
              </a:rPr>
              <a:t>social</a:t>
            </a:r>
            <a:r>
              <a:rPr sz="3100" spc="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100" spc="-55" dirty="0">
                <a:solidFill>
                  <a:srgbClr val="535353"/>
                </a:solidFill>
                <a:latin typeface="Gill Sans MT"/>
                <a:cs typeface="Gill Sans MT"/>
              </a:rPr>
              <a:t>sciences:</a:t>
            </a:r>
            <a:endParaRPr sz="31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887094" lvl="1" indent="-354330">
              <a:lnSpc>
                <a:spcPct val="100000"/>
              </a:lnSpc>
              <a:buSzPct val="82258"/>
              <a:buChar char="•"/>
              <a:tabLst>
                <a:tab pos="887094" algn="l"/>
                <a:tab pos="887730" algn="l"/>
              </a:tabLst>
            </a:pPr>
            <a:r>
              <a:rPr sz="3100" spc="-50" dirty="0">
                <a:solidFill>
                  <a:srgbClr val="535353"/>
                </a:solidFill>
                <a:latin typeface="Gill Sans MT"/>
                <a:cs typeface="Gill Sans MT"/>
              </a:rPr>
              <a:t>Cognitive</a:t>
            </a:r>
            <a:r>
              <a:rPr sz="3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100" spc="-75" dirty="0">
                <a:solidFill>
                  <a:srgbClr val="535353"/>
                </a:solidFill>
                <a:latin typeface="Gill Sans MT"/>
                <a:cs typeface="Gill Sans MT"/>
              </a:rPr>
              <a:t>Psychology.</a:t>
            </a:r>
            <a:endParaRPr sz="31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35353"/>
              </a:buClr>
              <a:buFont typeface="Gill Sans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887094" lvl="1" indent="-354330">
              <a:lnSpc>
                <a:spcPct val="100000"/>
              </a:lnSpc>
              <a:spcBef>
                <a:spcPts val="5"/>
              </a:spcBef>
              <a:buSzPct val="82258"/>
              <a:buChar char="•"/>
              <a:tabLst>
                <a:tab pos="887094" algn="l"/>
                <a:tab pos="887730" algn="l"/>
              </a:tabLst>
            </a:pPr>
            <a:r>
              <a:rPr sz="3100" spc="-70" dirty="0">
                <a:solidFill>
                  <a:srgbClr val="535353"/>
                </a:solidFill>
                <a:latin typeface="Gill Sans MT"/>
                <a:cs typeface="Gill Sans MT"/>
              </a:rPr>
              <a:t>Anthropology.</a:t>
            </a:r>
            <a:endParaRPr sz="31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35353"/>
              </a:buClr>
              <a:buFont typeface="Gill Sans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887094" lvl="1" indent="-354330">
              <a:lnSpc>
                <a:spcPct val="100000"/>
              </a:lnSpc>
              <a:buSzPct val="82258"/>
              <a:buChar char="•"/>
              <a:tabLst>
                <a:tab pos="887094" algn="l"/>
                <a:tab pos="887730" algn="l"/>
              </a:tabLst>
            </a:pPr>
            <a:r>
              <a:rPr sz="3100" spc="-70" dirty="0">
                <a:solidFill>
                  <a:srgbClr val="535353"/>
                </a:solidFill>
                <a:latin typeface="Gill Sans MT"/>
                <a:cs typeface="Gill Sans MT"/>
              </a:rPr>
              <a:t>Sociology.</a:t>
            </a:r>
            <a:endParaRPr sz="31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887094" lvl="1" indent="-354330">
              <a:lnSpc>
                <a:spcPct val="100000"/>
              </a:lnSpc>
              <a:buSzPct val="82258"/>
              <a:buChar char="•"/>
              <a:tabLst>
                <a:tab pos="887094" algn="l"/>
                <a:tab pos="887730" algn="l"/>
              </a:tabLst>
            </a:pPr>
            <a:r>
              <a:rPr sz="3100" spc="-70" dirty="0">
                <a:solidFill>
                  <a:srgbClr val="535353"/>
                </a:solidFill>
                <a:latin typeface="Gill Sans MT"/>
                <a:cs typeface="Gill Sans MT"/>
              </a:rPr>
              <a:t>Linguistics.</a:t>
            </a:r>
            <a:endParaRPr sz="31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0" y="5689600"/>
            <a:ext cx="75946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715" y="848916"/>
            <a:ext cx="113518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4425" algn="l"/>
                <a:tab pos="9299575" algn="l"/>
              </a:tabLst>
            </a:pPr>
            <a:r>
              <a:rPr spc="-229" dirty="0"/>
              <a:t>R</a:t>
            </a:r>
            <a:r>
              <a:rPr spc="30" dirty="0"/>
              <a:t>eq</a:t>
            </a:r>
            <a:r>
              <a:rPr spc="-80" dirty="0"/>
              <a:t>u</a:t>
            </a:r>
            <a:r>
              <a:rPr spc="-125" dirty="0"/>
              <a:t>iremen</a:t>
            </a:r>
            <a:r>
              <a:rPr spc="-225" dirty="0"/>
              <a:t>t</a:t>
            </a:r>
            <a:r>
              <a:rPr dirty="0"/>
              <a:t>	</a:t>
            </a:r>
            <a:r>
              <a:rPr spc="-80" dirty="0"/>
              <a:t>En</a:t>
            </a:r>
            <a:r>
              <a:rPr dirty="0"/>
              <a:t>g</a:t>
            </a:r>
            <a:r>
              <a:rPr spc="-150" dirty="0"/>
              <a:t>in</a:t>
            </a:r>
            <a:r>
              <a:rPr spc="-165" dirty="0"/>
              <a:t>ee</a:t>
            </a:r>
            <a:r>
              <a:rPr spc="40" dirty="0"/>
              <a:t>r</a:t>
            </a:r>
            <a:r>
              <a:rPr spc="-150" dirty="0"/>
              <a:t>in</a:t>
            </a:r>
            <a:r>
              <a:rPr dirty="0"/>
              <a:t>g	</a:t>
            </a:r>
            <a:r>
              <a:rPr spc="-160" dirty="0"/>
              <a:t>G</a:t>
            </a:r>
            <a:r>
              <a:rPr spc="-40" dirty="0"/>
              <a:t>oa</a:t>
            </a:r>
            <a:r>
              <a:rPr spc="-225" dirty="0"/>
              <a:t>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810085"/>
            <a:ext cx="7972425" cy="6086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6395" indent="-354330">
              <a:lnSpc>
                <a:spcPct val="100000"/>
              </a:lnSpc>
              <a:spcBef>
                <a:spcPts val="125"/>
              </a:spcBef>
              <a:buSzPct val="82258"/>
              <a:buChar char="•"/>
              <a:tabLst>
                <a:tab pos="366395" algn="l"/>
                <a:tab pos="367030" algn="l"/>
              </a:tabLst>
            </a:pPr>
            <a:r>
              <a:rPr sz="3100" spc="-50" dirty="0">
                <a:solidFill>
                  <a:srgbClr val="535353"/>
                </a:solidFill>
                <a:latin typeface="Gill Sans MT"/>
                <a:cs typeface="Gill Sans MT"/>
              </a:rPr>
              <a:t>Identify stakeholders </a:t>
            </a:r>
            <a:r>
              <a:rPr sz="31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100" spc="-75" dirty="0">
                <a:solidFill>
                  <a:srgbClr val="535353"/>
                </a:solidFill>
                <a:latin typeface="Gill Sans MT"/>
                <a:cs typeface="Gill Sans MT"/>
              </a:rPr>
              <a:t>their</a:t>
            </a:r>
            <a:r>
              <a:rPr sz="3100" spc="1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100" spc="-35" dirty="0">
                <a:solidFill>
                  <a:srgbClr val="535353"/>
                </a:solidFill>
                <a:latin typeface="Gill Sans MT"/>
                <a:cs typeface="Gill Sans MT"/>
              </a:rPr>
              <a:t>needs.</a:t>
            </a:r>
            <a:endParaRPr sz="31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66395" indent="-354330">
              <a:lnSpc>
                <a:spcPct val="100000"/>
              </a:lnSpc>
              <a:buSzPct val="82258"/>
              <a:buChar char="•"/>
              <a:tabLst>
                <a:tab pos="366395" algn="l"/>
                <a:tab pos="367030" algn="l"/>
              </a:tabLst>
            </a:pPr>
            <a:r>
              <a:rPr sz="3100" spc="-55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3100" spc="-20" dirty="0">
                <a:solidFill>
                  <a:srgbClr val="535353"/>
                </a:solidFill>
                <a:latin typeface="Gill Sans MT"/>
                <a:cs typeface="Gill Sans MT"/>
              </a:rPr>
              <a:t>documents/models/databases</a:t>
            </a:r>
            <a:r>
              <a:rPr sz="3100" spc="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100" spc="-35" dirty="0">
                <a:solidFill>
                  <a:srgbClr val="535353"/>
                </a:solidFill>
                <a:latin typeface="Gill Sans MT"/>
                <a:cs typeface="Gill Sans MT"/>
              </a:rPr>
              <a:t>for:</a:t>
            </a:r>
            <a:endParaRPr sz="31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35353"/>
              </a:buClr>
              <a:buFont typeface="Gill Sans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887094" lvl="1" indent="-354330">
              <a:lnSpc>
                <a:spcPct val="100000"/>
              </a:lnSpc>
              <a:spcBef>
                <a:spcPts val="5"/>
              </a:spcBef>
              <a:buSzPct val="82258"/>
              <a:buChar char="•"/>
              <a:tabLst>
                <a:tab pos="887094" algn="l"/>
                <a:tab pos="887730" algn="l"/>
              </a:tabLst>
            </a:pPr>
            <a:r>
              <a:rPr sz="3100" spc="-40" dirty="0">
                <a:solidFill>
                  <a:srgbClr val="535353"/>
                </a:solidFill>
                <a:latin typeface="Gill Sans MT"/>
                <a:cs typeface="Gill Sans MT"/>
              </a:rPr>
              <a:t>Analyze, </a:t>
            </a:r>
            <a:r>
              <a:rPr sz="3100" dirty="0">
                <a:solidFill>
                  <a:srgbClr val="535353"/>
                </a:solidFill>
                <a:latin typeface="Gill Sans MT"/>
                <a:cs typeface="Gill Sans MT"/>
              </a:rPr>
              <a:t>manage, and </a:t>
            </a:r>
            <a:r>
              <a:rPr sz="3100" spc="-40" dirty="0">
                <a:solidFill>
                  <a:srgbClr val="535353"/>
                </a:solidFill>
                <a:latin typeface="Gill Sans MT"/>
                <a:cs typeface="Gill Sans MT"/>
              </a:rPr>
              <a:t>affect</a:t>
            </a:r>
            <a:r>
              <a:rPr sz="3100" spc="-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100" spc="-70" dirty="0">
                <a:solidFill>
                  <a:srgbClr val="535353"/>
                </a:solidFill>
                <a:latin typeface="Gill Sans MT"/>
                <a:cs typeface="Gill Sans MT"/>
              </a:rPr>
              <a:t>priorities.</a:t>
            </a:r>
            <a:endParaRPr sz="31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35353"/>
              </a:buClr>
              <a:buFont typeface="Gill Sans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887094" lvl="1" indent="-354330">
              <a:lnSpc>
                <a:spcPct val="100000"/>
              </a:lnSpc>
              <a:buSzPct val="82258"/>
              <a:buChar char="•"/>
              <a:tabLst>
                <a:tab pos="887094" algn="l"/>
                <a:tab pos="887730" algn="l"/>
              </a:tabLst>
            </a:pPr>
            <a:r>
              <a:rPr sz="3100" spc="-35" dirty="0">
                <a:solidFill>
                  <a:srgbClr val="535353"/>
                </a:solidFill>
                <a:latin typeface="Gill Sans MT"/>
                <a:cs typeface="Gill Sans MT"/>
              </a:rPr>
              <a:t>Communicate </a:t>
            </a:r>
            <a:r>
              <a:rPr sz="31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100" spc="-35" dirty="0">
                <a:solidFill>
                  <a:srgbClr val="535353"/>
                </a:solidFill>
                <a:latin typeface="Gill Sans MT"/>
                <a:cs typeface="Gill Sans MT"/>
              </a:rPr>
              <a:t>validate </a:t>
            </a:r>
            <a:r>
              <a:rPr sz="3100" spc="-55" dirty="0">
                <a:solidFill>
                  <a:srgbClr val="535353"/>
                </a:solidFill>
                <a:latin typeface="Gill Sans MT"/>
                <a:cs typeface="Gill Sans MT"/>
              </a:rPr>
              <a:t>with</a:t>
            </a:r>
            <a:r>
              <a:rPr sz="3100" spc="6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100" spc="-55" dirty="0">
                <a:solidFill>
                  <a:srgbClr val="535353"/>
                </a:solidFill>
                <a:latin typeface="Gill Sans MT"/>
                <a:cs typeface="Gill Sans MT"/>
              </a:rPr>
              <a:t>stakeholders.</a:t>
            </a:r>
            <a:endParaRPr sz="31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887094" lvl="1" indent="-354330">
              <a:lnSpc>
                <a:spcPct val="100000"/>
              </a:lnSpc>
              <a:buSzPct val="82258"/>
              <a:buChar char="•"/>
              <a:tabLst>
                <a:tab pos="887094" algn="l"/>
                <a:tab pos="887730" algn="l"/>
              </a:tabLst>
            </a:pPr>
            <a:r>
              <a:rPr sz="3100" spc="5" dirty="0">
                <a:solidFill>
                  <a:srgbClr val="535353"/>
                </a:solidFill>
                <a:latin typeface="Gill Sans MT"/>
                <a:cs typeface="Gill Sans MT"/>
              </a:rPr>
              <a:t>Define </a:t>
            </a:r>
            <a:r>
              <a:rPr sz="3100" spc="-30" dirty="0">
                <a:solidFill>
                  <a:srgbClr val="535353"/>
                </a:solidFill>
                <a:latin typeface="Gill Sans MT"/>
                <a:cs typeface="Gill Sans MT"/>
              </a:rPr>
              <a:t>what </a:t>
            </a:r>
            <a:r>
              <a:rPr sz="310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100" spc="-65" dirty="0">
                <a:solidFill>
                  <a:srgbClr val="535353"/>
                </a:solidFill>
                <a:latin typeface="Gill Sans MT"/>
                <a:cs typeface="Gill Sans MT"/>
              </a:rPr>
              <a:t>contractor </a:t>
            </a:r>
            <a:r>
              <a:rPr sz="3100" spc="-60" dirty="0">
                <a:solidFill>
                  <a:srgbClr val="535353"/>
                </a:solidFill>
                <a:latin typeface="Gill Sans MT"/>
                <a:cs typeface="Gill Sans MT"/>
              </a:rPr>
              <a:t>must</a:t>
            </a:r>
            <a:r>
              <a:rPr sz="3100" spc="14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100" spc="-55" dirty="0">
                <a:solidFill>
                  <a:srgbClr val="535353"/>
                </a:solidFill>
                <a:latin typeface="Gill Sans MT"/>
                <a:cs typeface="Gill Sans MT"/>
              </a:rPr>
              <a:t>build.</a:t>
            </a:r>
            <a:endParaRPr sz="31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35353"/>
              </a:buClr>
              <a:buFont typeface="Gill Sans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887094" lvl="1" indent="-354330">
              <a:lnSpc>
                <a:spcPct val="100000"/>
              </a:lnSpc>
              <a:spcBef>
                <a:spcPts val="5"/>
              </a:spcBef>
              <a:buSzPct val="82258"/>
              <a:buChar char="•"/>
              <a:tabLst>
                <a:tab pos="887094" algn="l"/>
                <a:tab pos="887730" algn="l"/>
              </a:tabLst>
            </a:pPr>
            <a:r>
              <a:rPr sz="3100" spc="-85" dirty="0">
                <a:solidFill>
                  <a:srgbClr val="535353"/>
                </a:solidFill>
                <a:latin typeface="Gill Sans MT"/>
                <a:cs typeface="Gill Sans MT"/>
              </a:rPr>
              <a:t>Verify </a:t>
            </a:r>
            <a:r>
              <a:rPr sz="3100" spc="-50" dirty="0">
                <a:solidFill>
                  <a:srgbClr val="535353"/>
                </a:solidFill>
                <a:latin typeface="Gill Sans MT"/>
                <a:cs typeface="Gill Sans MT"/>
              </a:rPr>
              <a:t>that </a:t>
            </a:r>
            <a:r>
              <a:rPr sz="3100" spc="-90" dirty="0">
                <a:solidFill>
                  <a:srgbClr val="535353"/>
                </a:solidFill>
                <a:latin typeface="Gill Sans MT"/>
                <a:cs typeface="Gill Sans MT"/>
              </a:rPr>
              <a:t>it </a:t>
            </a:r>
            <a:r>
              <a:rPr sz="3100" spc="-35" dirty="0">
                <a:solidFill>
                  <a:srgbClr val="535353"/>
                </a:solidFill>
                <a:latin typeface="Gill Sans MT"/>
                <a:cs typeface="Gill Sans MT"/>
              </a:rPr>
              <a:t>was </a:t>
            </a:r>
            <a:r>
              <a:rPr sz="3100" spc="-5" dirty="0">
                <a:solidFill>
                  <a:srgbClr val="535353"/>
                </a:solidFill>
                <a:latin typeface="Gill Sans MT"/>
                <a:cs typeface="Gill Sans MT"/>
              </a:rPr>
              <a:t>done</a:t>
            </a:r>
            <a:r>
              <a:rPr sz="3100" spc="2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100" spc="-110" dirty="0">
                <a:solidFill>
                  <a:srgbClr val="535353"/>
                </a:solidFill>
                <a:latin typeface="Gill Sans MT"/>
                <a:cs typeface="Gill Sans MT"/>
              </a:rPr>
              <a:t>correctly.</a:t>
            </a:r>
            <a:endParaRPr sz="31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35353"/>
              </a:buClr>
              <a:buFont typeface="Gill Sans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887094" lvl="1" indent="-354330">
              <a:lnSpc>
                <a:spcPct val="100000"/>
              </a:lnSpc>
              <a:buSzPct val="82258"/>
              <a:buChar char="•"/>
              <a:tabLst>
                <a:tab pos="887094" algn="l"/>
                <a:tab pos="887730" algn="l"/>
              </a:tabLst>
            </a:pPr>
            <a:r>
              <a:rPr sz="3100" spc="-10" dirty="0">
                <a:solidFill>
                  <a:srgbClr val="535353"/>
                </a:solidFill>
                <a:latin typeface="Gill Sans MT"/>
                <a:cs typeface="Gill Sans MT"/>
              </a:rPr>
              <a:t>Cope </a:t>
            </a:r>
            <a:r>
              <a:rPr sz="3100" spc="-55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3100" spc="-60" dirty="0">
                <a:solidFill>
                  <a:srgbClr val="535353"/>
                </a:solidFill>
                <a:latin typeface="Gill Sans MT"/>
                <a:cs typeface="Gill Sans MT"/>
              </a:rPr>
              <a:t>future</a:t>
            </a:r>
            <a:r>
              <a:rPr sz="3100" spc="7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100" spc="-35" dirty="0">
                <a:solidFill>
                  <a:srgbClr val="535353"/>
                </a:solidFill>
                <a:latin typeface="Gill Sans MT"/>
                <a:cs typeface="Gill Sans MT"/>
              </a:rPr>
              <a:t>changes.</a:t>
            </a:r>
            <a:endParaRPr sz="3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913" y="848916"/>
            <a:ext cx="70326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870" algn="l"/>
              </a:tabLst>
            </a:pPr>
            <a:r>
              <a:rPr spc="-1090" dirty="0"/>
              <a:t>T</a:t>
            </a:r>
            <a:r>
              <a:rPr spc="-40" dirty="0"/>
              <a:t>y</a:t>
            </a:r>
            <a:r>
              <a:rPr spc="-50" dirty="0"/>
              <a:t>p</a:t>
            </a:r>
            <a:r>
              <a:rPr spc="-114" dirty="0"/>
              <a:t>ic</a:t>
            </a:r>
            <a:r>
              <a:rPr spc="-155" dirty="0"/>
              <a:t>a</a:t>
            </a:r>
            <a:r>
              <a:rPr spc="-225" dirty="0"/>
              <a:t>l</a:t>
            </a:r>
            <a:r>
              <a:rPr dirty="0"/>
              <a:t>	</a:t>
            </a:r>
            <a:r>
              <a:rPr spc="-80" dirty="0"/>
              <a:t>D</a:t>
            </a:r>
            <a:r>
              <a:rPr spc="-150" dirty="0"/>
              <a:t>eli</a:t>
            </a:r>
            <a:r>
              <a:rPr spc="-200" dirty="0"/>
              <a:t>v</a:t>
            </a:r>
            <a:r>
              <a:rPr spc="-250" dirty="0"/>
              <a:t>e</a:t>
            </a:r>
            <a:r>
              <a:rPr spc="-35" dirty="0"/>
              <a:t>r</a:t>
            </a:r>
            <a:r>
              <a:rPr dirty="0"/>
              <a:t>a</a:t>
            </a:r>
            <a:r>
              <a:rPr spc="-40" dirty="0"/>
              <a:t>b</a:t>
            </a:r>
            <a:r>
              <a:rPr spc="-150" dirty="0"/>
              <a:t>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632303"/>
            <a:ext cx="12204065" cy="633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5455" marR="1930400" indent="-453390">
              <a:lnSpc>
                <a:spcPct val="114999"/>
              </a:lnSpc>
              <a:spcBef>
                <a:spcPts val="100"/>
              </a:spcBef>
              <a:buSzPct val="81250"/>
              <a:buChar char="•"/>
              <a:tabLst>
                <a:tab pos="465455" algn="l"/>
                <a:tab pos="466090" algn="l"/>
              </a:tabLst>
            </a:pPr>
            <a:r>
              <a:rPr sz="40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4000" spc="-60" dirty="0">
                <a:solidFill>
                  <a:srgbClr val="535353"/>
                </a:solidFill>
                <a:latin typeface="Gill Sans MT"/>
                <a:cs typeface="Gill Sans MT"/>
              </a:rPr>
              <a:t>Software </a:t>
            </a:r>
            <a:r>
              <a:rPr sz="4000" spc="-65" dirty="0">
                <a:solidFill>
                  <a:srgbClr val="535353"/>
                </a:solidFill>
                <a:latin typeface="Gill Sans MT"/>
                <a:cs typeface="Gill Sans MT"/>
              </a:rPr>
              <a:t>Requirement </a:t>
            </a:r>
            <a:r>
              <a:rPr sz="4000" spc="-40" dirty="0">
                <a:solidFill>
                  <a:srgbClr val="535353"/>
                </a:solidFill>
                <a:latin typeface="Gill Sans MT"/>
                <a:cs typeface="Gill Sans MT"/>
              </a:rPr>
              <a:t>Specification document  </a:t>
            </a:r>
            <a:r>
              <a:rPr sz="4000" spc="-75" dirty="0">
                <a:solidFill>
                  <a:srgbClr val="535353"/>
                </a:solidFill>
                <a:latin typeface="Gill Sans MT"/>
                <a:cs typeface="Gill Sans MT"/>
              </a:rPr>
              <a:t>containing:</a:t>
            </a:r>
            <a:endParaRPr sz="4000">
              <a:latin typeface="Gill Sans MT"/>
              <a:cs typeface="Gill Sans MT"/>
            </a:endParaRPr>
          </a:p>
          <a:p>
            <a:pPr marL="986155" lvl="1" indent="-453390">
              <a:lnSpc>
                <a:spcPct val="100000"/>
              </a:lnSpc>
              <a:spcBef>
                <a:spcPts val="720"/>
              </a:spcBef>
              <a:buSzPct val="81250"/>
              <a:buChar char="•"/>
              <a:tabLst>
                <a:tab pos="986155" algn="l"/>
                <a:tab pos="986790" algn="l"/>
              </a:tabLst>
            </a:pPr>
            <a:r>
              <a:rPr sz="40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4000" spc="-35" dirty="0">
                <a:solidFill>
                  <a:srgbClr val="535353"/>
                </a:solidFill>
                <a:latin typeface="Gill Sans MT"/>
                <a:cs typeface="Gill Sans MT"/>
              </a:rPr>
              <a:t>domain model </a:t>
            </a:r>
            <a:r>
              <a:rPr sz="4000" spc="-80" dirty="0">
                <a:solidFill>
                  <a:srgbClr val="535353"/>
                </a:solidFill>
                <a:latin typeface="Gill Sans MT"/>
                <a:cs typeface="Gill Sans MT"/>
              </a:rPr>
              <a:t>(classes, </a:t>
            </a:r>
            <a:r>
              <a:rPr sz="4000" spc="-35" dirty="0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sz="4000" spc="-105" dirty="0">
                <a:solidFill>
                  <a:srgbClr val="535353"/>
                </a:solidFill>
                <a:latin typeface="Gill Sans MT"/>
                <a:cs typeface="Gill Sans MT"/>
              </a:rPr>
              <a:t>dictionary,</a:t>
            </a:r>
            <a:r>
              <a:rPr sz="4000" spc="-4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000" spc="-70" dirty="0">
                <a:solidFill>
                  <a:srgbClr val="535353"/>
                </a:solidFill>
                <a:latin typeface="Gill Sans MT"/>
                <a:cs typeface="Gill Sans MT"/>
              </a:rPr>
              <a:t>etc.).</a:t>
            </a:r>
            <a:endParaRPr sz="4000">
              <a:latin typeface="Gill Sans MT"/>
              <a:cs typeface="Gill Sans MT"/>
            </a:endParaRPr>
          </a:p>
          <a:p>
            <a:pPr marL="986155" lvl="1" indent="-453390">
              <a:lnSpc>
                <a:spcPct val="100000"/>
              </a:lnSpc>
              <a:spcBef>
                <a:spcPts val="720"/>
              </a:spcBef>
              <a:buSzPct val="81250"/>
              <a:buChar char="•"/>
              <a:tabLst>
                <a:tab pos="986155" algn="l"/>
                <a:tab pos="986790" algn="l"/>
              </a:tabLst>
            </a:pPr>
            <a:r>
              <a:rPr sz="40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4000" spc="-85" dirty="0">
                <a:solidFill>
                  <a:srgbClr val="535353"/>
                </a:solidFill>
                <a:latin typeface="Gill Sans MT"/>
                <a:cs typeface="Gill Sans MT"/>
              </a:rPr>
              <a:t>set </a:t>
            </a:r>
            <a:r>
              <a:rPr sz="4000" spc="-4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4000" spc="-70" dirty="0">
                <a:solidFill>
                  <a:srgbClr val="535353"/>
                </a:solidFill>
                <a:latin typeface="Gill Sans MT"/>
                <a:cs typeface="Gill Sans MT"/>
              </a:rPr>
              <a:t>functional </a:t>
            </a:r>
            <a:r>
              <a:rPr sz="4000" spc="-80" dirty="0">
                <a:solidFill>
                  <a:srgbClr val="535353"/>
                </a:solidFill>
                <a:latin typeface="Gill Sans MT"/>
                <a:cs typeface="Gill Sans MT"/>
              </a:rPr>
              <a:t>requirements </a:t>
            </a:r>
            <a:r>
              <a:rPr sz="4000" spc="-30" dirty="0">
                <a:solidFill>
                  <a:srgbClr val="535353"/>
                </a:solidFill>
                <a:latin typeface="Gill Sans MT"/>
                <a:cs typeface="Gill Sans MT"/>
              </a:rPr>
              <a:t>(use </a:t>
            </a:r>
            <a:r>
              <a:rPr sz="4000" spc="-55" dirty="0">
                <a:solidFill>
                  <a:srgbClr val="535353"/>
                </a:solidFill>
                <a:latin typeface="Gill Sans MT"/>
                <a:cs typeface="Gill Sans MT"/>
              </a:rPr>
              <a:t>case</a:t>
            </a:r>
            <a:r>
              <a:rPr sz="4000" spc="3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000" spc="-75" dirty="0">
                <a:solidFill>
                  <a:srgbClr val="535353"/>
                </a:solidFill>
                <a:latin typeface="Gill Sans MT"/>
                <a:cs typeface="Gill Sans MT"/>
              </a:rPr>
              <a:t>descriptions).</a:t>
            </a:r>
            <a:endParaRPr sz="4000">
              <a:latin typeface="Gill Sans MT"/>
              <a:cs typeface="Gill Sans MT"/>
            </a:endParaRPr>
          </a:p>
          <a:p>
            <a:pPr marL="986155" lvl="1" indent="-453390">
              <a:lnSpc>
                <a:spcPct val="100000"/>
              </a:lnSpc>
              <a:spcBef>
                <a:spcPts val="720"/>
              </a:spcBef>
              <a:buSzPct val="81250"/>
              <a:buChar char="•"/>
              <a:tabLst>
                <a:tab pos="986155" algn="l"/>
                <a:tab pos="986790" algn="l"/>
              </a:tabLst>
            </a:pPr>
            <a:r>
              <a:rPr sz="40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4000" spc="-85" dirty="0">
                <a:solidFill>
                  <a:srgbClr val="535353"/>
                </a:solidFill>
                <a:latin typeface="Gill Sans MT"/>
                <a:cs typeface="Gill Sans MT"/>
              </a:rPr>
              <a:t>set </a:t>
            </a:r>
            <a:r>
              <a:rPr sz="4000" spc="-4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4000" spc="-60" dirty="0">
                <a:solidFill>
                  <a:srgbClr val="535353"/>
                </a:solidFill>
                <a:latin typeface="Gill Sans MT"/>
                <a:cs typeface="Gill Sans MT"/>
              </a:rPr>
              <a:t>non-functional </a:t>
            </a:r>
            <a:r>
              <a:rPr sz="4000" spc="-85" dirty="0">
                <a:solidFill>
                  <a:srgbClr val="535353"/>
                </a:solidFill>
                <a:latin typeface="Gill Sans MT"/>
                <a:cs typeface="Gill Sans MT"/>
              </a:rPr>
              <a:t>requirements: </a:t>
            </a:r>
            <a:r>
              <a:rPr sz="4000" spc="-60" dirty="0">
                <a:solidFill>
                  <a:srgbClr val="535353"/>
                </a:solidFill>
                <a:latin typeface="Gill Sans MT"/>
                <a:cs typeface="Gill Sans MT"/>
              </a:rPr>
              <a:t>performance,</a:t>
            </a:r>
            <a:r>
              <a:rPr sz="4000" spc="-3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000" spc="-75" dirty="0">
                <a:solidFill>
                  <a:srgbClr val="535353"/>
                </a:solidFill>
                <a:latin typeface="Gill Sans MT"/>
                <a:cs typeface="Gill Sans MT"/>
              </a:rPr>
              <a:t>etc.</a:t>
            </a:r>
            <a:endParaRPr sz="4000">
              <a:latin typeface="Gill Sans MT"/>
              <a:cs typeface="Gill Sans MT"/>
            </a:endParaRPr>
          </a:p>
          <a:p>
            <a:pPr marL="986155" marR="1522095" lvl="1" indent="-453390">
              <a:lnSpc>
                <a:spcPct val="114999"/>
              </a:lnSpc>
              <a:buSzPct val="81250"/>
              <a:buChar char="•"/>
              <a:tabLst>
                <a:tab pos="986155" algn="l"/>
                <a:tab pos="986790" algn="l"/>
              </a:tabLst>
            </a:pPr>
            <a:r>
              <a:rPr sz="4000" spc="-150" dirty="0">
                <a:solidFill>
                  <a:srgbClr val="535353"/>
                </a:solidFill>
                <a:latin typeface="Gill Sans MT"/>
                <a:cs typeface="Gill Sans MT"/>
              </a:rPr>
              <a:t>Known </a:t>
            </a:r>
            <a:r>
              <a:rPr sz="4000" spc="-65" dirty="0">
                <a:solidFill>
                  <a:srgbClr val="535353"/>
                </a:solidFill>
                <a:latin typeface="Gill Sans MT"/>
                <a:cs typeface="Gill Sans MT"/>
              </a:rPr>
              <a:t>platform </a:t>
            </a:r>
            <a:r>
              <a:rPr sz="4000" spc="-100" dirty="0">
                <a:solidFill>
                  <a:srgbClr val="535353"/>
                </a:solidFill>
                <a:latin typeface="Gill Sans MT"/>
                <a:cs typeface="Gill Sans MT"/>
              </a:rPr>
              <a:t>constraints: </a:t>
            </a:r>
            <a:r>
              <a:rPr sz="4000" spc="-75" dirty="0">
                <a:solidFill>
                  <a:srgbClr val="535353"/>
                </a:solidFill>
                <a:latin typeface="Gill Sans MT"/>
                <a:cs typeface="Gill Sans MT"/>
              </a:rPr>
              <a:t>hardware,</a:t>
            </a:r>
            <a:r>
              <a:rPr sz="4000" spc="-29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000" spc="-50" dirty="0">
                <a:solidFill>
                  <a:srgbClr val="535353"/>
                </a:solidFill>
                <a:latin typeface="Gill Sans MT"/>
                <a:cs typeface="Gill Sans MT"/>
              </a:rPr>
              <a:t>operating  </a:t>
            </a:r>
            <a:r>
              <a:rPr sz="4000" spc="-90" dirty="0">
                <a:solidFill>
                  <a:srgbClr val="535353"/>
                </a:solidFill>
                <a:latin typeface="Gill Sans MT"/>
                <a:cs typeface="Gill Sans MT"/>
              </a:rPr>
              <a:t>system,</a:t>
            </a:r>
            <a:r>
              <a:rPr sz="4000" spc="-3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000" spc="-75" dirty="0">
                <a:solidFill>
                  <a:srgbClr val="535353"/>
                </a:solidFill>
                <a:latin typeface="Gill Sans MT"/>
                <a:cs typeface="Gill Sans MT"/>
              </a:rPr>
              <a:t>etc.</a:t>
            </a:r>
            <a:endParaRPr sz="4000">
              <a:latin typeface="Gill Sans MT"/>
              <a:cs typeface="Gill Sans MT"/>
            </a:endParaRPr>
          </a:p>
          <a:p>
            <a:pPr marL="986155" marR="1185545" lvl="1" indent="-453390">
              <a:lnSpc>
                <a:spcPct val="114999"/>
              </a:lnSpc>
              <a:buSzPct val="81250"/>
              <a:buChar char="•"/>
              <a:tabLst>
                <a:tab pos="986155" algn="l"/>
                <a:tab pos="986790" algn="l"/>
              </a:tabLst>
            </a:pPr>
            <a:r>
              <a:rPr sz="4000" spc="-90" dirty="0">
                <a:solidFill>
                  <a:srgbClr val="535353"/>
                </a:solidFill>
                <a:latin typeface="Gill Sans MT"/>
                <a:cs typeface="Gill Sans MT"/>
              </a:rPr>
              <a:t>Project </a:t>
            </a:r>
            <a:r>
              <a:rPr sz="4000" spc="-1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4000" spc="-45" dirty="0">
                <a:solidFill>
                  <a:srgbClr val="535353"/>
                </a:solidFill>
                <a:latin typeface="Gill Sans MT"/>
                <a:cs typeface="Gill Sans MT"/>
              </a:rPr>
              <a:t>planning </a:t>
            </a:r>
            <a:r>
              <a:rPr sz="4000" spc="-100" dirty="0">
                <a:solidFill>
                  <a:srgbClr val="535353"/>
                </a:solidFill>
                <a:latin typeface="Gill Sans MT"/>
                <a:cs typeface="Gill Sans MT"/>
              </a:rPr>
              <a:t>constraints: </a:t>
            </a:r>
            <a:r>
              <a:rPr sz="4000" spc="-50" dirty="0">
                <a:solidFill>
                  <a:srgbClr val="535353"/>
                </a:solidFill>
                <a:latin typeface="Gill Sans MT"/>
                <a:cs typeface="Gill Sans MT"/>
              </a:rPr>
              <a:t>budget,</a:t>
            </a:r>
            <a:r>
              <a:rPr sz="4000" spc="-38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000" spc="-60" dirty="0">
                <a:solidFill>
                  <a:srgbClr val="535353"/>
                </a:solidFill>
                <a:latin typeface="Gill Sans MT"/>
                <a:cs typeface="Gill Sans MT"/>
              </a:rPr>
              <a:t>deadlines,  </a:t>
            </a:r>
            <a:r>
              <a:rPr sz="4000" spc="-65" dirty="0">
                <a:solidFill>
                  <a:srgbClr val="535353"/>
                </a:solidFill>
                <a:latin typeface="Gill Sans MT"/>
                <a:cs typeface="Gill Sans MT"/>
              </a:rPr>
              <a:t>personal,</a:t>
            </a:r>
            <a:r>
              <a:rPr sz="4000" spc="-3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000" spc="-75" dirty="0">
                <a:solidFill>
                  <a:srgbClr val="535353"/>
                </a:solidFill>
                <a:latin typeface="Gill Sans MT"/>
                <a:cs typeface="Gill Sans MT"/>
              </a:rPr>
              <a:t>etc.</a:t>
            </a:r>
            <a:endParaRPr sz="4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287" y="328216"/>
            <a:ext cx="9058910" cy="21640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23540" marR="5080" indent="-2911475">
              <a:lnSpc>
                <a:spcPts val="8200"/>
              </a:lnSpc>
              <a:spcBef>
                <a:spcPts val="740"/>
              </a:spcBef>
              <a:tabLst>
                <a:tab pos="4924425" algn="l"/>
              </a:tabLst>
            </a:pPr>
            <a:r>
              <a:rPr spc="-229" dirty="0"/>
              <a:t>R</a:t>
            </a:r>
            <a:r>
              <a:rPr spc="30" dirty="0"/>
              <a:t>eq</a:t>
            </a:r>
            <a:r>
              <a:rPr spc="-80" dirty="0"/>
              <a:t>u</a:t>
            </a:r>
            <a:r>
              <a:rPr spc="-125" dirty="0"/>
              <a:t>iremen</a:t>
            </a:r>
            <a:r>
              <a:rPr spc="-225" dirty="0"/>
              <a:t>t</a:t>
            </a:r>
            <a:r>
              <a:rPr dirty="0"/>
              <a:t>	</a:t>
            </a:r>
            <a:r>
              <a:rPr spc="-80" dirty="0"/>
              <a:t>En</a:t>
            </a:r>
            <a:r>
              <a:rPr dirty="0"/>
              <a:t>g</a:t>
            </a:r>
            <a:r>
              <a:rPr spc="-150" dirty="0"/>
              <a:t>in</a:t>
            </a:r>
            <a:r>
              <a:rPr spc="-165" dirty="0"/>
              <a:t>ee</a:t>
            </a:r>
            <a:r>
              <a:rPr spc="40" dirty="0"/>
              <a:t>r</a:t>
            </a:r>
            <a:r>
              <a:rPr spc="-150" dirty="0"/>
              <a:t>in</a:t>
            </a:r>
            <a:r>
              <a:rPr dirty="0"/>
              <a:t>g  </a:t>
            </a:r>
            <a:r>
              <a:rPr spc="-160" dirty="0"/>
              <a:t>Activities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491805"/>
            <a:ext cx="290576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indent="-431800">
              <a:lnSpc>
                <a:spcPct val="100000"/>
              </a:lnSpc>
              <a:spcBef>
                <a:spcPts val="100"/>
              </a:spcBef>
              <a:buSzPct val="81578"/>
              <a:buChar char="•"/>
              <a:tabLst>
                <a:tab pos="443865" algn="l"/>
                <a:tab pos="444500" algn="l"/>
              </a:tabLst>
            </a:pPr>
            <a:r>
              <a:rPr sz="3800" spc="-85" dirty="0">
                <a:solidFill>
                  <a:srgbClr val="535353"/>
                </a:solidFill>
                <a:latin typeface="Gill Sans MT"/>
                <a:cs typeface="Gill Sans MT"/>
              </a:rPr>
              <a:t>Elicitation</a:t>
            </a:r>
            <a:endParaRPr sz="3800">
              <a:latin typeface="Gill Sans MT"/>
              <a:cs typeface="Gill Sans MT"/>
            </a:endParaRPr>
          </a:p>
          <a:p>
            <a:pPr marL="444500" indent="-431800">
              <a:lnSpc>
                <a:spcPct val="100000"/>
              </a:lnSpc>
              <a:spcBef>
                <a:spcPts val="3540"/>
              </a:spcBef>
              <a:buSzPct val="81578"/>
              <a:buChar char="•"/>
              <a:tabLst>
                <a:tab pos="443865" algn="l"/>
                <a:tab pos="444500" algn="l"/>
              </a:tabLst>
            </a:pPr>
            <a:r>
              <a:rPr sz="3800" spc="-80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endParaRPr sz="3800">
              <a:latin typeface="Gill Sans MT"/>
              <a:cs typeface="Gill Sans MT"/>
            </a:endParaRPr>
          </a:p>
          <a:p>
            <a:pPr marL="444500" indent="-431800">
              <a:lnSpc>
                <a:spcPct val="100000"/>
              </a:lnSpc>
              <a:spcBef>
                <a:spcPts val="3540"/>
              </a:spcBef>
              <a:buSzPct val="81578"/>
              <a:buChar char="•"/>
              <a:tabLst>
                <a:tab pos="443865" algn="l"/>
                <a:tab pos="444500" algn="l"/>
              </a:tabLst>
            </a:pPr>
            <a:r>
              <a:rPr sz="3800" spc="-40" dirty="0">
                <a:solidFill>
                  <a:srgbClr val="535353"/>
                </a:solidFill>
                <a:latin typeface="Gill Sans MT"/>
                <a:cs typeface="Gill Sans MT"/>
              </a:rPr>
              <a:t>Specification</a:t>
            </a:r>
            <a:endParaRPr sz="3800">
              <a:latin typeface="Gill Sans MT"/>
              <a:cs typeface="Gill Sans MT"/>
            </a:endParaRPr>
          </a:p>
          <a:p>
            <a:pPr marL="444500" indent="-431800">
              <a:lnSpc>
                <a:spcPct val="100000"/>
              </a:lnSpc>
              <a:spcBef>
                <a:spcPts val="3540"/>
              </a:spcBef>
              <a:buSzPct val="81578"/>
              <a:buChar char="•"/>
              <a:tabLst>
                <a:tab pos="443865" algn="l"/>
                <a:tab pos="444500" algn="l"/>
              </a:tabLst>
            </a:pPr>
            <a:r>
              <a:rPr sz="3800" spc="-80" dirty="0">
                <a:solidFill>
                  <a:srgbClr val="535353"/>
                </a:solidFill>
                <a:latin typeface="Gill Sans MT"/>
                <a:cs typeface="Gill Sans MT"/>
              </a:rPr>
              <a:t>Verification</a:t>
            </a:r>
            <a:endParaRPr sz="3800">
              <a:latin typeface="Gill Sans MT"/>
              <a:cs typeface="Gill Sans MT"/>
            </a:endParaRPr>
          </a:p>
          <a:p>
            <a:pPr marL="444500" indent="-431800">
              <a:lnSpc>
                <a:spcPct val="100000"/>
              </a:lnSpc>
              <a:spcBef>
                <a:spcPts val="3540"/>
              </a:spcBef>
              <a:buSzPct val="81578"/>
              <a:buChar char="•"/>
              <a:tabLst>
                <a:tab pos="443865" algn="l"/>
                <a:tab pos="444500" algn="l"/>
              </a:tabLst>
            </a:pPr>
            <a:r>
              <a:rPr sz="3800" dirty="0">
                <a:solidFill>
                  <a:srgbClr val="535353"/>
                </a:solidFill>
                <a:latin typeface="Gill Sans MT"/>
                <a:cs typeface="Gill Sans MT"/>
              </a:rPr>
              <a:t>Ma</a:t>
            </a:r>
            <a:r>
              <a:rPr sz="3800" spc="-45" dirty="0">
                <a:solidFill>
                  <a:srgbClr val="535353"/>
                </a:solidFill>
                <a:latin typeface="Gill Sans MT"/>
                <a:cs typeface="Gill Sans MT"/>
              </a:rPr>
              <a:t>n</a:t>
            </a:r>
            <a:r>
              <a:rPr sz="3800" dirty="0">
                <a:solidFill>
                  <a:srgbClr val="535353"/>
                </a:solidFill>
                <a:latin typeface="Gill Sans MT"/>
                <a:cs typeface="Gill Sans MT"/>
              </a:rPr>
              <a:t>ag</a:t>
            </a:r>
            <a:r>
              <a:rPr sz="3800" spc="-10" dirty="0">
                <a:solidFill>
                  <a:srgbClr val="535353"/>
                </a:solidFill>
                <a:latin typeface="Gill Sans MT"/>
                <a:cs typeface="Gill Sans MT"/>
              </a:rPr>
              <a:t>emen</a:t>
            </a:r>
            <a:r>
              <a:rPr sz="3800" spc="-120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67700" y="4563504"/>
            <a:ext cx="0" cy="831215"/>
          </a:xfrm>
          <a:custGeom>
            <a:avLst/>
            <a:gdLst/>
            <a:ahLst/>
            <a:cxnLst/>
            <a:rect l="l" t="t" r="r" b="b"/>
            <a:pathLst>
              <a:path h="831214">
                <a:moveTo>
                  <a:pt x="0" y="830755"/>
                </a:moveTo>
                <a:lnTo>
                  <a:pt x="0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7700" y="4551636"/>
            <a:ext cx="0" cy="831215"/>
          </a:xfrm>
          <a:custGeom>
            <a:avLst/>
            <a:gdLst/>
            <a:ahLst/>
            <a:cxnLst/>
            <a:rect l="l" t="t" r="r" b="b"/>
            <a:pathLst>
              <a:path h="831214">
                <a:moveTo>
                  <a:pt x="0" y="0"/>
                </a:moveTo>
                <a:lnTo>
                  <a:pt x="0" y="830755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4019" y="5394259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23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67700" y="5394259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23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34019" y="6189410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23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67700" y="6189410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23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34019" y="6984562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520" y="0"/>
                </a:lnTo>
              </a:path>
            </a:pathLst>
          </a:custGeom>
          <a:ln w="23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67700" y="5406127"/>
            <a:ext cx="0" cy="783590"/>
          </a:xfrm>
          <a:custGeom>
            <a:avLst/>
            <a:gdLst/>
            <a:ahLst/>
            <a:cxnLst/>
            <a:rect l="l" t="t" r="r" b="b"/>
            <a:pathLst>
              <a:path h="783589">
                <a:moveTo>
                  <a:pt x="0" y="783283"/>
                </a:moveTo>
                <a:lnTo>
                  <a:pt x="0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67700" y="5394259"/>
            <a:ext cx="0" cy="783590"/>
          </a:xfrm>
          <a:custGeom>
            <a:avLst/>
            <a:gdLst/>
            <a:ahLst/>
            <a:cxnLst/>
            <a:rect l="l" t="t" r="r" b="b"/>
            <a:pathLst>
              <a:path h="783589">
                <a:moveTo>
                  <a:pt x="0" y="0"/>
                </a:moveTo>
                <a:lnTo>
                  <a:pt x="0" y="783283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67700" y="6201278"/>
            <a:ext cx="0" cy="783590"/>
          </a:xfrm>
          <a:custGeom>
            <a:avLst/>
            <a:gdLst/>
            <a:ahLst/>
            <a:cxnLst/>
            <a:rect l="l" t="t" r="r" b="b"/>
            <a:pathLst>
              <a:path h="783590">
                <a:moveTo>
                  <a:pt x="0" y="783283"/>
                </a:moveTo>
                <a:lnTo>
                  <a:pt x="0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67700" y="6189410"/>
            <a:ext cx="0" cy="783590"/>
          </a:xfrm>
          <a:custGeom>
            <a:avLst/>
            <a:gdLst/>
            <a:ahLst/>
            <a:cxnLst/>
            <a:rect l="l" t="t" r="r" b="b"/>
            <a:pathLst>
              <a:path h="783590">
                <a:moveTo>
                  <a:pt x="0" y="0"/>
                </a:moveTo>
                <a:lnTo>
                  <a:pt x="0" y="783283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5940" y="5097561"/>
            <a:ext cx="3688079" cy="605790"/>
          </a:xfrm>
          <a:custGeom>
            <a:avLst/>
            <a:gdLst/>
            <a:ahLst/>
            <a:cxnLst/>
            <a:rect l="l" t="t" r="r" b="b"/>
            <a:pathLst>
              <a:path w="3688079" h="605789">
                <a:moveTo>
                  <a:pt x="0" y="0"/>
                </a:moveTo>
                <a:lnTo>
                  <a:pt x="3688080" y="0"/>
                </a:lnTo>
                <a:lnTo>
                  <a:pt x="3688080" y="605264"/>
                </a:lnTo>
                <a:lnTo>
                  <a:pt x="0" y="605264"/>
                </a:lnTo>
                <a:lnTo>
                  <a:pt x="0" y="0"/>
                </a:lnTo>
                <a:close/>
              </a:path>
            </a:pathLst>
          </a:custGeom>
          <a:solidFill>
            <a:srgbClr val="6EA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3103" y="5263202"/>
            <a:ext cx="3022024" cy="303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5940" y="5085693"/>
            <a:ext cx="3677920" cy="24130"/>
          </a:xfrm>
          <a:custGeom>
            <a:avLst/>
            <a:gdLst/>
            <a:ahLst/>
            <a:cxnLst/>
            <a:rect l="l" t="t" r="r" b="b"/>
            <a:pathLst>
              <a:path w="3677920" h="24129">
                <a:moveTo>
                  <a:pt x="0" y="0"/>
                </a:moveTo>
                <a:lnTo>
                  <a:pt x="3677920" y="0"/>
                </a:lnTo>
                <a:lnTo>
                  <a:pt x="3677920" y="23735"/>
                </a:lnTo>
                <a:lnTo>
                  <a:pt x="0" y="23735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34019" y="5097561"/>
            <a:ext cx="0" cy="593725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0"/>
                </a:moveTo>
                <a:lnTo>
                  <a:pt x="0" y="593396"/>
                </a:lnTo>
              </a:path>
            </a:pathLst>
          </a:custGeom>
          <a:ln w="2032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56100" y="5690958"/>
            <a:ext cx="3677920" cy="24130"/>
          </a:xfrm>
          <a:custGeom>
            <a:avLst/>
            <a:gdLst/>
            <a:ahLst/>
            <a:cxnLst/>
            <a:rect l="l" t="t" r="r" b="b"/>
            <a:pathLst>
              <a:path w="3677920" h="24129">
                <a:moveTo>
                  <a:pt x="0" y="0"/>
                </a:moveTo>
                <a:lnTo>
                  <a:pt x="3677920" y="0"/>
                </a:lnTo>
                <a:lnTo>
                  <a:pt x="3677920" y="23735"/>
                </a:lnTo>
                <a:lnTo>
                  <a:pt x="0" y="23735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5940" y="5109429"/>
            <a:ext cx="0" cy="593725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593396"/>
                </a:moveTo>
                <a:lnTo>
                  <a:pt x="0" y="0"/>
                </a:lnTo>
              </a:path>
            </a:pathLst>
          </a:custGeom>
          <a:ln w="2032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01378" y="5097561"/>
            <a:ext cx="3688079" cy="605790"/>
          </a:xfrm>
          <a:custGeom>
            <a:avLst/>
            <a:gdLst/>
            <a:ahLst/>
            <a:cxnLst/>
            <a:rect l="l" t="t" r="r" b="b"/>
            <a:pathLst>
              <a:path w="3688079" h="605789">
                <a:moveTo>
                  <a:pt x="0" y="0"/>
                </a:moveTo>
                <a:lnTo>
                  <a:pt x="3688079" y="0"/>
                </a:lnTo>
                <a:lnTo>
                  <a:pt x="3688079" y="605264"/>
                </a:lnTo>
                <a:lnTo>
                  <a:pt x="0" y="605264"/>
                </a:lnTo>
                <a:lnTo>
                  <a:pt x="0" y="0"/>
                </a:lnTo>
                <a:close/>
              </a:path>
            </a:pathLst>
          </a:custGeom>
          <a:solidFill>
            <a:srgbClr val="6EA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19983" y="5263202"/>
            <a:ext cx="2872421" cy="30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01380" y="5085693"/>
            <a:ext cx="3677920" cy="24130"/>
          </a:xfrm>
          <a:custGeom>
            <a:avLst/>
            <a:gdLst/>
            <a:ahLst/>
            <a:cxnLst/>
            <a:rect l="l" t="t" r="r" b="b"/>
            <a:pathLst>
              <a:path w="3677920" h="24129">
                <a:moveTo>
                  <a:pt x="0" y="0"/>
                </a:moveTo>
                <a:lnTo>
                  <a:pt x="3677920" y="0"/>
                </a:lnTo>
                <a:lnTo>
                  <a:pt x="3677920" y="23735"/>
                </a:lnTo>
                <a:lnTo>
                  <a:pt x="0" y="23735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89461" y="5097561"/>
            <a:ext cx="0" cy="593725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0"/>
                </a:moveTo>
                <a:lnTo>
                  <a:pt x="0" y="593396"/>
                </a:lnTo>
              </a:path>
            </a:pathLst>
          </a:custGeom>
          <a:ln w="2032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1540" y="5690958"/>
            <a:ext cx="3677920" cy="24130"/>
          </a:xfrm>
          <a:custGeom>
            <a:avLst/>
            <a:gdLst/>
            <a:ahLst/>
            <a:cxnLst/>
            <a:rect l="l" t="t" r="r" b="b"/>
            <a:pathLst>
              <a:path w="3677920" h="24129">
                <a:moveTo>
                  <a:pt x="0" y="0"/>
                </a:moveTo>
                <a:lnTo>
                  <a:pt x="3677921" y="0"/>
                </a:lnTo>
                <a:lnTo>
                  <a:pt x="3677921" y="23735"/>
                </a:lnTo>
                <a:lnTo>
                  <a:pt x="0" y="23735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01380" y="5109429"/>
            <a:ext cx="0" cy="593725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593396"/>
                </a:moveTo>
                <a:lnTo>
                  <a:pt x="0" y="0"/>
                </a:lnTo>
              </a:path>
            </a:pathLst>
          </a:custGeom>
          <a:ln w="2032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5940" y="5892712"/>
            <a:ext cx="3688079" cy="605790"/>
          </a:xfrm>
          <a:custGeom>
            <a:avLst/>
            <a:gdLst/>
            <a:ahLst/>
            <a:cxnLst/>
            <a:rect l="l" t="t" r="r" b="b"/>
            <a:pathLst>
              <a:path w="3688079" h="605789">
                <a:moveTo>
                  <a:pt x="0" y="0"/>
                </a:moveTo>
                <a:lnTo>
                  <a:pt x="3688080" y="0"/>
                </a:lnTo>
                <a:lnTo>
                  <a:pt x="3688080" y="605264"/>
                </a:lnTo>
                <a:lnTo>
                  <a:pt x="0" y="605264"/>
                </a:lnTo>
                <a:lnTo>
                  <a:pt x="0" y="0"/>
                </a:lnTo>
                <a:close/>
              </a:path>
            </a:pathLst>
          </a:custGeom>
          <a:solidFill>
            <a:srgbClr val="6EA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80063" y="6054297"/>
            <a:ext cx="3418264" cy="307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5940" y="5880844"/>
            <a:ext cx="3677920" cy="24130"/>
          </a:xfrm>
          <a:custGeom>
            <a:avLst/>
            <a:gdLst/>
            <a:ahLst/>
            <a:cxnLst/>
            <a:rect l="l" t="t" r="r" b="b"/>
            <a:pathLst>
              <a:path w="3677920" h="24129">
                <a:moveTo>
                  <a:pt x="0" y="0"/>
                </a:moveTo>
                <a:lnTo>
                  <a:pt x="3677920" y="0"/>
                </a:lnTo>
                <a:lnTo>
                  <a:pt x="3677920" y="23735"/>
                </a:lnTo>
                <a:lnTo>
                  <a:pt x="0" y="23735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34019" y="5892712"/>
            <a:ext cx="0" cy="593725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0"/>
                </a:moveTo>
                <a:lnTo>
                  <a:pt x="0" y="593396"/>
                </a:lnTo>
              </a:path>
            </a:pathLst>
          </a:custGeom>
          <a:ln w="2032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6100" y="6486109"/>
            <a:ext cx="3677920" cy="24130"/>
          </a:xfrm>
          <a:custGeom>
            <a:avLst/>
            <a:gdLst/>
            <a:ahLst/>
            <a:cxnLst/>
            <a:rect l="l" t="t" r="r" b="b"/>
            <a:pathLst>
              <a:path w="3677920" h="24129">
                <a:moveTo>
                  <a:pt x="0" y="0"/>
                </a:moveTo>
                <a:lnTo>
                  <a:pt x="3677920" y="0"/>
                </a:lnTo>
                <a:lnTo>
                  <a:pt x="3677920" y="23735"/>
                </a:lnTo>
                <a:lnTo>
                  <a:pt x="0" y="23735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45940" y="5904580"/>
            <a:ext cx="0" cy="593725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593396"/>
                </a:moveTo>
                <a:lnTo>
                  <a:pt x="0" y="0"/>
                </a:lnTo>
              </a:path>
            </a:pathLst>
          </a:custGeom>
          <a:ln w="2032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01378" y="5892712"/>
            <a:ext cx="3688079" cy="605790"/>
          </a:xfrm>
          <a:custGeom>
            <a:avLst/>
            <a:gdLst/>
            <a:ahLst/>
            <a:cxnLst/>
            <a:rect l="l" t="t" r="r" b="b"/>
            <a:pathLst>
              <a:path w="3688079" h="605789">
                <a:moveTo>
                  <a:pt x="0" y="0"/>
                </a:moveTo>
                <a:lnTo>
                  <a:pt x="3688079" y="0"/>
                </a:lnTo>
                <a:lnTo>
                  <a:pt x="3688079" y="605264"/>
                </a:lnTo>
                <a:lnTo>
                  <a:pt x="0" y="605264"/>
                </a:lnTo>
                <a:lnTo>
                  <a:pt x="0" y="0"/>
                </a:lnTo>
                <a:close/>
              </a:path>
            </a:pathLst>
          </a:custGeom>
          <a:solidFill>
            <a:srgbClr val="6EA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37103" y="6054297"/>
            <a:ext cx="3204903" cy="307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01380" y="5880844"/>
            <a:ext cx="3677920" cy="24130"/>
          </a:xfrm>
          <a:custGeom>
            <a:avLst/>
            <a:gdLst/>
            <a:ahLst/>
            <a:cxnLst/>
            <a:rect l="l" t="t" r="r" b="b"/>
            <a:pathLst>
              <a:path w="3677920" h="24129">
                <a:moveTo>
                  <a:pt x="0" y="0"/>
                </a:moveTo>
                <a:lnTo>
                  <a:pt x="3677920" y="0"/>
                </a:lnTo>
                <a:lnTo>
                  <a:pt x="3677920" y="23735"/>
                </a:lnTo>
                <a:lnTo>
                  <a:pt x="0" y="23735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189461" y="5892712"/>
            <a:ext cx="0" cy="593725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0"/>
                </a:moveTo>
                <a:lnTo>
                  <a:pt x="0" y="593396"/>
                </a:lnTo>
              </a:path>
            </a:pathLst>
          </a:custGeom>
          <a:ln w="2032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11540" y="6486109"/>
            <a:ext cx="3677920" cy="24130"/>
          </a:xfrm>
          <a:custGeom>
            <a:avLst/>
            <a:gdLst/>
            <a:ahLst/>
            <a:cxnLst/>
            <a:rect l="l" t="t" r="r" b="b"/>
            <a:pathLst>
              <a:path w="3677920" h="24129">
                <a:moveTo>
                  <a:pt x="0" y="0"/>
                </a:moveTo>
                <a:lnTo>
                  <a:pt x="3677921" y="0"/>
                </a:lnTo>
                <a:lnTo>
                  <a:pt x="3677921" y="23735"/>
                </a:lnTo>
                <a:lnTo>
                  <a:pt x="0" y="23735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01380" y="5904580"/>
            <a:ext cx="0" cy="593725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593396"/>
                </a:moveTo>
                <a:lnTo>
                  <a:pt x="0" y="0"/>
                </a:lnTo>
              </a:path>
            </a:pathLst>
          </a:custGeom>
          <a:ln w="2032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5940" y="6687863"/>
            <a:ext cx="3688079" cy="605790"/>
          </a:xfrm>
          <a:custGeom>
            <a:avLst/>
            <a:gdLst/>
            <a:ahLst/>
            <a:cxnLst/>
            <a:rect l="l" t="t" r="r" b="b"/>
            <a:pathLst>
              <a:path w="3688079" h="605790">
                <a:moveTo>
                  <a:pt x="0" y="0"/>
                </a:moveTo>
                <a:lnTo>
                  <a:pt x="3688080" y="0"/>
                </a:lnTo>
                <a:lnTo>
                  <a:pt x="3688080" y="605265"/>
                </a:lnTo>
                <a:lnTo>
                  <a:pt x="0" y="605265"/>
                </a:lnTo>
                <a:lnTo>
                  <a:pt x="0" y="0"/>
                </a:lnTo>
                <a:close/>
              </a:path>
            </a:pathLst>
          </a:custGeom>
          <a:solidFill>
            <a:srgbClr val="6EA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59743" y="6853504"/>
            <a:ext cx="3478509" cy="307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45940" y="6675996"/>
            <a:ext cx="3677920" cy="24130"/>
          </a:xfrm>
          <a:custGeom>
            <a:avLst/>
            <a:gdLst/>
            <a:ahLst/>
            <a:cxnLst/>
            <a:rect l="l" t="t" r="r" b="b"/>
            <a:pathLst>
              <a:path w="3677920" h="24129">
                <a:moveTo>
                  <a:pt x="0" y="0"/>
                </a:moveTo>
                <a:lnTo>
                  <a:pt x="3677920" y="0"/>
                </a:lnTo>
                <a:lnTo>
                  <a:pt x="3677920" y="23735"/>
                </a:lnTo>
                <a:lnTo>
                  <a:pt x="0" y="23735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34019" y="6687864"/>
            <a:ext cx="0" cy="593725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0"/>
                </a:moveTo>
                <a:lnTo>
                  <a:pt x="0" y="593396"/>
                </a:lnTo>
              </a:path>
            </a:pathLst>
          </a:custGeom>
          <a:ln w="2032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56100" y="7281260"/>
            <a:ext cx="3677920" cy="24130"/>
          </a:xfrm>
          <a:custGeom>
            <a:avLst/>
            <a:gdLst/>
            <a:ahLst/>
            <a:cxnLst/>
            <a:rect l="l" t="t" r="r" b="b"/>
            <a:pathLst>
              <a:path w="3677920" h="24129">
                <a:moveTo>
                  <a:pt x="0" y="0"/>
                </a:moveTo>
                <a:lnTo>
                  <a:pt x="3677920" y="0"/>
                </a:lnTo>
                <a:lnTo>
                  <a:pt x="3677920" y="23735"/>
                </a:lnTo>
                <a:lnTo>
                  <a:pt x="0" y="23735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45940" y="6699732"/>
            <a:ext cx="0" cy="593725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593396"/>
                </a:moveTo>
                <a:lnTo>
                  <a:pt x="0" y="0"/>
                </a:lnTo>
              </a:path>
            </a:pathLst>
          </a:custGeom>
          <a:ln w="2032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28740" y="3946369"/>
            <a:ext cx="3688079" cy="605790"/>
          </a:xfrm>
          <a:custGeom>
            <a:avLst/>
            <a:gdLst/>
            <a:ahLst/>
            <a:cxnLst/>
            <a:rect l="l" t="t" r="r" b="b"/>
            <a:pathLst>
              <a:path w="3688079" h="605789">
                <a:moveTo>
                  <a:pt x="0" y="0"/>
                </a:moveTo>
                <a:lnTo>
                  <a:pt x="3688080" y="0"/>
                </a:lnTo>
                <a:lnTo>
                  <a:pt x="3688080" y="605265"/>
                </a:lnTo>
                <a:lnTo>
                  <a:pt x="0" y="605265"/>
                </a:lnTo>
                <a:lnTo>
                  <a:pt x="0" y="0"/>
                </a:lnTo>
                <a:close/>
              </a:path>
            </a:pathLst>
          </a:custGeom>
          <a:solidFill>
            <a:srgbClr val="6EA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13663" y="4112012"/>
            <a:ext cx="3317219" cy="3078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28738" y="3934502"/>
            <a:ext cx="3677920" cy="24130"/>
          </a:xfrm>
          <a:custGeom>
            <a:avLst/>
            <a:gdLst/>
            <a:ahLst/>
            <a:cxnLst/>
            <a:rect l="l" t="t" r="r" b="b"/>
            <a:pathLst>
              <a:path w="3677920" h="24129">
                <a:moveTo>
                  <a:pt x="0" y="0"/>
                </a:moveTo>
                <a:lnTo>
                  <a:pt x="3677919" y="0"/>
                </a:lnTo>
                <a:lnTo>
                  <a:pt x="3677919" y="23735"/>
                </a:lnTo>
                <a:lnTo>
                  <a:pt x="0" y="23735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16818" y="3946371"/>
            <a:ext cx="0" cy="593725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0"/>
                </a:moveTo>
                <a:lnTo>
                  <a:pt x="0" y="593396"/>
                </a:lnTo>
              </a:path>
            </a:pathLst>
          </a:custGeom>
          <a:ln w="2032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38898" y="4539767"/>
            <a:ext cx="3677920" cy="24130"/>
          </a:xfrm>
          <a:custGeom>
            <a:avLst/>
            <a:gdLst/>
            <a:ahLst/>
            <a:cxnLst/>
            <a:rect l="l" t="t" r="r" b="b"/>
            <a:pathLst>
              <a:path w="3677920" h="24129">
                <a:moveTo>
                  <a:pt x="0" y="0"/>
                </a:moveTo>
                <a:lnTo>
                  <a:pt x="3677919" y="0"/>
                </a:lnTo>
                <a:lnTo>
                  <a:pt x="3677919" y="23735"/>
                </a:lnTo>
                <a:lnTo>
                  <a:pt x="0" y="23735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28738" y="3958239"/>
            <a:ext cx="0" cy="593725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593396"/>
                </a:moveTo>
                <a:lnTo>
                  <a:pt x="0" y="0"/>
                </a:lnTo>
              </a:path>
            </a:pathLst>
          </a:custGeom>
          <a:ln w="2032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037" y="4252516"/>
            <a:ext cx="83407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4425" algn="l"/>
              </a:tabLst>
            </a:pPr>
            <a:r>
              <a:rPr spc="-110" dirty="0"/>
              <a:t>Requirement	</a:t>
            </a:r>
            <a:r>
              <a:rPr spc="-160" dirty="0"/>
              <a:t>Elicitation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0183" y="848916"/>
            <a:ext cx="9444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9445" algn="l"/>
              </a:tabLst>
            </a:pPr>
            <a:r>
              <a:rPr spc="-80" dirty="0"/>
              <a:t>D</a:t>
            </a:r>
            <a:r>
              <a:rPr spc="-200" dirty="0"/>
              <a:t>isc</a:t>
            </a:r>
            <a:r>
              <a:rPr spc="-220" dirty="0"/>
              <a:t>o</a:t>
            </a:r>
            <a:r>
              <a:rPr spc="-195" dirty="0"/>
              <a:t>v</a:t>
            </a:r>
            <a:r>
              <a:rPr spc="-250" dirty="0"/>
              <a:t>e</a:t>
            </a:r>
            <a:r>
              <a:rPr spc="-35" dirty="0"/>
              <a:t>r</a:t>
            </a:r>
            <a:r>
              <a:rPr spc="-150" dirty="0"/>
              <a:t>in</a:t>
            </a:r>
            <a:r>
              <a:rPr dirty="0"/>
              <a:t>g	</a:t>
            </a:r>
            <a:r>
              <a:rPr spc="-229" dirty="0"/>
              <a:t>R</a:t>
            </a:r>
            <a:r>
              <a:rPr spc="30" dirty="0"/>
              <a:t>eq</a:t>
            </a:r>
            <a:r>
              <a:rPr spc="-80" dirty="0"/>
              <a:t>u</a:t>
            </a:r>
            <a:r>
              <a:rPr spc="-125" dirty="0"/>
              <a:t>iremen</a:t>
            </a:r>
            <a:r>
              <a:rPr spc="-225"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795256"/>
            <a:ext cx="1182941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-520700">
              <a:lnSpc>
                <a:spcPct val="112999"/>
              </a:lnSpc>
              <a:spcBef>
                <a:spcPts val="100"/>
              </a:spcBef>
              <a:buSzPct val="81521"/>
              <a:buChar char="•"/>
              <a:tabLst>
                <a:tab pos="532765" algn="l"/>
                <a:tab pos="533400" algn="l"/>
                <a:tab pos="3233420" algn="l"/>
                <a:tab pos="3357879" algn="l"/>
                <a:tab pos="4145279" algn="l"/>
                <a:tab pos="4973320" algn="l"/>
                <a:tab pos="6687184" algn="l"/>
                <a:tab pos="8151495" algn="l"/>
                <a:tab pos="8562975" algn="l"/>
              </a:tabLst>
            </a:pPr>
            <a:r>
              <a:rPr sz="4600" spc="-80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r>
              <a:rPr sz="46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00" dirty="0">
                <a:solidFill>
                  <a:srgbClr val="535353"/>
                </a:solidFill>
                <a:latin typeface="Gill Sans MT"/>
                <a:cs typeface="Gill Sans MT"/>
              </a:rPr>
              <a:t>elicitation</a:t>
            </a:r>
            <a:r>
              <a:rPr sz="4600" spc="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is	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4600" spc="-100" dirty="0">
                <a:solidFill>
                  <a:srgbClr val="535353"/>
                </a:solidFill>
                <a:latin typeface="Gill Sans MT"/>
                <a:cs typeface="Gill Sans MT"/>
              </a:rPr>
              <a:t>process 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of  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discovering	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90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r>
              <a:rPr sz="460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for	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a	</a:t>
            </a:r>
            <a:r>
              <a:rPr sz="4600" spc="-90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by  </a:t>
            </a:r>
            <a:r>
              <a:rPr sz="4600" spc="-70" dirty="0">
                <a:solidFill>
                  <a:srgbClr val="535353"/>
                </a:solidFill>
                <a:latin typeface="Gill Sans MT"/>
                <a:cs typeface="Gill Sans MT"/>
              </a:rPr>
              <a:t>communicating	</a:t>
            </a:r>
            <a:r>
              <a:rPr sz="4600" spc="-100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customers, </a:t>
            </a:r>
            <a:r>
              <a:rPr sz="4600" spc="-90" dirty="0">
                <a:solidFill>
                  <a:srgbClr val="535353"/>
                </a:solidFill>
                <a:latin typeface="Gill Sans MT"/>
                <a:cs typeface="Gill Sans MT"/>
              </a:rPr>
              <a:t>system users </a:t>
            </a:r>
            <a:r>
              <a:rPr sz="4600" spc="-20" dirty="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sz="4600" spc="-85" dirty="0">
                <a:solidFill>
                  <a:srgbClr val="535353"/>
                </a:solidFill>
                <a:latin typeface="Gill Sans MT"/>
                <a:cs typeface="Gill Sans MT"/>
              </a:rPr>
              <a:t>others</a:t>
            </a:r>
            <a:r>
              <a:rPr sz="4600" spc="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who		</a:t>
            </a:r>
            <a:r>
              <a:rPr sz="4600" spc="-75" dirty="0">
                <a:solidFill>
                  <a:srgbClr val="535353"/>
                </a:solidFill>
                <a:latin typeface="Gill Sans MT"/>
                <a:cs typeface="Gill Sans MT"/>
              </a:rPr>
              <a:t>have</a:t>
            </a:r>
            <a:r>
              <a:rPr sz="460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a	</a:t>
            </a:r>
            <a:r>
              <a:rPr sz="4600" spc="-120" dirty="0">
                <a:solidFill>
                  <a:srgbClr val="535353"/>
                </a:solidFill>
                <a:latin typeface="Gill Sans MT"/>
                <a:cs typeface="Gill Sans MT"/>
              </a:rPr>
              <a:t>stake 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4600" spc="-90" dirty="0">
                <a:solidFill>
                  <a:srgbClr val="535353"/>
                </a:solidFill>
                <a:latin typeface="Gill Sans MT"/>
                <a:cs typeface="Gill Sans MT"/>
              </a:rPr>
              <a:t>system  </a:t>
            </a:r>
            <a:r>
              <a:rPr sz="4600" spc="-55" dirty="0">
                <a:solidFill>
                  <a:srgbClr val="535353"/>
                </a:solidFill>
                <a:latin typeface="Gill Sans MT"/>
                <a:cs typeface="Gill Sans MT"/>
              </a:rPr>
              <a:t>development.</a:t>
            </a:r>
            <a:endParaRPr sz="4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465" y="848916"/>
            <a:ext cx="106337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4425" algn="l"/>
              </a:tabLst>
            </a:pPr>
            <a:r>
              <a:rPr spc="-110" dirty="0"/>
              <a:t>Requirement	</a:t>
            </a:r>
            <a:r>
              <a:rPr spc="-160" dirty="0"/>
              <a:t>Elicitation</a:t>
            </a:r>
            <a:r>
              <a:rPr spc="-40" dirty="0"/>
              <a:t> </a:t>
            </a:r>
            <a:r>
              <a:rPr spc="-140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775845"/>
            <a:ext cx="11834495" cy="6144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18465" indent="-406400">
              <a:lnSpc>
                <a:spcPct val="100000"/>
              </a:lnSpc>
              <a:spcBef>
                <a:spcPts val="135"/>
              </a:spcBef>
              <a:buSzPct val="83098"/>
              <a:buChar char="•"/>
              <a:tabLst>
                <a:tab pos="418465" algn="l"/>
                <a:tab pos="419100" algn="l"/>
              </a:tabLst>
            </a:pPr>
            <a:r>
              <a:rPr sz="3550" spc="-55" dirty="0">
                <a:solidFill>
                  <a:srgbClr val="535353"/>
                </a:solidFill>
                <a:latin typeface="Gill Sans MT"/>
                <a:cs typeface="Gill Sans MT"/>
              </a:rPr>
              <a:t>Identify relevant </a:t>
            </a:r>
            <a:r>
              <a:rPr sz="3550" spc="-70" dirty="0">
                <a:solidFill>
                  <a:srgbClr val="535353"/>
                </a:solidFill>
                <a:latin typeface="Gill Sans MT"/>
                <a:cs typeface="Gill Sans MT"/>
              </a:rPr>
              <a:t>sources </a:t>
            </a:r>
            <a:r>
              <a:rPr sz="3550" spc="-2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550" spc="-55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r>
              <a:rPr sz="3550" spc="2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spc="-50" dirty="0">
                <a:solidFill>
                  <a:srgbClr val="535353"/>
                </a:solidFill>
                <a:latin typeface="Gill Sans MT"/>
                <a:cs typeface="Gill Sans MT"/>
              </a:rPr>
              <a:t>(stakeholders).</a:t>
            </a:r>
            <a:endParaRPr sz="35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Gill Sans MT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418465" indent="-406400">
              <a:lnSpc>
                <a:spcPct val="100000"/>
              </a:lnSpc>
              <a:buSzPct val="83098"/>
              <a:buChar char="•"/>
              <a:tabLst>
                <a:tab pos="418465" algn="l"/>
                <a:tab pos="419100" algn="l"/>
              </a:tabLst>
            </a:pPr>
            <a:r>
              <a:rPr sz="3550" spc="-35" dirty="0">
                <a:solidFill>
                  <a:srgbClr val="535353"/>
                </a:solidFill>
                <a:latin typeface="Gill Sans MT"/>
                <a:cs typeface="Gill Sans MT"/>
              </a:rPr>
              <a:t>Determine </a:t>
            </a:r>
            <a:r>
              <a:rPr sz="3550" spc="-30" dirty="0">
                <a:solidFill>
                  <a:srgbClr val="535353"/>
                </a:solidFill>
                <a:latin typeface="Gill Sans MT"/>
                <a:cs typeface="Gill Sans MT"/>
              </a:rPr>
              <a:t>what </a:t>
            </a:r>
            <a:r>
              <a:rPr sz="3550" spc="-50" dirty="0">
                <a:solidFill>
                  <a:srgbClr val="535353"/>
                </a:solidFill>
                <a:latin typeface="Gill Sans MT"/>
                <a:cs typeface="Gill Sans MT"/>
              </a:rPr>
              <a:t>information </a:t>
            </a:r>
            <a:r>
              <a:rPr sz="3550" spc="-100" dirty="0">
                <a:solidFill>
                  <a:srgbClr val="535353"/>
                </a:solidFill>
                <a:latin typeface="Gill Sans MT"/>
                <a:cs typeface="Gill Sans MT"/>
              </a:rPr>
              <a:t>is</a:t>
            </a:r>
            <a:r>
              <a:rPr sz="3550" spc="15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spc="-15" dirty="0">
                <a:solidFill>
                  <a:srgbClr val="535353"/>
                </a:solidFill>
                <a:latin typeface="Gill Sans MT"/>
                <a:cs typeface="Gill Sans MT"/>
              </a:rPr>
              <a:t>needed.</a:t>
            </a:r>
            <a:endParaRPr sz="3550">
              <a:latin typeface="Gill Sans MT"/>
              <a:cs typeface="Gill Sans MT"/>
            </a:endParaRPr>
          </a:p>
          <a:p>
            <a:pPr marL="418465" marR="791210" indent="-406400">
              <a:lnSpc>
                <a:spcPct val="115500"/>
              </a:lnSpc>
              <a:spcBef>
                <a:spcPts val="3590"/>
              </a:spcBef>
              <a:buSzPct val="83098"/>
              <a:buChar char="•"/>
              <a:tabLst>
                <a:tab pos="418465" algn="l"/>
                <a:tab pos="419100" algn="l"/>
              </a:tabLst>
            </a:pPr>
            <a:r>
              <a:rPr sz="3550" spc="-40" dirty="0">
                <a:solidFill>
                  <a:srgbClr val="535353"/>
                </a:solidFill>
                <a:latin typeface="Gill Sans MT"/>
                <a:cs typeface="Gill Sans MT"/>
              </a:rPr>
              <a:t>Analyze </a:t>
            </a:r>
            <a:r>
              <a:rPr sz="3550" spc="-35" dirty="0">
                <a:solidFill>
                  <a:srgbClr val="535353"/>
                </a:solidFill>
                <a:latin typeface="Gill Sans MT"/>
                <a:cs typeface="Gill Sans MT"/>
              </a:rPr>
              <a:t>the gathered </a:t>
            </a:r>
            <a:r>
              <a:rPr sz="3550" spc="-55" dirty="0">
                <a:solidFill>
                  <a:srgbClr val="535353"/>
                </a:solidFill>
                <a:latin typeface="Gill Sans MT"/>
                <a:cs typeface="Gill Sans MT"/>
              </a:rPr>
              <a:t>information, </a:t>
            </a:r>
            <a:r>
              <a:rPr sz="355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550" spc="-80" dirty="0">
                <a:solidFill>
                  <a:srgbClr val="535353"/>
                </a:solidFill>
                <a:latin typeface="Gill Sans MT"/>
                <a:cs typeface="Gill Sans MT"/>
              </a:rPr>
              <a:t>look </a:t>
            </a:r>
            <a:r>
              <a:rPr sz="3550" spc="-100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3550" spc="-60" dirty="0">
                <a:solidFill>
                  <a:srgbClr val="535353"/>
                </a:solidFill>
                <a:latin typeface="Gill Sans MT"/>
                <a:cs typeface="Gill Sans MT"/>
              </a:rPr>
              <a:t>implications,  </a:t>
            </a:r>
            <a:r>
              <a:rPr sz="3550" spc="-65" dirty="0">
                <a:solidFill>
                  <a:srgbClr val="535353"/>
                </a:solidFill>
                <a:latin typeface="Gill Sans MT"/>
                <a:cs typeface="Gill Sans MT"/>
              </a:rPr>
              <a:t>inconsistencies, </a:t>
            </a:r>
            <a:r>
              <a:rPr sz="3550" spc="-114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3550" spc="-50" dirty="0">
                <a:solidFill>
                  <a:srgbClr val="535353"/>
                </a:solidFill>
                <a:latin typeface="Gill Sans MT"/>
                <a:cs typeface="Gill Sans MT"/>
              </a:rPr>
              <a:t>unresolved</a:t>
            </a:r>
            <a:r>
              <a:rPr sz="3550" spc="-9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spc="-65" dirty="0">
                <a:solidFill>
                  <a:srgbClr val="535353"/>
                </a:solidFill>
                <a:latin typeface="Gill Sans MT"/>
                <a:cs typeface="Gill Sans MT"/>
              </a:rPr>
              <a:t>issues</a:t>
            </a:r>
            <a:endParaRPr sz="3550">
              <a:latin typeface="Gill Sans MT"/>
              <a:cs typeface="Gill Sans MT"/>
            </a:endParaRPr>
          </a:p>
          <a:p>
            <a:pPr marL="418465" marR="5080" indent="-406400">
              <a:lnSpc>
                <a:spcPct val="115500"/>
              </a:lnSpc>
              <a:spcBef>
                <a:spcPts val="3590"/>
              </a:spcBef>
              <a:buSzPct val="83098"/>
              <a:buChar char="•"/>
              <a:tabLst>
                <a:tab pos="418465" algn="l"/>
                <a:tab pos="419100" algn="l"/>
              </a:tabLst>
            </a:pPr>
            <a:r>
              <a:rPr sz="3550" spc="-65" dirty="0">
                <a:solidFill>
                  <a:srgbClr val="535353"/>
                </a:solidFill>
                <a:latin typeface="Gill Sans MT"/>
                <a:cs typeface="Gill Sans MT"/>
              </a:rPr>
              <a:t>Confront </a:t>
            </a:r>
            <a:r>
              <a:rPr sz="355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550" spc="-70" dirty="0">
                <a:solidFill>
                  <a:srgbClr val="535353"/>
                </a:solidFill>
                <a:latin typeface="Gill Sans MT"/>
                <a:cs typeface="Gill Sans MT"/>
              </a:rPr>
              <a:t>contractor </a:t>
            </a:r>
            <a:r>
              <a:rPr sz="355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550" spc="-30" dirty="0">
                <a:solidFill>
                  <a:srgbClr val="535353"/>
                </a:solidFill>
                <a:latin typeface="Gill Sans MT"/>
                <a:cs typeface="Gill Sans MT"/>
              </a:rPr>
              <a:t>understanding </a:t>
            </a:r>
            <a:r>
              <a:rPr sz="3550" spc="-2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55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550" spc="-55" dirty="0">
                <a:solidFill>
                  <a:srgbClr val="535353"/>
                </a:solidFill>
                <a:latin typeface="Gill Sans MT"/>
                <a:cs typeface="Gill Sans MT"/>
              </a:rPr>
              <a:t>requirements  </a:t>
            </a:r>
            <a:r>
              <a:rPr sz="3550" spc="-60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3550" spc="-3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3550" spc="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spc="-60" dirty="0">
                <a:solidFill>
                  <a:srgbClr val="535353"/>
                </a:solidFill>
                <a:latin typeface="Gill Sans MT"/>
                <a:cs typeface="Gill Sans MT"/>
              </a:rPr>
              <a:t>source.</a:t>
            </a:r>
            <a:endParaRPr sz="35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Gill Sans MT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418465" indent="-406400">
              <a:lnSpc>
                <a:spcPct val="100000"/>
              </a:lnSpc>
              <a:buSzPct val="83098"/>
              <a:buChar char="•"/>
              <a:tabLst>
                <a:tab pos="418465" algn="l"/>
                <a:tab pos="419100" algn="l"/>
              </a:tabLst>
            </a:pPr>
            <a:r>
              <a:rPr sz="3550" spc="-45" dirty="0">
                <a:solidFill>
                  <a:srgbClr val="535353"/>
                </a:solidFill>
                <a:latin typeface="Gill Sans MT"/>
                <a:cs typeface="Gill Sans MT"/>
              </a:rPr>
              <a:t>Synthesize </a:t>
            </a:r>
            <a:r>
              <a:rPr sz="3550" spc="-35" dirty="0">
                <a:solidFill>
                  <a:srgbClr val="535353"/>
                </a:solidFill>
                <a:latin typeface="Gill Sans MT"/>
                <a:cs typeface="Gill Sans MT"/>
              </a:rPr>
              <a:t>appropriate </a:t>
            </a:r>
            <a:r>
              <a:rPr sz="3550" spc="-45" dirty="0">
                <a:solidFill>
                  <a:srgbClr val="535353"/>
                </a:solidFill>
                <a:latin typeface="Gill Sans MT"/>
                <a:cs typeface="Gill Sans MT"/>
              </a:rPr>
              <a:t>statements </a:t>
            </a:r>
            <a:r>
              <a:rPr sz="3550" spc="-2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550" spc="-3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3550" spc="19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spc="-60" dirty="0">
                <a:solidFill>
                  <a:srgbClr val="535353"/>
                </a:solidFill>
                <a:latin typeface="Gill Sans MT"/>
                <a:cs typeface="Gill Sans MT"/>
              </a:rPr>
              <a:t>requirements.</a:t>
            </a:r>
            <a:endParaRPr sz="35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413500" y="9303357"/>
            <a:ext cx="16510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sz="1800" dirty="0">
                <a:solidFill>
                  <a:srgbClr val="535353"/>
                </a:solidFill>
                <a:latin typeface="Gill Sans MT"/>
                <a:cs typeface="Gill Sans MT"/>
              </a:rPr>
              <a:t>2</a:t>
            </a:fld>
            <a:endParaRPr sz="18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700" y="2824391"/>
            <a:ext cx="3268979" cy="6052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9405" indent="-307340">
              <a:lnSpc>
                <a:spcPct val="100000"/>
              </a:lnSpc>
              <a:spcBef>
                <a:spcPts val="110"/>
              </a:spcBef>
              <a:buSzPct val="81481"/>
              <a:buChar char="•"/>
              <a:tabLst>
                <a:tab pos="319405" algn="l"/>
                <a:tab pos="320040" algn="l"/>
              </a:tabLst>
            </a:pPr>
            <a:r>
              <a:rPr sz="2700" spc="-60" dirty="0">
                <a:solidFill>
                  <a:srgbClr val="535353"/>
                </a:solidFill>
                <a:latin typeface="Gill Sans MT"/>
                <a:cs typeface="Gill Sans MT"/>
              </a:rPr>
              <a:t>Introduction</a:t>
            </a:r>
            <a:endParaRPr sz="2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319405" indent="-307340">
              <a:lnSpc>
                <a:spcPct val="100000"/>
              </a:lnSpc>
              <a:buSzPct val="81481"/>
              <a:buChar char="•"/>
              <a:tabLst>
                <a:tab pos="319405" algn="l"/>
                <a:tab pos="320040" algn="l"/>
              </a:tabLst>
            </a:pPr>
            <a:r>
              <a:rPr sz="2700" spc="-60" dirty="0">
                <a:solidFill>
                  <a:srgbClr val="535353"/>
                </a:solidFill>
                <a:latin typeface="Gill Sans MT"/>
                <a:cs typeface="Gill Sans MT"/>
              </a:rPr>
              <a:t>Activities</a:t>
            </a:r>
            <a:endParaRPr sz="2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840105" lvl="1" indent="-307340">
              <a:lnSpc>
                <a:spcPct val="100000"/>
              </a:lnSpc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Elicitation</a:t>
            </a:r>
            <a:endParaRPr sz="2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840105" lvl="1" indent="-307340">
              <a:lnSpc>
                <a:spcPct val="100000"/>
              </a:lnSpc>
              <a:spcBef>
                <a:spcPts val="5"/>
              </a:spcBef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endParaRPr sz="2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840105" lvl="1" indent="-307340">
              <a:lnSpc>
                <a:spcPct val="100000"/>
              </a:lnSpc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Specification</a:t>
            </a:r>
            <a:endParaRPr sz="2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840105" lvl="1" indent="-307340">
              <a:lnSpc>
                <a:spcPct val="100000"/>
              </a:lnSpc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Validation</a:t>
            </a:r>
            <a:endParaRPr sz="2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840105" lvl="1" indent="-307340">
              <a:lnSpc>
                <a:spcPct val="100000"/>
              </a:lnSpc>
              <a:spcBef>
                <a:spcPts val="5"/>
              </a:spcBef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10" dirty="0">
                <a:solidFill>
                  <a:srgbClr val="535353"/>
                </a:solidFill>
                <a:latin typeface="Gill Sans MT"/>
                <a:cs typeface="Gill Sans MT"/>
              </a:rPr>
              <a:t>Management</a:t>
            </a:r>
            <a:endParaRPr sz="2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319405" indent="-307340">
              <a:lnSpc>
                <a:spcPct val="100000"/>
              </a:lnSpc>
              <a:buSzPct val="81481"/>
              <a:buChar char="•"/>
              <a:tabLst>
                <a:tab pos="319405" algn="l"/>
                <a:tab pos="320040" algn="l"/>
              </a:tabLst>
            </a:pP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Specification </a:t>
            </a:r>
            <a:r>
              <a:rPr sz="2700" spc="-15" dirty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2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359" y="848916"/>
            <a:ext cx="79082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73800" algn="l"/>
              </a:tabLst>
            </a:pPr>
            <a:r>
              <a:rPr spc="-229" dirty="0"/>
              <a:t>R</a:t>
            </a:r>
            <a:r>
              <a:rPr spc="30" dirty="0"/>
              <a:t>eq</a:t>
            </a:r>
            <a:r>
              <a:rPr spc="-80" dirty="0"/>
              <a:t>u</a:t>
            </a:r>
            <a:r>
              <a:rPr spc="-125" dirty="0"/>
              <a:t>iremen</a:t>
            </a:r>
            <a:r>
              <a:rPr spc="-225" dirty="0"/>
              <a:t>ts</a:t>
            </a:r>
            <a:r>
              <a:rPr spc="-5" dirty="0"/>
              <a:t> </a:t>
            </a:r>
            <a:r>
              <a:rPr spc="-225" dirty="0"/>
              <a:t>t</a:t>
            </a:r>
            <a:r>
              <a:rPr spc="-75" dirty="0"/>
              <a:t>o</a:t>
            </a:r>
            <a:r>
              <a:rPr dirty="0"/>
              <a:t>	</a:t>
            </a:r>
            <a:r>
              <a:rPr spc="-80" dirty="0"/>
              <a:t>E</a:t>
            </a:r>
            <a:r>
              <a:rPr spc="-215" dirty="0"/>
              <a:t>licit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711779"/>
            <a:ext cx="9438005" cy="620331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615"/>
              </a:spcBef>
              <a:buSzPct val="81538"/>
              <a:buChar char="•"/>
              <a:tabLst>
                <a:tab pos="382905" algn="l"/>
                <a:tab pos="383540" algn="l"/>
              </a:tabLst>
            </a:pPr>
            <a:r>
              <a:rPr sz="3250" spc="-45" dirty="0">
                <a:solidFill>
                  <a:srgbClr val="535353"/>
                </a:solidFill>
                <a:latin typeface="Gill Sans MT"/>
                <a:cs typeface="Gill Sans MT"/>
              </a:rPr>
              <a:t>Boundaries</a:t>
            </a:r>
            <a:endParaRPr sz="3250">
              <a:latin typeface="Gill Sans MT"/>
              <a:cs typeface="Gill Sans MT"/>
            </a:endParaRPr>
          </a:p>
          <a:p>
            <a:pPr marL="903605" lvl="1" indent="-370840">
              <a:lnSpc>
                <a:spcPct val="100000"/>
              </a:lnSpc>
              <a:spcBef>
                <a:spcPts val="520"/>
              </a:spcBef>
              <a:buSzPct val="81538"/>
              <a:buChar char="•"/>
              <a:tabLst>
                <a:tab pos="903605" algn="l"/>
                <a:tab pos="904240" algn="l"/>
              </a:tabLst>
            </a:pP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Identify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250" spc="-35" dirty="0">
                <a:solidFill>
                  <a:srgbClr val="535353"/>
                </a:solidFill>
                <a:latin typeface="Gill Sans MT"/>
                <a:cs typeface="Gill Sans MT"/>
              </a:rPr>
              <a:t>high </a:t>
            </a:r>
            <a:r>
              <a:rPr sz="3250" spc="-50" dirty="0">
                <a:solidFill>
                  <a:srgbClr val="535353"/>
                </a:solidFill>
                <a:latin typeface="Gill Sans MT"/>
                <a:cs typeface="Gill Sans MT"/>
              </a:rPr>
              <a:t>level </a:t>
            </a:r>
            <a:r>
              <a:rPr sz="3250" spc="-30" dirty="0">
                <a:solidFill>
                  <a:srgbClr val="535353"/>
                </a:solidFill>
                <a:latin typeface="Gill Sans MT"/>
                <a:cs typeface="Gill Sans MT"/>
              </a:rPr>
              <a:t>boundaries </a:t>
            </a:r>
            <a:r>
              <a:rPr sz="3250" spc="-2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3250" spc="2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65" dirty="0">
                <a:solidFill>
                  <a:srgbClr val="535353"/>
                </a:solidFill>
                <a:latin typeface="Gill Sans MT"/>
                <a:cs typeface="Gill Sans MT"/>
              </a:rPr>
              <a:t>system.</a:t>
            </a:r>
            <a:endParaRPr sz="3250">
              <a:latin typeface="Gill Sans MT"/>
              <a:cs typeface="Gill Sans MT"/>
            </a:endParaRPr>
          </a:p>
          <a:p>
            <a:pPr marL="903605" lvl="1" indent="-370840">
              <a:lnSpc>
                <a:spcPct val="100000"/>
              </a:lnSpc>
              <a:spcBef>
                <a:spcPts val="525"/>
              </a:spcBef>
              <a:buSzPct val="81538"/>
              <a:buChar char="•"/>
              <a:tabLst>
                <a:tab pos="903605" algn="l"/>
                <a:tab pos="904240" algn="l"/>
              </a:tabLst>
            </a:pPr>
            <a:r>
              <a:rPr sz="3250" spc="-45" dirty="0">
                <a:solidFill>
                  <a:srgbClr val="535353"/>
                </a:solidFill>
                <a:latin typeface="Gill Sans MT"/>
                <a:cs typeface="Gill Sans MT"/>
              </a:rPr>
              <a:t>Stakeholders </a:t>
            </a:r>
            <a:r>
              <a:rPr sz="325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250" spc="-35" dirty="0">
                <a:solidFill>
                  <a:srgbClr val="535353"/>
                </a:solidFill>
                <a:latin typeface="Gill Sans MT"/>
                <a:cs typeface="Gill Sans MT"/>
              </a:rPr>
              <a:t>Use </a:t>
            </a:r>
            <a:r>
              <a:rPr sz="3250" spc="-50" dirty="0">
                <a:solidFill>
                  <a:srgbClr val="535353"/>
                </a:solidFill>
                <a:latin typeface="Gill Sans MT"/>
                <a:cs typeface="Gill Sans MT"/>
              </a:rPr>
              <a:t>Cases </a:t>
            </a:r>
            <a:r>
              <a:rPr sz="3250" spc="10" dirty="0">
                <a:solidFill>
                  <a:srgbClr val="535353"/>
                </a:solidFill>
                <a:latin typeface="Gill Sans MT"/>
                <a:cs typeface="Gill Sans MT"/>
              </a:rPr>
              <a:t>depend </a:t>
            </a:r>
            <a:r>
              <a:rPr sz="3250" spc="-20" dirty="0">
                <a:solidFill>
                  <a:srgbClr val="535353"/>
                </a:solidFill>
                <a:latin typeface="Gill Sans MT"/>
                <a:cs typeface="Gill Sans MT"/>
              </a:rPr>
              <a:t>on</a:t>
            </a:r>
            <a:r>
              <a:rPr sz="3250" spc="15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boundaries.</a:t>
            </a:r>
            <a:endParaRPr sz="3250">
              <a:latin typeface="Gill Sans MT"/>
              <a:cs typeface="Gill Sans MT"/>
            </a:endParaRPr>
          </a:p>
          <a:p>
            <a:pPr marL="382905" indent="-370840">
              <a:lnSpc>
                <a:spcPct val="100000"/>
              </a:lnSpc>
              <a:spcBef>
                <a:spcPts val="520"/>
              </a:spcBef>
              <a:buSzPct val="81538"/>
              <a:buChar char="•"/>
              <a:tabLst>
                <a:tab pos="382905" algn="l"/>
                <a:tab pos="383540" algn="l"/>
              </a:tabLst>
            </a:pPr>
            <a:r>
              <a:rPr sz="3250" spc="-45" dirty="0">
                <a:solidFill>
                  <a:srgbClr val="535353"/>
                </a:solidFill>
                <a:latin typeface="Gill Sans MT"/>
                <a:cs typeface="Gill Sans MT"/>
              </a:rPr>
              <a:t>Stakeholders</a:t>
            </a:r>
            <a:endParaRPr sz="3250">
              <a:latin typeface="Gill Sans MT"/>
              <a:cs typeface="Gill Sans MT"/>
            </a:endParaRPr>
          </a:p>
          <a:p>
            <a:pPr marL="903605" lvl="1" indent="-370840">
              <a:lnSpc>
                <a:spcPct val="100000"/>
              </a:lnSpc>
              <a:spcBef>
                <a:spcPts val="525"/>
              </a:spcBef>
              <a:buSzPct val="81538"/>
              <a:buChar char="•"/>
              <a:tabLst>
                <a:tab pos="903605" algn="l"/>
                <a:tab pos="904240" algn="l"/>
              </a:tabLst>
            </a:pP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Customer </a:t>
            </a:r>
            <a:r>
              <a:rPr sz="3250" spc="-110" dirty="0">
                <a:solidFill>
                  <a:srgbClr val="535353"/>
                </a:solidFill>
                <a:latin typeface="Gill Sans MT"/>
                <a:cs typeface="Gill Sans MT"/>
              </a:rPr>
              <a:t>or</a:t>
            </a:r>
            <a:r>
              <a:rPr sz="3250" spc="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80" dirty="0">
                <a:solidFill>
                  <a:srgbClr val="535353"/>
                </a:solidFill>
                <a:latin typeface="Gill Sans MT"/>
                <a:cs typeface="Gill Sans MT"/>
              </a:rPr>
              <a:t>Clients.</a:t>
            </a:r>
            <a:endParaRPr sz="3250">
              <a:latin typeface="Gill Sans MT"/>
              <a:cs typeface="Gill Sans MT"/>
            </a:endParaRPr>
          </a:p>
          <a:p>
            <a:pPr marL="903605" lvl="1" indent="-370840">
              <a:lnSpc>
                <a:spcPct val="100000"/>
              </a:lnSpc>
              <a:spcBef>
                <a:spcPts val="520"/>
              </a:spcBef>
              <a:buSzPct val="81538"/>
              <a:buChar char="•"/>
              <a:tabLst>
                <a:tab pos="903605" algn="l"/>
                <a:tab pos="904240" algn="l"/>
              </a:tabLst>
            </a:pP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Developers.</a:t>
            </a:r>
            <a:endParaRPr sz="3250">
              <a:latin typeface="Gill Sans MT"/>
              <a:cs typeface="Gill Sans MT"/>
            </a:endParaRPr>
          </a:p>
          <a:p>
            <a:pPr marL="903605" lvl="1" indent="-370840">
              <a:lnSpc>
                <a:spcPct val="100000"/>
              </a:lnSpc>
              <a:spcBef>
                <a:spcPts val="520"/>
              </a:spcBef>
              <a:buSzPct val="81538"/>
              <a:buChar char="•"/>
              <a:tabLst>
                <a:tab pos="903605" algn="l"/>
                <a:tab pos="904240" algn="l"/>
              </a:tabLst>
            </a:pP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(current </a:t>
            </a:r>
            <a:r>
              <a:rPr sz="3250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3250" spc="1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future).</a:t>
            </a:r>
            <a:endParaRPr sz="3250">
              <a:latin typeface="Gill Sans MT"/>
              <a:cs typeface="Gill Sans MT"/>
            </a:endParaRPr>
          </a:p>
          <a:p>
            <a:pPr marL="382905" indent="-370840">
              <a:lnSpc>
                <a:spcPct val="100000"/>
              </a:lnSpc>
              <a:spcBef>
                <a:spcPts val="525"/>
              </a:spcBef>
              <a:buSzPct val="81538"/>
              <a:buChar char="•"/>
              <a:tabLst>
                <a:tab pos="382905" algn="l"/>
                <a:tab pos="383540" algn="l"/>
              </a:tabLst>
            </a:pP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Goals</a:t>
            </a:r>
            <a:endParaRPr sz="3250">
              <a:latin typeface="Gill Sans MT"/>
              <a:cs typeface="Gill Sans MT"/>
            </a:endParaRPr>
          </a:p>
          <a:p>
            <a:pPr marL="903605" lvl="1" indent="-370840">
              <a:lnSpc>
                <a:spcPct val="100000"/>
              </a:lnSpc>
              <a:spcBef>
                <a:spcPts val="520"/>
              </a:spcBef>
              <a:buSzPct val="81538"/>
              <a:buChar char="•"/>
              <a:tabLst>
                <a:tab pos="903605" algn="l"/>
                <a:tab pos="904240" algn="l"/>
              </a:tabLst>
            </a:pPr>
            <a:r>
              <a:rPr sz="3250" spc="-65" dirty="0">
                <a:solidFill>
                  <a:srgbClr val="535353"/>
                </a:solidFill>
                <a:latin typeface="Gill Sans MT"/>
                <a:cs typeface="Gill Sans MT"/>
              </a:rPr>
              <a:t>Eliciting </a:t>
            </a:r>
            <a:r>
              <a:rPr sz="3250" spc="-35" dirty="0">
                <a:solidFill>
                  <a:srgbClr val="535353"/>
                </a:solidFill>
                <a:latin typeface="Gill Sans MT"/>
                <a:cs typeface="Gill Sans MT"/>
              </a:rPr>
              <a:t>High </a:t>
            </a:r>
            <a:r>
              <a:rPr sz="3250" spc="-50" dirty="0">
                <a:solidFill>
                  <a:srgbClr val="535353"/>
                </a:solidFill>
                <a:latin typeface="Gill Sans MT"/>
                <a:cs typeface="Gill Sans MT"/>
              </a:rPr>
              <a:t>level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goals </a:t>
            </a:r>
            <a:r>
              <a:rPr sz="3250" spc="-50" dirty="0">
                <a:solidFill>
                  <a:srgbClr val="535353"/>
                </a:solidFill>
                <a:latin typeface="Gill Sans MT"/>
                <a:cs typeface="Gill Sans MT"/>
              </a:rPr>
              <a:t>early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in</a:t>
            </a:r>
            <a:r>
              <a:rPr sz="3250" spc="26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30" dirty="0">
                <a:solidFill>
                  <a:srgbClr val="535353"/>
                </a:solidFill>
                <a:latin typeface="Gill Sans MT"/>
                <a:cs typeface="Gill Sans MT"/>
              </a:rPr>
              <a:t>development.</a:t>
            </a:r>
            <a:endParaRPr sz="3250">
              <a:latin typeface="Gill Sans MT"/>
              <a:cs typeface="Gill Sans MT"/>
            </a:endParaRPr>
          </a:p>
          <a:p>
            <a:pPr marL="382905" indent="-370840">
              <a:lnSpc>
                <a:spcPct val="100000"/>
              </a:lnSpc>
              <a:spcBef>
                <a:spcPts val="525"/>
              </a:spcBef>
              <a:buSzPct val="81538"/>
              <a:buChar char="•"/>
              <a:tabLst>
                <a:tab pos="382905" algn="l"/>
                <a:tab pos="383540" algn="l"/>
              </a:tabLst>
            </a:pPr>
            <a:r>
              <a:rPr sz="3250" spc="-170" dirty="0">
                <a:solidFill>
                  <a:srgbClr val="535353"/>
                </a:solidFill>
                <a:latin typeface="Gill Sans MT"/>
                <a:cs typeface="Gill Sans MT"/>
              </a:rPr>
              <a:t>Tasks</a:t>
            </a:r>
            <a:endParaRPr sz="3250">
              <a:latin typeface="Gill Sans MT"/>
              <a:cs typeface="Gill Sans MT"/>
            </a:endParaRPr>
          </a:p>
          <a:p>
            <a:pPr marL="903605" lvl="1" indent="-370840">
              <a:lnSpc>
                <a:spcPct val="100000"/>
              </a:lnSpc>
              <a:spcBef>
                <a:spcPts val="520"/>
              </a:spcBef>
              <a:buSzPct val="81538"/>
              <a:buChar char="•"/>
              <a:tabLst>
                <a:tab pos="903605" algn="l"/>
                <a:tab pos="904240" algn="l"/>
              </a:tabLst>
            </a:pPr>
            <a:r>
              <a:rPr sz="3250" spc="-15" dirty="0">
                <a:solidFill>
                  <a:srgbClr val="535353"/>
                </a:solidFill>
                <a:latin typeface="Gill Sans MT"/>
                <a:cs typeface="Gill Sans MT"/>
              </a:rPr>
              <a:t>When </a:t>
            </a:r>
            <a:r>
              <a:rPr sz="3250" spc="-100" dirty="0">
                <a:solidFill>
                  <a:srgbClr val="535353"/>
                </a:solidFill>
                <a:latin typeface="Gill Sans MT"/>
                <a:cs typeface="Gill Sans MT"/>
              </a:rPr>
              <a:t>it </a:t>
            </a:r>
            <a:r>
              <a:rPr sz="3250" spc="-95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difficult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articulate </a:t>
            </a:r>
            <a:r>
              <a:rPr sz="3250" spc="-75" dirty="0">
                <a:solidFill>
                  <a:srgbClr val="535353"/>
                </a:solidFill>
                <a:latin typeface="Gill Sans MT"/>
                <a:cs typeface="Gill Sans MT"/>
              </a:rPr>
              <a:t>user</a:t>
            </a:r>
            <a:r>
              <a:rPr sz="3250" spc="4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32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478" y="848916"/>
            <a:ext cx="95580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Elicitation </a:t>
            </a:r>
            <a:r>
              <a:rPr spc="-195" dirty="0"/>
              <a:t>Techniques</a:t>
            </a:r>
            <a:r>
              <a:rPr spc="-880" dirty="0"/>
              <a:t> </a:t>
            </a:r>
            <a:r>
              <a:rPr spc="25" dirty="0"/>
              <a:t>(1/2)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644795"/>
            <a:ext cx="5016500" cy="59524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760"/>
              </a:spcBef>
              <a:buSzPct val="81666"/>
              <a:buChar char="•"/>
              <a:tabLst>
                <a:tab pos="351790" algn="l"/>
                <a:tab pos="352425" algn="l"/>
              </a:tabLst>
            </a:pPr>
            <a:r>
              <a:rPr sz="3000" spc="-90" dirty="0">
                <a:solidFill>
                  <a:srgbClr val="535353"/>
                </a:solidFill>
                <a:latin typeface="Gill Sans MT"/>
                <a:cs typeface="Gill Sans MT"/>
              </a:rPr>
              <a:t>Traditional</a:t>
            </a:r>
            <a:endParaRPr sz="3000">
              <a:latin typeface="Gill Sans MT"/>
              <a:cs typeface="Gill Sans MT"/>
            </a:endParaRPr>
          </a:p>
          <a:p>
            <a:pPr marL="872490" lvl="1" indent="-339725">
              <a:lnSpc>
                <a:spcPct val="100000"/>
              </a:lnSpc>
              <a:spcBef>
                <a:spcPts val="660"/>
              </a:spcBef>
              <a:buSzPct val="81666"/>
              <a:buChar char="•"/>
              <a:tabLst>
                <a:tab pos="872490" algn="l"/>
                <a:tab pos="873125" algn="l"/>
              </a:tabLst>
            </a:pPr>
            <a:r>
              <a:rPr sz="3000" spc="-70" dirty="0">
                <a:solidFill>
                  <a:srgbClr val="535353"/>
                </a:solidFill>
                <a:latin typeface="Gill Sans MT"/>
                <a:cs typeface="Gill Sans MT"/>
              </a:rPr>
              <a:t>Introspection</a:t>
            </a:r>
            <a:endParaRPr sz="3000">
              <a:latin typeface="Gill Sans MT"/>
              <a:cs typeface="Gill Sans MT"/>
            </a:endParaRPr>
          </a:p>
          <a:p>
            <a:pPr marL="872490" lvl="1" indent="-339725">
              <a:lnSpc>
                <a:spcPct val="100000"/>
              </a:lnSpc>
              <a:spcBef>
                <a:spcPts val="660"/>
              </a:spcBef>
              <a:buSzPct val="81666"/>
              <a:buChar char="•"/>
              <a:tabLst>
                <a:tab pos="872490" algn="l"/>
                <a:tab pos="873125" algn="l"/>
              </a:tabLst>
            </a:pPr>
            <a:r>
              <a:rPr sz="3000" spc="-65" dirty="0">
                <a:solidFill>
                  <a:srgbClr val="535353"/>
                </a:solidFill>
                <a:latin typeface="Gill Sans MT"/>
                <a:cs typeface="Gill Sans MT"/>
              </a:rPr>
              <a:t>Existing </a:t>
            </a:r>
            <a:r>
              <a:rPr sz="3000" spc="-40" dirty="0">
                <a:solidFill>
                  <a:srgbClr val="535353"/>
                </a:solidFill>
                <a:latin typeface="Gill Sans MT"/>
                <a:cs typeface="Gill Sans MT"/>
              </a:rPr>
              <a:t>documents</a:t>
            </a:r>
            <a:r>
              <a:rPr sz="300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000" spc="-70" dirty="0">
                <a:solidFill>
                  <a:srgbClr val="535353"/>
                </a:solidFill>
                <a:latin typeface="Gill Sans MT"/>
                <a:cs typeface="Gill Sans MT"/>
              </a:rPr>
              <a:t>analysis.</a:t>
            </a:r>
            <a:endParaRPr sz="3000">
              <a:latin typeface="Gill Sans MT"/>
              <a:cs typeface="Gill Sans MT"/>
            </a:endParaRPr>
          </a:p>
          <a:p>
            <a:pPr marL="872490" lvl="1" indent="-339725">
              <a:lnSpc>
                <a:spcPct val="100000"/>
              </a:lnSpc>
              <a:spcBef>
                <a:spcPts val="660"/>
              </a:spcBef>
              <a:buSzPct val="81666"/>
              <a:buChar char="•"/>
              <a:tabLst>
                <a:tab pos="872490" algn="l"/>
                <a:tab pos="873125" algn="l"/>
              </a:tabLst>
            </a:pPr>
            <a:r>
              <a:rPr sz="3000" spc="-35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r>
              <a:rPr sz="30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000" spc="-70" dirty="0">
                <a:solidFill>
                  <a:srgbClr val="535353"/>
                </a:solidFill>
                <a:latin typeface="Gill Sans MT"/>
                <a:cs typeface="Gill Sans MT"/>
              </a:rPr>
              <a:t>analysis.</a:t>
            </a:r>
            <a:endParaRPr sz="3000">
              <a:latin typeface="Gill Sans MT"/>
              <a:cs typeface="Gill Sans MT"/>
            </a:endParaRPr>
          </a:p>
          <a:p>
            <a:pPr marL="872490" lvl="1" indent="-339725">
              <a:lnSpc>
                <a:spcPct val="100000"/>
              </a:lnSpc>
              <a:spcBef>
                <a:spcPts val="660"/>
              </a:spcBef>
              <a:buSzPct val="81666"/>
              <a:buChar char="•"/>
              <a:tabLst>
                <a:tab pos="872490" algn="l"/>
                <a:tab pos="873125" algn="l"/>
              </a:tabLst>
            </a:pPr>
            <a:r>
              <a:rPr sz="3000" spc="-50" dirty="0">
                <a:solidFill>
                  <a:srgbClr val="535353"/>
                </a:solidFill>
                <a:latin typeface="Gill Sans MT"/>
                <a:cs typeface="Gill Sans MT"/>
              </a:rPr>
              <a:t>Interviews</a:t>
            </a:r>
            <a:endParaRPr sz="3000">
              <a:latin typeface="Gill Sans MT"/>
              <a:cs typeface="Gill Sans MT"/>
            </a:endParaRPr>
          </a:p>
          <a:p>
            <a:pPr marL="1393190" lvl="2" indent="-339725">
              <a:lnSpc>
                <a:spcPct val="100000"/>
              </a:lnSpc>
              <a:spcBef>
                <a:spcPts val="660"/>
              </a:spcBef>
              <a:buSzPct val="81666"/>
              <a:buChar char="•"/>
              <a:tabLst>
                <a:tab pos="1393190" algn="l"/>
                <a:tab pos="1393825" algn="l"/>
              </a:tabLst>
            </a:pPr>
            <a:r>
              <a:rPr sz="3000" spc="-10" dirty="0">
                <a:solidFill>
                  <a:srgbClr val="535353"/>
                </a:solidFill>
                <a:latin typeface="Gill Sans MT"/>
                <a:cs typeface="Gill Sans MT"/>
              </a:rPr>
              <a:t>Open-ended</a:t>
            </a:r>
            <a:endParaRPr sz="3000">
              <a:latin typeface="Gill Sans MT"/>
              <a:cs typeface="Gill Sans MT"/>
            </a:endParaRPr>
          </a:p>
          <a:p>
            <a:pPr marL="1393190" lvl="2" indent="-339725">
              <a:lnSpc>
                <a:spcPct val="100000"/>
              </a:lnSpc>
              <a:spcBef>
                <a:spcPts val="660"/>
              </a:spcBef>
              <a:buSzPct val="81666"/>
              <a:buChar char="•"/>
              <a:tabLst>
                <a:tab pos="1393190" algn="l"/>
                <a:tab pos="1393825" algn="l"/>
              </a:tabLst>
            </a:pPr>
            <a:r>
              <a:rPr sz="3000" spc="-60" dirty="0">
                <a:solidFill>
                  <a:srgbClr val="535353"/>
                </a:solidFill>
                <a:latin typeface="Gill Sans MT"/>
                <a:cs typeface="Gill Sans MT"/>
              </a:rPr>
              <a:t>Structured</a:t>
            </a:r>
            <a:endParaRPr sz="3000">
              <a:latin typeface="Gill Sans MT"/>
              <a:cs typeface="Gill Sans MT"/>
            </a:endParaRPr>
          </a:p>
          <a:p>
            <a:pPr marL="872490" lvl="1" indent="-339725">
              <a:lnSpc>
                <a:spcPct val="100000"/>
              </a:lnSpc>
              <a:spcBef>
                <a:spcPts val="660"/>
              </a:spcBef>
              <a:buSzPct val="81666"/>
              <a:buChar char="•"/>
              <a:tabLst>
                <a:tab pos="872490" algn="l"/>
                <a:tab pos="873125" algn="l"/>
              </a:tabLst>
            </a:pPr>
            <a:r>
              <a:rPr sz="3000" spc="-35" dirty="0">
                <a:solidFill>
                  <a:srgbClr val="535353"/>
                </a:solidFill>
                <a:latin typeface="Gill Sans MT"/>
                <a:cs typeface="Gill Sans MT"/>
              </a:rPr>
              <a:t>Surveys </a:t>
            </a:r>
            <a:r>
              <a:rPr sz="3000" dirty="0">
                <a:solidFill>
                  <a:srgbClr val="535353"/>
                </a:solidFill>
                <a:latin typeface="Gill Sans MT"/>
                <a:cs typeface="Gill Sans MT"/>
              </a:rPr>
              <a:t>/</a:t>
            </a:r>
            <a:r>
              <a:rPr sz="3000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000" spc="-60" dirty="0">
                <a:solidFill>
                  <a:srgbClr val="535353"/>
                </a:solidFill>
                <a:latin typeface="Gill Sans MT"/>
                <a:cs typeface="Gill Sans MT"/>
              </a:rPr>
              <a:t>Questionnaires</a:t>
            </a:r>
            <a:endParaRPr sz="3000">
              <a:latin typeface="Gill Sans MT"/>
              <a:cs typeface="Gill Sans MT"/>
            </a:endParaRPr>
          </a:p>
          <a:p>
            <a:pPr marL="872490" lvl="1" indent="-339725">
              <a:lnSpc>
                <a:spcPct val="100000"/>
              </a:lnSpc>
              <a:spcBef>
                <a:spcPts val="660"/>
              </a:spcBef>
              <a:buSzPct val="81666"/>
              <a:buChar char="•"/>
              <a:tabLst>
                <a:tab pos="872490" algn="l"/>
                <a:tab pos="873125" algn="l"/>
              </a:tabLst>
            </a:pPr>
            <a:r>
              <a:rPr sz="3000" spc="-40" dirty="0">
                <a:solidFill>
                  <a:srgbClr val="535353"/>
                </a:solidFill>
                <a:latin typeface="Gill Sans MT"/>
                <a:cs typeface="Gill Sans MT"/>
              </a:rPr>
              <a:t>Meetings</a:t>
            </a:r>
            <a:endParaRPr sz="3000">
              <a:latin typeface="Gill Sans MT"/>
              <a:cs typeface="Gill Sans MT"/>
            </a:endParaRPr>
          </a:p>
          <a:p>
            <a:pPr marL="339090" marR="2148205" indent="-339090" algn="r">
              <a:lnSpc>
                <a:spcPct val="100000"/>
              </a:lnSpc>
              <a:spcBef>
                <a:spcPts val="660"/>
              </a:spcBef>
              <a:buSzPct val="81666"/>
              <a:buChar char="•"/>
              <a:tabLst>
                <a:tab pos="339090" algn="l"/>
                <a:tab pos="352425" algn="l"/>
              </a:tabLst>
            </a:pPr>
            <a:r>
              <a:rPr sz="3000" spc="-60" dirty="0">
                <a:solidFill>
                  <a:srgbClr val="535353"/>
                </a:solidFill>
                <a:latin typeface="Gill Sans MT"/>
                <a:cs typeface="Gill Sans MT"/>
              </a:rPr>
              <a:t>Group</a:t>
            </a:r>
            <a:r>
              <a:rPr sz="3000" spc="-7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000" spc="-65" dirty="0">
                <a:solidFill>
                  <a:srgbClr val="535353"/>
                </a:solidFill>
                <a:latin typeface="Gill Sans MT"/>
                <a:cs typeface="Gill Sans MT"/>
              </a:rPr>
              <a:t>elicitation</a:t>
            </a:r>
            <a:endParaRPr sz="3000">
              <a:latin typeface="Gill Sans MT"/>
              <a:cs typeface="Gill Sans MT"/>
            </a:endParaRPr>
          </a:p>
          <a:p>
            <a:pPr marL="316865" marR="2228215" lvl="1" indent="-316865" algn="r">
              <a:lnSpc>
                <a:spcPct val="100000"/>
              </a:lnSpc>
              <a:spcBef>
                <a:spcPts val="705"/>
              </a:spcBef>
              <a:buSzPct val="82142"/>
              <a:buChar char="•"/>
              <a:tabLst>
                <a:tab pos="316865" algn="l"/>
                <a:tab pos="317500" algn="l"/>
              </a:tabLst>
            </a:pPr>
            <a:r>
              <a:rPr sz="2800" spc="-95" dirty="0">
                <a:solidFill>
                  <a:srgbClr val="535353"/>
                </a:solidFill>
                <a:latin typeface="Gill Sans MT"/>
                <a:cs typeface="Gill Sans MT"/>
              </a:rPr>
              <a:t>B</a:t>
            </a:r>
            <a:r>
              <a:rPr sz="2800" spc="-114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280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800" spc="-60" dirty="0">
                <a:solidFill>
                  <a:srgbClr val="535353"/>
                </a:solidFill>
                <a:latin typeface="Gill Sans MT"/>
                <a:cs typeface="Gill Sans MT"/>
              </a:rPr>
              <a:t>in</a:t>
            </a:r>
            <a:r>
              <a:rPr sz="2800" spc="-95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r>
              <a:rPr sz="2800" spc="-90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2800" spc="-120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2800" spc="-25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2800" spc="-40" dirty="0">
                <a:solidFill>
                  <a:srgbClr val="535353"/>
                </a:solidFill>
                <a:latin typeface="Gill Sans MT"/>
                <a:cs typeface="Gill Sans MT"/>
              </a:rPr>
              <a:t>min</a:t>
            </a:r>
            <a:r>
              <a:rPr sz="2800" dirty="0">
                <a:solidFill>
                  <a:srgbClr val="535353"/>
                </a:solidFill>
                <a:latin typeface="Gill Sans MT"/>
                <a:cs typeface="Gill Sans MT"/>
              </a:rPr>
              <a:t>g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500" y="2734667"/>
            <a:ext cx="5092065" cy="40430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850265" marR="874394" indent="-317500">
              <a:lnSpc>
                <a:spcPts val="2880"/>
              </a:lnSpc>
              <a:spcBef>
                <a:spcPts val="595"/>
              </a:spcBef>
              <a:buSzPct val="82142"/>
              <a:buChar char="•"/>
              <a:tabLst>
                <a:tab pos="850265" algn="l"/>
                <a:tab pos="850900" algn="l"/>
              </a:tabLst>
            </a:pPr>
            <a:r>
              <a:rPr sz="2800" spc="-40" dirty="0">
                <a:solidFill>
                  <a:srgbClr val="535353"/>
                </a:solidFill>
                <a:latin typeface="Gill Sans MT"/>
                <a:cs typeface="Gill Sans MT"/>
              </a:rPr>
              <a:t>RAD </a:t>
            </a:r>
            <a:r>
              <a:rPr sz="2800" spc="-20" dirty="0">
                <a:solidFill>
                  <a:srgbClr val="535353"/>
                </a:solidFill>
                <a:latin typeface="Gill Sans MT"/>
                <a:cs typeface="Gill Sans MT"/>
              </a:rPr>
              <a:t>(Rapid</a:t>
            </a:r>
            <a:r>
              <a:rPr sz="2800" spc="-20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40" dirty="0">
                <a:solidFill>
                  <a:srgbClr val="535353"/>
                </a:solidFill>
                <a:latin typeface="Gill Sans MT"/>
                <a:cs typeface="Gill Sans MT"/>
              </a:rPr>
              <a:t>Application  </a:t>
            </a:r>
            <a:r>
              <a:rPr sz="2800" spc="-25" dirty="0">
                <a:solidFill>
                  <a:srgbClr val="535353"/>
                </a:solidFill>
                <a:latin typeface="Gill Sans MT"/>
                <a:cs typeface="Gill Sans MT"/>
              </a:rPr>
              <a:t>Development)</a:t>
            </a:r>
            <a:endParaRPr sz="2800">
              <a:latin typeface="Gill Sans MT"/>
              <a:cs typeface="Gill Sans MT"/>
            </a:endParaRPr>
          </a:p>
          <a:p>
            <a:pPr marL="850265" indent="-317500">
              <a:lnSpc>
                <a:spcPct val="100000"/>
              </a:lnSpc>
              <a:spcBef>
                <a:spcPts val="705"/>
              </a:spcBef>
              <a:buSzPct val="82142"/>
              <a:buChar char="•"/>
              <a:tabLst>
                <a:tab pos="850265" algn="l"/>
                <a:tab pos="850900" algn="l"/>
              </a:tabLst>
            </a:pPr>
            <a:r>
              <a:rPr sz="2800" spc="-50" dirty="0">
                <a:solidFill>
                  <a:srgbClr val="535353"/>
                </a:solidFill>
                <a:latin typeface="Gill Sans MT"/>
                <a:cs typeface="Gill Sans MT"/>
              </a:rPr>
              <a:t>JAD </a:t>
            </a:r>
            <a:r>
              <a:rPr sz="2800" spc="-55" dirty="0">
                <a:solidFill>
                  <a:srgbClr val="535353"/>
                </a:solidFill>
                <a:latin typeface="Gill Sans MT"/>
                <a:cs typeface="Gill Sans MT"/>
              </a:rPr>
              <a:t>(Joint </a:t>
            </a:r>
            <a:r>
              <a:rPr sz="2800" spc="-40" dirty="0">
                <a:solidFill>
                  <a:srgbClr val="535353"/>
                </a:solidFill>
                <a:latin typeface="Gill Sans MT"/>
                <a:cs typeface="Gill Sans MT"/>
              </a:rPr>
              <a:t>Application</a:t>
            </a:r>
            <a:r>
              <a:rPr sz="2800" spc="-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35" dirty="0">
                <a:solidFill>
                  <a:srgbClr val="535353"/>
                </a:solidFill>
                <a:latin typeface="Gill Sans MT"/>
                <a:cs typeface="Gill Sans MT"/>
              </a:rPr>
              <a:t>Design)</a:t>
            </a:r>
            <a:endParaRPr sz="2800">
              <a:latin typeface="Gill Sans MT"/>
              <a:cs typeface="Gill Sans MT"/>
            </a:endParaRPr>
          </a:p>
          <a:p>
            <a:pPr marL="351790" indent="-339725">
              <a:lnSpc>
                <a:spcPct val="100000"/>
              </a:lnSpc>
              <a:spcBef>
                <a:spcPts val="670"/>
              </a:spcBef>
              <a:buSzPct val="81666"/>
              <a:buChar char="•"/>
              <a:tabLst>
                <a:tab pos="351790" algn="l"/>
                <a:tab pos="352425" algn="l"/>
              </a:tabLst>
            </a:pPr>
            <a:r>
              <a:rPr sz="3000" spc="-55" dirty="0">
                <a:solidFill>
                  <a:srgbClr val="535353"/>
                </a:solidFill>
                <a:latin typeface="Gill Sans MT"/>
                <a:cs typeface="Gill Sans MT"/>
              </a:rPr>
              <a:t>Prototyping</a:t>
            </a:r>
            <a:endParaRPr sz="3000">
              <a:latin typeface="Gill Sans MT"/>
              <a:cs typeface="Gill Sans MT"/>
            </a:endParaRPr>
          </a:p>
          <a:p>
            <a:pPr marL="872490" lvl="1" indent="-339725">
              <a:lnSpc>
                <a:spcPct val="100000"/>
              </a:lnSpc>
              <a:spcBef>
                <a:spcPts val="660"/>
              </a:spcBef>
              <a:buSzPct val="81666"/>
              <a:buChar char="•"/>
              <a:tabLst>
                <a:tab pos="872490" algn="l"/>
                <a:tab pos="873125" algn="l"/>
              </a:tabLst>
            </a:pPr>
            <a:r>
              <a:rPr sz="3000" spc="-70" dirty="0">
                <a:solidFill>
                  <a:srgbClr val="535353"/>
                </a:solidFill>
                <a:latin typeface="Gill Sans MT"/>
                <a:cs typeface="Gill Sans MT"/>
              </a:rPr>
              <a:t>Throwaway</a:t>
            </a:r>
            <a:r>
              <a:rPr sz="3000" spc="-30" dirty="0">
                <a:solidFill>
                  <a:srgbClr val="535353"/>
                </a:solidFill>
                <a:latin typeface="Gill Sans MT"/>
                <a:cs typeface="Gill Sans MT"/>
              </a:rPr>
              <a:t> (close-ended).</a:t>
            </a:r>
            <a:endParaRPr sz="3000">
              <a:latin typeface="Gill Sans MT"/>
              <a:cs typeface="Gill Sans MT"/>
            </a:endParaRPr>
          </a:p>
          <a:p>
            <a:pPr marL="872490" lvl="1" indent="-339725">
              <a:lnSpc>
                <a:spcPct val="100000"/>
              </a:lnSpc>
              <a:spcBef>
                <a:spcPts val="660"/>
              </a:spcBef>
              <a:buSzPct val="81666"/>
              <a:buChar char="•"/>
              <a:tabLst>
                <a:tab pos="872490" algn="l"/>
                <a:tab pos="873125" algn="l"/>
              </a:tabLst>
            </a:pPr>
            <a:r>
              <a:rPr sz="3000" spc="-50" dirty="0">
                <a:solidFill>
                  <a:srgbClr val="535353"/>
                </a:solidFill>
                <a:latin typeface="Gill Sans MT"/>
                <a:cs typeface="Gill Sans MT"/>
              </a:rPr>
              <a:t>Evolutionary</a:t>
            </a:r>
            <a:r>
              <a:rPr sz="3000" spc="-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000" spc="-35" dirty="0">
                <a:solidFill>
                  <a:srgbClr val="535353"/>
                </a:solidFill>
                <a:latin typeface="Gill Sans MT"/>
                <a:cs typeface="Gill Sans MT"/>
              </a:rPr>
              <a:t>(breadboard).</a:t>
            </a:r>
            <a:endParaRPr sz="3000">
              <a:latin typeface="Gill Sans MT"/>
              <a:cs typeface="Gill Sans MT"/>
            </a:endParaRPr>
          </a:p>
          <a:p>
            <a:pPr marL="872490" lvl="1" indent="-339725">
              <a:lnSpc>
                <a:spcPct val="100000"/>
              </a:lnSpc>
              <a:spcBef>
                <a:spcPts val="660"/>
              </a:spcBef>
              <a:buSzPct val="81666"/>
              <a:buChar char="•"/>
              <a:tabLst>
                <a:tab pos="872490" algn="l"/>
                <a:tab pos="873125" algn="l"/>
              </a:tabLst>
            </a:pPr>
            <a:r>
              <a:rPr sz="3000" spc="-65" dirty="0">
                <a:solidFill>
                  <a:srgbClr val="535353"/>
                </a:solidFill>
                <a:latin typeface="Gill Sans MT"/>
                <a:cs typeface="Gill Sans MT"/>
              </a:rPr>
              <a:t>Incremental.</a:t>
            </a:r>
            <a:endParaRPr sz="3000">
              <a:latin typeface="Gill Sans MT"/>
              <a:cs typeface="Gill Sans MT"/>
            </a:endParaRPr>
          </a:p>
          <a:p>
            <a:pPr marL="872490" lvl="1" indent="-339725">
              <a:lnSpc>
                <a:spcPct val="100000"/>
              </a:lnSpc>
              <a:spcBef>
                <a:spcPts val="660"/>
              </a:spcBef>
              <a:buSzPct val="81666"/>
              <a:buChar char="•"/>
              <a:tabLst>
                <a:tab pos="872490" algn="l"/>
                <a:tab pos="873125" algn="l"/>
              </a:tabLst>
            </a:pPr>
            <a:r>
              <a:rPr sz="3000" spc="-55" dirty="0">
                <a:solidFill>
                  <a:srgbClr val="535353"/>
                </a:solidFill>
                <a:latin typeface="Gill Sans MT"/>
                <a:cs typeface="Gill Sans MT"/>
              </a:rPr>
              <a:t>Extreme.</a:t>
            </a:r>
            <a:endParaRPr sz="3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478" y="848916"/>
            <a:ext cx="95580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Elicitation </a:t>
            </a:r>
            <a:r>
              <a:rPr spc="-195" dirty="0"/>
              <a:t>Techniques</a:t>
            </a:r>
            <a:r>
              <a:rPr spc="-880" dirty="0"/>
              <a:t> </a:t>
            </a:r>
            <a:r>
              <a:rPr spc="25" dirty="0"/>
              <a:t>(2/2)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632324"/>
            <a:ext cx="7802880" cy="63461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855"/>
              </a:spcBef>
              <a:buSzPct val="81666"/>
              <a:buChar char="•"/>
              <a:tabLst>
                <a:tab pos="351790" algn="l"/>
                <a:tab pos="352425" algn="l"/>
              </a:tabLst>
            </a:pPr>
            <a:r>
              <a:rPr sz="3000" spc="-45" dirty="0">
                <a:solidFill>
                  <a:srgbClr val="535353"/>
                </a:solidFill>
                <a:latin typeface="Gill Sans MT"/>
                <a:cs typeface="Gill Sans MT"/>
              </a:rPr>
              <a:t>Model-Driven</a:t>
            </a:r>
            <a:endParaRPr sz="3000">
              <a:latin typeface="Gill Sans MT"/>
              <a:cs typeface="Gill Sans MT"/>
            </a:endParaRPr>
          </a:p>
          <a:p>
            <a:pPr marL="850265" lvl="1" indent="-317500">
              <a:lnSpc>
                <a:spcPct val="100000"/>
              </a:lnSpc>
              <a:spcBef>
                <a:spcPts val="710"/>
              </a:spcBef>
              <a:buSzPct val="82142"/>
              <a:buChar char="•"/>
              <a:tabLst>
                <a:tab pos="850265" algn="l"/>
                <a:tab pos="850900" algn="l"/>
              </a:tabLst>
            </a:pPr>
            <a:r>
              <a:rPr sz="2800" spc="-30" dirty="0">
                <a:solidFill>
                  <a:srgbClr val="535353"/>
                </a:solidFill>
                <a:latin typeface="Gill Sans MT"/>
                <a:cs typeface="Gill Sans MT"/>
              </a:rPr>
              <a:t>Goal-based </a:t>
            </a:r>
            <a:r>
              <a:rPr sz="2800" spc="-35" dirty="0">
                <a:solidFill>
                  <a:srgbClr val="535353"/>
                </a:solidFill>
                <a:latin typeface="Gill Sans MT"/>
                <a:cs typeface="Gill Sans MT"/>
              </a:rPr>
              <a:t>methods </a:t>
            </a:r>
            <a:r>
              <a:rPr sz="2800" dirty="0">
                <a:solidFill>
                  <a:srgbClr val="535353"/>
                </a:solidFill>
                <a:latin typeface="Gill Sans MT"/>
                <a:cs typeface="Gill Sans MT"/>
              </a:rPr>
              <a:t>– </a:t>
            </a:r>
            <a:r>
              <a:rPr sz="2800" spc="-120" dirty="0">
                <a:solidFill>
                  <a:srgbClr val="535353"/>
                </a:solidFill>
                <a:latin typeface="Gill Sans MT"/>
                <a:cs typeface="Gill Sans MT"/>
              </a:rPr>
              <a:t>KAOS </a:t>
            </a:r>
            <a:r>
              <a:rPr sz="2800" spc="-30" dirty="0">
                <a:solidFill>
                  <a:srgbClr val="535353"/>
                </a:solidFill>
                <a:latin typeface="Gill Sans MT"/>
                <a:cs typeface="Gill Sans MT"/>
              </a:rPr>
              <a:t>&amp;</a:t>
            </a:r>
            <a:r>
              <a:rPr sz="2800" spc="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120" dirty="0">
                <a:solidFill>
                  <a:srgbClr val="535353"/>
                </a:solidFill>
                <a:latin typeface="Gill Sans MT"/>
                <a:cs typeface="Gill Sans MT"/>
              </a:rPr>
              <a:t>I</a:t>
            </a:r>
            <a:endParaRPr sz="2800">
              <a:latin typeface="Gill Sans MT"/>
              <a:cs typeface="Gill Sans MT"/>
            </a:endParaRPr>
          </a:p>
          <a:p>
            <a:pPr marL="850265" lvl="1" indent="-317500">
              <a:lnSpc>
                <a:spcPct val="100000"/>
              </a:lnSpc>
              <a:spcBef>
                <a:spcPts val="720"/>
              </a:spcBef>
              <a:buSzPct val="82142"/>
              <a:buChar char="•"/>
              <a:tabLst>
                <a:tab pos="850265" algn="l"/>
                <a:tab pos="850900" algn="l"/>
              </a:tabLst>
            </a:pPr>
            <a:r>
              <a:rPr sz="2800" spc="-30" dirty="0">
                <a:solidFill>
                  <a:srgbClr val="535353"/>
                </a:solidFill>
                <a:latin typeface="Gill Sans MT"/>
                <a:cs typeface="Gill Sans MT"/>
              </a:rPr>
              <a:t>Scenario-based </a:t>
            </a:r>
            <a:r>
              <a:rPr sz="2800" spc="-35" dirty="0">
                <a:solidFill>
                  <a:srgbClr val="535353"/>
                </a:solidFill>
                <a:latin typeface="Gill Sans MT"/>
                <a:cs typeface="Gill Sans MT"/>
              </a:rPr>
              <a:t>methods </a:t>
            </a:r>
            <a:r>
              <a:rPr sz="2800" spc="-30" dirty="0">
                <a:solidFill>
                  <a:srgbClr val="535353"/>
                </a:solidFill>
                <a:latin typeface="Gill Sans MT"/>
                <a:cs typeface="Gill Sans MT"/>
              </a:rPr>
              <a:t>-</a:t>
            </a:r>
            <a:r>
              <a:rPr sz="2800" spc="4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45" dirty="0">
                <a:solidFill>
                  <a:srgbClr val="535353"/>
                </a:solidFill>
                <a:latin typeface="Gill Sans MT"/>
                <a:cs typeface="Gill Sans MT"/>
              </a:rPr>
              <a:t>CREWS</a:t>
            </a:r>
            <a:endParaRPr sz="2800">
              <a:latin typeface="Gill Sans MT"/>
              <a:cs typeface="Gill Sans MT"/>
            </a:endParaRPr>
          </a:p>
          <a:p>
            <a:pPr marL="351790" indent="-339725">
              <a:lnSpc>
                <a:spcPct val="100000"/>
              </a:lnSpc>
              <a:spcBef>
                <a:spcPts val="670"/>
              </a:spcBef>
              <a:buSzPct val="81666"/>
              <a:buChar char="•"/>
              <a:tabLst>
                <a:tab pos="351790" algn="l"/>
                <a:tab pos="352425" algn="l"/>
              </a:tabLst>
            </a:pPr>
            <a:r>
              <a:rPr sz="3000" spc="-60" dirty="0">
                <a:solidFill>
                  <a:srgbClr val="535353"/>
                </a:solidFill>
                <a:latin typeface="Gill Sans MT"/>
                <a:cs typeface="Gill Sans MT"/>
              </a:rPr>
              <a:t>Cognitive</a:t>
            </a:r>
            <a:endParaRPr sz="3000">
              <a:latin typeface="Gill Sans MT"/>
              <a:cs typeface="Gill Sans MT"/>
            </a:endParaRPr>
          </a:p>
          <a:p>
            <a:pPr marL="872490" lvl="1" indent="-339725">
              <a:lnSpc>
                <a:spcPct val="100000"/>
              </a:lnSpc>
              <a:spcBef>
                <a:spcPts val="660"/>
              </a:spcBef>
              <a:buSzPct val="81666"/>
              <a:buChar char="•"/>
              <a:tabLst>
                <a:tab pos="872490" algn="l"/>
                <a:tab pos="873125" algn="l"/>
              </a:tabLst>
            </a:pPr>
            <a:r>
              <a:rPr sz="3000" spc="-185" dirty="0">
                <a:solidFill>
                  <a:srgbClr val="535353"/>
                </a:solidFill>
                <a:latin typeface="Gill Sans MT"/>
                <a:cs typeface="Gill Sans MT"/>
              </a:rPr>
              <a:t>Task</a:t>
            </a:r>
            <a:r>
              <a:rPr sz="30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000" spc="-65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endParaRPr sz="3000">
              <a:latin typeface="Gill Sans MT"/>
              <a:cs typeface="Gill Sans MT"/>
            </a:endParaRPr>
          </a:p>
          <a:p>
            <a:pPr marL="850265" lvl="1" indent="-317500">
              <a:lnSpc>
                <a:spcPct val="100000"/>
              </a:lnSpc>
              <a:spcBef>
                <a:spcPts val="710"/>
              </a:spcBef>
              <a:buSzPct val="82142"/>
              <a:buChar char="•"/>
              <a:tabLst>
                <a:tab pos="850265" algn="l"/>
                <a:tab pos="850900" algn="l"/>
              </a:tabLst>
            </a:pPr>
            <a:r>
              <a:rPr sz="2800" spc="-65" dirty="0">
                <a:solidFill>
                  <a:srgbClr val="535353"/>
                </a:solidFill>
                <a:latin typeface="Gill Sans MT"/>
                <a:cs typeface="Gill Sans MT"/>
              </a:rPr>
              <a:t>Protocol</a:t>
            </a:r>
            <a:r>
              <a:rPr sz="28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60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endParaRPr sz="2800">
              <a:latin typeface="Gill Sans MT"/>
              <a:cs typeface="Gill Sans MT"/>
            </a:endParaRPr>
          </a:p>
          <a:p>
            <a:pPr marL="850265" lvl="1" indent="-317500">
              <a:lnSpc>
                <a:spcPct val="100000"/>
              </a:lnSpc>
              <a:spcBef>
                <a:spcPts val="720"/>
              </a:spcBef>
              <a:buSzPct val="82142"/>
              <a:buChar char="•"/>
              <a:tabLst>
                <a:tab pos="850265" algn="l"/>
                <a:tab pos="850900" algn="l"/>
              </a:tabLst>
            </a:pPr>
            <a:r>
              <a:rPr sz="2800" spc="-35" dirty="0">
                <a:solidFill>
                  <a:srgbClr val="535353"/>
                </a:solidFill>
                <a:latin typeface="Gill Sans MT"/>
                <a:cs typeface="Gill Sans MT"/>
              </a:rPr>
              <a:t>Laddering</a:t>
            </a:r>
            <a:endParaRPr sz="2800">
              <a:latin typeface="Gill Sans MT"/>
              <a:cs typeface="Gill Sans MT"/>
            </a:endParaRPr>
          </a:p>
          <a:p>
            <a:pPr marL="850265" lvl="1" indent="-317500">
              <a:lnSpc>
                <a:spcPct val="100000"/>
              </a:lnSpc>
              <a:spcBef>
                <a:spcPts val="720"/>
              </a:spcBef>
              <a:buSzPct val="82142"/>
              <a:buChar char="•"/>
              <a:tabLst>
                <a:tab pos="850265" algn="l"/>
                <a:tab pos="850900" algn="l"/>
              </a:tabLst>
            </a:pPr>
            <a:r>
              <a:rPr sz="2800" spc="-70" dirty="0">
                <a:solidFill>
                  <a:srgbClr val="535353"/>
                </a:solidFill>
                <a:latin typeface="Gill Sans MT"/>
                <a:cs typeface="Gill Sans MT"/>
              </a:rPr>
              <a:t>Card</a:t>
            </a:r>
            <a:r>
              <a:rPr sz="28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40" dirty="0">
                <a:solidFill>
                  <a:srgbClr val="535353"/>
                </a:solidFill>
                <a:latin typeface="Gill Sans MT"/>
                <a:cs typeface="Gill Sans MT"/>
              </a:rPr>
              <a:t>sorting</a:t>
            </a:r>
            <a:endParaRPr sz="2800">
              <a:latin typeface="Gill Sans MT"/>
              <a:cs typeface="Gill Sans MT"/>
            </a:endParaRPr>
          </a:p>
          <a:p>
            <a:pPr marL="850265" lvl="1" indent="-317500">
              <a:lnSpc>
                <a:spcPct val="100000"/>
              </a:lnSpc>
              <a:spcBef>
                <a:spcPts val="720"/>
              </a:spcBef>
              <a:buSzPct val="82142"/>
              <a:buChar char="•"/>
              <a:tabLst>
                <a:tab pos="850265" algn="l"/>
                <a:tab pos="850900" algn="l"/>
              </a:tabLst>
            </a:pPr>
            <a:r>
              <a:rPr sz="2800" spc="-20" dirty="0">
                <a:solidFill>
                  <a:srgbClr val="535353"/>
                </a:solidFill>
                <a:latin typeface="Gill Sans MT"/>
                <a:cs typeface="Gill Sans MT"/>
              </a:rPr>
              <a:t>Repertory</a:t>
            </a:r>
            <a:r>
              <a:rPr sz="28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60" dirty="0">
                <a:solidFill>
                  <a:srgbClr val="535353"/>
                </a:solidFill>
                <a:latin typeface="Gill Sans MT"/>
                <a:cs typeface="Gill Sans MT"/>
              </a:rPr>
              <a:t>grids</a:t>
            </a:r>
            <a:endParaRPr sz="2800">
              <a:latin typeface="Gill Sans MT"/>
              <a:cs typeface="Gill Sans MT"/>
            </a:endParaRPr>
          </a:p>
          <a:p>
            <a:pPr marL="351790" indent="-339725">
              <a:lnSpc>
                <a:spcPct val="100000"/>
              </a:lnSpc>
              <a:spcBef>
                <a:spcPts val="670"/>
              </a:spcBef>
              <a:buSzPct val="81666"/>
              <a:buChar char="•"/>
              <a:tabLst>
                <a:tab pos="351790" algn="l"/>
                <a:tab pos="352425" algn="l"/>
              </a:tabLst>
            </a:pPr>
            <a:r>
              <a:rPr sz="3000" spc="-55" dirty="0">
                <a:solidFill>
                  <a:srgbClr val="535353"/>
                </a:solidFill>
                <a:latin typeface="Gill Sans MT"/>
                <a:cs typeface="Gill Sans MT"/>
              </a:rPr>
              <a:t>Contextual</a:t>
            </a:r>
            <a:endParaRPr sz="3000">
              <a:latin typeface="Gill Sans MT"/>
              <a:cs typeface="Gill Sans MT"/>
            </a:endParaRPr>
          </a:p>
          <a:p>
            <a:pPr marL="850265" lvl="1" indent="-317500">
              <a:lnSpc>
                <a:spcPct val="100000"/>
              </a:lnSpc>
              <a:spcBef>
                <a:spcPts val="710"/>
              </a:spcBef>
              <a:buSzPct val="82142"/>
              <a:buChar char="•"/>
              <a:tabLst>
                <a:tab pos="850265" algn="l"/>
                <a:tab pos="850900" algn="l"/>
              </a:tabLst>
            </a:pPr>
            <a:r>
              <a:rPr sz="2800" spc="-55" dirty="0">
                <a:solidFill>
                  <a:srgbClr val="535353"/>
                </a:solidFill>
                <a:latin typeface="Gill Sans MT"/>
                <a:cs typeface="Gill Sans MT"/>
              </a:rPr>
              <a:t>Alternative </a:t>
            </a:r>
            <a:r>
              <a:rPr sz="2800" spc="-60" dirty="0">
                <a:solidFill>
                  <a:srgbClr val="535353"/>
                </a:solidFill>
                <a:latin typeface="Gill Sans MT"/>
                <a:cs typeface="Gill Sans MT"/>
              </a:rPr>
              <a:t>to traditional </a:t>
            </a:r>
            <a:r>
              <a:rPr sz="2800" spc="-1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800" spc="-55" dirty="0">
                <a:solidFill>
                  <a:srgbClr val="535353"/>
                </a:solidFill>
                <a:latin typeface="Gill Sans MT"/>
                <a:cs typeface="Gill Sans MT"/>
              </a:rPr>
              <a:t>cognitive</a:t>
            </a:r>
            <a:r>
              <a:rPr sz="2800" spc="2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40" dirty="0">
                <a:solidFill>
                  <a:srgbClr val="535353"/>
                </a:solidFill>
                <a:latin typeface="Gill Sans MT"/>
                <a:cs typeface="Gill Sans MT"/>
              </a:rPr>
              <a:t>techniques</a:t>
            </a:r>
            <a:endParaRPr sz="2800">
              <a:latin typeface="Gill Sans MT"/>
              <a:cs typeface="Gill Sans MT"/>
            </a:endParaRPr>
          </a:p>
          <a:p>
            <a:pPr marL="850265" lvl="1" indent="-317500">
              <a:lnSpc>
                <a:spcPct val="100000"/>
              </a:lnSpc>
              <a:spcBef>
                <a:spcPts val="720"/>
              </a:spcBef>
              <a:buSzPct val="82142"/>
              <a:buChar char="•"/>
              <a:tabLst>
                <a:tab pos="850265" algn="l"/>
                <a:tab pos="850900" algn="l"/>
              </a:tabLst>
            </a:pPr>
            <a:r>
              <a:rPr sz="2800" spc="-40" dirty="0">
                <a:solidFill>
                  <a:srgbClr val="535353"/>
                </a:solidFill>
                <a:latin typeface="Gill Sans MT"/>
                <a:cs typeface="Gill Sans MT"/>
              </a:rPr>
              <a:t>Ethnographic </a:t>
            </a:r>
            <a:r>
              <a:rPr sz="2800" spc="-35" dirty="0">
                <a:solidFill>
                  <a:srgbClr val="535353"/>
                </a:solidFill>
                <a:latin typeface="Gill Sans MT"/>
                <a:cs typeface="Gill Sans MT"/>
              </a:rPr>
              <a:t>technique </a:t>
            </a:r>
            <a:r>
              <a:rPr sz="2800" dirty="0">
                <a:solidFill>
                  <a:srgbClr val="535353"/>
                </a:solidFill>
                <a:latin typeface="Gill Sans MT"/>
                <a:cs typeface="Gill Sans MT"/>
              </a:rPr>
              <a:t>– </a:t>
            </a:r>
            <a:r>
              <a:rPr sz="2800" spc="-40" dirty="0">
                <a:solidFill>
                  <a:srgbClr val="535353"/>
                </a:solidFill>
                <a:latin typeface="Gill Sans MT"/>
                <a:cs typeface="Gill Sans MT"/>
              </a:rPr>
              <a:t>Participant</a:t>
            </a:r>
            <a:r>
              <a:rPr sz="28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30" dirty="0">
                <a:solidFill>
                  <a:srgbClr val="535353"/>
                </a:solidFill>
                <a:latin typeface="Gill Sans MT"/>
                <a:cs typeface="Gill Sans MT"/>
              </a:rPr>
              <a:t>observation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245" y="3731816"/>
            <a:ext cx="8444865" cy="21640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731010" marR="5080" indent="-1718945">
              <a:lnSpc>
                <a:spcPts val="8200"/>
              </a:lnSpc>
              <a:spcBef>
                <a:spcPts val="740"/>
              </a:spcBef>
              <a:tabLst>
                <a:tab pos="3562350" algn="l"/>
              </a:tabLst>
            </a:pPr>
            <a:r>
              <a:rPr spc="-75" dirty="0"/>
              <a:t>Modeling	</a:t>
            </a:r>
            <a:r>
              <a:rPr spc="-30" dirty="0"/>
              <a:t>and</a:t>
            </a:r>
            <a:r>
              <a:rPr spc="-500" dirty="0"/>
              <a:t> </a:t>
            </a:r>
            <a:r>
              <a:rPr spc="-110" dirty="0"/>
              <a:t>Analyzing  </a:t>
            </a:r>
            <a:r>
              <a:rPr spc="-120" dirty="0"/>
              <a:t>Requirements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4381" y="328216"/>
            <a:ext cx="10136505" cy="21640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 indent="526415">
              <a:lnSpc>
                <a:spcPts val="8200"/>
              </a:lnSpc>
              <a:spcBef>
                <a:spcPts val="740"/>
              </a:spcBef>
              <a:tabLst>
                <a:tab pos="3830954" algn="l"/>
              </a:tabLst>
            </a:pPr>
            <a:r>
              <a:rPr spc="-155" dirty="0"/>
              <a:t>Creating	</a:t>
            </a:r>
            <a:r>
              <a:rPr spc="-145" dirty="0"/>
              <a:t>Descriptions </a:t>
            </a:r>
            <a:r>
              <a:rPr spc="-225" dirty="0"/>
              <a:t>for  </a:t>
            </a:r>
            <a:r>
              <a:rPr spc="-150" dirty="0"/>
              <a:t>Interpretation </a:t>
            </a:r>
            <a:r>
              <a:rPr spc="-30" dirty="0"/>
              <a:t>and</a:t>
            </a:r>
            <a:r>
              <a:rPr spc="-919" dirty="0"/>
              <a:t> </a:t>
            </a:r>
            <a:r>
              <a:rPr spc="-150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706553"/>
            <a:ext cx="12067540" cy="621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5080" indent="-380365">
              <a:lnSpc>
                <a:spcPct val="113399"/>
              </a:lnSpc>
              <a:spcBef>
                <a:spcPts val="100"/>
              </a:spcBef>
              <a:buSzPct val="82089"/>
              <a:buChar char="•"/>
              <a:tabLst>
                <a:tab pos="392430" algn="l"/>
                <a:tab pos="393065" algn="l"/>
              </a:tabLst>
            </a:pPr>
            <a:r>
              <a:rPr sz="3350" spc="-50" dirty="0">
                <a:solidFill>
                  <a:srgbClr val="535353"/>
                </a:solidFill>
                <a:latin typeface="Gill Sans MT"/>
                <a:cs typeface="Gill Sans MT"/>
              </a:rPr>
              <a:t>Requirement </a:t>
            </a:r>
            <a:r>
              <a:rPr sz="3350" spc="-35" dirty="0">
                <a:solidFill>
                  <a:srgbClr val="535353"/>
                </a:solidFill>
                <a:latin typeface="Gill Sans MT"/>
                <a:cs typeface="Gill Sans MT"/>
              </a:rPr>
              <a:t>modeling </a:t>
            </a:r>
            <a:r>
              <a:rPr sz="3350" spc="-105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3350" spc="-4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350" spc="-70" dirty="0">
                <a:solidFill>
                  <a:srgbClr val="535353"/>
                </a:solidFill>
                <a:latin typeface="Gill Sans MT"/>
                <a:cs typeface="Gill Sans MT"/>
              </a:rPr>
              <a:t>process </a:t>
            </a:r>
            <a:r>
              <a:rPr sz="3350" spc="-3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350" spc="-65" dirty="0">
                <a:solidFill>
                  <a:srgbClr val="535353"/>
                </a:solidFill>
                <a:latin typeface="Gill Sans MT"/>
                <a:cs typeface="Gill Sans MT"/>
              </a:rPr>
              <a:t>creating </a:t>
            </a:r>
            <a:r>
              <a:rPr sz="3350" spc="-60" dirty="0">
                <a:solidFill>
                  <a:srgbClr val="535353"/>
                </a:solidFill>
                <a:latin typeface="Gill Sans MT"/>
                <a:cs typeface="Gill Sans MT"/>
              </a:rPr>
              <a:t>abstract </a:t>
            </a:r>
            <a:r>
              <a:rPr sz="3350" spc="-65" dirty="0">
                <a:solidFill>
                  <a:srgbClr val="535353"/>
                </a:solidFill>
                <a:latin typeface="Gill Sans MT"/>
                <a:cs typeface="Gill Sans MT"/>
              </a:rPr>
              <a:t>descriptions  </a:t>
            </a:r>
            <a:r>
              <a:rPr sz="3350" spc="-60" dirty="0">
                <a:solidFill>
                  <a:srgbClr val="535353"/>
                </a:solidFill>
                <a:latin typeface="Gill Sans MT"/>
                <a:cs typeface="Gill Sans MT"/>
              </a:rPr>
              <a:t>that </a:t>
            </a:r>
            <a:r>
              <a:rPr sz="3350" spc="-70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3350" spc="-20" dirty="0">
                <a:solidFill>
                  <a:srgbClr val="535353"/>
                </a:solidFill>
                <a:latin typeface="Gill Sans MT"/>
                <a:cs typeface="Gill Sans MT"/>
              </a:rPr>
              <a:t>amenable </a:t>
            </a:r>
            <a:r>
              <a:rPr sz="3350" spc="-7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350" spc="-65" dirty="0">
                <a:solidFill>
                  <a:srgbClr val="535353"/>
                </a:solidFill>
                <a:latin typeface="Gill Sans MT"/>
                <a:cs typeface="Gill Sans MT"/>
              </a:rPr>
              <a:t>interpretation </a:t>
            </a:r>
            <a:r>
              <a:rPr sz="3350" spc="-10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3350" spc="28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350" spc="-60" dirty="0">
                <a:solidFill>
                  <a:srgbClr val="535353"/>
                </a:solidFill>
                <a:latin typeface="Gill Sans MT"/>
                <a:cs typeface="Gill Sans MT"/>
              </a:rPr>
              <a:t>validation.</a:t>
            </a:r>
            <a:endParaRPr sz="3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913130" lvl="1" indent="-380365">
              <a:lnSpc>
                <a:spcPct val="100000"/>
              </a:lnSpc>
              <a:buSzPct val="82089"/>
              <a:buChar char="•"/>
              <a:tabLst>
                <a:tab pos="913130" algn="l"/>
                <a:tab pos="913765" algn="l"/>
              </a:tabLst>
            </a:pPr>
            <a:r>
              <a:rPr sz="3350" spc="-60" dirty="0">
                <a:solidFill>
                  <a:srgbClr val="535353"/>
                </a:solidFill>
                <a:latin typeface="Gill Sans MT"/>
                <a:cs typeface="Gill Sans MT"/>
              </a:rPr>
              <a:t>Enterprise</a:t>
            </a:r>
            <a:r>
              <a:rPr sz="33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350" spc="-60" dirty="0">
                <a:solidFill>
                  <a:srgbClr val="535353"/>
                </a:solidFill>
                <a:latin typeface="Gill Sans MT"/>
                <a:cs typeface="Gill Sans MT"/>
              </a:rPr>
              <a:t>organization.</a:t>
            </a:r>
            <a:endParaRPr sz="33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913130" lvl="1" indent="-380365">
              <a:lnSpc>
                <a:spcPct val="100000"/>
              </a:lnSpc>
              <a:buSzPct val="82089"/>
              <a:buChar char="•"/>
              <a:tabLst>
                <a:tab pos="913130" algn="l"/>
                <a:tab pos="913765" algn="l"/>
              </a:tabLst>
            </a:pPr>
            <a:r>
              <a:rPr sz="3350" spc="-60" dirty="0">
                <a:solidFill>
                  <a:srgbClr val="535353"/>
                </a:solidFill>
                <a:latin typeface="Gill Sans MT"/>
                <a:cs typeface="Gill Sans MT"/>
              </a:rPr>
              <a:t>Information</a:t>
            </a:r>
            <a:r>
              <a:rPr sz="33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350" spc="-25" dirty="0">
                <a:solidFill>
                  <a:srgbClr val="535353"/>
                </a:solidFill>
                <a:latin typeface="Gill Sans MT"/>
                <a:cs typeface="Gill Sans MT"/>
              </a:rPr>
              <a:t>(data).</a:t>
            </a:r>
            <a:endParaRPr sz="33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913130" lvl="1" indent="-380365">
              <a:lnSpc>
                <a:spcPct val="100000"/>
              </a:lnSpc>
              <a:buSzPct val="82089"/>
              <a:buChar char="•"/>
              <a:tabLst>
                <a:tab pos="913130" algn="l"/>
                <a:tab pos="913765" algn="l"/>
              </a:tabLst>
            </a:pPr>
            <a:r>
              <a:rPr sz="3350" spc="-60" dirty="0">
                <a:solidFill>
                  <a:srgbClr val="535353"/>
                </a:solidFill>
                <a:latin typeface="Gill Sans MT"/>
                <a:cs typeface="Gill Sans MT"/>
              </a:rPr>
              <a:t>Functional</a:t>
            </a:r>
            <a:r>
              <a:rPr sz="33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350" spc="-100" dirty="0">
                <a:solidFill>
                  <a:srgbClr val="535353"/>
                </a:solidFill>
                <a:latin typeface="Gill Sans MT"/>
                <a:cs typeface="Gill Sans MT"/>
              </a:rPr>
              <a:t>behavior.</a:t>
            </a:r>
            <a:endParaRPr sz="33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913130" lvl="1" indent="-380365">
              <a:lnSpc>
                <a:spcPct val="100000"/>
              </a:lnSpc>
              <a:buSzPct val="82089"/>
              <a:buChar char="•"/>
              <a:tabLst>
                <a:tab pos="913130" algn="l"/>
                <a:tab pos="913765" algn="l"/>
              </a:tabLst>
            </a:pPr>
            <a:r>
              <a:rPr sz="3350" spc="-75" dirty="0">
                <a:solidFill>
                  <a:srgbClr val="535353"/>
                </a:solidFill>
                <a:latin typeface="Gill Sans MT"/>
                <a:cs typeface="Gill Sans MT"/>
              </a:rPr>
              <a:t>Business</a:t>
            </a:r>
            <a:r>
              <a:rPr sz="33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350" spc="-45" dirty="0">
                <a:solidFill>
                  <a:srgbClr val="535353"/>
                </a:solidFill>
                <a:latin typeface="Gill Sans MT"/>
                <a:cs typeface="Gill Sans MT"/>
              </a:rPr>
              <a:t>domain.</a:t>
            </a:r>
            <a:endParaRPr sz="33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913130" lvl="1" indent="-380365">
              <a:lnSpc>
                <a:spcPct val="100000"/>
              </a:lnSpc>
              <a:buSzPct val="82089"/>
              <a:buChar char="•"/>
              <a:tabLst>
                <a:tab pos="913130" algn="l"/>
                <a:tab pos="913765" algn="l"/>
              </a:tabLst>
            </a:pPr>
            <a:r>
              <a:rPr sz="3350" spc="-50" dirty="0">
                <a:solidFill>
                  <a:srgbClr val="535353"/>
                </a:solidFill>
                <a:latin typeface="Gill Sans MT"/>
                <a:cs typeface="Gill Sans MT"/>
              </a:rPr>
              <a:t>Non-functional</a:t>
            </a:r>
            <a:r>
              <a:rPr sz="33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350" spc="-45" dirty="0">
                <a:solidFill>
                  <a:srgbClr val="535353"/>
                </a:solidFill>
                <a:latin typeface="Gill Sans MT"/>
                <a:cs typeface="Gill Sans MT"/>
              </a:rPr>
              <a:t>properties</a:t>
            </a:r>
            <a:endParaRPr sz="33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2985" algn="l"/>
              </a:tabLst>
            </a:pPr>
            <a:r>
              <a:rPr dirty="0"/>
              <a:t>M</a:t>
            </a:r>
            <a:r>
              <a:rPr spc="-40" dirty="0"/>
              <a:t>od</a:t>
            </a:r>
            <a:r>
              <a:rPr spc="-135" dirty="0"/>
              <a:t>elin</a:t>
            </a:r>
            <a:r>
              <a:rPr dirty="0"/>
              <a:t>g	</a:t>
            </a:r>
            <a:r>
              <a:rPr spc="-229" dirty="0"/>
              <a:t>R</a:t>
            </a:r>
            <a:r>
              <a:rPr spc="30" dirty="0"/>
              <a:t>eq</a:t>
            </a:r>
            <a:r>
              <a:rPr spc="-80" dirty="0"/>
              <a:t>u</a:t>
            </a:r>
            <a:r>
              <a:rPr spc="-125" dirty="0"/>
              <a:t>iremen</a:t>
            </a:r>
            <a:r>
              <a:rPr spc="-225"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824391"/>
            <a:ext cx="9995535" cy="6052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9405" indent="-307340">
              <a:lnSpc>
                <a:spcPct val="100000"/>
              </a:lnSpc>
              <a:spcBef>
                <a:spcPts val="110"/>
              </a:spcBef>
              <a:buSzPct val="81481"/>
              <a:buChar char="•"/>
              <a:tabLst>
                <a:tab pos="319405" algn="l"/>
                <a:tab pos="320040" algn="l"/>
              </a:tabLst>
            </a:pPr>
            <a:r>
              <a:rPr sz="2700" spc="-45" dirty="0">
                <a:solidFill>
                  <a:srgbClr val="535353"/>
                </a:solidFill>
                <a:latin typeface="Gill Sans MT"/>
                <a:cs typeface="Gill Sans MT"/>
              </a:rPr>
              <a:t>Enterprise</a:t>
            </a:r>
            <a:r>
              <a:rPr sz="27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Modeling</a:t>
            </a:r>
            <a:endParaRPr sz="2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840105" lvl="1" indent="-307340">
              <a:lnSpc>
                <a:spcPct val="100000"/>
              </a:lnSpc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30" dirty="0">
                <a:solidFill>
                  <a:srgbClr val="535353"/>
                </a:solidFill>
                <a:latin typeface="Gill Sans MT"/>
                <a:cs typeface="Gill Sans MT"/>
              </a:rPr>
              <a:t>Understanding </a:t>
            </a: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client </a:t>
            </a:r>
            <a:r>
              <a:rPr sz="2700" spc="-35" dirty="0">
                <a:solidFill>
                  <a:srgbClr val="535353"/>
                </a:solidFill>
                <a:latin typeface="Gill Sans MT"/>
                <a:cs typeface="Gill Sans MT"/>
              </a:rPr>
              <a:t>organization's</a:t>
            </a:r>
            <a:r>
              <a:rPr sz="2700" spc="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65" dirty="0">
                <a:solidFill>
                  <a:srgbClr val="535353"/>
                </a:solidFill>
                <a:latin typeface="Gill Sans MT"/>
                <a:cs typeface="Gill Sans MT"/>
              </a:rPr>
              <a:t>structure</a:t>
            </a:r>
            <a:endParaRPr sz="2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840105" lvl="1" indent="-307340">
              <a:lnSpc>
                <a:spcPct val="100000"/>
              </a:lnSpc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Business</a:t>
            </a:r>
            <a:r>
              <a:rPr sz="27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50" dirty="0">
                <a:solidFill>
                  <a:srgbClr val="535353"/>
                </a:solidFill>
                <a:latin typeface="Gill Sans MT"/>
                <a:cs typeface="Gill Sans MT"/>
              </a:rPr>
              <a:t>rules</a:t>
            </a:r>
            <a:endParaRPr sz="2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840105" lvl="1" indent="-307340">
              <a:lnSpc>
                <a:spcPct val="100000"/>
              </a:lnSpc>
              <a:spcBef>
                <a:spcPts val="5"/>
              </a:spcBef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60" dirty="0">
                <a:solidFill>
                  <a:srgbClr val="535353"/>
                </a:solidFill>
                <a:latin typeface="Gill Sans MT"/>
                <a:cs typeface="Gill Sans MT"/>
              </a:rPr>
              <a:t>Goals, </a:t>
            </a:r>
            <a:r>
              <a:rPr sz="2700" spc="-75" dirty="0">
                <a:solidFill>
                  <a:srgbClr val="535353"/>
                </a:solidFill>
                <a:latin typeface="Gill Sans MT"/>
                <a:cs typeface="Gill Sans MT"/>
              </a:rPr>
              <a:t>tasks </a:t>
            </a:r>
            <a:r>
              <a:rPr sz="2700" spc="-5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2700" spc="-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responsibilities</a:t>
            </a:r>
            <a:endParaRPr sz="2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840105" lvl="1" indent="-307340">
              <a:lnSpc>
                <a:spcPct val="100000"/>
              </a:lnSpc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3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endParaRPr sz="2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319405" indent="-307340">
              <a:lnSpc>
                <a:spcPct val="100000"/>
              </a:lnSpc>
              <a:buSzPct val="81481"/>
              <a:buChar char="•"/>
              <a:tabLst>
                <a:tab pos="319405" algn="l"/>
                <a:tab pos="320040" algn="l"/>
              </a:tabLst>
            </a:pP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r>
              <a:rPr sz="27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Modeling</a:t>
            </a:r>
            <a:endParaRPr sz="2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840105" lvl="1" indent="-307340">
              <a:lnSpc>
                <a:spcPct val="100000"/>
              </a:lnSpc>
              <a:spcBef>
                <a:spcPts val="5"/>
              </a:spcBef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35" dirty="0">
                <a:solidFill>
                  <a:srgbClr val="535353"/>
                </a:solidFill>
                <a:latin typeface="Gill Sans MT"/>
                <a:cs typeface="Gill Sans MT"/>
              </a:rPr>
              <a:t>Understand, </a:t>
            </a:r>
            <a:r>
              <a:rPr sz="2700" spc="-30" dirty="0">
                <a:solidFill>
                  <a:srgbClr val="535353"/>
                </a:solidFill>
                <a:latin typeface="Gill Sans MT"/>
                <a:cs typeface="Gill Sans MT"/>
              </a:rPr>
              <a:t>manipulate, </a:t>
            </a:r>
            <a:r>
              <a:rPr sz="2700" spc="-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700" dirty="0">
                <a:solidFill>
                  <a:srgbClr val="535353"/>
                </a:solidFill>
                <a:latin typeface="Gill Sans MT"/>
                <a:cs typeface="Gill Sans MT"/>
              </a:rPr>
              <a:t>manage </a:t>
            </a:r>
            <a:r>
              <a:rPr sz="2700" spc="-35" dirty="0">
                <a:solidFill>
                  <a:srgbClr val="535353"/>
                </a:solidFill>
                <a:latin typeface="Gill Sans MT"/>
                <a:cs typeface="Gill Sans MT"/>
              </a:rPr>
              <a:t>large </a:t>
            </a:r>
            <a:r>
              <a:rPr sz="2700" spc="-30" dirty="0">
                <a:solidFill>
                  <a:srgbClr val="535353"/>
                </a:solidFill>
                <a:latin typeface="Gill Sans MT"/>
                <a:cs typeface="Gill Sans MT"/>
              </a:rPr>
              <a:t>volume </a:t>
            </a: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2700" spc="-2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50" dirty="0">
                <a:solidFill>
                  <a:srgbClr val="535353"/>
                </a:solidFill>
                <a:latin typeface="Gill Sans MT"/>
                <a:cs typeface="Gill Sans MT"/>
              </a:rPr>
              <a:t>information.</a:t>
            </a:r>
            <a:endParaRPr sz="2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840105" lvl="1" indent="-307340">
              <a:lnSpc>
                <a:spcPct val="100000"/>
              </a:lnSpc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40" dirty="0">
                <a:solidFill>
                  <a:srgbClr val="535353"/>
                </a:solidFill>
                <a:latin typeface="Gill Sans MT"/>
                <a:cs typeface="Gill Sans MT"/>
              </a:rPr>
              <a:t>How </a:t>
            </a:r>
            <a:r>
              <a:rPr sz="2700" spc="-5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represent </a:t>
            </a:r>
            <a:r>
              <a:rPr sz="2700" spc="-60" dirty="0">
                <a:solidFill>
                  <a:srgbClr val="535353"/>
                </a:solidFill>
                <a:latin typeface="Gill Sans MT"/>
                <a:cs typeface="Gill Sans MT"/>
              </a:rPr>
              <a:t>real </a:t>
            </a:r>
            <a:r>
              <a:rPr sz="2700" spc="-45" dirty="0">
                <a:solidFill>
                  <a:srgbClr val="535353"/>
                </a:solidFill>
                <a:latin typeface="Gill Sans MT"/>
                <a:cs typeface="Gill Sans MT"/>
              </a:rPr>
              <a:t>world </a:t>
            </a:r>
            <a:r>
              <a:rPr sz="2700" spc="-10" dirty="0">
                <a:solidFill>
                  <a:srgbClr val="535353"/>
                </a:solidFill>
                <a:latin typeface="Gill Sans MT"/>
                <a:cs typeface="Gill Sans MT"/>
              </a:rPr>
              <a:t>phenomenon </a:t>
            </a:r>
            <a:r>
              <a:rPr sz="2700" spc="-50" dirty="0">
                <a:solidFill>
                  <a:srgbClr val="535353"/>
                </a:solidFill>
                <a:latin typeface="Gill Sans MT"/>
                <a:cs typeface="Gill Sans MT"/>
              </a:rPr>
              <a:t>into system</a:t>
            </a:r>
            <a:r>
              <a:rPr sz="2700" spc="36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5" dirty="0">
                <a:solidFill>
                  <a:srgbClr val="535353"/>
                </a:solidFill>
                <a:latin typeface="Gill Sans MT"/>
                <a:cs typeface="Gill Sans MT"/>
              </a:rPr>
              <a:t>information</a:t>
            </a:r>
            <a:endParaRPr sz="2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2985" algn="l"/>
              </a:tabLst>
            </a:pPr>
            <a:r>
              <a:rPr dirty="0"/>
              <a:t>M</a:t>
            </a:r>
            <a:r>
              <a:rPr spc="-40" dirty="0"/>
              <a:t>od</a:t>
            </a:r>
            <a:r>
              <a:rPr spc="-135" dirty="0"/>
              <a:t>elin</a:t>
            </a:r>
            <a:r>
              <a:rPr dirty="0"/>
              <a:t>g	</a:t>
            </a:r>
            <a:r>
              <a:rPr spc="-229" dirty="0"/>
              <a:t>R</a:t>
            </a:r>
            <a:r>
              <a:rPr spc="30" dirty="0"/>
              <a:t>eq</a:t>
            </a:r>
            <a:r>
              <a:rPr spc="-80" dirty="0"/>
              <a:t>u</a:t>
            </a:r>
            <a:r>
              <a:rPr spc="-125" dirty="0"/>
              <a:t>iremen</a:t>
            </a:r>
            <a:r>
              <a:rPr spc="-225"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998331"/>
            <a:ext cx="12165330" cy="570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5270">
              <a:lnSpc>
                <a:spcPct val="100000"/>
              </a:lnSpc>
              <a:spcBef>
                <a:spcPts val="100"/>
              </a:spcBef>
              <a:buSzPct val="82222"/>
              <a:buChar char="•"/>
              <a:tabLst>
                <a:tab pos="267335" algn="l"/>
                <a:tab pos="267970" algn="l"/>
              </a:tabLst>
            </a:pP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Behavioral</a:t>
            </a:r>
            <a:r>
              <a:rPr sz="22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Modeling</a:t>
            </a:r>
            <a:endParaRPr sz="2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788035" lvl="1" indent="-255270">
              <a:lnSpc>
                <a:spcPct val="100000"/>
              </a:lnSpc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Dynamic </a:t>
            </a:r>
            <a:r>
              <a:rPr sz="2250" spc="-85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functional behavior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stakeholders </a:t>
            </a:r>
            <a:r>
              <a:rPr sz="2250" spc="-1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system,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both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existing </a:t>
            </a:r>
            <a:r>
              <a:rPr sz="2250" spc="-20" dirty="0">
                <a:solidFill>
                  <a:srgbClr val="535353"/>
                </a:solidFill>
                <a:latin typeface="Gill Sans MT"/>
                <a:cs typeface="Gill Sans MT"/>
              </a:rPr>
              <a:t>(as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is) </a:t>
            </a:r>
            <a:r>
              <a:rPr sz="2250" spc="-1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required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(to</a:t>
            </a:r>
            <a:r>
              <a:rPr sz="2250" spc="4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15" dirty="0">
                <a:solidFill>
                  <a:srgbClr val="535353"/>
                </a:solidFill>
                <a:latin typeface="Gill Sans MT"/>
                <a:cs typeface="Gill Sans MT"/>
              </a:rPr>
              <a:t>be).</a:t>
            </a:r>
            <a:endParaRPr sz="22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buSzPct val="82222"/>
              <a:buChar char="•"/>
              <a:tabLst>
                <a:tab pos="267335" algn="l"/>
                <a:tab pos="267970" algn="l"/>
              </a:tabLst>
            </a:pP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Domain</a:t>
            </a:r>
            <a:r>
              <a:rPr sz="22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Modeling</a:t>
            </a:r>
            <a:endParaRPr sz="2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788035" lvl="1" indent="-255270">
              <a:lnSpc>
                <a:spcPct val="100000"/>
              </a:lnSpc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Abstract description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environment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which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250" spc="-60" dirty="0">
                <a:solidFill>
                  <a:srgbClr val="535353"/>
                </a:solidFill>
                <a:latin typeface="Gill Sans MT"/>
                <a:cs typeface="Gill Sans MT"/>
              </a:rPr>
              <a:t>will</a:t>
            </a:r>
            <a:r>
              <a:rPr sz="2250" spc="35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operate</a:t>
            </a:r>
            <a:endParaRPr sz="22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788035" lvl="1" indent="-255270">
              <a:lnSpc>
                <a:spcPct val="100000"/>
              </a:lnSpc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Requirements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reuse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within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250" spc="1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domain.</a:t>
            </a:r>
            <a:endParaRPr sz="22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buSzPct val="82222"/>
              <a:buChar char="•"/>
              <a:tabLst>
                <a:tab pos="267335" algn="l"/>
                <a:tab pos="267970" algn="l"/>
              </a:tabLst>
            </a:pP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Modeling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non-functional</a:t>
            </a:r>
            <a:r>
              <a:rPr sz="2250" spc="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properties</a:t>
            </a:r>
            <a:endParaRPr sz="2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35353"/>
              </a:buClr>
              <a:buFont typeface="Gill Sans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788035" lvl="1" indent="-255270">
              <a:lnSpc>
                <a:spcPct val="100000"/>
              </a:lnSpc>
              <a:spcBef>
                <a:spcPts val="5"/>
              </a:spcBef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Difficult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to express in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measurable</a:t>
            </a:r>
            <a:r>
              <a:rPr sz="2250" spc="1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105" dirty="0">
                <a:solidFill>
                  <a:srgbClr val="535353"/>
                </a:solidFill>
                <a:latin typeface="Gill Sans MT"/>
                <a:cs typeface="Gill Sans MT"/>
              </a:rPr>
              <a:t>way.</a:t>
            </a:r>
            <a:endParaRPr sz="22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35353"/>
              </a:buClr>
              <a:buFont typeface="Gill Sans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788035" lvl="1" indent="-255270">
              <a:lnSpc>
                <a:spcPct val="100000"/>
              </a:lnSpc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Difficult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to</a:t>
            </a:r>
            <a:r>
              <a:rPr sz="2250" spc="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analyze.</a:t>
            </a:r>
            <a:endParaRPr sz="22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788035" lvl="1" indent="-255270">
              <a:lnSpc>
                <a:spcPct val="100000"/>
              </a:lnSpc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Properties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as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250" spc="14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whole.</a:t>
            </a:r>
            <a:endParaRPr sz="22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360" y="848916"/>
            <a:ext cx="111664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2200" algn="l"/>
                <a:tab pos="8543925" algn="l"/>
              </a:tabLst>
            </a:pPr>
            <a:r>
              <a:rPr spc="-40" dirty="0"/>
              <a:t>Ana</a:t>
            </a:r>
            <a:r>
              <a:rPr spc="-300" dirty="0"/>
              <a:t>l</a:t>
            </a:r>
            <a:r>
              <a:rPr spc="-150" dirty="0"/>
              <a:t>yzin</a:t>
            </a:r>
            <a:r>
              <a:rPr dirty="0"/>
              <a:t>g	</a:t>
            </a:r>
            <a:r>
              <a:rPr spc="-229" dirty="0"/>
              <a:t>R</a:t>
            </a:r>
            <a:r>
              <a:rPr spc="30" dirty="0"/>
              <a:t>eq</a:t>
            </a:r>
            <a:r>
              <a:rPr spc="-80" dirty="0"/>
              <a:t>u</a:t>
            </a:r>
            <a:r>
              <a:rPr spc="-125" dirty="0"/>
              <a:t>iremen</a:t>
            </a:r>
            <a:r>
              <a:rPr spc="-225" dirty="0"/>
              <a:t>t</a:t>
            </a:r>
            <a:r>
              <a:rPr dirty="0"/>
              <a:t>	M</a:t>
            </a:r>
            <a:r>
              <a:rPr spc="-40" dirty="0"/>
              <a:t>od</a:t>
            </a:r>
            <a:r>
              <a:rPr spc="-150" dirty="0"/>
              <a:t>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718296"/>
            <a:ext cx="9145270" cy="623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indent="-520700">
              <a:lnSpc>
                <a:spcPct val="100000"/>
              </a:lnSpc>
              <a:spcBef>
                <a:spcPts val="100"/>
              </a:spcBef>
              <a:buSzPct val="81521"/>
              <a:buChar char="•"/>
              <a:tabLst>
                <a:tab pos="532765" algn="l"/>
                <a:tab pos="533400" algn="l"/>
              </a:tabLst>
            </a:pPr>
            <a:r>
              <a:rPr sz="4600" spc="-80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r>
              <a:rPr sz="4600" spc="-2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Animation</a:t>
            </a:r>
            <a:endParaRPr sz="4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Gill Sans MT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533400" indent="-520700">
              <a:lnSpc>
                <a:spcPct val="100000"/>
              </a:lnSpc>
              <a:buSzPct val="81521"/>
              <a:buChar char="•"/>
              <a:tabLst>
                <a:tab pos="532765" algn="l"/>
                <a:tab pos="533400" algn="l"/>
              </a:tabLst>
            </a:pP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Automated</a:t>
            </a:r>
            <a:r>
              <a:rPr sz="46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Reasoning</a:t>
            </a:r>
            <a:endParaRPr sz="4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Gill Sans MT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533400" indent="-520700">
              <a:lnSpc>
                <a:spcPct val="100000"/>
              </a:lnSpc>
              <a:buSzPct val="81521"/>
              <a:buChar char="•"/>
              <a:tabLst>
                <a:tab pos="532765" algn="l"/>
                <a:tab pos="533400" algn="l"/>
                <a:tab pos="3009265" algn="l"/>
                <a:tab pos="4004945" algn="l"/>
              </a:tabLst>
            </a:pP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Analogical	</a:t>
            </a:r>
            <a:r>
              <a:rPr sz="4600" spc="-20" dirty="0">
                <a:solidFill>
                  <a:srgbClr val="535353"/>
                </a:solidFill>
                <a:latin typeface="Gill Sans MT"/>
                <a:cs typeface="Gill Sans MT"/>
              </a:rPr>
              <a:t>and	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Case-based</a:t>
            </a:r>
            <a:r>
              <a:rPr sz="4600" spc="-7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Reasoning</a:t>
            </a:r>
            <a:endParaRPr sz="4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Gill Sans MT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533400" indent="-520700">
              <a:lnSpc>
                <a:spcPct val="100000"/>
              </a:lnSpc>
              <a:buSzPct val="81521"/>
              <a:buChar char="•"/>
              <a:tabLst>
                <a:tab pos="532765" algn="l"/>
                <a:tab pos="533400" algn="l"/>
              </a:tabLst>
            </a:pPr>
            <a:r>
              <a:rPr sz="4600" spc="-105" dirty="0">
                <a:solidFill>
                  <a:srgbClr val="535353"/>
                </a:solidFill>
                <a:latin typeface="Gill Sans MT"/>
                <a:cs typeface="Gill Sans MT"/>
              </a:rPr>
              <a:t>Knowledge </a:t>
            </a:r>
            <a:r>
              <a:rPr sz="4600" spc="-20" dirty="0">
                <a:solidFill>
                  <a:srgbClr val="535353"/>
                </a:solidFill>
                <a:latin typeface="Gill Sans MT"/>
                <a:cs typeface="Gill Sans MT"/>
              </a:rPr>
              <a:t>based</a:t>
            </a:r>
            <a:r>
              <a:rPr sz="4600" spc="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00" dirty="0">
                <a:solidFill>
                  <a:srgbClr val="535353"/>
                </a:solidFill>
                <a:latin typeface="Gill Sans MT"/>
                <a:cs typeface="Gill Sans MT"/>
              </a:rPr>
              <a:t>Critiquing</a:t>
            </a:r>
            <a:endParaRPr sz="4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Gill Sans MT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533400" indent="-520700">
              <a:lnSpc>
                <a:spcPct val="100000"/>
              </a:lnSpc>
              <a:buSzPct val="81521"/>
              <a:buChar char="•"/>
              <a:tabLst>
                <a:tab pos="532765" algn="l"/>
                <a:tab pos="533400" algn="l"/>
                <a:tab pos="3446779" algn="l"/>
              </a:tabLst>
            </a:pPr>
            <a:r>
              <a:rPr sz="4600" spc="-100" dirty="0">
                <a:solidFill>
                  <a:srgbClr val="535353"/>
                </a:solidFill>
                <a:latin typeface="Gill Sans MT"/>
                <a:cs typeface="Gill Sans MT"/>
              </a:rPr>
              <a:t>Consistency	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Checking</a:t>
            </a:r>
            <a:endParaRPr sz="4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9078" y="848916"/>
            <a:ext cx="7107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5510" algn="l"/>
              </a:tabLst>
            </a:pPr>
            <a:r>
              <a:rPr spc="-80" dirty="0"/>
              <a:t>D</a:t>
            </a:r>
            <a:r>
              <a:rPr spc="-150" dirty="0"/>
              <a:t>if</a:t>
            </a:r>
            <a:r>
              <a:rPr spc="-185" dirty="0"/>
              <a:t>f</a:t>
            </a:r>
            <a:r>
              <a:rPr spc="-135" dirty="0"/>
              <a:t>eren</a:t>
            </a:r>
            <a:r>
              <a:rPr spc="-225" dirty="0"/>
              <a:t>t</a:t>
            </a:r>
            <a:r>
              <a:rPr dirty="0"/>
              <a:t>	</a:t>
            </a:r>
            <a:r>
              <a:rPr spc="-160" dirty="0"/>
              <a:t>L</a:t>
            </a:r>
            <a:r>
              <a:rPr dirty="0"/>
              <a:t>a</a:t>
            </a:r>
            <a:r>
              <a:rPr spc="-80" dirty="0"/>
              <a:t>n</a:t>
            </a:r>
            <a:r>
              <a:rPr dirty="0"/>
              <a:t>g</a:t>
            </a:r>
            <a:r>
              <a:rPr spc="-80" dirty="0"/>
              <a:t>u</a:t>
            </a:r>
            <a:r>
              <a:rPr dirty="0"/>
              <a:t>ag</a:t>
            </a:r>
            <a:r>
              <a:rPr spc="-114"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733400"/>
            <a:ext cx="5745480" cy="5843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7175" indent="-245110">
              <a:lnSpc>
                <a:spcPct val="100000"/>
              </a:lnSpc>
              <a:spcBef>
                <a:spcPts val="110"/>
              </a:spcBef>
              <a:buSzPct val="81395"/>
              <a:buChar char="•"/>
              <a:tabLst>
                <a:tab pos="257175" algn="l"/>
                <a:tab pos="257810" algn="l"/>
              </a:tabLst>
            </a:pP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Natural</a:t>
            </a:r>
            <a:r>
              <a:rPr sz="21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15" dirty="0">
                <a:solidFill>
                  <a:srgbClr val="535353"/>
                </a:solidFill>
                <a:latin typeface="Gill Sans MT"/>
                <a:cs typeface="Gill Sans MT"/>
              </a:rPr>
              <a:t>language</a:t>
            </a:r>
            <a:endParaRPr sz="21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lvl="1" indent="-245110">
              <a:lnSpc>
                <a:spcPct val="100000"/>
              </a:lnSpc>
              <a:spcBef>
                <a:spcPts val="5"/>
              </a:spcBef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15" dirty="0">
                <a:solidFill>
                  <a:srgbClr val="535353"/>
                </a:solidFill>
                <a:latin typeface="Gill Sans MT"/>
                <a:cs typeface="Gill Sans MT"/>
              </a:rPr>
              <a:t>No </a:t>
            </a: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special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training</a:t>
            </a:r>
            <a:r>
              <a:rPr sz="2150" spc="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required</a:t>
            </a:r>
            <a:endParaRPr sz="21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lvl="1" indent="-245110">
              <a:lnSpc>
                <a:spcPct val="100000"/>
              </a:lnSpc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Ambiguous,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verbose, </a:t>
            </a:r>
            <a:r>
              <a:rPr sz="2150" spc="-10" dirty="0">
                <a:solidFill>
                  <a:srgbClr val="535353"/>
                </a:solidFill>
                <a:latin typeface="Gill Sans MT"/>
                <a:cs typeface="Gill Sans MT"/>
              </a:rPr>
              <a:t>vague,</a:t>
            </a:r>
            <a:r>
              <a:rPr sz="2150" spc="-4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obscure </a:t>
            </a:r>
            <a:r>
              <a:rPr sz="2150" spc="-90" dirty="0">
                <a:solidFill>
                  <a:srgbClr val="535353"/>
                </a:solidFill>
                <a:latin typeface="Gill Sans MT"/>
                <a:cs typeface="Gill Sans MT"/>
              </a:rPr>
              <a:t>...</a:t>
            </a:r>
            <a:endParaRPr sz="21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lvl="1" indent="-245110">
              <a:lnSpc>
                <a:spcPct val="100000"/>
              </a:lnSpc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15" dirty="0">
                <a:solidFill>
                  <a:srgbClr val="535353"/>
                </a:solidFill>
                <a:latin typeface="Gill Sans MT"/>
                <a:cs typeface="Gill Sans MT"/>
              </a:rPr>
              <a:t>No</a:t>
            </a:r>
            <a:r>
              <a:rPr sz="21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automation</a:t>
            </a:r>
            <a:endParaRPr sz="21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57175" indent="-245110">
              <a:lnSpc>
                <a:spcPct val="100000"/>
              </a:lnSpc>
              <a:buSzPct val="81395"/>
              <a:buChar char="•"/>
              <a:tabLst>
                <a:tab pos="257175" algn="l"/>
                <a:tab pos="257810" algn="l"/>
              </a:tabLst>
            </a:pPr>
            <a:r>
              <a:rPr sz="2150" spc="5" dirty="0">
                <a:solidFill>
                  <a:srgbClr val="535353"/>
                </a:solidFill>
                <a:latin typeface="Gill Sans MT"/>
                <a:cs typeface="Gill Sans MT"/>
              </a:rPr>
              <a:t>Ad </a:t>
            </a: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hoc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notation </a:t>
            </a: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(bubbles,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squares </a:t>
            </a:r>
            <a:r>
              <a:rPr sz="2150" spc="-5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2150" spc="-9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45" dirty="0">
                <a:solidFill>
                  <a:srgbClr val="535353"/>
                </a:solidFill>
                <a:latin typeface="Gill Sans MT"/>
                <a:cs typeface="Gill Sans MT"/>
              </a:rPr>
              <a:t>arrows)</a:t>
            </a:r>
            <a:endParaRPr sz="21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lvl="1" indent="-245110">
              <a:lnSpc>
                <a:spcPct val="100000"/>
              </a:lnSpc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15" dirty="0">
                <a:solidFill>
                  <a:srgbClr val="535353"/>
                </a:solidFill>
                <a:latin typeface="Gill Sans MT"/>
                <a:cs typeface="Gill Sans MT"/>
              </a:rPr>
              <a:t>No </a:t>
            </a: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special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training</a:t>
            </a:r>
            <a:r>
              <a:rPr sz="2150" spc="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required</a:t>
            </a:r>
            <a:endParaRPr sz="21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35353"/>
              </a:buClr>
              <a:buFont typeface="Gill Sans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77875" marR="5080" lvl="1" indent="-245110">
              <a:lnSpc>
                <a:spcPct val="111600"/>
              </a:lnSpc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15" dirty="0">
                <a:solidFill>
                  <a:srgbClr val="535353"/>
                </a:solidFill>
                <a:latin typeface="Gill Sans MT"/>
                <a:cs typeface="Gill Sans MT"/>
              </a:rPr>
              <a:t>No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syntax </a:t>
            </a:r>
            <a:r>
              <a:rPr sz="2150" spc="-45" dirty="0">
                <a:solidFill>
                  <a:srgbClr val="535353"/>
                </a:solidFill>
                <a:latin typeface="Gill Sans MT"/>
                <a:cs typeface="Gill Sans MT"/>
              </a:rPr>
              <a:t>formally </a:t>
            </a:r>
            <a:r>
              <a:rPr sz="2150" spc="5" dirty="0">
                <a:solidFill>
                  <a:srgbClr val="535353"/>
                </a:solidFill>
                <a:latin typeface="Gill Sans MT"/>
                <a:cs typeface="Gill Sans MT"/>
              </a:rPr>
              <a:t>defined </a:t>
            </a:r>
            <a:r>
              <a:rPr sz="2150" spc="-15" dirty="0">
                <a:solidFill>
                  <a:srgbClr val="535353"/>
                </a:solidFill>
                <a:latin typeface="Gill Sans MT"/>
                <a:cs typeface="Gill Sans MT"/>
              </a:rPr>
              <a:t>meaning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2150" spc="-90" dirty="0">
                <a:solidFill>
                  <a:srgbClr val="535353"/>
                </a:solidFill>
                <a:latin typeface="Gill Sans MT"/>
                <a:cs typeface="Gill Sans MT"/>
              </a:rPr>
              <a:t>clear,  </a:t>
            </a:r>
            <a:r>
              <a:rPr sz="2150" spc="-20" dirty="0">
                <a:solidFill>
                  <a:srgbClr val="535353"/>
                </a:solidFill>
                <a:latin typeface="Gill Sans MT"/>
                <a:cs typeface="Gill Sans MT"/>
              </a:rPr>
              <a:t>ambiguous</a:t>
            </a:r>
            <a:endParaRPr sz="21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lvl="1" indent="-245110">
              <a:lnSpc>
                <a:spcPct val="100000"/>
              </a:lnSpc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15" dirty="0">
                <a:solidFill>
                  <a:srgbClr val="535353"/>
                </a:solidFill>
                <a:latin typeface="Gill Sans MT"/>
                <a:cs typeface="Gill Sans MT"/>
              </a:rPr>
              <a:t>No</a:t>
            </a:r>
            <a:r>
              <a:rPr sz="21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automation</a:t>
            </a:r>
            <a:endParaRPr sz="21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57175" indent="-245110">
              <a:lnSpc>
                <a:spcPct val="100000"/>
              </a:lnSpc>
              <a:buSzPct val="81395"/>
              <a:buChar char="•"/>
              <a:tabLst>
                <a:tab pos="257175" algn="l"/>
                <a:tab pos="257810" algn="l"/>
              </a:tabLst>
            </a:pP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Semi-formal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notation (URN,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UML,</a:t>
            </a:r>
            <a:r>
              <a:rPr sz="2150" spc="-2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SysML...)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500" y="2733400"/>
            <a:ext cx="5340350" cy="6209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77875" indent="-245110">
              <a:lnSpc>
                <a:spcPct val="100000"/>
              </a:lnSpc>
              <a:spcBef>
                <a:spcPts val="110"/>
              </a:spcBef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Syntax </a:t>
            </a:r>
            <a:r>
              <a:rPr sz="2150" spc="-20" dirty="0">
                <a:solidFill>
                  <a:srgbClr val="535353"/>
                </a:solidFill>
                <a:latin typeface="Gill Sans MT"/>
                <a:cs typeface="Gill Sans MT"/>
              </a:rPr>
              <a:t>(graphics) </a:t>
            </a:r>
            <a:r>
              <a:rPr sz="2150" spc="-45" dirty="0">
                <a:solidFill>
                  <a:srgbClr val="535353"/>
                </a:solidFill>
                <a:latin typeface="Gill Sans MT"/>
                <a:cs typeface="Gill Sans MT"/>
              </a:rPr>
              <a:t>well</a:t>
            </a:r>
            <a:r>
              <a:rPr sz="2150" spc="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5" dirty="0">
                <a:solidFill>
                  <a:srgbClr val="535353"/>
                </a:solidFill>
                <a:latin typeface="Gill Sans MT"/>
                <a:cs typeface="Gill Sans MT"/>
              </a:rPr>
              <a:t>defined</a:t>
            </a:r>
            <a:endParaRPr sz="21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35353"/>
              </a:buClr>
              <a:buFont typeface="Gill Sans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77875" marR="5080" indent="-245110">
              <a:lnSpc>
                <a:spcPct val="111600"/>
              </a:lnSpc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Partial </a:t>
            </a:r>
            <a:r>
              <a:rPr sz="2150" spc="-15" dirty="0">
                <a:solidFill>
                  <a:srgbClr val="535353"/>
                </a:solidFill>
                <a:latin typeface="Gill Sans MT"/>
                <a:cs typeface="Gill Sans MT"/>
              </a:rPr>
              <a:t>common </a:t>
            </a: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understanding,</a:t>
            </a:r>
            <a:r>
              <a:rPr sz="2150" spc="-14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reasonably  </a:t>
            </a: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easy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to</a:t>
            </a:r>
            <a:r>
              <a:rPr sz="2150" spc="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learn</a:t>
            </a:r>
            <a:endParaRPr sz="21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indent="-245110">
              <a:lnSpc>
                <a:spcPct val="100000"/>
              </a:lnSpc>
              <a:spcBef>
                <a:spcPts val="5"/>
              </a:spcBef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Partial</a:t>
            </a:r>
            <a:r>
              <a:rPr sz="21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automation</a:t>
            </a:r>
            <a:endParaRPr sz="21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indent="-245110">
              <a:lnSpc>
                <a:spcPct val="100000"/>
              </a:lnSpc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15" dirty="0">
                <a:solidFill>
                  <a:srgbClr val="535353"/>
                </a:solidFill>
                <a:latin typeface="Gill Sans MT"/>
                <a:cs typeface="Gill Sans MT"/>
              </a:rPr>
              <a:t>Meaning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only </a:t>
            </a:r>
            <a:r>
              <a:rPr sz="2150" spc="5" dirty="0">
                <a:solidFill>
                  <a:srgbClr val="535353"/>
                </a:solidFill>
                <a:latin typeface="Gill Sans MT"/>
                <a:cs typeface="Gill Sans MT"/>
              </a:rPr>
              <a:t>defined</a:t>
            </a:r>
            <a:r>
              <a:rPr sz="2150" spc="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45" dirty="0">
                <a:solidFill>
                  <a:srgbClr val="535353"/>
                </a:solidFill>
                <a:latin typeface="Gill Sans MT"/>
                <a:cs typeface="Gill Sans MT"/>
              </a:rPr>
              <a:t>informally</a:t>
            </a:r>
            <a:endParaRPr sz="21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indent="-245110">
              <a:lnSpc>
                <a:spcPct val="100000"/>
              </a:lnSpc>
              <a:spcBef>
                <a:spcPts val="5"/>
              </a:spcBef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50" dirty="0">
                <a:solidFill>
                  <a:srgbClr val="535353"/>
                </a:solidFill>
                <a:latin typeface="Gill Sans MT"/>
                <a:cs typeface="Gill Sans MT"/>
              </a:rPr>
              <a:t>Still </a:t>
            </a:r>
            <a:r>
              <a:rPr sz="2150" spc="5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50" spc="-80" dirty="0">
                <a:solidFill>
                  <a:srgbClr val="535353"/>
                </a:solidFill>
                <a:latin typeface="Gill Sans MT"/>
                <a:cs typeface="Gill Sans MT"/>
              </a:rPr>
              <a:t>risk </a:t>
            </a:r>
            <a:r>
              <a:rPr sz="2150" spc="-20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2150" spc="1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ambiguities</a:t>
            </a:r>
            <a:endParaRPr sz="21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257175" indent="-245110">
              <a:lnSpc>
                <a:spcPct val="100000"/>
              </a:lnSpc>
              <a:buSzPct val="81395"/>
              <a:buChar char="•"/>
              <a:tabLst>
                <a:tab pos="257175" algn="l"/>
                <a:tab pos="257810" algn="l"/>
              </a:tabLst>
            </a:pP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Formal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notation </a:t>
            </a: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(Logic,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SDL, </a:t>
            </a:r>
            <a:r>
              <a:rPr sz="2150" spc="-65" dirty="0">
                <a:solidFill>
                  <a:srgbClr val="535353"/>
                </a:solidFill>
                <a:latin typeface="Gill Sans MT"/>
                <a:cs typeface="Gill Sans MT"/>
              </a:rPr>
              <a:t>Petri </a:t>
            </a:r>
            <a:r>
              <a:rPr sz="2150" spc="-50" dirty="0">
                <a:solidFill>
                  <a:srgbClr val="535353"/>
                </a:solidFill>
                <a:latin typeface="Gill Sans MT"/>
                <a:cs typeface="Gill Sans MT"/>
              </a:rPr>
              <a:t>nets, </a:t>
            </a:r>
            <a:r>
              <a:rPr sz="2150" spc="-10" dirty="0">
                <a:solidFill>
                  <a:srgbClr val="535353"/>
                </a:solidFill>
                <a:latin typeface="Gill Sans MT"/>
                <a:cs typeface="Gill Sans MT"/>
              </a:rPr>
              <a:t>FSM</a:t>
            </a:r>
            <a:r>
              <a:rPr sz="2150" spc="-2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65" dirty="0">
                <a:solidFill>
                  <a:srgbClr val="535353"/>
                </a:solidFill>
                <a:latin typeface="Gill Sans MT"/>
                <a:cs typeface="Gill Sans MT"/>
              </a:rPr>
              <a:t>...)</a:t>
            </a:r>
            <a:endParaRPr sz="21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lvl="1" indent="-245110">
              <a:lnSpc>
                <a:spcPct val="100000"/>
              </a:lnSpc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Syntax </a:t>
            </a:r>
            <a:r>
              <a:rPr sz="2150" spc="-15" dirty="0">
                <a:solidFill>
                  <a:srgbClr val="535353"/>
                </a:solidFill>
                <a:latin typeface="Gill Sans MT"/>
                <a:cs typeface="Gill Sans MT"/>
              </a:rPr>
              <a:t>&amp;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semantics</a:t>
            </a:r>
            <a:r>
              <a:rPr sz="2150" spc="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5" dirty="0">
                <a:solidFill>
                  <a:srgbClr val="535353"/>
                </a:solidFill>
                <a:latin typeface="Gill Sans MT"/>
                <a:cs typeface="Gill Sans MT"/>
              </a:rPr>
              <a:t>defined</a:t>
            </a:r>
            <a:endParaRPr sz="21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35353"/>
              </a:buClr>
              <a:buFont typeface="Gill Sans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77875" marR="1212850" lvl="1" indent="-245110">
              <a:lnSpc>
                <a:spcPct val="111600"/>
              </a:lnSpc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50" dirty="0">
                <a:solidFill>
                  <a:srgbClr val="535353"/>
                </a:solidFill>
                <a:latin typeface="Gill Sans MT"/>
                <a:cs typeface="Gill Sans MT"/>
              </a:rPr>
              <a:t>Great </a:t>
            </a: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automation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(analysis </a:t>
            </a:r>
            <a:r>
              <a:rPr sz="2150" spc="-5" dirty="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transformations)</a:t>
            </a:r>
            <a:endParaRPr sz="21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lvl="1" indent="-245110">
              <a:lnSpc>
                <a:spcPct val="100000"/>
              </a:lnSpc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More </a:t>
            </a: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difficult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learn </a:t>
            </a:r>
            <a:r>
              <a:rPr sz="2150" spc="-15" dirty="0">
                <a:solidFill>
                  <a:srgbClr val="535353"/>
                </a:solidFill>
                <a:latin typeface="Gill Sans MT"/>
                <a:cs typeface="Gill Sans MT"/>
              </a:rPr>
              <a:t>&amp;</a:t>
            </a:r>
            <a:r>
              <a:rPr sz="2150" spc="14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understand</a:t>
            </a:r>
            <a:endParaRPr sz="21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781" y="4252516"/>
            <a:ext cx="9425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4425" algn="l"/>
              </a:tabLst>
            </a:pPr>
            <a:r>
              <a:rPr spc="-229" dirty="0"/>
              <a:t>R</a:t>
            </a:r>
            <a:r>
              <a:rPr spc="30" dirty="0"/>
              <a:t>eq</a:t>
            </a:r>
            <a:r>
              <a:rPr spc="-80" dirty="0"/>
              <a:t>u</a:t>
            </a:r>
            <a:r>
              <a:rPr spc="-125" dirty="0"/>
              <a:t>iremen</a:t>
            </a:r>
            <a:r>
              <a:rPr spc="-225" dirty="0"/>
              <a:t>t</a:t>
            </a:r>
            <a:r>
              <a:rPr dirty="0"/>
              <a:t>	</a:t>
            </a:r>
            <a:r>
              <a:rPr spc="75" dirty="0"/>
              <a:t>S</a:t>
            </a:r>
            <a:r>
              <a:rPr spc="70" dirty="0"/>
              <a:t>p</a:t>
            </a:r>
            <a:r>
              <a:rPr spc="-65" dirty="0"/>
              <a:t>ecific</a:t>
            </a:r>
            <a:r>
              <a:rPr spc="-85" dirty="0"/>
              <a:t>a</a:t>
            </a:r>
            <a:r>
              <a:rPr spc="-225" dirty="0"/>
              <a:t>t</a:t>
            </a:r>
            <a:r>
              <a:rPr spc="-125" dirty="0"/>
              <a:t>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8755" y="4252516"/>
            <a:ext cx="44272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3500" y="9303357"/>
            <a:ext cx="16510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sz="1800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fld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977" y="848916"/>
            <a:ext cx="101669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4660" algn="l"/>
              </a:tabLst>
            </a:pPr>
            <a:r>
              <a:rPr spc="-160" dirty="0"/>
              <a:t>Writing	</a:t>
            </a:r>
            <a:r>
              <a:rPr spc="-185" dirty="0"/>
              <a:t>Clear</a:t>
            </a:r>
            <a:r>
              <a:rPr spc="-80" dirty="0"/>
              <a:t> </a:t>
            </a:r>
            <a:r>
              <a:rPr spc="-120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795256"/>
            <a:ext cx="1147191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-520700">
              <a:lnSpc>
                <a:spcPct val="112999"/>
              </a:lnSpc>
              <a:spcBef>
                <a:spcPts val="100"/>
              </a:spcBef>
              <a:buSzPct val="81521"/>
              <a:buChar char="•"/>
              <a:tabLst>
                <a:tab pos="532765" algn="l"/>
                <a:tab pos="533400" algn="l"/>
                <a:tab pos="2168525" algn="l"/>
                <a:tab pos="2980690" algn="l"/>
                <a:tab pos="3671570" algn="l"/>
                <a:tab pos="7793355" algn="l"/>
                <a:tab pos="8933180" algn="l"/>
                <a:tab pos="10537190" algn="l"/>
              </a:tabLst>
            </a:pPr>
            <a:r>
              <a:rPr sz="4600" spc="-75" dirty="0">
                <a:solidFill>
                  <a:srgbClr val="535353"/>
                </a:solidFill>
                <a:latin typeface="Gill Sans MT"/>
                <a:cs typeface="Gill Sans MT"/>
              </a:rPr>
              <a:t>Requirement	</a:t>
            </a:r>
            <a:r>
              <a:rPr sz="4600" spc="-60" dirty="0">
                <a:solidFill>
                  <a:srgbClr val="535353"/>
                </a:solidFill>
                <a:latin typeface="Gill Sans MT"/>
                <a:cs typeface="Gill Sans MT"/>
              </a:rPr>
              <a:t>specification</a:t>
            </a:r>
            <a:r>
              <a:rPr sz="4600" spc="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75" dirty="0">
                <a:solidFill>
                  <a:srgbClr val="535353"/>
                </a:solidFill>
                <a:latin typeface="Gill Sans MT"/>
                <a:cs typeface="Gill Sans MT"/>
              </a:rPr>
              <a:t>describes</a:t>
            </a:r>
            <a:r>
              <a:rPr sz="4600" spc="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clearly	</a:t>
            </a:r>
            <a:r>
              <a:rPr sz="4600" spc="-20" dirty="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sz="4600" spc="-90" dirty="0">
                <a:solidFill>
                  <a:srgbClr val="535353"/>
                </a:solidFill>
                <a:latin typeface="Gill Sans MT"/>
                <a:cs typeface="Gill Sans MT"/>
              </a:rPr>
              <a:t>accurately	</a:t>
            </a:r>
            <a:r>
              <a:rPr sz="4600" spc="-40" dirty="0">
                <a:solidFill>
                  <a:srgbClr val="535353"/>
                </a:solidFill>
                <a:latin typeface="Gill Sans MT"/>
                <a:cs typeface="Gill Sans MT"/>
              </a:rPr>
              <a:t>each 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4600" spc="4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85" dirty="0">
                <a:solidFill>
                  <a:srgbClr val="535353"/>
                </a:solidFill>
                <a:latin typeface="Gill Sans MT"/>
                <a:cs typeface="Gill Sans MT"/>
              </a:rPr>
              <a:t>essential	</a:t>
            </a:r>
            <a:r>
              <a:rPr sz="4600" spc="-90" dirty="0">
                <a:solidFill>
                  <a:srgbClr val="535353"/>
                </a:solidFill>
                <a:latin typeface="Gill Sans MT"/>
                <a:cs typeface="Gill Sans MT"/>
              </a:rPr>
              <a:t>requirements  </a:t>
            </a:r>
            <a:r>
              <a:rPr sz="4600" spc="-85" dirty="0">
                <a:solidFill>
                  <a:srgbClr val="535353"/>
                </a:solidFill>
                <a:latin typeface="Gill Sans MT"/>
                <a:cs typeface="Gill Sans MT"/>
              </a:rPr>
              <a:t>(functions, 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performance, </a:t>
            </a:r>
            <a:r>
              <a:rPr sz="4600" spc="-60" dirty="0">
                <a:solidFill>
                  <a:srgbClr val="535353"/>
                </a:solidFill>
                <a:latin typeface="Gill Sans MT"/>
                <a:cs typeface="Gill Sans MT"/>
              </a:rPr>
              <a:t>design </a:t>
            </a:r>
            <a:r>
              <a:rPr sz="4600" spc="-114" dirty="0">
                <a:solidFill>
                  <a:srgbClr val="535353"/>
                </a:solidFill>
                <a:latin typeface="Gill Sans MT"/>
                <a:cs typeface="Gill Sans MT"/>
              </a:rPr>
              <a:t>constraints, </a:t>
            </a:r>
            <a:r>
              <a:rPr sz="4600" spc="-20" dirty="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sz="4600" spc="-80" dirty="0">
                <a:solidFill>
                  <a:srgbClr val="535353"/>
                </a:solidFill>
                <a:latin typeface="Gill Sans MT"/>
                <a:cs typeface="Gill Sans MT"/>
              </a:rPr>
              <a:t>quality	</a:t>
            </a:r>
            <a:r>
              <a:rPr sz="4600" spc="-85" dirty="0">
                <a:solidFill>
                  <a:srgbClr val="535353"/>
                </a:solidFill>
                <a:latin typeface="Gill Sans MT"/>
                <a:cs typeface="Gill Sans MT"/>
              </a:rPr>
              <a:t>attributes) 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4600" spc="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90" dirty="0">
                <a:solidFill>
                  <a:srgbClr val="535353"/>
                </a:solidFill>
                <a:latin typeface="Gill Sans MT"/>
                <a:cs typeface="Gill Sans MT"/>
              </a:rPr>
              <a:t>system</a:t>
            </a:r>
            <a:r>
              <a:rPr sz="460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20" dirty="0">
                <a:solidFill>
                  <a:srgbClr val="535353"/>
                </a:solidFill>
                <a:latin typeface="Gill Sans MT"/>
                <a:cs typeface="Gill Sans MT"/>
              </a:rPr>
              <a:t>and	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its </a:t>
            </a:r>
            <a:r>
              <a:rPr sz="4600" spc="-80" dirty="0">
                <a:solidFill>
                  <a:srgbClr val="535353"/>
                </a:solidFill>
                <a:latin typeface="Gill Sans MT"/>
                <a:cs typeface="Gill Sans MT"/>
              </a:rPr>
              <a:t>external  </a:t>
            </a:r>
            <a:r>
              <a:rPr sz="4600" spc="-105" dirty="0">
                <a:solidFill>
                  <a:srgbClr val="535353"/>
                </a:solidFill>
                <a:latin typeface="Gill Sans MT"/>
                <a:cs typeface="Gill Sans MT"/>
              </a:rPr>
              <a:t>interfaces.</a:t>
            </a:r>
            <a:endParaRPr sz="4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658" y="328216"/>
            <a:ext cx="10257790" cy="21640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317875" marR="5080" indent="-3305810">
              <a:lnSpc>
                <a:spcPts val="8200"/>
              </a:lnSpc>
              <a:spcBef>
                <a:spcPts val="740"/>
              </a:spcBef>
            </a:pPr>
            <a:r>
              <a:rPr spc="-120" dirty="0"/>
              <a:t>Requirements </a:t>
            </a:r>
            <a:r>
              <a:rPr spc="-155" dirty="0"/>
              <a:t>are </a:t>
            </a:r>
            <a:r>
              <a:rPr spc="-90" dirty="0"/>
              <a:t>Complete  </a:t>
            </a:r>
            <a:r>
              <a:rPr spc="-75" dirty="0"/>
              <a:t>Sentences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671534"/>
            <a:ext cx="11906885" cy="625030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67335" indent="-255270">
              <a:lnSpc>
                <a:spcPct val="100000"/>
              </a:lnSpc>
              <a:spcBef>
                <a:spcPts val="975"/>
              </a:spcBef>
              <a:buSzPct val="82222"/>
              <a:buChar char="•"/>
              <a:tabLst>
                <a:tab pos="267335" algn="l"/>
                <a:tab pos="267970" algn="l"/>
              </a:tabLst>
            </a:pP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Each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requirement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must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first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form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complete</a:t>
            </a:r>
            <a:r>
              <a:rPr sz="2250" spc="1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sentence</a:t>
            </a:r>
            <a:endParaRPr sz="2250">
              <a:latin typeface="Gill Sans MT"/>
              <a:cs typeface="Gill Sans MT"/>
            </a:endParaRPr>
          </a:p>
          <a:p>
            <a:pPr marL="788035" lvl="1" indent="-255270">
              <a:lnSpc>
                <a:spcPct val="100000"/>
              </a:lnSpc>
              <a:spcBef>
                <a:spcPts val="880"/>
              </a:spcBef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bullet </a:t>
            </a:r>
            <a:r>
              <a:rPr sz="2250" spc="-70" dirty="0">
                <a:solidFill>
                  <a:srgbClr val="535353"/>
                </a:solidFill>
                <a:latin typeface="Gill Sans MT"/>
                <a:cs typeface="Gill Sans MT"/>
              </a:rPr>
              <a:t>list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250" spc="-55" dirty="0">
                <a:solidFill>
                  <a:srgbClr val="535353"/>
                </a:solidFill>
                <a:latin typeface="Gill Sans MT"/>
                <a:cs typeface="Gill Sans MT"/>
              </a:rPr>
              <a:t>buzzwords, </a:t>
            </a:r>
            <a:r>
              <a:rPr sz="2250" spc="-70" dirty="0">
                <a:solidFill>
                  <a:srgbClr val="535353"/>
                </a:solidFill>
                <a:latin typeface="Gill Sans MT"/>
                <a:cs typeface="Gill Sans MT"/>
              </a:rPr>
              <a:t>list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250" spc="-55" dirty="0">
                <a:solidFill>
                  <a:srgbClr val="535353"/>
                </a:solidFill>
                <a:latin typeface="Gill Sans MT"/>
                <a:cs typeface="Gill Sans MT"/>
              </a:rPr>
              <a:t>acronyms, </a:t>
            </a:r>
            <a:r>
              <a:rPr sz="2250" spc="-85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sound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bites </a:t>
            </a:r>
            <a:r>
              <a:rPr sz="2250" spc="-20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250" spc="2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slide</a:t>
            </a:r>
            <a:endParaRPr sz="2250">
              <a:latin typeface="Gill Sans MT"/>
              <a:cs typeface="Gill Sans MT"/>
            </a:endParaRPr>
          </a:p>
          <a:p>
            <a:pPr marL="267335" indent="-255270">
              <a:lnSpc>
                <a:spcPct val="100000"/>
              </a:lnSpc>
              <a:spcBef>
                <a:spcPts val="875"/>
              </a:spcBef>
              <a:buSzPct val="82222"/>
              <a:buChar char="•"/>
              <a:tabLst>
                <a:tab pos="267335" algn="l"/>
                <a:tab pos="267970" algn="l"/>
              </a:tabLst>
            </a:pP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Each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requirement contains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subject </a:t>
            </a:r>
            <a:r>
              <a:rPr sz="2250" spc="-10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2250" spc="14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predicate</a:t>
            </a:r>
            <a:endParaRPr sz="2250">
              <a:latin typeface="Gill Sans MT"/>
              <a:cs typeface="Gill Sans MT"/>
            </a:endParaRPr>
          </a:p>
          <a:p>
            <a:pPr marL="788035" lvl="1" indent="-255270">
              <a:lnSpc>
                <a:spcPct val="100000"/>
              </a:lnSpc>
              <a:spcBef>
                <a:spcPts val="880"/>
              </a:spcBef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Subject: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50" spc="-60" dirty="0">
                <a:solidFill>
                  <a:srgbClr val="535353"/>
                </a:solidFill>
                <a:latin typeface="Gill Sans MT"/>
                <a:cs typeface="Gill Sans MT"/>
              </a:rPr>
              <a:t>user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type (watch </a:t>
            </a:r>
            <a:r>
              <a:rPr sz="2250" spc="-60" dirty="0">
                <a:solidFill>
                  <a:srgbClr val="535353"/>
                </a:solidFill>
                <a:latin typeface="Gill Sans MT"/>
                <a:cs typeface="Gill Sans MT"/>
              </a:rPr>
              <a:t>out!) </a:t>
            </a:r>
            <a:r>
              <a:rPr sz="2250" spc="-85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under</a:t>
            </a:r>
            <a:r>
              <a:rPr sz="2250" spc="19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discussion</a:t>
            </a:r>
            <a:endParaRPr sz="2250">
              <a:latin typeface="Gill Sans MT"/>
              <a:cs typeface="Gill Sans MT"/>
            </a:endParaRPr>
          </a:p>
          <a:p>
            <a:pPr marL="788035" lvl="1" indent="-255270">
              <a:lnSpc>
                <a:spcPct val="100000"/>
              </a:lnSpc>
              <a:spcBef>
                <a:spcPts val="880"/>
              </a:spcBef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Predicate: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condition,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action, </a:t>
            </a:r>
            <a:r>
              <a:rPr sz="2250" spc="-85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intended</a:t>
            </a:r>
            <a:r>
              <a:rPr sz="2250" spc="-3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65" dirty="0">
                <a:solidFill>
                  <a:srgbClr val="535353"/>
                </a:solidFill>
                <a:latin typeface="Gill Sans MT"/>
                <a:cs typeface="Gill Sans MT"/>
              </a:rPr>
              <a:t>result</a:t>
            </a:r>
            <a:endParaRPr sz="2250">
              <a:latin typeface="Gill Sans MT"/>
              <a:cs typeface="Gill Sans MT"/>
            </a:endParaRPr>
          </a:p>
          <a:p>
            <a:pPr marL="788035" marR="702310" lvl="1" indent="-255270">
              <a:lnSpc>
                <a:spcPts val="2500"/>
              </a:lnSpc>
              <a:spcBef>
                <a:spcPts val="1125"/>
              </a:spcBef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75" dirty="0">
                <a:solidFill>
                  <a:srgbClr val="535353"/>
                </a:solidFill>
                <a:latin typeface="Gill Sans MT"/>
                <a:cs typeface="Gill Sans MT"/>
              </a:rPr>
              <a:t>Verb</a:t>
            </a:r>
            <a:r>
              <a:rPr sz="225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in</a:t>
            </a:r>
            <a:r>
              <a:rPr sz="2250" spc="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predicate:</a:t>
            </a:r>
            <a:r>
              <a:rPr sz="2250" spc="-40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55" dirty="0">
                <a:solidFill>
                  <a:srgbClr val="535353"/>
                </a:solidFill>
                <a:latin typeface="Gill Sans MT"/>
                <a:cs typeface="Gill Sans MT"/>
              </a:rPr>
              <a:t>“shall”</a:t>
            </a:r>
            <a:r>
              <a:rPr sz="2250" spc="-1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/</a:t>
            </a:r>
            <a:r>
              <a:rPr sz="2250" spc="-2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65" dirty="0">
                <a:solidFill>
                  <a:srgbClr val="535353"/>
                </a:solidFill>
                <a:latin typeface="Gill Sans MT"/>
                <a:cs typeface="Gill Sans MT"/>
              </a:rPr>
              <a:t>“will”</a:t>
            </a:r>
            <a:r>
              <a:rPr sz="2250" spc="-1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/</a:t>
            </a:r>
            <a:r>
              <a:rPr sz="2250" spc="-2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60" dirty="0">
                <a:solidFill>
                  <a:srgbClr val="535353"/>
                </a:solidFill>
                <a:latin typeface="Gill Sans MT"/>
                <a:cs typeface="Gill Sans MT"/>
              </a:rPr>
              <a:t>“must”</a:t>
            </a:r>
            <a:r>
              <a:rPr sz="2250" spc="-17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to</a:t>
            </a:r>
            <a:r>
              <a:rPr sz="225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show</a:t>
            </a:r>
            <a:r>
              <a:rPr sz="2250" spc="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20" dirty="0">
                <a:solidFill>
                  <a:srgbClr val="535353"/>
                </a:solidFill>
                <a:latin typeface="Gill Sans MT"/>
                <a:cs typeface="Gill Sans MT"/>
              </a:rPr>
              <a:t>mandatory</a:t>
            </a:r>
            <a:r>
              <a:rPr sz="2250" spc="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55" dirty="0">
                <a:solidFill>
                  <a:srgbClr val="535353"/>
                </a:solidFill>
                <a:latin typeface="Gill Sans MT"/>
                <a:cs typeface="Gill Sans MT"/>
              </a:rPr>
              <a:t>nature;</a:t>
            </a:r>
            <a:r>
              <a:rPr sz="2250" spc="-40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“may”</a:t>
            </a:r>
            <a:r>
              <a:rPr sz="2250" spc="-17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/</a:t>
            </a:r>
            <a:r>
              <a:rPr sz="2250" spc="-2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“should”</a:t>
            </a:r>
            <a:r>
              <a:rPr sz="2250" spc="-1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to</a:t>
            </a:r>
            <a:r>
              <a:rPr sz="2250" spc="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show 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optionality</a:t>
            </a:r>
            <a:endParaRPr sz="2250">
              <a:latin typeface="Gill Sans MT"/>
              <a:cs typeface="Gill Sans MT"/>
            </a:endParaRPr>
          </a:p>
          <a:p>
            <a:pPr marL="1308735" lvl="2" indent="-255270">
              <a:lnSpc>
                <a:spcPct val="100000"/>
              </a:lnSpc>
              <a:spcBef>
                <a:spcPts val="830"/>
              </a:spcBef>
              <a:buSzPct val="82222"/>
              <a:buChar char="•"/>
              <a:tabLst>
                <a:tab pos="1308735" algn="l"/>
                <a:tab pos="1309370" algn="l"/>
              </a:tabLst>
            </a:pPr>
            <a:r>
              <a:rPr sz="2250" spc="-90" dirty="0">
                <a:solidFill>
                  <a:srgbClr val="535353"/>
                </a:solidFill>
                <a:latin typeface="Gill Sans MT"/>
                <a:cs typeface="Gill Sans MT"/>
              </a:rPr>
              <a:t>MUST,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REQUIRED </a:t>
            </a:r>
            <a:r>
              <a:rPr sz="2250" spc="-85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SHALL: </a:t>
            </a:r>
            <a:r>
              <a:rPr sz="2250" spc="-5" dirty="0">
                <a:solidFill>
                  <a:srgbClr val="535353"/>
                </a:solidFill>
                <a:latin typeface="Gill Sans MT"/>
                <a:cs typeface="Gill Sans MT"/>
              </a:rPr>
              <a:t>mean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that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definition </a:t>
            </a:r>
            <a:r>
              <a:rPr sz="2250" spc="-70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250" spc="-10" dirty="0">
                <a:solidFill>
                  <a:srgbClr val="535353"/>
                </a:solidFill>
                <a:latin typeface="Gill Sans MT"/>
                <a:cs typeface="Gill Sans MT"/>
              </a:rPr>
              <a:t>an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absolute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requirement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2250" spc="2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spec.</a:t>
            </a:r>
            <a:endParaRPr sz="2250">
              <a:latin typeface="Gill Sans MT"/>
              <a:cs typeface="Gill Sans MT"/>
            </a:endParaRPr>
          </a:p>
          <a:p>
            <a:pPr marL="1308735" lvl="2" indent="-255270">
              <a:lnSpc>
                <a:spcPct val="100000"/>
              </a:lnSpc>
              <a:spcBef>
                <a:spcPts val="875"/>
              </a:spcBef>
              <a:buSzPct val="82222"/>
              <a:buChar char="•"/>
              <a:tabLst>
                <a:tab pos="1308735" algn="l"/>
                <a:tab pos="1309370" algn="l"/>
              </a:tabLst>
            </a:pPr>
            <a:r>
              <a:rPr sz="2250" spc="-20" dirty="0">
                <a:solidFill>
                  <a:srgbClr val="535353"/>
                </a:solidFill>
                <a:latin typeface="Gill Sans MT"/>
                <a:cs typeface="Gill Sans MT"/>
              </a:rPr>
              <a:t>MUST </a:t>
            </a:r>
            <a:r>
              <a:rPr sz="2250" spc="-85" dirty="0">
                <a:solidFill>
                  <a:srgbClr val="535353"/>
                </a:solidFill>
                <a:latin typeface="Gill Sans MT"/>
                <a:cs typeface="Gill Sans MT"/>
              </a:rPr>
              <a:t>NOT or </a:t>
            </a:r>
            <a:r>
              <a:rPr sz="2250" spc="-20" dirty="0">
                <a:solidFill>
                  <a:srgbClr val="535353"/>
                </a:solidFill>
                <a:latin typeface="Gill Sans MT"/>
                <a:cs typeface="Gill Sans MT"/>
              </a:rPr>
              <a:t>SHALL </a:t>
            </a:r>
            <a:r>
              <a:rPr sz="2250" spc="-105" dirty="0">
                <a:solidFill>
                  <a:srgbClr val="535353"/>
                </a:solidFill>
                <a:latin typeface="Gill Sans MT"/>
                <a:cs typeface="Gill Sans MT"/>
              </a:rPr>
              <a:t>NOT: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absolute</a:t>
            </a:r>
            <a:r>
              <a:rPr sz="2250" spc="1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prohibition</a:t>
            </a:r>
            <a:endParaRPr sz="2250">
              <a:latin typeface="Gill Sans MT"/>
              <a:cs typeface="Gill Sans MT"/>
            </a:endParaRPr>
          </a:p>
          <a:p>
            <a:pPr marL="1308735" lvl="2" indent="-255270">
              <a:lnSpc>
                <a:spcPct val="100000"/>
              </a:lnSpc>
              <a:spcBef>
                <a:spcPts val="880"/>
              </a:spcBef>
              <a:buSzPct val="82222"/>
              <a:buChar char="•"/>
              <a:tabLst>
                <a:tab pos="1308735" algn="l"/>
                <a:tab pos="1309370" algn="l"/>
              </a:tabLst>
            </a:pPr>
            <a:r>
              <a:rPr sz="2250" spc="-20" dirty="0">
                <a:solidFill>
                  <a:srgbClr val="535353"/>
                </a:solidFill>
                <a:latin typeface="Gill Sans MT"/>
                <a:cs typeface="Gill Sans MT"/>
              </a:rPr>
              <a:t>SHOULD </a:t>
            </a:r>
            <a:r>
              <a:rPr sz="2250" spc="-85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RECOMMENDED: </a:t>
            </a:r>
            <a:r>
              <a:rPr sz="2250" spc="-60" dirty="0">
                <a:solidFill>
                  <a:srgbClr val="535353"/>
                </a:solidFill>
                <a:latin typeface="Gill Sans MT"/>
                <a:cs typeface="Gill Sans MT"/>
              </a:rPr>
              <a:t>think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twice </a:t>
            </a:r>
            <a:r>
              <a:rPr sz="2250" spc="-20" dirty="0">
                <a:solidFill>
                  <a:srgbClr val="535353"/>
                </a:solidFill>
                <a:latin typeface="Gill Sans MT"/>
                <a:cs typeface="Gill Sans MT"/>
              </a:rPr>
              <a:t>about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doing</a:t>
            </a:r>
            <a:r>
              <a:rPr sz="2250" spc="1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120" dirty="0">
                <a:solidFill>
                  <a:srgbClr val="535353"/>
                </a:solidFill>
                <a:latin typeface="Gill Sans MT"/>
                <a:cs typeface="Gill Sans MT"/>
              </a:rPr>
              <a:t>it!</a:t>
            </a:r>
            <a:endParaRPr sz="2250">
              <a:latin typeface="Gill Sans MT"/>
              <a:cs typeface="Gill Sans MT"/>
            </a:endParaRPr>
          </a:p>
          <a:p>
            <a:pPr marL="1308735" lvl="2" indent="-255270">
              <a:lnSpc>
                <a:spcPct val="100000"/>
              </a:lnSpc>
              <a:spcBef>
                <a:spcPts val="880"/>
              </a:spcBef>
              <a:buSzPct val="82222"/>
              <a:buChar char="•"/>
              <a:tabLst>
                <a:tab pos="1308735" algn="l"/>
                <a:tab pos="1309370" algn="l"/>
              </a:tabLst>
            </a:pPr>
            <a:r>
              <a:rPr sz="2250" spc="-20" dirty="0">
                <a:solidFill>
                  <a:srgbClr val="535353"/>
                </a:solidFill>
                <a:latin typeface="Gill Sans MT"/>
                <a:cs typeface="Gill Sans MT"/>
              </a:rPr>
              <a:t>SHOULD </a:t>
            </a:r>
            <a:r>
              <a:rPr sz="2250" spc="-85" dirty="0">
                <a:solidFill>
                  <a:srgbClr val="535353"/>
                </a:solidFill>
                <a:latin typeface="Gill Sans MT"/>
                <a:cs typeface="Gill Sans MT"/>
              </a:rPr>
              <a:t>NOT or NOT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RECOMMENDED: </a:t>
            </a:r>
            <a:r>
              <a:rPr sz="2250" spc="-60" dirty="0">
                <a:solidFill>
                  <a:srgbClr val="535353"/>
                </a:solidFill>
                <a:latin typeface="Gill Sans MT"/>
                <a:cs typeface="Gill Sans MT"/>
              </a:rPr>
              <a:t>think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twice </a:t>
            </a:r>
            <a:r>
              <a:rPr sz="2250" spc="-20" dirty="0">
                <a:solidFill>
                  <a:srgbClr val="535353"/>
                </a:solidFill>
                <a:latin typeface="Gill Sans MT"/>
                <a:cs typeface="Gill Sans MT"/>
              </a:rPr>
              <a:t>about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doing</a:t>
            </a:r>
            <a:r>
              <a:rPr sz="2250" spc="2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120" dirty="0">
                <a:solidFill>
                  <a:srgbClr val="535353"/>
                </a:solidFill>
                <a:latin typeface="Gill Sans MT"/>
                <a:cs typeface="Gill Sans MT"/>
              </a:rPr>
              <a:t>it!</a:t>
            </a:r>
            <a:endParaRPr sz="2250">
              <a:latin typeface="Gill Sans MT"/>
              <a:cs typeface="Gill Sans MT"/>
            </a:endParaRPr>
          </a:p>
          <a:p>
            <a:pPr marL="1308735" lvl="2" indent="-255270">
              <a:lnSpc>
                <a:spcPct val="100000"/>
              </a:lnSpc>
              <a:spcBef>
                <a:spcPts val="875"/>
              </a:spcBef>
              <a:buSzPct val="82222"/>
              <a:buChar char="•"/>
              <a:tabLst>
                <a:tab pos="1308735" algn="l"/>
                <a:tab pos="1309370" algn="l"/>
              </a:tabLst>
            </a:pPr>
            <a:r>
              <a:rPr sz="2250" spc="-90" dirty="0">
                <a:solidFill>
                  <a:srgbClr val="535353"/>
                </a:solidFill>
                <a:latin typeface="Gill Sans MT"/>
                <a:cs typeface="Gill Sans MT"/>
              </a:rPr>
              <a:t>MAY </a:t>
            </a:r>
            <a:r>
              <a:rPr sz="2250" spc="-85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OPTIONAL: </a:t>
            </a:r>
            <a:r>
              <a:rPr sz="2250" spc="-60" dirty="0">
                <a:solidFill>
                  <a:srgbClr val="535353"/>
                </a:solidFill>
                <a:latin typeface="Gill Sans MT"/>
                <a:cs typeface="Gill Sans MT"/>
              </a:rPr>
              <a:t>truly</a:t>
            </a:r>
            <a:r>
              <a:rPr sz="2250" spc="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optional</a:t>
            </a:r>
            <a:endParaRPr sz="2250">
              <a:latin typeface="Gill Sans MT"/>
              <a:cs typeface="Gill Sans MT"/>
            </a:endParaRPr>
          </a:p>
          <a:p>
            <a:pPr marL="267335" indent="-255270">
              <a:lnSpc>
                <a:spcPct val="100000"/>
              </a:lnSpc>
              <a:spcBef>
                <a:spcPts val="880"/>
              </a:spcBef>
              <a:buSzPct val="82222"/>
              <a:buChar char="•"/>
              <a:tabLst>
                <a:tab pos="267335" algn="l"/>
                <a:tab pos="267970" algn="l"/>
              </a:tabLst>
            </a:pP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whole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requirement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provides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specifics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desired </a:t>
            </a:r>
            <a:r>
              <a:rPr sz="2250" spc="-10" dirty="0">
                <a:solidFill>
                  <a:srgbClr val="535353"/>
                </a:solidFill>
                <a:latin typeface="Gill Sans MT"/>
                <a:cs typeface="Gill Sans MT"/>
              </a:rPr>
              <a:t>end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goal </a:t>
            </a:r>
            <a:r>
              <a:rPr sz="2250" spc="-85" dirty="0">
                <a:solidFill>
                  <a:srgbClr val="535353"/>
                </a:solidFill>
                <a:latin typeface="Gill Sans MT"/>
                <a:cs typeface="Gill Sans MT"/>
              </a:rPr>
              <a:t>or</a:t>
            </a:r>
            <a:r>
              <a:rPr sz="2250" spc="3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65" dirty="0">
                <a:solidFill>
                  <a:srgbClr val="535353"/>
                </a:solidFill>
                <a:latin typeface="Gill Sans MT"/>
                <a:cs typeface="Gill Sans MT"/>
              </a:rPr>
              <a:t>result</a:t>
            </a:r>
            <a:endParaRPr sz="2250">
              <a:latin typeface="Gill Sans MT"/>
              <a:cs typeface="Gill Sans MT"/>
            </a:endParaRPr>
          </a:p>
          <a:p>
            <a:pPr marL="267335" indent="-255270">
              <a:lnSpc>
                <a:spcPct val="100000"/>
              </a:lnSpc>
              <a:spcBef>
                <a:spcPts val="875"/>
              </a:spcBef>
              <a:buSzPct val="82222"/>
              <a:buChar char="•"/>
              <a:tabLst>
                <a:tab pos="267335" algn="l"/>
                <a:tab pos="267970" algn="l"/>
              </a:tabLst>
            </a:pP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Contains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success </a:t>
            </a:r>
            <a:r>
              <a:rPr sz="2250" spc="-55" dirty="0">
                <a:solidFill>
                  <a:srgbClr val="535353"/>
                </a:solidFill>
                <a:latin typeface="Gill Sans MT"/>
                <a:cs typeface="Gill Sans MT"/>
              </a:rPr>
              <a:t>criterion </a:t>
            </a:r>
            <a:r>
              <a:rPr sz="2250" spc="-85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250" spc="-55" dirty="0">
                <a:solidFill>
                  <a:srgbClr val="535353"/>
                </a:solidFill>
                <a:latin typeface="Gill Sans MT"/>
                <a:cs typeface="Gill Sans MT"/>
              </a:rPr>
              <a:t>other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measurable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indication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2250" spc="38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quality</a:t>
            </a:r>
            <a:endParaRPr sz="225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654" y="328216"/>
            <a:ext cx="11402695" cy="21640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21890" marR="5080" indent="-2409825">
              <a:lnSpc>
                <a:spcPts val="8200"/>
              </a:lnSpc>
              <a:spcBef>
                <a:spcPts val="740"/>
              </a:spcBef>
              <a:tabLst>
                <a:tab pos="3980815" algn="l"/>
              </a:tabLst>
            </a:pPr>
            <a:r>
              <a:rPr spc="-120" dirty="0"/>
              <a:t>Requirements </a:t>
            </a:r>
            <a:r>
              <a:rPr spc="-155" dirty="0"/>
              <a:t>are </a:t>
            </a:r>
            <a:r>
              <a:rPr spc="-315" dirty="0"/>
              <a:t>Clear, </a:t>
            </a:r>
            <a:r>
              <a:rPr spc="-60" dirty="0"/>
              <a:t>Simple,  </a:t>
            </a:r>
            <a:r>
              <a:rPr spc="-30" dirty="0"/>
              <a:t>and	</a:t>
            </a:r>
            <a:r>
              <a:rPr spc="-70" dirty="0"/>
              <a:t>Unambiguous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93700" y="2625044"/>
            <a:ext cx="12357099" cy="6623352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6623684" indent="-271145">
              <a:lnSpc>
                <a:spcPct val="100000"/>
              </a:lnSpc>
              <a:spcBef>
                <a:spcPts val="1710"/>
              </a:spcBef>
              <a:buSzPct val="81250"/>
              <a:buChar char="•"/>
              <a:tabLst>
                <a:tab pos="6623684" algn="l"/>
                <a:tab pos="6624320" algn="l"/>
              </a:tabLst>
            </a:pPr>
            <a:r>
              <a:rPr sz="2200" spc="-50" dirty="0"/>
              <a:t>Another </a:t>
            </a:r>
            <a:r>
              <a:rPr sz="2200" spc="-55" dirty="0"/>
              <a:t>set </a:t>
            </a:r>
            <a:r>
              <a:rPr sz="2200" spc="-30" dirty="0"/>
              <a:t>of </a:t>
            </a:r>
            <a:r>
              <a:rPr sz="2200" spc="-65" dirty="0"/>
              <a:t>criteria </a:t>
            </a:r>
            <a:r>
              <a:rPr sz="2200" spc="-60" dirty="0"/>
              <a:t>(Pohl,</a:t>
            </a:r>
            <a:r>
              <a:rPr sz="2200" spc="-25" dirty="0"/>
              <a:t> </a:t>
            </a:r>
            <a:r>
              <a:rPr sz="2200" spc="-50" dirty="0"/>
              <a:t>Lucas-Hirz)</a:t>
            </a:r>
            <a:endParaRPr sz="2200" dirty="0"/>
          </a:p>
          <a:p>
            <a:pPr marL="7144384" lvl="1" indent="-271145">
              <a:lnSpc>
                <a:spcPct val="100000"/>
              </a:lnSpc>
              <a:spcBef>
                <a:spcPts val="1605"/>
              </a:spcBef>
              <a:buSzPct val="81250"/>
              <a:buChar char="•"/>
              <a:tabLst>
                <a:tab pos="7144384" algn="l"/>
                <a:tab pos="7145020" algn="l"/>
              </a:tabLst>
            </a:pPr>
            <a:r>
              <a:rPr sz="2200" spc="-45" dirty="0">
                <a:solidFill>
                  <a:srgbClr val="535353"/>
                </a:solidFill>
                <a:latin typeface="Gill Sans MT"/>
                <a:cs typeface="Gill Sans MT"/>
              </a:rPr>
              <a:t>Complete: </a:t>
            </a:r>
            <a:r>
              <a:rPr sz="2200" spc="-30" dirty="0">
                <a:solidFill>
                  <a:srgbClr val="535353"/>
                </a:solidFill>
                <a:latin typeface="Gill Sans MT"/>
                <a:cs typeface="Gill Sans MT"/>
              </a:rPr>
              <a:t>No </a:t>
            </a:r>
            <a:r>
              <a:rPr sz="2200" spc="-50" dirty="0">
                <a:solidFill>
                  <a:srgbClr val="535353"/>
                </a:solidFill>
                <a:latin typeface="Gill Sans MT"/>
                <a:cs typeface="Gill Sans MT"/>
              </a:rPr>
              <a:t>missing</a:t>
            </a:r>
            <a:r>
              <a:rPr sz="2200" spc="-1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50" dirty="0">
                <a:solidFill>
                  <a:srgbClr val="535353"/>
                </a:solidFill>
                <a:latin typeface="Gill Sans MT"/>
                <a:cs typeface="Gill Sans MT"/>
              </a:rPr>
              <a:t>information</a:t>
            </a:r>
            <a:endParaRPr sz="2200" dirty="0">
              <a:latin typeface="Gill Sans MT"/>
              <a:cs typeface="Gill Sans MT"/>
            </a:endParaRPr>
          </a:p>
          <a:p>
            <a:pPr marL="7144384" marR="858519" lvl="1" indent="-271145">
              <a:lnSpc>
                <a:spcPct val="112500"/>
              </a:lnSpc>
              <a:spcBef>
                <a:spcPts val="1250"/>
              </a:spcBef>
              <a:buSzPct val="81250"/>
              <a:buChar char="•"/>
              <a:tabLst>
                <a:tab pos="7144384" algn="l"/>
                <a:tab pos="7145020" algn="l"/>
              </a:tabLst>
            </a:pPr>
            <a:r>
              <a:rPr sz="2200" spc="-55" dirty="0">
                <a:solidFill>
                  <a:srgbClr val="535353"/>
                </a:solidFill>
                <a:latin typeface="Gill Sans MT"/>
                <a:cs typeface="Gill Sans MT"/>
              </a:rPr>
              <a:t>Atomic: Express 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one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200" spc="-55" dirty="0">
                <a:solidFill>
                  <a:srgbClr val="535353"/>
                </a:solidFill>
                <a:latin typeface="Gill Sans MT"/>
                <a:cs typeface="Gill Sans MT"/>
              </a:rPr>
              <a:t>only</a:t>
            </a:r>
            <a:r>
              <a:rPr sz="2200" spc="-1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one  </a:t>
            </a:r>
            <a:r>
              <a:rPr sz="2200" spc="-50" dirty="0">
                <a:solidFill>
                  <a:srgbClr val="535353"/>
                </a:solidFill>
                <a:latin typeface="Gill Sans MT"/>
                <a:cs typeface="Gill Sans MT"/>
              </a:rPr>
              <a:t>requirement</a:t>
            </a:r>
            <a:endParaRPr sz="2200" dirty="0">
              <a:latin typeface="Gill Sans MT"/>
              <a:cs typeface="Gill Sans MT"/>
            </a:endParaRPr>
          </a:p>
          <a:p>
            <a:pPr marL="7144384" marR="675640" lvl="1" indent="-271145">
              <a:lnSpc>
                <a:spcPct val="112500"/>
              </a:lnSpc>
              <a:spcBef>
                <a:spcPts val="1245"/>
              </a:spcBef>
              <a:buSzPct val="81250"/>
              <a:buChar char="•"/>
              <a:tabLst>
                <a:tab pos="7144384" algn="l"/>
                <a:tab pos="7145020" algn="l"/>
              </a:tabLst>
            </a:pPr>
            <a:r>
              <a:rPr sz="2200" spc="-70" dirty="0">
                <a:solidFill>
                  <a:srgbClr val="535353"/>
                </a:solidFill>
                <a:latin typeface="Gill Sans MT"/>
                <a:cs typeface="Gill Sans MT"/>
              </a:rPr>
              <a:t>Traceable: </a:t>
            </a:r>
            <a:r>
              <a:rPr sz="2200" spc="-45" dirty="0">
                <a:solidFill>
                  <a:srgbClr val="535353"/>
                </a:solidFill>
                <a:latin typeface="Gill Sans MT"/>
                <a:cs typeface="Gill Sans MT"/>
              </a:rPr>
              <a:t>Source, </a:t>
            </a:r>
            <a:r>
              <a:rPr sz="2200" spc="-55" dirty="0">
                <a:solidFill>
                  <a:srgbClr val="535353"/>
                </a:solidFill>
                <a:latin typeface="Gill Sans MT"/>
                <a:cs typeface="Gill Sans MT"/>
              </a:rPr>
              <a:t>evolution,</a:t>
            </a:r>
            <a:r>
              <a:rPr sz="2200" spc="-4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45" dirty="0">
                <a:solidFill>
                  <a:srgbClr val="535353"/>
                </a:solidFill>
                <a:latin typeface="Gill Sans MT"/>
                <a:cs typeface="Gill Sans MT"/>
              </a:rPr>
              <a:t>impact,  effective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40" dirty="0">
                <a:solidFill>
                  <a:srgbClr val="535353"/>
                </a:solidFill>
                <a:latin typeface="Gill Sans MT"/>
                <a:cs typeface="Gill Sans MT"/>
              </a:rPr>
              <a:t>use</a:t>
            </a:r>
            <a:endParaRPr sz="2200" dirty="0">
              <a:latin typeface="Gill Sans MT"/>
              <a:cs typeface="Gill Sans MT"/>
            </a:endParaRPr>
          </a:p>
          <a:p>
            <a:pPr marL="7144384" lvl="1" indent="-271145">
              <a:lnSpc>
                <a:spcPct val="100000"/>
              </a:lnSpc>
              <a:spcBef>
                <a:spcPts val="1610"/>
              </a:spcBef>
              <a:buSzPct val="81250"/>
              <a:buChar char="•"/>
              <a:tabLst>
                <a:tab pos="7144384" algn="l"/>
                <a:tab pos="7145020" algn="l"/>
              </a:tabLst>
            </a:pPr>
            <a:r>
              <a:rPr sz="2200" spc="-80" dirty="0">
                <a:solidFill>
                  <a:srgbClr val="535353"/>
                </a:solidFill>
                <a:latin typeface="Gill Sans MT"/>
                <a:cs typeface="Gill Sans MT"/>
              </a:rPr>
              <a:t>Correct:</a:t>
            </a:r>
            <a:r>
              <a:rPr sz="2200" spc="-2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needed</a:t>
            </a:r>
            <a:endParaRPr sz="2200" dirty="0">
              <a:latin typeface="Gill Sans MT"/>
              <a:cs typeface="Gill Sans MT"/>
            </a:endParaRPr>
          </a:p>
          <a:p>
            <a:pPr marL="7144384" lvl="1" indent="-271145">
              <a:lnSpc>
                <a:spcPct val="100000"/>
              </a:lnSpc>
              <a:spcBef>
                <a:spcPts val="1610"/>
              </a:spcBef>
              <a:buSzPct val="81250"/>
              <a:buChar char="•"/>
              <a:tabLst>
                <a:tab pos="7144384" algn="l"/>
                <a:tab pos="7145020" algn="l"/>
              </a:tabLst>
            </a:pPr>
            <a:r>
              <a:rPr sz="2200" spc="-35" dirty="0">
                <a:solidFill>
                  <a:srgbClr val="535353"/>
                </a:solidFill>
                <a:latin typeface="Gill Sans MT"/>
                <a:cs typeface="Gill Sans MT"/>
              </a:rPr>
              <a:t>Unambiguous: </a:t>
            </a:r>
            <a:r>
              <a:rPr sz="2200" spc="-55" dirty="0">
                <a:solidFill>
                  <a:srgbClr val="535353"/>
                </a:solidFill>
                <a:latin typeface="Gill Sans MT"/>
                <a:cs typeface="Gill Sans MT"/>
              </a:rPr>
              <a:t>exactly 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one</a:t>
            </a:r>
            <a:r>
              <a:rPr sz="2200" spc="-1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meaning</a:t>
            </a:r>
            <a:endParaRPr sz="2200" dirty="0">
              <a:latin typeface="Gill Sans MT"/>
              <a:cs typeface="Gill Sans MT"/>
            </a:endParaRPr>
          </a:p>
          <a:p>
            <a:pPr marL="7144384" marR="5080" lvl="1" indent="-271145">
              <a:lnSpc>
                <a:spcPct val="112500"/>
              </a:lnSpc>
              <a:spcBef>
                <a:spcPts val="1245"/>
              </a:spcBef>
              <a:buSzPct val="81250"/>
              <a:buChar char="•"/>
              <a:tabLst>
                <a:tab pos="7144384" algn="l"/>
                <a:tab pos="7145020" algn="l"/>
              </a:tabLst>
            </a:pPr>
            <a:r>
              <a:rPr sz="2200" spc="-60" dirty="0">
                <a:solidFill>
                  <a:srgbClr val="535353"/>
                </a:solidFill>
                <a:latin typeface="Gill Sans MT"/>
                <a:cs typeface="Gill Sans MT"/>
              </a:rPr>
              <a:t>Consistent: </a:t>
            </a:r>
            <a:r>
              <a:rPr sz="2200" spc="-55" dirty="0">
                <a:solidFill>
                  <a:srgbClr val="535353"/>
                </a:solidFill>
                <a:latin typeface="Gill Sans MT"/>
                <a:cs typeface="Gill Sans MT"/>
              </a:rPr>
              <a:t>consistent with respect to </a:t>
            </a:r>
            <a:r>
              <a:rPr sz="2200" spc="-40" dirty="0">
                <a:solidFill>
                  <a:srgbClr val="535353"/>
                </a:solidFill>
                <a:latin typeface="Gill Sans MT"/>
                <a:cs typeface="Gill Sans MT"/>
              </a:rPr>
              <a:t>the  </a:t>
            </a:r>
            <a:r>
              <a:rPr sz="2200" spc="-45" dirty="0">
                <a:solidFill>
                  <a:srgbClr val="535353"/>
                </a:solidFill>
                <a:latin typeface="Gill Sans MT"/>
                <a:cs typeface="Gill Sans MT"/>
              </a:rPr>
              <a:t>terminology</a:t>
            </a:r>
            <a:endParaRPr sz="2200" dirty="0">
              <a:latin typeface="Gill Sans MT"/>
              <a:cs typeface="Gill Sans MT"/>
            </a:endParaRPr>
          </a:p>
          <a:p>
            <a:pPr marL="7144384" lvl="1" indent="-271145">
              <a:lnSpc>
                <a:spcPct val="100000"/>
              </a:lnSpc>
              <a:spcBef>
                <a:spcPts val="1610"/>
              </a:spcBef>
              <a:buSzPct val="81250"/>
              <a:buChar char="•"/>
              <a:tabLst>
                <a:tab pos="7144384" algn="l"/>
                <a:tab pos="7145020" algn="l"/>
              </a:tabLst>
            </a:pPr>
            <a:r>
              <a:rPr sz="2200" spc="-55" dirty="0">
                <a:solidFill>
                  <a:srgbClr val="535353"/>
                </a:solidFill>
                <a:latin typeface="Gill Sans MT"/>
                <a:cs typeface="Gill Sans MT"/>
              </a:rPr>
              <a:t>Verifiable:</a:t>
            </a:r>
            <a:r>
              <a:rPr sz="2200" spc="-2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45" dirty="0">
                <a:solidFill>
                  <a:srgbClr val="535353"/>
                </a:solidFill>
                <a:latin typeface="Gill Sans MT"/>
                <a:cs typeface="Gill Sans MT"/>
              </a:rPr>
              <a:t>testable</a:t>
            </a:r>
            <a:endParaRPr sz="2200" dirty="0">
              <a:latin typeface="Gill Sans MT"/>
              <a:cs typeface="Gill Sans MT"/>
            </a:endParaRPr>
          </a:p>
          <a:p>
            <a:pPr marL="7144384" lvl="1" indent="-271145">
              <a:lnSpc>
                <a:spcPct val="100000"/>
              </a:lnSpc>
              <a:spcBef>
                <a:spcPts val="1605"/>
              </a:spcBef>
              <a:buSzPct val="81250"/>
              <a:buChar char="•"/>
              <a:tabLst>
                <a:tab pos="7144384" algn="l"/>
                <a:tab pos="7145020" algn="l"/>
              </a:tabLst>
            </a:pP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Up </a:t>
            </a:r>
            <a:r>
              <a:rPr sz="2200" spc="-55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200" spc="-40" dirty="0">
                <a:solidFill>
                  <a:srgbClr val="535353"/>
                </a:solidFill>
                <a:latin typeface="Gill Sans MT"/>
                <a:cs typeface="Gill Sans MT"/>
              </a:rPr>
              <a:t>date: reflect the </a:t>
            </a:r>
            <a:r>
              <a:rPr sz="2200" spc="-45" dirty="0">
                <a:solidFill>
                  <a:srgbClr val="535353"/>
                </a:solidFill>
                <a:latin typeface="Gill Sans MT"/>
                <a:cs typeface="Gill Sans MT"/>
              </a:rPr>
              <a:t>actual</a:t>
            </a:r>
            <a:r>
              <a:rPr sz="2200" spc="-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60" dirty="0">
                <a:solidFill>
                  <a:srgbClr val="535353"/>
                </a:solidFill>
                <a:latin typeface="Gill Sans MT"/>
                <a:cs typeface="Gill Sans MT"/>
              </a:rPr>
              <a:t>status</a:t>
            </a:r>
            <a:endParaRPr sz="2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688390"/>
            <a:ext cx="5659120" cy="4803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marR="57150" indent="-271145">
              <a:lnSpc>
                <a:spcPct val="112500"/>
              </a:lnSpc>
              <a:spcBef>
                <a:spcPts val="100"/>
              </a:spcBef>
              <a:buSzPct val="81250"/>
              <a:buChar char="•"/>
              <a:tabLst>
                <a:tab pos="283210" algn="l"/>
                <a:tab pos="283845" algn="l"/>
              </a:tabLst>
            </a:pPr>
            <a:r>
              <a:rPr sz="2200" spc="-65" dirty="0">
                <a:solidFill>
                  <a:srgbClr val="535353"/>
                </a:solidFill>
                <a:latin typeface="Gill Sans MT"/>
                <a:cs typeface="Gill Sans MT"/>
              </a:rPr>
              <a:t>Look </a:t>
            </a:r>
            <a:r>
              <a:rPr sz="2200" spc="-80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200" spc="-4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200" spc="-50" dirty="0">
                <a:solidFill>
                  <a:srgbClr val="535353"/>
                </a:solidFill>
                <a:latin typeface="Gill Sans MT"/>
                <a:cs typeface="Gill Sans MT"/>
              </a:rPr>
              <a:t>following </a:t>
            </a:r>
            <a:r>
              <a:rPr sz="2200" spc="-60" dirty="0">
                <a:solidFill>
                  <a:srgbClr val="535353"/>
                </a:solidFill>
                <a:latin typeface="Gill Sans MT"/>
                <a:cs typeface="Gill Sans MT"/>
              </a:rPr>
              <a:t>characteristics </a:t>
            </a:r>
            <a:r>
              <a:rPr sz="2200" spc="-55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each  </a:t>
            </a:r>
            <a:r>
              <a:rPr sz="2200" spc="-50" dirty="0">
                <a:solidFill>
                  <a:srgbClr val="535353"/>
                </a:solidFill>
                <a:latin typeface="Gill Sans MT"/>
                <a:cs typeface="Gill Sans MT"/>
              </a:rPr>
              <a:t>requirement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5" dirty="0">
                <a:solidFill>
                  <a:srgbClr val="535353"/>
                </a:solidFill>
                <a:latin typeface="Gill Sans MT"/>
                <a:cs typeface="Gill Sans MT"/>
              </a:rPr>
              <a:t>(Amyot)</a:t>
            </a:r>
            <a:endParaRPr sz="2200" dirty="0">
              <a:latin typeface="Gill Sans MT"/>
              <a:cs typeface="Gill Sans MT"/>
            </a:endParaRPr>
          </a:p>
          <a:p>
            <a:pPr marL="803910" lvl="1" indent="-271145">
              <a:lnSpc>
                <a:spcPct val="100000"/>
              </a:lnSpc>
              <a:spcBef>
                <a:spcPts val="1610"/>
              </a:spcBef>
              <a:buSzPct val="81250"/>
              <a:buChar char="•"/>
              <a:tabLst>
                <a:tab pos="803910" algn="l"/>
                <a:tab pos="804545" algn="l"/>
              </a:tabLst>
            </a:pPr>
            <a:r>
              <a:rPr sz="2200" spc="-45" dirty="0">
                <a:solidFill>
                  <a:srgbClr val="535353"/>
                </a:solidFill>
                <a:latin typeface="Gill Sans MT"/>
                <a:cs typeface="Gill Sans MT"/>
              </a:rPr>
              <a:t>Feasible </a:t>
            </a:r>
            <a:r>
              <a:rPr sz="2200" spc="-30" dirty="0">
                <a:solidFill>
                  <a:srgbClr val="535353"/>
                </a:solidFill>
                <a:latin typeface="Gill Sans MT"/>
                <a:cs typeface="Gill Sans MT"/>
              </a:rPr>
              <a:t>(not </a:t>
            </a:r>
            <a:r>
              <a:rPr sz="2200" spc="-55" dirty="0">
                <a:solidFill>
                  <a:srgbClr val="535353"/>
                </a:solidFill>
                <a:latin typeface="Gill Sans MT"/>
                <a:cs typeface="Gill Sans MT"/>
              </a:rPr>
              <a:t>wishful</a:t>
            </a:r>
            <a:r>
              <a:rPr sz="2200" spc="5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50" dirty="0">
                <a:solidFill>
                  <a:srgbClr val="535353"/>
                </a:solidFill>
                <a:latin typeface="Gill Sans MT"/>
                <a:cs typeface="Gill Sans MT"/>
              </a:rPr>
              <a:t>thinking)</a:t>
            </a:r>
            <a:endParaRPr sz="2200" dirty="0">
              <a:latin typeface="Gill Sans MT"/>
              <a:cs typeface="Gill Sans MT"/>
            </a:endParaRPr>
          </a:p>
          <a:p>
            <a:pPr marL="803910" marR="608965" lvl="1" indent="-271145">
              <a:lnSpc>
                <a:spcPct val="112500"/>
              </a:lnSpc>
              <a:spcBef>
                <a:spcPts val="1245"/>
              </a:spcBef>
              <a:buSzPct val="81250"/>
              <a:buChar char="•"/>
              <a:tabLst>
                <a:tab pos="803910" algn="l"/>
                <a:tab pos="804545" algn="l"/>
              </a:tabLst>
            </a:pP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Needed </a:t>
            </a:r>
            <a:r>
              <a:rPr sz="2200" spc="-45" dirty="0">
                <a:solidFill>
                  <a:srgbClr val="535353"/>
                </a:solidFill>
                <a:latin typeface="Gill Sans MT"/>
                <a:cs typeface="Gill Sans MT"/>
              </a:rPr>
              <a:t>(provides </a:t>
            </a:r>
            <a:r>
              <a:rPr sz="2200" spc="-4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200" spc="-35" dirty="0">
                <a:solidFill>
                  <a:srgbClr val="535353"/>
                </a:solidFill>
                <a:latin typeface="Gill Sans MT"/>
                <a:cs typeface="Gill Sans MT"/>
              </a:rPr>
              <a:t>specifics </a:t>
            </a:r>
            <a:r>
              <a:rPr sz="2200" spc="-3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a  </a:t>
            </a:r>
            <a:r>
              <a:rPr sz="2200" spc="-50" dirty="0">
                <a:solidFill>
                  <a:srgbClr val="535353"/>
                </a:solidFill>
                <a:latin typeface="Gill Sans MT"/>
                <a:cs typeface="Gill Sans MT"/>
              </a:rPr>
              <a:t>desired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end </a:t>
            </a:r>
            <a:r>
              <a:rPr sz="2200" spc="-30" dirty="0">
                <a:solidFill>
                  <a:srgbClr val="535353"/>
                </a:solidFill>
                <a:latin typeface="Gill Sans MT"/>
                <a:cs typeface="Gill Sans MT"/>
              </a:rPr>
              <a:t>goal </a:t>
            </a:r>
            <a:r>
              <a:rPr sz="2200" spc="-95" dirty="0">
                <a:solidFill>
                  <a:srgbClr val="535353"/>
                </a:solidFill>
                <a:latin typeface="Gill Sans MT"/>
                <a:cs typeface="Gill Sans MT"/>
              </a:rPr>
              <a:t>or</a:t>
            </a:r>
            <a:r>
              <a:rPr sz="2200" spc="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60" dirty="0">
                <a:solidFill>
                  <a:srgbClr val="535353"/>
                </a:solidFill>
                <a:latin typeface="Gill Sans MT"/>
                <a:cs typeface="Gill Sans MT"/>
              </a:rPr>
              <a:t>result)</a:t>
            </a:r>
            <a:endParaRPr sz="2200" dirty="0">
              <a:latin typeface="Gill Sans MT"/>
              <a:cs typeface="Gill Sans MT"/>
            </a:endParaRPr>
          </a:p>
          <a:p>
            <a:pPr marL="803910" marR="173990" lvl="1" indent="-271145">
              <a:lnSpc>
                <a:spcPct val="112500"/>
              </a:lnSpc>
              <a:spcBef>
                <a:spcPts val="1250"/>
              </a:spcBef>
              <a:buSzPct val="81250"/>
              <a:buChar char="•"/>
              <a:tabLst>
                <a:tab pos="803910" algn="l"/>
                <a:tab pos="804545" algn="l"/>
                <a:tab pos="4609465" algn="l"/>
              </a:tabLst>
            </a:pPr>
            <a:r>
              <a:rPr sz="2200" spc="-85" dirty="0">
                <a:solidFill>
                  <a:srgbClr val="535353"/>
                </a:solidFill>
                <a:latin typeface="Gill Sans MT"/>
                <a:cs typeface="Gill Sans MT"/>
              </a:rPr>
              <a:t>Testable </a:t>
            </a:r>
            <a:r>
              <a:rPr sz="2200" spc="-40" dirty="0">
                <a:solidFill>
                  <a:srgbClr val="535353"/>
                </a:solidFill>
                <a:latin typeface="Gill Sans MT"/>
                <a:cs typeface="Gill Sans MT"/>
              </a:rPr>
              <a:t>(contains 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00" spc="-55" dirty="0">
                <a:solidFill>
                  <a:srgbClr val="535353"/>
                </a:solidFill>
                <a:latin typeface="Gill Sans MT"/>
                <a:cs typeface="Gill Sans MT"/>
              </a:rPr>
              <a:t>success criterion/  </a:t>
            </a:r>
            <a:r>
              <a:rPr sz="2200" spc="-70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2200" spc="-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2200" spc="-35" dirty="0">
                <a:solidFill>
                  <a:srgbClr val="535353"/>
                </a:solidFill>
                <a:latin typeface="Gill Sans MT"/>
                <a:cs typeface="Gill Sans MT"/>
              </a:rPr>
              <a:t>h</a:t>
            </a:r>
            <a:r>
              <a:rPr sz="2200" spc="-80" dirty="0">
                <a:solidFill>
                  <a:srgbClr val="535353"/>
                </a:solidFill>
                <a:latin typeface="Gill Sans MT"/>
                <a:cs typeface="Gill Sans MT"/>
              </a:rPr>
              <a:t>er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 me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200" spc="-55" dirty="0">
                <a:solidFill>
                  <a:srgbClr val="535353"/>
                </a:solidFill>
                <a:latin typeface="Gill Sans MT"/>
                <a:cs typeface="Gill Sans MT"/>
              </a:rPr>
              <a:t>su</a:t>
            </a:r>
            <a:r>
              <a:rPr sz="2200" spc="-100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b</a:t>
            </a:r>
            <a:r>
              <a:rPr sz="2200" spc="-45" dirty="0">
                <a:solidFill>
                  <a:srgbClr val="535353"/>
                </a:solidFill>
                <a:latin typeface="Gill Sans MT"/>
                <a:cs typeface="Gill Sans MT"/>
              </a:rPr>
              <a:t>le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55" dirty="0">
                <a:solidFill>
                  <a:srgbClr val="535353"/>
                </a:solidFill>
                <a:latin typeface="Gill Sans MT"/>
                <a:cs typeface="Gill Sans MT"/>
              </a:rPr>
              <a:t>in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200" spc="-45" dirty="0">
                <a:solidFill>
                  <a:srgbClr val="535353"/>
                </a:solidFill>
                <a:latin typeface="Gill Sans MT"/>
                <a:cs typeface="Gill Sans MT"/>
              </a:rPr>
              <a:t>ic</a:t>
            </a:r>
            <a:r>
              <a:rPr sz="2200" spc="-6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200" spc="-80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2200" spc="-45" dirty="0">
                <a:solidFill>
                  <a:srgbClr val="535353"/>
                </a:solidFill>
                <a:latin typeface="Gill Sans MT"/>
                <a:cs typeface="Gill Sans MT"/>
              </a:rPr>
              <a:t>ion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0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22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2200" spc="15" dirty="0">
                <a:solidFill>
                  <a:srgbClr val="535353"/>
                </a:solidFill>
                <a:latin typeface="Gill Sans MT"/>
                <a:cs typeface="Gill Sans MT"/>
              </a:rPr>
              <a:t>q</a:t>
            </a:r>
            <a:r>
              <a:rPr sz="2200" spc="-35" dirty="0">
                <a:solidFill>
                  <a:srgbClr val="535353"/>
                </a:solidFill>
                <a:latin typeface="Gill Sans MT"/>
                <a:cs typeface="Gill Sans MT"/>
              </a:rPr>
              <a:t>u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200" spc="-70" dirty="0">
                <a:solidFill>
                  <a:srgbClr val="535353"/>
                </a:solidFill>
                <a:latin typeface="Gill Sans MT"/>
                <a:cs typeface="Gill Sans MT"/>
              </a:rPr>
              <a:t>li</a:t>
            </a:r>
            <a:r>
              <a:rPr sz="2200" spc="-10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y)</a:t>
            </a:r>
            <a:endParaRPr sz="2200" dirty="0">
              <a:latin typeface="Gill Sans MT"/>
              <a:cs typeface="Gill Sans MT"/>
            </a:endParaRPr>
          </a:p>
          <a:p>
            <a:pPr marL="803910" lvl="1" indent="-271145">
              <a:lnSpc>
                <a:spcPct val="100000"/>
              </a:lnSpc>
              <a:spcBef>
                <a:spcPts val="1605"/>
              </a:spcBef>
              <a:buSzPct val="81250"/>
              <a:buChar char="•"/>
              <a:tabLst>
                <a:tab pos="803910" algn="l"/>
                <a:tab pos="804545" algn="l"/>
              </a:tabLst>
            </a:pPr>
            <a:r>
              <a:rPr sz="2200" spc="-110" dirty="0">
                <a:solidFill>
                  <a:srgbClr val="535353"/>
                </a:solidFill>
                <a:latin typeface="Gill Sans MT"/>
                <a:cs typeface="Gill Sans MT"/>
              </a:rPr>
              <a:t>Clear, </a:t>
            </a:r>
            <a:r>
              <a:rPr sz="2200" spc="-35" dirty="0">
                <a:solidFill>
                  <a:srgbClr val="535353"/>
                </a:solidFill>
                <a:latin typeface="Gill Sans MT"/>
                <a:cs typeface="Gill Sans MT"/>
              </a:rPr>
              <a:t>unambiguous, </a:t>
            </a:r>
            <a:r>
              <a:rPr sz="2200" spc="-50" dirty="0">
                <a:solidFill>
                  <a:srgbClr val="535353"/>
                </a:solidFill>
                <a:latin typeface="Gill Sans MT"/>
                <a:cs typeface="Gill Sans MT"/>
              </a:rPr>
              <a:t>precise, 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one</a:t>
            </a:r>
            <a:r>
              <a:rPr sz="2200" spc="-44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40" dirty="0">
                <a:solidFill>
                  <a:srgbClr val="535353"/>
                </a:solidFill>
                <a:latin typeface="Gill Sans MT"/>
                <a:cs typeface="Gill Sans MT"/>
              </a:rPr>
              <a:t>thought</a:t>
            </a:r>
            <a:endParaRPr sz="2200" dirty="0">
              <a:latin typeface="Gill Sans MT"/>
              <a:cs typeface="Gill Sans MT"/>
            </a:endParaRPr>
          </a:p>
          <a:p>
            <a:pPr marL="803910" lvl="1" indent="-271145">
              <a:lnSpc>
                <a:spcPct val="100000"/>
              </a:lnSpc>
              <a:spcBef>
                <a:spcPts val="1610"/>
              </a:spcBef>
              <a:buSzPct val="81250"/>
              <a:buChar char="•"/>
              <a:tabLst>
                <a:tab pos="803910" algn="l"/>
                <a:tab pos="804545" algn="l"/>
              </a:tabLst>
            </a:pPr>
            <a:r>
              <a:rPr sz="2200" spc="-60" dirty="0">
                <a:solidFill>
                  <a:srgbClr val="535353"/>
                </a:solidFill>
                <a:latin typeface="Gill Sans MT"/>
                <a:cs typeface="Gill Sans MT"/>
              </a:rPr>
              <a:t>Prioritized</a:t>
            </a:r>
            <a:endParaRPr sz="2200" dirty="0">
              <a:latin typeface="Gill Sans MT"/>
              <a:cs typeface="Gill Sans MT"/>
            </a:endParaRPr>
          </a:p>
          <a:p>
            <a:pPr marL="803910" lvl="1" indent="-271145">
              <a:lnSpc>
                <a:spcPct val="100000"/>
              </a:lnSpc>
              <a:spcBef>
                <a:spcPts val="1610"/>
              </a:spcBef>
              <a:buSzPct val="81250"/>
              <a:buChar char="•"/>
              <a:tabLst>
                <a:tab pos="803910" algn="l"/>
                <a:tab pos="804545" algn="l"/>
              </a:tabLst>
            </a:pPr>
            <a:r>
              <a:rPr sz="2200" spc="-70" dirty="0">
                <a:solidFill>
                  <a:srgbClr val="535353"/>
                </a:solidFill>
                <a:latin typeface="Gill Sans MT"/>
                <a:cs typeface="Gill Sans MT"/>
              </a:rPr>
              <a:t>ID</a:t>
            </a:r>
            <a:endParaRPr sz="22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034" y="848916"/>
            <a:ext cx="56667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Tips </a:t>
            </a:r>
            <a:r>
              <a:rPr spc="-225" dirty="0"/>
              <a:t>for</a:t>
            </a:r>
            <a:r>
              <a:rPr spc="-645" dirty="0"/>
              <a:t> </a:t>
            </a:r>
            <a:r>
              <a:rPr spc="-160" dirty="0"/>
              <a:t>Writing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788382"/>
            <a:ext cx="12094210" cy="61702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2270" indent="-370205">
              <a:lnSpc>
                <a:spcPct val="100000"/>
              </a:lnSpc>
              <a:spcBef>
                <a:spcPts val="114"/>
              </a:spcBef>
              <a:buSzPct val="81538"/>
              <a:buChar char="•"/>
              <a:tabLst>
                <a:tab pos="382270" algn="l"/>
                <a:tab pos="382905" algn="l"/>
              </a:tabLst>
            </a:pPr>
            <a:r>
              <a:rPr sz="3250" spc="-70" dirty="0">
                <a:solidFill>
                  <a:srgbClr val="535353"/>
                </a:solidFill>
                <a:latin typeface="Gill Sans MT"/>
                <a:cs typeface="Gill Sans MT"/>
              </a:rPr>
              <a:t>Write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short </a:t>
            </a: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sentences.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Use the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active </a:t>
            </a: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voice </a:t>
            </a:r>
            <a:r>
              <a:rPr sz="3250" spc="-5" dirty="0">
                <a:solidFill>
                  <a:srgbClr val="535353"/>
                </a:solidFill>
                <a:latin typeface="Gill Sans MT"/>
                <a:cs typeface="Gill Sans MT"/>
              </a:rPr>
              <a:t>(no </a:t>
            </a: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more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than </a:t>
            </a:r>
            <a:r>
              <a:rPr sz="3250" spc="5" dirty="0">
                <a:solidFill>
                  <a:srgbClr val="535353"/>
                </a:solidFill>
                <a:latin typeface="Gill Sans MT"/>
                <a:cs typeface="Gill Sans MT"/>
              </a:rPr>
              <a:t>22</a:t>
            </a:r>
            <a:r>
              <a:rPr sz="3250" spc="2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70" dirty="0">
                <a:solidFill>
                  <a:srgbClr val="535353"/>
                </a:solidFill>
                <a:latin typeface="Gill Sans MT"/>
                <a:cs typeface="Gill Sans MT"/>
              </a:rPr>
              <a:t>words).</a:t>
            </a:r>
            <a:endParaRPr sz="3250" dirty="0">
              <a:latin typeface="Gill Sans MT"/>
              <a:cs typeface="Gill Sans MT"/>
            </a:endParaRPr>
          </a:p>
          <a:p>
            <a:pPr marL="382270" marR="179705" indent="-370205">
              <a:lnSpc>
                <a:spcPct val="113799"/>
              </a:lnSpc>
              <a:spcBef>
                <a:spcPts val="3265"/>
              </a:spcBef>
              <a:buSzPct val="81538"/>
              <a:buChar char="•"/>
              <a:tabLst>
                <a:tab pos="382270" algn="l"/>
                <a:tab pos="382905" algn="l"/>
              </a:tabLst>
            </a:pPr>
            <a:r>
              <a:rPr sz="3250" spc="-29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250" spc="-75" dirty="0">
                <a:solidFill>
                  <a:srgbClr val="535353"/>
                </a:solidFill>
                <a:latin typeface="Gill Sans MT"/>
                <a:cs typeface="Gill Sans MT"/>
              </a:rPr>
              <a:t>know </a:t>
            </a: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whether </a:t>
            </a:r>
            <a:r>
              <a:rPr sz="3250" spc="-95" dirty="0">
                <a:solidFill>
                  <a:srgbClr val="535353"/>
                </a:solidFill>
                <a:latin typeface="Gill Sans MT"/>
                <a:cs typeface="Gill Sans MT"/>
              </a:rPr>
              <a:t>your </a:t>
            </a: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requirement </a:t>
            </a:r>
            <a:r>
              <a:rPr sz="3250" spc="-100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explicit </a:t>
            </a:r>
            <a:r>
              <a:rPr sz="3250" spc="-35" dirty="0">
                <a:solidFill>
                  <a:srgbClr val="535353"/>
                </a:solidFill>
                <a:latin typeface="Gill Sans MT"/>
                <a:cs typeface="Gill Sans MT"/>
              </a:rPr>
              <a:t>enough, </a:t>
            </a:r>
            <a:r>
              <a:rPr sz="3250" spc="-50" dirty="0">
                <a:solidFill>
                  <a:srgbClr val="535353"/>
                </a:solidFill>
                <a:latin typeface="Gill Sans MT"/>
                <a:cs typeface="Gill Sans MT"/>
              </a:rPr>
              <a:t>read </a:t>
            </a:r>
            <a:r>
              <a:rPr sz="3250" spc="-100" dirty="0">
                <a:solidFill>
                  <a:srgbClr val="535353"/>
                </a:solidFill>
                <a:latin typeface="Gill Sans MT"/>
                <a:cs typeface="Gill Sans MT"/>
              </a:rPr>
              <a:t>it </a:t>
            </a:r>
            <a:r>
              <a:rPr sz="3250" spc="-65" dirty="0">
                <a:solidFill>
                  <a:srgbClr val="535353"/>
                </a:solidFill>
                <a:latin typeface="Gill Sans MT"/>
                <a:cs typeface="Gill Sans MT"/>
              </a:rPr>
              <a:t>from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the  developer </a:t>
            </a:r>
            <a:r>
              <a:rPr sz="3250" spc="-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250" spc="-80" dirty="0">
                <a:solidFill>
                  <a:srgbClr val="535353"/>
                </a:solidFill>
                <a:latin typeface="Gill Sans MT"/>
                <a:cs typeface="Gill Sans MT"/>
              </a:rPr>
              <a:t>tester </a:t>
            </a:r>
            <a:r>
              <a:rPr sz="3250" spc="-50" dirty="0">
                <a:solidFill>
                  <a:srgbClr val="535353"/>
                </a:solidFill>
                <a:latin typeface="Gill Sans MT"/>
                <a:cs typeface="Gill Sans MT"/>
              </a:rPr>
              <a:t>points </a:t>
            </a:r>
            <a:r>
              <a:rPr sz="3250" spc="-30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3250" spc="2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95" dirty="0">
                <a:solidFill>
                  <a:srgbClr val="535353"/>
                </a:solidFill>
                <a:latin typeface="Gill Sans MT"/>
                <a:cs typeface="Gill Sans MT"/>
              </a:rPr>
              <a:t>view.</a:t>
            </a:r>
            <a:endParaRPr sz="3250" dirty="0">
              <a:latin typeface="Gill Sans MT"/>
              <a:cs typeface="Gill Sans MT"/>
            </a:endParaRPr>
          </a:p>
          <a:p>
            <a:pPr marL="382270" marR="1479550" indent="-370205">
              <a:lnSpc>
                <a:spcPct val="113799"/>
              </a:lnSpc>
              <a:spcBef>
                <a:spcPts val="3270"/>
              </a:spcBef>
              <a:buSzPct val="81538"/>
              <a:buChar char="•"/>
              <a:tabLst>
                <a:tab pos="382270" algn="l"/>
                <a:tab pos="382905" algn="l"/>
                <a:tab pos="8183880" algn="l"/>
              </a:tabLst>
            </a:pPr>
            <a:r>
              <a:rPr sz="3250" spc="-70" dirty="0">
                <a:solidFill>
                  <a:srgbClr val="535353"/>
                </a:solidFill>
                <a:latin typeface="Gill Sans MT"/>
                <a:cs typeface="Gill Sans MT"/>
              </a:rPr>
              <a:t>Write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requirements </a:t>
            </a: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that </a:t>
            </a:r>
            <a:r>
              <a:rPr sz="3250" spc="-30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3250" spc="20" dirty="0">
                <a:solidFill>
                  <a:srgbClr val="535353"/>
                </a:solidFill>
                <a:latin typeface="Gill Sans MT"/>
                <a:cs typeface="Gill Sans MT"/>
              </a:rPr>
              <a:t>be</a:t>
            </a:r>
            <a:r>
              <a:rPr sz="3250" spc="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45" dirty="0">
                <a:solidFill>
                  <a:srgbClr val="535353"/>
                </a:solidFill>
                <a:latin typeface="Gill Sans MT"/>
                <a:cs typeface="Gill Sans MT"/>
              </a:rPr>
              <a:t>unitary</a:t>
            </a:r>
            <a:r>
              <a:rPr sz="3250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tested.	Avoid</a:t>
            </a:r>
            <a:r>
              <a:rPr sz="3250" spc="-39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“and/or”  </a:t>
            </a:r>
            <a:r>
              <a:rPr sz="3250" spc="-50" dirty="0">
                <a:solidFill>
                  <a:srgbClr val="535353"/>
                </a:solidFill>
                <a:latin typeface="Gill Sans MT"/>
                <a:cs typeface="Gill Sans MT"/>
              </a:rPr>
              <a:t>statements </a:t>
            </a: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that </a:t>
            </a:r>
            <a:r>
              <a:rPr sz="3250" spc="-25" dirty="0">
                <a:solidFill>
                  <a:srgbClr val="535353"/>
                </a:solidFill>
                <a:latin typeface="Gill Sans MT"/>
                <a:cs typeface="Gill Sans MT"/>
              </a:rPr>
              <a:t>compose </a:t>
            </a: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multiple</a:t>
            </a:r>
            <a:r>
              <a:rPr sz="3250" spc="1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65" dirty="0">
                <a:solidFill>
                  <a:srgbClr val="535353"/>
                </a:solidFill>
                <a:latin typeface="Gill Sans MT"/>
                <a:cs typeface="Gill Sans MT"/>
              </a:rPr>
              <a:t>requirements.</a:t>
            </a:r>
            <a:endParaRPr sz="325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382270" indent="-370205">
              <a:lnSpc>
                <a:spcPct val="100000"/>
              </a:lnSpc>
              <a:buSzPct val="81538"/>
              <a:buChar char="•"/>
              <a:tabLst>
                <a:tab pos="382270" algn="l"/>
                <a:tab pos="382905" algn="l"/>
              </a:tabLst>
            </a:pPr>
            <a:r>
              <a:rPr sz="3250" spc="-90" dirty="0">
                <a:solidFill>
                  <a:srgbClr val="535353"/>
                </a:solidFill>
                <a:latin typeface="Gill Sans MT"/>
                <a:cs typeface="Gill Sans MT"/>
              </a:rPr>
              <a:t>Keep </a:t>
            </a:r>
            <a:r>
              <a:rPr sz="3250" spc="5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3250" spc="-65" dirty="0">
                <a:solidFill>
                  <a:srgbClr val="535353"/>
                </a:solidFill>
                <a:latin typeface="Gill Sans MT"/>
                <a:cs typeface="Gill Sans MT"/>
              </a:rPr>
              <a:t>consistent </a:t>
            </a:r>
            <a:r>
              <a:rPr sz="3250" spc="-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250" spc="-20" dirty="0">
                <a:solidFill>
                  <a:srgbClr val="535353"/>
                </a:solidFill>
                <a:latin typeface="Gill Sans MT"/>
                <a:cs typeface="Gill Sans MT"/>
              </a:rPr>
              <a:t>homogeneous </a:t>
            </a: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level </a:t>
            </a:r>
            <a:r>
              <a:rPr sz="3250" spc="-30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3250" spc="2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65" dirty="0">
                <a:solidFill>
                  <a:srgbClr val="535353"/>
                </a:solidFill>
                <a:latin typeface="Gill Sans MT"/>
                <a:cs typeface="Gill Sans MT"/>
              </a:rPr>
              <a:t>details.</a:t>
            </a:r>
            <a:endParaRPr sz="3250" dirty="0">
              <a:latin typeface="Gill Sans MT"/>
              <a:cs typeface="Gill Sans MT"/>
            </a:endParaRPr>
          </a:p>
          <a:p>
            <a:pPr marL="382270" marR="76200" indent="-370205">
              <a:lnSpc>
                <a:spcPct val="113799"/>
              </a:lnSpc>
              <a:spcBef>
                <a:spcPts val="3270"/>
              </a:spcBef>
              <a:buSzPct val="81538"/>
              <a:buChar char="•"/>
              <a:tabLst>
                <a:tab pos="382270" algn="l"/>
                <a:tab pos="382905" algn="l"/>
              </a:tabLst>
            </a:pP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Avoid </a:t>
            </a:r>
            <a:r>
              <a:rPr sz="3250" spc="-75" dirty="0">
                <a:solidFill>
                  <a:srgbClr val="535353"/>
                </a:solidFill>
                <a:latin typeface="Gill Sans MT"/>
                <a:cs typeface="Gill Sans MT"/>
              </a:rPr>
              <a:t>redundancy. </a:t>
            </a:r>
            <a:r>
              <a:rPr sz="3250" spc="-35" dirty="0">
                <a:solidFill>
                  <a:srgbClr val="535353"/>
                </a:solidFill>
                <a:latin typeface="Gill Sans MT"/>
                <a:cs typeface="Gill Sans MT"/>
              </a:rPr>
              <a:t>May </a:t>
            </a:r>
            <a:r>
              <a:rPr sz="3250" spc="-20" dirty="0">
                <a:solidFill>
                  <a:srgbClr val="535353"/>
                </a:solidFill>
                <a:latin typeface="Gill Sans MT"/>
                <a:cs typeface="Gill Sans MT"/>
              </a:rPr>
              <a:t>ease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250" spc="-45" dirty="0">
                <a:solidFill>
                  <a:srgbClr val="535353"/>
                </a:solidFill>
                <a:latin typeface="Gill Sans MT"/>
                <a:cs typeface="Gill Sans MT"/>
              </a:rPr>
              <a:t>reading but </a:t>
            </a:r>
            <a:r>
              <a:rPr sz="3250" spc="-50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3250" spc="-30" dirty="0">
                <a:solidFill>
                  <a:srgbClr val="535353"/>
                </a:solidFill>
                <a:latin typeface="Gill Sans MT"/>
                <a:cs typeface="Gill Sans MT"/>
              </a:rPr>
              <a:t>maintenance. </a:t>
            </a:r>
            <a:r>
              <a:rPr sz="3250" spc="-35" dirty="0">
                <a:solidFill>
                  <a:srgbClr val="535353"/>
                </a:solidFill>
                <a:latin typeface="Gill Sans MT"/>
                <a:cs typeface="Gill Sans MT"/>
              </a:rPr>
              <a:t>May </a:t>
            </a:r>
            <a:r>
              <a:rPr sz="3250" spc="-25" dirty="0">
                <a:solidFill>
                  <a:srgbClr val="535353"/>
                </a:solidFill>
                <a:latin typeface="Gill Sans MT"/>
                <a:cs typeface="Gill Sans MT"/>
              </a:rPr>
              <a:t>lead 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to</a:t>
            </a:r>
            <a:r>
              <a:rPr sz="32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65" dirty="0">
                <a:solidFill>
                  <a:srgbClr val="535353"/>
                </a:solidFill>
                <a:latin typeface="Gill Sans MT"/>
                <a:cs typeface="Gill Sans MT"/>
              </a:rPr>
              <a:t>inconsistencies</a:t>
            </a:r>
            <a:r>
              <a:rPr sz="3250" spc="-65" dirty="0" smtClean="0">
                <a:solidFill>
                  <a:srgbClr val="535353"/>
                </a:solidFill>
                <a:latin typeface="Gill Sans MT"/>
                <a:cs typeface="Gill Sans MT"/>
              </a:rPr>
              <a:t>.</a:t>
            </a:r>
            <a:endParaRPr sz="325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4303" y="848916"/>
            <a:ext cx="85166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4660" algn="l"/>
                <a:tab pos="5440045" algn="l"/>
              </a:tabLst>
            </a:pPr>
            <a:r>
              <a:rPr spc="-160" dirty="0"/>
              <a:t>Writing	</a:t>
            </a:r>
            <a:r>
              <a:rPr spc="-155" dirty="0"/>
              <a:t>Pitfalls	</a:t>
            </a:r>
            <a:r>
              <a:rPr spc="-150" dirty="0"/>
              <a:t>to</a:t>
            </a:r>
            <a:r>
              <a:rPr spc="-505" dirty="0"/>
              <a:t> </a:t>
            </a:r>
            <a:r>
              <a:rPr spc="-145" dirty="0"/>
              <a:t>Avoid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767576"/>
            <a:ext cx="12173585" cy="613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 marR="5080" indent="-260350">
              <a:lnSpc>
                <a:spcPct val="112999"/>
              </a:lnSpc>
              <a:spcBef>
                <a:spcPts val="100"/>
              </a:spcBef>
              <a:buSzPct val="80434"/>
              <a:buChar char="•"/>
              <a:tabLst>
                <a:tab pos="272415" algn="l"/>
                <a:tab pos="273050" algn="l"/>
              </a:tabLst>
            </a:pPr>
            <a:r>
              <a:rPr sz="2300" spc="-50" dirty="0">
                <a:solidFill>
                  <a:srgbClr val="535353"/>
                </a:solidFill>
                <a:latin typeface="Gill Sans MT"/>
                <a:cs typeface="Gill Sans MT"/>
              </a:rPr>
              <a:t>Never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describe </a:t>
            </a:r>
            <a:r>
              <a:rPr sz="2300" spc="-40" dirty="0">
                <a:solidFill>
                  <a:srgbClr val="535353"/>
                </a:solidFill>
                <a:latin typeface="Gill Sans MT"/>
                <a:cs typeface="Gill Sans MT"/>
              </a:rPr>
              <a:t>how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300" spc="-75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300" spc="-25" dirty="0">
                <a:solidFill>
                  <a:srgbClr val="535353"/>
                </a:solidFill>
                <a:latin typeface="Gill Sans MT"/>
                <a:cs typeface="Gill Sans MT"/>
              </a:rPr>
              <a:t>going </a:t>
            </a:r>
            <a:r>
              <a:rPr sz="2300" spc="-5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300" spc="-30" dirty="0">
                <a:solidFill>
                  <a:srgbClr val="535353"/>
                </a:solidFill>
                <a:latin typeface="Gill Sans MT"/>
                <a:cs typeface="Gill Sans MT"/>
              </a:rPr>
              <a:t>achieve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something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(over-specification), </a:t>
            </a:r>
            <a:r>
              <a:rPr sz="2300" spc="-50" dirty="0">
                <a:solidFill>
                  <a:srgbClr val="535353"/>
                </a:solidFill>
                <a:latin typeface="Gill Sans MT"/>
                <a:cs typeface="Gill Sans MT"/>
              </a:rPr>
              <a:t>always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describe </a:t>
            </a:r>
            <a:r>
              <a:rPr sz="2300" spc="-30" dirty="0">
                <a:solidFill>
                  <a:srgbClr val="535353"/>
                </a:solidFill>
                <a:latin typeface="Gill Sans MT"/>
                <a:cs typeface="Gill Sans MT"/>
              </a:rPr>
              <a:t>what 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300" spc="-75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300" spc="-20" dirty="0">
                <a:solidFill>
                  <a:srgbClr val="535353"/>
                </a:solidFill>
                <a:latin typeface="Gill Sans MT"/>
                <a:cs typeface="Gill Sans MT"/>
              </a:rPr>
              <a:t>supposed </a:t>
            </a:r>
            <a:r>
              <a:rPr sz="2300" spc="-50" dirty="0">
                <a:solidFill>
                  <a:srgbClr val="535353"/>
                </a:solidFill>
                <a:latin typeface="Gill Sans MT"/>
                <a:cs typeface="Gill Sans MT"/>
              </a:rPr>
              <a:t>to</a:t>
            </a:r>
            <a:r>
              <a:rPr sz="2300" spc="15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300" spc="-15" dirty="0">
                <a:solidFill>
                  <a:srgbClr val="535353"/>
                </a:solidFill>
                <a:latin typeface="Gill Sans MT"/>
                <a:cs typeface="Gill Sans MT"/>
              </a:rPr>
              <a:t>do</a:t>
            </a:r>
            <a:endParaRPr sz="23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35353"/>
              </a:buClr>
              <a:buFont typeface="Gill Sans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793750" lvl="1" indent="-260350">
              <a:lnSpc>
                <a:spcPct val="100000"/>
              </a:lnSpc>
              <a:buSzPct val="80434"/>
              <a:buChar char="•"/>
              <a:tabLst>
                <a:tab pos="793115" algn="l"/>
                <a:tab pos="793750" algn="l"/>
              </a:tabLst>
            </a:pP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Refrain </a:t>
            </a:r>
            <a:r>
              <a:rPr sz="2300" spc="-50" dirty="0">
                <a:solidFill>
                  <a:srgbClr val="535353"/>
                </a:solidFill>
                <a:latin typeface="Gill Sans MT"/>
                <a:cs typeface="Gill Sans MT"/>
              </a:rPr>
              <a:t>from </a:t>
            </a:r>
            <a:r>
              <a:rPr sz="2300" spc="-30" dirty="0">
                <a:solidFill>
                  <a:srgbClr val="535353"/>
                </a:solidFill>
                <a:latin typeface="Gill Sans MT"/>
                <a:cs typeface="Gill Sans MT"/>
              </a:rPr>
              <a:t>designing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2300" spc="1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system</a:t>
            </a:r>
            <a:endParaRPr sz="2300">
              <a:latin typeface="Gill Sans MT"/>
              <a:cs typeface="Gill Sans MT"/>
            </a:endParaRPr>
          </a:p>
          <a:p>
            <a:pPr marL="1314450" marR="315595" lvl="2" indent="-260350">
              <a:lnSpc>
                <a:spcPct val="112999"/>
              </a:lnSpc>
              <a:spcBef>
                <a:spcPts val="2300"/>
              </a:spcBef>
              <a:buSzPct val="80434"/>
              <a:buChar char="•"/>
              <a:tabLst>
                <a:tab pos="1313815" algn="l"/>
                <a:tab pos="1314450" algn="l"/>
              </a:tabLst>
            </a:pP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Danger </a:t>
            </a:r>
            <a:r>
              <a:rPr sz="2300" spc="-60" dirty="0">
                <a:solidFill>
                  <a:srgbClr val="535353"/>
                </a:solidFill>
                <a:latin typeface="Gill Sans MT"/>
                <a:cs typeface="Gill Sans MT"/>
              </a:rPr>
              <a:t>signs: </a:t>
            </a:r>
            <a:r>
              <a:rPr sz="2300" spc="-40" dirty="0">
                <a:solidFill>
                  <a:srgbClr val="535353"/>
                </a:solidFill>
                <a:latin typeface="Gill Sans MT"/>
                <a:cs typeface="Gill Sans MT"/>
              </a:rPr>
              <a:t>using </a:t>
            </a:r>
            <a:r>
              <a:rPr sz="2300" spc="-20" dirty="0">
                <a:solidFill>
                  <a:srgbClr val="535353"/>
                </a:solidFill>
                <a:latin typeface="Gill Sans MT"/>
                <a:cs typeface="Gill Sans MT"/>
              </a:rPr>
              <a:t>names </a:t>
            </a:r>
            <a:r>
              <a:rPr sz="2300" spc="-2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components, </a:t>
            </a:r>
            <a:r>
              <a:rPr sz="2300" spc="-50" dirty="0">
                <a:solidFill>
                  <a:srgbClr val="535353"/>
                </a:solidFill>
                <a:latin typeface="Gill Sans MT"/>
                <a:cs typeface="Gill Sans MT"/>
              </a:rPr>
              <a:t>materials, software objects, </a:t>
            </a:r>
            <a:r>
              <a:rPr sz="2300" spc="-25" dirty="0">
                <a:solidFill>
                  <a:srgbClr val="535353"/>
                </a:solidFill>
                <a:latin typeface="Gill Sans MT"/>
                <a:cs typeface="Gill Sans MT"/>
              </a:rPr>
              <a:t>fields &amp; </a:t>
            </a:r>
            <a:r>
              <a:rPr sz="2300" spc="-65" dirty="0">
                <a:solidFill>
                  <a:srgbClr val="535353"/>
                </a:solidFill>
                <a:latin typeface="Gill Sans MT"/>
                <a:cs typeface="Gill Sans MT"/>
              </a:rPr>
              <a:t>records </a:t>
            </a:r>
            <a:r>
              <a:rPr sz="2300" spc="-50" dirty="0">
                <a:solidFill>
                  <a:srgbClr val="535353"/>
                </a:solidFill>
                <a:latin typeface="Gill Sans MT"/>
                <a:cs typeface="Gill Sans MT"/>
              </a:rPr>
              <a:t>in</a:t>
            </a:r>
            <a:r>
              <a:rPr sz="2300" spc="-1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the  </a:t>
            </a:r>
            <a:r>
              <a:rPr sz="2300" spc="-65" dirty="0">
                <a:solidFill>
                  <a:srgbClr val="535353"/>
                </a:solidFill>
                <a:latin typeface="Gill Sans MT"/>
                <a:cs typeface="Gill Sans MT"/>
              </a:rPr>
              <a:t>user </a:t>
            </a:r>
            <a:r>
              <a:rPr sz="2300" spc="-85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system</a:t>
            </a:r>
            <a:r>
              <a:rPr sz="2300" spc="1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2300">
              <a:latin typeface="Gill Sans MT"/>
              <a:cs typeface="Gill Sans MT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535353"/>
              </a:buClr>
              <a:buFont typeface="Gill Sans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793750" lvl="1" indent="-260350">
              <a:lnSpc>
                <a:spcPct val="100000"/>
              </a:lnSpc>
              <a:buSzPct val="80434"/>
              <a:buChar char="•"/>
              <a:tabLst>
                <a:tab pos="793115" algn="l"/>
                <a:tab pos="793750" algn="l"/>
              </a:tabLst>
            </a:pP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Designing the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300" spc="-40" dirty="0">
                <a:solidFill>
                  <a:srgbClr val="535353"/>
                </a:solidFill>
                <a:latin typeface="Gill Sans MT"/>
                <a:cs typeface="Gill Sans MT"/>
              </a:rPr>
              <a:t>too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early </a:t>
            </a:r>
            <a:r>
              <a:rPr sz="2300" spc="-30" dirty="0">
                <a:solidFill>
                  <a:srgbClr val="535353"/>
                </a:solidFill>
                <a:latin typeface="Gill Sans MT"/>
                <a:cs typeface="Gill Sans MT"/>
              </a:rPr>
              <a:t>may </a:t>
            </a:r>
            <a:r>
              <a:rPr sz="2300" spc="-50" dirty="0">
                <a:solidFill>
                  <a:srgbClr val="535353"/>
                </a:solidFill>
                <a:latin typeface="Gill Sans MT"/>
                <a:cs typeface="Gill Sans MT"/>
              </a:rPr>
              <a:t>possibly increase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system</a:t>
            </a:r>
            <a:r>
              <a:rPr sz="2300" spc="3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300" spc="-60" dirty="0">
                <a:solidFill>
                  <a:srgbClr val="535353"/>
                </a:solidFill>
                <a:latin typeface="Gill Sans MT"/>
                <a:cs typeface="Gill Sans MT"/>
              </a:rPr>
              <a:t>costs</a:t>
            </a:r>
            <a:endParaRPr sz="2300">
              <a:latin typeface="Gill Sans MT"/>
              <a:cs typeface="Gill Sans MT"/>
            </a:endParaRPr>
          </a:p>
          <a:p>
            <a:pPr marL="793750" marR="790575" lvl="1" indent="-260350">
              <a:lnSpc>
                <a:spcPct val="112999"/>
              </a:lnSpc>
              <a:spcBef>
                <a:spcPts val="2305"/>
              </a:spcBef>
              <a:buSzPct val="80434"/>
              <a:buChar char="•"/>
              <a:tabLst>
                <a:tab pos="793115" algn="l"/>
                <a:tab pos="793750" algn="l"/>
              </a:tabLst>
            </a:pPr>
            <a:r>
              <a:rPr sz="2300" spc="-25" dirty="0">
                <a:solidFill>
                  <a:srgbClr val="535353"/>
                </a:solidFill>
                <a:latin typeface="Gill Sans MT"/>
                <a:cs typeface="Gill Sans MT"/>
              </a:rPr>
              <a:t>Do no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mix different </a:t>
            </a:r>
            <a:r>
              <a:rPr sz="2300" spc="-60" dirty="0">
                <a:solidFill>
                  <a:srgbClr val="535353"/>
                </a:solidFill>
                <a:latin typeface="Gill Sans MT"/>
                <a:cs typeface="Gill Sans MT"/>
              </a:rPr>
              <a:t>kinds </a:t>
            </a:r>
            <a:r>
              <a:rPr sz="2300" spc="-2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requirements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(e.g.,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requirements </a:t>
            </a:r>
            <a:r>
              <a:rPr sz="2300" spc="-75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300" spc="-55" dirty="0">
                <a:solidFill>
                  <a:srgbClr val="535353"/>
                </a:solidFill>
                <a:latin typeface="Gill Sans MT"/>
                <a:cs typeface="Gill Sans MT"/>
              </a:rPr>
              <a:t>users, system, </a:t>
            </a:r>
            <a:r>
              <a:rPr sz="2300" spc="-1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300" spc="-40" dirty="0">
                <a:solidFill>
                  <a:srgbClr val="535353"/>
                </a:solidFill>
                <a:latin typeface="Gill Sans MT"/>
                <a:cs typeface="Gill Sans MT"/>
              </a:rPr>
              <a:t>how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the 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should </a:t>
            </a:r>
            <a:r>
              <a:rPr sz="2300" spc="10" dirty="0">
                <a:solidFill>
                  <a:srgbClr val="535353"/>
                </a:solidFill>
                <a:latin typeface="Gill Sans MT"/>
                <a:cs typeface="Gill Sans MT"/>
              </a:rPr>
              <a:t>be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designed, </a:t>
            </a:r>
            <a:r>
              <a:rPr sz="2300" spc="-50" dirty="0">
                <a:solidFill>
                  <a:srgbClr val="535353"/>
                </a:solidFill>
                <a:latin typeface="Gill Sans MT"/>
                <a:cs typeface="Gill Sans MT"/>
              </a:rPr>
              <a:t>tested, </a:t>
            </a:r>
            <a:r>
              <a:rPr sz="2300" spc="-85" dirty="0">
                <a:solidFill>
                  <a:srgbClr val="535353"/>
                </a:solidFill>
                <a:latin typeface="Gill Sans MT"/>
                <a:cs typeface="Gill Sans MT"/>
              </a:rPr>
              <a:t>or</a:t>
            </a:r>
            <a:r>
              <a:rPr sz="2300" spc="-2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300" spc="-40" dirty="0">
                <a:solidFill>
                  <a:srgbClr val="535353"/>
                </a:solidFill>
                <a:latin typeface="Gill Sans MT"/>
                <a:cs typeface="Gill Sans MT"/>
              </a:rPr>
              <a:t>installed)</a:t>
            </a:r>
            <a:endParaRPr sz="23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793750" lvl="1" indent="-260350">
              <a:lnSpc>
                <a:spcPct val="100000"/>
              </a:lnSpc>
              <a:spcBef>
                <a:spcPts val="5"/>
              </a:spcBef>
              <a:buSzPct val="80434"/>
              <a:buChar char="•"/>
              <a:tabLst>
                <a:tab pos="793115" algn="l"/>
                <a:tab pos="793750" algn="l"/>
              </a:tabLst>
            </a:pPr>
            <a:r>
              <a:rPr sz="2300" spc="-25" dirty="0">
                <a:solidFill>
                  <a:srgbClr val="535353"/>
                </a:solidFill>
                <a:latin typeface="Gill Sans MT"/>
                <a:cs typeface="Gill Sans MT"/>
              </a:rPr>
              <a:t>Do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not mix different requirements </a:t>
            </a:r>
            <a:r>
              <a:rPr sz="2300" spc="-50" dirty="0">
                <a:solidFill>
                  <a:srgbClr val="535353"/>
                </a:solidFill>
                <a:latin typeface="Gill Sans MT"/>
                <a:cs typeface="Gill Sans MT"/>
              </a:rPr>
              <a:t>levels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(e.g., the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300" spc="-10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2300" spc="1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300" spc="-40" dirty="0">
                <a:solidFill>
                  <a:srgbClr val="535353"/>
                </a:solidFill>
                <a:latin typeface="Gill Sans MT"/>
                <a:cs typeface="Gill Sans MT"/>
              </a:rPr>
              <a:t>subsystems)</a:t>
            </a:r>
            <a:endParaRPr sz="2300">
              <a:latin typeface="Gill Sans MT"/>
              <a:cs typeface="Gill Sans MT"/>
            </a:endParaRPr>
          </a:p>
          <a:p>
            <a:pPr marL="1314450" marR="321310" lvl="2" indent="-260350">
              <a:lnSpc>
                <a:spcPct val="112999"/>
              </a:lnSpc>
              <a:spcBef>
                <a:spcPts val="2300"/>
              </a:spcBef>
              <a:buSzPct val="80434"/>
              <a:buChar char="•"/>
              <a:tabLst>
                <a:tab pos="1313815" algn="l"/>
                <a:tab pos="1314450" algn="l"/>
              </a:tabLst>
            </a:pP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Danger </a:t>
            </a:r>
            <a:r>
              <a:rPr sz="2300" spc="-60" dirty="0">
                <a:solidFill>
                  <a:srgbClr val="535353"/>
                </a:solidFill>
                <a:latin typeface="Gill Sans MT"/>
                <a:cs typeface="Gill Sans MT"/>
              </a:rPr>
              <a:t>signs: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high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level requirements </a:t>
            </a:r>
            <a:r>
              <a:rPr sz="2300" spc="-35" dirty="0">
                <a:solidFill>
                  <a:srgbClr val="535353"/>
                </a:solidFill>
                <a:latin typeface="Gill Sans MT"/>
                <a:cs typeface="Gill Sans MT"/>
              </a:rPr>
              <a:t>mixed </a:t>
            </a:r>
            <a:r>
              <a:rPr sz="2300" spc="-50" dirty="0">
                <a:solidFill>
                  <a:srgbClr val="535353"/>
                </a:solidFill>
                <a:latin typeface="Gill Sans MT"/>
                <a:cs typeface="Gill Sans MT"/>
              </a:rPr>
              <a:t>in with </a:t>
            </a:r>
            <a:r>
              <a:rPr sz="2300" spc="-15" dirty="0">
                <a:solidFill>
                  <a:srgbClr val="535353"/>
                </a:solidFill>
                <a:latin typeface="Gill Sans MT"/>
                <a:cs typeface="Gill Sans MT"/>
              </a:rPr>
              <a:t>database </a:t>
            </a:r>
            <a:r>
              <a:rPr sz="2300" spc="-40" dirty="0">
                <a:solidFill>
                  <a:srgbClr val="535353"/>
                </a:solidFill>
                <a:latin typeface="Gill Sans MT"/>
                <a:cs typeface="Gill Sans MT"/>
              </a:rPr>
              <a:t>design, </a:t>
            </a:r>
            <a:r>
              <a:rPr sz="2300" spc="-50" dirty="0">
                <a:solidFill>
                  <a:srgbClr val="535353"/>
                </a:solidFill>
                <a:latin typeface="Gill Sans MT"/>
                <a:cs typeface="Gill Sans MT"/>
              </a:rPr>
              <a:t>software </a:t>
            </a:r>
            <a:r>
              <a:rPr sz="2300" spc="-55" dirty="0">
                <a:solidFill>
                  <a:srgbClr val="535353"/>
                </a:solidFill>
                <a:latin typeface="Gill Sans MT"/>
                <a:cs typeface="Gill Sans MT"/>
              </a:rPr>
              <a:t>terms, </a:t>
            </a:r>
            <a:r>
              <a:rPr sz="2300" spc="-85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300" spc="-25" dirty="0">
                <a:solidFill>
                  <a:srgbClr val="535353"/>
                </a:solidFill>
                <a:latin typeface="Gill Sans MT"/>
                <a:cs typeface="Gill Sans MT"/>
              </a:rPr>
              <a:t>very  </a:t>
            </a:r>
            <a:r>
              <a:rPr sz="2300" spc="-45" dirty="0">
                <a:solidFill>
                  <a:srgbClr val="535353"/>
                </a:solidFill>
                <a:latin typeface="Gill Sans MT"/>
                <a:cs typeface="Gill Sans MT"/>
              </a:rPr>
              <a:t>technical</a:t>
            </a:r>
            <a:r>
              <a:rPr sz="23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300" spc="-50" dirty="0">
                <a:solidFill>
                  <a:srgbClr val="535353"/>
                </a:solidFill>
                <a:latin typeface="Gill Sans MT"/>
                <a:cs typeface="Gill Sans MT"/>
              </a:rPr>
              <a:t>terms</a:t>
            </a:r>
            <a:endParaRPr sz="23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731" y="848916"/>
            <a:ext cx="10955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3640" algn="l"/>
              </a:tabLst>
            </a:pPr>
            <a:r>
              <a:rPr spc="-140" dirty="0"/>
              <a:t>“What”</a:t>
            </a:r>
            <a:r>
              <a:rPr spc="-575" dirty="0"/>
              <a:t> </a:t>
            </a:r>
            <a:r>
              <a:rPr spc="-225" dirty="0"/>
              <a:t>is	</a:t>
            </a:r>
            <a:r>
              <a:rPr spc="-145" dirty="0"/>
              <a:t>better </a:t>
            </a:r>
            <a:r>
              <a:rPr spc="-95" dirty="0"/>
              <a:t>than</a:t>
            </a:r>
            <a:r>
              <a:rPr spc="-635" dirty="0"/>
              <a:t> </a:t>
            </a:r>
            <a:r>
              <a:rPr spc="-180" dirty="0"/>
              <a:t>“HOW”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715756"/>
            <a:ext cx="11774805" cy="61569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533400" indent="-520700">
              <a:lnSpc>
                <a:spcPct val="100000"/>
              </a:lnSpc>
              <a:spcBef>
                <a:spcPts val="820"/>
              </a:spcBef>
              <a:buSzPct val="81521"/>
              <a:buChar char="•"/>
              <a:tabLst>
                <a:tab pos="532765" algn="l"/>
                <a:tab pos="533400" algn="l"/>
              </a:tabLst>
            </a:pPr>
            <a:r>
              <a:rPr sz="4600" spc="-90" dirty="0">
                <a:solidFill>
                  <a:srgbClr val="535353"/>
                </a:solidFill>
                <a:latin typeface="Gill Sans MT"/>
                <a:cs typeface="Gill Sans MT"/>
              </a:rPr>
              <a:t>Bad:</a:t>
            </a:r>
            <a:endParaRPr sz="4600">
              <a:latin typeface="Gill Sans MT"/>
              <a:cs typeface="Gill Sans MT"/>
            </a:endParaRPr>
          </a:p>
          <a:p>
            <a:pPr marL="533400" marR="5080">
              <a:lnSpc>
                <a:spcPct val="112999"/>
              </a:lnSpc>
              <a:tabLst>
                <a:tab pos="2592705" algn="l"/>
                <a:tab pos="3247390" algn="l"/>
                <a:tab pos="4678680" algn="l"/>
                <a:tab pos="6469380" algn="l"/>
                <a:tab pos="7936865" algn="l"/>
                <a:tab pos="10690225" algn="l"/>
              </a:tabLst>
            </a:pP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“T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h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e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40" dirty="0">
                <a:solidFill>
                  <a:srgbClr val="535353"/>
                </a:solidFill>
                <a:latin typeface="Gill Sans MT"/>
                <a:cs typeface="Gill Sans MT"/>
              </a:rPr>
              <a:t>sys</a:t>
            </a:r>
            <a:r>
              <a:rPr sz="4600" spc="-120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em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sh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ll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u</a:t>
            </a:r>
            <a:r>
              <a:rPr sz="4600" spc="-75" dirty="0">
                <a:solidFill>
                  <a:srgbClr val="535353"/>
                </a:solidFill>
                <a:latin typeface="Gill Sans MT"/>
                <a:cs typeface="Gill Sans MT"/>
              </a:rPr>
              <a:t>se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M</a:t>
            </a:r>
            <a:r>
              <a:rPr sz="4600" spc="-120" dirty="0">
                <a:solidFill>
                  <a:srgbClr val="535353"/>
                </a:solidFill>
                <a:latin typeface="Gill Sans MT"/>
                <a:cs typeface="Gill Sans MT"/>
              </a:rPr>
              <a:t>icrosof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u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spc="-120" dirty="0">
                <a:solidFill>
                  <a:srgbClr val="535353"/>
                </a:solidFill>
                <a:latin typeface="Gill Sans MT"/>
                <a:cs typeface="Gill Sans MT"/>
              </a:rPr>
              <a:t>look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sen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d  </a:t>
            </a:r>
            <a:r>
              <a:rPr sz="4600" spc="-25" dirty="0">
                <a:solidFill>
                  <a:srgbClr val="535353"/>
                </a:solidFill>
                <a:latin typeface="Gill Sans MT"/>
                <a:cs typeface="Gill Sans MT"/>
              </a:rPr>
              <a:t>an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60" dirty="0">
                <a:solidFill>
                  <a:srgbClr val="535353"/>
                </a:solidFill>
                <a:latin typeface="Gill Sans MT"/>
                <a:cs typeface="Gill Sans MT"/>
              </a:rPr>
              <a:t>email	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to	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4600" spc="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00" dirty="0">
                <a:solidFill>
                  <a:srgbClr val="535353"/>
                </a:solidFill>
                <a:latin typeface="Gill Sans MT"/>
                <a:cs typeface="Gill Sans MT"/>
              </a:rPr>
              <a:t>customer	with 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4600" spc="-75" dirty="0">
                <a:solidFill>
                  <a:srgbClr val="535353"/>
                </a:solidFill>
                <a:latin typeface="Gill Sans MT"/>
                <a:cs typeface="Gill Sans MT"/>
              </a:rPr>
              <a:t>purchase  </a:t>
            </a:r>
            <a:r>
              <a:rPr sz="4600" spc="-70" dirty="0">
                <a:solidFill>
                  <a:srgbClr val="535353"/>
                </a:solidFill>
                <a:latin typeface="Gill Sans MT"/>
                <a:cs typeface="Gill Sans MT"/>
              </a:rPr>
              <a:t>confirmation.</a:t>
            </a:r>
            <a:endParaRPr sz="4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00">
              <a:latin typeface="Times New Roman"/>
              <a:cs typeface="Times New Roman"/>
            </a:endParaRPr>
          </a:p>
          <a:p>
            <a:pPr marL="533400" indent="-520700">
              <a:lnSpc>
                <a:spcPct val="100000"/>
              </a:lnSpc>
              <a:buSzPct val="81521"/>
              <a:buChar char="•"/>
              <a:tabLst>
                <a:tab pos="532765" algn="l"/>
                <a:tab pos="533400" algn="l"/>
              </a:tabLst>
            </a:pPr>
            <a:r>
              <a:rPr sz="4600" spc="-80" dirty="0">
                <a:solidFill>
                  <a:srgbClr val="535353"/>
                </a:solidFill>
                <a:latin typeface="Gill Sans MT"/>
                <a:cs typeface="Gill Sans MT"/>
              </a:rPr>
              <a:t>Good:</a:t>
            </a:r>
            <a:endParaRPr sz="4600">
              <a:latin typeface="Gill Sans MT"/>
              <a:cs typeface="Gill Sans MT"/>
            </a:endParaRPr>
          </a:p>
          <a:p>
            <a:pPr marL="533400" marR="403225">
              <a:lnSpc>
                <a:spcPct val="112999"/>
              </a:lnSpc>
              <a:spcBef>
                <a:spcPts val="5"/>
              </a:spcBef>
              <a:tabLst>
                <a:tab pos="3218815" algn="l"/>
                <a:tab pos="4678680" algn="l"/>
                <a:tab pos="6348095" algn="l"/>
                <a:tab pos="9569450" algn="l"/>
                <a:tab pos="10620375" algn="l"/>
              </a:tabLst>
            </a:pP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“T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h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e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40" dirty="0">
                <a:solidFill>
                  <a:srgbClr val="535353"/>
                </a:solidFill>
                <a:latin typeface="Gill Sans MT"/>
                <a:cs typeface="Gill Sans MT"/>
              </a:rPr>
              <a:t>sys</a:t>
            </a:r>
            <a:r>
              <a:rPr sz="4600" spc="-120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em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sh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ll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in</a:t>
            </a:r>
            <a:r>
              <a:rPr sz="4600" spc="-90" dirty="0">
                <a:solidFill>
                  <a:srgbClr val="535353"/>
                </a:solidFill>
                <a:latin typeface="Gill Sans MT"/>
                <a:cs typeface="Gill Sans MT"/>
              </a:rPr>
              <a:t>f</a:t>
            </a:r>
            <a:r>
              <a:rPr sz="4600" spc="-195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4600" spc="-30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m	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h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e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75" dirty="0">
                <a:solidFill>
                  <a:srgbClr val="535353"/>
                </a:solidFill>
                <a:latin typeface="Gill Sans MT"/>
                <a:cs typeface="Gill Sans MT"/>
              </a:rPr>
              <a:t>cu</a:t>
            </a:r>
            <a:r>
              <a:rPr sz="4600" spc="-155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r>
              <a:rPr sz="4600" spc="-140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spc="-85" dirty="0">
                <a:solidFill>
                  <a:srgbClr val="535353"/>
                </a:solidFill>
                <a:latin typeface="Gill Sans MT"/>
                <a:cs typeface="Gill Sans MT"/>
              </a:rPr>
              <a:t>omer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h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h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e  </a:t>
            </a:r>
            <a:r>
              <a:rPr sz="4600" spc="-75" dirty="0">
                <a:solidFill>
                  <a:srgbClr val="535353"/>
                </a:solidFill>
                <a:latin typeface="Gill Sans MT"/>
                <a:cs typeface="Gill Sans MT"/>
              </a:rPr>
              <a:t>purchase</a:t>
            </a:r>
            <a:r>
              <a:rPr sz="460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is	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confirmed.”</a:t>
            </a:r>
            <a:endParaRPr sz="4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375" y="848916"/>
            <a:ext cx="64897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Avoid</a:t>
            </a:r>
            <a:r>
              <a:rPr spc="-495" dirty="0"/>
              <a:t> </a:t>
            </a:r>
            <a:r>
              <a:rPr spc="-105" dirty="0"/>
              <a:t>Ambiguities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632002"/>
            <a:ext cx="5812790" cy="624649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283210" indent="-271145">
              <a:lnSpc>
                <a:spcPct val="100000"/>
              </a:lnSpc>
              <a:spcBef>
                <a:spcPts val="1605"/>
              </a:spcBef>
              <a:buSzPct val="81250"/>
              <a:buChar char="•"/>
              <a:tabLst>
                <a:tab pos="283210" algn="l"/>
                <a:tab pos="283845" algn="l"/>
              </a:tabLst>
            </a:pP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Never </a:t>
            </a: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build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400" spc="-50" dirty="0">
                <a:solidFill>
                  <a:srgbClr val="535353"/>
                </a:solidFill>
                <a:latin typeface="Gill Sans MT"/>
                <a:cs typeface="Gill Sans MT"/>
              </a:rPr>
              <a:t>let-out </a:t>
            </a:r>
            <a:r>
              <a:rPr sz="2400" spc="-95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escape</a:t>
            </a:r>
            <a:r>
              <a:rPr sz="2400" spc="2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50" dirty="0">
                <a:solidFill>
                  <a:srgbClr val="535353"/>
                </a:solidFill>
                <a:latin typeface="Gill Sans MT"/>
                <a:cs typeface="Gill Sans MT"/>
              </a:rPr>
              <a:t>clauses</a:t>
            </a:r>
            <a:endParaRPr sz="2400">
              <a:latin typeface="Gill Sans MT"/>
              <a:cs typeface="Gill Sans MT"/>
            </a:endParaRPr>
          </a:p>
          <a:p>
            <a:pPr marL="803910" marR="197485" lvl="1" indent="-271145">
              <a:lnSpc>
                <a:spcPct val="112500"/>
              </a:lnSpc>
              <a:spcBef>
                <a:spcPts val="1145"/>
              </a:spcBef>
              <a:buSzPct val="81250"/>
              <a:buChar char="•"/>
              <a:tabLst>
                <a:tab pos="803910" algn="l"/>
                <a:tab pos="804545" algn="l"/>
              </a:tabLst>
            </a:pPr>
            <a:r>
              <a:rPr sz="2400" spc="-45" dirty="0">
                <a:solidFill>
                  <a:srgbClr val="535353"/>
                </a:solidFill>
                <a:latin typeface="Gill Sans MT"/>
                <a:cs typeface="Gill Sans MT"/>
              </a:rPr>
              <a:t>Requirements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400" spc="-50" dirty="0">
                <a:solidFill>
                  <a:srgbClr val="535353"/>
                </a:solidFill>
                <a:latin typeface="Gill Sans MT"/>
                <a:cs typeface="Gill Sans MT"/>
              </a:rPr>
              <a:t>let-outs </a:t>
            </a:r>
            <a:r>
              <a:rPr sz="2400" spc="-95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escapes 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dangerous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because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400" spc="-45" dirty="0">
                <a:solidFill>
                  <a:srgbClr val="535353"/>
                </a:solidFill>
                <a:latin typeface="Gill Sans MT"/>
                <a:cs typeface="Gill Sans MT"/>
              </a:rPr>
              <a:t>problems </a:t>
            </a:r>
            <a:r>
              <a:rPr sz="2400" spc="-50" dirty="0">
                <a:solidFill>
                  <a:srgbClr val="535353"/>
                </a:solidFill>
                <a:latin typeface="Gill Sans MT"/>
                <a:cs typeface="Gill Sans MT"/>
              </a:rPr>
              <a:t>that 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arise in</a:t>
            </a:r>
            <a:r>
              <a:rPr sz="2400" spc="4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50" dirty="0">
                <a:solidFill>
                  <a:srgbClr val="535353"/>
                </a:solidFill>
                <a:latin typeface="Gill Sans MT"/>
                <a:cs typeface="Gill Sans MT"/>
              </a:rPr>
              <a:t>testing</a:t>
            </a:r>
            <a:endParaRPr sz="2400">
              <a:latin typeface="Gill Sans MT"/>
              <a:cs typeface="Gill Sans MT"/>
            </a:endParaRPr>
          </a:p>
          <a:p>
            <a:pPr marL="803910" marR="156210" lvl="1" indent="-271145">
              <a:lnSpc>
                <a:spcPct val="112500"/>
              </a:lnSpc>
              <a:spcBef>
                <a:spcPts val="1140"/>
              </a:spcBef>
              <a:buSzPct val="81250"/>
              <a:buChar char="•"/>
              <a:tabLst>
                <a:tab pos="803910" algn="l"/>
                <a:tab pos="804545" algn="l"/>
              </a:tabLst>
            </a:pP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Danger</a:t>
            </a:r>
            <a:r>
              <a:rPr sz="24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65" dirty="0">
                <a:solidFill>
                  <a:srgbClr val="535353"/>
                </a:solidFill>
                <a:latin typeface="Gill Sans MT"/>
                <a:cs typeface="Gill Sans MT"/>
              </a:rPr>
              <a:t>signs:</a:t>
            </a:r>
            <a:r>
              <a:rPr sz="2400" spc="-1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70" dirty="0">
                <a:solidFill>
                  <a:srgbClr val="535353"/>
                </a:solidFill>
                <a:latin typeface="Gill Sans MT"/>
                <a:cs typeface="Gill Sans MT"/>
              </a:rPr>
              <a:t>if,</a:t>
            </a:r>
            <a:r>
              <a:rPr sz="2400" spc="-2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but,</a:t>
            </a:r>
            <a:r>
              <a:rPr sz="2400" spc="-1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when,</a:t>
            </a:r>
            <a:r>
              <a:rPr sz="2400" spc="-2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45" dirty="0">
                <a:solidFill>
                  <a:srgbClr val="535353"/>
                </a:solidFill>
                <a:latin typeface="Gill Sans MT"/>
                <a:cs typeface="Gill Sans MT"/>
              </a:rPr>
              <a:t>except,</a:t>
            </a:r>
            <a:r>
              <a:rPr sz="2400" spc="-1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60" dirty="0">
                <a:solidFill>
                  <a:srgbClr val="535353"/>
                </a:solidFill>
                <a:latin typeface="Gill Sans MT"/>
                <a:cs typeface="Gill Sans MT"/>
              </a:rPr>
              <a:t>unless,  </a:t>
            </a: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although</a:t>
            </a:r>
            <a:endParaRPr sz="2400">
              <a:latin typeface="Gill Sans MT"/>
              <a:cs typeface="Gill Sans MT"/>
            </a:endParaRPr>
          </a:p>
          <a:p>
            <a:pPr marL="1324610" marR="5080" lvl="2" indent="-271145">
              <a:lnSpc>
                <a:spcPct val="112500"/>
              </a:lnSpc>
              <a:spcBef>
                <a:spcPts val="1145"/>
              </a:spcBef>
              <a:buSzPct val="81250"/>
              <a:buChar char="•"/>
              <a:tabLst>
                <a:tab pos="1324610" algn="l"/>
                <a:tab pos="1325245" algn="l"/>
              </a:tabLst>
            </a:pP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These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terms </a:t>
            </a:r>
            <a:r>
              <a:rPr sz="2400" spc="-35" dirty="0">
                <a:solidFill>
                  <a:srgbClr val="535353"/>
                </a:solidFill>
                <a:latin typeface="Gill Sans MT"/>
                <a:cs typeface="Gill Sans MT"/>
              </a:rPr>
              <a:t>may </a:t>
            </a:r>
            <a:r>
              <a:rPr sz="2400" spc="-60" dirty="0">
                <a:solidFill>
                  <a:srgbClr val="535353"/>
                </a:solidFill>
                <a:latin typeface="Gill Sans MT"/>
                <a:cs typeface="Gill Sans MT"/>
              </a:rPr>
              <a:t>however </a:t>
            </a:r>
            <a:r>
              <a:rPr sz="2400" spc="5" dirty="0">
                <a:solidFill>
                  <a:srgbClr val="535353"/>
                </a:solidFill>
                <a:latin typeface="Gill Sans MT"/>
                <a:cs typeface="Gill Sans MT"/>
              </a:rPr>
              <a:t>be </a:t>
            </a:r>
            <a:r>
              <a:rPr sz="2400" spc="-45" dirty="0">
                <a:solidFill>
                  <a:srgbClr val="535353"/>
                </a:solidFill>
                <a:latin typeface="Gill Sans MT"/>
                <a:cs typeface="Gill Sans MT"/>
              </a:rPr>
              <a:t>useful 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when </a:t>
            </a: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50" dirty="0">
                <a:solidFill>
                  <a:srgbClr val="535353"/>
                </a:solidFill>
                <a:latin typeface="Gill Sans MT"/>
                <a:cs typeface="Gill Sans MT"/>
              </a:rPr>
              <a:t>description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400" spc="-5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400" spc="-35" dirty="0">
                <a:solidFill>
                  <a:srgbClr val="535353"/>
                </a:solidFill>
                <a:latin typeface="Gill Sans MT"/>
                <a:cs typeface="Gill Sans MT"/>
              </a:rPr>
              <a:t>general  </a:t>
            </a: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case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exceptions </a:t>
            </a:r>
            <a:r>
              <a:rPr sz="2400" spc="-80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much </a:t>
            </a:r>
            <a:r>
              <a:rPr sz="2400" spc="-65" dirty="0">
                <a:solidFill>
                  <a:srgbClr val="535353"/>
                </a:solidFill>
                <a:latin typeface="Gill Sans MT"/>
                <a:cs typeface="Gill Sans MT"/>
              </a:rPr>
              <a:t>clearer  </a:t>
            </a:r>
            <a:r>
              <a:rPr sz="2400" spc="-1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complete </a:t>
            </a:r>
            <a:r>
              <a:rPr sz="2400" spc="-50" dirty="0">
                <a:solidFill>
                  <a:srgbClr val="535353"/>
                </a:solidFill>
                <a:latin typeface="Gill Sans MT"/>
                <a:cs typeface="Gill Sans MT"/>
              </a:rPr>
              <a:t>that </a:t>
            </a:r>
            <a:r>
              <a:rPr sz="2400" spc="-20" dirty="0">
                <a:solidFill>
                  <a:srgbClr val="535353"/>
                </a:solidFill>
                <a:latin typeface="Gill Sans MT"/>
                <a:cs typeface="Gill Sans MT"/>
              </a:rPr>
              <a:t>an </a:t>
            </a: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enumeration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of  specific</a:t>
            </a:r>
            <a:r>
              <a:rPr sz="24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45" dirty="0">
                <a:solidFill>
                  <a:srgbClr val="535353"/>
                </a:solidFill>
                <a:latin typeface="Gill Sans MT"/>
                <a:cs typeface="Gill Sans MT"/>
              </a:rPr>
              <a:t>cases</a:t>
            </a:r>
            <a:endParaRPr sz="2400">
              <a:latin typeface="Gill Sans MT"/>
              <a:cs typeface="Gill Sans MT"/>
            </a:endParaRPr>
          </a:p>
          <a:p>
            <a:pPr marL="283210" indent="-271145">
              <a:lnSpc>
                <a:spcPct val="100000"/>
              </a:lnSpc>
              <a:spcBef>
                <a:spcPts val="1505"/>
              </a:spcBef>
              <a:buSzPct val="81250"/>
              <a:buChar char="•"/>
              <a:tabLst>
                <a:tab pos="283210" algn="l"/>
                <a:tab pos="283845" algn="l"/>
              </a:tabLst>
            </a:pP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Avoid</a:t>
            </a:r>
            <a:r>
              <a:rPr sz="24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ambiguity</a:t>
            </a:r>
            <a:endParaRPr sz="2400">
              <a:latin typeface="Gill Sans MT"/>
              <a:cs typeface="Gill Sans MT"/>
            </a:endParaRPr>
          </a:p>
          <a:p>
            <a:pPr marL="803910" lvl="1" indent="-271145">
              <a:lnSpc>
                <a:spcPct val="100000"/>
              </a:lnSpc>
              <a:spcBef>
                <a:spcPts val="1505"/>
              </a:spcBef>
              <a:buSzPct val="81250"/>
              <a:buChar char="•"/>
              <a:tabLst>
                <a:tab pos="803910" algn="l"/>
                <a:tab pos="804545" algn="l"/>
              </a:tabLst>
            </a:pPr>
            <a:r>
              <a:rPr sz="2400" spc="-60" dirty="0">
                <a:solidFill>
                  <a:srgbClr val="535353"/>
                </a:solidFill>
                <a:latin typeface="Gill Sans MT"/>
                <a:cs typeface="Gill Sans MT"/>
              </a:rPr>
              <a:t>Write </a:t>
            </a: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as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clearly </a:t>
            </a:r>
            <a:r>
              <a:rPr sz="2400" spc="-1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400" spc="-60" dirty="0">
                <a:solidFill>
                  <a:srgbClr val="535353"/>
                </a:solidFill>
                <a:latin typeface="Gill Sans MT"/>
                <a:cs typeface="Gill Sans MT"/>
              </a:rPr>
              <a:t>explicitly </a:t>
            </a: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as</a:t>
            </a:r>
            <a:r>
              <a:rPr sz="2400" spc="19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45" dirty="0">
                <a:solidFill>
                  <a:srgbClr val="535353"/>
                </a:solidFill>
                <a:latin typeface="Gill Sans MT"/>
                <a:cs typeface="Gill Sans MT"/>
              </a:rPr>
              <a:t>possible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500" y="2771702"/>
            <a:ext cx="5633720" cy="598043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803910" indent="-271145">
              <a:lnSpc>
                <a:spcPct val="100000"/>
              </a:lnSpc>
              <a:spcBef>
                <a:spcPts val="1605"/>
              </a:spcBef>
              <a:buSzPct val="81250"/>
              <a:buChar char="•"/>
              <a:tabLst>
                <a:tab pos="803910" algn="l"/>
                <a:tab pos="804545" algn="l"/>
              </a:tabLst>
            </a:pP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Ambiguities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400" spc="5" dirty="0">
                <a:solidFill>
                  <a:srgbClr val="535353"/>
                </a:solidFill>
                <a:latin typeface="Gill Sans MT"/>
                <a:cs typeface="Gill Sans MT"/>
              </a:rPr>
              <a:t>be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caused</a:t>
            </a:r>
            <a:r>
              <a:rPr sz="24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60" dirty="0">
                <a:solidFill>
                  <a:srgbClr val="535353"/>
                </a:solidFill>
                <a:latin typeface="Gill Sans MT"/>
                <a:cs typeface="Gill Sans MT"/>
              </a:rPr>
              <a:t>by:</a:t>
            </a:r>
            <a:endParaRPr sz="2400">
              <a:latin typeface="Gill Sans MT"/>
              <a:cs typeface="Gill Sans MT"/>
            </a:endParaRPr>
          </a:p>
          <a:p>
            <a:pPr marL="1324610" marR="5080" lvl="1" indent="-271145">
              <a:lnSpc>
                <a:spcPct val="112500"/>
              </a:lnSpc>
              <a:spcBef>
                <a:spcPts val="1145"/>
              </a:spcBef>
              <a:buSzPct val="81250"/>
              <a:buChar char="•"/>
              <a:tabLst>
                <a:tab pos="1324610" algn="l"/>
                <a:tab pos="1325245" algn="l"/>
              </a:tabLst>
            </a:pP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65" dirty="0">
                <a:solidFill>
                  <a:srgbClr val="535353"/>
                </a:solidFill>
                <a:latin typeface="Gill Sans MT"/>
                <a:cs typeface="Gill Sans MT"/>
              </a:rPr>
              <a:t>word </a:t>
            </a:r>
            <a:r>
              <a:rPr sz="2400" spc="-95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to create </a:t>
            </a:r>
            <a:r>
              <a:rPr sz="2400" spc="-5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compound  </a:t>
            </a:r>
            <a:r>
              <a:rPr sz="2400" spc="-50" dirty="0">
                <a:solidFill>
                  <a:srgbClr val="535353"/>
                </a:solidFill>
                <a:latin typeface="Gill Sans MT"/>
                <a:cs typeface="Gill Sans MT"/>
              </a:rPr>
              <a:t>requirement</a:t>
            </a:r>
            <a:endParaRPr sz="2400">
              <a:latin typeface="Gill Sans MT"/>
              <a:cs typeface="Gill Sans MT"/>
            </a:endParaRPr>
          </a:p>
          <a:p>
            <a:pPr marL="1324610" marR="1007744" lvl="1" indent="-271145">
              <a:lnSpc>
                <a:spcPct val="112500"/>
              </a:lnSpc>
              <a:spcBef>
                <a:spcPts val="1140"/>
              </a:spcBef>
              <a:buSzPct val="81250"/>
              <a:buChar char="•"/>
              <a:tabLst>
                <a:tab pos="1324610" algn="l"/>
                <a:tab pos="1325245" algn="l"/>
              </a:tabLst>
            </a:pPr>
            <a:r>
              <a:rPr sz="2400" spc="-85" dirty="0">
                <a:solidFill>
                  <a:srgbClr val="535353"/>
                </a:solidFill>
                <a:latin typeface="Gill Sans MT"/>
                <a:cs typeface="Gill Sans MT"/>
              </a:rPr>
              <a:t>Poor </a:t>
            </a:r>
            <a:r>
              <a:rPr sz="2400" spc="-35" dirty="0">
                <a:solidFill>
                  <a:srgbClr val="535353"/>
                </a:solidFill>
                <a:latin typeface="Gill Sans MT"/>
                <a:cs typeface="Gill Sans MT"/>
              </a:rPr>
              <a:t>definitions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(giving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only 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examples </a:t>
            </a:r>
            <a:r>
              <a:rPr sz="2400" spc="-95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400" spc="-45" dirty="0">
                <a:solidFill>
                  <a:srgbClr val="535353"/>
                </a:solidFill>
                <a:latin typeface="Gill Sans MT"/>
                <a:cs typeface="Gill Sans MT"/>
              </a:rPr>
              <a:t>special</a:t>
            </a:r>
            <a:r>
              <a:rPr sz="2400" spc="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35" dirty="0">
                <a:solidFill>
                  <a:srgbClr val="535353"/>
                </a:solidFill>
                <a:latin typeface="Gill Sans MT"/>
                <a:cs typeface="Gill Sans MT"/>
              </a:rPr>
              <a:t>cases)</a:t>
            </a:r>
            <a:endParaRPr sz="2400">
              <a:latin typeface="Gill Sans MT"/>
              <a:cs typeface="Gill Sans MT"/>
            </a:endParaRPr>
          </a:p>
          <a:p>
            <a:pPr marL="1324610" marR="894080" lvl="1" indent="-271145">
              <a:lnSpc>
                <a:spcPct val="112500"/>
              </a:lnSpc>
              <a:spcBef>
                <a:spcPts val="1145"/>
              </a:spcBef>
              <a:buSzPct val="81250"/>
              <a:buChar char="•"/>
              <a:tabLst>
                <a:tab pos="1324610" algn="l"/>
                <a:tab pos="1325245" algn="l"/>
              </a:tabLst>
            </a:pP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70" dirty="0">
                <a:solidFill>
                  <a:srgbClr val="535353"/>
                </a:solidFill>
                <a:latin typeface="Gill Sans MT"/>
                <a:cs typeface="Gill Sans MT"/>
              </a:rPr>
              <a:t>words </a:t>
            </a:r>
            <a:r>
              <a:rPr sz="2400" spc="-60" dirty="0">
                <a:solidFill>
                  <a:srgbClr val="535353"/>
                </a:solidFill>
                <a:latin typeface="Gill Sans MT"/>
                <a:cs typeface="Gill Sans MT"/>
              </a:rPr>
              <a:t>etc., </a:t>
            </a:r>
            <a:r>
              <a:rPr sz="2400" spc="-15" dirty="0">
                <a:solidFill>
                  <a:srgbClr val="535353"/>
                </a:solidFill>
                <a:latin typeface="Gill Sans MT"/>
                <a:cs typeface="Gill Sans MT"/>
              </a:rPr>
              <a:t>…and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so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on  </a:t>
            </a:r>
            <a:r>
              <a:rPr sz="2400" spc="-45" dirty="0">
                <a:solidFill>
                  <a:srgbClr val="535353"/>
                </a:solidFill>
                <a:latin typeface="Gill Sans MT"/>
                <a:cs typeface="Gill Sans MT"/>
              </a:rPr>
              <a:t>(imprecise</a:t>
            </a:r>
            <a:r>
              <a:rPr sz="24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definition)</a:t>
            </a:r>
            <a:endParaRPr sz="2400">
              <a:latin typeface="Gill Sans MT"/>
              <a:cs typeface="Gill Sans MT"/>
            </a:endParaRPr>
          </a:p>
          <a:p>
            <a:pPr marL="283210" indent="-271145">
              <a:lnSpc>
                <a:spcPct val="100000"/>
              </a:lnSpc>
              <a:spcBef>
                <a:spcPts val="1505"/>
              </a:spcBef>
              <a:buSzPct val="81250"/>
              <a:buChar char="•"/>
              <a:tabLst>
                <a:tab pos="283210" algn="l"/>
                <a:tab pos="283845" algn="l"/>
              </a:tabLst>
            </a:pPr>
            <a:r>
              <a:rPr sz="2400" spc="-35" dirty="0">
                <a:solidFill>
                  <a:srgbClr val="535353"/>
                </a:solidFill>
                <a:latin typeface="Gill Sans MT"/>
                <a:cs typeface="Gill Sans MT"/>
              </a:rPr>
              <a:t>Do </a:t>
            </a:r>
            <a:r>
              <a:rPr sz="2400" spc="-50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use </a:t>
            </a:r>
            <a:r>
              <a:rPr sz="2400" spc="-15" dirty="0">
                <a:solidFill>
                  <a:srgbClr val="535353"/>
                </a:solidFill>
                <a:latin typeface="Gill Sans MT"/>
                <a:cs typeface="Gill Sans MT"/>
              </a:rPr>
              <a:t>vague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indefinable</a:t>
            </a:r>
            <a:r>
              <a:rPr sz="2400" spc="1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terms</a:t>
            </a:r>
            <a:endParaRPr sz="2400">
              <a:latin typeface="Gill Sans MT"/>
              <a:cs typeface="Gill Sans MT"/>
            </a:endParaRPr>
          </a:p>
          <a:p>
            <a:pPr marL="803910" marR="146685" lvl="1" indent="-271145">
              <a:lnSpc>
                <a:spcPct val="112500"/>
              </a:lnSpc>
              <a:spcBef>
                <a:spcPts val="1145"/>
              </a:spcBef>
              <a:buSzPct val="81250"/>
              <a:buChar char="•"/>
              <a:tabLst>
                <a:tab pos="803910" algn="l"/>
                <a:tab pos="804545" algn="l"/>
              </a:tabLst>
            </a:pPr>
            <a:r>
              <a:rPr sz="2400" spc="-35" dirty="0">
                <a:solidFill>
                  <a:srgbClr val="535353"/>
                </a:solidFill>
                <a:latin typeface="Gill Sans MT"/>
                <a:cs typeface="Gill Sans MT"/>
              </a:rPr>
              <a:t>Many </a:t>
            </a:r>
            <a:r>
              <a:rPr sz="2400" spc="-70" dirty="0">
                <a:solidFill>
                  <a:srgbClr val="535353"/>
                </a:solidFill>
                <a:latin typeface="Gill Sans MT"/>
                <a:cs typeface="Gill Sans MT"/>
              </a:rPr>
              <a:t>words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used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informally to </a:t>
            </a:r>
            <a:r>
              <a:rPr sz="2400" spc="-45" dirty="0">
                <a:solidFill>
                  <a:srgbClr val="535353"/>
                </a:solidFill>
                <a:latin typeface="Gill Sans MT"/>
                <a:cs typeface="Gill Sans MT"/>
              </a:rPr>
              <a:t>indicate  quality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2400" spc="-45" dirty="0">
                <a:solidFill>
                  <a:srgbClr val="535353"/>
                </a:solidFill>
                <a:latin typeface="Gill Sans MT"/>
                <a:cs typeface="Gill Sans MT"/>
              </a:rPr>
              <a:t>too </a:t>
            </a:r>
            <a:r>
              <a:rPr sz="2400" spc="-15" dirty="0">
                <a:solidFill>
                  <a:srgbClr val="535353"/>
                </a:solidFill>
                <a:latin typeface="Gill Sans MT"/>
                <a:cs typeface="Gill Sans MT"/>
              </a:rPr>
              <a:t>vague </a:t>
            </a: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400" spc="5" dirty="0">
                <a:solidFill>
                  <a:srgbClr val="535353"/>
                </a:solidFill>
                <a:latin typeface="Gill Sans MT"/>
                <a:cs typeface="Gill Sans MT"/>
              </a:rPr>
              <a:t>be</a:t>
            </a:r>
            <a:r>
              <a:rPr sz="2400" spc="14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verified</a:t>
            </a:r>
            <a:endParaRPr sz="2400">
              <a:latin typeface="Gill Sans MT"/>
              <a:cs typeface="Gill Sans MT"/>
            </a:endParaRPr>
          </a:p>
          <a:p>
            <a:pPr marL="803910" marR="128905" lvl="1" indent="-271145">
              <a:lnSpc>
                <a:spcPct val="112500"/>
              </a:lnSpc>
              <a:spcBef>
                <a:spcPts val="1145"/>
              </a:spcBef>
              <a:buSzPct val="81250"/>
              <a:buChar char="•"/>
              <a:tabLst>
                <a:tab pos="803910" algn="l"/>
                <a:tab pos="804545" algn="l"/>
              </a:tabLst>
            </a:pP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Danger </a:t>
            </a:r>
            <a:r>
              <a:rPr sz="2400" spc="-65" dirty="0">
                <a:solidFill>
                  <a:srgbClr val="535353"/>
                </a:solidFill>
                <a:latin typeface="Gill Sans MT"/>
                <a:cs typeface="Gill Sans MT"/>
              </a:rPr>
              <a:t>signs: </a:t>
            </a:r>
            <a:r>
              <a:rPr sz="2400" spc="-90" dirty="0">
                <a:solidFill>
                  <a:srgbClr val="535353"/>
                </a:solidFill>
                <a:latin typeface="Gill Sans MT"/>
                <a:cs typeface="Gill Sans MT"/>
              </a:rPr>
              <a:t>user-friendly,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flexible,  </a:t>
            </a:r>
            <a:r>
              <a:rPr sz="2400" spc="-65" dirty="0">
                <a:solidFill>
                  <a:srgbClr val="535353"/>
                </a:solidFill>
                <a:latin typeface="Gill Sans MT"/>
                <a:cs typeface="Gill Sans MT"/>
              </a:rPr>
              <a:t>approximately, </a:t>
            </a:r>
            <a:r>
              <a:rPr sz="2400" spc="-95" dirty="0">
                <a:solidFill>
                  <a:srgbClr val="535353"/>
                </a:solidFill>
                <a:latin typeface="Gill Sans MT"/>
                <a:cs typeface="Gill Sans MT"/>
              </a:rPr>
              <a:t>easy, </a:t>
            </a: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as much as</a:t>
            </a:r>
            <a:r>
              <a:rPr sz="2400" spc="-2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45" dirty="0">
                <a:solidFill>
                  <a:srgbClr val="535353"/>
                </a:solidFill>
                <a:latin typeface="Gill Sans MT"/>
                <a:cs typeface="Gill Sans MT"/>
              </a:rPr>
              <a:t>possible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011" y="848916"/>
            <a:ext cx="5190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Keep </a:t>
            </a:r>
            <a:r>
              <a:rPr spc="-225" dirty="0"/>
              <a:t>it</a:t>
            </a:r>
            <a:r>
              <a:rPr spc="130" dirty="0"/>
              <a:t> </a:t>
            </a:r>
            <a:r>
              <a:rPr spc="-55" dirty="0"/>
              <a:t>Simple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769731"/>
            <a:ext cx="5713095" cy="618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5270">
              <a:lnSpc>
                <a:spcPct val="100000"/>
              </a:lnSpc>
              <a:spcBef>
                <a:spcPts val="100"/>
              </a:spcBef>
              <a:buSzPct val="82222"/>
              <a:buChar char="•"/>
              <a:tabLst>
                <a:tab pos="267335" algn="l"/>
                <a:tab pos="267970" algn="l"/>
              </a:tabLst>
            </a:pP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Do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make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multiple</a:t>
            </a:r>
            <a:r>
              <a:rPr sz="2250" spc="9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2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788035" lvl="1" indent="-255270">
              <a:lnSpc>
                <a:spcPct val="100000"/>
              </a:lnSpc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65" dirty="0">
                <a:solidFill>
                  <a:srgbClr val="535353"/>
                </a:solidFill>
                <a:latin typeface="Gill Sans MT"/>
                <a:cs typeface="Gill Sans MT"/>
              </a:rPr>
              <a:t>Keep </a:t>
            </a:r>
            <a:r>
              <a:rPr sz="2250" spc="-20" dirty="0">
                <a:solidFill>
                  <a:srgbClr val="535353"/>
                </a:solidFill>
                <a:latin typeface="Gill Sans MT"/>
                <a:cs typeface="Gill Sans MT"/>
              </a:rPr>
              <a:t>each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requirement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as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single</a:t>
            </a:r>
            <a:r>
              <a:rPr sz="2250" spc="1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sentence</a:t>
            </a:r>
            <a:endParaRPr sz="22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35353"/>
              </a:buClr>
              <a:buFont typeface="Gill Sans MT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788035" marR="72390" lvl="1" indent="-255270">
              <a:lnSpc>
                <a:spcPct val="111100"/>
              </a:lnSpc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Conjunctions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danger </a:t>
            </a:r>
            <a:r>
              <a:rPr sz="2250" spc="-55" dirty="0">
                <a:solidFill>
                  <a:srgbClr val="535353"/>
                </a:solidFill>
                <a:latin typeface="Gill Sans MT"/>
                <a:cs typeface="Gill Sans MT"/>
              </a:rPr>
              <a:t>signs: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and, </a:t>
            </a:r>
            <a:r>
              <a:rPr sz="2250" spc="-155" dirty="0">
                <a:solidFill>
                  <a:srgbClr val="535353"/>
                </a:solidFill>
                <a:latin typeface="Gill Sans MT"/>
                <a:cs typeface="Gill Sans MT"/>
              </a:rPr>
              <a:t>or,</a:t>
            </a:r>
            <a:r>
              <a:rPr sz="2250" spc="-3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60" dirty="0">
                <a:solidFill>
                  <a:srgbClr val="535353"/>
                </a:solidFill>
                <a:latin typeface="Gill Sans MT"/>
                <a:cs typeface="Gill Sans MT"/>
              </a:rPr>
              <a:t>with, 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also</a:t>
            </a:r>
            <a:endParaRPr sz="22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35353"/>
              </a:buClr>
              <a:buFont typeface="Gill Sans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5"/>
              </a:spcBef>
              <a:buSzPct val="82222"/>
              <a:buChar char="•"/>
              <a:tabLst>
                <a:tab pos="267335" algn="l"/>
                <a:tab pos="267970" algn="l"/>
              </a:tabLst>
            </a:pP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Do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not</a:t>
            </a:r>
            <a:r>
              <a:rPr sz="2250" spc="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ramble</a:t>
            </a:r>
            <a:endParaRPr sz="2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35353"/>
              </a:buClr>
              <a:buFont typeface="Gill Sans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788035" lvl="1" indent="-255270">
              <a:lnSpc>
                <a:spcPct val="100000"/>
              </a:lnSpc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Long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sentences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arcane</a:t>
            </a:r>
            <a:r>
              <a:rPr sz="2250" spc="10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15" dirty="0">
                <a:solidFill>
                  <a:srgbClr val="535353"/>
                </a:solidFill>
                <a:latin typeface="Gill Sans MT"/>
                <a:cs typeface="Gill Sans MT"/>
              </a:rPr>
              <a:t>language</a:t>
            </a:r>
            <a:endParaRPr sz="22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35353"/>
              </a:buClr>
              <a:buFont typeface="Gill Sans MT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788035" marR="605790" lvl="1" indent="-255270">
              <a:lnSpc>
                <a:spcPct val="111100"/>
              </a:lnSpc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References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unreachable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documents 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(traceability</a:t>
            </a:r>
            <a:r>
              <a:rPr sz="22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issues)</a:t>
            </a:r>
            <a:endParaRPr sz="22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35353"/>
              </a:buClr>
              <a:buFont typeface="Gill Sans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5"/>
              </a:spcBef>
              <a:buSzPct val="82222"/>
              <a:buChar char="•"/>
              <a:tabLst>
                <a:tab pos="267335" algn="l"/>
                <a:tab pos="267970" algn="l"/>
              </a:tabLst>
            </a:pP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Do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not</a:t>
            </a:r>
            <a:r>
              <a:rPr sz="2250" spc="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speculate</a:t>
            </a:r>
            <a:endParaRPr sz="2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788035" marR="317500" lvl="1" indent="-255270">
              <a:lnSpc>
                <a:spcPct val="111100"/>
              </a:lnSpc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There </a:t>
            </a:r>
            <a:r>
              <a:rPr sz="2250" spc="-70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no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room </a:t>
            </a:r>
            <a:r>
              <a:rPr sz="2250" spc="-70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“wish </a:t>
            </a:r>
            <a:r>
              <a:rPr sz="2250" spc="-70" dirty="0">
                <a:solidFill>
                  <a:srgbClr val="535353"/>
                </a:solidFill>
                <a:latin typeface="Gill Sans MT"/>
                <a:cs typeface="Gill Sans MT"/>
              </a:rPr>
              <a:t>lists” </a:t>
            </a:r>
            <a:r>
              <a:rPr sz="2250" dirty="0">
                <a:solidFill>
                  <a:srgbClr val="535353"/>
                </a:solidFill>
                <a:latin typeface="Gill Sans MT"/>
                <a:cs typeface="Gill Sans MT"/>
              </a:rPr>
              <a:t>–</a:t>
            </a:r>
            <a:r>
              <a:rPr sz="2250" spc="-3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Things  that </a:t>
            </a:r>
            <a:r>
              <a:rPr sz="2250" spc="-20" dirty="0">
                <a:solidFill>
                  <a:srgbClr val="535353"/>
                </a:solidFill>
                <a:latin typeface="Gill Sans MT"/>
                <a:cs typeface="Gill Sans MT"/>
              </a:rPr>
              <a:t>somebody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probably</a:t>
            </a:r>
            <a:r>
              <a:rPr sz="2250" spc="6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wants</a:t>
            </a:r>
            <a:endParaRPr sz="22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500" y="2821140"/>
            <a:ext cx="5605145" cy="602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8035" marR="709930" indent="-255270" algn="just">
              <a:lnSpc>
                <a:spcPct val="111100"/>
              </a:lnSpc>
              <a:spcBef>
                <a:spcPts val="100"/>
              </a:spcBef>
              <a:buSzPct val="82222"/>
              <a:buChar char="•"/>
              <a:tabLst>
                <a:tab pos="788670" algn="l"/>
              </a:tabLst>
            </a:pP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Danger </a:t>
            </a:r>
            <a:r>
              <a:rPr sz="2250" spc="-55" dirty="0">
                <a:solidFill>
                  <a:srgbClr val="535353"/>
                </a:solidFill>
                <a:latin typeface="Gill Sans MT"/>
                <a:cs typeface="Gill Sans MT"/>
              </a:rPr>
              <a:t>signs: </a:t>
            </a:r>
            <a:r>
              <a:rPr sz="2250" spc="-10" dirty="0">
                <a:solidFill>
                  <a:srgbClr val="535353"/>
                </a:solidFill>
                <a:latin typeface="Gill Sans MT"/>
                <a:cs typeface="Gill Sans MT"/>
              </a:rPr>
              <a:t>vague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subject </a:t>
            </a: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250" spc="-10" dirty="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generalization </a:t>
            </a:r>
            <a:r>
              <a:rPr sz="2250" spc="-60" dirty="0">
                <a:solidFill>
                  <a:srgbClr val="535353"/>
                </a:solidFill>
                <a:latin typeface="Gill Sans MT"/>
                <a:cs typeface="Gill Sans MT"/>
              </a:rPr>
              <a:t>words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such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as </a:t>
            </a:r>
            <a:r>
              <a:rPr sz="2250" spc="-80" dirty="0">
                <a:solidFill>
                  <a:srgbClr val="535353"/>
                </a:solidFill>
                <a:latin typeface="Gill Sans MT"/>
                <a:cs typeface="Gill Sans MT"/>
              </a:rPr>
              <a:t>usually,  </a:t>
            </a:r>
            <a:r>
              <a:rPr sz="2250" spc="-65" dirty="0">
                <a:solidFill>
                  <a:srgbClr val="535353"/>
                </a:solidFill>
                <a:latin typeface="Gill Sans MT"/>
                <a:cs typeface="Gill Sans MT"/>
              </a:rPr>
              <a:t>generally,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often, </a:t>
            </a:r>
            <a:r>
              <a:rPr sz="2250" spc="-75" dirty="0">
                <a:solidFill>
                  <a:srgbClr val="535353"/>
                </a:solidFill>
                <a:latin typeface="Gill Sans MT"/>
                <a:cs typeface="Gill Sans MT"/>
              </a:rPr>
              <a:t>normally,</a:t>
            </a:r>
            <a:r>
              <a:rPr sz="2250" spc="-4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typically</a:t>
            </a:r>
            <a:endParaRPr sz="2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buSzPct val="82222"/>
              <a:buChar char="•"/>
              <a:tabLst>
                <a:tab pos="267335" algn="l"/>
                <a:tab pos="267970" algn="l"/>
              </a:tabLst>
            </a:pPr>
            <a:r>
              <a:rPr sz="2250" spc="-25" dirty="0">
                <a:solidFill>
                  <a:srgbClr val="535353"/>
                </a:solidFill>
                <a:latin typeface="Gill Sans MT"/>
                <a:cs typeface="Gill Sans MT"/>
              </a:rPr>
              <a:t>Do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express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suggestions </a:t>
            </a:r>
            <a:r>
              <a:rPr sz="2250" spc="-85" dirty="0">
                <a:solidFill>
                  <a:srgbClr val="535353"/>
                </a:solidFill>
                <a:latin typeface="Gill Sans MT"/>
                <a:cs typeface="Gill Sans MT"/>
              </a:rPr>
              <a:t>or</a:t>
            </a:r>
            <a:r>
              <a:rPr sz="2250" spc="16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possibilities</a:t>
            </a:r>
            <a:endParaRPr sz="2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35353"/>
              </a:buClr>
              <a:buFont typeface="Gill Sans MT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788035" marR="5080" lvl="1" indent="-255270">
              <a:lnSpc>
                <a:spcPct val="111100"/>
              </a:lnSpc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30" dirty="0">
                <a:solidFill>
                  <a:srgbClr val="535353"/>
                </a:solidFill>
                <a:latin typeface="Gill Sans MT"/>
                <a:cs typeface="Gill Sans MT"/>
              </a:rPr>
              <a:t>Suggestions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that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explicitly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stated as 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requirements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are invariably</a:t>
            </a:r>
            <a:r>
              <a:rPr sz="2250" spc="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ignored</a:t>
            </a:r>
            <a:endParaRPr sz="22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788035" marR="494665" lvl="1" indent="-255270">
              <a:lnSpc>
                <a:spcPct val="111100"/>
              </a:lnSpc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Danger</a:t>
            </a:r>
            <a:r>
              <a:rPr sz="22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55" dirty="0">
                <a:solidFill>
                  <a:srgbClr val="535353"/>
                </a:solidFill>
                <a:latin typeface="Gill Sans MT"/>
                <a:cs typeface="Gill Sans MT"/>
              </a:rPr>
              <a:t>signs:</a:t>
            </a:r>
            <a:r>
              <a:rPr sz="2250" spc="-1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95" dirty="0">
                <a:solidFill>
                  <a:srgbClr val="535353"/>
                </a:solidFill>
                <a:latin typeface="Gill Sans MT"/>
                <a:cs typeface="Gill Sans MT"/>
              </a:rPr>
              <a:t>may,</a:t>
            </a:r>
            <a:r>
              <a:rPr sz="2250" spc="-1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might,</a:t>
            </a:r>
            <a:r>
              <a:rPr sz="2250" spc="-1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should,</a:t>
            </a:r>
            <a:r>
              <a:rPr sz="2250" spc="-18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could, 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perhaps,</a:t>
            </a:r>
            <a:r>
              <a:rPr sz="2250" spc="-1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probably</a:t>
            </a:r>
            <a:endParaRPr sz="22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buSzPct val="82222"/>
              <a:buChar char="•"/>
              <a:tabLst>
                <a:tab pos="267335" algn="l"/>
                <a:tab pos="267970" algn="l"/>
              </a:tabLst>
            </a:pP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Avoid wishful</a:t>
            </a:r>
            <a:r>
              <a:rPr sz="2250" spc="4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thinking</a:t>
            </a:r>
            <a:endParaRPr sz="2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788035" marR="93345" lvl="1" indent="-255270">
              <a:lnSpc>
                <a:spcPct val="111100"/>
              </a:lnSpc>
              <a:buSzPct val="82222"/>
              <a:buChar char="•"/>
              <a:tabLst>
                <a:tab pos="788035" algn="l"/>
                <a:tab pos="788670" algn="l"/>
              </a:tabLst>
            </a:pP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Wishful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thinking </a:t>
            </a:r>
            <a:r>
              <a:rPr sz="2250" spc="-20" dirty="0">
                <a:solidFill>
                  <a:srgbClr val="535353"/>
                </a:solidFill>
                <a:latin typeface="Gill Sans MT"/>
                <a:cs typeface="Gill Sans MT"/>
              </a:rPr>
              <a:t>means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asking </a:t>
            </a:r>
            <a:r>
              <a:rPr sz="2250" spc="-70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the  </a:t>
            </a:r>
            <a:r>
              <a:rPr sz="2250" spc="-40" dirty="0">
                <a:solidFill>
                  <a:srgbClr val="535353"/>
                </a:solidFill>
                <a:latin typeface="Gill Sans MT"/>
                <a:cs typeface="Gill Sans MT"/>
              </a:rPr>
              <a:t>impossible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(e.g., </a:t>
            </a:r>
            <a:r>
              <a:rPr sz="2250" spc="10" dirty="0">
                <a:solidFill>
                  <a:srgbClr val="535353"/>
                </a:solidFill>
                <a:latin typeface="Gill Sans MT"/>
                <a:cs typeface="Gill Sans MT"/>
              </a:rPr>
              <a:t>100% </a:t>
            </a:r>
            <a:r>
              <a:rPr sz="2250" spc="-45" dirty="0">
                <a:solidFill>
                  <a:srgbClr val="535353"/>
                </a:solidFill>
                <a:latin typeface="Gill Sans MT"/>
                <a:cs typeface="Gill Sans MT"/>
              </a:rPr>
              <a:t>reliable, </a:t>
            </a:r>
            <a:r>
              <a:rPr sz="2250" spc="-35" dirty="0">
                <a:solidFill>
                  <a:srgbClr val="535353"/>
                </a:solidFill>
                <a:latin typeface="Gill Sans MT"/>
                <a:cs typeface="Gill Sans MT"/>
              </a:rPr>
              <a:t>safe,</a:t>
            </a:r>
            <a:r>
              <a:rPr sz="2250" spc="-40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20" dirty="0">
                <a:solidFill>
                  <a:srgbClr val="535353"/>
                </a:solidFill>
                <a:latin typeface="Gill Sans MT"/>
                <a:cs typeface="Gill Sans MT"/>
              </a:rPr>
              <a:t>handle  </a:t>
            </a:r>
            <a:r>
              <a:rPr sz="2250" spc="-50" dirty="0">
                <a:solidFill>
                  <a:srgbClr val="535353"/>
                </a:solidFill>
                <a:latin typeface="Gill Sans MT"/>
                <a:cs typeface="Gill Sans MT"/>
              </a:rPr>
              <a:t>all </a:t>
            </a:r>
            <a:r>
              <a:rPr sz="2250" spc="-55" dirty="0">
                <a:solidFill>
                  <a:srgbClr val="535353"/>
                </a:solidFill>
                <a:latin typeface="Gill Sans MT"/>
                <a:cs typeface="Gill Sans MT"/>
              </a:rPr>
              <a:t>failures, fully</a:t>
            </a:r>
            <a:r>
              <a:rPr sz="2250" spc="-8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50" spc="-15" dirty="0">
                <a:solidFill>
                  <a:srgbClr val="535353"/>
                </a:solidFill>
                <a:latin typeface="Gill Sans MT"/>
                <a:cs typeface="Gill Sans MT"/>
              </a:rPr>
              <a:t>upgradeable)</a:t>
            </a:r>
            <a:endParaRPr sz="22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426" y="848916"/>
            <a:ext cx="99701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5405" algn="l"/>
              </a:tabLst>
            </a:pPr>
            <a:r>
              <a:rPr spc="-200" dirty="0"/>
              <a:t>Templates</a:t>
            </a:r>
            <a:r>
              <a:rPr spc="10" dirty="0"/>
              <a:t> </a:t>
            </a:r>
            <a:r>
              <a:rPr spc="-225" dirty="0"/>
              <a:t>for	</a:t>
            </a:r>
            <a:r>
              <a:rPr spc="-85" dirty="0"/>
              <a:t>Specifications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1170432" y="2625044"/>
            <a:ext cx="5266944" cy="5443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marR="5080" indent="-333375">
              <a:lnSpc>
                <a:spcPct val="111900"/>
              </a:lnSpc>
              <a:spcBef>
                <a:spcPts val="100"/>
              </a:spcBef>
              <a:buSzPct val="81355"/>
              <a:buChar char="•"/>
              <a:tabLst>
                <a:tab pos="345440" algn="l"/>
                <a:tab pos="346075" algn="l"/>
              </a:tabLst>
            </a:pPr>
            <a:r>
              <a:rPr sz="2400" spc="-65" dirty="0"/>
              <a:t>Different </a:t>
            </a:r>
            <a:r>
              <a:rPr sz="2400" spc="-45" dirty="0"/>
              <a:t>templates </a:t>
            </a:r>
            <a:r>
              <a:rPr sz="2400" spc="-95" dirty="0"/>
              <a:t>for </a:t>
            </a:r>
            <a:r>
              <a:rPr sz="2400" spc="-60" dirty="0"/>
              <a:t>requirements  </a:t>
            </a:r>
            <a:r>
              <a:rPr sz="2400" spc="-45" dirty="0"/>
              <a:t>specifications</a:t>
            </a:r>
            <a:endParaRPr sz="2400" dirty="0"/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866140" lvl="1" indent="-333375">
              <a:lnSpc>
                <a:spcPct val="100000"/>
              </a:lnSpc>
              <a:spcBef>
                <a:spcPts val="5"/>
              </a:spcBef>
              <a:buSzPct val="81355"/>
              <a:buChar char="•"/>
              <a:tabLst>
                <a:tab pos="866140" algn="l"/>
                <a:tab pos="866775" algn="l"/>
              </a:tabLst>
            </a:pPr>
            <a:r>
              <a:rPr sz="2400" spc="-60" dirty="0">
                <a:solidFill>
                  <a:srgbClr val="535353"/>
                </a:solidFill>
                <a:latin typeface="Gill Sans MT"/>
                <a:cs typeface="Gill Sans MT"/>
              </a:rPr>
              <a:t>IEEE </a:t>
            </a:r>
            <a:r>
              <a:rPr sz="2400" spc="-10" dirty="0">
                <a:solidFill>
                  <a:srgbClr val="535353"/>
                </a:solidFill>
                <a:latin typeface="Gill Sans MT"/>
                <a:cs typeface="Gill Sans MT"/>
              </a:rPr>
              <a:t>830-1998 </a:t>
            </a:r>
            <a:r>
              <a:rPr sz="2400" spc="-1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400" spc="-10" dirty="0">
                <a:solidFill>
                  <a:srgbClr val="535353"/>
                </a:solidFill>
                <a:latin typeface="Gill Sans MT"/>
                <a:cs typeface="Gill Sans MT"/>
              </a:rPr>
              <a:t>233-1998</a:t>
            </a:r>
            <a:r>
              <a:rPr sz="2400" spc="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35" dirty="0">
                <a:solidFill>
                  <a:srgbClr val="535353"/>
                </a:solidFill>
                <a:latin typeface="Gill Sans MT"/>
                <a:cs typeface="Gill Sans MT"/>
              </a:rPr>
              <a:t>-</a:t>
            </a:r>
            <a:endParaRPr sz="2400" dirty="0">
              <a:latin typeface="Gill Sans MT"/>
              <a:cs typeface="Gill Sans MT"/>
            </a:endParaRPr>
          </a:p>
          <a:p>
            <a:pPr marL="866140" marR="772795">
              <a:lnSpc>
                <a:spcPts val="3960"/>
              </a:lnSpc>
              <a:spcBef>
                <a:spcPts val="200"/>
              </a:spcBef>
            </a:pPr>
            <a:r>
              <a:rPr sz="2400" spc="-40" dirty="0"/>
              <a:t>Standard </a:t>
            </a:r>
            <a:r>
              <a:rPr sz="2400" spc="-95" dirty="0"/>
              <a:t>for </a:t>
            </a:r>
            <a:r>
              <a:rPr sz="2400" spc="-50" dirty="0"/>
              <a:t>Software  </a:t>
            </a:r>
            <a:r>
              <a:rPr sz="2400" spc="-55" dirty="0"/>
              <a:t>Requirements</a:t>
            </a:r>
            <a:r>
              <a:rPr sz="2400" spc="-15" dirty="0"/>
              <a:t> </a:t>
            </a:r>
            <a:r>
              <a:rPr sz="2400" spc="-40" dirty="0"/>
              <a:t>Specifications</a:t>
            </a:r>
          </a:p>
          <a:p>
            <a:pPr marL="345440" marR="228600" indent="-333375">
              <a:lnSpc>
                <a:spcPct val="111900"/>
              </a:lnSpc>
              <a:spcBef>
                <a:spcPts val="2740"/>
              </a:spcBef>
              <a:buSzPct val="81355"/>
              <a:buChar char="•"/>
              <a:tabLst>
                <a:tab pos="345440" algn="l"/>
                <a:tab pos="346075" algn="l"/>
              </a:tabLst>
            </a:pPr>
            <a:r>
              <a:rPr sz="2400" spc="-55" dirty="0"/>
              <a:t>Describes </a:t>
            </a:r>
            <a:r>
              <a:rPr sz="2400" spc="-45" dirty="0"/>
              <a:t>the </a:t>
            </a:r>
            <a:r>
              <a:rPr sz="2400" spc="-55" dirty="0"/>
              <a:t>content </a:t>
            </a:r>
            <a:r>
              <a:rPr sz="2400" spc="-15" dirty="0"/>
              <a:t>and </a:t>
            </a:r>
            <a:r>
              <a:rPr sz="2400" spc="-55" dirty="0"/>
              <a:t>qualities  </a:t>
            </a:r>
            <a:r>
              <a:rPr sz="2400" spc="-35" dirty="0"/>
              <a:t>of </a:t>
            </a:r>
            <a:r>
              <a:rPr sz="2400" spc="-5" dirty="0"/>
              <a:t>a </a:t>
            </a:r>
            <a:r>
              <a:rPr sz="2400" spc="-20" dirty="0"/>
              <a:t>good </a:t>
            </a:r>
            <a:r>
              <a:rPr sz="2400" spc="-65" dirty="0"/>
              <a:t>software </a:t>
            </a:r>
            <a:r>
              <a:rPr sz="2400" spc="-60" dirty="0"/>
              <a:t>requirements  </a:t>
            </a:r>
            <a:r>
              <a:rPr sz="2400" spc="-45" dirty="0"/>
              <a:t>specification</a:t>
            </a:r>
            <a:r>
              <a:rPr sz="2400" spc="-10" dirty="0"/>
              <a:t> </a:t>
            </a:r>
            <a:r>
              <a:rPr sz="2400" dirty="0"/>
              <a:t>(SRS)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825500">
              <a:lnSpc>
                <a:spcPct val="100000"/>
              </a:lnSpc>
              <a:tabLst>
                <a:tab pos="1345565" algn="l"/>
              </a:tabLst>
            </a:pPr>
            <a:r>
              <a:rPr sz="2400" spc="-65" dirty="0"/>
              <a:t>a.	</a:t>
            </a:r>
            <a:r>
              <a:rPr sz="2400" spc="-95" dirty="0"/>
              <a:t>Correct;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07300" y="2724721"/>
            <a:ext cx="4688840" cy="52740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2765" indent="-520700">
              <a:lnSpc>
                <a:spcPct val="100000"/>
              </a:lnSpc>
              <a:spcBef>
                <a:spcPts val="95"/>
              </a:spcBef>
              <a:buAutoNum type="alphaLcPeriod" startAt="2"/>
              <a:tabLst>
                <a:tab pos="532765" algn="l"/>
                <a:tab pos="533400" algn="l"/>
              </a:tabLst>
            </a:pPr>
            <a:r>
              <a:rPr sz="2400" spc="-45" dirty="0">
                <a:solidFill>
                  <a:srgbClr val="535353"/>
                </a:solidFill>
                <a:latin typeface="Gill Sans MT"/>
                <a:cs typeface="Gill Sans MT"/>
              </a:rPr>
              <a:t>Unambiguous;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AutoNum type="alphaLcPeriod" startAt="2"/>
            </a:pPr>
            <a:endParaRPr sz="2400" dirty="0">
              <a:latin typeface="Times New Roman"/>
              <a:cs typeface="Times New Roman"/>
            </a:endParaRPr>
          </a:p>
          <a:p>
            <a:pPr marL="532765" indent="-520700">
              <a:lnSpc>
                <a:spcPct val="100000"/>
              </a:lnSpc>
              <a:buAutoNum type="alphaLcPeriod" startAt="2"/>
              <a:tabLst>
                <a:tab pos="532765" algn="l"/>
                <a:tab pos="533400" algn="l"/>
              </a:tabLst>
            </a:pPr>
            <a:r>
              <a:rPr sz="2400" spc="-55" dirty="0">
                <a:solidFill>
                  <a:srgbClr val="535353"/>
                </a:solidFill>
                <a:latin typeface="Gill Sans MT"/>
                <a:cs typeface="Gill Sans MT"/>
              </a:rPr>
              <a:t>Complete;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Gill Sans MT"/>
              <a:buAutoNum type="alphaLcPeriod" startAt="2"/>
            </a:pPr>
            <a:endParaRPr sz="2400" dirty="0">
              <a:latin typeface="Times New Roman"/>
              <a:cs typeface="Times New Roman"/>
            </a:endParaRPr>
          </a:p>
          <a:p>
            <a:pPr marL="532765" indent="-520700">
              <a:lnSpc>
                <a:spcPct val="100000"/>
              </a:lnSpc>
              <a:buAutoNum type="alphaLcPeriod" startAt="2"/>
              <a:tabLst>
                <a:tab pos="532765" algn="l"/>
                <a:tab pos="533400" algn="l"/>
              </a:tabLst>
            </a:pPr>
            <a:r>
              <a:rPr sz="2400" spc="-75" dirty="0">
                <a:solidFill>
                  <a:srgbClr val="535353"/>
                </a:solidFill>
                <a:latin typeface="Gill Sans MT"/>
                <a:cs typeface="Gill Sans MT"/>
              </a:rPr>
              <a:t>Consistent;</a:t>
            </a:r>
            <a:endParaRPr sz="2400" dirty="0">
              <a:latin typeface="Gill Sans MT"/>
              <a:cs typeface="Gill Sans MT"/>
            </a:endParaRPr>
          </a:p>
          <a:p>
            <a:pPr marL="532765" marR="5080" indent="-520700">
              <a:lnSpc>
                <a:spcPct val="111900"/>
              </a:lnSpc>
              <a:spcBef>
                <a:spcPts val="2945"/>
              </a:spcBef>
              <a:buAutoNum type="alphaLcPeriod" startAt="2"/>
              <a:tabLst>
                <a:tab pos="532765" algn="l"/>
                <a:tab pos="533400" algn="l"/>
              </a:tabLst>
            </a:pPr>
            <a:r>
              <a:rPr sz="2400" spc="-60" dirty="0">
                <a:solidFill>
                  <a:srgbClr val="535353"/>
                </a:solidFill>
                <a:latin typeface="Gill Sans MT"/>
                <a:cs typeface="Gill Sans MT"/>
              </a:rPr>
              <a:t>Ranked </a:t>
            </a:r>
            <a:r>
              <a:rPr sz="2400" spc="-95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400" spc="-30" dirty="0">
                <a:solidFill>
                  <a:srgbClr val="535353"/>
                </a:solidFill>
                <a:latin typeface="Gill Sans MT"/>
                <a:cs typeface="Gill Sans MT"/>
              </a:rPr>
              <a:t>importance </a:t>
            </a:r>
            <a:r>
              <a:rPr sz="2400" spc="-15" dirty="0">
                <a:solidFill>
                  <a:srgbClr val="535353"/>
                </a:solidFill>
                <a:latin typeface="Gill Sans MT"/>
                <a:cs typeface="Gill Sans MT"/>
              </a:rPr>
              <a:t>and/  </a:t>
            </a:r>
            <a:r>
              <a:rPr sz="2400" spc="-110" dirty="0">
                <a:solidFill>
                  <a:srgbClr val="535353"/>
                </a:solidFill>
                <a:latin typeface="Gill Sans MT"/>
                <a:cs typeface="Gill Sans MT"/>
              </a:rPr>
              <a:t>or</a:t>
            </a:r>
            <a:r>
              <a:rPr sz="24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80" dirty="0">
                <a:solidFill>
                  <a:srgbClr val="535353"/>
                </a:solidFill>
                <a:latin typeface="Gill Sans MT"/>
                <a:cs typeface="Gill Sans MT"/>
              </a:rPr>
              <a:t>stability;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AutoNum type="alphaLcPeriod" startAt="2"/>
            </a:pPr>
            <a:endParaRPr sz="2400" dirty="0">
              <a:latin typeface="Times New Roman"/>
              <a:cs typeface="Times New Roman"/>
            </a:endParaRPr>
          </a:p>
          <a:p>
            <a:pPr marL="532765" indent="-520700">
              <a:lnSpc>
                <a:spcPct val="100000"/>
              </a:lnSpc>
              <a:spcBef>
                <a:spcPts val="5"/>
              </a:spcBef>
              <a:buAutoNum type="alphaLcPeriod" startAt="2"/>
              <a:tabLst>
                <a:tab pos="532765" algn="l"/>
                <a:tab pos="533400" algn="l"/>
              </a:tabLst>
            </a:pPr>
            <a:r>
              <a:rPr sz="2400" spc="-65" dirty="0">
                <a:solidFill>
                  <a:srgbClr val="535353"/>
                </a:solidFill>
                <a:latin typeface="Gill Sans MT"/>
                <a:cs typeface="Gill Sans MT"/>
              </a:rPr>
              <a:t>Verifiable;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AutoNum type="alphaLcPeriod" startAt="2"/>
            </a:pPr>
            <a:endParaRPr sz="2400" dirty="0">
              <a:latin typeface="Times New Roman"/>
              <a:cs typeface="Times New Roman"/>
            </a:endParaRPr>
          </a:p>
          <a:p>
            <a:pPr marL="532765" indent="-520700">
              <a:lnSpc>
                <a:spcPct val="100000"/>
              </a:lnSpc>
              <a:buAutoNum type="alphaLcPeriod" startAt="2"/>
              <a:tabLst>
                <a:tab pos="532765" algn="l"/>
                <a:tab pos="533400" algn="l"/>
              </a:tabLst>
            </a:pPr>
            <a:r>
              <a:rPr sz="2400" spc="-40" dirty="0">
                <a:solidFill>
                  <a:srgbClr val="535353"/>
                </a:solidFill>
                <a:latin typeface="Gill Sans MT"/>
                <a:cs typeface="Gill Sans MT"/>
              </a:rPr>
              <a:t>Modifiable;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Gill Sans MT"/>
              <a:buAutoNum type="alphaLcPeriod" startAt="2"/>
            </a:pPr>
            <a:endParaRPr sz="2400" dirty="0">
              <a:latin typeface="Times New Roman"/>
              <a:cs typeface="Times New Roman"/>
            </a:endParaRPr>
          </a:p>
          <a:p>
            <a:pPr marL="532765" indent="-520700">
              <a:lnSpc>
                <a:spcPct val="100000"/>
              </a:lnSpc>
              <a:buAutoNum type="alphaLcPeriod" startAt="2"/>
              <a:tabLst>
                <a:tab pos="532765" algn="l"/>
                <a:tab pos="533400" algn="l"/>
              </a:tabLst>
            </a:pPr>
            <a:r>
              <a:rPr sz="2400" spc="-75" dirty="0">
                <a:solidFill>
                  <a:srgbClr val="535353"/>
                </a:solidFill>
                <a:latin typeface="Gill Sans MT"/>
                <a:cs typeface="Gill Sans MT"/>
              </a:rPr>
              <a:t>Traceable.</a:t>
            </a:r>
            <a:endParaRPr sz="24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373" y="304800"/>
            <a:ext cx="103822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The </a:t>
            </a:r>
            <a:r>
              <a:rPr spc="-135" dirty="0"/>
              <a:t>IEEE </a:t>
            </a:r>
            <a:r>
              <a:rPr spc="-10" dirty="0"/>
              <a:t>830-1998</a:t>
            </a:r>
            <a:r>
              <a:rPr spc="-830" dirty="0"/>
              <a:t> </a:t>
            </a:r>
            <a:r>
              <a:rPr spc="-195" dirty="0"/>
              <a:t>Template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1"/>
          </p:nvPr>
        </p:nvSpPr>
        <p:spPr>
          <a:xfrm>
            <a:off x="6502498" y="2718368"/>
            <a:ext cx="6324501" cy="6996787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183005" indent="-35814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1700" spc="-45" dirty="0"/>
              <a:t>User</a:t>
            </a:r>
            <a:r>
              <a:rPr sz="1700" dirty="0"/>
              <a:t> </a:t>
            </a:r>
            <a:r>
              <a:rPr sz="1700" spc="-35" dirty="0"/>
              <a:t>Interfaces</a:t>
            </a:r>
          </a:p>
          <a:p>
            <a:pPr marL="1183005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1700" spc="-30" dirty="0"/>
              <a:t>Hardware</a:t>
            </a:r>
            <a:r>
              <a:rPr sz="1700" spc="-50" dirty="0"/>
              <a:t> </a:t>
            </a:r>
            <a:r>
              <a:rPr sz="1700" spc="-35" dirty="0"/>
              <a:t>Interfaces</a:t>
            </a:r>
          </a:p>
          <a:p>
            <a:pPr marL="1183005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1700" spc="-20" dirty="0"/>
              <a:t>Software</a:t>
            </a:r>
            <a:r>
              <a:rPr sz="1700" spc="-65" dirty="0"/>
              <a:t> </a:t>
            </a:r>
            <a:r>
              <a:rPr sz="1700" spc="-35" dirty="0"/>
              <a:t>Interfaces</a:t>
            </a:r>
          </a:p>
          <a:p>
            <a:pPr marL="1183005" indent="-35814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1700" spc="-25" dirty="0"/>
              <a:t>Communications</a:t>
            </a:r>
            <a:r>
              <a:rPr sz="1700" spc="-65" dirty="0"/>
              <a:t> </a:t>
            </a:r>
            <a:r>
              <a:rPr sz="1700" spc="-35" dirty="0"/>
              <a:t>Interfaces</a:t>
            </a:r>
          </a:p>
          <a:p>
            <a:pPr marL="370205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370205" algn="l"/>
                <a:tab pos="370840" algn="l"/>
              </a:tabLst>
            </a:pPr>
            <a:r>
              <a:rPr sz="1700" spc="-15" dirty="0"/>
              <a:t>System</a:t>
            </a:r>
            <a:r>
              <a:rPr sz="1700" dirty="0"/>
              <a:t> </a:t>
            </a:r>
            <a:r>
              <a:rPr sz="1700" spc="-35" dirty="0"/>
              <a:t>Features</a:t>
            </a:r>
          </a:p>
          <a:p>
            <a:pPr marL="1183005" lvl="1" indent="-35814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1700" spc="-15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1700" spc="-30" dirty="0">
                <a:solidFill>
                  <a:srgbClr val="535353"/>
                </a:solidFill>
                <a:latin typeface="Gill Sans MT"/>
                <a:cs typeface="Gill Sans MT"/>
              </a:rPr>
              <a:t>Feature</a:t>
            </a:r>
            <a:r>
              <a:rPr sz="1700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10" dirty="0">
                <a:solidFill>
                  <a:srgbClr val="535353"/>
                </a:solidFill>
                <a:latin typeface="Gill Sans MT"/>
                <a:cs typeface="Gill Sans MT"/>
              </a:rPr>
              <a:t>1</a:t>
            </a:r>
            <a:endParaRPr sz="17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1700" spc="-15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1700" spc="-30" dirty="0">
                <a:solidFill>
                  <a:srgbClr val="535353"/>
                </a:solidFill>
                <a:latin typeface="Gill Sans MT"/>
                <a:cs typeface="Gill Sans MT"/>
              </a:rPr>
              <a:t>Feature </a:t>
            </a:r>
            <a:r>
              <a:rPr sz="1700" spc="10" dirty="0">
                <a:solidFill>
                  <a:srgbClr val="535353"/>
                </a:solidFill>
                <a:latin typeface="Gill Sans MT"/>
                <a:cs typeface="Gill Sans MT"/>
              </a:rPr>
              <a:t>2 </a:t>
            </a:r>
            <a:r>
              <a:rPr sz="1700" spc="5" dirty="0">
                <a:solidFill>
                  <a:srgbClr val="535353"/>
                </a:solidFill>
                <a:latin typeface="Gill Sans MT"/>
                <a:cs typeface="Gill Sans MT"/>
              </a:rPr>
              <a:t>(and </a:t>
            </a:r>
            <a:r>
              <a:rPr sz="1700" spc="-30" dirty="0">
                <a:solidFill>
                  <a:srgbClr val="535353"/>
                </a:solidFill>
                <a:latin typeface="Gill Sans MT"/>
                <a:cs typeface="Gill Sans MT"/>
              </a:rPr>
              <a:t>so</a:t>
            </a:r>
            <a:r>
              <a:rPr sz="1700" spc="-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535353"/>
                </a:solidFill>
                <a:latin typeface="Gill Sans MT"/>
                <a:cs typeface="Gill Sans MT"/>
              </a:rPr>
              <a:t>on)</a:t>
            </a:r>
            <a:endParaRPr sz="1700" dirty="0">
              <a:latin typeface="Gill Sans MT"/>
              <a:cs typeface="Gill Sans MT"/>
            </a:endParaRPr>
          </a:p>
          <a:p>
            <a:pPr marL="370205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370205" algn="l"/>
                <a:tab pos="370840" algn="l"/>
              </a:tabLst>
            </a:pPr>
            <a:r>
              <a:rPr sz="1700" spc="-35" dirty="0"/>
              <a:t>Other </a:t>
            </a:r>
            <a:r>
              <a:rPr sz="1700" spc="-25" dirty="0"/>
              <a:t>Nonfunctional</a:t>
            </a:r>
            <a:r>
              <a:rPr sz="1700" spc="40" dirty="0"/>
              <a:t> </a:t>
            </a:r>
            <a:r>
              <a:rPr sz="1700" spc="-25" dirty="0"/>
              <a:t>Requirements</a:t>
            </a:r>
          </a:p>
          <a:p>
            <a:pPr marL="1183005" lvl="1" indent="-35814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1700" spc="-30" dirty="0">
                <a:solidFill>
                  <a:srgbClr val="535353"/>
                </a:solidFill>
                <a:latin typeface="Gill Sans MT"/>
                <a:cs typeface="Gill Sans MT"/>
              </a:rPr>
              <a:t>Performance</a:t>
            </a:r>
            <a:r>
              <a:rPr sz="1700" spc="-6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25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17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1700" spc="-20" dirty="0">
                <a:solidFill>
                  <a:srgbClr val="535353"/>
                </a:solidFill>
                <a:latin typeface="Gill Sans MT"/>
                <a:cs typeface="Gill Sans MT"/>
              </a:rPr>
              <a:t>Safety</a:t>
            </a:r>
            <a:r>
              <a:rPr sz="1700" spc="-4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25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17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1700" spc="-30" dirty="0">
                <a:solidFill>
                  <a:srgbClr val="535353"/>
                </a:solidFill>
                <a:latin typeface="Gill Sans MT"/>
                <a:cs typeface="Gill Sans MT"/>
              </a:rPr>
              <a:t>Security</a:t>
            </a:r>
            <a:r>
              <a:rPr sz="1700" spc="-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25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17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1700" spc="-20" dirty="0">
                <a:solidFill>
                  <a:srgbClr val="535353"/>
                </a:solidFill>
                <a:latin typeface="Gill Sans MT"/>
                <a:cs typeface="Gill Sans MT"/>
              </a:rPr>
              <a:t>Software </a:t>
            </a:r>
            <a:r>
              <a:rPr sz="1700" spc="-30" dirty="0">
                <a:solidFill>
                  <a:srgbClr val="535353"/>
                </a:solidFill>
                <a:latin typeface="Gill Sans MT"/>
                <a:cs typeface="Gill Sans MT"/>
              </a:rPr>
              <a:t>Quality</a:t>
            </a:r>
            <a:r>
              <a:rPr sz="1700" spc="-1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35" dirty="0">
                <a:solidFill>
                  <a:srgbClr val="535353"/>
                </a:solidFill>
                <a:latin typeface="Gill Sans MT"/>
                <a:cs typeface="Gill Sans MT"/>
              </a:rPr>
              <a:t>Attributes</a:t>
            </a:r>
            <a:endParaRPr sz="17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1700" spc="-35" dirty="0">
                <a:solidFill>
                  <a:srgbClr val="535353"/>
                </a:solidFill>
                <a:latin typeface="Gill Sans MT"/>
                <a:cs typeface="Gill Sans MT"/>
              </a:rPr>
              <a:t>Business</a:t>
            </a:r>
            <a:r>
              <a:rPr sz="17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35" dirty="0">
                <a:solidFill>
                  <a:srgbClr val="535353"/>
                </a:solidFill>
                <a:latin typeface="Gill Sans MT"/>
                <a:cs typeface="Gill Sans MT"/>
              </a:rPr>
              <a:t>Rules</a:t>
            </a:r>
            <a:endParaRPr sz="1700" dirty="0">
              <a:latin typeface="Gill Sans MT"/>
              <a:cs typeface="Gill Sans MT"/>
            </a:endParaRPr>
          </a:p>
          <a:p>
            <a:pPr marL="370205" lvl="1" indent="-35814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370205" algn="l"/>
                <a:tab pos="370840" algn="l"/>
              </a:tabLst>
            </a:pPr>
            <a:r>
              <a:rPr sz="1700" spc="-35" dirty="0">
                <a:solidFill>
                  <a:srgbClr val="535353"/>
                </a:solidFill>
                <a:latin typeface="Gill Sans MT"/>
                <a:cs typeface="Gill Sans MT"/>
              </a:rPr>
              <a:t>Other</a:t>
            </a:r>
            <a:r>
              <a:rPr sz="17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25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1983867"/>
            <a:ext cx="5727700" cy="7132722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70205" indent="-35814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70205" algn="l"/>
                <a:tab pos="370840" algn="l"/>
              </a:tabLst>
            </a:pPr>
            <a:r>
              <a:rPr sz="2000" spc="-40" dirty="0">
                <a:solidFill>
                  <a:srgbClr val="535353"/>
                </a:solidFill>
                <a:latin typeface="Gill Sans MT"/>
                <a:cs typeface="Gill Sans MT"/>
              </a:rPr>
              <a:t>Introduction</a:t>
            </a:r>
            <a:endParaRPr sz="20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2000" spc="-15" dirty="0">
                <a:solidFill>
                  <a:srgbClr val="535353"/>
                </a:solidFill>
                <a:latin typeface="Gill Sans MT"/>
                <a:cs typeface="Gill Sans MT"/>
              </a:rPr>
              <a:t>Purpose</a:t>
            </a:r>
            <a:endParaRPr sz="20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2000" spc="-15" dirty="0">
                <a:solidFill>
                  <a:srgbClr val="535353"/>
                </a:solidFill>
                <a:latin typeface="Gill Sans MT"/>
                <a:cs typeface="Gill Sans MT"/>
              </a:rPr>
              <a:t>Document</a:t>
            </a:r>
            <a:r>
              <a:rPr sz="20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0" dirty="0">
                <a:solidFill>
                  <a:srgbClr val="535353"/>
                </a:solidFill>
                <a:latin typeface="Gill Sans MT"/>
                <a:cs typeface="Gill Sans MT"/>
              </a:rPr>
              <a:t>Conventions</a:t>
            </a:r>
            <a:endParaRPr sz="20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2000" spc="-15" dirty="0">
                <a:solidFill>
                  <a:srgbClr val="535353"/>
                </a:solidFill>
                <a:latin typeface="Gill Sans MT"/>
                <a:cs typeface="Gill Sans MT"/>
              </a:rPr>
              <a:t>Intended </a:t>
            </a:r>
            <a:r>
              <a:rPr sz="2000" spc="-10" dirty="0">
                <a:solidFill>
                  <a:srgbClr val="535353"/>
                </a:solidFill>
                <a:latin typeface="Gill Sans MT"/>
                <a:cs typeface="Gill Sans MT"/>
              </a:rPr>
              <a:t>Audience </a:t>
            </a:r>
            <a:r>
              <a:rPr sz="20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000" spc="-15" dirty="0">
                <a:solidFill>
                  <a:srgbClr val="535353"/>
                </a:solidFill>
                <a:latin typeface="Gill Sans MT"/>
                <a:cs typeface="Gill Sans MT"/>
              </a:rPr>
              <a:t>Reading</a:t>
            </a:r>
            <a:r>
              <a:rPr sz="2000" spc="-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Suggestions</a:t>
            </a:r>
            <a:endParaRPr sz="20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2000" spc="-30" dirty="0">
                <a:solidFill>
                  <a:srgbClr val="535353"/>
                </a:solidFill>
                <a:latin typeface="Gill Sans MT"/>
                <a:cs typeface="Gill Sans MT"/>
              </a:rPr>
              <a:t>Product</a:t>
            </a:r>
            <a:r>
              <a:rPr sz="20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5" dirty="0">
                <a:solidFill>
                  <a:srgbClr val="535353"/>
                </a:solidFill>
                <a:latin typeface="Gill Sans MT"/>
                <a:cs typeface="Gill Sans MT"/>
              </a:rPr>
              <a:t>Scope</a:t>
            </a:r>
            <a:endParaRPr sz="20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2000" spc="-30" dirty="0">
                <a:solidFill>
                  <a:srgbClr val="535353"/>
                </a:solidFill>
                <a:latin typeface="Gill Sans MT"/>
                <a:cs typeface="Gill Sans MT"/>
              </a:rPr>
              <a:t>References</a:t>
            </a:r>
            <a:endParaRPr sz="2000" dirty="0">
              <a:latin typeface="Gill Sans MT"/>
              <a:cs typeface="Gill Sans MT"/>
            </a:endParaRPr>
          </a:p>
          <a:p>
            <a:pPr marL="370205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370205" algn="l"/>
                <a:tab pos="370840" algn="l"/>
              </a:tabLst>
            </a:pPr>
            <a:r>
              <a:rPr sz="2000" spc="-30" dirty="0">
                <a:solidFill>
                  <a:srgbClr val="535353"/>
                </a:solidFill>
                <a:latin typeface="Gill Sans MT"/>
                <a:cs typeface="Gill Sans MT"/>
              </a:rPr>
              <a:t>Overall</a:t>
            </a:r>
            <a:r>
              <a:rPr sz="20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0" dirty="0">
                <a:solidFill>
                  <a:srgbClr val="535353"/>
                </a:solidFill>
                <a:latin typeface="Gill Sans MT"/>
                <a:cs typeface="Gill Sans MT"/>
              </a:rPr>
              <a:t>Description</a:t>
            </a:r>
            <a:endParaRPr sz="20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2000" spc="-30" dirty="0">
                <a:solidFill>
                  <a:srgbClr val="535353"/>
                </a:solidFill>
                <a:latin typeface="Gill Sans MT"/>
                <a:cs typeface="Gill Sans MT"/>
              </a:rPr>
              <a:t>Product</a:t>
            </a:r>
            <a:r>
              <a:rPr sz="20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0" dirty="0">
                <a:solidFill>
                  <a:srgbClr val="535353"/>
                </a:solidFill>
                <a:latin typeface="Gill Sans MT"/>
                <a:cs typeface="Gill Sans MT"/>
              </a:rPr>
              <a:t>Perspective</a:t>
            </a:r>
            <a:endParaRPr sz="20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2000" spc="-30" dirty="0">
                <a:solidFill>
                  <a:srgbClr val="535353"/>
                </a:solidFill>
                <a:latin typeface="Gill Sans MT"/>
                <a:cs typeface="Gill Sans MT"/>
              </a:rPr>
              <a:t>Product</a:t>
            </a:r>
            <a:r>
              <a:rPr sz="20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5" dirty="0">
                <a:solidFill>
                  <a:srgbClr val="535353"/>
                </a:solidFill>
                <a:latin typeface="Gill Sans MT"/>
                <a:cs typeface="Gill Sans MT"/>
              </a:rPr>
              <a:t>Functions</a:t>
            </a:r>
            <a:endParaRPr sz="20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2000" spc="-45" dirty="0">
                <a:solidFill>
                  <a:srgbClr val="535353"/>
                </a:solidFill>
                <a:latin typeface="Gill Sans MT"/>
                <a:cs typeface="Gill Sans MT"/>
              </a:rPr>
              <a:t>User </a:t>
            </a:r>
            <a:r>
              <a:rPr sz="2000" spc="-40" dirty="0">
                <a:solidFill>
                  <a:srgbClr val="535353"/>
                </a:solidFill>
                <a:latin typeface="Gill Sans MT"/>
                <a:cs typeface="Gill Sans MT"/>
              </a:rPr>
              <a:t>Classes </a:t>
            </a:r>
            <a:r>
              <a:rPr sz="2000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2000" spc="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40" dirty="0">
                <a:solidFill>
                  <a:srgbClr val="535353"/>
                </a:solidFill>
                <a:latin typeface="Gill Sans MT"/>
                <a:cs typeface="Gill Sans MT"/>
              </a:rPr>
              <a:t>Characteristics</a:t>
            </a:r>
            <a:endParaRPr sz="20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2000" spc="-15" dirty="0">
                <a:solidFill>
                  <a:srgbClr val="535353"/>
                </a:solidFill>
                <a:latin typeface="Gill Sans MT"/>
                <a:cs typeface="Gill Sans MT"/>
              </a:rPr>
              <a:t>Operating</a:t>
            </a:r>
            <a:r>
              <a:rPr sz="20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0" dirty="0">
                <a:solidFill>
                  <a:srgbClr val="535353"/>
                </a:solidFill>
                <a:latin typeface="Gill Sans MT"/>
                <a:cs typeface="Gill Sans MT"/>
              </a:rPr>
              <a:t>Environment</a:t>
            </a:r>
            <a:endParaRPr sz="20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Design </a:t>
            </a:r>
            <a:r>
              <a:rPr sz="20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Implementation</a:t>
            </a:r>
            <a:r>
              <a:rPr sz="2000" spc="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40" dirty="0">
                <a:solidFill>
                  <a:srgbClr val="535353"/>
                </a:solidFill>
                <a:latin typeface="Gill Sans MT"/>
                <a:cs typeface="Gill Sans MT"/>
              </a:rPr>
              <a:t>Constraints</a:t>
            </a:r>
            <a:endParaRPr sz="20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2000" spc="-45" dirty="0">
                <a:solidFill>
                  <a:srgbClr val="535353"/>
                </a:solidFill>
                <a:latin typeface="Gill Sans MT"/>
                <a:cs typeface="Gill Sans MT"/>
              </a:rPr>
              <a:t>User</a:t>
            </a:r>
            <a:r>
              <a:rPr sz="20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Documentation</a:t>
            </a:r>
            <a:endParaRPr sz="2000" dirty="0">
              <a:latin typeface="Gill Sans MT"/>
              <a:cs typeface="Gill Sans MT"/>
            </a:endParaRPr>
          </a:p>
          <a:p>
            <a:pPr marL="1183005" lvl="1" indent="-35814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1183005" algn="l"/>
                <a:tab pos="1183640" algn="l"/>
              </a:tabLst>
            </a:pP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Assumptions </a:t>
            </a:r>
            <a:r>
              <a:rPr sz="2000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2000" spc="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535353"/>
                </a:solidFill>
                <a:latin typeface="Gill Sans MT"/>
                <a:cs typeface="Gill Sans MT"/>
              </a:rPr>
              <a:t>Dependencies</a:t>
            </a:r>
            <a:endParaRPr sz="2000" dirty="0">
              <a:latin typeface="Gill Sans MT"/>
              <a:cs typeface="Gill Sans MT"/>
            </a:endParaRPr>
          </a:p>
          <a:p>
            <a:pPr marL="370205" indent="-3581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370205" algn="l"/>
                <a:tab pos="370840" algn="l"/>
              </a:tabLst>
            </a:pPr>
            <a:r>
              <a:rPr sz="2000" spc="-30" dirty="0">
                <a:solidFill>
                  <a:srgbClr val="535353"/>
                </a:solidFill>
                <a:latin typeface="Gill Sans MT"/>
                <a:cs typeface="Gill Sans MT"/>
              </a:rPr>
              <a:t>External </a:t>
            </a:r>
            <a:r>
              <a:rPr sz="2000" spc="-35" dirty="0">
                <a:solidFill>
                  <a:srgbClr val="535353"/>
                </a:solidFill>
                <a:latin typeface="Gill Sans MT"/>
                <a:cs typeface="Gill Sans MT"/>
              </a:rPr>
              <a:t>Interface</a:t>
            </a:r>
            <a:r>
              <a:rPr sz="2000" spc="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20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538" y="848916"/>
            <a:ext cx="8462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Software</a:t>
            </a:r>
            <a:r>
              <a:rPr spc="-90" dirty="0"/>
              <a:t> </a:t>
            </a:r>
            <a:r>
              <a:rPr spc="-12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0" y="9303357"/>
            <a:ext cx="16510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sz="1800" dirty="0">
                <a:solidFill>
                  <a:srgbClr val="535353"/>
                </a:solidFill>
                <a:latin typeface="Gill Sans MT"/>
                <a:cs typeface="Gill Sans MT"/>
              </a:rPr>
              <a:t>4</a:t>
            </a:fld>
            <a:endParaRPr sz="18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700" y="2689828"/>
            <a:ext cx="12085320" cy="6209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6409" marR="462915" indent="-474345">
              <a:lnSpc>
                <a:spcPct val="115700"/>
              </a:lnSpc>
              <a:spcBef>
                <a:spcPts val="90"/>
              </a:spcBef>
              <a:buSzPct val="81927"/>
              <a:buChar char="•"/>
              <a:tabLst>
                <a:tab pos="486409" algn="l"/>
                <a:tab pos="487045" algn="l"/>
              </a:tabLst>
            </a:pPr>
            <a:r>
              <a:rPr sz="4150" spc="-15" dirty="0">
                <a:solidFill>
                  <a:srgbClr val="535353"/>
                </a:solidFill>
                <a:latin typeface="Gill Sans MT"/>
                <a:cs typeface="Gill Sans MT"/>
              </a:rPr>
              <a:t>Once </a:t>
            </a:r>
            <a:r>
              <a:rPr sz="4150" spc="-4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4150" spc="-20" dirty="0">
                <a:solidFill>
                  <a:srgbClr val="535353"/>
                </a:solidFill>
                <a:latin typeface="Gill Sans MT"/>
                <a:cs typeface="Gill Sans MT"/>
              </a:rPr>
              <a:t>domain </a:t>
            </a:r>
            <a:r>
              <a:rPr sz="4150" spc="-75" dirty="0">
                <a:solidFill>
                  <a:srgbClr val="535353"/>
                </a:solidFill>
                <a:latin typeface="Gill Sans MT"/>
                <a:cs typeface="Gill Sans MT"/>
              </a:rPr>
              <a:t>analysis </a:t>
            </a:r>
            <a:r>
              <a:rPr sz="4150" spc="-120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4150" spc="-15" dirty="0">
                <a:solidFill>
                  <a:srgbClr val="535353"/>
                </a:solidFill>
                <a:latin typeface="Gill Sans MT"/>
                <a:cs typeface="Gill Sans MT"/>
              </a:rPr>
              <a:t>done, </a:t>
            </a:r>
            <a:r>
              <a:rPr sz="4150" spc="-125" dirty="0">
                <a:solidFill>
                  <a:srgbClr val="535353"/>
                </a:solidFill>
                <a:latin typeface="Gill Sans MT"/>
                <a:cs typeface="Gill Sans MT"/>
              </a:rPr>
              <a:t>it </a:t>
            </a:r>
            <a:r>
              <a:rPr sz="4150" spc="-120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4150" spc="-50" dirty="0">
                <a:solidFill>
                  <a:srgbClr val="535353"/>
                </a:solidFill>
                <a:latin typeface="Gill Sans MT"/>
                <a:cs typeface="Gill Sans MT"/>
              </a:rPr>
              <a:t>time </a:t>
            </a:r>
            <a:r>
              <a:rPr sz="4150" spc="-7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4150" spc="-50" dirty="0">
                <a:solidFill>
                  <a:srgbClr val="535353"/>
                </a:solidFill>
                <a:latin typeface="Gill Sans MT"/>
                <a:cs typeface="Gill Sans MT"/>
              </a:rPr>
              <a:t>specify  </a:t>
            </a:r>
            <a:r>
              <a:rPr sz="4150" spc="-4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4150" spc="-65" dirty="0">
                <a:solidFill>
                  <a:srgbClr val="535353"/>
                </a:solidFill>
                <a:latin typeface="Gill Sans MT"/>
                <a:cs typeface="Gill Sans MT"/>
              </a:rPr>
              <a:t>system</a:t>
            </a:r>
            <a:r>
              <a:rPr sz="4150" spc="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150" spc="-50" dirty="0">
                <a:solidFill>
                  <a:srgbClr val="535353"/>
                </a:solidFill>
                <a:latin typeface="Gill Sans MT"/>
                <a:cs typeface="Gill Sans MT"/>
              </a:rPr>
              <a:t>boundaries.</a:t>
            </a:r>
            <a:endParaRPr sz="4150">
              <a:latin typeface="Gill Sans MT"/>
              <a:cs typeface="Gill Sans MT"/>
            </a:endParaRPr>
          </a:p>
          <a:p>
            <a:pPr marL="486409" marR="5080" indent="-474345">
              <a:lnSpc>
                <a:spcPct val="115700"/>
              </a:lnSpc>
              <a:spcBef>
                <a:spcPts val="4185"/>
              </a:spcBef>
              <a:buSzPct val="81927"/>
              <a:buChar char="•"/>
              <a:tabLst>
                <a:tab pos="486409" algn="l"/>
                <a:tab pos="487045" algn="l"/>
              </a:tabLst>
            </a:pPr>
            <a:r>
              <a:rPr sz="4150" spc="-55" dirty="0">
                <a:solidFill>
                  <a:srgbClr val="535353"/>
                </a:solidFill>
                <a:latin typeface="Gill Sans MT"/>
                <a:cs typeface="Gill Sans MT"/>
              </a:rPr>
              <a:t>Often, </a:t>
            </a:r>
            <a:r>
              <a:rPr sz="4150" spc="-3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4150" spc="-4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4150" spc="-20" dirty="0">
                <a:solidFill>
                  <a:srgbClr val="535353"/>
                </a:solidFill>
                <a:latin typeface="Gill Sans MT"/>
                <a:cs typeface="Gill Sans MT"/>
              </a:rPr>
              <a:t>domain model </a:t>
            </a:r>
            <a:r>
              <a:rPr sz="4150" spc="-120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4150" spc="-60" dirty="0">
                <a:solidFill>
                  <a:srgbClr val="535353"/>
                </a:solidFill>
                <a:latin typeface="Gill Sans MT"/>
                <a:cs typeface="Gill Sans MT"/>
              </a:rPr>
              <a:t>reused </a:t>
            </a:r>
            <a:r>
              <a:rPr sz="4150" spc="-40" dirty="0">
                <a:solidFill>
                  <a:srgbClr val="535353"/>
                </a:solidFill>
                <a:latin typeface="Gill Sans MT"/>
                <a:cs typeface="Gill Sans MT"/>
              </a:rPr>
              <a:t>by </a:t>
            </a:r>
            <a:r>
              <a:rPr sz="4150" spc="-45" dirty="0">
                <a:solidFill>
                  <a:srgbClr val="535353"/>
                </a:solidFill>
                <a:latin typeface="Gill Sans MT"/>
                <a:cs typeface="Gill Sans MT"/>
              </a:rPr>
              <a:t>the  </a:t>
            </a:r>
            <a:r>
              <a:rPr sz="4150" spc="-75" dirty="0">
                <a:solidFill>
                  <a:srgbClr val="535353"/>
                </a:solidFill>
                <a:latin typeface="Gill Sans MT"/>
                <a:cs typeface="Gill Sans MT"/>
              </a:rPr>
              <a:t>requirements: </a:t>
            </a:r>
            <a:r>
              <a:rPr sz="4150" spc="-80" dirty="0">
                <a:solidFill>
                  <a:srgbClr val="535353"/>
                </a:solidFill>
                <a:latin typeface="Gill Sans MT"/>
                <a:cs typeface="Gill Sans MT"/>
              </a:rPr>
              <a:t>clients </a:t>
            </a:r>
            <a:r>
              <a:rPr sz="4150" spc="-40" dirty="0">
                <a:solidFill>
                  <a:srgbClr val="535353"/>
                </a:solidFill>
                <a:latin typeface="Gill Sans MT"/>
                <a:cs typeface="Gill Sans MT"/>
              </a:rPr>
              <a:t>want </a:t>
            </a:r>
            <a:r>
              <a:rPr sz="4150" spc="-7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4150" spc="-40" dirty="0">
                <a:solidFill>
                  <a:srgbClr val="535353"/>
                </a:solidFill>
                <a:latin typeface="Gill Sans MT"/>
                <a:cs typeface="Gill Sans MT"/>
              </a:rPr>
              <a:t>keep </a:t>
            </a:r>
            <a:r>
              <a:rPr sz="4150" spc="-105" dirty="0">
                <a:solidFill>
                  <a:srgbClr val="535353"/>
                </a:solidFill>
                <a:latin typeface="Gill Sans MT"/>
                <a:cs typeface="Gill Sans MT"/>
              </a:rPr>
              <a:t>their </a:t>
            </a:r>
            <a:r>
              <a:rPr sz="4150" spc="-65" dirty="0">
                <a:solidFill>
                  <a:srgbClr val="535353"/>
                </a:solidFill>
                <a:latin typeface="Gill Sans MT"/>
                <a:cs typeface="Gill Sans MT"/>
              </a:rPr>
              <a:t>business </a:t>
            </a:r>
            <a:r>
              <a:rPr sz="4150" spc="-75" dirty="0">
                <a:solidFill>
                  <a:srgbClr val="535353"/>
                </a:solidFill>
                <a:latin typeface="Gill Sans MT"/>
                <a:cs typeface="Gill Sans MT"/>
              </a:rPr>
              <a:t>“as</a:t>
            </a:r>
            <a:r>
              <a:rPr sz="4150" spc="-20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150" spc="-135" dirty="0">
                <a:solidFill>
                  <a:srgbClr val="535353"/>
                </a:solidFill>
                <a:latin typeface="Gill Sans MT"/>
                <a:cs typeface="Gill Sans MT"/>
              </a:rPr>
              <a:t>is”.</a:t>
            </a:r>
            <a:endParaRPr sz="4150">
              <a:latin typeface="Gill Sans MT"/>
              <a:cs typeface="Gill Sans MT"/>
            </a:endParaRPr>
          </a:p>
          <a:p>
            <a:pPr marL="486409" marR="21590" indent="-474345">
              <a:lnSpc>
                <a:spcPct val="115700"/>
              </a:lnSpc>
              <a:spcBef>
                <a:spcPts val="4184"/>
              </a:spcBef>
              <a:buSzPct val="81927"/>
              <a:buChar char="•"/>
              <a:tabLst>
                <a:tab pos="486409" algn="l"/>
                <a:tab pos="487045" algn="l"/>
              </a:tabLst>
            </a:pPr>
            <a:r>
              <a:rPr sz="4150" spc="-95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4150" spc="-85" dirty="0">
                <a:solidFill>
                  <a:srgbClr val="535353"/>
                </a:solidFill>
                <a:latin typeface="Gill Sans MT"/>
                <a:cs typeface="Gill Sans MT"/>
              </a:rPr>
              <a:t>other </a:t>
            </a:r>
            <a:r>
              <a:rPr sz="4150" spc="-35" dirty="0">
                <a:solidFill>
                  <a:srgbClr val="535353"/>
                </a:solidFill>
                <a:latin typeface="Gill Sans MT"/>
                <a:cs typeface="Gill Sans MT"/>
              </a:rPr>
              <a:t>few </a:t>
            </a:r>
            <a:r>
              <a:rPr sz="4150" spc="-75" dirty="0">
                <a:solidFill>
                  <a:srgbClr val="535353"/>
                </a:solidFill>
                <a:latin typeface="Gill Sans MT"/>
                <a:cs typeface="Gill Sans MT"/>
              </a:rPr>
              <a:t>cases, </a:t>
            </a:r>
            <a:r>
              <a:rPr sz="4150" spc="-80" dirty="0">
                <a:solidFill>
                  <a:srgbClr val="535353"/>
                </a:solidFill>
                <a:latin typeface="Gill Sans MT"/>
                <a:cs typeface="Gill Sans MT"/>
              </a:rPr>
              <a:t>clients </a:t>
            </a:r>
            <a:r>
              <a:rPr sz="4150" spc="-40" dirty="0">
                <a:solidFill>
                  <a:srgbClr val="535353"/>
                </a:solidFill>
                <a:latin typeface="Gill Sans MT"/>
                <a:cs typeface="Gill Sans MT"/>
              </a:rPr>
              <a:t>want </a:t>
            </a:r>
            <a:r>
              <a:rPr sz="4150" spc="-7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4150" spc="-55" dirty="0">
                <a:solidFill>
                  <a:srgbClr val="535353"/>
                </a:solidFill>
                <a:latin typeface="Gill Sans MT"/>
                <a:cs typeface="Gill Sans MT"/>
              </a:rPr>
              <a:t>evolve </a:t>
            </a:r>
            <a:r>
              <a:rPr sz="4150" spc="-105" dirty="0">
                <a:solidFill>
                  <a:srgbClr val="535353"/>
                </a:solidFill>
                <a:latin typeface="Gill Sans MT"/>
                <a:cs typeface="Gill Sans MT"/>
              </a:rPr>
              <a:t>their </a:t>
            </a:r>
            <a:r>
              <a:rPr sz="4150" spc="-75" dirty="0">
                <a:solidFill>
                  <a:srgbClr val="535353"/>
                </a:solidFill>
                <a:latin typeface="Gill Sans MT"/>
                <a:cs typeface="Gill Sans MT"/>
              </a:rPr>
              <a:t>business.  </a:t>
            </a:r>
            <a:r>
              <a:rPr sz="4150" spc="-95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4150" spc="-50" dirty="0">
                <a:solidFill>
                  <a:srgbClr val="535353"/>
                </a:solidFill>
                <a:latin typeface="Gill Sans MT"/>
                <a:cs typeface="Gill Sans MT"/>
              </a:rPr>
              <a:t>these </a:t>
            </a:r>
            <a:r>
              <a:rPr sz="4150" spc="-45" dirty="0">
                <a:solidFill>
                  <a:srgbClr val="535353"/>
                </a:solidFill>
                <a:latin typeface="Gill Sans MT"/>
                <a:cs typeface="Gill Sans MT"/>
              </a:rPr>
              <a:t>case, </a:t>
            </a:r>
            <a:r>
              <a:rPr sz="4150" spc="-65" dirty="0">
                <a:solidFill>
                  <a:srgbClr val="535353"/>
                </a:solidFill>
                <a:latin typeface="Gill Sans MT"/>
                <a:cs typeface="Gill Sans MT"/>
              </a:rPr>
              <a:t>requirements </a:t>
            </a:r>
            <a:r>
              <a:rPr sz="4150" spc="-50" dirty="0">
                <a:solidFill>
                  <a:srgbClr val="535353"/>
                </a:solidFill>
                <a:latin typeface="Gill Sans MT"/>
                <a:cs typeface="Gill Sans MT"/>
              </a:rPr>
              <a:t>specify </a:t>
            </a:r>
            <a:r>
              <a:rPr sz="4150" spc="-4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4150" spc="-65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4150" spc="-50" dirty="0">
                <a:solidFill>
                  <a:srgbClr val="535353"/>
                </a:solidFill>
                <a:latin typeface="Gill Sans MT"/>
                <a:cs typeface="Gill Sans MT"/>
              </a:rPr>
              <a:t>as </a:t>
            </a:r>
            <a:r>
              <a:rPr sz="4150" spc="-45" dirty="0">
                <a:solidFill>
                  <a:srgbClr val="535353"/>
                </a:solidFill>
                <a:latin typeface="Gill Sans MT"/>
                <a:cs typeface="Gill Sans MT"/>
              </a:rPr>
              <a:t>the  </a:t>
            </a:r>
            <a:r>
              <a:rPr sz="4150" spc="-75" dirty="0">
                <a:solidFill>
                  <a:srgbClr val="535353"/>
                </a:solidFill>
                <a:latin typeface="Gill Sans MT"/>
                <a:cs typeface="Gill Sans MT"/>
              </a:rPr>
              <a:t>client </a:t>
            </a:r>
            <a:r>
              <a:rPr sz="4150" spc="-40" dirty="0">
                <a:solidFill>
                  <a:srgbClr val="535353"/>
                </a:solidFill>
                <a:latin typeface="Gill Sans MT"/>
                <a:cs typeface="Gill Sans MT"/>
              </a:rPr>
              <a:t>want </a:t>
            </a:r>
            <a:r>
              <a:rPr sz="4150" spc="-125" dirty="0">
                <a:solidFill>
                  <a:srgbClr val="535353"/>
                </a:solidFill>
                <a:latin typeface="Gill Sans MT"/>
                <a:cs typeface="Gill Sans MT"/>
              </a:rPr>
              <a:t>it </a:t>
            </a:r>
            <a:r>
              <a:rPr sz="4150" spc="-90" dirty="0">
                <a:solidFill>
                  <a:srgbClr val="535353"/>
                </a:solidFill>
                <a:latin typeface="Gill Sans MT"/>
                <a:cs typeface="Gill Sans MT"/>
              </a:rPr>
              <a:t>“to</a:t>
            </a:r>
            <a:r>
              <a:rPr sz="415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150" spc="-55" dirty="0">
                <a:solidFill>
                  <a:srgbClr val="535353"/>
                </a:solidFill>
                <a:latin typeface="Gill Sans MT"/>
                <a:cs typeface="Gill Sans MT"/>
              </a:rPr>
              <a:t>be”.</a:t>
            </a:r>
            <a:endParaRPr sz="41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364" y="3731816"/>
            <a:ext cx="10386695" cy="21640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452495" marR="5080" indent="-3440429">
              <a:lnSpc>
                <a:spcPts val="8200"/>
              </a:lnSpc>
              <a:spcBef>
                <a:spcPts val="740"/>
              </a:spcBef>
            </a:pPr>
            <a:r>
              <a:rPr spc="-110" dirty="0"/>
              <a:t>Requirement </a:t>
            </a:r>
            <a:r>
              <a:rPr spc="-150" dirty="0"/>
              <a:t>Verification</a:t>
            </a:r>
            <a:r>
              <a:rPr spc="-944" dirty="0"/>
              <a:t> </a:t>
            </a:r>
            <a:r>
              <a:rPr spc="-30" dirty="0"/>
              <a:t>and  </a:t>
            </a:r>
            <a:r>
              <a:rPr spc="-150" dirty="0"/>
              <a:t>Validation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702" y="848916"/>
            <a:ext cx="88277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Requirement</a:t>
            </a:r>
            <a:r>
              <a:rPr spc="-1060" dirty="0"/>
              <a:t> </a:t>
            </a:r>
            <a:r>
              <a:rPr spc="-150" dirty="0"/>
              <a:t>Verification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4188956"/>
            <a:ext cx="12051030" cy="319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-520700">
              <a:lnSpc>
                <a:spcPct val="112999"/>
              </a:lnSpc>
              <a:spcBef>
                <a:spcPts val="100"/>
              </a:spcBef>
              <a:buSzPct val="81521"/>
              <a:buChar char="•"/>
              <a:tabLst>
                <a:tab pos="532765" algn="l"/>
                <a:tab pos="533400" algn="l"/>
                <a:tab pos="3710304" algn="l"/>
                <a:tab pos="5118735" algn="l"/>
                <a:tab pos="6446520" algn="l"/>
              </a:tabLst>
            </a:pPr>
            <a:r>
              <a:rPr sz="4600" spc="-114" dirty="0">
                <a:solidFill>
                  <a:srgbClr val="535353"/>
                </a:solidFill>
                <a:latin typeface="Gill Sans MT"/>
                <a:cs typeface="Gill Sans MT"/>
              </a:rPr>
              <a:t>Checks</a:t>
            </a:r>
            <a:r>
              <a:rPr sz="4600" spc="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consistency	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software </a:t>
            </a:r>
            <a:r>
              <a:rPr sz="4600" spc="-90" dirty="0">
                <a:solidFill>
                  <a:srgbClr val="535353"/>
                </a:solidFill>
                <a:latin typeface="Gill Sans MT"/>
                <a:cs typeface="Gill Sans MT"/>
              </a:rPr>
              <a:t>requirements  </a:t>
            </a:r>
            <a:r>
              <a:rPr sz="4600" spc="-60" dirty="0">
                <a:solidFill>
                  <a:srgbClr val="535353"/>
                </a:solidFill>
                <a:latin typeface="Gill Sans MT"/>
                <a:cs typeface="Gill Sans MT"/>
              </a:rPr>
              <a:t>specification</a:t>
            </a:r>
            <a:r>
              <a:rPr sz="4600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75" dirty="0">
                <a:solidFill>
                  <a:srgbClr val="535353"/>
                </a:solidFill>
                <a:latin typeface="Gill Sans MT"/>
                <a:cs typeface="Gill Sans MT"/>
              </a:rPr>
              <a:t>artifacts</a:t>
            </a:r>
            <a:r>
              <a:rPr sz="4600" spc="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20" dirty="0">
                <a:solidFill>
                  <a:srgbClr val="535353"/>
                </a:solidFill>
                <a:latin typeface="Gill Sans MT"/>
                <a:cs typeface="Gill Sans MT"/>
              </a:rPr>
              <a:t>and	</a:t>
            </a:r>
            <a:r>
              <a:rPr sz="4600" spc="-110" dirty="0">
                <a:solidFill>
                  <a:srgbClr val="535353"/>
                </a:solidFill>
                <a:latin typeface="Gill Sans MT"/>
                <a:cs typeface="Gill Sans MT"/>
              </a:rPr>
              <a:t>other 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software  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development	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products 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(design, </a:t>
            </a:r>
            <a:r>
              <a:rPr sz="4600" spc="-70" dirty="0">
                <a:solidFill>
                  <a:srgbClr val="535353"/>
                </a:solidFill>
                <a:latin typeface="Gill Sans MT"/>
                <a:cs typeface="Gill Sans MT"/>
              </a:rPr>
              <a:t>implementation,</a:t>
            </a:r>
            <a:r>
              <a:rPr sz="4600" spc="-5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40" dirty="0">
                <a:solidFill>
                  <a:srgbClr val="535353"/>
                </a:solidFill>
                <a:latin typeface="Gill Sans MT"/>
                <a:cs typeface="Gill Sans MT"/>
              </a:rPr>
              <a:t>...)  </a:t>
            </a:r>
            <a:r>
              <a:rPr sz="4600" spc="-70" dirty="0">
                <a:solidFill>
                  <a:srgbClr val="535353"/>
                </a:solidFill>
                <a:latin typeface="Gill Sans MT"/>
                <a:cs typeface="Gill Sans MT"/>
              </a:rPr>
              <a:t>against 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4600" spc="5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60" dirty="0">
                <a:solidFill>
                  <a:srgbClr val="535353"/>
                </a:solidFill>
                <a:latin typeface="Gill Sans MT"/>
                <a:cs typeface="Gill Sans MT"/>
              </a:rPr>
              <a:t>specification</a:t>
            </a:r>
            <a:endParaRPr sz="4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710" y="848916"/>
            <a:ext cx="8289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Requirement</a:t>
            </a:r>
            <a:r>
              <a:rPr spc="-1080" dirty="0"/>
              <a:t> </a:t>
            </a:r>
            <a:r>
              <a:rPr spc="-150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730005"/>
            <a:ext cx="11540490" cy="6208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77165">
              <a:lnSpc>
                <a:spcPct val="111100"/>
              </a:lnSpc>
              <a:spcBef>
                <a:spcPts val="95"/>
              </a:spcBef>
            </a:pP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“Validation </a:t>
            </a:r>
            <a:r>
              <a:rPr sz="2700" spc="-80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70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process </a:t>
            </a: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700" spc="-45" dirty="0">
                <a:solidFill>
                  <a:srgbClr val="535353"/>
                </a:solidFill>
                <a:latin typeface="Gill Sans MT"/>
                <a:cs typeface="Gill Sans MT"/>
              </a:rPr>
              <a:t>establishing that </a:t>
            </a:r>
            <a:r>
              <a:rPr sz="270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700" spc="-50" dirty="0">
                <a:solidFill>
                  <a:srgbClr val="535353"/>
                </a:solidFill>
                <a:latin typeface="Gill Sans MT"/>
                <a:cs typeface="Gill Sans MT"/>
              </a:rPr>
              <a:t>requirements </a:t>
            </a:r>
            <a:r>
              <a:rPr sz="2700" spc="-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700" spc="-30" dirty="0">
                <a:solidFill>
                  <a:srgbClr val="535353"/>
                </a:solidFill>
                <a:latin typeface="Gill Sans MT"/>
                <a:cs typeface="Gill Sans MT"/>
              </a:rPr>
              <a:t>models </a:t>
            </a:r>
            <a:r>
              <a:rPr sz="2700" spc="-50" dirty="0">
                <a:solidFill>
                  <a:srgbClr val="535353"/>
                </a:solidFill>
                <a:latin typeface="Gill Sans MT"/>
                <a:cs typeface="Gill Sans MT"/>
              </a:rPr>
              <a:t>elicited  </a:t>
            </a:r>
            <a:r>
              <a:rPr sz="2700" spc="-45" dirty="0">
                <a:solidFill>
                  <a:srgbClr val="535353"/>
                </a:solidFill>
                <a:latin typeface="Gill Sans MT"/>
                <a:cs typeface="Gill Sans MT"/>
              </a:rPr>
              <a:t>provide </a:t>
            </a:r>
            <a:r>
              <a:rPr sz="2700" spc="-10" dirty="0">
                <a:solidFill>
                  <a:srgbClr val="535353"/>
                </a:solidFill>
                <a:latin typeface="Gill Sans MT"/>
                <a:cs typeface="Gill Sans MT"/>
              </a:rPr>
              <a:t>an </a:t>
            </a:r>
            <a:r>
              <a:rPr sz="2700" spc="-40" dirty="0">
                <a:solidFill>
                  <a:srgbClr val="535353"/>
                </a:solidFill>
                <a:latin typeface="Gill Sans MT"/>
                <a:cs typeface="Gill Sans MT"/>
              </a:rPr>
              <a:t>accurate </a:t>
            </a:r>
            <a:r>
              <a:rPr sz="2700" spc="-35" dirty="0">
                <a:solidFill>
                  <a:srgbClr val="535353"/>
                </a:solidFill>
                <a:latin typeface="Gill Sans MT"/>
                <a:cs typeface="Gill Sans MT"/>
              </a:rPr>
              <a:t>account </a:t>
            </a: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stakeholder</a:t>
            </a:r>
            <a:r>
              <a:rPr sz="2700" spc="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70" dirty="0">
                <a:solidFill>
                  <a:srgbClr val="535353"/>
                </a:solidFill>
                <a:latin typeface="Gill Sans MT"/>
                <a:cs typeface="Gill Sans MT"/>
              </a:rPr>
              <a:t>requirements.”</a:t>
            </a:r>
            <a:endParaRPr sz="2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319405" indent="-307340">
              <a:lnSpc>
                <a:spcPct val="100000"/>
              </a:lnSpc>
              <a:spcBef>
                <a:spcPts val="5"/>
              </a:spcBef>
              <a:buSzPct val="81481"/>
              <a:buChar char="•"/>
              <a:tabLst>
                <a:tab pos="319405" algn="l"/>
                <a:tab pos="320040" algn="l"/>
              </a:tabLst>
            </a:pPr>
            <a:r>
              <a:rPr sz="2700" spc="-65" dirty="0">
                <a:solidFill>
                  <a:srgbClr val="535353"/>
                </a:solidFill>
                <a:latin typeface="Gill Sans MT"/>
                <a:cs typeface="Gill Sans MT"/>
              </a:rPr>
              <a:t>Checks </a:t>
            </a:r>
            <a:r>
              <a:rPr sz="2700" spc="-45" dirty="0">
                <a:solidFill>
                  <a:srgbClr val="535353"/>
                </a:solidFill>
                <a:latin typeface="Gill Sans MT"/>
                <a:cs typeface="Gill Sans MT"/>
              </a:rPr>
              <a:t>that </a:t>
            </a:r>
            <a:r>
              <a:rPr sz="270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700" spc="-60" dirty="0">
                <a:solidFill>
                  <a:srgbClr val="535353"/>
                </a:solidFill>
                <a:latin typeface="Gill Sans MT"/>
                <a:cs typeface="Gill Sans MT"/>
              </a:rPr>
              <a:t>right </a:t>
            </a:r>
            <a:r>
              <a:rPr sz="2700" spc="-45" dirty="0">
                <a:solidFill>
                  <a:srgbClr val="535353"/>
                </a:solidFill>
                <a:latin typeface="Gill Sans MT"/>
                <a:cs typeface="Gill Sans MT"/>
              </a:rPr>
              <a:t>product </a:t>
            </a:r>
            <a:r>
              <a:rPr sz="2700" spc="-80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700" spc="-15" dirty="0">
                <a:solidFill>
                  <a:srgbClr val="535353"/>
                </a:solidFill>
                <a:latin typeface="Gill Sans MT"/>
                <a:cs typeface="Gill Sans MT"/>
              </a:rPr>
              <a:t>being</a:t>
            </a:r>
            <a:r>
              <a:rPr sz="2700" spc="3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built</a:t>
            </a:r>
            <a:endParaRPr sz="2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319405" indent="-307340">
              <a:lnSpc>
                <a:spcPct val="100000"/>
              </a:lnSpc>
              <a:buSzPct val="81481"/>
              <a:buChar char="•"/>
              <a:tabLst>
                <a:tab pos="319405" algn="l"/>
                <a:tab pos="320040" algn="l"/>
              </a:tabLst>
            </a:pP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Ensures </a:t>
            </a:r>
            <a:r>
              <a:rPr sz="2700" spc="-45" dirty="0">
                <a:solidFill>
                  <a:srgbClr val="535353"/>
                </a:solidFill>
                <a:latin typeface="Gill Sans MT"/>
                <a:cs typeface="Gill Sans MT"/>
              </a:rPr>
              <a:t>that </a:t>
            </a:r>
            <a:r>
              <a:rPr sz="270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700" spc="-50" dirty="0">
                <a:solidFill>
                  <a:srgbClr val="535353"/>
                </a:solidFill>
                <a:latin typeface="Gill Sans MT"/>
                <a:cs typeface="Gill Sans MT"/>
              </a:rPr>
              <a:t>software </a:t>
            </a:r>
            <a:r>
              <a:rPr sz="2700" spc="-15" dirty="0">
                <a:solidFill>
                  <a:srgbClr val="535353"/>
                </a:solidFill>
                <a:latin typeface="Gill Sans MT"/>
                <a:cs typeface="Gill Sans MT"/>
              </a:rPr>
              <a:t>being developed </a:t>
            </a: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(or </a:t>
            </a:r>
            <a:r>
              <a:rPr sz="2700" spc="-10" dirty="0">
                <a:solidFill>
                  <a:srgbClr val="535353"/>
                </a:solidFill>
                <a:latin typeface="Gill Sans MT"/>
                <a:cs typeface="Gill Sans MT"/>
              </a:rPr>
              <a:t>changed) </a:t>
            </a:r>
            <a:r>
              <a:rPr sz="2700" spc="-70" dirty="0">
                <a:solidFill>
                  <a:srgbClr val="535353"/>
                </a:solidFill>
                <a:latin typeface="Gill Sans MT"/>
                <a:cs typeface="Gill Sans MT"/>
              </a:rPr>
              <a:t>will </a:t>
            </a:r>
            <a:r>
              <a:rPr sz="2700" spc="-60" dirty="0">
                <a:solidFill>
                  <a:srgbClr val="535353"/>
                </a:solidFill>
                <a:latin typeface="Gill Sans MT"/>
                <a:cs typeface="Gill Sans MT"/>
              </a:rPr>
              <a:t>satisfy </a:t>
            </a:r>
            <a:r>
              <a:rPr sz="2700" spc="-85" dirty="0">
                <a:solidFill>
                  <a:srgbClr val="535353"/>
                </a:solidFill>
                <a:latin typeface="Gill Sans MT"/>
                <a:cs typeface="Gill Sans MT"/>
              </a:rPr>
              <a:t>its</a:t>
            </a:r>
            <a:r>
              <a:rPr sz="2700" spc="5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50" dirty="0">
                <a:solidFill>
                  <a:srgbClr val="535353"/>
                </a:solidFill>
                <a:latin typeface="Gill Sans MT"/>
                <a:cs typeface="Gill Sans MT"/>
              </a:rPr>
              <a:t>stakeholders</a:t>
            </a:r>
            <a:endParaRPr sz="2700">
              <a:latin typeface="Gill Sans MT"/>
              <a:cs typeface="Gill Sans MT"/>
            </a:endParaRPr>
          </a:p>
          <a:p>
            <a:pPr marL="319405" marR="660400" indent="-307340">
              <a:lnSpc>
                <a:spcPct val="111100"/>
              </a:lnSpc>
              <a:spcBef>
                <a:spcPts val="2715"/>
              </a:spcBef>
              <a:buSzPct val="81481"/>
              <a:buChar char="•"/>
              <a:tabLst>
                <a:tab pos="319405" algn="l"/>
                <a:tab pos="320040" algn="l"/>
              </a:tabLst>
            </a:pPr>
            <a:r>
              <a:rPr sz="2700" spc="-65" dirty="0">
                <a:solidFill>
                  <a:srgbClr val="535353"/>
                </a:solidFill>
                <a:latin typeface="Gill Sans MT"/>
                <a:cs typeface="Gill Sans MT"/>
              </a:rPr>
              <a:t>Checks </a:t>
            </a:r>
            <a:r>
              <a:rPr sz="2700" spc="-3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700" spc="-50" dirty="0">
                <a:solidFill>
                  <a:srgbClr val="535353"/>
                </a:solidFill>
                <a:latin typeface="Gill Sans MT"/>
                <a:cs typeface="Gill Sans MT"/>
              </a:rPr>
              <a:t>software requirements </a:t>
            </a:r>
            <a:r>
              <a:rPr sz="2700" spc="-35" dirty="0">
                <a:solidFill>
                  <a:srgbClr val="535353"/>
                </a:solidFill>
                <a:latin typeface="Gill Sans MT"/>
                <a:cs typeface="Gill Sans MT"/>
              </a:rPr>
              <a:t>specification against </a:t>
            </a:r>
            <a:r>
              <a:rPr sz="2700" spc="-50" dirty="0">
                <a:solidFill>
                  <a:srgbClr val="535353"/>
                </a:solidFill>
                <a:latin typeface="Gill Sans MT"/>
                <a:cs typeface="Gill Sans MT"/>
              </a:rPr>
              <a:t>stakeholders </a:t>
            </a:r>
            <a:r>
              <a:rPr sz="2700" spc="-35" dirty="0">
                <a:solidFill>
                  <a:srgbClr val="535353"/>
                </a:solidFill>
                <a:latin typeface="Gill Sans MT"/>
                <a:cs typeface="Gill Sans MT"/>
              </a:rPr>
              <a:t>goals </a:t>
            </a:r>
            <a:r>
              <a:rPr sz="2700" spc="-5" dirty="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sz="2700" spc="-50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2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319405" indent="-307340">
              <a:lnSpc>
                <a:spcPct val="100000"/>
              </a:lnSpc>
              <a:buSzPct val="81481"/>
              <a:buChar char="•"/>
              <a:tabLst>
                <a:tab pos="319405" algn="l"/>
                <a:tab pos="320040" algn="l"/>
              </a:tabLst>
            </a:pPr>
            <a:r>
              <a:rPr sz="2700" spc="-170" dirty="0">
                <a:solidFill>
                  <a:srgbClr val="535353"/>
                </a:solidFill>
                <a:latin typeface="Gill Sans MT"/>
                <a:cs typeface="Gill Sans MT"/>
              </a:rPr>
              <a:t>Two </a:t>
            </a: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main</a:t>
            </a:r>
            <a:r>
              <a:rPr sz="2700" spc="1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5" dirty="0">
                <a:solidFill>
                  <a:srgbClr val="535353"/>
                </a:solidFill>
                <a:latin typeface="Gill Sans MT"/>
                <a:cs typeface="Gill Sans MT"/>
              </a:rPr>
              <a:t>difficulties:</a:t>
            </a:r>
            <a:endParaRPr sz="2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840105" lvl="1" indent="-307340">
              <a:lnSpc>
                <a:spcPct val="100000"/>
              </a:lnSpc>
              <a:buSzPct val="81481"/>
              <a:buChar char="•"/>
              <a:tabLst>
                <a:tab pos="840105" algn="l"/>
                <a:tab pos="840740" algn="l"/>
                <a:tab pos="8888730" algn="l"/>
              </a:tabLst>
            </a:pPr>
            <a:r>
              <a:rPr sz="2700" spc="-40" dirty="0">
                <a:solidFill>
                  <a:srgbClr val="535353"/>
                </a:solidFill>
                <a:latin typeface="Gill Sans MT"/>
                <a:cs typeface="Gill Sans MT"/>
              </a:rPr>
              <a:t>Question </a:t>
            </a: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truth </a:t>
            </a:r>
            <a:r>
              <a:rPr sz="2700" spc="-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700" spc="-30" dirty="0">
                <a:solidFill>
                  <a:srgbClr val="535353"/>
                </a:solidFill>
                <a:latin typeface="Gill Sans MT"/>
                <a:cs typeface="Gill Sans MT"/>
              </a:rPr>
              <a:t>what </a:t>
            </a:r>
            <a:r>
              <a:rPr sz="2700" spc="-80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700" spc="-45" dirty="0">
                <a:solidFill>
                  <a:srgbClr val="535353"/>
                </a:solidFill>
                <a:latin typeface="Gill Sans MT"/>
                <a:cs typeface="Gill Sans MT"/>
              </a:rPr>
              <a:t>knowable</a:t>
            </a:r>
            <a:r>
              <a:rPr sz="2700" spc="3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20" dirty="0">
                <a:solidFill>
                  <a:srgbClr val="535353"/>
                </a:solidFill>
                <a:latin typeface="Gill Sans MT"/>
                <a:cs typeface="Gill Sans MT"/>
              </a:rPr>
              <a:t>(“Everybody</a:t>
            </a:r>
            <a:r>
              <a:rPr sz="2700" spc="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110" dirty="0">
                <a:solidFill>
                  <a:srgbClr val="535353"/>
                </a:solidFill>
                <a:latin typeface="Gill Sans MT"/>
                <a:cs typeface="Gill Sans MT"/>
              </a:rPr>
              <a:t>lies.”	</a:t>
            </a:r>
            <a:r>
              <a:rPr sz="2700" spc="-160" dirty="0">
                <a:solidFill>
                  <a:srgbClr val="535353"/>
                </a:solidFill>
                <a:latin typeface="Gill Sans MT"/>
                <a:cs typeface="Gill Sans MT"/>
              </a:rPr>
              <a:t>[Dr. </a:t>
            </a:r>
            <a:r>
              <a:rPr sz="2700" spc="-30" dirty="0">
                <a:solidFill>
                  <a:srgbClr val="535353"/>
                </a:solidFill>
                <a:latin typeface="Gill Sans MT"/>
                <a:cs typeface="Gill Sans MT"/>
              </a:rPr>
              <a:t>House</a:t>
            </a:r>
            <a:r>
              <a:rPr sz="2700" spc="-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5" dirty="0">
                <a:solidFill>
                  <a:srgbClr val="535353"/>
                </a:solidFill>
                <a:latin typeface="Gill Sans MT"/>
                <a:cs typeface="Gill Sans MT"/>
              </a:rPr>
              <a:t>#101]).</a:t>
            </a:r>
            <a:endParaRPr sz="27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Gill Sans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840105" lvl="1" indent="-307340">
              <a:lnSpc>
                <a:spcPct val="100000"/>
              </a:lnSpc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30" dirty="0">
                <a:solidFill>
                  <a:srgbClr val="535353"/>
                </a:solidFill>
                <a:latin typeface="Gill Sans MT"/>
                <a:cs typeface="Gill Sans MT"/>
              </a:rPr>
              <a:t>Reaching </a:t>
            </a: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agreement </a:t>
            </a:r>
            <a:r>
              <a:rPr sz="2700" spc="-5" dirty="0">
                <a:solidFill>
                  <a:srgbClr val="535353"/>
                </a:solidFill>
                <a:latin typeface="Gill Sans MT"/>
                <a:cs typeface="Gill Sans MT"/>
              </a:rPr>
              <a:t>among </a:t>
            </a:r>
            <a:r>
              <a:rPr sz="2700" spc="-50" dirty="0">
                <a:solidFill>
                  <a:srgbClr val="535353"/>
                </a:solidFill>
                <a:latin typeface="Gill Sans MT"/>
                <a:cs typeface="Gill Sans MT"/>
              </a:rPr>
              <a:t>different</a:t>
            </a:r>
            <a:r>
              <a:rPr sz="2700" spc="5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55" dirty="0">
                <a:solidFill>
                  <a:srgbClr val="535353"/>
                </a:solidFill>
                <a:latin typeface="Gill Sans MT"/>
                <a:cs typeface="Gill Sans MT"/>
              </a:rPr>
              <a:t>stakeholders.</a:t>
            </a:r>
            <a:endParaRPr sz="2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211" y="3731816"/>
            <a:ext cx="11134725" cy="21640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900804" marR="5080" indent="-3888740">
              <a:lnSpc>
                <a:spcPts val="8200"/>
              </a:lnSpc>
              <a:spcBef>
                <a:spcPts val="740"/>
              </a:spcBef>
              <a:tabLst>
                <a:tab pos="4924425" algn="l"/>
                <a:tab pos="9817100" algn="l"/>
              </a:tabLst>
            </a:pPr>
            <a:r>
              <a:rPr spc="-229" dirty="0"/>
              <a:t>R</a:t>
            </a:r>
            <a:r>
              <a:rPr spc="30" dirty="0"/>
              <a:t>eq</a:t>
            </a:r>
            <a:r>
              <a:rPr spc="-80" dirty="0"/>
              <a:t>u</a:t>
            </a:r>
            <a:r>
              <a:rPr spc="-125" dirty="0"/>
              <a:t>iremen</a:t>
            </a:r>
            <a:r>
              <a:rPr spc="-225" dirty="0"/>
              <a:t>t</a:t>
            </a:r>
            <a:r>
              <a:rPr dirty="0"/>
              <a:t>	Ma</a:t>
            </a:r>
            <a:r>
              <a:rPr spc="-80" dirty="0"/>
              <a:t>n</a:t>
            </a:r>
            <a:r>
              <a:rPr dirty="0"/>
              <a:t>ag</a:t>
            </a:r>
            <a:r>
              <a:rPr spc="-20" dirty="0"/>
              <a:t>emen</a:t>
            </a:r>
            <a:r>
              <a:rPr spc="-225" dirty="0"/>
              <a:t>t</a:t>
            </a:r>
            <a:r>
              <a:rPr dirty="0"/>
              <a:t>	a</a:t>
            </a:r>
            <a:r>
              <a:rPr spc="-80" dirty="0"/>
              <a:t>n</a:t>
            </a:r>
            <a:r>
              <a:rPr dirty="0"/>
              <a:t>d  </a:t>
            </a:r>
            <a:r>
              <a:rPr spc="-140" dirty="0"/>
              <a:t>Evolution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010" y="848916"/>
            <a:ext cx="103473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4740" algn="l"/>
              </a:tabLst>
            </a:pPr>
            <a:r>
              <a:rPr spc="-40" dirty="0"/>
              <a:t>Management	</a:t>
            </a:r>
            <a:r>
              <a:rPr spc="-30" dirty="0"/>
              <a:t>and</a:t>
            </a:r>
            <a:r>
              <a:rPr spc="-1060" dirty="0"/>
              <a:t> </a:t>
            </a:r>
            <a:r>
              <a:rPr spc="-200" dirty="0"/>
              <a:t>Traceability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654493"/>
            <a:ext cx="11796395" cy="62814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81330" indent="-468630" algn="just">
              <a:lnSpc>
                <a:spcPct val="100000"/>
              </a:lnSpc>
              <a:spcBef>
                <a:spcPts val="760"/>
              </a:spcBef>
              <a:buSzPct val="81927"/>
              <a:buChar char="•"/>
              <a:tabLst>
                <a:tab pos="481330" algn="l"/>
              </a:tabLst>
            </a:pPr>
            <a:r>
              <a:rPr sz="4150" spc="-70" dirty="0">
                <a:solidFill>
                  <a:srgbClr val="535353"/>
                </a:solidFill>
                <a:latin typeface="Gill Sans MT"/>
                <a:cs typeface="Gill Sans MT"/>
              </a:rPr>
              <a:t>Requirement</a:t>
            </a:r>
            <a:r>
              <a:rPr sz="415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150" spc="-30" dirty="0">
                <a:solidFill>
                  <a:srgbClr val="535353"/>
                </a:solidFill>
                <a:latin typeface="Gill Sans MT"/>
                <a:cs typeface="Gill Sans MT"/>
              </a:rPr>
              <a:t>Management</a:t>
            </a:r>
            <a:endParaRPr sz="4150">
              <a:latin typeface="Gill Sans MT"/>
              <a:cs typeface="Gill Sans MT"/>
            </a:endParaRPr>
          </a:p>
          <a:p>
            <a:pPr marL="481330" marR="5080" algn="just">
              <a:lnSpc>
                <a:spcPts val="5640"/>
              </a:lnSpc>
              <a:spcBef>
                <a:spcPts val="300"/>
              </a:spcBef>
            </a:pPr>
            <a:r>
              <a:rPr sz="4150" spc="-85" dirty="0">
                <a:solidFill>
                  <a:srgbClr val="535353"/>
                </a:solidFill>
                <a:latin typeface="Gill Sans MT"/>
                <a:cs typeface="Gill Sans MT"/>
              </a:rPr>
              <a:t>“The </a:t>
            </a:r>
            <a:r>
              <a:rPr sz="4150" spc="-145" dirty="0">
                <a:solidFill>
                  <a:srgbClr val="535353"/>
                </a:solidFill>
                <a:latin typeface="Gill Sans MT"/>
                <a:cs typeface="Gill Sans MT"/>
              </a:rPr>
              <a:t>ability, </a:t>
            </a:r>
            <a:r>
              <a:rPr sz="4150" spc="-80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4150" spc="-90" dirty="0">
                <a:solidFill>
                  <a:srgbClr val="535353"/>
                </a:solidFill>
                <a:latin typeface="Gill Sans MT"/>
                <a:cs typeface="Gill Sans MT"/>
              </a:rPr>
              <a:t>only to </a:t>
            </a:r>
            <a:r>
              <a:rPr sz="4150" spc="-100" dirty="0">
                <a:solidFill>
                  <a:srgbClr val="535353"/>
                </a:solidFill>
                <a:latin typeface="Gill Sans MT"/>
                <a:cs typeface="Gill Sans MT"/>
              </a:rPr>
              <a:t>write </a:t>
            </a:r>
            <a:r>
              <a:rPr sz="4150" spc="-95" dirty="0">
                <a:solidFill>
                  <a:srgbClr val="535353"/>
                </a:solidFill>
                <a:latin typeface="Gill Sans MT"/>
                <a:cs typeface="Gill Sans MT"/>
              </a:rPr>
              <a:t>requirements, </a:t>
            </a:r>
            <a:r>
              <a:rPr sz="4150" spc="-65" dirty="0">
                <a:solidFill>
                  <a:srgbClr val="535353"/>
                </a:solidFill>
                <a:latin typeface="Gill Sans MT"/>
                <a:cs typeface="Gill Sans MT"/>
              </a:rPr>
              <a:t>but </a:t>
            </a:r>
            <a:r>
              <a:rPr sz="4150" spc="-80" dirty="0">
                <a:solidFill>
                  <a:srgbClr val="535353"/>
                </a:solidFill>
                <a:latin typeface="Gill Sans MT"/>
                <a:cs typeface="Gill Sans MT"/>
              </a:rPr>
              <a:t>also </a:t>
            </a:r>
            <a:r>
              <a:rPr sz="4150" spc="-90" dirty="0">
                <a:solidFill>
                  <a:srgbClr val="535353"/>
                </a:solidFill>
                <a:latin typeface="Gill Sans MT"/>
                <a:cs typeface="Gill Sans MT"/>
              </a:rPr>
              <a:t>to  </a:t>
            </a:r>
            <a:r>
              <a:rPr sz="4150" spc="-30" dirty="0">
                <a:solidFill>
                  <a:srgbClr val="535353"/>
                </a:solidFill>
                <a:latin typeface="Gill Sans MT"/>
                <a:cs typeface="Gill Sans MT"/>
              </a:rPr>
              <a:t>do </a:t>
            </a:r>
            <a:r>
              <a:rPr sz="4150" spc="-90" dirty="0">
                <a:solidFill>
                  <a:srgbClr val="535353"/>
                </a:solidFill>
                <a:latin typeface="Gill Sans MT"/>
                <a:cs typeface="Gill Sans MT"/>
              </a:rPr>
              <a:t>so in </a:t>
            </a:r>
            <a:r>
              <a:rPr sz="4150" spc="-5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4150" spc="-80" dirty="0">
                <a:solidFill>
                  <a:srgbClr val="535353"/>
                </a:solidFill>
                <a:latin typeface="Gill Sans MT"/>
                <a:cs typeface="Gill Sans MT"/>
              </a:rPr>
              <a:t>form that </a:t>
            </a:r>
            <a:r>
              <a:rPr sz="4150" spc="-135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4150" spc="-60" dirty="0">
                <a:solidFill>
                  <a:srgbClr val="535353"/>
                </a:solidFill>
                <a:latin typeface="Gill Sans MT"/>
                <a:cs typeface="Gill Sans MT"/>
              </a:rPr>
              <a:t>readable </a:t>
            </a:r>
            <a:r>
              <a:rPr sz="4150" spc="-2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4150" spc="-65" dirty="0">
                <a:solidFill>
                  <a:srgbClr val="535353"/>
                </a:solidFill>
                <a:latin typeface="Gill Sans MT"/>
                <a:cs typeface="Gill Sans MT"/>
              </a:rPr>
              <a:t>traceable by </a:t>
            </a:r>
            <a:r>
              <a:rPr sz="4150" spc="-155" dirty="0">
                <a:solidFill>
                  <a:srgbClr val="535353"/>
                </a:solidFill>
                <a:latin typeface="Gill Sans MT"/>
                <a:cs typeface="Gill Sans MT"/>
              </a:rPr>
              <a:t>many,  </a:t>
            </a:r>
            <a:r>
              <a:rPr sz="4150" spc="-90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4150" spc="-120" dirty="0">
                <a:solidFill>
                  <a:srgbClr val="535353"/>
                </a:solidFill>
                <a:latin typeface="Gill Sans MT"/>
                <a:cs typeface="Gill Sans MT"/>
              </a:rPr>
              <a:t>order </a:t>
            </a:r>
            <a:r>
              <a:rPr sz="4150" spc="-9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4150" spc="-15" dirty="0">
                <a:solidFill>
                  <a:srgbClr val="535353"/>
                </a:solidFill>
                <a:latin typeface="Gill Sans MT"/>
                <a:cs typeface="Gill Sans MT"/>
              </a:rPr>
              <a:t>manage </a:t>
            </a:r>
            <a:r>
              <a:rPr sz="4150" spc="-120" dirty="0">
                <a:solidFill>
                  <a:srgbClr val="535353"/>
                </a:solidFill>
                <a:latin typeface="Gill Sans MT"/>
                <a:cs typeface="Gill Sans MT"/>
              </a:rPr>
              <a:t>their </a:t>
            </a:r>
            <a:r>
              <a:rPr sz="4150" spc="-50" dirty="0">
                <a:solidFill>
                  <a:srgbClr val="535353"/>
                </a:solidFill>
                <a:latin typeface="Gill Sans MT"/>
                <a:cs typeface="Gill Sans MT"/>
              </a:rPr>
              <a:t>changes </a:t>
            </a:r>
            <a:r>
              <a:rPr sz="4150" spc="-130" dirty="0">
                <a:solidFill>
                  <a:srgbClr val="535353"/>
                </a:solidFill>
                <a:latin typeface="Gill Sans MT"/>
                <a:cs typeface="Gill Sans MT"/>
              </a:rPr>
              <a:t>over </a:t>
            </a:r>
            <a:r>
              <a:rPr sz="4150" spc="-70" dirty="0">
                <a:solidFill>
                  <a:srgbClr val="535353"/>
                </a:solidFill>
                <a:latin typeface="Gill Sans MT"/>
                <a:cs typeface="Gill Sans MT"/>
              </a:rPr>
              <a:t>time</a:t>
            </a:r>
            <a:r>
              <a:rPr sz="4150" spc="56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150" spc="-325" dirty="0">
                <a:solidFill>
                  <a:srgbClr val="535353"/>
                </a:solidFill>
                <a:latin typeface="Gill Sans MT"/>
                <a:cs typeface="Gill Sans MT"/>
              </a:rPr>
              <a:t>.”</a:t>
            </a:r>
            <a:endParaRPr sz="41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/>
              <a:cs typeface="Times New Roman"/>
            </a:endParaRPr>
          </a:p>
          <a:p>
            <a:pPr marL="481330" indent="-468630">
              <a:lnSpc>
                <a:spcPct val="100000"/>
              </a:lnSpc>
              <a:buSzPct val="81927"/>
              <a:buChar char="•"/>
              <a:tabLst>
                <a:tab pos="480695" algn="l"/>
                <a:tab pos="481330" algn="l"/>
              </a:tabLst>
            </a:pPr>
            <a:r>
              <a:rPr sz="4150" spc="-70" dirty="0">
                <a:solidFill>
                  <a:srgbClr val="535353"/>
                </a:solidFill>
                <a:latin typeface="Gill Sans MT"/>
                <a:cs typeface="Gill Sans MT"/>
              </a:rPr>
              <a:t>Requirement</a:t>
            </a:r>
            <a:r>
              <a:rPr sz="4150" spc="-59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150" spc="-120" dirty="0">
                <a:solidFill>
                  <a:srgbClr val="535353"/>
                </a:solidFill>
                <a:latin typeface="Gill Sans MT"/>
                <a:cs typeface="Gill Sans MT"/>
              </a:rPr>
              <a:t>Traceability</a:t>
            </a:r>
            <a:endParaRPr sz="4150">
              <a:latin typeface="Gill Sans MT"/>
              <a:cs typeface="Gill Sans MT"/>
            </a:endParaRPr>
          </a:p>
          <a:p>
            <a:pPr marL="481330" marR="746125">
              <a:lnSpc>
                <a:spcPts val="5640"/>
              </a:lnSpc>
              <a:spcBef>
                <a:spcPts val="300"/>
              </a:spcBef>
            </a:pPr>
            <a:r>
              <a:rPr sz="4150" spc="-85" dirty="0">
                <a:solidFill>
                  <a:srgbClr val="535353"/>
                </a:solidFill>
                <a:latin typeface="Gill Sans MT"/>
                <a:cs typeface="Gill Sans MT"/>
              </a:rPr>
              <a:t>“The ability </a:t>
            </a:r>
            <a:r>
              <a:rPr sz="4150" spc="-9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4150" spc="-65" dirty="0">
                <a:solidFill>
                  <a:srgbClr val="535353"/>
                </a:solidFill>
                <a:latin typeface="Gill Sans MT"/>
                <a:cs typeface="Gill Sans MT"/>
              </a:rPr>
              <a:t>describe </a:t>
            </a:r>
            <a:r>
              <a:rPr sz="4150" spc="-2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4150" spc="-95" dirty="0">
                <a:solidFill>
                  <a:srgbClr val="535353"/>
                </a:solidFill>
                <a:latin typeface="Gill Sans MT"/>
                <a:cs typeface="Gill Sans MT"/>
              </a:rPr>
              <a:t>follow </a:t>
            </a:r>
            <a:r>
              <a:rPr sz="4150" spc="-6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4150" spc="-90" dirty="0">
                <a:solidFill>
                  <a:srgbClr val="535353"/>
                </a:solidFill>
                <a:latin typeface="Gill Sans MT"/>
                <a:cs typeface="Gill Sans MT"/>
              </a:rPr>
              <a:t>lifecycle </a:t>
            </a:r>
            <a:r>
              <a:rPr sz="4150" spc="-4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4150" spc="-5" dirty="0">
                <a:solidFill>
                  <a:srgbClr val="535353"/>
                </a:solidFill>
                <a:latin typeface="Gill Sans MT"/>
                <a:cs typeface="Gill Sans MT"/>
              </a:rPr>
              <a:t>a  </a:t>
            </a:r>
            <a:r>
              <a:rPr sz="4150" spc="-85" dirty="0">
                <a:solidFill>
                  <a:srgbClr val="535353"/>
                </a:solidFill>
                <a:latin typeface="Gill Sans MT"/>
                <a:cs typeface="Gill Sans MT"/>
              </a:rPr>
              <a:t>requirement </a:t>
            </a:r>
            <a:r>
              <a:rPr sz="4150" spc="-90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4150" spc="-50" dirty="0">
                <a:solidFill>
                  <a:srgbClr val="535353"/>
                </a:solidFill>
                <a:latin typeface="Gill Sans MT"/>
                <a:cs typeface="Gill Sans MT"/>
              </a:rPr>
              <a:t>both </a:t>
            </a:r>
            <a:r>
              <a:rPr sz="4150" spc="-110" dirty="0">
                <a:solidFill>
                  <a:srgbClr val="535353"/>
                </a:solidFill>
                <a:latin typeface="Gill Sans MT"/>
                <a:cs typeface="Gill Sans MT"/>
              </a:rPr>
              <a:t>forwards </a:t>
            </a:r>
            <a:r>
              <a:rPr sz="4150" spc="-2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4150" spc="-85" dirty="0">
                <a:solidFill>
                  <a:srgbClr val="535353"/>
                </a:solidFill>
                <a:latin typeface="Gill Sans MT"/>
                <a:cs typeface="Gill Sans MT"/>
              </a:rPr>
              <a:t>backwards  </a:t>
            </a:r>
            <a:r>
              <a:rPr sz="4150" spc="-140" dirty="0">
                <a:solidFill>
                  <a:srgbClr val="535353"/>
                </a:solidFill>
                <a:latin typeface="Gill Sans MT"/>
                <a:cs typeface="Gill Sans MT"/>
              </a:rPr>
              <a:t>directions.”</a:t>
            </a:r>
            <a:endParaRPr sz="41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100" y="848916"/>
            <a:ext cx="86055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9975" algn="l"/>
              </a:tabLst>
            </a:pPr>
            <a:r>
              <a:rPr dirty="0"/>
              <a:t>Ma</a:t>
            </a:r>
            <a:r>
              <a:rPr spc="-80" dirty="0"/>
              <a:t>n</a:t>
            </a:r>
            <a:r>
              <a:rPr dirty="0"/>
              <a:t>ag</a:t>
            </a:r>
            <a:r>
              <a:rPr spc="-150" dirty="0"/>
              <a:t>in</a:t>
            </a:r>
            <a:r>
              <a:rPr dirty="0"/>
              <a:t>g	</a:t>
            </a:r>
            <a:r>
              <a:rPr spc="-229" dirty="0"/>
              <a:t>R</a:t>
            </a:r>
            <a:r>
              <a:rPr spc="30" dirty="0"/>
              <a:t>eq</a:t>
            </a:r>
            <a:r>
              <a:rPr spc="-80" dirty="0"/>
              <a:t>u</a:t>
            </a:r>
            <a:r>
              <a:rPr spc="-125" dirty="0"/>
              <a:t>iremen</a:t>
            </a:r>
            <a:r>
              <a:rPr spc="-225"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706553"/>
            <a:ext cx="11681460" cy="621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5080" indent="-380365">
              <a:lnSpc>
                <a:spcPct val="113399"/>
              </a:lnSpc>
              <a:spcBef>
                <a:spcPts val="100"/>
              </a:spcBef>
              <a:buSzPct val="82089"/>
              <a:buChar char="•"/>
              <a:tabLst>
                <a:tab pos="392430" algn="l"/>
                <a:tab pos="393065" algn="l"/>
              </a:tabLst>
            </a:pPr>
            <a:r>
              <a:rPr sz="3350" spc="-4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350" spc="-30" dirty="0">
                <a:solidFill>
                  <a:srgbClr val="535353"/>
                </a:solidFill>
                <a:latin typeface="Gill Sans MT"/>
                <a:cs typeface="Gill Sans MT"/>
              </a:rPr>
              <a:t>fundamental </a:t>
            </a:r>
            <a:r>
              <a:rPr sz="3350" spc="-35" dirty="0">
                <a:solidFill>
                  <a:srgbClr val="535353"/>
                </a:solidFill>
                <a:latin typeface="Gill Sans MT"/>
                <a:cs typeface="Gill Sans MT"/>
              </a:rPr>
              <a:t>goal </a:t>
            </a:r>
            <a:r>
              <a:rPr sz="3350" spc="-105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3350" spc="-7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350" spc="-45" dirty="0">
                <a:solidFill>
                  <a:srgbClr val="535353"/>
                </a:solidFill>
                <a:latin typeface="Gill Sans MT"/>
                <a:cs typeface="Gill Sans MT"/>
              </a:rPr>
              <a:t>keep </a:t>
            </a:r>
            <a:r>
              <a:rPr sz="3350" spc="-70" dirty="0">
                <a:solidFill>
                  <a:srgbClr val="535353"/>
                </a:solidFill>
                <a:latin typeface="Gill Sans MT"/>
                <a:cs typeface="Gill Sans MT"/>
              </a:rPr>
              <a:t>project within </a:t>
            </a:r>
            <a:r>
              <a:rPr sz="3350" spc="-95" dirty="0">
                <a:solidFill>
                  <a:srgbClr val="535353"/>
                </a:solidFill>
                <a:latin typeface="Gill Sans MT"/>
                <a:cs typeface="Gill Sans MT"/>
              </a:rPr>
              <a:t>costs, </a:t>
            </a:r>
            <a:r>
              <a:rPr sz="3350" spc="-70" dirty="0">
                <a:solidFill>
                  <a:srgbClr val="535353"/>
                </a:solidFill>
                <a:latin typeface="Gill Sans MT"/>
                <a:cs typeface="Gill Sans MT"/>
              </a:rPr>
              <a:t>within </a:t>
            </a:r>
            <a:r>
              <a:rPr sz="3350" spc="-40" dirty="0">
                <a:solidFill>
                  <a:srgbClr val="535353"/>
                </a:solidFill>
                <a:latin typeface="Gill Sans MT"/>
                <a:cs typeface="Gill Sans MT"/>
              </a:rPr>
              <a:t>budget,  </a:t>
            </a:r>
            <a:r>
              <a:rPr sz="3350" spc="-1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350" spc="-7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350" spc="-25" dirty="0">
                <a:solidFill>
                  <a:srgbClr val="535353"/>
                </a:solidFill>
                <a:latin typeface="Gill Sans MT"/>
                <a:cs typeface="Gill Sans MT"/>
              </a:rPr>
              <a:t>meet </a:t>
            </a:r>
            <a:r>
              <a:rPr sz="3350" spc="-60" dirty="0">
                <a:solidFill>
                  <a:srgbClr val="535353"/>
                </a:solidFill>
                <a:latin typeface="Gill Sans MT"/>
                <a:cs typeface="Gill Sans MT"/>
              </a:rPr>
              <a:t>customers</a:t>
            </a:r>
            <a:r>
              <a:rPr sz="3350" spc="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350" spc="-45" dirty="0">
                <a:solidFill>
                  <a:srgbClr val="535353"/>
                </a:solidFill>
                <a:latin typeface="Gill Sans MT"/>
                <a:cs typeface="Gill Sans MT"/>
              </a:rPr>
              <a:t>needs.</a:t>
            </a:r>
            <a:endParaRPr sz="3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92430" indent="-380365">
              <a:lnSpc>
                <a:spcPct val="100000"/>
              </a:lnSpc>
              <a:buSzPct val="82089"/>
              <a:buChar char="•"/>
              <a:tabLst>
                <a:tab pos="392430" algn="l"/>
                <a:tab pos="393065" algn="l"/>
              </a:tabLst>
            </a:pPr>
            <a:r>
              <a:rPr sz="3350" spc="-55" dirty="0">
                <a:solidFill>
                  <a:srgbClr val="535353"/>
                </a:solidFill>
                <a:latin typeface="Gill Sans MT"/>
                <a:cs typeface="Gill Sans MT"/>
              </a:rPr>
              <a:t>Estimate </a:t>
            </a:r>
            <a:r>
              <a:rPr sz="3350" spc="-75" dirty="0">
                <a:solidFill>
                  <a:srgbClr val="535353"/>
                </a:solidFill>
                <a:latin typeface="Gill Sans MT"/>
                <a:cs typeface="Gill Sans MT"/>
              </a:rPr>
              <a:t>cost </a:t>
            </a:r>
            <a:r>
              <a:rPr sz="3350" spc="-3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350" spc="-65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3350" spc="-15" dirty="0">
                <a:solidFill>
                  <a:srgbClr val="535353"/>
                </a:solidFill>
                <a:latin typeface="Gill Sans MT"/>
                <a:cs typeface="Gill Sans MT"/>
              </a:rPr>
              <a:t>based </a:t>
            </a:r>
            <a:r>
              <a:rPr sz="3350" spc="-30" dirty="0">
                <a:solidFill>
                  <a:srgbClr val="535353"/>
                </a:solidFill>
                <a:latin typeface="Gill Sans MT"/>
                <a:cs typeface="Gill Sans MT"/>
              </a:rPr>
              <a:t>on</a:t>
            </a:r>
            <a:r>
              <a:rPr sz="3350" spc="2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350" spc="-70" dirty="0">
                <a:solidFill>
                  <a:srgbClr val="535353"/>
                </a:solidFill>
                <a:latin typeface="Gill Sans MT"/>
                <a:cs typeface="Gill Sans MT"/>
              </a:rPr>
              <a:t>requirements.</a:t>
            </a:r>
            <a:endParaRPr sz="3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92430" indent="-380365">
              <a:lnSpc>
                <a:spcPct val="100000"/>
              </a:lnSpc>
              <a:buSzPct val="82089"/>
              <a:buChar char="•"/>
              <a:tabLst>
                <a:tab pos="392430" algn="l"/>
                <a:tab pos="393065" algn="l"/>
              </a:tabLst>
            </a:pPr>
            <a:r>
              <a:rPr sz="3350" spc="-90" dirty="0">
                <a:solidFill>
                  <a:srgbClr val="535353"/>
                </a:solidFill>
                <a:latin typeface="Gill Sans MT"/>
                <a:cs typeface="Gill Sans MT"/>
              </a:rPr>
              <a:t>Control </a:t>
            </a:r>
            <a:r>
              <a:rPr sz="3350" spc="-4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350" spc="-85" dirty="0">
                <a:solidFill>
                  <a:srgbClr val="535353"/>
                </a:solidFill>
                <a:latin typeface="Gill Sans MT"/>
                <a:cs typeface="Gill Sans MT"/>
              </a:rPr>
              <a:t>volatility </a:t>
            </a:r>
            <a:r>
              <a:rPr sz="3350" spc="-3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350" spc="-4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3350" spc="2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350" spc="-70" dirty="0">
                <a:solidFill>
                  <a:srgbClr val="535353"/>
                </a:solidFill>
                <a:latin typeface="Gill Sans MT"/>
                <a:cs typeface="Gill Sans MT"/>
              </a:rPr>
              <a:t>requirements.</a:t>
            </a:r>
            <a:endParaRPr sz="3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92430" indent="-380365">
              <a:lnSpc>
                <a:spcPct val="100000"/>
              </a:lnSpc>
              <a:buSzPct val="82089"/>
              <a:buChar char="•"/>
              <a:tabLst>
                <a:tab pos="392430" algn="l"/>
                <a:tab pos="393065" algn="l"/>
              </a:tabLst>
            </a:pPr>
            <a:r>
              <a:rPr sz="3350" spc="-5" dirty="0">
                <a:solidFill>
                  <a:srgbClr val="535353"/>
                </a:solidFill>
                <a:latin typeface="Gill Sans MT"/>
                <a:cs typeface="Gill Sans MT"/>
              </a:rPr>
              <a:t>Manage </a:t>
            </a:r>
            <a:r>
              <a:rPr sz="3350" spc="-4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350" spc="-65" dirty="0">
                <a:solidFill>
                  <a:srgbClr val="535353"/>
                </a:solidFill>
                <a:latin typeface="Gill Sans MT"/>
                <a:cs typeface="Gill Sans MT"/>
              </a:rPr>
              <a:t>requirements </a:t>
            </a:r>
            <a:r>
              <a:rPr sz="3350" spc="-40" dirty="0">
                <a:solidFill>
                  <a:srgbClr val="535353"/>
                </a:solidFill>
                <a:latin typeface="Gill Sans MT"/>
                <a:cs typeface="Gill Sans MT"/>
              </a:rPr>
              <a:t>configuration </a:t>
            </a:r>
            <a:r>
              <a:rPr sz="3350" spc="-3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350" spc="-4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3350" spc="1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350" spc="-65" dirty="0">
                <a:solidFill>
                  <a:srgbClr val="535353"/>
                </a:solidFill>
                <a:latin typeface="Gill Sans MT"/>
                <a:cs typeface="Gill Sans MT"/>
              </a:rPr>
              <a:t>system</a:t>
            </a:r>
            <a:endParaRPr sz="3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92430" indent="-380365">
              <a:lnSpc>
                <a:spcPct val="100000"/>
              </a:lnSpc>
              <a:buSzPct val="82089"/>
              <a:buChar char="•"/>
              <a:tabLst>
                <a:tab pos="392430" algn="l"/>
                <a:tab pos="393065" algn="l"/>
              </a:tabLst>
            </a:pPr>
            <a:r>
              <a:rPr sz="3350" spc="-45" dirty="0">
                <a:solidFill>
                  <a:srgbClr val="535353"/>
                </a:solidFill>
                <a:latin typeface="Gill Sans MT"/>
                <a:cs typeface="Gill Sans MT"/>
              </a:rPr>
              <a:t>Negotiate </a:t>
            </a:r>
            <a:r>
              <a:rPr sz="3350" spc="-60" dirty="0">
                <a:solidFill>
                  <a:srgbClr val="535353"/>
                </a:solidFill>
                <a:latin typeface="Gill Sans MT"/>
                <a:cs typeface="Gill Sans MT"/>
              </a:rPr>
              <a:t>requirement</a:t>
            </a:r>
            <a:r>
              <a:rPr sz="3350" spc="4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350" spc="-35" dirty="0">
                <a:solidFill>
                  <a:srgbClr val="535353"/>
                </a:solidFill>
                <a:latin typeface="Gill Sans MT"/>
                <a:cs typeface="Gill Sans MT"/>
              </a:rPr>
              <a:t>changes</a:t>
            </a:r>
            <a:endParaRPr sz="3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92430" indent="-380365">
              <a:lnSpc>
                <a:spcPct val="100000"/>
              </a:lnSpc>
              <a:buSzPct val="82089"/>
              <a:buChar char="•"/>
              <a:tabLst>
                <a:tab pos="392430" algn="l"/>
                <a:tab pos="393065" algn="l"/>
              </a:tabLst>
            </a:pPr>
            <a:r>
              <a:rPr sz="3350" spc="-50" dirty="0">
                <a:solidFill>
                  <a:srgbClr val="535353"/>
                </a:solidFill>
                <a:latin typeface="Gill Sans MT"/>
                <a:cs typeface="Gill Sans MT"/>
              </a:rPr>
              <a:t>Re-estimate </a:t>
            </a:r>
            <a:r>
              <a:rPr sz="3350" spc="-75" dirty="0">
                <a:solidFill>
                  <a:srgbClr val="535353"/>
                </a:solidFill>
                <a:latin typeface="Gill Sans MT"/>
                <a:cs typeface="Gill Sans MT"/>
              </a:rPr>
              <a:t>cost </a:t>
            </a:r>
            <a:r>
              <a:rPr sz="3350" spc="-3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350" spc="-4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350" spc="-65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3350" spc="-25" dirty="0">
                <a:solidFill>
                  <a:srgbClr val="535353"/>
                </a:solidFill>
                <a:latin typeface="Gill Sans MT"/>
                <a:cs typeface="Gill Sans MT"/>
              </a:rPr>
              <a:t>when </a:t>
            </a:r>
            <a:r>
              <a:rPr sz="3350" spc="-65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r>
              <a:rPr sz="3350" spc="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350" spc="-25" dirty="0">
                <a:solidFill>
                  <a:srgbClr val="535353"/>
                </a:solidFill>
                <a:latin typeface="Gill Sans MT"/>
                <a:cs typeface="Gill Sans MT"/>
              </a:rPr>
              <a:t>change.</a:t>
            </a:r>
            <a:endParaRPr sz="33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532" y="848916"/>
            <a:ext cx="82702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4425" algn="l"/>
              </a:tabLst>
            </a:pPr>
            <a:r>
              <a:rPr spc="-110" dirty="0"/>
              <a:t>Requirement	</a:t>
            </a:r>
            <a:r>
              <a:rPr spc="-140" dirty="0"/>
              <a:t>Evolution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796900"/>
            <a:ext cx="8592820" cy="6118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7175" indent="-245110">
              <a:lnSpc>
                <a:spcPct val="100000"/>
              </a:lnSpc>
              <a:spcBef>
                <a:spcPts val="110"/>
              </a:spcBef>
              <a:buSzPct val="81395"/>
              <a:buChar char="•"/>
              <a:tabLst>
                <a:tab pos="257175" algn="l"/>
                <a:tab pos="257810" algn="l"/>
              </a:tabLst>
            </a:pPr>
            <a:r>
              <a:rPr sz="2150" spc="-10" dirty="0">
                <a:solidFill>
                  <a:srgbClr val="535353"/>
                </a:solidFill>
                <a:latin typeface="Gill Sans MT"/>
                <a:cs typeface="Gill Sans MT"/>
              </a:rPr>
              <a:t>Adding</a:t>
            </a:r>
            <a:r>
              <a:rPr sz="21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21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lvl="1" indent="-245110">
              <a:lnSpc>
                <a:spcPct val="100000"/>
              </a:lnSpc>
              <a:spcBef>
                <a:spcPts val="5"/>
              </a:spcBef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Changing </a:t>
            </a:r>
            <a:r>
              <a:rPr sz="2150" spc="-45" dirty="0">
                <a:solidFill>
                  <a:srgbClr val="535353"/>
                </a:solidFill>
                <a:latin typeface="Gill Sans MT"/>
                <a:cs typeface="Gill Sans MT"/>
              </a:rPr>
              <a:t>stakeholder</a:t>
            </a:r>
            <a:r>
              <a:rPr sz="2150" spc="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15" dirty="0">
                <a:solidFill>
                  <a:srgbClr val="535353"/>
                </a:solidFill>
                <a:latin typeface="Gill Sans MT"/>
                <a:cs typeface="Gill Sans MT"/>
              </a:rPr>
              <a:t>needs</a:t>
            </a:r>
            <a:endParaRPr sz="21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lvl="1" indent="-245110">
              <a:lnSpc>
                <a:spcPct val="100000"/>
              </a:lnSpc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Missed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150" spc="-50" dirty="0">
                <a:solidFill>
                  <a:srgbClr val="535353"/>
                </a:solidFill>
                <a:latin typeface="Gill Sans MT"/>
                <a:cs typeface="Gill Sans MT"/>
              </a:rPr>
              <a:t>initial</a:t>
            </a:r>
            <a:r>
              <a:rPr sz="2150" spc="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45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endParaRPr sz="21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57175" indent="-245110">
              <a:lnSpc>
                <a:spcPct val="100000"/>
              </a:lnSpc>
              <a:buSzPct val="81395"/>
              <a:buChar char="•"/>
              <a:tabLst>
                <a:tab pos="257175" algn="l"/>
                <a:tab pos="257810" algn="l"/>
              </a:tabLst>
            </a:pP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Requirement </a:t>
            </a:r>
            <a:r>
              <a:rPr sz="2150" spc="-20" dirty="0">
                <a:solidFill>
                  <a:srgbClr val="535353"/>
                </a:solidFill>
                <a:latin typeface="Gill Sans MT"/>
                <a:cs typeface="Gill Sans MT"/>
              </a:rPr>
              <a:t>Scrubbing </a:t>
            </a:r>
            <a:r>
              <a:rPr sz="2150" spc="5" dirty="0">
                <a:solidFill>
                  <a:srgbClr val="535353"/>
                </a:solidFill>
                <a:latin typeface="Gill Sans MT"/>
                <a:cs typeface="Gill Sans MT"/>
              </a:rPr>
              <a:t>– </a:t>
            </a: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Removing</a:t>
            </a:r>
            <a:r>
              <a:rPr sz="2150" spc="4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21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lvl="1" indent="-245110">
              <a:lnSpc>
                <a:spcPct val="100000"/>
              </a:lnSpc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45" dirty="0">
                <a:solidFill>
                  <a:srgbClr val="535353"/>
                </a:solidFill>
                <a:latin typeface="Gill Sans MT"/>
                <a:cs typeface="Gill Sans MT"/>
              </a:rPr>
              <a:t>Usually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only </a:t>
            </a: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during </a:t>
            </a: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development,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50" spc="-50" dirty="0">
                <a:solidFill>
                  <a:srgbClr val="535353"/>
                </a:solidFill>
                <a:latin typeface="Gill Sans MT"/>
                <a:cs typeface="Gill Sans MT"/>
              </a:rPr>
              <a:t>forestall </a:t>
            </a:r>
            <a:r>
              <a:rPr sz="2150" spc="-45" dirty="0">
                <a:solidFill>
                  <a:srgbClr val="535353"/>
                </a:solidFill>
                <a:latin typeface="Gill Sans MT"/>
                <a:cs typeface="Gill Sans MT"/>
              </a:rPr>
              <a:t>cost </a:t>
            </a:r>
            <a:r>
              <a:rPr sz="2150" spc="-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50" spc="-25" dirty="0">
                <a:solidFill>
                  <a:srgbClr val="535353"/>
                </a:solidFill>
                <a:latin typeface="Gill Sans MT"/>
                <a:cs typeface="Gill Sans MT"/>
              </a:rPr>
              <a:t>schedule</a:t>
            </a:r>
            <a:r>
              <a:rPr sz="2150" spc="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45" dirty="0">
                <a:solidFill>
                  <a:srgbClr val="535353"/>
                </a:solidFill>
                <a:latin typeface="Gill Sans MT"/>
                <a:cs typeface="Gill Sans MT"/>
              </a:rPr>
              <a:t>overruns</a:t>
            </a:r>
            <a:endParaRPr sz="21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57175" indent="-245110">
              <a:lnSpc>
                <a:spcPct val="100000"/>
              </a:lnSpc>
              <a:buSzPct val="81395"/>
              <a:buChar char="•"/>
              <a:tabLst>
                <a:tab pos="257175" algn="l"/>
                <a:tab pos="257810" algn="l"/>
              </a:tabLst>
            </a:pPr>
            <a:r>
              <a:rPr sz="2150" dirty="0">
                <a:solidFill>
                  <a:srgbClr val="535353"/>
                </a:solidFill>
                <a:latin typeface="Gill Sans MT"/>
                <a:cs typeface="Gill Sans MT"/>
              </a:rPr>
              <a:t>Manage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inconsistency in</a:t>
            </a:r>
            <a:r>
              <a:rPr sz="2150" spc="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21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57175" indent="-245110">
              <a:lnSpc>
                <a:spcPct val="100000"/>
              </a:lnSpc>
              <a:buSzPct val="81395"/>
              <a:buChar char="•"/>
              <a:tabLst>
                <a:tab pos="257175" algn="l"/>
                <a:tab pos="257810" algn="l"/>
              </a:tabLst>
            </a:pPr>
            <a:r>
              <a:rPr sz="2150" spc="-10" dirty="0">
                <a:solidFill>
                  <a:srgbClr val="535353"/>
                </a:solidFill>
                <a:latin typeface="Gill Sans MT"/>
                <a:cs typeface="Gill Sans MT"/>
              </a:rPr>
              <a:t>Managing </a:t>
            </a:r>
            <a:r>
              <a:rPr sz="2150" spc="-20" dirty="0">
                <a:solidFill>
                  <a:srgbClr val="535353"/>
                </a:solidFill>
                <a:latin typeface="Gill Sans MT"/>
                <a:cs typeface="Gill Sans MT"/>
              </a:rPr>
              <a:t>changing</a:t>
            </a:r>
            <a:r>
              <a:rPr sz="215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21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lvl="1" indent="-245110">
              <a:lnSpc>
                <a:spcPct val="100000"/>
              </a:lnSpc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Continued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requirement</a:t>
            </a:r>
            <a:r>
              <a:rPr sz="215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45" dirty="0">
                <a:solidFill>
                  <a:srgbClr val="535353"/>
                </a:solidFill>
                <a:latin typeface="Gill Sans MT"/>
                <a:cs typeface="Gill Sans MT"/>
              </a:rPr>
              <a:t>elicitation</a:t>
            </a:r>
            <a:endParaRPr sz="21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lvl="1" indent="-245110">
              <a:lnSpc>
                <a:spcPct val="100000"/>
              </a:lnSpc>
              <a:spcBef>
                <a:spcPts val="5"/>
              </a:spcBef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Evaluation </a:t>
            </a:r>
            <a:r>
              <a:rPr sz="2150" spc="-20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215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75" dirty="0">
                <a:solidFill>
                  <a:srgbClr val="535353"/>
                </a:solidFill>
                <a:latin typeface="Gill Sans MT"/>
                <a:cs typeface="Gill Sans MT"/>
              </a:rPr>
              <a:t>Risk</a:t>
            </a:r>
            <a:endParaRPr sz="215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777875" lvl="1" indent="-245110">
              <a:lnSpc>
                <a:spcPct val="100000"/>
              </a:lnSpc>
              <a:buSzPct val="81395"/>
              <a:buChar char="•"/>
              <a:tabLst>
                <a:tab pos="777875" algn="l"/>
                <a:tab pos="778510" algn="l"/>
              </a:tabLst>
            </a:pP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Evaluation </a:t>
            </a:r>
            <a:r>
              <a:rPr sz="2150" spc="-2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150" spc="-40" dirty="0">
                <a:solidFill>
                  <a:srgbClr val="535353"/>
                </a:solidFill>
                <a:latin typeface="Gill Sans MT"/>
                <a:cs typeface="Gill Sans MT"/>
              </a:rPr>
              <a:t>systems in </a:t>
            </a:r>
            <a:r>
              <a:rPr sz="2150" spc="-30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2150" spc="1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50" spc="-35" dirty="0">
                <a:solidFill>
                  <a:srgbClr val="535353"/>
                </a:solidFill>
                <a:latin typeface="Gill Sans MT"/>
                <a:cs typeface="Gill Sans MT"/>
              </a:rPr>
              <a:t>environment</a:t>
            </a:r>
            <a:endParaRPr sz="21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191" y="848916"/>
            <a:ext cx="58902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Product</a:t>
            </a:r>
            <a:r>
              <a:rPr spc="-45" dirty="0"/>
              <a:t> </a:t>
            </a:r>
            <a:r>
              <a:rPr spc="-145" dirty="0"/>
              <a:t>Families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788382"/>
            <a:ext cx="11839575" cy="6129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2270" indent="-370205">
              <a:lnSpc>
                <a:spcPct val="100000"/>
              </a:lnSpc>
              <a:spcBef>
                <a:spcPts val="114"/>
              </a:spcBef>
              <a:buSzPct val="81538"/>
              <a:buChar char="•"/>
              <a:tabLst>
                <a:tab pos="382270" algn="l"/>
                <a:tab pos="382905" algn="l"/>
              </a:tabLst>
            </a:pPr>
            <a:r>
              <a:rPr sz="3250" spc="-70" dirty="0">
                <a:solidFill>
                  <a:srgbClr val="535353"/>
                </a:solidFill>
                <a:latin typeface="Gill Sans MT"/>
                <a:cs typeface="Gill Sans MT"/>
              </a:rPr>
              <a:t>Increasingly </a:t>
            </a:r>
            <a:r>
              <a:rPr sz="3250" spc="-30" dirty="0">
                <a:solidFill>
                  <a:srgbClr val="535353"/>
                </a:solidFill>
                <a:latin typeface="Gill Sans MT"/>
                <a:cs typeface="Gill Sans MT"/>
              </a:rPr>
              <a:t>important </a:t>
            </a:r>
            <a:r>
              <a:rPr sz="3250" spc="-50" dirty="0">
                <a:solidFill>
                  <a:srgbClr val="535353"/>
                </a:solidFill>
                <a:latin typeface="Gill Sans MT"/>
                <a:cs typeface="Gill Sans MT"/>
              </a:rPr>
              <a:t>form </a:t>
            </a:r>
            <a:r>
              <a:rPr sz="3250" spc="-3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250" spc="-25" dirty="0">
                <a:solidFill>
                  <a:srgbClr val="535353"/>
                </a:solidFill>
                <a:latin typeface="Gill Sans MT"/>
                <a:cs typeface="Gill Sans MT"/>
              </a:rPr>
              <a:t>development</a:t>
            </a:r>
            <a:r>
              <a:rPr sz="3250" spc="1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70" dirty="0">
                <a:solidFill>
                  <a:srgbClr val="535353"/>
                </a:solidFill>
                <a:latin typeface="Gill Sans MT"/>
                <a:cs typeface="Gill Sans MT"/>
              </a:rPr>
              <a:t>activity</a:t>
            </a:r>
            <a:endParaRPr sz="3250">
              <a:latin typeface="Gill Sans MT"/>
              <a:cs typeface="Gill Sans MT"/>
            </a:endParaRPr>
          </a:p>
          <a:p>
            <a:pPr marL="382270" marR="911860" indent="-370205">
              <a:lnSpc>
                <a:spcPct val="113799"/>
              </a:lnSpc>
              <a:spcBef>
                <a:spcPts val="3265"/>
              </a:spcBef>
              <a:buSzPct val="81538"/>
              <a:buChar char="•"/>
              <a:tabLst>
                <a:tab pos="382270" algn="l"/>
                <a:tab pos="382905" algn="l"/>
              </a:tabLst>
            </a:pPr>
            <a:r>
              <a:rPr sz="3250" spc="-25" dirty="0">
                <a:solidFill>
                  <a:srgbClr val="535353"/>
                </a:solidFill>
                <a:latin typeface="Gill Sans MT"/>
                <a:cs typeface="Gill Sans MT"/>
              </a:rPr>
              <a:t>Range </a:t>
            </a:r>
            <a:r>
              <a:rPr sz="3250" spc="-30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software </a:t>
            </a: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product that </a:t>
            </a:r>
            <a:r>
              <a:rPr sz="3250" spc="-65" dirty="0">
                <a:solidFill>
                  <a:srgbClr val="535353"/>
                </a:solidFill>
                <a:latin typeface="Gill Sans MT"/>
                <a:cs typeface="Gill Sans MT"/>
              </a:rPr>
              <a:t>share </a:t>
            </a:r>
            <a:r>
              <a:rPr sz="3250" spc="-85" dirty="0">
                <a:solidFill>
                  <a:srgbClr val="535353"/>
                </a:solidFill>
                <a:latin typeface="Gill Sans MT"/>
                <a:cs typeface="Gill Sans MT"/>
              </a:rPr>
              <a:t>similar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requirements </a:t>
            </a:r>
            <a:r>
              <a:rPr sz="3250" spc="-5" dirty="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sz="3250" spc="-70" dirty="0">
                <a:solidFill>
                  <a:srgbClr val="535353"/>
                </a:solidFill>
                <a:latin typeface="Gill Sans MT"/>
                <a:cs typeface="Gill Sans MT"/>
              </a:rPr>
              <a:t>architectural </a:t>
            </a:r>
            <a:r>
              <a:rPr sz="3250" spc="-75" dirty="0">
                <a:solidFill>
                  <a:srgbClr val="535353"/>
                </a:solidFill>
                <a:latin typeface="Gill Sans MT"/>
                <a:cs typeface="Gill Sans MT"/>
              </a:rPr>
              <a:t>characteristics, yet </a:t>
            </a:r>
            <a:r>
              <a:rPr sz="3250" spc="-65" dirty="0">
                <a:solidFill>
                  <a:srgbClr val="535353"/>
                </a:solidFill>
                <a:latin typeface="Gill Sans MT"/>
                <a:cs typeface="Gill Sans MT"/>
              </a:rPr>
              <a:t>differ in </a:t>
            </a:r>
            <a:r>
              <a:rPr sz="3250" spc="-30" dirty="0">
                <a:solidFill>
                  <a:srgbClr val="535353"/>
                </a:solidFill>
                <a:latin typeface="Gill Sans MT"/>
                <a:cs typeface="Gill Sans MT"/>
              </a:rPr>
              <a:t>certain </a:t>
            </a:r>
            <a:r>
              <a:rPr sz="3250" spc="-85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3250" spc="1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3250">
              <a:latin typeface="Gill Sans MT"/>
              <a:cs typeface="Gill Sans MT"/>
            </a:endParaRPr>
          </a:p>
          <a:p>
            <a:pPr marL="382270" marR="5080" indent="-370205">
              <a:lnSpc>
                <a:spcPct val="113799"/>
              </a:lnSpc>
              <a:spcBef>
                <a:spcPts val="3270"/>
              </a:spcBef>
              <a:buSzPct val="81538"/>
              <a:buChar char="•"/>
              <a:tabLst>
                <a:tab pos="382270" algn="l"/>
                <a:tab pos="382905" algn="l"/>
              </a:tabLst>
            </a:pP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Research </a:t>
            </a:r>
            <a:r>
              <a:rPr sz="3250" spc="-65" dirty="0">
                <a:solidFill>
                  <a:srgbClr val="535353"/>
                </a:solidFill>
                <a:latin typeface="Gill Sans MT"/>
                <a:cs typeface="Gill Sans MT"/>
              </a:rPr>
              <a:t>issue </a:t>
            </a:r>
            <a:r>
              <a:rPr sz="3250" spc="-140" dirty="0">
                <a:solidFill>
                  <a:srgbClr val="535353"/>
                </a:solidFill>
                <a:latin typeface="Gill Sans MT"/>
                <a:cs typeface="Gill Sans MT"/>
              </a:rPr>
              <a:t>: </a:t>
            </a:r>
            <a:r>
              <a:rPr sz="3250" spc="-50" dirty="0">
                <a:solidFill>
                  <a:srgbClr val="535353"/>
                </a:solidFill>
                <a:latin typeface="Gill Sans MT"/>
                <a:cs typeface="Gill Sans MT"/>
              </a:rPr>
              <a:t>Identifying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250" spc="-70" dirty="0">
                <a:solidFill>
                  <a:srgbClr val="535353"/>
                </a:solidFill>
                <a:latin typeface="Gill Sans MT"/>
                <a:cs typeface="Gill Sans MT"/>
              </a:rPr>
              <a:t>core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requirements </a:t>
            </a:r>
            <a:r>
              <a:rPr sz="3250" spc="-100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250" spc="-75" dirty="0">
                <a:solidFill>
                  <a:srgbClr val="535353"/>
                </a:solidFill>
                <a:latin typeface="Gill Sans MT"/>
                <a:cs typeface="Gill Sans MT"/>
              </a:rPr>
              <a:t>architectures  </a:t>
            </a:r>
            <a:r>
              <a:rPr sz="3250" spc="-55" dirty="0">
                <a:solidFill>
                  <a:srgbClr val="535353"/>
                </a:solidFill>
                <a:latin typeface="Gill Sans MT"/>
                <a:cs typeface="Gill Sans MT"/>
              </a:rPr>
              <a:t>that</a:t>
            </a:r>
            <a:r>
              <a:rPr sz="325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80" dirty="0">
                <a:solidFill>
                  <a:srgbClr val="535353"/>
                </a:solidFill>
                <a:latin typeface="Gill Sans MT"/>
                <a:cs typeface="Gill Sans MT"/>
              </a:rPr>
              <a:t>are:</a:t>
            </a:r>
            <a:endParaRPr sz="3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902969" lvl="1" indent="-370205">
              <a:lnSpc>
                <a:spcPct val="100000"/>
              </a:lnSpc>
              <a:buSzPct val="81538"/>
              <a:buChar char="•"/>
              <a:tabLst>
                <a:tab pos="902969" algn="l"/>
                <a:tab pos="903605" algn="l"/>
              </a:tabLst>
            </a:pPr>
            <a:r>
              <a:rPr sz="3250" spc="-30" dirty="0">
                <a:solidFill>
                  <a:srgbClr val="535353"/>
                </a:solidFill>
                <a:latin typeface="Gill Sans MT"/>
                <a:cs typeface="Gill Sans MT"/>
              </a:rPr>
              <a:t>Stable </a:t>
            </a:r>
            <a:r>
              <a:rPr sz="3250" spc="-65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3250" spc="-40" dirty="0">
                <a:solidFill>
                  <a:srgbClr val="535353"/>
                </a:solidFill>
                <a:latin typeface="Gill Sans MT"/>
                <a:cs typeface="Gill Sans MT"/>
              </a:rPr>
              <a:t>the presence </a:t>
            </a:r>
            <a:r>
              <a:rPr sz="3250" spc="-30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3250" spc="18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50" spc="-20" dirty="0">
                <a:solidFill>
                  <a:srgbClr val="535353"/>
                </a:solidFill>
                <a:latin typeface="Gill Sans MT"/>
                <a:cs typeface="Gill Sans MT"/>
              </a:rPr>
              <a:t>change</a:t>
            </a:r>
            <a:endParaRPr sz="3250">
              <a:latin typeface="Gill Sans MT"/>
              <a:cs typeface="Gill Sans MT"/>
            </a:endParaRPr>
          </a:p>
          <a:p>
            <a:pPr marL="902969" marR="1334135" lvl="1" indent="-370205">
              <a:lnSpc>
                <a:spcPct val="113799"/>
              </a:lnSpc>
              <a:spcBef>
                <a:spcPts val="3270"/>
              </a:spcBef>
              <a:buSzPct val="81538"/>
              <a:buChar char="•"/>
              <a:tabLst>
                <a:tab pos="902969" algn="l"/>
                <a:tab pos="903605" algn="l"/>
              </a:tabLst>
            </a:pP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Flexible </a:t>
            </a:r>
            <a:r>
              <a:rPr sz="3250" spc="-15" dirty="0">
                <a:solidFill>
                  <a:srgbClr val="535353"/>
                </a:solidFill>
                <a:latin typeface="Gill Sans MT"/>
                <a:cs typeface="Gill Sans MT"/>
              </a:rPr>
              <a:t>enough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250" spc="20" dirty="0">
                <a:solidFill>
                  <a:srgbClr val="535353"/>
                </a:solidFill>
                <a:latin typeface="Gill Sans MT"/>
                <a:cs typeface="Gill Sans MT"/>
              </a:rPr>
              <a:t>be </a:t>
            </a:r>
            <a:r>
              <a:rPr sz="3250" spc="-50" dirty="0">
                <a:solidFill>
                  <a:srgbClr val="535353"/>
                </a:solidFill>
                <a:latin typeface="Gill Sans MT"/>
                <a:cs typeface="Gill Sans MT"/>
              </a:rPr>
              <a:t>customized </a:t>
            </a:r>
            <a:r>
              <a:rPr sz="3250" spc="-5" dirty="0">
                <a:solidFill>
                  <a:srgbClr val="535353"/>
                </a:solidFill>
                <a:latin typeface="Gill Sans MT"/>
                <a:cs typeface="Gill Sans MT"/>
              </a:rPr>
              <a:t>and adapted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250" spc="-30" dirty="0">
                <a:solidFill>
                  <a:srgbClr val="535353"/>
                </a:solidFill>
                <a:latin typeface="Gill Sans MT"/>
                <a:cs typeface="Gill Sans MT"/>
              </a:rPr>
              <a:t>changing  </a:t>
            </a:r>
            <a:r>
              <a:rPr sz="3250" spc="-60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endParaRPr sz="32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8340" y="1004986"/>
            <a:ext cx="30289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70" dirty="0"/>
              <a:t>C</a:t>
            </a:r>
            <a:r>
              <a:rPr sz="5400" spc="-55" dirty="0"/>
              <a:t>on</a:t>
            </a:r>
            <a:r>
              <a:rPr sz="5400" spc="-114" dirty="0"/>
              <a:t>clusion</a:t>
            </a:r>
            <a:endParaRPr sz="5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3404096"/>
            <a:ext cx="11649075" cy="486664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533400" marR="1386840" indent="-520700">
              <a:lnSpc>
                <a:spcPts val="4680"/>
              </a:lnSpc>
              <a:spcBef>
                <a:spcPts val="955"/>
              </a:spcBef>
              <a:buSzPct val="81521"/>
              <a:buChar char="•"/>
              <a:tabLst>
                <a:tab pos="532765" algn="l"/>
                <a:tab pos="533400" algn="l"/>
                <a:tab pos="8689975" algn="l"/>
              </a:tabLst>
            </a:pPr>
            <a:r>
              <a:rPr sz="4600" spc="-150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4600" spc="20" dirty="0">
                <a:solidFill>
                  <a:srgbClr val="535353"/>
                </a:solidFill>
                <a:latin typeface="Gill Sans MT"/>
                <a:cs typeface="Gill Sans MT"/>
              </a:rPr>
              <a:t>e</a:t>
            </a:r>
            <a:r>
              <a:rPr sz="4600" spc="15" dirty="0">
                <a:solidFill>
                  <a:srgbClr val="535353"/>
                </a:solidFill>
                <a:latin typeface="Gill Sans MT"/>
                <a:cs typeface="Gill Sans MT"/>
              </a:rPr>
              <a:t>q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u</a:t>
            </a:r>
            <a:r>
              <a:rPr sz="4600" spc="-80" dirty="0">
                <a:solidFill>
                  <a:srgbClr val="535353"/>
                </a:solidFill>
                <a:latin typeface="Gill Sans MT"/>
                <a:cs typeface="Gill Sans MT"/>
              </a:rPr>
              <a:t>iremen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ts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c</a:t>
            </a:r>
            <a:r>
              <a:rPr sz="4600" spc="-5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nn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ot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40" dirty="0">
                <a:solidFill>
                  <a:srgbClr val="535353"/>
                </a:solidFill>
                <a:latin typeface="Gill Sans MT"/>
                <a:cs typeface="Gill Sans MT"/>
              </a:rPr>
              <a:t>b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e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20" dirty="0">
                <a:solidFill>
                  <a:srgbClr val="535353"/>
                </a:solidFill>
                <a:latin typeface="Gill Sans MT"/>
                <a:cs typeface="Gill Sans MT"/>
              </a:rPr>
              <a:t>limi</a:t>
            </a:r>
            <a:r>
              <a:rPr sz="4600" spc="-114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ed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600" spc="-140" dirty="0">
                <a:solidFill>
                  <a:srgbClr val="535353"/>
                </a:solidFill>
                <a:latin typeface="Gill Sans MT"/>
                <a:cs typeface="Gill Sans MT"/>
              </a:rPr>
              <a:t>sys</a:t>
            </a:r>
            <a:r>
              <a:rPr sz="4600" spc="-120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em  </a:t>
            </a:r>
            <a:r>
              <a:rPr sz="4600" spc="-90" dirty="0">
                <a:solidFill>
                  <a:srgbClr val="535353"/>
                </a:solidFill>
                <a:latin typeface="Gill Sans MT"/>
                <a:cs typeface="Gill Sans MT"/>
              </a:rPr>
              <a:t>functionality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70" dirty="0">
                <a:solidFill>
                  <a:srgbClr val="535353"/>
                </a:solidFill>
                <a:latin typeface="Gill Sans MT"/>
                <a:cs typeface="Gill Sans MT"/>
              </a:rPr>
              <a:t>specification.</a:t>
            </a:r>
            <a:endParaRPr sz="4600">
              <a:latin typeface="Gill Sans MT"/>
              <a:cs typeface="Gill Sans MT"/>
            </a:endParaRPr>
          </a:p>
          <a:p>
            <a:pPr marL="533400" marR="5080" indent="-520700">
              <a:lnSpc>
                <a:spcPts val="4680"/>
              </a:lnSpc>
              <a:spcBef>
                <a:spcPts val="4600"/>
              </a:spcBef>
              <a:buSzPct val="81521"/>
              <a:buChar char="•"/>
              <a:tabLst>
                <a:tab pos="532765" algn="l"/>
                <a:tab pos="533400" algn="l"/>
                <a:tab pos="2558415" algn="l"/>
                <a:tab pos="4157979" algn="l"/>
                <a:tab pos="5121275" algn="l"/>
                <a:tab pos="8536305" algn="l"/>
              </a:tabLst>
            </a:pPr>
            <a:r>
              <a:rPr sz="4600" spc="-75" dirty="0">
                <a:solidFill>
                  <a:srgbClr val="535353"/>
                </a:solidFill>
                <a:latin typeface="Gill Sans MT"/>
                <a:cs typeface="Gill Sans MT"/>
              </a:rPr>
              <a:t>They</a:t>
            </a:r>
            <a:r>
              <a:rPr sz="460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05" dirty="0">
                <a:solidFill>
                  <a:srgbClr val="535353"/>
                </a:solidFill>
                <a:latin typeface="Gill Sans MT"/>
                <a:cs typeface="Gill Sans MT"/>
              </a:rPr>
              <a:t>must</a:t>
            </a:r>
            <a:r>
              <a:rPr sz="460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85" dirty="0">
                <a:solidFill>
                  <a:srgbClr val="535353"/>
                </a:solidFill>
                <a:latin typeface="Gill Sans MT"/>
                <a:cs typeface="Gill Sans MT"/>
              </a:rPr>
              <a:t>also	focus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on</a:t>
            </a:r>
            <a:r>
              <a:rPr sz="4600" spc="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modeling	</a:t>
            </a:r>
            <a:r>
              <a:rPr sz="4600" spc="-85" dirty="0">
                <a:solidFill>
                  <a:srgbClr val="535353"/>
                </a:solidFill>
                <a:latin typeface="Gill Sans MT"/>
                <a:cs typeface="Gill Sans MT"/>
              </a:rPr>
              <a:t>indicative </a:t>
            </a:r>
            <a:r>
              <a:rPr sz="4600" spc="-20" dirty="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sz="4600" spc="-70" dirty="0">
                <a:solidFill>
                  <a:srgbClr val="535353"/>
                </a:solidFill>
                <a:latin typeface="Gill Sans MT"/>
                <a:cs typeface="Gill Sans MT"/>
              </a:rPr>
              <a:t>optional	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properties	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46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80" dirty="0">
                <a:solidFill>
                  <a:srgbClr val="535353"/>
                </a:solidFill>
                <a:latin typeface="Gill Sans MT"/>
                <a:cs typeface="Gill Sans MT"/>
              </a:rPr>
              <a:t>environment</a:t>
            </a:r>
            <a:endParaRPr sz="4600">
              <a:latin typeface="Gill Sans MT"/>
              <a:cs typeface="Gill Sans MT"/>
            </a:endParaRPr>
          </a:p>
          <a:p>
            <a:pPr marL="533400" marR="1186180" indent="-520700">
              <a:lnSpc>
                <a:spcPts val="4680"/>
              </a:lnSpc>
              <a:spcBef>
                <a:spcPts val="4600"/>
              </a:spcBef>
              <a:buSzPct val="81521"/>
              <a:buChar char="•"/>
              <a:tabLst>
                <a:tab pos="532765" algn="l"/>
                <a:tab pos="533400" algn="l"/>
                <a:tab pos="1471930" algn="l"/>
                <a:tab pos="4011929" algn="l"/>
                <a:tab pos="4829175" algn="l"/>
                <a:tab pos="5484495" algn="l"/>
                <a:tab pos="7168515" algn="l"/>
                <a:tab pos="9620250" algn="l"/>
              </a:tabLst>
            </a:pPr>
            <a:r>
              <a:rPr sz="4600" spc="-170" dirty="0">
                <a:solidFill>
                  <a:srgbClr val="535353"/>
                </a:solidFill>
                <a:latin typeface="Gill Sans MT"/>
                <a:cs typeface="Gill Sans MT"/>
              </a:rPr>
              <a:t>It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is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u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p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i</a:t>
            </a:r>
            <a:r>
              <a:rPr sz="4600" spc="-10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n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spc="30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4600" spc="-100" dirty="0">
                <a:solidFill>
                  <a:srgbClr val="535353"/>
                </a:solidFill>
                <a:latin typeface="Gill Sans MT"/>
                <a:cs typeface="Gill Sans MT"/>
              </a:rPr>
              <a:t>y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r>
              <a:rPr sz="4600" spc="-60" dirty="0">
                <a:solidFill>
                  <a:srgbClr val="535353"/>
                </a:solidFill>
                <a:latin typeface="Gill Sans MT"/>
                <a:cs typeface="Gill Sans MT"/>
              </a:rPr>
              <a:t>p</a:t>
            </a:r>
            <a:r>
              <a:rPr sz="4600" spc="-75" dirty="0">
                <a:solidFill>
                  <a:srgbClr val="535353"/>
                </a:solidFill>
                <a:latin typeface="Gill Sans MT"/>
                <a:cs typeface="Gill Sans MT"/>
              </a:rPr>
              <a:t>ecif</a:t>
            </a:r>
            <a:r>
              <a:rPr sz="4600" spc="-100" dirty="0">
                <a:solidFill>
                  <a:srgbClr val="535353"/>
                </a:solidFill>
                <a:latin typeface="Gill Sans MT"/>
                <a:cs typeface="Gill Sans MT"/>
              </a:rPr>
              <a:t>y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600" spc="-100" dirty="0">
                <a:solidFill>
                  <a:srgbClr val="535353"/>
                </a:solidFill>
                <a:latin typeface="Gill Sans MT"/>
                <a:cs typeface="Gill Sans MT"/>
              </a:rPr>
              <a:t>c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on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sis</a:t>
            </a:r>
            <a:r>
              <a:rPr sz="4600" spc="-150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spc="-25" dirty="0">
                <a:solidFill>
                  <a:srgbClr val="535353"/>
                </a:solidFill>
                <a:latin typeface="Gill Sans MT"/>
                <a:cs typeface="Gill Sans MT"/>
              </a:rPr>
              <a:t>en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a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n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d  </a:t>
            </a:r>
            <a:r>
              <a:rPr sz="4600" spc="-70" dirty="0">
                <a:solidFill>
                  <a:srgbClr val="535353"/>
                </a:solidFill>
                <a:latin typeface="Gill Sans MT"/>
                <a:cs typeface="Gill Sans MT"/>
              </a:rPr>
              <a:t>comprehensive</a:t>
            </a:r>
            <a:r>
              <a:rPr sz="46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00" dirty="0">
                <a:solidFill>
                  <a:srgbClr val="535353"/>
                </a:solidFill>
                <a:latin typeface="Gill Sans MT"/>
                <a:cs typeface="Gill Sans MT"/>
              </a:rPr>
              <a:t>requirements.</a:t>
            </a:r>
            <a:endParaRPr sz="4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9810" y="848916"/>
            <a:ext cx="39655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676681"/>
            <a:ext cx="12138660" cy="623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6570" marR="49530" indent="-484505">
              <a:lnSpc>
                <a:spcPct val="112900"/>
              </a:lnSpc>
              <a:spcBef>
                <a:spcPts val="95"/>
              </a:spcBef>
              <a:buSzPct val="82352"/>
              <a:buChar char="•"/>
              <a:tabLst>
                <a:tab pos="496570" algn="l"/>
                <a:tab pos="497205" algn="l"/>
              </a:tabLst>
            </a:pPr>
            <a:r>
              <a:rPr sz="4250" spc="-185" dirty="0">
                <a:solidFill>
                  <a:srgbClr val="535353"/>
                </a:solidFill>
                <a:latin typeface="Gill Sans MT"/>
                <a:cs typeface="Gill Sans MT"/>
              </a:rPr>
              <a:t>Karl </a:t>
            </a:r>
            <a:r>
              <a:rPr sz="4250" spc="-105" dirty="0">
                <a:solidFill>
                  <a:srgbClr val="535353"/>
                </a:solidFill>
                <a:latin typeface="Gill Sans MT"/>
                <a:cs typeface="Gill Sans MT"/>
              </a:rPr>
              <a:t>E. </a:t>
            </a:r>
            <a:r>
              <a:rPr sz="4250" spc="-65" dirty="0">
                <a:solidFill>
                  <a:srgbClr val="535353"/>
                </a:solidFill>
                <a:latin typeface="Gill Sans MT"/>
                <a:cs typeface="Gill Sans MT"/>
              </a:rPr>
              <a:t>Wiegers,</a:t>
            </a:r>
            <a:r>
              <a:rPr sz="4250" spc="-10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50" spc="-75" dirty="0">
                <a:solidFill>
                  <a:srgbClr val="535353"/>
                </a:solidFill>
                <a:latin typeface="Gill Sans MT"/>
                <a:cs typeface="Gill Sans MT"/>
              </a:rPr>
              <a:t>“More </a:t>
            </a:r>
            <a:r>
              <a:rPr sz="4250" spc="-25" dirty="0">
                <a:solidFill>
                  <a:srgbClr val="535353"/>
                </a:solidFill>
                <a:latin typeface="Gill Sans MT"/>
                <a:cs typeface="Gill Sans MT"/>
              </a:rPr>
              <a:t>about </a:t>
            </a:r>
            <a:r>
              <a:rPr sz="4250" spc="-55" dirty="0">
                <a:solidFill>
                  <a:srgbClr val="535353"/>
                </a:solidFill>
                <a:latin typeface="Gill Sans MT"/>
                <a:cs typeface="Gill Sans MT"/>
              </a:rPr>
              <a:t>Software </a:t>
            </a:r>
            <a:r>
              <a:rPr sz="4250" spc="-75" dirty="0">
                <a:solidFill>
                  <a:srgbClr val="535353"/>
                </a:solidFill>
                <a:latin typeface="Gill Sans MT"/>
                <a:cs typeface="Gill Sans MT"/>
              </a:rPr>
              <a:t>Requirements”,  </a:t>
            </a:r>
            <a:r>
              <a:rPr sz="4250" spc="-90" dirty="0">
                <a:solidFill>
                  <a:srgbClr val="535353"/>
                </a:solidFill>
                <a:latin typeface="Gill Sans MT"/>
                <a:cs typeface="Gill Sans MT"/>
              </a:rPr>
              <a:t>Microsoft </a:t>
            </a:r>
            <a:r>
              <a:rPr sz="4250" spc="-110" dirty="0">
                <a:solidFill>
                  <a:srgbClr val="535353"/>
                </a:solidFill>
                <a:latin typeface="Gill Sans MT"/>
                <a:cs typeface="Gill Sans MT"/>
              </a:rPr>
              <a:t>Press,</a:t>
            </a:r>
            <a:r>
              <a:rPr sz="4250" spc="-2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50" spc="10" dirty="0">
                <a:solidFill>
                  <a:srgbClr val="535353"/>
                </a:solidFill>
                <a:latin typeface="Gill Sans MT"/>
                <a:cs typeface="Gill Sans MT"/>
              </a:rPr>
              <a:t>2006</a:t>
            </a:r>
            <a:endParaRPr sz="4250">
              <a:latin typeface="Gill Sans MT"/>
              <a:cs typeface="Gill Sans MT"/>
            </a:endParaRPr>
          </a:p>
          <a:p>
            <a:pPr marL="496570" marR="2739390" indent="-484505">
              <a:lnSpc>
                <a:spcPct val="112900"/>
              </a:lnSpc>
              <a:spcBef>
                <a:spcPts val="4280"/>
              </a:spcBef>
              <a:buSzPct val="82352"/>
              <a:buChar char="•"/>
              <a:tabLst>
                <a:tab pos="496570" algn="l"/>
                <a:tab pos="497205" algn="l"/>
              </a:tabLst>
            </a:pPr>
            <a:r>
              <a:rPr sz="4250" spc="-85" dirty="0">
                <a:solidFill>
                  <a:srgbClr val="535353"/>
                </a:solidFill>
                <a:latin typeface="Gill Sans MT"/>
                <a:cs typeface="Gill Sans MT"/>
              </a:rPr>
              <a:t>Bashar </a:t>
            </a:r>
            <a:r>
              <a:rPr sz="4250" spc="-35" dirty="0">
                <a:solidFill>
                  <a:srgbClr val="535353"/>
                </a:solidFill>
                <a:latin typeface="Gill Sans MT"/>
                <a:cs typeface="Gill Sans MT"/>
              </a:rPr>
              <a:t>Nuseibeh </a:t>
            </a:r>
            <a:r>
              <a:rPr sz="4250" spc="-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4250" spc="-30" dirty="0">
                <a:solidFill>
                  <a:srgbClr val="535353"/>
                </a:solidFill>
                <a:latin typeface="Gill Sans MT"/>
                <a:cs typeface="Gill Sans MT"/>
              </a:rPr>
              <a:t>Steve </a:t>
            </a:r>
            <a:r>
              <a:rPr sz="4250" spc="-100" dirty="0">
                <a:solidFill>
                  <a:srgbClr val="535353"/>
                </a:solidFill>
                <a:latin typeface="Gill Sans MT"/>
                <a:cs typeface="Gill Sans MT"/>
              </a:rPr>
              <a:t>Easterbrook.  </a:t>
            </a:r>
            <a:r>
              <a:rPr sz="4250" spc="-60" dirty="0">
                <a:solidFill>
                  <a:srgbClr val="535353"/>
                </a:solidFill>
                <a:latin typeface="Gill Sans MT"/>
                <a:cs typeface="Gill Sans MT"/>
              </a:rPr>
              <a:t>”Requirement </a:t>
            </a:r>
            <a:r>
              <a:rPr sz="4250" spc="-45" dirty="0">
                <a:solidFill>
                  <a:srgbClr val="535353"/>
                </a:solidFill>
                <a:latin typeface="Gill Sans MT"/>
                <a:cs typeface="Gill Sans MT"/>
              </a:rPr>
              <a:t>Engineering </a:t>
            </a:r>
            <a:r>
              <a:rPr sz="4250" spc="10" dirty="0">
                <a:solidFill>
                  <a:srgbClr val="535353"/>
                </a:solidFill>
                <a:latin typeface="Gill Sans MT"/>
                <a:cs typeface="Gill Sans MT"/>
              </a:rPr>
              <a:t>– </a:t>
            </a:r>
            <a:r>
              <a:rPr sz="4250" spc="1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4250" spc="-19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50" spc="-20" dirty="0">
                <a:solidFill>
                  <a:srgbClr val="535353"/>
                </a:solidFill>
                <a:latin typeface="Gill Sans MT"/>
                <a:cs typeface="Gill Sans MT"/>
              </a:rPr>
              <a:t>Roadmap”</a:t>
            </a:r>
            <a:endParaRPr sz="4250">
              <a:latin typeface="Gill Sans MT"/>
              <a:cs typeface="Gill Sans MT"/>
            </a:endParaRPr>
          </a:p>
          <a:p>
            <a:pPr marL="496570" marR="5080" indent="-484505">
              <a:lnSpc>
                <a:spcPct val="112900"/>
              </a:lnSpc>
              <a:spcBef>
                <a:spcPts val="4280"/>
              </a:spcBef>
              <a:buSzPct val="82352"/>
              <a:buChar char="•"/>
              <a:tabLst>
                <a:tab pos="496570" algn="l"/>
                <a:tab pos="497205" algn="l"/>
              </a:tabLst>
            </a:pPr>
            <a:r>
              <a:rPr sz="4250" spc="-65" dirty="0">
                <a:solidFill>
                  <a:srgbClr val="535353"/>
                </a:solidFill>
                <a:latin typeface="Gill Sans MT"/>
                <a:cs typeface="Gill Sans MT"/>
              </a:rPr>
              <a:t>“Requirements </a:t>
            </a:r>
            <a:r>
              <a:rPr sz="4250" spc="-45" dirty="0">
                <a:solidFill>
                  <a:srgbClr val="535353"/>
                </a:solidFill>
                <a:latin typeface="Gill Sans MT"/>
                <a:cs typeface="Gill Sans MT"/>
              </a:rPr>
              <a:t>Engineering </a:t>
            </a:r>
            <a:r>
              <a:rPr sz="4250" spc="15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4250" spc="-10" dirty="0">
                <a:solidFill>
                  <a:srgbClr val="535353"/>
                </a:solidFill>
                <a:latin typeface="Gill Sans MT"/>
                <a:cs typeface="Gill Sans MT"/>
              </a:rPr>
              <a:t>good </a:t>
            </a:r>
            <a:r>
              <a:rPr sz="4250" spc="-65" dirty="0">
                <a:solidFill>
                  <a:srgbClr val="535353"/>
                </a:solidFill>
                <a:latin typeface="Gill Sans MT"/>
                <a:cs typeface="Gill Sans MT"/>
              </a:rPr>
              <a:t>practice </a:t>
            </a:r>
            <a:r>
              <a:rPr sz="4250" spc="-95" dirty="0">
                <a:solidFill>
                  <a:srgbClr val="535353"/>
                </a:solidFill>
                <a:latin typeface="Gill Sans MT"/>
                <a:cs typeface="Gill Sans MT"/>
              </a:rPr>
              <a:t>guide,”</a:t>
            </a:r>
            <a:r>
              <a:rPr sz="4250" spc="-37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50" spc="-65" dirty="0">
                <a:solidFill>
                  <a:srgbClr val="535353"/>
                </a:solidFill>
                <a:latin typeface="Gill Sans MT"/>
                <a:cs typeface="Gill Sans MT"/>
              </a:rPr>
              <a:t>Ian  </a:t>
            </a:r>
            <a:r>
              <a:rPr sz="4250" spc="-30" dirty="0">
                <a:solidFill>
                  <a:srgbClr val="535353"/>
                </a:solidFill>
                <a:latin typeface="Gill Sans MT"/>
                <a:cs typeface="Gill Sans MT"/>
              </a:rPr>
              <a:t>Sommerville </a:t>
            </a:r>
            <a:r>
              <a:rPr sz="4250" spc="-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4250" spc="-80" dirty="0">
                <a:solidFill>
                  <a:srgbClr val="535353"/>
                </a:solidFill>
                <a:latin typeface="Gill Sans MT"/>
                <a:cs typeface="Gill Sans MT"/>
              </a:rPr>
              <a:t>Pete </a:t>
            </a:r>
            <a:r>
              <a:rPr sz="4250" spc="-145" dirty="0">
                <a:solidFill>
                  <a:srgbClr val="535353"/>
                </a:solidFill>
                <a:latin typeface="Gill Sans MT"/>
                <a:cs typeface="Gill Sans MT"/>
              </a:rPr>
              <a:t>Sawyer, </a:t>
            </a:r>
            <a:r>
              <a:rPr sz="4250" spc="-65" dirty="0">
                <a:solidFill>
                  <a:srgbClr val="535353"/>
                </a:solidFill>
                <a:latin typeface="Gill Sans MT"/>
                <a:cs typeface="Gill Sans MT"/>
              </a:rPr>
              <a:t>John </a:t>
            </a:r>
            <a:r>
              <a:rPr sz="4250" spc="-70" dirty="0">
                <a:solidFill>
                  <a:srgbClr val="535353"/>
                </a:solidFill>
                <a:latin typeface="Gill Sans MT"/>
                <a:cs typeface="Gill Sans MT"/>
              </a:rPr>
              <a:t>Wiley </a:t>
            </a:r>
            <a:r>
              <a:rPr sz="4250" spc="-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4250" spc="-60" dirty="0">
                <a:solidFill>
                  <a:srgbClr val="535353"/>
                </a:solidFill>
                <a:latin typeface="Gill Sans MT"/>
                <a:cs typeface="Gill Sans MT"/>
              </a:rPr>
              <a:t>Sons,  </a:t>
            </a:r>
            <a:r>
              <a:rPr sz="4250" spc="10" dirty="0">
                <a:solidFill>
                  <a:srgbClr val="535353"/>
                </a:solidFill>
                <a:latin typeface="Gill Sans MT"/>
                <a:cs typeface="Gill Sans MT"/>
              </a:rPr>
              <a:t>1997</a:t>
            </a:r>
            <a:endParaRPr sz="42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287" y="848916"/>
            <a:ext cx="90589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4425" algn="l"/>
              </a:tabLst>
            </a:pPr>
            <a:r>
              <a:rPr spc="-110" dirty="0"/>
              <a:t>Requirement	</a:t>
            </a:r>
            <a:r>
              <a:rPr spc="-95" dirty="0"/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0" y="9303357"/>
            <a:ext cx="16510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sz="1800" dirty="0">
                <a:solidFill>
                  <a:srgbClr val="535353"/>
                </a:solidFill>
                <a:latin typeface="Gill Sans MT"/>
                <a:cs typeface="Gill Sans MT"/>
              </a:rPr>
              <a:t>5</a:t>
            </a:fld>
            <a:endParaRPr sz="18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4024124"/>
            <a:ext cx="11254740" cy="358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6220">
              <a:lnSpc>
                <a:spcPct val="111400"/>
              </a:lnSpc>
              <a:spcBef>
                <a:spcPts val="100"/>
              </a:spcBef>
            </a:pPr>
            <a:r>
              <a:rPr sz="3500" spc="-55" dirty="0">
                <a:solidFill>
                  <a:srgbClr val="535353"/>
                </a:solidFill>
                <a:latin typeface="Gill Sans MT"/>
                <a:cs typeface="Gill Sans MT"/>
              </a:rPr>
              <a:t>“A </a:t>
            </a:r>
            <a:r>
              <a:rPr sz="3500" spc="-65" dirty="0">
                <a:solidFill>
                  <a:srgbClr val="535353"/>
                </a:solidFill>
                <a:latin typeface="Gill Sans MT"/>
                <a:cs typeface="Gill Sans MT"/>
              </a:rPr>
              <a:t>requirement </a:t>
            </a:r>
            <a:r>
              <a:rPr sz="3500" spc="-110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3500" spc="-5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500" spc="-55" dirty="0">
                <a:solidFill>
                  <a:srgbClr val="535353"/>
                </a:solidFill>
                <a:latin typeface="Gill Sans MT"/>
                <a:cs typeface="Gill Sans MT"/>
              </a:rPr>
              <a:t>capacity </a:t>
            </a:r>
            <a:r>
              <a:rPr sz="3500" spc="-1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500" spc="-5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500" spc="-70" dirty="0">
                <a:solidFill>
                  <a:srgbClr val="535353"/>
                </a:solidFill>
                <a:latin typeface="Gill Sans MT"/>
                <a:cs typeface="Gill Sans MT"/>
              </a:rPr>
              <a:t>conditions </a:t>
            </a:r>
            <a:r>
              <a:rPr sz="3500" spc="-75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500" spc="-60" dirty="0">
                <a:solidFill>
                  <a:srgbClr val="535353"/>
                </a:solidFill>
                <a:latin typeface="Gill Sans MT"/>
                <a:cs typeface="Gill Sans MT"/>
              </a:rPr>
              <a:t>which </a:t>
            </a:r>
            <a:r>
              <a:rPr sz="3500" spc="-50" dirty="0">
                <a:solidFill>
                  <a:srgbClr val="535353"/>
                </a:solidFill>
                <a:latin typeface="Gill Sans MT"/>
                <a:cs typeface="Gill Sans MT"/>
              </a:rPr>
              <a:t>the  </a:t>
            </a:r>
            <a:r>
              <a:rPr sz="3500" spc="-70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3500" spc="-5" dirty="0">
                <a:solidFill>
                  <a:srgbClr val="535353"/>
                </a:solidFill>
                <a:latin typeface="Gill Sans MT"/>
                <a:cs typeface="Gill Sans MT"/>
              </a:rPr>
              <a:t>(and </a:t>
            </a:r>
            <a:r>
              <a:rPr sz="3500" spc="-65" dirty="0">
                <a:solidFill>
                  <a:srgbClr val="535353"/>
                </a:solidFill>
                <a:latin typeface="Gill Sans MT"/>
                <a:cs typeface="Gill Sans MT"/>
              </a:rPr>
              <a:t>more </a:t>
            </a:r>
            <a:r>
              <a:rPr sz="3500" spc="-114" dirty="0">
                <a:solidFill>
                  <a:srgbClr val="535353"/>
                </a:solidFill>
                <a:latin typeface="Gill Sans MT"/>
                <a:cs typeface="Gill Sans MT"/>
              </a:rPr>
              <a:t>broadly, </a:t>
            </a:r>
            <a:r>
              <a:rPr sz="3500" spc="-5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500" spc="-65" dirty="0">
                <a:solidFill>
                  <a:srgbClr val="535353"/>
                </a:solidFill>
                <a:latin typeface="Gill Sans MT"/>
                <a:cs typeface="Gill Sans MT"/>
              </a:rPr>
              <a:t>project) </a:t>
            </a:r>
            <a:r>
              <a:rPr sz="3500" spc="-80" dirty="0">
                <a:solidFill>
                  <a:srgbClr val="535353"/>
                </a:solidFill>
                <a:latin typeface="Gill Sans MT"/>
                <a:cs typeface="Gill Sans MT"/>
              </a:rPr>
              <a:t>must</a:t>
            </a:r>
            <a:r>
              <a:rPr sz="3500" spc="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00" spc="-145" dirty="0">
                <a:solidFill>
                  <a:srgbClr val="535353"/>
                </a:solidFill>
                <a:latin typeface="Gill Sans MT"/>
                <a:cs typeface="Gill Sans MT"/>
              </a:rPr>
              <a:t>comply.”</a:t>
            </a:r>
            <a:endParaRPr sz="35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11400"/>
              </a:lnSpc>
            </a:pPr>
            <a:r>
              <a:rPr sz="3500" spc="-60" dirty="0">
                <a:solidFill>
                  <a:srgbClr val="535353"/>
                </a:solidFill>
                <a:latin typeface="Gill Sans MT"/>
                <a:cs typeface="Gill Sans MT"/>
              </a:rPr>
              <a:t>“Requirement </a:t>
            </a:r>
            <a:r>
              <a:rPr sz="3500" spc="-45" dirty="0">
                <a:solidFill>
                  <a:srgbClr val="535353"/>
                </a:solidFill>
                <a:latin typeface="Gill Sans MT"/>
                <a:cs typeface="Gill Sans MT"/>
              </a:rPr>
              <a:t>engineering </a:t>
            </a:r>
            <a:r>
              <a:rPr sz="3500" spc="-110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3500" spc="-5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500" spc="-90" dirty="0">
                <a:solidFill>
                  <a:srgbClr val="535353"/>
                </a:solidFill>
                <a:latin typeface="Gill Sans MT"/>
                <a:cs typeface="Gill Sans MT"/>
              </a:rPr>
              <a:t>rigorous </a:t>
            </a:r>
            <a:r>
              <a:rPr sz="3500" spc="-50" dirty="0">
                <a:solidFill>
                  <a:srgbClr val="535353"/>
                </a:solidFill>
                <a:latin typeface="Gill Sans MT"/>
                <a:cs typeface="Gill Sans MT"/>
              </a:rPr>
              <a:t>application </a:t>
            </a:r>
            <a:r>
              <a:rPr sz="3500" spc="-3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3500" spc="-60" dirty="0">
                <a:solidFill>
                  <a:srgbClr val="535353"/>
                </a:solidFill>
                <a:latin typeface="Gill Sans MT"/>
                <a:cs typeface="Gill Sans MT"/>
              </a:rPr>
              <a:t>scientific  </a:t>
            </a:r>
            <a:r>
              <a:rPr sz="3500" spc="-65" dirty="0">
                <a:solidFill>
                  <a:srgbClr val="535353"/>
                </a:solidFill>
                <a:latin typeface="Gill Sans MT"/>
                <a:cs typeface="Gill Sans MT"/>
              </a:rPr>
              <a:t>principles </a:t>
            </a:r>
            <a:r>
              <a:rPr sz="3500" spc="-15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500" spc="-50" dirty="0">
                <a:solidFill>
                  <a:srgbClr val="535353"/>
                </a:solidFill>
                <a:latin typeface="Gill Sans MT"/>
                <a:cs typeface="Gill Sans MT"/>
              </a:rPr>
              <a:t>techniques </a:t>
            </a:r>
            <a:r>
              <a:rPr sz="3500" spc="-110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3500" spc="-65" dirty="0">
                <a:solidFill>
                  <a:srgbClr val="535353"/>
                </a:solidFill>
                <a:latin typeface="Gill Sans MT"/>
                <a:cs typeface="Gill Sans MT"/>
              </a:rPr>
              <a:t>requirement </a:t>
            </a:r>
            <a:r>
              <a:rPr sz="3500" spc="-45" dirty="0">
                <a:solidFill>
                  <a:srgbClr val="535353"/>
                </a:solidFill>
                <a:latin typeface="Gill Sans MT"/>
                <a:cs typeface="Gill Sans MT"/>
              </a:rPr>
              <a:t>development,  </a:t>
            </a:r>
            <a:r>
              <a:rPr sz="3500" spc="-65" dirty="0">
                <a:solidFill>
                  <a:srgbClr val="535353"/>
                </a:solidFill>
                <a:latin typeface="Gill Sans MT"/>
                <a:cs typeface="Gill Sans MT"/>
              </a:rPr>
              <a:t>communication, </a:t>
            </a:r>
            <a:r>
              <a:rPr sz="3500" spc="-15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3500" spc="-2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00" spc="-65" dirty="0">
                <a:solidFill>
                  <a:srgbClr val="535353"/>
                </a:solidFill>
                <a:latin typeface="Gill Sans MT"/>
                <a:cs typeface="Gill Sans MT"/>
              </a:rPr>
              <a:t>management.”</a:t>
            </a:r>
            <a:endParaRPr sz="35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670" y="848916"/>
            <a:ext cx="106419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14645" algn="l"/>
              </a:tabLst>
            </a:pPr>
            <a:r>
              <a:rPr spc="-105" dirty="0"/>
              <a:t>The</a:t>
            </a:r>
            <a:r>
              <a:rPr spc="5" dirty="0"/>
              <a:t> </a:t>
            </a:r>
            <a:r>
              <a:rPr spc="-70" dirty="0"/>
              <a:t>Boundary	</a:t>
            </a:r>
            <a:r>
              <a:rPr spc="-75" dirty="0"/>
              <a:t>of </a:t>
            </a:r>
            <a:r>
              <a:rPr spc="-165" dirty="0"/>
              <a:t>two</a:t>
            </a:r>
            <a:r>
              <a:rPr spc="-720" dirty="0"/>
              <a:t> </a:t>
            </a:r>
            <a:r>
              <a:rPr spc="-215" dirty="0"/>
              <a:t>Worlds</a:t>
            </a:r>
          </a:p>
        </p:txBody>
      </p:sp>
      <p:sp>
        <p:nvSpPr>
          <p:cNvPr id="3" name="object 3"/>
          <p:cNvSpPr/>
          <p:nvPr/>
        </p:nvSpPr>
        <p:spPr>
          <a:xfrm>
            <a:off x="6841077" y="3967782"/>
            <a:ext cx="4343400" cy="4330700"/>
          </a:xfrm>
          <a:custGeom>
            <a:avLst/>
            <a:gdLst/>
            <a:ahLst/>
            <a:cxnLst/>
            <a:rect l="l" t="t" r="r" b="b"/>
            <a:pathLst>
              <a:path w="4343400" h="4330700">
                <a:moveTo>
                  <a:pt x="2441520" y="4318000"/>
                </a:moveTo>
                <a:lnTo>
                  <a:pt x="1901879" y="4318000"/>
                </a:lnTo>
                <a:lnTo>
                  <a:pt x="1946706" y="4330700"/>
                </a:lnTo>
                <a:lnTo>
                  <a:pt x="2396693" y="4330700"/>
                </a:lnTo>
                <a:lnTo>
                  <a:pt x="2441520" y="4318000"/>
                </a:lnTo>
                <a:close/>
              </a:path>
              <a:path w="4343400" h="4330700">
                <a:moveTo>
                  <a:pt x="2530878" y="4305300"/>
                </a:moveTo>
                <a:lnTo>
                  <a:pt x="1812521" y="4305300"/>
                </a:lnTo>
                <a:lnTo>
                  <a:pt x="1857145" y="4318000"/>
                </a:lnTo>
                <a:lnTo>
                  <a:pt x="2486254" y="4318000"/>
                </a:lnTo>
                <a:lnTo>
                  <a:pt x="2530878" y="4305300"/>
                </a:lnTo>
                <a:close/>
              </a:path>
              <a:path w="4343400" h="4330700">
                <a:moveTo>
                  <a:pt x="2575378" y="25400"/>
                </a:moveTo>
                <a:lnTo>
                  <a:pt x="1768021" y="25400"/>
                </a:lnTo>
                <a:lnTo>
                  <a:pt x="1375719" y="139700"/>
                </a:lnTo>
                <a:lnTo>
                  <a:pt x="1333326" y="165100"/>
                </a:lnTo>
                <a:lnTo>
                  <a:pt x="1291230" y="177800"/>
                </a:lnTo>
                <a:lnTo>
                  <a:pt x="1249446" y="203200"/>
                </a:lnTo>
                <a:lnTo>
                  <a:pt x="1207989" y="215900"/>
                </a:lnTo>
                <a:lnTo>
                  <a:pt x="1126121" y="266700"/>
                </a:lnTo>
                <a:lnTo>
                  <a:pt x="1085742" y="279400"/>
                </a:lnTo>
                <a:lnTo>
                  <a:pt x="967005" y="355600"/>
                </a:lnTo>
                <a:lnTo>
                  <a:pt x="890006" y="406400"/>
                </a:lnTo>
                <a:lnTo>
                  <a:pt x="852201" y="444500"/>
                </a:lnTo>
                <a:lnTo>
                  <a:pt x="778058" y="495300"/>
                </a:lnTo>
                <a:lnTo>
                  <a:pt x="741751" y="533400"/>
                </a:lnTo>
                <a:lnTo>
                  <a:pt x="705974" y="558800"/>
                </a:lnTo>
                <a:lnTo>
                  <a:pt x="670744" y="596900"/>
                </a:lnTo>
                <a:lnTo>
                  <a:pt x="636075" y="635000"/>
                </a:lnTo>
                <a:lnTo>
                  <a:pt x="602157" y="660400"/>
                </a:lnTo>
                <a:lnTo>
                  <a:pt x="569169" y="698500"/>
                </a:lnTo>
                <a:lnTo>
                  <a:pt x="537109" y="736600"/>
                </a:lnTo>
                <a:lnTo>
                  <a:pt x="505979" y="774700"/>
                </a:lnTo>
                <a:lnTo>
                  <a:pt x="475779" y="812800"/>
                </a:lnTo>
                <a:lnTo>
                  <a:pt x="446507" y="850900"/>
                </a:lnTo>
                <a:lnTo>
                  <a:pt x="418165" y="889000"/>
                </a:lnTo>
                <a:lnTo>
                  <a:pt x="390752" y="927100"/>
                </a:lnTo>
                <a:lnTo>
                  <a:pt x="364268" y="965200"/>
                </a:lnTo>
                <a:lnTo>
                  <a:pt x="338713" y="1003300"/>
                </a:lnTo>
                <a:lnTo>
                  <a:pt x="314088" y="1041400"/>
                </a:lnTo>
                <a:lnTo>
                  <a:pt x="290392" y="1079500"/>
                </a:lnTo>
                <a:lnTo>
                  <a:pt x="267625" y="1117600"/>
                </a:lnTo>
                <a:lnTo>
                  <a:pt x="245788" y="1155700"/>
                </a:lnTo>
                <a:lnTo>
                  <a:pt x="224879" y="1206500"/>
                </a:lnTo>
                <a:lnTo>
                  <a:pt x="204900" y="1244600"/>
                </a:lnTo>
                <a:lnTo>
                  <a:pt x="185851" y="1282700"/>
                </a:lnTo>
                <a:lnTo>
                  <a:pt x="167730" y="1320800"/>
                </a:lnTo>
                <a:lnTo>
                  <a:pt x="150539" y="1371600"/>
                </a:lnTo>
                <a:lnTo>
                  <a:pt x="134277" y="1409700"/>
                </a:lnTo>
                <a:lnTo>
                  <a:pt x="118944" y="1460500"/>
                </a:lnTo>
                <a:lnTo>
                  <a:pt x="104541" y="1498600"/>
                </a:lnTo>
                <a:lnTo>
                  <a:pt x="91067" y="1536700"/>
                </a:lnTo>
                <a:lnTo>
                  <a:pt x="78522" y="1587500"/>
                </a:lnTo>
                <a:lnTo>
                  <a:pt x="66906" y="1625600"/>
                </a:lnTo>
                <a:lnTo>
                  <a:pt x="56219" y="1676400"/>
                </a:lnTo>
                <a:lnTo>
                  <a:pt x="46462" y="1714500"/>
                </a:lnTo>
                <a:lnTo>
                  <a:pt x="37634" y="1765300"/>
                </a:lnTo>
                <a:lnTo>
                  <a:pt x="29736" y="1803400"/>
                </a:lnTo>
                <a:lnTo>
                  <a:pt x="22766" y="1854200"/>
                </a:lnTo>
                <a:lnTo>
                  <a:pt x="16726" y="1892300"/>
                </a:lnTo>
                <a:lnTo>
                  <a:pt x="11615" y="1943100"/>
                </a:lnTo>
                <a:lnTo>
                  <a:pt x="7434" y="1981200"/>
                </a:lnTo>
                <a:lnTo>
                  <a:pt x="4181" y="2032000"/>
                </a:lnTo>
                <a:lnTo>
                  <a:pt x="1858" y="2070100"/>
                </a:lnTo>
                <a:lnTo>
                  <a:pt x="464" y="2120900"/>
                </a:lnTo>
                <a:lnTo>
                  <a:pt x="0" y="2171700"/>
                </a:lnTo>
                <a:lnTo>
                  <a:pt x="464" y="2209800"/>
                </a:lnTo>
                <a:lnTo>
                  <a:pt x="1858" y="2260600"/>
                </a:lnTo>
                <a:lnTo>
                  <a:pt x="4181" y="2298700"/>
                </a:lnTo>
                <a:lnTo>
                  <a:pt x="7434" y="2349500"/>
                </a:lnTo>
                <a:lnTo>
                  <a:pt x="11615" y="2387600"/>
                </a:lnTo>
                <a:lnTo>
                  <a:pt x="16726" y="2438400"/>
                </a:lnTo>
                <a:lnTo>
                  <a:pt x="22766" y="2476500"/>
                </a:lnTo>
                <a:lnTo>
                  <a:pt x="29736" y="2527300"/>
                </a:lnTo>
                <a:lnTo>
                  <a:pt x="37634" y="2565400"/>
                </a:lnTo>
                <a:lnTo>
                  <a:pt x="46462" y="2616200"/>
                </a:lnTo>
                <a:lnTo>
                  <a:pt x="56219" y="2654300"/>
                </a:lnTo>
                <a:lnTo>
                  <a:pt x="66906" y="2705100"/>
                </a:lnTo>
                <a:lnTo>
                  <a:pt x="78522" y="2743200"/>
                </a:lnTo>
                <a:lnTo>
                  <a:pt x="91067" y="2794000"/>
                </a:lnTo>
                <a:lnTo>
                  <a:pt x="104541" y="2832100"/>
                </a:lnTo>
                <a:lnTo>
                  <a:pt x="118944" y="2870200"/>
                </a:lnTo>
                <a:lnTo>
                  <a:pt x="134277" y="2921000"/>
                </a:lnTo>
                <a:lnTo>
                  <a:pt x="150539" y="2959100"/>
                </a:lnTo>
                <a:lnTo>
                  <a:pt x="167730" y="3009900"/>
                </a:lnTo>
                <a:lnTo>
                  <a:pt x="185851" y="3048000"/>
                </a:lnTo>
                <a:lnTo>
                  <a:pt x="204900" y="3086100"/>
                </a:lnTo>
                <a:lnTo>
                  <a:pt x="224879" y="3124200"/>
                </a:lnTo>
                <a:lnTo>
                  <a:pt x="245788" y="3175000"/>
                </a:lnTo>
                <a:lnTo>
                  <a:pt x="267625" y="3213100"/>
                </a:lnTo>
                <a:lnTo>
                  <a:pt x="290392" y="3251200"/>
                </a:lnTo>
                <a:lnTo>
                  <a:pt x="314088" y="3289300"/>
                </a:lnTo>
                <a:lnTo>
                  <a:pt x="338713" y="3327400"/>
                </a:lnTo>
                <a:lnTo>
                  <a:pt x="364268" y="3365500"/>
                </a:lnTo>
                <a:lnTo>
                  <a:pt x="390752" y="3403600"/>
                </a:lnTo>
                <a:lnTo>
                  <a:pt x="418165" y="3441700"/>
                </a:lnTo>
                <a:lnTo>
                  <a:pt x="446507" y="3479800"/>
                </a:lnTo>
                <a:lnTo>
                  <a:pt x="475779" y="3517900"/>
                </a:lnTo>
                <a:lnTo>
                  <a:pt x="505979" y="3556000"/>
                </a:lnTo>
                <a:lnTo>
                  <a:pt x="537109" y="3594100"/>
                </a:lnTo>
                <a:lnTo>
                  <a:pt x="569169" y="3632200"/>
                </a:lnTo>
                <a:lnTo>
                  <a:pt x="602157" y="3670300"/>
                </a:lnTo>
                <a:lnTo>
                  <a:pt x="636075" y="3695700"/>
                </a:lnTo>
                <a:lnTo>
                  <a:pt x="670744" y="3733800"/>
                </a:lnTo>
                <a:lnTo>
                  <a:pt x="705974" y="3771900"/>
                </a:lnTo>
                <a:lnTo>
                  <a:pt x="741751" y="3797300"/>
                </a:lnTo>
                <a:lnTo>
                  <a:pt x="778058" y="3835400"/>
                </a:lnTo>
                <a:lnTo>
                  <a:pt x="852201" y="3886200"/>
                </a:lnTo>
                <a:lnTo>
                  <a:pt x="890006" y="3924300"/>
                </a:lnTo>
                <a:lnTo>
                  <a:pt x="928279" y="3949700"/>
                </a:lnTo>
                <a:lnTo>
                  <a:pt x="1006168" y="4000500"/>
                </a:lnTo>
                <a:lnTo>
                  <a:pt x="1085742" y="4051300"/>
                </a:lnTo>
                <a:lnTo>
                  <a:pt x="1126121" y="4064000"/>
                </a:lnTo>
                <a:lnTo>
                  <a:pt x="1207989" y="4114800"/>
                </a:lnTo>
                <a:lnTo>
                  <a:pt x="1249446" y="4127500"/>
                </a:lnTo>
                <a:lnTo>
                  <a:pt x="1291230" y="4152900"/>
                </a:lnTo>
                <a:lnTo>
                  <a:pt x="1333326" y="4165600"/>
                </a:lnTo>
                <a:lnTo>
                  <a:pt x="1375719" y="4191000"/>
                </a:lnTo>
                <a:lnTo>
                  <a:pt x="1768021" y="4305300"/>
                </a:lnTo>
                <a:lnTo>
                  <a:pt x="2575378" y="4305300"/>
                </a:lnTo>
                <a:lnTo>
                  <a:pt x="2967680" y="4191000"/>
                </a:lnTo>
                <a:lnTo>
                  <a:pt x="3010073" y="4165600"/>
                </a:lnTo>
                <a:lnTo>
                  <a:pt x="3052169" y="4152900"/>
                </a:lnTo>
                <a:lnTo>
                  <a:pt x="3093953" y="4127500"/>
                </a:lnTo>
                <a:lnTo>
                  <a:pt x="3135410" y="4114800"/>
                </a:lnTo>
                <a:lnTo>
                  <a:pt x="3217278" y="4064000"/>
                </a:lnTo>
                <a:lnTo>
                  <a:pt x="3257657" y="4051300"/>
                </a:lnTo>
                <a:lnTo>
                  <a:pt x="3337231" y="4000500"/>
                </a:lnTo>
                <a:lnTo>
                  <a:pt x="3415120" y="3949700"/>
                </a:lnTo>
                <a:lnTo>
                  <a:pt x="3453393" y="3924300"/>
                </a:lnTo>
                <a:lnTo>
                  <a:pt x="3491198" y="3886200"/>
                </a:lnTo>
                <a:lnTo>
                  <a:pt x="3565341" y="3835400"/>
                </a:lnTo>
                <a:lnTo>
                  <a:pt x="3601648" y="3797300"/>
                </a:lnTo>
                <a:lnTo>
                  <a:pt x="3637425" y="3771900"/>
                </a:lnTo>
                <a:lnTo>
                  <a:pt x="3672655" y="3733800"/>
                </a:lnTo>
                <a:lnTo>
                  <a:pt x="3707324" y="3695700"/>
                </a:lnTo>
                <a:lnTo>
                  <a:pt x="3741242" y="3670300"/>
                </a:lnTo>
                <a:lnTo>
                  <a:pt x="3774230" y="3632200"/>
                </a:lnTo>
                <a:lnTo>
                  <a:pt x="3806290" y="3594100"/>
                </a:lnTo>
                <a:lnTo>
                  <a:pt x="3837420" y="3556000"/>
                </a:lnTo>
                <a:lnTo>
                  <a:pt x="3867620" y="3517900"/>
                </a:lnTo>
                <a:lnTo>
                  <a:pt x="3896892" y="3479800"/>
                </a:lnTo>
                <a:lnTo>
                  <a:pt x="3925234" y="3441700"/>
                </a:lnTo>
                <a:lnTo>
                  <a:pt x="3952647" y="3403600"/>
                </a:lnTo>
                <a:lnTo>
                  <a:pt x="3979131" y="3365500"/>
                </a:lnTo>
                <a:lnTo>
                  <a:pt x="4004686" y="3327400"/>
                </a:lnTo>
                <a:lnTo>
                  <a:pt x="4029311" y="3289300"/>
                </a:lnTo>
                <a:lnTo>
                  <a:pt x="4053007" y="3251200"/>
                </a:lnTo>
                <a:lnTo>
                  <a:pt x="4075774" y="3213100"/>
                </a:lnTo>
                <a:lnTo>
                  <a:pt x="4097611" y="3175000"/>
                </a:lnTo>
                <a:lnTo>
                  <a:pt x="4118520" y="3124200"/>
                </a:lnTo>
                <a:lnTo>
                  <a:pt x="4138499" y="3086100"/>
                </a:lnTo>
                <a:lnTo>
                  <a:pt x="4157548" y="3048000"/>
                </a:lnTo>
                <a:lnTo>
                  <a:pt x="4175669" y="3009900"/>
                </a:lnTo>
                <a:lnTo>
                  <a:pt x="4192860" y="2959100"/>
                </a:lnTo>
                <a:lnTo>
                  <a:pt x="4209122" y="2921000"/>
                </a:lnTo>
                <a:lnTo>
                  <a:pt x="4224455" y="2870200"/>
                </a:lnTo>
                <a:lnTo>
                  <a:pt x="4238858" y="2832100"/>
                </a:lnTo>
                <a:lnTo>
                  <a:pt x="4252332" y="2794000"/>
                </a:lnTo>
                <a:lnTo>
                  <a:pt x="4264877" y="2743200"/>
                </a:lnTo>
                <a:lnTo>
                  <a:pt x="4276493" y="2705100"/>
                </a:lnTo>
                <a:lnTo>
                  <a:pt x="4287180" y="2654300"/>
                </a:lnTo>
                <a:lnTo>
                  <a:pt x="4296937" y="2616200"/>
                </a:lnTo>
                <a:lnTo>
                  <a:pt x="4305765" y="2565400"/>
                </a:lnTo>
                <a:lnTo>
                  <a:pt x="4313663" y="2527300"/>
                </a:lnTo>
                <a:lnTo>
                  <a:pt x="4320633" y="2476500"/>
                </a:lnTo>
                <a:lnTo>
                  <a:pt x="4326673" y="2438400"/>
                </a:lnTo>
                <a:lnTo>
                  <a:pt x="4331784" y="2387600"/>
                </a:lnTo>
                <a:lnTo>
                  <a:pt x="4335965" y="2349500"/>
                </a:lnTo>
                <a:lnTo>
                  <a:pt x="4339218" y="2298700"/>
                </a:lnTo>
                <a:lnTo>
                  <a:pt x="4341541" y="2260600"/>
                </a:lnTo>
                <a:lnTo>
                  <a:pt x="4342935" y="2209800"/>
                </a:lnTo>
                <a:lnTo>
                  <a:pt x="4343400" y="2171700"/>
                </a:lnTo>
                <a:lnTo>
                  <a:pt x="4342935" y="2120900"/>
                </a:lnTo>
                <a:lnTo>
                  <a:pt x="4341541" y="2070100"/>
                </a:lnTo>
                <a:lnTo>
                  <a:pt x="4339218" y="2032000"/>
                </a:lnTo>
                <a:lnTo>
                  <a:pt x="4335965" y="1981200"/>
                </a:lnTo>
                <a:lnTo>
                  <a:pt x="4331784" y="1943100"/>
                </a:lnTo>
                <a:lnTo>
                  <a:pt x="4326673" y="1892300"/>
                </a:lnTo>
                <a:lnTo>
                  <a:pt x="4320633" y="1854200"/>
                </a:lnTo>
                <a:lnTo>
                  <a:pt x="4313663" y="1803400"/>
                </a:lnTo>
                <a:lnTo>
                  <a:pt x="4305765" y="1765300"/>
                </a:lnTo>
                <a:lnTo>
                  <a:pt x="4296937" y="1714500"/>
                </a:lnTo>
                <a:lnTo>
                  <a:pt x="4287180" y="1676400"/>
                </a:lnTo>
                <a:lnTo>
                  <a:pt x="4276493" y="1625600"/>
                </a:lnTo>
                <a:lnTo>
                  <a:pt x="4264877" y="1587500"/>
                </a:lnTo>
                <a:lnTo>
                  <a:pt x="4252332" y="1536700"/>
                </a:lnTo>
                <a:lnTo>
                  <a:pt x="4238858" y="1498600"/>
                </a:lnTo>
                <a:lnTo>
                  <a:pt x="4224455" y="1460500"/>
                </a:lnTo>
                <a:lnTo>
                  <a:pt x="4209122" y="1409700"/>
                </a:lnTo>
                <a:lnTo>
                  <a:pt x="4192860" y="1371600"/>
                </a:lnTo>
                <a:lnTo>
                  <a:pt x="4175669" y="1320800"/>
                </a:lnTo>
                <a:lnTo>
                  <a:pt x="4157548" y="1282700"/>
                </a:lnTo>
                <a:lnTo>
                  <a:pt x="4138499" y="1244600"/>
                </a:lnTo>
                <a:lnTo>
                  <a:pt x="4118520" y="1206500"/>
                </a:lnTo>
                <a:lnTo>
                  <a:pt x="4097611" y="1155700"/>
                </a:lnTo>
                <a:lnTo>
                  <a:pt x="4075774" y="1117600"/>
                </a:lnTo>
                <a:lnTo>
                  <a:pt x="4053007" y="1079500"/>
                </a:lnTo>
                <a:lnTo>
                  <a:pt x="4029311" y="1041400"/>
                </a:lnTo>
                <a:lnTo>
                  <a:pt x="4004686" y="1003300"/>
                </a:lnTo>
                <a:lnTo>
                  <a:pt x="3979131" y="965200"/>
                </a:lnTo>
                <a:lnTo>
                  <a:pt x="3952647" y="927100"/>
                </a:lnTo>
                <a:lnTo>
                  <a:pt x="3925234" y="889000"/>
                </a:lnTo>
                <a:lnTo>
                  <a:pt x="3896892" y="850900"/>
                </a:lnTo>
                <a:lnTo>
                  <a:pt x="3867620" y="812800"/>
                </a:lnTo>
                <a:lnTo>
                  <a:pt x="3837420" y="774700"/>
                </a:lnTo>
                <a:lnTo>
                  <a:pt x="3806290" y="736600"/>
                </a:lnTo>
                <a:lnTo>
                  <a:pt x="3774230" y="698500"/>
                </a:lnTo>
                <a:lnTo>
                  <a:pt x="3741242" y="660400"/>
                </a:lnTo>
                <a:lnTo>
                  <a:pt x="3707324" y="635000"/>
                </a:lnTo>
                <a:lnTo>
                  <a:pt x="3672655" y="596900"/>
                </a:lnTo>
                <a:lnTo>
                  <a:pt x="3637425" y="558800"/>
                </a:lnTo>
                <a:lnTo>
                  <a:pt x="3601648" y="533400"/>
                </a:lnTo>
                <a:lnTo>
                  <a:pt x="3565341" y="495300"/>
                </a:lnTo>
                <a:lnTo>
                  <a:pt x="3491198" y="444500"/>
                </a:lnTo>
                <a:lnTo>
                  <a:pt x="3453393" y="406400"/>
                </a:lnTo>
                <a:lnTo>
                  <a:pt x="3376394" y="355600"/>
                </a:lnTo>
                <a:lnTo>
                  <a:pt x="3257657" y="279400"/>
                </a:lnTo>
                <a:lnTo>
                  <a:pt x="3217278" y="266700"/>
                </a:lnTo>
                <a:lnTo>
                  <a:pt x="3135410" y="215900"/>
                </a:lnTo>
                <a:lnTo>
                  <a:pt x="3093953" y="203200"/>
                </a:lnTo>
                <a:lnTo>
                  <a:pt x="3052169" y="177800"/>
                </a:lnTo>
                <a:lnTo>
                  <a:pt x="3010073" y="165100"/>
                </a:lnTo>
                <a:lnTo>
                  <a:pt x="2967680" y="139700"/>
                </a:lnTo>
                <a:lnTo>
                  <a:pt x="2575378" y="25400"/>
                </a:lnTo>
                <a:close/>
              </a:path>
              <a:path w="4343400" h="4330700">
                <a:moveTo>
                  <a:pt x="2486254" y="12700"/>
                </a:moveTo>
                <a:lnTo>
                  <a:pt x="1857145" y="12700"/>
                </a:lnTo>
                <a:lnTo>
                  <a:pt x="1812521" y="25400"/>
                </a:lnTo>
                <a:lnTo>
                  <a:pt x="2530878" y="25400"/>
                </a:lnTo>
                <a:lnTo>
                  <a:pt x="2486254" y="12700"/>
                </a:lnTo>
                <a:close/>
              </a:path>
              <a:path w="4343400" h="4330700">
                <a:moveTo>
                  <a:pt x="2396693" y="0"/>
                </a:moveTo>
                <a:lnTo>
                  <a:pt x="1946706" y="0"/>
                </a:lnTo>
                <a:lnTo>
                  <a:pt x="1901879" y="12700"/>
                </a:lnTo>
                <a:lnTo>
                  <a:pt x="2441520" y="12700"/>
                </a:lnTo>
                <a:lnTo>
                  <a:pt x="2396693" y="0"/>
                </a:lnTo>
                <a:close/>
              </a:path>
            </a:pathLst>
          </a:custGeom>
          <a:solidFill>
            <a:srgbClr val="D997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00521" y="5547451"/>
            <a:ext cx="3624579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07034" marR="5080" indent="-394970">
              <a:lnSpc>
                <a:spcPts val="4100"/>
              </a:lnSpc>
              <a:spcBef>
                <a:spcPts val="420"/>
              </a:spcBef>
            </a:pPr>
            <a:r>
              <a:rPr sz="3600" spc="-60" dirty="0">
                <a:solidFill>
                  <a:srgbClr val="FFFFFF"/>
                </a:solidFill>
                <a:latin typeface="Gill Sans MT"/>
                <a:cs typeface="Gill Sans MT"/>
              </a:rPr>
              <a:t>Solution </a:t>
            </a:r>
            <a:r>
              <a:rPr sz="3600" spc="-55" dirty="0">
                <a:solidFill>
                  <a:srgbClr val="FFFFFF"/>
                </a:solidFill>
                <a:latin typeface="Gill Sans MT"/>
                <a:cs typeface="Gill Sans MT"/>
              </a:rPr>
              <a:t>Design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and  </a:t>
            </a:r>
            <a:r>
              <a:rPr sz="3600" spc="-50" dirty="0">
                <a:solidFill>
                  <a:srgbClr val="FFFFFF"/>
                </a:solidFill>
                <a:latin typeface="Gill Sans MT"/>
                <a:cs typeface="Gill Sans MT"/>
              </a:rPr>
              <a:t>Implementation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0322" y="3967782"/>
            <a:ext cx="4340860" cy="4330700"/>
          </a:xfrm>
          <a:custGeom>
            <a:avLst/>
            <a:gdLst/>
            <a:ahLst/>
            <a:cxnLst/>
            <a:rect l="l" t="t" r="r" b="b"/>
            <a:pathLst>
              <a:path w="4340860" h="4330700">
                <a:moveTo>
                  <a:pt x="2439984" y="4318000"/>
                </a:moveTo>
                <a:lnTo>
                  <a:pt x="1900682" y="4318000"/>
                </a:lnTo>
                <a:lnTo>
                  <a:pt x="1945481" y="4330700"/>
                </a:lnTo>
                <a:lnTo>
                  <a:pt x="2395185" y="4330700"/>
                </a:lnTo>
                <a:lnTo>
                  <a:pt x="2439984" y="4318000"/>
                </a:lnTo>
                <a:close/>
              </a:path>
              <a:path w="4340860" h="4330700">
                <a:moveTo>
                  <a:pt x="2529286" y="4305300"/>
                </a:moveTo>
                <a:lnTo>
                  <a:pt x="1811380" y="4305300"/>
                </a:lnTo>
                <a:lnTo>
                  <a:pt x="1855977" y="4318000"/>
                </a:lnTo>
                <a:lnTo>
                  <a:pt x="2484689" y="4318000"/>
                </a:lnTo>
                <a:lnTo>
                  <a:pt x="2529286" y="4305300"/>
                </a:lnTo>
                <a:close/>
              </a:path>
              <a:path w="4340860" h="4330700">
                <a:moveTo>
                  <a:pt x="2573757" y="25400"/>
                </a:moveTo>
                <a:lnTo>
                  <a:pt x="1766909" y="25400"/>
                </a:lnTo>
                <a:lnTo>
                  <a:pt x="1374854" y="139700"/>
                </a:lnTo>
                <a:lnTo>
                  <a:pt x="1332487" y="165100"/>
                </a:lnTo>
                <a:lnTo>
                  <a:pt x="1290418" y="177800"/>
                </a:lnTo>
                <a:lnTo>
                  <a:pt x="1248660" y="203200"/>
                </a:lnTo>
                <a:lnTo>
                  <a:pt x="1207229" y="215900"/>
                </a:lnTo>
                <a:lnTo>
                  <a:pt x="1125413" y="266700"/>
                </a:lnTo>
                <a:lnTo>
                  <a:pt x="1085059" y="279400"/>
                </a:lnTo>
                <a:lnTo>
                  <a:pt x="966397" y="355600"/>
                </a:lnTo>
                <a:lnTo>
                  <a:pt x="889446" y="406400"/>
                </a:lnTo>
                <a:lnTo>
                  <a:pt x="851665" y="444500"/>
                </a:lnTo>
                <a:lnTo>
                  <a:pt x="777568" y="495300"/>
                </a:lnTo>
                <a:lnTo>
                  <a:pt x="741284" y="533400"/>
                </a:lnTo>
                <a:lnTo>
                  <a:pt x="705530" y="558800"/>
                </a:lnTo>
                <a:lnTo>
                  <a:pt x="670322" y="596900"/>
                </a:lnTo>
                <a:lnTo>
                  <a:pt x="635675" y="635000"/>
                </a:lnTo>
                <a:lnTo>
                  <a:pt x="601779" y="660400"/>
                </a:lnTo>
                <a:lnTo>
                  <a:pt x="568811" y="698500"/>
                </a:lnTo>
                <a:lnTo>
                  <a:pt x="536772" y="736600"/>
                </a:lnTo>
                <a:lnTo>
                  <a:pt x="505661" y="774700"/>
                </a:lnTo>
                <a:lnTo>
                  <a:pt x="475479" y="812800"/>
                </a:lnTo>
                <a:lnTo>
                  <a:pt x="446226" y="850900"/>
                </a:lnTo>
                <a:lnTo>
                  <a:pt x="417902" y="889000"/>
                </a:lnTo>
                <a:lnTo>
                  <a:pt x="390506" y="927100"/>
                </a:lnTo>
                <a:lnTo>
                  <a:pt x="364039" y="965200"/>
                </a:lnTo>
                <a:lnTo>
                  <a:pt x="338500" y="1003300"/>
                </a:lnTo>
                <a:lnTo>
                  <a:pt x="313890" y="1041400"/>
                </a:lnTo>
                <a:lnTo>
                  <a:pt x="290209" y="1079500"/>
                </a:lnTo>
                <a:lnTo>
                  <a:pt x="267457" y="1117600"/>
                </a:lnTo>
                <a:lnTo>
                  <a:pt x="245633" y="1155700"/>
                </a:lnTo>
                <a:lnTo>
                  <a:pt x="224738" y="1206500"/>
                </a:lnTo>
                <a:lnTo>
                  <a:pt x="204772" y="1244600"/>
                </a:lnTo>
                <a:lnTo>
                  <a:pt x="185734" y="1282700"/>
                </a:lnTo>
                <a:lnTo>
                  <a:pt x="167625" y="1320800"/>
                </a:lnTo>
                <a:lnTo>
                  <a:pt x="150444" y="1371600"/>
                </a:lnTo>
                <a:lnTo>
                  <a:pt x="134193" y="1409700"/>
                </a:lnTo>
                <a:lnTo>
                  <a:pt x="118869" y="1460500"/>
                </a:lnTo>
                <a:lnTo>
                  <a:pt x="104475" y="1498600"/>
                </a:lnTo>
                <a:lnTo>
                  <a:pt x="91009" y="1536700"/>
                </a:lnTo>
                <a:lnTo>
                  <a:pt x="78472" y="1587500"/>
                </a:lnTo>
                <a:lnTo>
                  <a:pt x="66864" y="1625600"/>
                </a:lnTo>
                <a:lnTo>
                  <a:pt x="56184" y="1676400"/>
                </a:lnTo>
                <a:lnTo>
                  <a:pt x="46433" y="1714500"/>
                </a:lnTo>
                <a:lnTo>
                  <a:pt x="37611" y="1765300"/>
                </a:lnTo>
                <a:lnTo>
                  <a:pt x="29717" y="1803400"/>
                </a:lnTo>
                <a:lnTo>
                  <a:pt x="22752" y="1854200"/>
                </a:lnTo>
                <a:lnTo>
                  <a:pt x="16716" y="1892300"/>
                </a:lnTo>
                <a:lnTo>
                  <a:pt x="11608" y="1943100"/>
                </a:lnTo>
                <a:lnTo>
                  <a:pt x="7429" y="1981200"/>
                </a:lnTo>
                <a:lnTo>
                  <a:pt x="4179" y="2032000"/>
                </a:lnTo>
                <a:lnTo>
                  <a:pt x="1857" y="2070100"/>
                </a:lnTo>
                <a:lnTo>
                  <a:pt x="464" y="2120900"/>
                </a:lnTo>
                <a:lnTo>
                  <a:pt x="0" y="2171700"/>
                </a:lnTo>
                <a:lnTo>
                  <a:pt x="464" y="2209800"/>
                </a:lnTo>
                <a:lnTo>
                  <a:pt x="1857" y="2260600"/>
                </a:lnTo>
                <a:lnTo>
                  <a:pt x="4179" y="2298700"/>
                </a:lnTo>
                <a:lnTo>
                  <a:pt x="7429" y="2349500"/>
                </a:lnTo>
                <a:lnTo>
                  <a:pt x="11608" y="2387600"/>
                </a:lnTo>
                <a:lnTo>
                  <a:pt x="16716" y="2438400"/>
                </a:lnTo>
                <a:lnTo>
                  <a:pt x="22752" y="2476500"/>
                </a:lnTo>
                <a:lnTo>
                  <a:pt x="29717" y="2527300"/>
                </a:lnTo>
                <a:lnTo>
                  <a:pt x="37611" y="2565400"/>
                </a:lnTo>
                <a:lnTo>
                  <a:pt x="46433" y="2616200"/>
                </a:lnTo>
                <a:lnTo>
                  <a:pt x="56184" y="2654300"/>
                </a:lnTo>
                <a:lnTo>
                  <a:pt x="66864" y="2705100"/>
                </a:lnTo>
                <a:lnTo>
                  <a:pt x="78472" y="2743200"/>
                </a:lnTo>
                <a:lnTo>
                  <a:pt x="91009" y="2794000"/>
                </a:lnTo>
                <a:lnTo>
                  <a:pt x="104475" y="2832100"/>
                </a:lnTo>
                <a:lnTo>
                  <a:pt x="118869" y="2870200"/>
                </a:lnTo>
                <a:lnTo>
                  <a:pt x="134193" y="2921000"/>
                </a:lnTo>
                <a:lnTo>
                  <a:pt x="150444" y="2959100"/>
                </a:lnTo>
                <a:lnTo>
                  <a:pt x="167625" y="3009900"/>
                </a:lnTo>
                <a:lnTo>
                  <a:pt x="185734" y="3048000"/>
                </a:lnTo>
                <a:lnTo>
                  <a:pt x="204772" y="3086100"/>
                </a:lnTo>
                <a:lnTo>
                  <a:pt x="224738" y="3124200"/>
                </a:lnTo>
                <a:lnTo>
                  <a:pt x="245633" y="3175000"/>
                </a:lnTo>
                <a:lnTo>
                  <a:pt x="267457" y="3213100"/>
                </a:lnTo>
                <a:lnTo>
                  <a:pt x="290209" y="3251200"/>
                </a:lnTo>
                <a:lnTo>
                  <a:pt x="313890" y="3289300"/>
                </a:lnTo>
                <a:lnTo>
                  <a:pt x="338500" y="3327400"/>
                </a:lnTo>
                <a:lnTo>
                  <a:pt x="364039" y="3365500"/>
                </a:lnTo>
                <a:lnTo>
                  <a:pt x="390506" y="3403600"/>
                </a:lnTo>
                <a:lnTo>
                  <a:pt x="417902" y="3441700"/>
                </a:lnTo>
                <a:lnTo>
                  <a:pt x="446226" y="3479800"/>
                </a:lnTo>
                <a:lnTo>
                  <a:pt x="475479" y="3517900"/>
                </a:lnTo>
                <a:lnTo>
                  <a:pt x="505661" y="3556000"/>
                </a:lnTo>
                <a:lnTo>
                  <a:pt x="536772" y="3594100"/>
                </a:lnTo>
                <a:lnTo>
                  <a:pt x="568811" y="3632200"/>
                </a:lnTo>
                <a:lnTo>
                  <a:pt x="601779" y="3670300"/>
                </a:lnTo>
                <a:lnTo>
                  <a:pt x="635675" y="3695700"/>
                </a:lnTo>
                <a:lnTo>
                  <a:pt x="670322" y="3733800"/>
                </a:lnTo>
                <a:lnTo>
                  <a:pt x="705530" y="3771900"/>
                </a:lnTo>
                <a:lnTo>
                  <a:pt x="741284" y="3797300"/>
                </a:lnTo>
                <a:lnTo>
                  <a:pt x="777568" y="3835400"/>
                </a:lnTo>
                <a:lnTo>
                  <a:pt x="851665" y="3886200"/>
                </a:lnTo>
                <a:lnTo>
                  <a:pt x="889446" y="3924300"/>
                </a:lnTo>
                <a:lnTo>
                  <a:pt x="927696" y="3949700"/>
                </a:lnTo>
                <a:lnTo>
                  <a:pt x="1005535" y="4000500"/>
                </a:lnTo>
                <a:lnTo>
                  <a:pt x="1085059" y="4051300"/>
                </a:lnTo>
                <a:lnTo>
                  <a:pt x="1125413" y="4064000"/>
                </a:lnTo>
                <a:lnTo>
                  <a:pt x="1207229" y="4114800"/>
                </a:lnTo>
                <a:lnTo>
                  <a:pt x="1248660" y="4127500"/>
                </a:lnTo>
                <a:lnTo>
                  <a:pt x="1290418" y="4152900"/>
                </a:lnTo>
                <a:lnTo>
                  <a:pt x="1332487" y="4165600"/>
                </a:lnTo>
                <a:lnTo>
                  <a:pt x="1374854" y="4191000"/>
                </a:lnTo>
                <a:lnTo>
                  <a:pt x="1766909" y="4305300"/>
                </a:lnTo>
                <a:lnTo>
                  <a:pt x="2573757" y="4305300"/>
                </a:lnTo>
                <a:lnTo>
                  <a:pt x="2965812" y="4191000"/>
                </a:lnTo>
                <a:lnTo>
                  <a:pt x="3008179" y="4165600"/>
                </a:lnTo>
                <a:lnTo>
                  <a:pt x="3050248" y="4152900"/>
                </a:lnTo>
                <a:lnTo>
                  <a:pt x="3092006" y="4127500"/>
                </a:lnTo>
                <a:lnTo>
                  <a:pt x="3133437" y="4114800"/>
                </a:lnTo>
                <a:lnTo>
                  <a:pt x="3215253" y="4064000"/>
                </a:lnTo>
                <a:lnTo>
                  <a:pt x="3255607" y="4051300"/>
                </a:lnTo>
                <a:lnTo>
                  <a:pt x="3335131" y="4000500"/>
                </a:lnTo>
                <a:lnTo>
                  <a:pt x="3412970" y="3949700"/>
                </a:lnTo>
                <a:lnTo>
                  <a:pt x="3451220" y="3924300"/>
                </a:lnTo>
                <a:lnTo>
                  <a:pt x="3489001" y="3886200"/>
                </a:lnTo>
                <a:lnTo>
                  <a:pt x="3563098" y="3835400"/>
                </a:lnTo>
                <a:lnTo>
                  <a:pt x="3599382" y="3797300"/>
                </a:lnTo>
                <a:lnTo>
                  <a:pt x="3635136" y="3771900"/>
                </a:lnTo>
                <a:lnTo>
                  <a:pt x="3670344" y="3733800"/>
                </a:lnTo>
                <a:lnTo>
                  <a:pt x="3704991" y="3695700"/>
                </a:lnTo>
                <a:lnTo>
                  <a:pt x="3738887" y="3670300"/>
                </a:lnTo>
                <a:lnTo>
                  <a:pt x="3771855" y="3632200"/>
                </a:lnTo>
                <a:lnTo>
                  <a:pt x="3803894" y="3594100"/>
                </a:lnTo>
                <a:lnTo>
                  <a:pt x="3835005" y="3556000"/>
                </a:lnTo>
                <a:lnTo>
                  <a:pt x="3865187" y="3517900"/>
                </a:lnTo>
                <a:lnTo>
                  <a:pt x="3894440" y="3479800"/>
                </a:lnTo>
                <a:lnTo>
                  <a:pt x="3922764" y="3441700"/>
                </a:lnTo>
                <a:lnTo>
                  <a:pt x="3950160" y="3403600"/>
                </a:lnTo>
                <a:lnTo>
                  <a:pt x="3976627" y="3365500"/>
                </a:lnTo>
                <a:lnTo>
                  <a:pt x="4002166" y="3327400"/>
                </a:lnTo>
                <a:lnTo>
                  <a:pt x="4026775" y="3289300"/>
                </a:lnTo>
                <a:lnTo>
                  <a:pt x="4050457" y="3251200"/>
                </a:lnTo>
                <a:lnTo>
                  <a:pt x="4073209" y="3213100"/>
                </a:lnTo>
                <a:lnTo>
                  <a:pt x="4095033" y="3175000"/>
                </a:lnTo>
                <a:lnTo>
                  <a:pt x="4115928" y="3124200"/>
                </a:lnTo>
                <a:lnTo>
                  <a:pt x="4135894" y="3086100"/>
                </a:lnTo>
                <a:lnTo>
                  <a:pt x="4154932" y="3048000"/>
                </a:lnTo>
                <a:lnTo>
                  <a:pt x="4173041" y="3009900"/>
                </a:lnTo>
                <a:lnTo>
                  <a:pt x="4190222" y="2959100"/>
                </a:lnTo>
                <a:lnTo>
                  <a:pt x="4206473" y="2921000"/>
                </a:lnTo>
                <a:lnTo>
                  <a:pt x="4221797" y="2870200"/>
                </a:lnTo>
                <a:lnTo>
                  <a:pt x="4236191" y="2832100"/>
                </a:lnTo>
                <a:lnTo>
                  <a:pt x="4249657" y="2794000"/>
                </a:lnTo>
                <a:lnTo>
                  <a:pt x="4262194" y="2743200"/>
                </a:lnTo>
                <a:lnTo>
                  <a:pt x="4273802" y="2705100"/>
                </a:lnTo>
                <a:lnTo>
                  <a:pt x="4284482" y="2654300"/>
                </a:lnTo>
                <a:lnTo>
                  <a:pt x="4294233" y="2616200"/>
                </a:lnTo>
                <a:lnTo>
                  <a:pt x="4303055" y="2565400"/>
                </a:lnTo>
                <a:lnTo>
                  <a:pt x="4310949" y="2527300"/>
                </a:lnTo>
                <a:lnTo>
                  <a:pt x="4317914" y="2476500"/>
                </a:lnTo>
                <a:lnTo>
                  <a:pt x="4323950" y="2438400"/>
                </a:lnTo>
                <a:lnTo>
                  <a:pt x="4329058" y="2387600"/>
                </a:lnTo>
                <a:lnTo>
                  <a:pt x="4333237" y="2349500"/>
                </a:lnTo>
                <a:lnTo>
                  <a:pt x="4336487" y="2298700"/>
                </a:lnTo>
                <a:lnTo>
                  <a:pt x="4338809" y="2260600"/>
                </a:lnTo>
                <a:lnTo>
                  <a:pt x="4340202" y="2209800"/>
                </a:lnTo>
                <a:lnTo>
                  <a:pt x="4340666" y="2171700"/>
                </a:lnTo>
                <a:lnTo>
                  <a:pt x="4340202" y="2120900"/>
                </a:lnTo>
                <a:lnTo>
                  <a:pt x="4338809" y="2070100"/>
                </a:lnTo>
                <a:lnTo>
                  <a:pt x="4336487" y="2032000"/>
                </a:lnTo>
                <a:lnTo>
                  <a:pt x="4333237" y="1981200"/>
                </a:lnTo>
                <a:lnTo>
                  <a:pt x="4329058" y="1943100"/>
                </a:lnTo>
                <a:lnTo>
                  <a:pt x="4323950" y="1892300"/>
                </a:lnTo>
                <a:lnTo>
                  <a:pt x="4317914" y="1854200"/>
                </a:lnTo>
                <a:lnTo>
                  <a:pt x="4310949" y="1803400"/>
                </a:lnTo>
                <a:lnTo>
                  <a:pt x="4303055" y="1765300"/>
                </a:lnTo>
                <a:lnTo>
                  <a:pt x="4294233" y="1714500"/>
                </a:lnTo>
                <a:lnTo>
                  <a:pt x="4284482" y="1676400"/>
                </a:lnTo>
                <a:lnTo>
                  <a:pt x="4273802" y="1625600"/>
                </a:lnTo>
                <a:lnTo>
                  <a:pt x="4262194" y="1587500"/>
                </a:lnTo>
                <a:lnTo>
                  <a:pt x="4249657" y="1536700"/>
                </a:lnTo>
                <a:lnTo>
                  <a:pt x="4236191" y="1498600"/>
                </a:lnTo>
                <a:lnTo>
                  <a:pt x="4221797" y="1460500"/>
                </a:lnTo>
                <a:lnTo>
                  <a:pt x="4206473" y="1409700"/>
                </a:lnTo>
                <a:lnTo>
                  <a:pt x="4190222" y="1371600"/>
                </a:lnTo>
                <a:lnTo>
                  <a:pt x="4173041" y="1320800"/>
                </a:lnTo>
                <a:lnTo>
                  <a:pt x="4154932" y="1282700"/>
                </a:lnTo>
                <a:lnTo>
                  <a:pt x="4135894" y="1244600"/>
                </a:lnTo>
                <a:lnTo>
                  <a:pt x="4115928" y="1206500"/>
                </a:lnTo>
                <a:lnTo>
                  <a:pt x="4095033" y="1155700"/>
                </a:lnTo>
                <a:lnTo>
                  <a:pt x="4073209" y="1117600"/>
                </a:lnTo>
                <a:lnTo>
                  <a:pt x="4050457" y="1079500"/>
                </a:lnTo>
                <a:lnTo>
                  <a:pt x="4026775" y="1041400"/>
                </a:lnTo>
                <a:lnTo>
                  <a:pt x="4002166" y="1003300"/>
                </a:lnTo>
                <a:lnTo>
                  <a:pt x="3976627" y="965200"/>
                </a:lnTo>
                <a:lnTo>
                  <a:pt x="3950160" y="927100"/>
                </a:lnTo>
                <a:lnTo>
                  <a:pt x="3922764" y="889000"/>
                </a:lnTo>
                <a:lnTo>
                  <a:pt x="3894440" y="850900"/>
                </a:lnTo>
                <a:lnTo>
                  <a:pt x="3865187" y="812800"/>
                </a:lnTo>
                <a:lnTo>
                  <a:pt x="3835005" y="774700"/>
                </a:lnTo>
                <a:lnTo>
                  <a:pt x="3803894" y="736600"/>
                </a:lnTo>
                <a:lnTo>
                  <a:pt x="3771855" y="698500"/>
                </a:lnTo>
                <a:lnTo>
                  <a:pt x="3738887" y="660400"/>
                </a:lnTo>
                <a:lnTo>
                  <a:pt x="3704991" y="635000"/>
                </a:lnTo>
                <a:lnTo>
                  <a:pt x="3670344" y="596900"/>
                </a:lnTo>
                <a:lnTo>
                  <a:pt x="3635136" y="558800"/>
                </a:lnTo>
                <a:lnTo>
                  <a:pt x="3599382" y="533400"/>
                </a:lnTo>
                <a:lnTo>
                  <a:pt x="3563098" y="495300"/>
                </a:lnTo>
                <a:lnTo>
                  <a:pt x="3489001" y="444500"/>
                </a:lnTo>
                <a:lnTo>
                  <a:pt x="3451220" y="406400"/>
                </a:lnTo>
                <a:lnTo>
                  <a:pt x="3374269" y="355600"/>
                </a:lnTo>
                <a:lnTo>
                  <a:pt x="3255607" y="279400"/>
                </a:lnTo>
                <a:lnTo>
                  <a:pt x="3215253" y="266700"/>
                </a:lnTo>
                <a:lnTo>
                  <a:pt x="3133437" y="215900"/>
                </a:lnTo>
                <a:lnTo>
                  <a:pt x="3092006" y="203200"/>
                </a:lnTo>
                <a:lnTo>
                  <a:pt x="3050248" y="177800"/>
                </a:lnTo>
                <a:lnTo>
                  <a:pt x="3008179" y="165100"/>
                </a:lnTo>
                <a:lnTo>
                  <a:pt x="2965812" y="139700"/>
                </a:lnTo>
                <a:lnTo>
                  <a:pt x="2573757" y="25400"/>
                </a:lnTo>
                <a:close/>
              </a:path>
              <a:path w="4340860" h="4330700">
                <a:moveTo>
                  <a:pt x="2484689" y="12700"/>
                </a:moveTo>
                <a:lnTo>
                  <a:pt x="1855977" y="12700"/>
                </a:lnTo>
                <a:lnTo>
                  <a:pt x="1811380" y="25400"/>
                </a:lnTo>
                <a:lnTo>
                  <a:pt x="2529286" y="25400"/>
                </a:lnTo>
                <a:lnTo>
                  <a:pt x="2484689" y="12700"/>
                </a:lnTo>
                <a:close/>
              </a:path>
              <a:path w="4340860" h="4330700">
                <a:moveTo>
                  <a:pt x="2395185" y="0"/>
                </a:moveTo>
                <a:lnTo>
                  <a:pt x="1945481" y="0"/>
                </a:lnTo>
                <a:lnTo>
                  <a:pt x="1900682" y="12700"/>
                </a:lnTo>
                <a:lnTo>
                  <a:pt x="2439984" y="12700"/>
                </a:lnTo>
                <a:lnTo>
                  <a:pt x="2395185" y="0"/>
                </a:lnTo>
                <a:close/>
              </a:path>
            </a:pathLst>
          </a:custGeom>
          <a:solidFill>
            <a:srgbClr val="788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9579" y="5547451"/>
            <a:ext cx="1542415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17145">
              <a:lnSpc>
                <a:spcPts val="4100"/>
              </a:lnSpc>
              <a:spcBef>
                <a:spcPts val="420"/>
              </a:spcBef>
            </a:pPr>
            <a:r>
              <a:rPr sz="3600" spc="-80" dirty="0">
                <a:solidFill>
                  <a:srgbClr val="FFFFFF"/>
                </a:solidFill>
                <a:latin typeface="Gill Sans MT"/>
                <a:cs typeface="Gill Sans MT"/>
              </a:rPr>
              <a:t>Business 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Gill Sans MT"/>
                <a:cs typeface="Gill Sans MT"/>
              </a:rPr>
              <a:t>ro</a:t>
            </a:r>
            <a:r>
              <a:rPr sz="3600" spc="-140" dirty="0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sz="3600" spc="-40" dirty="0">
                <a:solidFill>
                  <a:srgbClr val="FFFFFF"/>
                </a:solidFill>
                <a:latin typeface="Gill Sans MT"/>
                <a:cs typeface="Gill Sans MT"/>
              </a:rPr>
              <a:t>lem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0100" y="4457699"/>
            <a:ext cx="1219200" cy="3670300"/>
          </a:xfrm>
          <a:prstGeom prst="rect">
            <a:avLst/>
          </a:prstGeom>
          <a:solidFill>
            <a:srgbClr val="D6D6D6"/>
          </a:solidFill>
          <a:ln w="25400">
            <a:solidFill>
              <a:srgbClr val="808785"/>
            </a:solidFill>
          </a:ln>
        </p:spPr>
        <p:txBody>
          <a:bodyPr vert="vert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2400" spc="-105" dirty="0">
                <a:solidFill>
                  <a:srgbClr val="535353"/>
                </a:solidFill>
                <a:latin typeface="Lucida Sans Unicode"/>
                <a:cs typeface="Lucida Sans Unicode"/>
              </a:rPr>
              <a:t>Requirement</a:t>
            </a:r>
            <a:r>
              <a:rPr sz="2400" spc="-100" dirty="0">
                <a:solidFill>
                  <a:srgbClr val="535353"/>
                </a:solidFill>
                <a:latin typeface="Lucida Sans Unicode"/>
                <a:cs typeface="Lucida Sans Unicode"/>
              </a:rPr>
              <a:t> </a:t>
            </a:r>
            <a:r>
              <a:rPr sz="2400" spc="-85" dirty="0">
                <a:solidFill>
                  <a:srgbClr val="535353"/>
                </a:solidFill>
                <a:latin typeface="Lucida Sans Unicode"/>
                <a:cs typeface="Lucida Sans Unicode"/>
              </a:rPr>
              <a:t>Specification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50351" y="5326347"/>
            <a:ext cx="401320" cy="356235"/>
          </a:xfrm>
          <a:custGeom>
            <a:avLst/>
            <a:gdLst/>
            <a:ahLst/>
            <a:cxnLst/>
            <a:rect l="l" t="t" r="r" b="b"/>
            <a:pathLst>
              <a:path w="401320" h="356235">
                <a:moveTo>
                  <a:pt x="222286" y="0"/>
                </a:moveTo>
                <a:lnTo>
                  <a:pt x="178409" y="0"/>
                </a:lnTo>
                <a:lnTo>
                  <a:pt x="135381" y="8555"/>
                </a:lnTo>
                <a:lnTo>
                  <a:pt x="94905" y="25667"/>
                </a:lnTo>
                <a:lnTo>
                  <a:pt x="58680" y="51335"/>
                </a:lnTo>
                <a:lnTo>
                  <a:pt x="26080" y="89486"/>
                </a:lnTo>
                <a:lnTo>
                  <a:pt x="6520" y="132462"/>
                </a:lnTo>
                <a:lnTo>
                  <a:pt x="0" y="177849"/>
                </a:lnTo>
                <a:lnTo>
                  <a:pt x="6520" y="223237"/>
                </a:lnTo>
                <a:lnTo>
                  <a:pt x="26080" y="266212"/>
                </a:lnTo>
                <a:lnTo>
                  <a:pt x="58680" y="304364"/>
                </a:lnTo>
                <a:lnTo>
                  <a:pt x="94905" y="330031"/>
                </a:lnTo>
                <a:lnTo>
                  <a:pt x="135381" y="347143"/>
                </a:lnTo>
                <a:lnTo>
                  <a:pt x="178409" y="355699"/>
                </a:lnTo>
                <a:lnTo>
                  <a:pt x="222286" y="355699"/>
                </a:lnTo>
                <a:lnTo>
                  <a:pt x="265314" y="347143"/>
                </a:lnTo>
                <a:lnTo>
                  <a:pt x="305790" y="330031"/>
                </a:lnTo>
                <a:lnTo>
                  <a:pt x="342015" y="304364"/>
                </a:lnTo>
                <a:lnTo>
                  <a:pt x="374615" y="266212"/>
                </a:lnTo>
                <a:lnTo>
                  <a:pt x="394175" y="223237"/>
                </a:lnTo>
                <a:lnTo>
                  <a:pt x="400695" y="177849"/>
                </a:lnTo>
                <a:lnTo>
                  <a:pt x="394175" y="132462"/>
                </a:lnTo>
                <a:lnTo>
                  <a:pt x="374615" y="89486"/>
                </a:lnTo>
                <a:lnTo>
                  <a:pt x="342015" y="51335"/>
                </a:lnTo>
                <a:lnTo>
                  <a:pt x="305790" y="25667"/>
                </a:lnTo>
                <a:lnTo>
                  <a:pt x="265314" y="8555"/>
                </a:lnTo>
                <a:lnTo>
                  <a:pt x="222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0351" y="5326347"/>
            <a:ext cx="401320" cy="356235"/>
          </a:xfrm>
          <a:custGeom>
            <a:avLst/>
            <a:gdLst/>
            <a:ahLst/>
            <a:cxnLst/>
            <a:rect l="l" t="t" r="r" b="b"/>
            <a:pathLst>
              <a:path w="401320" h="356235">
                <a:moveTo>
                  <a:pt x="342013" y="51334"/>
                </a:moveTo>
                <a:lnTo>
                  <a:pt x="374614" y="89486"/>
                </a:lnTo>
                <a:lnTo>
                  <a:pt x="394174" y="132461"/>
                </a:lnTo>
                <a:lnTo>
                  <a:pt x="400694" y="177849"/>
                </a:lnTo>
                <a:lnTo>
                  <a:pt x="394174" y="223236"/>
                </a:lnTo>
                <a:lnTo>
                  <a:pt x="374614" y="266212"/>
                </a:lnTo>
                <a:lnTo>
                  <a:pt x="342013" y="304363"/>
                </a:lnTo>
                <a:lnTo>
                  <a:pt x="305789" y="330031"/>
                </a:lnTo>
                <a:lnTo>
                  <a:pt x="265313" y="347142"/>
                </a:lnTo>
                <a:lnTo>
                  <a:pt x="222285" y="355698"/>
                </a:lnTo>
                <a:lnTo>
                  <a:pt x="178408" y="355698"/>
                </a:lnTo>
                <a:lnTo>
                  <a:pt x="135381" y="347142"/>
                </a:lnTo>
                <a:lnTo>
                  <a:pt x="94905" y="330031"/>
                </a:lnTo>
                <a:lnTo>
                  <a:pt x="58680" y="304363"/>
                </a:lnTo>
                <a:lnTo>
                  <a:pt x="26080" y="266212"/>
                </a:lnTo>
                <a:lnTo>
                  <a:pt x="6520" y="223236"/>
                </a:lnTo>
                <a:lnTo>
                  <a:pt x="0" y="177849"/>
                </a:lnTo>
                <a:lnTo>
                  <a:pt x="6520" y="132461"/>
                </a:lnTo>
                <a:lnTo>
                  <a:pt x="26080" y="89486"/>
                </a:lnTo>
                <a:lnTo>
                  <a:pt x="58680" y="51334"/>
                </a:lnTo>
                <a:lnTo>
                  <a:pt x="94905" y="25667"/>
                </a:lnTo>
                <a:lnTo>
                  <a:pt x="135381" y="8555"/>
                </a:lnTo>
                <a:lnTo>
                  <a:pt x="178408" y="0"/>
                </a:lnTo>
                <a:lnTo>
                  <a:pt x="222285" y="0"/>
                </a:lnTo>
                <a:lnTo>
                  <a:pt x="265313" y="8555"/>
                </a:lnTo>
                <a:lnTo>
                  <a:pt x="305789" y="25667"/>
                </a:lnTo>
                <a:lnTo>
                  <a:pt x="342013" y="51334"/>
                </a:lnTo>
              </a:path>
            </a:pathLst>
          </a:custGeom>
          <a:ln w="17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52299" y="5683115"/>
            <a:ext cx="0" cy="537210"/>
          </a:xfrm>
          <a:custGeom>
            <a:avLst/>
            <a:gdLst/>
            <a:ahLst/>
            <a:cxnLst/>
            <a:rect l="l" t="t" r="r" b="b"/>
            <a:pathLst>
              <a:path h="537210">
                <a:moveTo>
                  <a:pt x="0" y="0"/>
                </a:moveTo>
                <a:lnTo>
                  <a:pt x="0" y="536757"/>
                </a:lnTo>
              </a:path>
            </a:pathLst>
          </a:custGeom>
          <a:ln w="17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50351" y="6219873"/>
            <a:ext cx="200660" cy="537210"/>
          </a:xfrm>
          <a:custGeom>
            <a:avLst/>
            <a:gdLst/>
            <a:ahLst/>
            <a:cxnLst/>
            <a:rect l="l" t="t" r="r" b="b"/>
            <a:pathLst>
              <a:path w="200659" h="537209">
                <a:moveTo>
                  <a:pt x="200346" y="0"/>
                </a:moveTo>
                <a:lnTo>
                  <a:pt x="0" y="536756"/>
                </a:lnTo>
              </a:path>
            </a:pathLst>
          </a:custGeom>
          <a:ln w="17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50697" y="6219873"/>
            <a:ext cx="200660" cy="537210"/>
          </a:xfrm>
          <a:custGeom>
            <a:avLst/>
            <a:gdLst/>
            <a:ahLst/>
            <a:cxnLst/>
            <a:rect l="l" t="t" r="r" b="b"/>
            <a:pathLst>
              <a:path w="200659" h="537209">
                <a:moveTo>
                  <a:pt x="0" y="0"/>
                </a:moveTo>
                <a:lnTo>
                  <a:pt x="200348" y="536756"/>
                </a:lnTo>
              </a:path>
            </a:pathLst>
          </a:custGeom>
          <a:ln w="17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50003" y="5869611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400694" y="0"/>
                </a:moveTo>
                <a:lnTo>
                  <a:pt x="0" y="0"/>
                </a:lnTo>
              </a:path>
            </a:pathLst>
          </a:custGeom>
          <a:ln w="1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50697" y="5869611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400696" y="0"/>
                </a:moveTo>
                <a:lnTo>
                  <a:pt x="0" y="0"/>
                </a:lnTo>
              </a:path>
            </a:pathLst>
          </a:custGeom>
          <a:ln w="1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31236" y="6770486"/>
            <a:ext cx="103949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Palatino Linotype"/>
                <a:cs typeface="Palatino Linotype"/>
              </a:rPr>
              <a:t>Contractor</a:t>
            </a:r>
            <a:endParaRPr sz="165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9247" y="5326347"/>
            <a:ext cx="401320" cy="356235"/>
          </a:xfrm>
          <a:custGeom>
            <a:avLst/>
            <a:gdLst/>
            <a:ahLst/>
            <a:cxnLst/>
            <a:rect l="l" t="t" r="r" b="b"/>
            <a:pathLst>
              <a:path w="401319" h="356235">
                <a:moveTo>
                  <a:pt x="222286" y="0"/>
                </a:moveTo>
                <a:lnTo>
                  <a:pt x="178409" y="0"/>
                </a:lnTo>
                <a:lnTo>
                  <a:pt x="135381" y="8555"/>
                </a:lnTo>
                <a:lnTo>
                  <a:pt x="94905" y="25667"/>
                </a:lnTo>
                <a:lnTo>
                  <a:pt x="58680" y="51335"/>
                </a:lnTo>
                <a:lnTo>
                  <a:pt x="26080" y="89486"/>
                </a:lnTo>
                <a:lnTo>
                  <a:pt x="6520" y="132462"/>
                </a:lnTo>
                <a:lnTo>
                  <a:pt x="0" y="177849"/>
                </a:lnTo>
                <a:lnTo>
                  <a:pt x="6520" y="223237"/>
                </a:lnTo>
                <a:lnTo>
                  <a:pt x="26080" y="266212"/>
                </a:lnTo>
                <a:lnTo>
                  <a:pt x="58680" y="304364"/>
                </a:lnTo>
                <a:lnTo>
                  <a:pt x="94905" y="330031"/>
                </a:lnTo>
                <a:lnTo>
                  <a:pt x="135381" y="347143"/>
                </a:lnTo>
                <a:lnTo>
                  <a:pt x="178409" y="355699"/>
                </a:lnTo>
                <a:lnTo>
                  <a:pt x="222286" y="355699"/>
                </a:lnTo>
                <a:lnTo>
                  <a:pt x="265314" y="347143"/>
                </a:lnTo>
                <a:lnTo>
                  <a:pt x="305790" y="330031"/>
                </a:lnTo>
                <a:lnTo>
                  <a:pt x="342015" y="304364"/>
                </a:lnTo>
                <a:lnTo>
                  <a:pt x="374615" y="266212"/>
                </a:lnTo>
                <a:lnTo>
                  <a:pt x="394175" y="223237"/>
                </a:lnTo>
                <a:lnTo>
                  <a:pt x="400695" y="177849"/>
                </a:lnTo>
                <a:lnTo>
                  <a:pt x="394175" y="132462"/>
                </a:lnTo>
                <a:lnTo>
                  <a:pt x="374615" y="89486"/>
                </a:lnTo>
                <a:lnTo>
                  <a:pt x="342015" y="51335"/>
                </a:lnTo>
                <a:lnTo>
                  <a:pt x="305790" y="25667"/>
                </a:lnTo>
                <a:lnTo>
                  <a:pt x="265314" y="8555"/>
                </a:lnTo>
                <a:lnTo>
                  <a:pt x="222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245" y="5326347"/>
            <a:ext cx="401320" cy="356235"/>
          </a:xfrm>
          <a:custGeom>
            <a:avLst/>
            <a:gdLst/>
            <a:ahLst/>
            <a:cxnLst/>
            <a:rect l="l" t="t" r="r" b="b"/>
            <a:pathLst>
              <a:path w="401319" h="356235">
                <a:moveTo>
                  <a:pt x="342015" y="51334"/>
                </a:moveTo>
                <a:lnTo>
                  <a:pt x="374615" y="89486"/>
                </a:lnTo>
                <a:lnTo>
                  <a:pt x="394176" y="132461"/>
                </a:lnTo>
                <a:lnTo>
                  <a:pt x="400696" y="177849"/>
                </a:lnTo>
                <a:lnTo>
                  <a:pt x="394176" y="223236"/>
                </a:lnTo>
                <a:lnTo>
                  <a:pt x="374615" y="266212"/>
                </a:lnTo>
                <a:lnTo>
                  <a:pt x="342015" y="304363"/>
                </a:lnTo>
                <a:lnTo>
                  <a:pt x="305790" y="330031"/>
                </a:lnTo>
                <a:lnTo>
                  <a:pt x="265314" y="347142"/>
                </a:lnTo>
                <a:lnTo>
                  <a:pt x="222287" y="355698"/>
                </a:lnTo>
                <a:lnTo>
                  <a:pt x="178409" y="355698"/>
                </a:lnTo>
                <a:lnTo>
                  <a:pt x="135381" y="347142"/>
                </a:lnTo>
                <a:lnTo>
                  <a:pt x="94905" y="330031"/>
                </a:lnTo>
                <a:lnTo>
                  <a:pt x="58680" y="304363"/>
                </a:lnTo>
                <a:lnTo>
                  <a:pt x="26080" y="266212"/>
                </a:lnTo>
                <a:lnTo>
                  <a:pt x="6520" y="223236"/>
                </a:lnTo>
                <a:lnTo>
                  <a:pt x="0" y="177849"/>
                </a:lnTo>
                <a:lnTo>
                  <a:pt x="6520" y="132461"/>
                </a:lnTo>
                <a:lnTo>
                  <a:pt x="26080" y="89486"/>
                </a:lnTo>
                <a:lnTo>
                  <a:pt x="58680" y="51334"/>
                </a:lnTo>
                <a:lnTo>
                  <a:pt x="94905" y="25667"/>
                </a:lnTo>
                <a:lnTo>
                  <a:pt x="135381" y="8555"/>
                </a:lnTo>
                <a:lnTo>
                  <a:pt x="178409" y="0"/>
                </a:lnTo>
                <a:lnTo>
                  <a:pt x="222287" y="0"/>
                </a:lnTo>
                <a:lnTo>
                  <a:pt x="265314" y="8555"/>
                </a:lnTo>
                <a:lnTo>
                  <a:pt x="305790" y="25667"/>
                </a:lnTo>
                <a:lnTo>
                  <a:pt x="342015" y="51334"/>
                </a:lnTo>
              </a:path>
            </a:pathLst>
          </a:custGeom>
          <a:ln w="17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1768" y="5683115"/>
            <a:ext cx="0" cy="537210"/>
          </a:xfrm>
          <a:custGeom>
            <a:avLst/>
            <a:gdLst/>
            <a:ahLst/>
            <a:cxnLst/>
            <a:rect l="l" t="t" r="r" b="b"/>
            <a:pathLst>
              <a:path h="537210">
                <a:moveTo>
                  <a:pt x="0" y="0"/>
                </a:moveTo>
                <a:lnTo>
                  <a:pt x="0" y="536757"/>
                </a:lnTo>
              </a:path>
            </a:pathLst>
          </a:custGeom>
          <a:ln w="17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245" y="6219873"/>
            <a:ext cx="200660" cy="537210"/>
          </a:xfrm>
          <a:custGeom>
            <a:avLst/>
            <a:gdLst/>
            <a:ahLst/>
            <a:cxnLst/>
            <a:rect l="l" t="t" r="r" b="b"/>
            <a:pathLst>
              <a:path w="200659" h="537209">
                <a:moveTo>
                  <a:pt x="200348" y="0"/>
                </a:moveTo>
                <a:lnTo>
                  <a:pt x="0" y="536756"/>
                </a:lnTo>
              </a:path>
            </a:pathLst>
          </a:custGeom>
          <a:ln w="17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9593" y="6219873"/>
            <a:ext cx="200660" cy="537210"/>
          </a:xfrm>
          <a:custGeom>
            <a:avLst/>
            <a:gdLst/>
            <a:ahLst/>
            <a:cxnLst/>
            <a:rect l="l" t="t" r="r" b="b"/>
            <a:pathLst>
              <a:path w="200659" h="537209">
                <a:moveTo>
                  <a:pt x="0" y="0"/>
                </a:moveTo>
                <a:lnTo>
                  <a:pt x="200348" y="536756"/>
                </a:lnTo>
              </a:path>
            </a:pathLst>
          </a:custGeom>
          <a:ln w="17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8899" y="5869611"/>
            <a:ext cx="401320" cy="0"/>
          </a:xfrm>
          <a:custGeom>
            <a:avLst/>
            <a:gdLst/>
            <a:ahLst/>
            <a:cxnLst/>
            <a:rect l="l" t="t" r="r" b="b"/>
            <a:pathLst>
              <a:path w="401319">
                <a:moveTo>
                  <a:pt x="400694" y="0"/>
                </a:moveTo>
                <a:lnTo>
                  <a:pt x="0" y="0"/>
                </a:lnTo>
              </a:path>
            </a:pathLst>
          </a:custGeom>
          <a:ln w="1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9593" y="5869611"/>
            <a:ext cx="401320" cy="0"/>
          </a:xfrm>
          <a:custGeom>
            <a:avLst/>
            <a:gdLst/>
            <a:ahLst/>
            <a:cxnLst/>
            <a:rect l="l" t="t" r="r" b="b"/>
            <a:pathLst>
              <a:path w="401319">
                <a:moveTo>
                  <a:pt x="400696" y="0"/>
                </a:moveTo>
                <a:lnTo>
                  <a:pt x="0" y="0"/>
                </a:lnTo>
              </a:path>
            </a:pathLst>
          </a:custGeom>
          <a:ln w="1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8069" y="6770486"/>
            <a:ext cx="58356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Verdana"/>
                <a:cs typeface="Verdana"/>
              </a:rPr>
              <a:t>Cl</a:t>
            </a:r>
            <a:r>
              <a:rPr sz="1650" spc="-80" dirty="0">
                <a:latin typeface="Verdana"/>
                <a:cs typeface="Verdana"/>
              </a:rPr>
              <a:t>ient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27802" y="3578963"/>
            <a:ext cx="1918970" cy="866140"/>
          </a:xfrm>
          <a:custGeom>
            <a:avLst/>
            <a:gdLst/>
            <a:ahLst/>
            <a:cxnLst/>
            <a:rect l="l" t="t" r="r" b="b"/>
            <a:pathLst>
              <a:path w="1918970" h="866139">
                <a:moveTo>
                  <a:pt x="1169639" y="2436"/>
                </a:moveTo>
                <a:lnTo>
                  <a:pt x="1114298" y="2436"/>
                </a:lnTo>
                <a:lnTo>
                  <a:pt x="1065659" y="3629"/>
                </a:lnTo>
                <a:lnTo>
                  <a:pt x="1017706" y="7821"/>
                </a:lnTo>
                <a:lnTo>
                  <a:pt x="1009083" y="9121"/>
                </a:lnTo>
                <a:lnTo>
                  <a:pt x="1046314" y="15616"/>
                </a:lnTo>
                <a:lnTo>
                  <a:pt x="1091265" y="26282"/>
                </a:lnTo>
                <a:lnTo>
                  <a:pt x="1135172" y="39521"/>
                </a:lnTo>
                <a:lnTo>
                  <a:pt x="1177966" y="55251"/>
                </a:lnTo>
                <a:lnTo>
                  <a:pt x="1219580" y="73390"/>
                </a:lnTo>
                <a:lnTo>
                  <a:pt x="1259944" y="93857"/>
                </a:lnTo>
                <a:lnTo>
                  <a:pt x="1298989" y="116569"/>
                </a:lnTo>
                <a:lnTo>
                  <a:pt x="1336645" y="141446"/>
                </a:lnTo>
                <a:lnTo>
                  <a:pt x="1372845" y="168404"/>
                </a:lnTo>
                <a:lnTo>
                  <a:pt x="1407706" y="197538"/>
                </a:lnTo>
                <a:lnTo>
                  <a:pt x="1440598" y="228241"/>
                </a:lnTo>
                <a:lnTo>
                  <a:pt x="1472013" y="260955"/>
                </a:lnTo>
                <a:lnTo>
                  <a:pt x="1501695" y="295425"/>
                </a:lnTo>
                <a:lnTo>
                  <a:pt x="1529576" y="331568"/>
                </a:lnTo>
                <a:lnTo>
                  <a:pt x="1555585" y="369302"/>
                </a:lnTo>
                <a:lnTo>
                  <a:pt x="1579655" y="408546"/>
                </a:lnTo>
                <a:lnTo>
                  <a:pt x="1601716" y="449218"/>
                </a:lnTo>
                <a:lnTo>
                  <a:pt x="1621700" y="491237"/>
                </a:lnTo>
                <a:lnTo>
                  <a:pt x="1639537" y="534520"/>
                </a:lnTo>
                <a:lnTo>
                  <a:pt x="1655158" y="578985"/>
                </a:lnTo>
                <a:lnTo>
                  <a:pt x="1668495" y="624552"/>
                </a:lnTo>
                <a:lnTo>
                  <a:pt x="1679479" y="671137"/>
                </a:lnTo>
                <a:lnTo>
                  <a:pt x="1688040" y="718660"/>
                </a:lnTo>
                <a:lnTo>
                  <a:pt x="1694109" y="767039"/>
                </a:lnTo>
                <a:lnTo>
                  <a:pt x="1697618" y="816191"/>
                </a:lnTo>
                <a:lnTo>
                  <a:pt x="1698498" y="866036"/>
                </a:lnTo>
                <a:lnTo>
                  <a:pt x="1918492" y="866036"/>
                </a:lnTo>
                <a:lnTo>
                  <a:pt x="1916681" y="807276"/>
                </a:lnTo>
                <a:lnTo>
                  <a:pt x="1911258" y="748773"/>
                </a:lnTo>
                <a:lnTo>
                  <a:pt x="1903858" y="700359"/>
                </a:lnTo>
                <a:lnTo>
                  <a:pt x="1894051" y="653015"/>
                </a:lnTo>
                <a:lnTo>
                  <a:pt x="1881914" y="606803"/>
                </a:lnTo>
                <a:lnTo>
                  <a:pt x="1867523" y="561786"/>
                </a:lnTo>
                <a:lnTo>
                  <a:pt x="1850956" y="518025"/>
                </a:lnTo>
                <a:lnTo>
                  <a:pt x="1832290" y="475585"/>
                </a:lnTo>
                <a:lnTo>
                  <a:pt x="1811602" y="434526"/>
                </a:lnTo>
                <a:lnTo>
                  <a:pt x="1788968" y="394913"/>
                </a:lnTo>
                <a:lnTo>
                  <a:pt x="1764465" y="356807"/>
                </a:lnTo>
                <a:lnTo>
                  <a:pt x="1738170" y="320271"/>
                </a:lnTo>
                <a:lnTo>
                  <a:pt x="1710160" y="285368"/>
                </a:lnTo>
                <a:lnTo>
                  <a:pt x="1680512" y="252160"/>
                </a:lnTo>
                <a:lnTo>
                  <a:pt x="1649303" y="220709"/>
                </a:lnTo>
                <a:lnTo>
                  <a:pt x="1616610" y="191079"/>
                </a:lnTo>
                <a:lnTo>
                  <a:pt x="1582510" y="163331"/>
                </a:lnTo>
                <a:lnTo>
                  <a:pt x="1547079" y="137529"/>
                </a:lnTo>
                <a:lnTo>
                  <a:pt x="1510394" y="113735"/>
                </a:lnTo>
                <a:lnTo>
                  <a:pt x="1472533" y="92012"/>
                </a:lnTo>
                <a:lnTo>
                  <a:pt x="1433572" y="72422"/>
                </a:lnTo>
                <a:lnTo>
                  <a:pt x="1393588" y="55027"/>
                </a:lnTo>
                <a:lnTo>
                  <a:pt x="1352658" y="39891"/>
                </a:lnTo>
                <a:lnTo>
                  <a:pt x="1310859" y="27075"/>
                </a:lnTo>
                <a:lnTo>
                  <a:pt x="1268268" y="16643"/>
                </a:lnTo>
                <a:lnTo>
                  <a:pt x="1224961" y="8657"/>
                </a:lnTo>
                <a:lnTo>
                  <a:pt x="1181016" y="3179"/>
                </a:lnTo>
                <a:lnTo>
                  <a:pt x="1169639" y="2436"/>
                </a:lnTo>
                <a:close/>
              </a:path>
              <a:path w="1918970" h="866139">
                <a:moveTo>
                  <a:pt x="432048" y="650136"/>
                </a:moveTo>
                <a:lnTo>
                  <a:pt x="0" y="650136"/>
                </a:lnTo>
                <a:lnTo>
                  <a:pt x="190300" y="863986"/>
                </a:lnTo>
                <a:lnTo>
                  <a:pt x="432048" y="650136"/>
                </a:lnTo>
                <a:close/>
              </a:path>
              <a:path w="1918970" h="866139">
                <a:moveTo>
                  <a:pt x="1046003" y="2436"/>
                </a:moveTo>
                <a:lnTo>
                  <a:pt x="892378" y="2436"/>
                </a:lnTo>
                <a:lnTo>
                  <a:pt x="844476" y="3921"/>
                </a:lnTo>
                <a:lnTo>
                  <a:pt x="797195" y="8330"/>
                </a:lnTo>
                <a:lnTo>
                  <a:pt x="750509" y="15616"/>
                </a:lnTo>
                <a:lnTo>
                  <a:pt x="704858" y="25632"/>
                </a:lnTo>
                <a:lnTo>
                  <a:pt x="659983" y="38384"/>
                </a:lnTo>
                <a:lnTo>
                  <a:pt x="616091" y="53774"/>
                </a:lnTo>
                <a:lnTo>
                  <a:pt x="573273" y="71731"/>
                </a:lnTo>
                <a:lnTo>
                  <a:pt x="531619" y="92185"/>
                </a:lnTo>
                <a:lnTo>
                  <a:pt x="491219" y="115064"/>
                </a:lnTo>
                <a:lnTo>
                  <a:pt x="452164" y="140296"/>
                </a:lnTo>
                <a:lnTo>
                  <a:pt x="414545" y="167811"/>
                </a:lnTo>
                <a:lnTo>
                  <a:pt x="378451" y="197538"/>
                </a:lnTo>
                <a:lnTo>
                  <a:pt x="343888" y="229495"/>
                </a:lnTo>
                <a:lnTo>
                  <a:pt x="311204" y="263342"/>
                </a:lnTo>
                <a:lnTo>
                  <a:pt x="280231" y="299276"/>
                </a:lnTo>
                <a:lnTo>
                  <a:pt x="251146" y="337137"/>
                </a:lnTo>
                <a:lnTo>
                  <a:pt x="224040" y="376854"/>
                </a:lnTo>
                <a:lnTo>
                  <a:pt x="199002" y="418355"/>
                </a:lnTo>
                <a:lnTo>
                  <a:pt x="176123" y="461569"/>
                </a:lnTo>
                <a:lnTo>
                  <a:pt x="155494" y="506426"/>
                </a:lnTo>
                <a:lnTo>
                  <a:pt x="137206" y="552853"/>
                </a:lnTo>
                <a:lnTo>
                  <a:pt x="121348" y="600780"/>
                </a:lnTo>
                <a:lnTo>
                  <a:pt x="108012" y="650136"/>
                </a:lnTo>
                <a:lnTo>
                  <a:pt x="324036" y="650136"/>
                </a:lnTo>
                <a:lnTo>
                  <a:pt x="337373" y="601026"/>
                </a:lnTo>
                <a:lnTo>
                  <a:pt x="353234" y="553273"/>
                </a:lnTo>
                <a:lnTo>
                  <a:pt x="371532" y="506956"/>
                </a:lnTo>
                <a:lnTo>
                  <a:pt x="392178" y="462152"/>
                </a:lnTo>
                <a:lnTo>
                  <a:pt x="415086" y="418941"/>
                </a:lnTo>
                <a:lnTo>
                  <a:pt x="440168" y="377399"/>
                </a:lnTo>
                <a:lnTo>
                  <a:pt x="467336" y="337605"/>
                </a:lnTo>
                <a:lnTo>
                  <a:pt x="496503" y="299638"/>
                </a:lnTo>
                <a:lnTo>
                  <a:pt x="527581" y="263575"/>
                </a:lnTo>
                <a:lnTo>
                  <a:pt x="560579" y="229405"/>
                </a:lnTo>
                <a:lnTo>
                  <a:pt x="595120" y="197476"/>
                </a:lnTo>
                <a:lnTo>
                  <a:pt x="631406" y="167595"/>
                </a:lnTo>
                <a:lnTo>
                  <a:pt x="669252" y="139932"/>
                </a:lnTo>
                <a:lnTo>
                  <a:pt x="708572" y="114564"/>
                </a:lnTo>
                <a:lnTo>
                  <a:pt x="749278" y="91569"/>
                </a:lnTo>
                <a:lnTo>
                  <a:pt x="791282" y="71027"/>
                </a:lnTo>
                <a:lnTo>
                  <a:pt x="834496" y="53013"/>
                </a:lnTo>
                <a:lnTo>
                  <a:pt x="878833" y="37608"/>
                </a:lnTo>
                <a:lnTo>
                  <a:pt x="924205" y="24889"/>
                </a:lnTo>
                <a:lnTo>
                  <a:pt x="970526" y="14934"/>
                </a:lnTo>
                <a:lnTo>
                  <a:pt x="1009083" y="9121"/>
                </a:lnTo>
                <a:lnTo>
                  <a:pt x="1000390" y="7605"/>
                </a:lnTo>
                <a:lnTo>
                  <a:pt x="1046003" y="2436"/>
                </a:lnTo>
                <a:close/>
              </a:path>
              <a:path w="1918970" h="866139">
                <a:moveTo>
                  <a:pt x="1091519" y="0"/>
                </a:moveTo>
                <a:lnTo>
                  <a:pt x="1046003" y="2436"/>
                </a:lnTo>
                <a:lnTo>
                  <a:pt x="1000390" y="7605"/>
                </a:lnTo>
                <a:lnTo>
                  <a:pt x="1009083" y="9121"/>
                </a:lnTo>
                <a:lnTo>
                  <a:pt x="1017706" y="7821"/>
                </a:lnTo>
                <a:lnTo>
                  <a:pt x="1065659" y="3629"/>
                </a:lnTo>
                <a:lnTo>
                  <a:pt x="1114298" y="2436"/>
                </a:lnTo>
                <a:lnTo>
                  <a:pt x="1169639" y="2436"/>
                </a:lnTo>
                <a:lnTo>
                  <a:pt x="1136510" y="272"/>
                </a:lnTo>
                <a:lnTo>
                  <a:pt x="1091519" y="0"/>
                </a:lnTo>
                <a:close/>
              </a:path>
            </a:pathLst>
          </a:custGeom>
          <a:solidFill>
            <a:srgbClr val="AB18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8192" y="3578963"/>
            <a:ext cx="918210" cy="866140"/>
          </a:xfrm>
          <a:custGeom>
            <a:avLst/>
            <a:gdLst/>
            <a:ahLst/>
            <a:cxnLst/>
            <a:rect l="l" t="t" r="r" b="b"/>
            <a:pathLst>
              <a:path w="918209" h="866139">
                <a:moveTo>
                  <a:pt x="91128" y="0"/>
                </a:moveTo>
                <a:lnTo>
                  <a:pt x="45729" y="2423"/>
                </a:lnTo>
                <a:lnTo>
                  <a:pt x="0" y="7605"/>
                </a:lnTo>
                <a:lnTo>
                  <a:pt x="45924" y="15616"/>
                </a:lnTo>
                <a:lnTo>
                  <a:pt x="90874" y="26282"/>
                </a:lnTo>
                <a:lnTo>
                  <a:pt x="134781" y="39521"/>
                </a:lnTo>
                <a:lnTo>
                  <a:pt x="177576" y="55251"/>
                </a:lnTo>
                <a:lnTo>
                  <a:pt x="219190" y="73390"/>
                </a:lnTo>
                <a:lnTo>
                  <a:pt x="259554" y="93857"/>
                </a:lnTo>
                <a:lnTo>
                  <a:pt x="298598" y="116569"/>
                </a:lnTo>
                <a:lnTo>
                  <a:pt x="336255" y="141446"/>
                </a:lnTo>
                <a:lnTo>
                  <a:pt x="372455" y="168404"/>
                </a:lnTo>
                <a:lnTo>
                  <a:pt x="407128" y="197363"/>
                </a:lnTo>
                <a:lnTo>
                  <a:pt x="440207" y="228241"/>
                </a:lnTo>
                <a:lnTo>
                  <a:pt x="471622" y="260955"/>
                </a:lnTo>
                <a:lnTo>
                  <a:pt x="501305" y="295425"/>
                </a:lnTo>
                <a:lnTo>
                  <a:pt x="529185" y="331568"/>
                </a:lnTo>
                <a:lnTo>
                  <a:pt x="555195" y="369302"/>
                </a:lnTo>
                <a:lnTo>
                  <a:pt x="579265" y="408546"/>
                </a:lnTo>
                <a:lnTo>
                  <a:pt x="601326" y="449218"/>
                </a:lnTo>
                <a:lnTo>
                  <a:pt x="621310" y="491237"/>
                </a:lnTo>
                <a:lnTo>
                  <a:pt x="639147" y="534520"/>
                </a:lnTo>
                <a:lnTo>
                  <a:pt x="654768" y="578985"/>
                </a:lnTo>
                <a:lnTo>
                  <a:pt x="668105" y="624552"/>
                </a:lnTo>
                <a:lnTo>
                  <a:pt x="679088" y="671137"/>
                </a:lnTo>
                <a:lnTo>
                  <a:pt x="687649" y="718660"/>
                </a:lnTo>
                <a:lnTo>
                  <a:pt x="693718" y="767039"/>
                </a:lnTo>
                <a:lnTo>
                  <a:pt x="697227" y="816191"/>
                </a:lnTo>
                <a:lnTo>
                  <a:pt x="698107" y="866036"/>
                </a:lnTo>
                <a:lnTo>
                  <a:pt x="918102" y="866036"/>
                </a:lnTo>
                <a:lnTo>
                  <a:pt x="916291" y="807276"/>
                </a:lnTo>
                <a:lnTo>
                  <a:pt x="910869" y="748773"/>
                </a:lnTo>
                <a:lnTo>
                  <a:pt x="903469" y="700359"/>
                </a:lnTo>
                <a:lnTo>
                  <a:pt x="893661" y="653015"/>
                </a:lnTo>
                <a:lnTo>
                  <a:pt x="881524" y="606803"/>
                </a:lnTo>
                <a:lnTo>
                  <a:pt x="867134" y="561786"/>
                </a:lnTo>
                <a:lnTo>
                  <a:pt x="850567" y="518025"/>
                </a:lnTo>
                <a:lnTo>
                  <a:pt x="831901" y="475585"/>
                </a:lnTo>
                <a:lnTo>
                  <a:pt x="811212" y="434526"/>
                </a:lnTo>
                <a:lnTo>
                  <a:pt x="788578" y="394913"/>
                </a:lnTo>
                <a:lnTo>
                  <a:pt x="764075" y="356807"/>
                </a:lnTo>
                <a:lnTo>
                  <a:pt x="737780" y="320271"/>
                </a:lnTo>
                <a:lnTo>
                  <a:pt x="709770" y="285368"/>
                </a:lnTo>
                <a:lnTo>
                  <a:pt x="680122" y="252160"/>
                </a:lnTo>
                <a:lnTo>
                  <a:pt x="648913" y="220709"/>
                </a:lnTo>
                <a:lnTo>
                  <a:pt x="616220" y="191079"/>
                </a:lnTo>
                <a:lnTo>
                  <a:pt x="582119" y="163331"/>
                </a:lnTo>
                <a:lnTo>
                  <a:pt x="546688" y="137529"/>
                </a:lnTo>
                <a:lnTo>
                  <a:pt x="510004" y="113735"/>
                </a:lnTo>
                <a:lnTo>
                  <a:pt x="472142" y="92012"/>
                </a:lnTo>
                <a:lnTo>
                  <a:pt x="433181" y="72422"/>
                </a:lnTo>
                <a:lnTo>
                  <a:pt x="393197" y="55027"/>
                </a:lnTo>
                <a:lnTo>
                  <a:pt x="352268" y="39891"/>
                </a:lnTo>
                <a:lnTo>
                  <a:pt x="310469" y="27075"/>
                </a:lnTo>
                <a:lnTo>
                  <a:pt x="267877" y="16643"/>
                </a:lnTo>
                <a:lnTo>
                  <a:pt x="224571" y="8657"/>
                </a:lnTo>
                <a:lnTo>
                  <a:pt x="180626" y="3179"/>
                </a:lnTo>
                <a:lnTo>
                  <a:pt x="136119" y="272"/>
                </a:lnTo>
                <a:lnTo>
                  <a:pt x="91128" y="0"/>
                </a:lnTo>
                <a:close/>
              </a:path>
            </a:pathLst>
          </a:custGeom>
          <a:solidFill>
            <a:srgbClr val="AB18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7802" y="3578853"/>
            <a:ext cx="1918970" cy="866140"/>
          </a:xfrm>
          <a:custGeom>
            <a:avLst/>
            <a:gdLst/>
            <a:ahLst/>
            <a:cxnLst/>
            <a:rect l="l" t="t" r="r" b="b"/>
            <a:pathLst>
              <a:path w="1918970" h="866139">
                <a:moveTo>
                  <a:pt x="1108402" y="2546"/>
                </a:moveTo>
                <a:lnTo>
                  <a:pt x="1072754" y="2546"/>
                </a:lnTo>
                <a:lnTo>
                  <a:pt x="1003958" y="7460"/>
                </a:lnTo>
                <a:lnTo>
                  <a:pt x="1001322" y="7877"/>
                </a:lnTo>
                <a:lnTo>
                  <a:pt x="1046315" y="15735"/>
                </a:lnTo>
                <a:lnTo>
                  <a:pt x="1091266" y="26426"/>
                </a:lnTo>
                <a:lnTo>
                  <a:pt x="1135178" y="39704"/>
                </a:lnTo>
                <a:lnTo>
                  <a:pt x="1177981" y="55484"/>
                </a:lnTo>
                <a:lnTo>
                  <a:pt x="1219608" y="73684"/>
                </a:lnTo>
                <a:lnTo>
                  <a:pt x="1259993" y="94219"/>
                </a:lnTo>
                <a:lnTo>
                  <a:pt x="1299066" y="117005"/>
                </a:lnTo>
                <a:lnTo>
                  <a:pt x="1336761" y="141959"/>
                </a:lnTo>
                <a:lnTo>
                  <a:pt x="1373010" y="168996"/>
                </a:lnTo>
                <a:lnTo>
                  <a:pt x="1407745" y="198033"/>
                </a:lnTo>
                <a:lnTo>
                  <a:pt x="1440898" y="228986"/>
                </a:lnTo>
                <a:lnTo>
                  <a:pt x="1472403" y="261770"/>
                </a:lnTo>
                <a:lnTo>
                  <a:pt x="1502191" y="296303"/>
                </a:lnTo>
                <a:lnTo>
                  <a:pt x="1530195" y="332500"/>
                </a:lnTo>
                <a:lnTo>
                  <a:pt x="1556348" y="370278"/>
                </a:lnTo>
                <a:lnTo>
                  <a:pt x="1580580" y="409552"/>
                </a:lnTo>
                <a:lnTo>
                  <a:pt x="1602826" y="450238"/>
                </a:lnTo>
                <a:lnTo>
                  <a:pt x="1623017" y="492253"/>
                </a:lnTo>
                <a:lnTo>
                  <a:pt x="1641086" y="535514"/>
                </a:lnTo>
                <a:lnTo>
                  <a:pt x="1656966" y="579935"/>
                </a:lnTo>
                <a:lnTo>
                  <a:pt x="1670587" y="625433"/>
                </a:lnTo>
                <a:lnTo>
                  <a:pt x="1681884" y="671924"/>
                </a:lnTo>
                <a:lnTo>
                  <a:pt x="1690788" y="719325"/>
                </a:lnTo>
                <a:lnTo>
                  <a:pt x="1697231" y="767552"/>
                </a:lnTo>
                <a:lnTo>
                  <a:pt x="1701147" y="816520"/>
                </a:lnTo>
                <a:lnTo>
                  <a:pt x="1702468" y="866146"/>
                </a:lnTo>
                <a:lnTo>
                  <a:pt x="1918492" y="866146"/>
                </a:lnTo>
                <a:lnTo>
                  <a:pt x="1917210" y="817114"/>
                </a:lnTo>
                <a:lnTo>
                  <a:pt x="1913408" y="768803"/>
                </a:lnTo>
                <a:lnTo>
                  <a:pt x="1907156" y="721285"/>
                </a:lnTo>
                <a:lnTo>
                  <a:pt x="1898521" y="674634"/>
                </a:lnTo>
                <a:lnTo>
                  <a:pt x="1887572" y="628921"/>
                </a:lnTo>
                <a:lnTo>
                  <a:pt x="1874378" y="584221"/>
                </a:lnTo>
                <a:lnTo>
                  <a:pt x="1859006" y="540604"/>
                </a:lnTo>
                <a:lnTo>
                  <a:pt x="1841526" y="498145"/>
                </a:lnTo>
                <a:lnTo>
                  <a:pt x="1822005" y="456916"/>
                </a:lnTo>
                <a:lnTo>
                  <a:pt x="1800512" y="416989"/>
                </a:lnTo>
                <a:lnTo>
                  <a:pt x="1777115" y="378437"/>
                </a:lnTo>
                <a:lnTo>
                  <a:pt x="1751883" y="341334"/>
                </a:lnTo>
                <a:lnTo>
                  <a:pt x="1724884" y="305750"/>
                </a:lnTo>
                <a:lnTo>
                  <a:pt x="1696187" y="271761"/>
                </a:lnTo>
                <a:lnTo>
                  <a:pt x="1665859" y="239437"/>
                </a:lnTo>
                <a:lnTo>
                  <a:pt x="1633970" y="208852"/>
                </a:lnTo>
                <a:lnTo>
                  <a:pt x="1600587" y="180078"/>
                </a:lnTo>
                <a:lnTo>
                  <a:pt x="1565779" y="153188"/>
                </a:lnTo>
                <a:lnTo>
                  <a:pt x="1529615" y="128255"/>
                </a:lnTo>
                <a:lnTo>
                  <a:pt x="1492162" y="105352"/>
                </a:lnTo>
                <a:lnTo>
                  <a:pt x="1453490" y="84551"/>
                </a:lnTo>
                <a:lnTo>
                  <a:pt x="1413666" y="65925"/>
                </a:lnTo>
                <a:lnTo>
                  <a:pt x="1372759" y="49546"/>
                </a:lnTo>
                <a:lnTo>
                  <a:pt x="1330837" y="35488"/>
                </a:lnTo>
                <a:lnTo>
                  <a:pt x="1287969" y="23823"/>
                </a:lnTo>
                <a:lnTo>
                  <a:pt x="1244223" y="14623"/>
                </a:lnTo>
                <a:lnTo>
                  <a:pt x="1199668" y="7962"/>
                </a:lnTo>
                <a:lnTo>
                  <a:pt x="1154371" y="3912"/>
                </a:lnTo>
                <a:lnTo>
                  <a:pt x="1108402" y="2546"/>
                </a:lnTo>
                <a:close/>
              </a:path>
              <a:path w="1918970" h="866139">
                <a:moveTo>
                  <a:pt x="432048" y="650246"/>
                </a:moveTo>
                <a:lnTo>
                  <a:pt x="0" y="650246"/>
                </a:lnTo>
                <a:lnTo>
                  <a:pt x="190300" y="864096"/>
                </a:lnTo>
                <a:lnTo>
                  <a:pt x="432048" y="650246"/>
                </a:lnTo>
                <a:close/>
              </a:path>
              <a:path w="1918970" h="866139">
                <a:moveTo>
                  <a:pt x="1049581" y="2546"/>
                </a:moveTo>
                <a:lnTo>
                  <a:pt x="892378" y="2546"/>
                </a:lnTo>
                <a:lnTo>
                  <a:pt x="844476" y="4031"/>
                </a:lnTo>
                <a:lnTo>
                  <a:pt x="797195" y="8440"/>
                </a:lnTo>
                <a:lnTo>
                  <a:pt x="750625" y="15701"/>
                </a:lnTo>
                <a:lnTo>
                  <a:pt x="704858" y="25742"/>
                </a:lnTo>
                <a:lnTo>
                  <a:pt x="659983" y="38494"/>
                </a:lnTo>
                <a:lnTo>
                  <a:pt x="616091" y="53884"/>
                </a:lnTo>
                <a:lnTo>
                  <a:pt x="573273" y="71841"/>
                </a:lnTo>
                <a:lnTo>
                  <a:pt x="531619" y="92295"/>
                </a:lnTo>
                <a:lnTo>
                  <a:pt x="491219" y="115173"/>
                </a:lnTo>
                <a:lnTo>
                  <a:pt x="452164" y="140406"/>
                </a:lnTo>
                <a:lnTo>
                  <a:pt x="414545" y="167921"/>
                </a:lnTo>
                <a:lnTo>
                  <a:pt x="378451" y="197648"/>
                </a:lnTo>
                <a:lnTo>
                  <a:pt x="343974" y="229515"/>
                </a:lnTo>
                <a:lnTo>
                  <a:pt x="311134" y="263532"/>
                </a:lnTo>
                <a:lnTo>
                  <a:pt x="280231" y="299386"/>
                </a:lnTo>
                <a:lnTo>
                  <a:pt x="251146" y="337247"/>
                </a:lnTo>
                <a:lnTo>
                  <a:pt x="224040" y="376963"/>
                </a:lnTo>
                <a:lnTo>
                  <a:pt x="199002" y="418464"/>
                </a:lnTo>
                <a:lnTo>
                  <a:pt x="176123" y="461679"/>
                </a:lnTo>
                <a:lnTo>
                  <a:pt x="155494" y="506535"/>
                </a:lnTo>
                <a:lnTo>
                  <a:pt x="137206" y="552963"/>
                </a:lnTo>
                <a:lnTo>
                  <a:pt x="121348" y="600890"/>
                </a:lnTo>
                <a:lnTo>
                  <a:pt x="108012" y="650246"/>
                </a:lnTo>
                <a:lnTo>
                  <a:pt x="324036" y="650246"/>
                </a:lnTo>
                <a:lnTo>
                  <a:pt x="337373" y="601136"/>
                </a:lnTo>
                <a:lnTo>
                  <a:pt x="353230" y="553381"/>
                </a:lnTo>
                <a:lnTo>
                  <a:pt x="371518" y="507060"/>
                </a:lnTo>
                <a:lnTo>
                  <a:pt x="392147" y="462249"/>
                </a:lnTo>
                <a:lnTo>
                  <a:pt x="415026" y="419024"/>
                </a:lnTo>
                <a:lnTo>
                  <a:pt x="440063" y="377463"/>
                </a:lnTo>
                <a:lnTo>
                  <a:pt x="467170" y="337643"/>
                </a:lnTo>
                <a:lnTo>
                  <a:pt x="496255" y="299641"/>
                </a:lnTo>
                <a:lnTo>
                  <a:pt x="527306" y="263451"/>
                </a:lnTo>
                <a:lnTo>
                  <a:pt x="559998" y="229396"/>
                </a:lnTo>
                <a:lnTo>
                  <a:pt x="594475" y="197307"/>
                </a:lnTo>
                <a:lnTo>
                  <a:pt x="630568" y="167344"/>
                </a:lnTo>
                <a:lnTo>
                  <a:pt x="668188" y="139582"/>
                </a:lnTo>
                <a:lnTo>
                  <a:pt x="707243" y="114100"/>
                </a:lnTo>
                <a:lnTo>
                  <a:pt x="747643" y="90973"/>
                </a:lnTo>
                <a:lnTo>
                  <a:pt x="789297" y="70279"/>
                </a:lnTo>
                <a:lnTo>
                  <a:pt x="832115" y="52095"/>
                </a:lnTo>
                <a:lnTo>
                  <a:pt x="876007" y="36497"/>
                </a:lnTo>
                <a:lnTo>
                  <a:pt x="920882" y="23563"/>
                </a:lnTo>
                <a:lnTo>
                  <a:pt x="966649" y="13369"/>
                </a:lnTo>
                <a:lnTo>
                  <a:pt x="1001322" y="7877"/>
                </a:lnTo>
                <a:lnTo>
                  <a:pt x="1000390" y="7715"/>
                </a:lnTo>
                <a:lnTo>
                  <a:pt x="1003958" y="7460"/>
                </a:lnTo>
                <a:lnTo>
                  <a:pt x="1013219" y="5993"/>
                </a:lnTo>
                <a:lnTo>
                  <a:pt x="1049581" y="2546"/>
                </a:lnTo>
                <a:close/>
              </a:path>
              <a:path w="1918970" h="866139">
                <a:moveTo>
                  <a:pt x="1003958" y="7460"/>
                </a:moveTo>
                <a:lnTo>
                  <a:pt x="1000390" y="7715"/>
                </a:lnTo>
                <a:lnTo>
                  <a:pt x="1001322" y="7877"/>
                </a:lnTo>
                <a:lnTo>
                  <a:pt x="1003958" y="7460"/>
                </a:lnTo>
                <a:close/>
              </a:path>
              <a:path w="1918970" h="866139">
                <a:moveTo>
                  <a:pt x="1108402" y="0"/>
                </a:moveTo>
                <a:lnTo>
                  <a:pt x="1060500" y="1511"/>
                </a:lnTo>
                <a:lnTo>
                  <a:pt x="1049581" y="2546"/>
                </a:lnTo>
                <a:lnTo>
                  <a:pt x="1072754" y="2546"/>
                </a:lnTo>
                <a:lnTo>
                  <a:pt x="1108402" y="0"/>
                </a:lnTo>
                <a:close/>
              </a:path>
            </a:pathLst>
          </a:custGeom>
          <a:solidFill>
            <a:srgbClr val="AB18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1787" y="8138790"/>
            <a:ext cx="1918970" cy="865505"/>
          </a:xfrm>
          <a:custGeom>
            <a:avLst/>
            <a:gdLst/>
            <a:ahLst/>
            <a:cxnLst/>
            <a:rect l="l" t="t" r="r" b="b"/>
            <a:pathLst>
              <a:path w="1918970" h="865504">
                <a:moveTo>
                  <a:pt x="1810480" y="217808"/>
                </a:moveTo>
                <a:lnTo>
                  <a:pt x="1594455" y="217808"/>
                </a:lnTo>
                <a:lnTo>
                  <a:pt x="1581119" y="266897"/>
                </a:lnTo>
                <a:lnTo>
                  <a:pt x="1565260" y="314589"/>
                </a:lnTo>
                <a:lnTo>
                  <a:pt x="1546969" y="360813"/>
                </a:lnTo>
                <a:lnTo>
                  <a:pt x="1526334" y="405495"/>
                </a:lnTo>
                <a:lnTo>
                  <a:pt x="1503447" y="448564"/>
                </a:lnTo>
                <a:lnTo>
                  <a:pt x="1478395" y="489948"/>
                </a:lnTo>
                <a:lnTo>
                  <a:pt x="1451269" y="529574"/>
                </a:lnTo>
                <a:lnTo>
                  <a:pt x="1422158" y="567369"/>
                </a:lnTo>
                <a:lnTo>
                  <a:pt x="1391151" y="603262"/>
                </a:lnTo>
                <a:lnTo>
                  <a:pt x="1358339" y="637180"/>
                </a:lnTo>
                <a:lnTo>
                  <a:pt x="1323811" y="669051"/>
                </a:lnTo>
                <a:lnTo>
                  <a:pt x="1287657" y="698802"/>
                </a:lnTo>
                <a:lnTo>
                  <a:pt x="1249820" y="726456"/>
                </a:lnTo>
                <a:lnTo>
                  <a:pt x="1210825" y="751658"/>
                </a:lnTo>
                <a:lnTo>
                  <a:pt x="1170328" y="774617"/>
                </a:lnTo>
                <a:lnTo>
                  <a:pt x="1128563" y="795168"/>
                </a:lnTo>
                <a:lnTo>
                  <a:pt x="1085618" y="813238"/>
                </a:lnTo>
                <a:lnTo>
                  <a:pt x="1041585" y="828755"/>
                </a:lnTo>
                <a:lnTo>
                  <a:pt x="996551" y="841646"/>
                </a:lnTo>
                <a:lnTo>
                  <a:pt x="950608" y="851839"/>
                </a:lnTo>
                <a:lnTo>
                  <a:pt x="903844" y="859262"/>
                </a:lnTo>
                <a:lnTo>
                  <a:pt x="856349" y="863842"/>
                </a:lnTo>
                <a:lnTo>
                  <a:pt x="808212" y="865508"/>
                </a:lnTo>
                <a:lnTo>
                  <a:pt x="1026114" y="865508"/>
                </a:lnTo>
                <a:lnTo>
                  <a:pt x="1074016" y="864001"/>
                </a:lnTo>
                <a:lnTo>
                  <a:pt x="1121297" y="859532"/>
                </a:lnTo>
                <a:lnTo>
                  <a:pt x="1167866" y="852178"/>
                </a:lnTo>
                <a:lnTo>
                  <a:pt x="1213633" y="842015"/>
                </a:lnTo>
                <a:lnTo>
                  <a:pt x="1258508" y="829121"/>
                </a:lnTo>
                <a:lnTo>
                  <a:pt x="1302400" y="813573"/>
                </a:lnTo>
                <a:lnTo>
                  <a:pt x="1345218" y="795448"/>
                </a:lnTo>
                <a:lnTo>
                  <a:pt x="1386873" y="774822"/>
                </a:lnTo>
                <a:lnTo>
                  <a:pt x="1427272" y="751774"/>
                </a:lnTo>
                <a:lnTo>
                  <a:pt x="1466350" y="726362"/>
                </a:lnTo>
                <a:lnTo>
                  <a:pt x="1503947" y="698715"/>
                </a:lnTo>
                <a:lnTo>
                  <a:pt x="1540040" y="668860"/>
                </a:lnTo>
                <a:lnTo>
                  <a:pt x="1574517" y="636889"/>
                </a:lnTo>
                <a:lnTo>
                  <a:pt x="1607287" y="602881"/>
                </a:lnTo>
                <a:lnTo>
                  <a:pt x="1638260" y="566911"/>
                </a:lnTo>
                <a:lnTo>
                  <a:pt x="1667345" y="529058"/>
                </a:lnTo>
                <a:lnTo>
                  <a:pt x="1694452" y="489398"/>
                </a:lnTo>
                <a:lnTo>
                  <a:pt x="1719490" y="448008"/>
                </a:lnTo>
                <a:lnTo>
                  <a:pt x="1742368" y="404966"/>
                </a:lnTo>
                <a:lnTo>
                  <a:pt x="1762997" y="360347"/>
                </a:lnTo>
                <a:lnTo>
                  <a:pt x="1781286" y="314230"/>
                </a:lnTo>
                <a:lnTo>
                  <a:pt x="1797143" y="266692"/>
                </a:lnTo>
                <a:lnTo>
                  <a:pt x="1810480" y="217808"/>
                </a:lnTo>
                <a:close/>
              </a:path>
              <a:path w="1918970" h="865504">
                <a:moveTo>
                  <a:pt x="211312" y="1908"/>
                </a:moveTo>
                <a:lnTo>
                  <a:pt x="0" y="1908"/>
                </a:lnTo>
                <a:lnTo>
                  <a:pt x="452" y="30498"/>
                </a:lnTo>
                <a:lnTo>
                  <a:pt x="4071" y="86816"/>
                </a:lnTo>
                <a:lnTo>
                  <a:pt x="14634" y="163625"/>
                </a:lnTo>
                <a:lnTo>
                  <a:pt x="24441" y="210969"/>
                </a:lnTo>
                <a:lnTo>
                  <a:pt x="36578" y="257181"/>
                </a:lnTo>
                <a:lnTo>
                  <a:pt x="50968" y="302199"/>
                </a:lnTo>
                <a:lnTo>
                  <a:pt x="67535" y="345959"/>
                </a:lnTo>
                <a:lnTo>
                  <a:pt x="86201" y="388400"/>
                </a:lnTo>
                <a:lnTo>
                  <a:pt x="106890" y="429458"/>
                </a:lnTo>
                <a:lnTo>
                  <a:pt x="129524" y="469072"/>
                </a:lnTo>
                <a:lnTo>
                  <a:pt x="154027" y="507178"/>
                </a:lnTo>
                <a:lnTo>
                  <a:pt x="180322" y="543714"/>
                </a:lnTo>
                <a:lnTo>
                  <a:pt x="208331" y="578617"/>
                </a:lnTo>
                <a:lnTo>
                  <a:pt x="237979" y="611826"/>
                </a:lnTo>
                <a:lnTo>
                  <a:pt x="269188" y="643276"/>
                </a:lnTo>
                <a:lnTo>
                  <a:pt x="301881" y="672906"/>
                </a:lnTo>
                <a:lnTo>
                  <a:pt x="335982" y="700654"/>
                </a:lnTo>
                <a:lnTo>
                  <a:pt x="371413" y="726456"/>
                </a:lnTo>
                <a:lnTo>
                  <a:pt x="408097" y="750250"/>
                </a:lnTo>
                <a:lnTo>
                  <a:pt x="445959" y="771973"/>
                </a:lnTo>
                <a:lnTo>
                  <a:pt x="484920" y="791564"/>
                </a:lnTo>
                <a:lnTo>
                  <a:pt x="524904" y="808958"/>
                </a:lnTo>
                <a:lnTo>
                  <a:pt x="565834" y="824094"/>
                </a:lnTo>
                <a:lnTo>
                  <a:pt x="607633" y="836910"/>
                </a:lnTo>
                <a:lnTo>
                  <a:pt x="650224" y="847342"/>
                </a:lnTo>
                <a:lnTo>
                  <a:pt x="693530" y="855328"/>
                </a:lnTo>
                <a:lnTo>
                  <a:pt x="737475" y="860806"/>
                </a:lnTo>
                <a:lnTo>
                  <a:pt x="781982" y="863712"/>
                </a:lnTo>
                <a:lnTo>
                  <a:pt x="826973" y="863985"/>
                </a:lnTo>
                <a:lnTo>
                  <a:pt x="872372" y="861562"/>
                </a:lnTo>
                <a:lnTo>
                  <a:pt x="918102" y="856380"/>
                </a:lnTo>
                <a:lnTo>
                  <a:pt x="872177" y="848369"/>
                </a:lnTo>
                <a:lnTo>
                  <a:pt x="827223" y="837704"/>
                </a:lnTo>
                <a:lnTo>
                  <a:pt x="783307" y="824470"/>
                </a:lnTo>
                <a:lnTo>
                  <a:pt x="740493" y="808748"/>
                </a:lnTo>
                <a:lnTo>
                  <a:pt x="698849" y="790623"/>
                </a:lnTo>
                <a:lnTo>
                  <a:pt x="658441" y="770177"/>
                </a:lnTo>
                <a:lnTo>
                  <a:pt x="619333" y="747493"/>
                </a:lnTo>
                <a:lnTo>
                  <a:pt x="581593" y="722655"/>
                </a:lnTo>
                <a:lnTo>
                  <a:pt x="545286" y="695745"/>
                </a:lnTo>
                <a:lnTo>
                  <a:pt x="510479" y="666847"/>
                </a:lnTo>
                <a:lnTo>
                  <a:pt x="477236" y="636044"/>
                </a:lnTo>
                <a:lnTo>
                  <a:pt x="445625" y="603419"/>
                </a:lnTo>
                <a:lnTo>
                  <a:pt x="415711" y="569055"/>
                </a:lnTo>
                <a:lnTo>
                  <a:pt x="387561" y="533036"/>
                </a:lnTo>
                <a:lnTo>
                  <a:pt x="361239" y="495444"/>
                </a:lnTo>
                <a:lnTo>
                  <a:pt x="336813" y="456362"/>
                </a:lnTo>
                <a:lnTo>
                  <a:pt x="314348" y="415874"/>
                </a:lnTo>
                <a:lnTo>
                  <a:pt x="293911" y="374062"/>
                </a:lnTo>
                <a:lnTo>
                  <a:pt x="275566" y="331011"/>
                </a:lnTo>
                <a:lnTo>
                  <a:pt x="259381" y="286802"/>
                </a:lnTo>
                <a:lnTo>
                  <a:pt x="245422" y="241520"/>
                </a:lnTo>
                <a:lnTo>
                  <a:pt x="233753" y="195247"/>
                </a:lnTo>
                <a:lnTo>
                  <a:pt x="224442" y="148066"/>
                </a:lnTo>
                <a:lnTo>
                  <a:pt x="217554" y="100060"/>
                </a:lnTo>
                <a:lnTo>
                  <a:pt x="213156" y="51313"/>
                </a:lnTo>
                <a:lnTo>
                  <a:pt x="211312" y="1908"/>
                </a:lnTo>
                <a:close/>
              </a:path>
              <a:path w="1918970" h="865504">
                <a:moveTo>
                  <a:pt x="1728191" y="0"/>
                </a:moveTo>
                <a:lnTo>
                  <a:pt x="1486443" y="217808"/>
                </a:lnTo>
                <a:lnTo>
                  <a:pt x="1918492" y="217808"/>
                </a:lnTo>
                <a:lnTo>
                  <a:pt x="1728191" y="0"/>
                </a:lnTo>
                <a:close/>
              </a:path>
            </a:pathLst>
          </a:custGeom>
          <a:solidFill>
            <a:srgbClr val="AB18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41787" y="8140700"/>
            <a:ext cx="918210" cy="862330"/>
          </a:xfrm>
          <a:custGeom>
            <a:avLst/>
            <a:gdLst/>
            <a:ahLst/>
            <a:cxnLst/>
            <a:rect l="l" t="t" r="r" b="b"/>
            <a:pathLst>
              <a:path w="918210" h="862329">
                <a:moveTo>
                  <a:pt x="211312" y="0"/>
                </a:moveTo>
                <a:lnTo>
                  <a:pt x="0" y="0"/>
                </a:lnTo>
                <a:lnTo>
                  <a:pt x="452" y="28589"/>
                </a:lnTo>
                <a:lnTo>
                  <a:pt x="4071" y="84907"/>
                </a:lnTo>
                <a:lnTo>
                  <a:pt x="14634" y="161716"/>
                </a:lnTo>
                <a:lnTo>
                  <a:pt x="24441" y="209060"/>
                </a:lnTo>
                <a:lnTo>
                  <a:pt x="36578" y="255273"/>
                </a:lnTo>
                <a:lnTo>
                  <a:pt x="50968" y="300290"/>
                </a:lnTo>
                <a:lnTo>
                  <a:pt x="67535" y="344051"/>
                </a:lnTo>
                <a:lnTo>
                  <a:pt x="86201" y="386491"/>
                </a:lnTo>
                <a:lnTo>
                  <a:pt x="106890" y="427550"/>
                </a:lnTo>
                <a:lnTo>
                  <a:pt x="129524" y="467163"/>
                </a:lnTo>
                <a:lnTo>
                  <a:pt x="154027" y="505269"/>
                </a:lnTo>
                <a:lnTo>
                  <a:pt x="180322" y="541805"/>
                </a:lnTo>
                <a:lnTo>
                  <a:pt x="208331" y="576709"/>
                </a:lnTo>
                <a:lnTo>
                  <a:pt x="237979" y="609917"/>
                </a:lnTo>
                <a:lnTo>
                  <a:pt x="269188" y="641367"/>
                </a:lnTo>
                <a:lnTo>
                  <a:pt x="301881" y="670998"/>
                </a:lnTo>
                <a:lnTo>
                  <a:pt x="335982" y="698745"/>
                </a:lnTo>
                <a:lnTo>
                  <a:pt x="371413" y="724547"/>
                </a:lnTo>
                <a:lnTo>
                  <a:pt x="408097" y="748341"/>
                </a:lnTo>
                <a:lnTo>
                  <a:pt x="445959" y="770064"/>
                </a:lnTo>
                <a:lnTo>
                  <a:pt x="484920" y="789655"/>
                </a:lnTo>
                <a:lnTo>
                  <a:pt x="524904" y="807049"/>
                </a:lnTo>
                <a:lnTo>
                  <a:pt x="565834" y="822186"/>
                </a:lnTo>
                <a:lnTo>
                  <a:pt x="607633" y="835001"/>
                </a:lnTo>
                <a:lnTo>
                  <a:pt x="650224" y="845433"/>
                </a:lnTo>
                <a:lnTo>
                  <a:pt x="693530" y="853420"/>
                </a:lnTo>
                <a:lnTo>
                  <a:pt x="737475" y="858897"/>
                </a:lnTo>
                <a:lnTo>
                  <a:pt x="781982" y="861804"/>
                </a:lnTo>
                <a:lnTo>
                  <a:pt x="826973" y="862077"/>
                </a:lnTo>
                <a:lnTo>
                  <a:pt x="872372" y="859653"/>
                </a:lnTo>
                <a:lnTo>
                  <a:pt x="918102" y="854471"/>
                </a:lnTo>
                <a:lnTo>
                  <a:pt x="872177" y="846460"/>
                </a:lnTo>
                <a:lnTo>
                  <a:pt x="827223" y="835795"/>
                </a:lnTo>
                <a:lnTo>
                  <a:pt x="783307" y="822561"/>
                </a:lnTo>
                <a:lnTo>
                  <a:pt x="740493" y="806839"/>
                </a:lnTo>
                <a:lnTo>
                  <a:pt x="698849" y="788714"/>
                </a:lnTo>
                <a:lnTo>
                  <a:pt x="658441" y="768268"/>
                </a:lnTo>
                <a:lnTo>
                  <a:pt x="619333" y="745584"/>
                </a:lnTo>
                <a:lnTo>
                  <a:pt x="581593" y="720746"/>
                </a:lnTo>
                <a:lnTo>
                  <a:pt x="545286" y="693836"/>
                </a:lnTo>
                <a:lnTo>
                  <a:pt x="510479" y="664938"/>
                </a:lnTo>
                <a:lnTo>
                  <a:pt x="477236" y="634135"/>
                </a:lnTo>
                <a:lnTo>
                  <a:pt x="445625" y="601510"/>
                </a:lnTo>
                <a:lnTo>
                  <a:pt x="415711" y="567147"/>
                </a:lnTo>
                <a:lnTo>
                  <a:pt x="387561" y="531127"/>
                </a:lnTo>
                <a:lnTo>
                  <a:pt x="361239" y="493535"/>
                </a:lnTo>
                <a:lnTo>
                  <a:pt x="336813" y="454453"/>
                </a:lnTo>
                <a:lnTo>
                  <a:pt x="314348" y="413965"/>
                </a:lnTo>
                <a:lnTo>
                  <a:pt x="293911" y="372154"/>
                </a:lnTo>
                <a:lnTo>
                  <a:pt x="275566" y="329102"/>
                </a:lnTo>
                <a:lnTo>
                  <a:pt x="259381" y="284893"/>
                </a:lnTo>
                <a:lnTo>
                  <a:pt x="245422" y="239611"/>
                </a:lnTo>
                <a:lnTo>
                  <a:pt x="233753" y="193338"/>
                </a:lnTo>
                <a:lnTo>
                  <a:pt x="224442" y="146157"/>
                </a:lnTo>
                <a:lnTo>
                  <a:pt x="217554" y="98151"/>
                </a:lnTo>
                <a:lnTo>
                  <a:pt x="213156" y="49405"/>
                </a:lnTo>
                <a:lnTo>
                  <a:pt x="211312" y="0"/>
                </a:lnTo>
                <a:close/>
              </a:path>
            </a:pathLst>
          </a:custGeom>
          <a:solidFill>
            <a:srgbClr val="AB18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41787" y="8138790"/>
            <a:ext cx="1918970" cy="865505"/>
          </a:xfrm>
          <a:custGeom>
            <a:avLst/>
            <a:gdLst/>
            <a:ahLst/>
            <a:cxnLst/>
            <a:rect l="l" t="t" r="r" b="b"/>
            <a:pathLst>
              <a:path w="1918970" h="865504">
                <a:moveTo>
                  <a:pt x="216024" y="1908"/>
                </a:moveTo>
                <a:lnTo>
                  <a:pt x="0" y="1908"/>
                </a:lnTo>
                <a:lnTo>
                  <a:pt x="1282" y="50940"/>
                </a:lnTo>
                <a:lnTo>
                  <a:pt x="5083" y="99252"/>
                </a:lnTo>
                <a:lnTo>
                  <a:pt x="11336" y="146769"/>
                </a:lnTo>
                <a:lnTo>
                  <a:pt x="19970" y="193421"/>
                </a:lnTo>
                <a:lnTo>
                  <a:pt x="30919" y="239133"/>
                </a:lnTo>
                <a:lnTo>
                  <a:pt x="44114" y="283834"/>
                </a:lnTo>
                <a:lnTo>
                  <a:pt x="59485" y="327450"/>
                </a:lnTo>
                <a:lnTo>
                  <a:pt x="76966" y="369909"/>
                </a:lnTo>
                <a:lnTo>
                  <a:pt x="96487" y="411138"/>
                </a:lnTo>
                <a:lnTo>
                  <a:pt x="117980" y="451065"/>
                </a:lnTo>
                <a:lnTo>
                  <a:pt x="141376" y="489617"/>
                </a:lnTo>
                <a:lnTo>
                  <a:pt x="166608" y="526721"/>
                </a:lnTo>
                <a:lnTo>
                  <a:pt x="193607" y="562304"/>
                </a:lnTo>
                <a:lnTo>
                  <a:pt x="222305" y="596294"/>
                </a:lnTo>
                <a:lnTo>
                  <a:pt x="252632" y="628618"/>
                </a:lnTo>
                <a:lnTo>
                  <a:pt x="284522" y="659203"/>
                </a:lnTo>
                <a:lnTo>
                  <a:pt x="317905" y="687976"/>
                </a:lnTo>
                <a:lnTo>
                  <a:pt x="352712" y="714866"/>
                </a:lnTo>
                <a:lnTo>
                  <a:pt x="388877" y="739799"/>
                </a:lnTo>
                <a:lnTo>
                  <a:pt x="426329" y="762702"/>
                </a:lnTo>
                <a:lnTo>
                  <a:pt x="465002" y="783503"/>
                </a:lnTo>
                <a:lnTo>
                  <a:pt x="504826" y="802130"/>
                </a:lnTo>
                <a:lnTo>
                  <a:pt x="545733" y="818508"/>
                </a:lnTo>
                <a:lnTo>
                  <a:pt x="587654" y="832566"/>
                </a:lnTo>
                <a:lnTo>
                  <a:pt x="630522" y="844232"/>
                </a:lnTo>
                <a:lnTo>
                  <a:pt x="674268" y="853431"/>
                </a:lnTo>
                <a:lnTo>
                  <a:pt x="718824" y="860092"/>
                </a:lnTo>
                <a:lnTo>
                  <a:pt x="764120" y="864142"/>
                </a:lnTo>
                <a:lnTo>
                  <a:pt x="810089" y="865508"/>
                </a:lnTo>
                <a:lnTo>
                  <a:pt x="1026114" y="865508"/>
                </a:lnTo>
                <a:lnTo>
                  <a:pt x="1071037" y="864095"/>
                </a:lnTo>
                <a:lnTo>
                  <a:pt x="810089" y="864095"/>
                </a:lnTo>
                <a:lnTo>
                  <a:pt x="915767" y="856547"/>
                </a:lnTo>
                <a:lnTo>
                  <a:pt x="917502" y="856275"/>
                </a:lnTo>
                <a:lnTo>
                  <a:pt x="872177" y="848377"/>
                </a:lnTo>
                <a:lnTo>
                  <a:pt x="827225" y="837735"/>
                </a:lnTo>
                <a:lnTo>
                  <a:pt x="783314" y="824537"/>
                </a:lnTo>
                <a:lnTo>
                  <a:pt x="740511" y="808863"/>
                </a:lnTo>
                <a:lnTo>
                  <a:pt x="698883" y="790794"/>
                </a:lnTo>
                <a:lnTo>
                  <a:pt x="658499" y="770411"/>
                </a:lnTo>
                <a:lnTo>
                  <a:pt x="619425" y="747796"/>
                </a:lnTo>
                <a:lnTo>
                  <a:pt x="581730" y="723030"/>
                </a:lnTo>
                <a:lnTo>
                  <a:pt x="545482" y="696194"/>
                </a:lnTo>
                <a:lnTo>
                  <a:pt x="510747" y="667369"/>
                </a:lnTo>
                <a:lnTo>
                  <a:pt x="477593" y="636636"/>
                </a:lnTo>
                <a:lnTo>
                  <a:pt x="446088" y="604076"/>
                </a:lnTo>
                <a:lnTo>
                  <a:pt x="416300" y="569771"/>
                </a:lnTo>
                <a:lnTo>
                  <a:pt x="388296" y="533802"/>
                </a:lnTo>
                <a:lnTo>
                  <a:pt x="362144" y="496250"/>
                </a:lnTo>
                <a:lnTo>
                  <a:pt x="337911" y="457196"/>
                </a:lnTo>
                <a:lnTo>
                  <a:pt x="315665" y="416721"/>
                </a:lnTo>
                <a:lnTo>
                  <a:pt x="295474" y="374907"/>
                </a:lnTo>
                <a:lnTo>
                  <a:pt x="277405" y="331834"/>
                </a:lnTo>
                <a:lnTo>
                  <a:pt x="261526" y="287584"/>
                </a:lnTo>
                <a:lnTo>
                  <a:pt x="247904" y="242238"/>
                </a:lnTo>
                <a:lnTo>
                  <a:pt x="236608" y="195877"/>
                </a:lnTo>
                <a:lnTo>
                  <a:pt x="227704" y="148583"/>
                </a:lnTo>
                <a:lnTo>
                  <a:pt x="221260" y="100436"/>
                </a:lnTo>
                <a:lnTo>
                  <a:pt x="217344" y="51517"/>
                </a:lnTo>
                <a:lnTo>
                  <a:pt x="216024" y="1908"/>
                </a:lnTo>
                <a:close/>
              </a:path>
              <a:path w="1918970" h="865504">
                <a:moveTo>
                  <a:pt x="1810480" y="217808"/>
                </a:moveTo>
                <a:lnTo>
                  <a:pt x="1594455" y="217808"/>
                </a:lnTo>
                <a:lnTo>
                  <a:pt x="1581119" y="266897"/>
                </a:lnTo>
                <a:lnTo>
                  <a:pt x="1565261" y="314588"/>
                </a:lnTo>
                <a:lnTo>
                  <a:pt x="1546973" y="360810"/>
                </a:lnTo>
                <a:lnTo>
                  <a:pt x="1526344" y="405488"/>
                </a:lnTo>
                <a:lnTo>
                  <a:pt x="1503466" y="448550"/>
                </a:lnTo>
                <a:lnTo>
                  <a:pt x="1478428" y="489923"/>
                </a:lnTo>
                <a:lnTo>
                  <a:pt x="1451322" y="529534"/>
                </a:lnTo>
                <a:lnTo>
                  <a:pt x="1422237" y="567310"/>
                </a:lnTo>
                <a:lnTo>
                  <a:pt x="1391264" y="603177"/>
                </a:lnTo>
                <a:lnTo>
                  <a:pt x="1358494" y="637064"/>
                </a:lnTo>
                <a:lnTo>
                  <a:pt x="1324017" y="668896"/>
                </a:lnTo>
                <a:lnTo>
                  <a:pt x="1287923" y="698602"/>
                </a:lnTo>
                <a:lnTo>
                  <a:pt x="1250304" y="726107"/>
                </a:lnTo>
                <a:lnTo>
                  <a:pt x="1211249" y="751339"/>
                </a:lnTo>
                <a:lnTo>
                  <a:pt x="1170849" y="774226"/>
                </a:lnTo>
                <a:lnTo>
                  <a:pt x="1129195" y="794693"/>
                </a:lnTo>
                <a:lnTo>
                  <a:pt x="1086376" y="812668"/>
                </a:lnTo>
                <a:lnTo>
                  <a:pt x="1042484" y="828077"/>
                </a:lnTo>
                <a:lnTo>
                  <a:pt x="997610" y="840849"/>
                </a:lnTo>
                <a:lnTo>
                  <a:pt x="951842" y="850910"/>
                </a:lnTo>
                <a:lnTo>
                  <a:pt x="917502" y="856275"/>
                </a:lnTo>
                <a:lnTo>
                  <a:pt x="918102" y="856380"/>
                </a:lnTo>
                <a:lnTo>
                  <a:pt x="915767" y="856547"/>
                </a:lnTo>
                <a:lnTo>
                  <a:pt x="905273" y="858186"/>
                </a:lnTo>
                <a:lnTo>
                  <a:pt x="857992" y="862606"/>
                </a:lnTo>
                <a:lnTo>
                  <a:pt x="810089" y="864095"/>
                </a:lnTo>
                <a:lnTo>
                  <a:pt x="1071037" y="864095"/>
                </a:lnTo>
                <a:lnTo>
                  <a:pt x="1121297" y="859532"/>
                </a:lnTo>
                <a:lnTo>
                  <a:pt x="1167866" y="852178"/>
                </a:lnTo>
                <a:lnTo>
                  <a:pt x="1213633" y="842015"/>
                </a:lnTo>
                <a:lnTo>
                  <a:pt x="1258508" y="829121"/>
                </a:lnTo>
                <a:lnTo>
                  <a:pt x="1302400" y="813573"/>
                </a:lnTo>
                <a:lnTo>
                  <a:pt x="1345218" y="795448"/>
                </a:lnTo>
                <a:lnTo>
                  <a:pt x="1386873" y="774822"/>
                </a:lnTo>
                <a:lnTo>
                  <a:pt x="1427272" y="751774"/>
                </a:lnTo>
                <a:lnTo>
                  <a:pt x="1466327" y="726379"/>
                </a:lnTo>
                <a:lnTo>
                  <a:pt x="1503947" y="698715"/>
                </a:lnTo>
                <a:lnTo>
                  <a:pt x="1540040" y="668860"/>
                </a:lnTo>
                <a:lnTo>
                  <a:pt x="1574517" y="636889"/>
                </a:lnTo>
                <a:lnTo>
                  <a:pt x="1607287" y="602881"/>
                </a:lnTo>
                <a:lnTo>
                  <a:pt x="1638260" y="566911"/>
                </a:lnTo>
                <a:lnTo>
                  <a:pt x="1667345" y="529058"/>
                </a:lnTo>
                <a:lnTo>
                  <a:pt x="1694452" y="489398"/>
                </a:lnTo>
                <a:lnTo>
                  <a:pt x="1719490" y="448008"/>
                </a:lnTo>
                <a:lnTo>
                  <a:pt x="1742368" y="404966"/>
                </a:lnTo>
                <a:lnTo>
                  <a:pt x="1762997" y="360347"/>
                </a:lnTo>
                <a:lnTo>
                  <a:pt x="1781286" y="314230"/>
                </a:lnTo>
                <a:lnTo>
                  <a:pt x="1797143" y="266692"/>
                </a:lnTo>
                <a:lnTo>
                  <a:pt x="1810480" y="217808"/>
                </a:lnTo>
                <a:close/>
              </a:path>
              <a:path w="1918970" h="865504">
                <a:moveTo>
                  <a:pt x="917502" y="856275"/>
                </a:moveTo>
                <a:lnTo>
                  <a:pt x="915767" y="856547"/>
                </a:lnTo>
                <a:lnTo>
                  <a:pt x="918102" y="856380"/>
                </a:lnTo>
                <a:lnTo>
                  <a:pt x="917502" y="856275"/>
                </a:lnTo>
                <a:close/>
              </a:path>
              <a:path w="1918970" h="865504">
                <a:moveTo>
                  <a:pt x="1728191" y="0"/>
                </a:moveTo>
                <a:lnTo>
                  <a:pt x="1486443" y="217808"/>
                </a:lnTo>
                <a:lnTo>
                  <a:pt x="1918492" y="217808"/>
                </a:lnTo>
                <a:lnTo>
                  <a:pt x="1728191" y="0"/>
                </a:lnTo>
                <a:close/>
              </a:path>
            </a:pathLst>
          </a:custGeom>
          <a:solidFill>
            <a:srgbClr val="AB18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13500" y="9303357"/>
            <a:ext cx="16510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sz="1800" dirty="0">
                <a:solidFill>
                  <a:srgbClr val="535353"/>
                </a:solidFill>
                <a:latin typeface="Gill Sans MT"/>
                <a:cs typeface="Gill Sans MT"/>
              </a:rPr>
              <a:t>6</a:t>
            </a:fld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550" y="848916"/>
            <a:ext cx="111315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0060" algn="l"/>
                <a:tab pos="6501130" algn="l"/>
              </a:tabLst>
            </a:pPr>
            <a:r>
              <a:rPr spc="-135" dirty="0"/>
              <a:t>Building	</a:t>
            </a:r>
            <a:r>
              <a:rPr spc="-105" dirty="0"/>
              <a:t>the</a:t>
            </a:r>
            <a:r>
              <a:rPr spc="10" dirty="0"/>
              <a:t> </a:t>
            </a:r>
            <a:r>
              <a:rPr spc="-155" dirty="0"/>
              <a:t>Right	</a:t>
            </a:r>
            <a:r>
              <a:rPr spc="-90" dirty="0"/>
              <a:t>System</a:t>
            </a:r>
            <a:r>
              <a:rPr spc="-75" dirty="0"/>
              <a:t> </a:t>
            </a:r>
            <a:r>
              <a:rPr spc="-155" dirty="0"/>
              <a:t>Right</a:t>
            </a:r>
          </a:p>
        </p:txBody>
      </p:sp>
      <p:sp>
        <p:nvSpPr>
          <p:cNvPr id="3" name="object 3"/>
          <p:cNvSpPr/>
          <p:nvPr/>
        </p:nvSpPr>
        <p:spPr>
          <a:xfrm>
            <a:off x="781958" y="3835400"/>
            <a:ext cx="3764915" cy="1879600"/>
          </a:xfrm>
          <a:custGeom>
            <a:avLst/>
            <a:gdLst/>
            <a:ahLst/>
            <a:cxnLst/>
            <a:rect l="l" t="t" r="r" b="b"/>
            <a:pathLst>
              <a:path w="3764915" h="1879600">
                <a:moveTo>
                  <a:pt x="3569149" y="0"/>
                </a:moveTo>
                <a:lnTo>
                  <a:pt x="190509" y="0"/>
                </a:lnTo>
                <a:lnTo>
                  <a:pt x="140267" y="6969"/>
                </a:lnTo>
                <a:lnTo>
                  <a:pt x="95766" y="26583"/>
                </a:lnTo>
                <a:lnTo>
                  <a:pt x="58519" y="56904"/>
                </a:lnTo>
                <a:lnTo>
                  <a:pt x="30041" y="95993"/>
                </a:lnTo>
                <a:lnTo>
                  <a:pt x="11844" y="141912"/>
                </a:lnTo>
                <a:lnTo>
                  <a:pt x="5441" y="192721"/>
                </a:lnTo>
                <a:lnTo>
                  <a:pt x="0" y="1691608"/>
                </a:lnTo>
                <a:lnTo>
                  <a:pt x="6805" y="1742066"/>
                </a:lnTo>
                <a:lnTo>
                  <a:pt x="26010" y="1787109"/>
                </a:lnTo>
                <a:lnTo>
                  <a:pt x="55798" y="1825060"/>
                </a:lnTo>
                <a:lnTo>
                  <a:pt x="94355" y="1854242"/>
                </a:lnTo>
                <a:lnTo>
                  <a:pt x="139864" y="1872981"/>
                </a:lnTo>
                <a:lnTo>
                  <a:pt x="190509" y="1879600"/>
                </a:lnTo>
                <a:lnTo>
                  <a:pt x="3569149" y="1879600"/>
                </a:lnTo>
                <a:lnTo>
                  <a:pt x="3613107" y="1874707"/>
                </a:lnTo>
                <a:lnTo>
                  <a:pt x="3653918" y="1860735"/>
                </a:lnTo>
                <a:lnTo>
                  <a:pt x="3690264" y="1838738"/>
                </a:lnTo>
                <a:lnTo>
                  <a:pt x="3720828" y="1809771"/>
                </a:lnTo>
                <a:lnTo>
                  <a:pt x="3744290" y="1774890"/>
                </a:lnTo>
                <a:lnTo>
                  <a:pt x="3759334" y="1735150"/>
                </a:lnTo>
                <a:lnTo>
                  <a:pt x="3764641" y="1691608"/>
                </a:lnTo>
                <a:lnTo>
                  <a:pt x="3764641" y="192721"/>
                </a:lnTo>
                <a:lnTo>
                  <a:pt x="3759334" y="148916"/>
                </a:lnTo>
                <a:lnTo>
                  <a:pt x="3744290" y="108501"/>
                </a:lnTo>
                <a:lnTo>
                  <a:pt x="3720828" y="72696"/>
                </a:lnTo>
                <a:lnTo>
                  <a:pt x="3690264" y="42723"/>
                </a:lnTo>
                <a:lnTo>
                  <a:pt x="3653918" y="19802"/>
                </a:lnTo>
                <a:lnTo>
                  <a:pt x="3613107" y="5153"/>
                </a:lnTo>
                <a:lnTo>
                  <a:pt x="3569149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3619" y="4198722"/>
            <a:ext cx="2516505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27965" marR="5080" indent="-215900">
              <a:lnSpc>
                <a:spcPts val="4100"/>
              </a:lnSpc>
              <a:spcBef>
                <a:spcPts val="420"/>
              </a:spcBef>
            </a:pPr>
            <a:r>
              <a:rPr sz="3600" spc="-120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3600" spc="15" dirty="0">
                <a:solidFill>
                  <a:srgbClr val="535353"/>
                </a:solidFill>
                <a:latin typeface="Gill Sans MT"/>
                <a:cs typeface="Gill Sans MT"/>
              </a:rPr>
              <a:t>e</a:t>
            </a:r>
            <a:r>
              <a:rPr sz="3600" spc="10" dirty="0">
                <a:solidFill>
                  <a:srgbClr val="535353"/>
                </a:solidFill>
                <a:latin typeface="Gill Sans MT"/>
                <a:cs typeface="Gill Sans MT"/>
              </a:rPr>
              <a:t>q</a:t>
            </a:r>
            <a:r>
              <a:rPr sz="3600" spc="-45" dirty="0">
                <a:solidFill>
                  <a:srgbClr val="535353"/>
                </a:solidFill>
                <a:latin typeface="Gill Sans MT"/>
                <a:cs typeface="Gill Sans MT"/>
              </a:rPr>
              <a:t>u</a:t>
            </a:r>
            <a:r>
              <a:rPr sz="3600" spc="-65" dirty="0">
                <a:solidFill>
                  <a:srgbClr val="535353"/>
                </a:solidFill>
                <a:latin typeface="Gill Sans MT"/>
                <a:cs typeface="Gill Sans MT"/>
              </a:rPr>
              <a:t>iremen</a:t>
            </a:r>
            <a:r>
              <a:rPr sz="3600" spc="-114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3600" spc="-95" dirty="0">
                <a:solidFill>
                  <a:srgbClr val="535353"/>
                </a:solidFill>
                <a:latin typeface="Gill Sans MT"/>
                <a:cs typeface="Gill Sans MT"/>
              </a:rPr>
              <a:t>s  </a:t>
            </a:r>
            <a:r>
              <a:rPr sz="3600" spc="-50" dirty="0">
                <a:solidFill>
                  <a:srgbClr val="535353"/>
                </a:solidFill>
                <a:latin typeface="Gill Sans MT"/>
                <a:cs typeface="Gill Sans MT"/>
              </a:rPr>
              <a:t>Engineering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28000" y="3835400"/>
            <a:ext cx="4089400" cy="1879600"/>
          </a:xfrm>
          <a:custGeom>
            <a:avLst/>
            <a:gdLst/>
            <a:ahLst/>
            <a:cxnLst/>
            <a:rect l="l" t="t" r="r" b="b"/>
            <a:pathLst>
              <a:path w="4089400" h="1879600">
                <a:moveTo>
                  <a:pt x="3904331" y="0"/>
                </a:moveTo>
                <a:lnTo>
                  <a:pt x="193864" y="0"/>
                </a:lnTo>
                <a:lnTo>
                  <a:pt x="149996" y="5153"/>
                </a:lnTo>
                <a:lnTo>
                  <a:pt x="109417" y="19802"/>
                </a:lnTo>
                <a:lnTo>
                  <a:pt x="73389" y="42723"/>
                </a:lnTo>
                <a:lnTo>
                  <a:pt x="43173" y="72696"/>
                </a:lnTo>
                <a:lnTo>
                  <a:pt x="20028" y="108501"/>
                </a:lnTo>
                <a:lnTo>
                  <a:pt x="5217" y="148916"/>
                </a:lnTo>
                <a:lnTo>
                  <a:pt x="0" y="192721"/>
                </a:lnTo>
                <a:lnTo>
                  <a:pt x="3355" y="1691608"/>
                </a:lnTo>
                <a:lnTo>
                  <a:pt x="10160" y="1742066"/>
                </a:lnTo>
                <a:lnTo>
                  <a:pt x="29365" y="1787109"/>
                </a:lnTo>
                <a:lnTo>
                  <a:pt x="59153" y="1825060"/>
                </a:lnTo>
                <a:lnTo>
                  <a:pt x="97710" y="1854242"/>
                </a:lnTo>
                <a:lnTo>
                  <a:pt x="143219" y="1872981"/>
                </a:lnTo>
                <a:lnTo>
                  <a:pt x="193864" y="1879600"/>
                </a:lnTo>
                <a:lnTo>
                  <a:pt x="3904331" y="1879600"/>
                </a:lnTo>
                <a:lnTo>
                  <a:pt x="3954573" y="1872981"/>
                </a:lnTo>
                <a:lnTo>
                  <a:pt x="3999074" y="1854242"/>
                </a:lnTo>
                <a:lnTo>
                  <a:pt x="4036321" y="1825060"/>
                </a:lnTo>
                <a:lnTo>
                  <a:pt x="4064800" y="1787109"/>
                </a:lnTo>
                <a:lnTo>
                  <a:pt x="4082997" y="1742066"/>
                </a:lnTo>
                <a:lnTo>
                  <a:pt x="4089400" y="1691608"/>
                </a:lnTo>
                <a:lnTo>
                  <a:pt x="4089400" y="192721"/>
                </a:lnTo>
                <a:lnTo>
                  <a:pt x="4082997" y="141912"/>
                </a:lnTo>
                <a:lnTo>
                  <a:pt x="4064800" y="95993"/>
                </a:lnTo>
                <a:lnTo>
                  <a:pt x="4036321" y="56904"/>
                </a:lnTo>
                <a:lnTo>
                  <a:pt x="3999074" y="26583"/>
                </a:lnTo>
                <a:lnTo>
                  <a:pt x="3954573" y="6969"/>
                </a:lnTo>
                <a:lnTo>
                  <a:pt x="3904331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4388" y="4198722"/>
            <a:ext cx="338582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87020" marR="5080" indent="-274955">
              <a:lnSpc>
                <a:spcPts val="4100"/>
              </a:lnSpc>
              <a:spcBef>
                <a:spcPts val="420"/>
              </a:spcBef>
            </a:pPr>
            <a:r>
              <a:rPr sz="3600" spc="-55" dirty="0">
                <a:solidFill>
                  <a:srgbClr val="535353"/>
                </a:solidFill>
                <a:latin typeface="Gill Sans MT"/>
                <a:cs typeface="Gill Sans MT"/>
              </a:rPr>
              <a:t>Software Design </a:t>
            </a:r>
            <a:r>
              <a:rPr sz="3600" spc="-40" dirty="0">
                <a:solidFill>
                  <a:srgbClr val="535353"/>
                </a:solidFill>
                <a:latin typeface="Gill Sans MT"/>
                <a:cs typeface="Gill Sans MT"/>
              </a:rPr>
              <a:t>&amp;  </a:t>
            </a:r>
            <a:r>
              <a:rPr sz="3600" spc="-50" dirty="0">
                <a:solidFill>
                  <a:srgbClr val="535353"/>
                </a:solidFill>
                <a:latin typeface="Gill Sans MT"/>
                <a:cs typeface="Gill Sans MT"/>
              </a:rPr>
              <a:t>Implementation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7500" y="5041900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7243" y="0"/>
                </a:lnTo>
                <a:lnTo>
                  <a:pt x="2006599" y="0"/>
                </a:lnTo>
              </a:path>
            </a:pathLst>
          </a:custGeom>
          <a:ln w="254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5891" y="499821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43687"/>
                </a:lnTo>
                <a:lnTo>
                  <a:pt x="87375" y="87375"/>
                </a:lnTo>
                <a:lnTo>
                  <a:pt x="87375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0500" y="4356100"/>
            <a:ext cx="2044700" cy="0"/>
          </a:xfrm>
          <a:custGeom>
            <a:avLst/>
            <a:gdLst/>
            <a:ahLst/>
            <a:cxnLst/>
            <a:rect l="l" t="t" r="r" b="b"/>
            <a:pathLst>
              <a:path w="2044700">
                <a:moveTo>
                  <a:pt x="2044700" y="0"/>
                </a:moveTo>
                <a:lnTo>
                  <a:pt x="2029283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9433" y="431241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0"/>
                </a:moveTo>
                <a:lnTo>
                  <a:pt x="0" y="87375"/>
                </a:lnTo>
                <a:lnTo>
                  <a:pt x="87375" y="43687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81434" y="6855387"/>
            <a:ext cx="4757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535353"/>
                </a:solidFill>
                <a:latin typeface="Gill Sans MT"/>
                <a:cs typeface="Gill Sans MT"/>
              </a:rPr>
              <a:t>“Building </a:t>
            </a:r>
            <a:r>
              <a:rPr sz="3600" spc="-5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600" spc="-70" dirty="0">
                <a:solidFill>
                  <a:srgbClr val="535353"/>
                </a:solidFill>
                <a:latin typeface="Gill Sans MT"/>
                <a:cs typeface="Gill Sans MT"/>
              </a:rPr>
              <a:t>system</a:t>
            </a:r>
            <a:r>
              <a:rPr sz="3600" spc="8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600" spc="-90" dirty="0">
                <a:solidFill>
                  <a:srgbClr val="535353"/>
                </a:solidFill>
                <a:latin typeface="Gill Sans MT"/>
                <a:cs typeface="Gill Sans MT"/>
              </a:rPr>
              <a:t>right”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13500" y="9303357"/>
            <a:ext cx="16510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sz="1800" dirty="0">
                <a:solidFill>
                  <a:srgbClr val="535353"/>
                </a:solidFill>
                <a:latin typeface="Gill Sans MT"/>
                <a:cs typeface="Gill Sans MT"/>
              </a:rPr>
              <a:t>7</a:t>
            </a:fld>
            <a:endParaRPr sz="18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123" y="6855387"/>
            <a:ext cx="4757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535353"/>
                </a:solidFill>
                <a:latin typeface="Gill Sans MT"/>
                <a:cs typeface="Gill Sans MT"/>
              </a:rPr>
              <a:t>“Building </a:t>
            </a:r>
            <a:r>
              <a:rPr sz="3600" spc="-5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3600" spc="-85" dirty="0">
                <a:solidFill>
                  <a:srgbClr val="535353"/>
                </a:solidFill>
                <a:latin typeface="Gill Sans MT"/>
                <a:cs typeface="Gill Sans MT"/>
              </a:rPr>
              <a:t>right</a:t>
            </a:r>
            <a:r>
              <a:rPr sz="3600" spc="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600" spc="-75" dirty="0">
                <a:solidFill>
                  <a:srgbClr val="535353"/>
                </a:solidFill>
                <a:latin typeface="Gill Sans MT"/>
                <a:cs typeface="Gill Sans MT"/>
              </a:rPr>
              <a:t>system”</a:t>
            </a:r>
            <a:endParaRPr sz="3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061" y="848916"/>
            <a:ext cx="6530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300" algn="l"/>
              </a:tabLst>
            </a:pPr>
            <a:r>
              <a:rPr dirty="0"/>
              <a:t>A	</a:t>
            </a:r>
            <a:r>
              <a:rPr spc="-110" dirty="0"/>
              <a:t>Difficult</a:t>
            </a:r>
            <a:r>
              <a:rPr spc="-495" dirty="0"/>
              <a:t> </a:t>
            </a:r>
            <a:r>
              <a:rPr spc="-165" dirty="0"/>
              <a:t>Activity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500" y="9303357"/>
            <a:ext cx="16510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sz="1800" dirty="0">
                <a:solidFill>
                  <a:srgbClr val="535353"/>
                </a:solidFill>
                <a:latin typeface="Gill Sans MT"/>
                <a:cs typeface="Gill Sans MT"/>
              </a:rPr>
              <a:t>8</a:t>
            </a:fld>
            <a:endParaRPr sz="18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700" y="4188956"/>
            <a:ext cx="11734800" cy="319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100"/>
              </a:spcBef>
              <a:tabLst>
                <a:tab pos="1355725" algn="l"/>
                <a:tab pos="1750695" algn="l"/>
                <a:tab pos="3687445" algn="l"/>
                <a:tab pos="3749675" algn="l"/>
                <a:tab pos="4168775" algn="l"/>
                <a:tab pos="4745355" algn="l"/>
                <a:tab pos="5400675" algn="l"/>
                <a:tab pos="6066155" algn="l"/>
                <a:tab pos="6404610" algn="l"/>
                <a:tab pos="6721475" algn="l"/>
                <a:tab pos="7084695" algn="l"/>
                <a:tab pos="7117715" algn="l"/>
                <a:tab pos="8503285" algn="l"/>
                <a:tab pos="8975725" algn="l"/>
                <a:tab pos="10598785" algn="l"/>
                <a:tab pos="10801350" algn="l"/>
              </a:tabLst>
            </a:pPr>
            <a:r>
              <a:rPr sz="4600" spc="-70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460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70" dirty="0">
                <a:solidFill>
                  <a:srgbClr val="535353"/>
                </a:solidFill>
                <a:latin typeface="Gill Sans MT"/>
                <a:cs typeface="Gill Sans MT"/>
              </a:rPr>
              <a:t>first</a:t>
            </a:r>
            <a:r>
              <a:rPr sz="4600" spc="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70" dirty="0">
                <a:solidFill>
                  <a:srgbClr val="535353"/>
                </a:solidFill>
                <a:latin typeface="Gill Sans MT"/>
                <a:cs typeface="Gill Sans MT"/>
              </a:rPr>
              <a:t>difficulty	</a:t>
            </a:r>
            <a:r>
              <a:rPr sz="4600" spc="-45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4600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70" dirty="0">
                <a:solidFill>
                  <a:srgbClr val="535353"/>
                </a:solidFill>
                <a:latin typeface="Gill Sans MT"/>
                <a:cs typeface="Gill Sans MT"/>
              </a:rPr>
              <a:t>specifying		</a:t>
            </a:r>
            <a:r>
              <a:rPr sz="4600" spc="-90" dirty="0">
                <a:solidFill>
                  <a:srgbClr val="535353"/>
                </a:solidFill>
                <a:latin typeface="Gill Sans MT"/>
                <a:cs typeface="Gill Sans MT"/>
              </a:rPr>
              <a:t>requirements</a:t>
            </a:r>
            <a:r>
              <a:rPr sz="460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is	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to  </a:t>
            </a:r>
            <a:r>
              <a:rPr sz="4600" spc="-40" dirty="0">
                <a:solidFill>
                  <a:srgbClr val="535353"/>
                </a:solidFill>
                <a:latin typeface="Gill Sans MT"/>
                <a:cs typeface="Gill Sans MT"/>
              </a:rPr>
              <a:t>find,</a:t>
            </a:r>
            <a:r>
              <a:rPr sz="4600" spc="-37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to	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communicate,</a:t>
            </a:r>
            <a:r>
              <a:rPr sz="4600" spc="-36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20" dirty="0">
                <a:solidFill>
                  <a:srgbClr val="535353"/>
                </a:solidFill>
                <a:latin typeface="Gill Sans MT"/>
                <a:cs typeface="Gill Sans MT"/>
              </a:rPr>
              <a:t>and	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to	</a:t>
            </a:r>
            <a:r>
              <a:rPr sz="4600" spc="-70" dirty="0">
                <a:solidFill>
                  <a:srgbClr val="535353"/>
                </a:solidFill>
                <a:latin typeface="Gill Sans MT"/>
                <a:cs typeface="Gill Sans MT"/>
              </a:rPr>
              <a:t>remember</a:t>
            </a:r>
            <a:r>
              <a:rPr sz="4600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what	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is  </a:t>
            </a:r>
            <a:r>
              <a:rPr sz="4600" spc="-125" dirty="0">
                <a:solidFill>
                  <a:srgbClr val="535353"/>
                </a:solidFill>
                <a:latin typeface="Gill Sans MT"/>
                <a:cs typeface="Gill Sans MT"/>
              </a:rPr>
              <a:t>really	</a:t>
            </a:r>
            <a:r>
              <a:rPr sz="4600" spc="-60" dirty="0">
                <a:solidFill>
                  <a:srgbClr val="535353"/>
                </a:solidFill>
                <a:latin typeface="Gill Sans MT"/>
                <a:cs typeface="Gill Sans MT"/>
              </a:rPr>
              <a:t>necessary		</a:t>
            </a:r>
            <a:r>
              <a:rPr sz="4600" spc="-20" dirty="0">
                <a:solidFill>
                  <a:srgbClr val="535353"/>
                </a:solidFill>
                <a:latin typeface="Gill Sans MT"/>
                <a:cs typeface="Gill Sans MT"/>
              </a:rPr>
              <a:t>and	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to	</a:t>
            </a:r>
            <a:r>
              <a:rPr sz="4600" spc="-70" dirty="0">
                <a:solidFill>
                  <a:srgbClr val="535353"/>
                </a:solidFill>
                <a:latin typeface="Gill Sans MT"/>
                <a:cs typeface="Gill Sans MT"/>
              </a:rPr>
              <a:t>specify	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it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95" dirty="0">
                <a:solidFill>
                  <a:srgbClr val="535353"/>
                </a:solidFill>
                <a:latin typeface="Gill Sans MT"/>
                <a:cs typeface="Gill Sans MT"/>
              </a:rPr>
              <a:t>in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 a	</a:t>
            </a:r>
            <a:r>
              <a:rPr sz="4600" spc="-110" dirty="0">
                <a:solidFill>
                  <a:srgbClr val="535353"/>
                </a:solidFill>
                <a:latin typeface="Gill Sans MT"/>
                <a:cs typeface="Gill Sans MT"/>
              </a:rPr>
              <a:t>clear </a:t>
            </a:r>
            <a:r>
              <a:rPr sz="4600" spc="-20" dirty="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un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4600" spc="-160" dirty="0">
                <a:solidFill>
                  <a:srgbClr val="535353"/>
                </a:solidFill>
                <a:latin typeface="Gill Sans MT"/>
                <a:cs typeface="Gill Sans MT"/>
              </a:rPr>
              <a:t>e</a:t>
            </a:r>
            <a:r>
              <a:rPr sz="4600" spc="45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4600" spc="-155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r>
              <a:rPr sz="4600" spc="-140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n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da</a:t>
            </a:r>
            <a:r>
              <a:rPr sz="4600" spc="-30" dirty="0">
                <a:solidFill>
                  <a:srgbClr val="535353"/>
                </a:solidFill>
                <a:latin typeface="Gill Sans MT"/>
                <a:cs typeface="Gill Sans MT"/>
              </a:rPr>
              <a:t>b</a:t>
            </a:r>
            <a:r>
              <a:rPr sz="4600" spc="-75" dirty="0">
                <a:solidFill>
                  <a:srgbClr val="535353"/>
                </a:solidFill>
                <a:latin typeface="Gill Sans MT"/>
                <a:cs typeface="Gill Sans MT"/>
              </a:rPr>
              <a:t>le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m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nn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er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spc="-90" dirty="0">
                <a:solidFill>
                  <a:srgbClr val="535353"/>
                </a:solidFill>
                <a:latin typeface="Gill Sans MT"/>
                <a:cs typeface="Gill Sans MT"/>
              </a:rPr>
              <a:t>f</a:t>
            </a:r>
            <a:r>
              <a:rPr sz="4600" spc="-170" dirty="0">
                <a:solidFill>
                  <a:srgbClr val="535353"/>
                </a:solidFill>
                <a:latin typeface="Gill Sans MT"/>
                <a:cs typeface="Gill Sans MT"/>
              </a:rPr>
              <a:t>or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600" spc="-90" dirty="0">
                <a:solidFill>
                  <a:srgbClr val="535353"/>
                </a:solidFill>
                <a:latin typeface="Gill Sans MT"/>
                <a:cs typeface="Gill Sans MT"/>
              </a:rPr>
              <a:t>clien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ts</a:t>
            </a:r>
            <a:r>
              <a:rPr sz="46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4600" spc="-50" dirty="0">
                <a:solidFill>
                  <a:srgbClr val="535353"/>
                </a:solidFill>
                <a:latin typeface="Gill Sans MT"/>
                <a:cs typeface="Gill Sans MT"/>
              </a:rPr>
              <a:t>n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d	</a:t>
            </a:r>
            <a:r>
              <a:rPr sz="4600" spc="-65" dirty="0">
                <a:solidFill>
                  <a:srgbClr val="535353"/>
                </a:solidFill>
                <a:latin typeface="Gill Sans MT"/>
                <a:cs typeface="Gill Sans MT"/>
              </a:rPr>
              <a:t>con</a:t>
            </a:r>
            <a:r>
              <a:rPr sz="4600" spc="-14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spc="-180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460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4600" spc="-140" dirty="0">
                <a:solidFill>
                  <a:srgbClr val="535353"/>
                </a:solidFill>
                <a:latin typeface="Gill Sans MT"/>
                <a:cs typeface="Gill Sans MT"/>
              </a:rPr>
              <a:t>c</a:t>
            </a:r>
            <a:r>
              <a:rPr sz="4600" spc="-110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600" spc="-195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4600" spc="40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4600" spc="-170" dirty="0">
                <a:solidFill>
                  <a:srgbClr val="535353"/>
                </a:solidFill>
                <a:latin typeface="Gill Sans MT"/>
                <a:cs typeface="Gill Sans MT"/>
              </a:rPr>
              <a:t>s.</a:t>
            </a:r>
            <a:endParaRPr sz="4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122" y="848916"/>
            <a:ext cx="84004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9135" algn="l"/>
              </a:tabLst>
            </a:pPr>
            <a:r>
              <a:rPr dirty="0"/>
              <a:t>P</a:t>
            </a:r>
            <a:r>
              <a:rPr spc="-200" dirty="0"/>
              <a:t>rojec</a:t>
            </a:r>
            <a:r>
              <a:rPr spc="-155" dirty="0"/>
              <a:t>t</a:t>
            </a:r>
            <a:r>
              <a:rPr spc="-5" dirty="0"/>
              <a:t> </a:t>
            </a:r>
            <a:r>
              <a:rPr spc="75" dirty="0"/>
              <a:t>S</a:t>
            </a:r>
            <a:r>
              <a:rPr spc="-80" dirty="0"/>
              <a:t>u</a:t>
            </a:r>
            <a:r>
              <a:rPr spc="-150" dirty="0"/>
              <a:t>ccess</a:t>
            </a:r>
            <a:r>
              <a:rPr dirty="0"/>
              <a:t>	</a:t>
            </a:r>
            <a:r>
              <a:rPr spc="-120" dirty="0"/>
              <a:t>F</a:t>
            </a:r>
            <a:r>
              <a:rPr spc="-114" dirty="0"/>
              <a:t>a</a:t>
            </a:r>
            <a:r>
              <a:rPr spc="-215" dirty="0"/>
              <a:t>c</a:t>
            </a:r>
            <a:r>
              <a:rPr spc="-170" dirty="0"/>
              <a:t>t</a:t>
            </a:r>
            <a:r>
              <a:rPr spc="-305" dirty="0"/>
              <a:t>o</a:t>
            </a:r>
            <a:r>
              <a:rPr spc="65" dirty="0"/>
              <a:t>r</a:t>
            </a:r>
            <a:r>
              <a:rPr spc="-225" dirty="0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7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727532"/>
            <a:ext cx="4730750" cy="1275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0" marR="5080" indent="-578485">
              <a:lnSpc>
                <a:spcPct val="115500"/>
              </a:lnSpc>
              <a:spcBef>
                <a:spcPts val="90"/>
              </a:spcBef>
              <a:tabLst>
                <a:tab pos="590550" algn="l"/>
              </a:tabLst>
            </a:pPr>
            <a:r>
              <a:rPr sz="2950" spc="-70" dirty="0">
                <a:solidFill>
                  <a:srgbClr val="606060"/>
                </a:solidFill>
                <a:latin typeface="Gill Sans MT"/>
                <a:cs typeface="Gill Sans MT"/>
              </a:rPr>
              <a:t>2.	</a:t>
            </a:r>
            <a:r>
              <a:rPr sz="3550" spc="-55" dirty="0">
                <a:solidFill>
                  <a:srgbClr val="606060"/>
                </a:solidFill>
                <a:latin typeface="Gill Sans MT"/>
                <a:cs typeface="Gill Sans MT"/>
              </a:rPr>
              <a:t>Executive </a:t>
            </a:r>
            <a:r>
              <a:rPr sz="3550" dirty="0">
                <a:solidFill>
                  <a:srgbClr val="606060"/>
                </a:solidFill>
                <a:latin typeface="Gill Sans MT"/>
                <a:cs typeface="Gill Sans MT"/>
              </a:rPr>
              <a:t>management  </a:t>
            </a:r>
            <a:r>
              <a:rPr sz="3550" spc="-25" dirty="0">
                <a:solidFill>
                  <a:srgbClr val="606060"/>
                </a:solidFill>
                <a:latin typeface="Gill Sans MT"/>
                <a:cs typeface="Gill Sans MT"/>
              </a:rPr>
              <a:t>support.</a:t>
            </a:r>
            <a:endParaRPr sz="35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5432888"/>
            <a:ext cx="3951604" cy="1275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0" marR="5080" indent="-578485">
              <a:lnSpc>
                <a:spcPct val="115500"/>
              </a:lnSpc>
              <a:spcBef>
                <a:spcPts val="90"/>
              </a:spcBef>
              <a:tabLst>
                <a:tab pos="590550" algn="l"/>
              </a:tabLst>
            </a:pPr>
            <a:r>
              <a:rPr sz="2950" spc="-70" dirty="0">
                <a:solidFill>
                  <a:srgbClr val="0061FF"/>
                </a:solidFill>
                <a:latin typeface="Gill Sans MT"/>
                <a:cs typeface="Gill Sans MT"/>
              </a:rPr>
              <a:t>3.	</a:t>
            </a:r>
            <a:r>
              <a:rPr sz="3550" spc="-75" dirty="0">
                <a:solidFill>
                  <a:srgbClr val="0061FF"/>
                </a:solidFill>
                <a:latin typeface="Gill Sans MT"/>
                <a:cs typeface="Gill Sans MT"/>
              </a:rPr>
              <a:t>Clear </a:t>
            </a:r>
            <a:r>
              <a:rPr sz="3550" spc="-40" dirty="0">
                <a:solidFill>
                  <a:srgbClr val="0061FF"/>
                </a:solidFill>
                <a:latin typeface="Gill Sans MT"/>
                <a:cs typeface="Gill Sans MT"/>
              </a:rPr>
              <a:t>statement </a:t>
            </a:r>
            <a:r>
              <a:rPr sz="3550" spc="-20" dirty="0">
                <a:solidFill>
                  <a:srgbClr val="0061FF"/>
                </a:solidFill>
                <a:latin typeface="Gill Sans MT"/>
                <a:cs typeface="Gill Sans MT"/>
              </a:rPr>
              <a:t>of  </a:t>
            </a:r>
            <a:r>
              <a:rPr sz="3550" spc="-60" dirty="0">
                <a:solidFill>
                  <a:srgbClr val="0061FF"/>
                </a:solidFill>
                <a:latin typeface="Gill Sans MT"/>
                <a:cs typeface="Gill Sans MT"/>
              </a:rPr>
              <a:t>requirements.</a:t>
            </a:r>
            <a:endParaRPr sz="355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7216273"/>
            <a:ext cx="3507104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90550" algn="l"/>
              </a:tabLst>
            </a:pPr>
            <a:r>
              <a:rPr sz="2950" spc="-70" dirty="0">
                <a:solidFill>
                  <a:srgbClr val="0061FF"/>
                </a:solidFill>
                <a:latin typeface="Gill Sans MT"/>
                <a:cs typeface="Gill Sans MT"/>
              </a:rPr>
              <a:t>4.	</a:t>
            </a:r>
            <a:r>
              <a:rPr sz="3550" spc="-60" dirty="0">
                <a:solidFill>
                  <a:srgbClr val="0061FF"/>
                </a:solidFill>
                <a:latin typeface="Gill Sans MT"/>
                <a:cs typeface="Gill Sans MT"/>
              </a:rPr>
              <a:t>Proper</a:t>
            </a:r>
            <a:r>
              <a:rPr sz="3550" spc="-45" dirty="0">
                <a:solidFill>
                  <a:srgbClr val="0061FF"/>
                </a:solidFill>
                <a:latin typeface="Gill Sans MT"/>
                <a:cs typeface="Gill Sans MT"/>
              </a:rPr>
              <a:t> </a:t>
            </a:r>
            <a:r>
              <a:rPr sz="3550" spc="-40" dirty="0">
                <a:solidFill>
                  <a:srgbClr val="0061FF"/>
                </a:solidFill>
                <a:latin typeface="Gill Sans MT"/>
                <a:cs typeface="Gill Sans MT"/>
              </a:rPr>
              <a:t>planning.</a:t>
            </a:r>
            <a:endParaRPr sz="355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700" y="8296788"/>
            <a:ext cx="4413885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90550" algn="l"/>
              </a:tabLst>
            </a:pPr>
            <a:r>
              <a:rPr sz="2950" spc="-70" dirty="0">
                <a:solidFill>
                  <a:srgbClr val="0061FF"/>
                </a:solidFill>
                <a:latin typeface="Gill Sans MT"/>
                <a:cs typeface="Gill Sans MT"/>
              </a:rPr>
              <a:t>5.	</a:t>
            </a:r>
            <a:r>
              <a:rPr sz="3550" spc="-75" dirty="0">
                <a:solidFill>
                  <a:srgbClr val="0061FF"/>
                </a:solidFill>
                <a:latin typeface="Gill Sans MT"/>
                <a:cs typeface="Gill Sans MT"/>
              </a:rPr>
              <a:t>Realistic</a:t>
            </a:r>
            <a:r>
              <a:rPr sz="3550" spc="-15" dirty="0">
                <a:solidFill>
                  <a:srgbClr val="0061FF"/>
                </a:solidFill>
                <a:latin typeface="Gill Sans MT"/>
                <a:cs typeface="Gill Sans MT"/>
              </a:rPr>
              <a:t> </a:t>
            </a:r>
            <a:r>
              <a:rPr sz="3550" spc="-40" dirty="0">
                <a:solidFill>
                  <a:srgbClr val="0061FF"/>
                </a:solidFill>
                <a:latin typeface="Gill Sans MT"/>
                <a:cs typeface="Gill Sans MT"/>
              </a:rPr>
              <a:t>expectations</a:t>
            </a:r>
            <a:endParaRPr sz="355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" y="2725045"/>
            <a:ext cx="11918315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90550" algn="l"/>
                <a:tab pos="6412865" algn="l"/>
                <a:tab pos="7118350" algn="l"/>
              </a:tabLst>
            </a:pPr>
            <a:r>
              <a:rPr sz="2950" spc="-70" dirty="0">
                <a:solidFill>
                  <a:srgbClr val="0061FF"/>
                </a:solidFill>
                <a:latin typeface="Gill Sans MT"/>
                <a:cs typeface="Gill Sans MT"/>
              </a:rPr>
              <a:t>1.	</a:t>
            </a:r>
            <a:r>
              <a:rPr sz="3550" spc="-80" dirty="0">
                <a:solidFill>
                  <a:srgbClr val="0061FF"/>
                </a:solidFill>
                <a:latin typeface="Gill Sans MT"/>
                <a:cs typeface="Gill Sans MT"/>
              </a:rPr>
              <a:t>User</a:t>
            </a:r>
            <a:r>
              <a:rPr sz="3550" spc="15" dirty="0">
                <a:solidFill>
                  <a:srgbClr val="0061FF"/>
                </a:solidFill>
                <a:latin typeface="Gill Sans MT"/>
                <a:cs typeface="Gill Sans MT"/>
              </a:rPr>
              <a:t> </a:t>
            </a:r>
            <a:r>
              <a:rPr sz="3550" spc="-55" dirty="0">
                <a:solidFill>
                  <a:srgbClr val="0061FF"/>
                </a:solidFill>
                <a:latin typeface="Gill Sans MT"/>
                <a:cs typeface="Gill Sans MT"/>
              </a:rPr>
              <a:t>involvement.	</a:t>
            </a:r>
            <a:r>
              <a:rPr sz="2950" spc="-70" dirty="0">
                <a:solidFill>
                  <a:srgbClr val="0061FF"/>
                </a:solidFill>
                <a:latin typeface="Gill Sans MT"/>
                <a:cs typeface="Gill Sans MT"/>
              </a:rPr>
              <a:t>6.	</a:t>
            </a:r>
            <a:r>
              <a:rPr sz="3550" spc="-45" dirty="0">
                <a:solidFill>
                  <a:srgbClr val="0061FF"/>
                </a:solidFill>
                <a:latin typeface="Gill Sans MT"/>
                <a:cs typeface="Gill Sans MT"/>
              </a:rPr>
              <a:t>Smaller </a:t>
            </a:r>
            <a:r>
              <a:rPr sz="3550" spc="-60" dirty="0">
                <a:solidFill>
                  <a:srgbClr val="0061FF"/>
                </a:solidFill>
                <a:latin typeface="Gill Sans MT"/>
                <a:cs typeface="Gill Sans MT"/>
              </a:rPr>
              <a:t>project</a:t>
            </a:r>
            <a:r>
              <a:rPr sz="3550" spc="25" dirty="0">
                <a:solidFill>
                  <a:srgbClr val="0061FF"/>
                </a:solidFill>
                <a:latin typeface="Gill Sans MT"/>
                <a:cs typeface="Gill Sans MT"/>
              </a:rPr>
              <a:t> </a:t>
            </a:r>
            <a:r>
              <a:rPr sz="3550" spc="-60" dirty="0">
                <a:solidFill>
                  <a:srgbClr val="0061FF"/>
                </a:solidFill>
                <a:latin typeface="Gill Sans MT"/>
                <a:cs typeface="Gill Sans MT"/>
              </a:rPr>
              <a:t>milestones.</a:t>
            </a:r>
            <a:endParaRPr sz="355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4500" y="3825373"/>
            <a:ext cx="3516629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90550" algn="l"/>
              </a:tabLst>
            </a:pPr>
            <a:r>
              <a:rPr sz="2950" spc="-70" dirty="0">
                <a:solidFill>
                  <a:srgbClr val="535353"/>
                </a:solidFill>
                <a:latin typeface="Gill Sans MT"/>
                <a:cs typeface="Gill Sans MT"/>
              </a:rPr>
              <a:t>7.	</a:t>
            </a:r>
            <a:r>
              <a:rPr sz="3550" spc="-25" dirty="0">
                <a:solidFill>
                  <a:srgbClr val="535353"/>
                </a:solidFill>
                <a:latin typeface="Gill Sans MT"/>
                <a:cs typeface="Gill Sans MT"/>
              </a:rPr>
              <a:t>Competent</a:t>
            </a:r>
            <a:r>
              <a:rPr sz="3550" spc="-5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550" spc="-50" dirty="0">
                <a:solidFill>
                  <a:srgbClr val="535353"/>
                </a:solidFill>
                <a:latin typeface="Gill Sans MT"/>
                <a:cs typeface="Gill Sans MT"/>
              </a:rPr>
              <a:t>staff</a:t>
            </a:r>
            <a:endParaRPr sz="355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4500" y="4925701"/>
            <a:ext cx="2687320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90550" algn="l"/>
              </a:tabLst>
            </a:pPr>
            <a:r>
              <a:rPr sz="2950" spc="-70" dirty="0">
                <a:solidFill>
                  <a:srgbClr val="535353"/>
                </a:solidFill>
                <a:latin typeface="Gill Sans MT"/>
                <a:cs typeface="Gill Sans MT"/>
              </a:rPr>
              <a:t>8.	</a:t>
            </a:r>
            <a:r>
              <a:rPr sz="3550" spc="25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3550" spc="-15" dirty="0">
                <a:solidFill>
                  <a:srgbClr val="535353"/>
                </a:solidFill>
                <a:latin typeface="Gill Sans MT"/>
                <a:cs typeface="Gill Sans MT"/>
              </a:rPr>
              <a:t>wn</a:t>
            </a:r>
            <a:r>
              <a:rPr sz="3550" spc="-110" dirty="0">
                <a:solidFill>
                  <a:srgbClr val="535353"/>
                </a:solidFill>
                <a:latin typeface="Gill Sans MT"/>
                <a:cs typeface="Gill Sans MT"/>
              </a:rPr>
              <a:t>e</a:t>
            </a:r>
            <a:r>
              <a:rPr sz="3550" spc="50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3550" spc="-60" dirty="0">
                <a:solidFill>
                  <a:srgbClr val="535353"/>
                </a:solidFill>
                <a:latin typeface="Gill Sans MT"/>
                <a:cs typeface="Gill Sans MT"/>
              </a:rPr>
              <a:t>sh</a:t>
            </a:r>
            <a:r>
              <a:rPr sz="3550" spc="-20" dirty="0">
                <a:solidFill>
                  <a:srgbClr val="535353"/>
                </a:solidFill>
                <a:latin typeface="Gill Sans MT"/>
                <a:cs typeface="Gill Sans MT"/>
              </a:rPr>
              <a:t>i</a:t>
            </a:r>
            <a:r>
              <a:rPr sz="3550" spc="-110" dirty="0">
                <a:solidFill>
                  <a:srgbClr val="535353"/>
                </a:solidFill>
                <a:latin typeface="Gill Sans MT"/>
                <a:cs typeface="Gill Sans MT"/>
              </a:rPr>
              <a:t>p</a:t>
            </a:r>
            <a:r>
              <a:rPr sz="3550" spc="-145" dirty="0">
                <a:solidFill>
                  <a:srgbClr val="535353"/>
                </a:solidFill>
                <a:latin typeface="Gill Sans MT"/>
                <a:cs typeface="Gill Sans MT"/>
              </a:rPr>
              <a:t>.</a:t>
            </a:r>
            <a:endParaRPr sz="35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4500" y="6026029"/>
            <a:ext cx="5434330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90550" algn="l"/>
              </a:tabLst>
            </a:pPr>
            <a:r>
              <a:rPr sz="2950" spc="-70" dirty="0">
                <a:solidFill>
                  <a:srgbClr val="0061FF"/>
                </a:solidFill>
                <a:latin typeface="Gill Sans MT"/>
                <a:cs typeface="Gill Sans MT"/>
              </a:rPr>
              <a:t>9.	</a:t>
            </a:r>
            <a:r>
              <a:rPr sz="3550" spc="-75" dirty="0">
                <a:solidFill>
                  <a:srgbClr val="0061FF"/>
                </a:solidFill>
                <a:latin typeface="Gill Sans MT"/>
                <a:cs typeface="Gill Sans MT"/>
              </a:rPr>
              <a:t>Clear </a:t>
            </a:r>
            <a:r>
              <a:rPr sz="3550" spc="-60" dirty="0">
                <a:solidFill>
                  <a:srgbClr val="0061FF"/>
                </a:solidFill>
                <a:latin typeface="Gill Sans MT"/>
                <a:cs typeface="Gill Sans MT"/>
              </a:rPr>
              <a:t>vision </a:t>
            </a:r>
            <a:r>
              <a:rPr sz="3550" dirty="0">
                <a:solidFill>
                  <a:srgbClr val="0061FF"/>
                </a:solidFill>
                <a:latin typeface="Gill Sans MT"/>
                <a:cs typeface="Gill Sans MT"/>
              </a:rPr>
              <a:t>and</a:t>
            </a:r>
            <a:r>
              <a:rPr sz="3550" spc="125" dirty="0">
                <a:solidFill>
                  <a:srgbClr val="0061FF"/>
                </a:solidFill>
                <a:latin typeface="Gill Sans MT"/>
                <a:cs typeface="Gill Sans MT"/>
              </a:rPr>
              <a:t> </a:t>
            </a:r>
            <a:r>
              <a:rPr sz="3550" spc="-60" dirty="0">
                <a:solidFill>
                  <a:srgbClr val="0061FF"/>
                </a:solidFill>
                <a:latin typeface="Gill Sans MT"/>
                <a:cs typeface="Gill Sans MT"/>
              </a:rPr>
              <a:t>objectives.</a:t>
            </a:r>
            <a:endParaRPr sz="355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4500" y="7028516"/>
            <a:ext cx="5364480" cy="1275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0" marR="5080" indent="-578485">
              <a:lnSpc>
                <a:spcPct val="115500"/>
              </a:lnSpc>
              <a:spcBef>
                <a:spcPts val="90"/>
              </a:spcBef>
            </a:pPr>
            <a:r>
              <a:rPr sz="2950" spc="-45" dirty="0">
                <a:latin typeface="Gill Sans MT"/>
                <a:cs typeface="Gill Sans MT"/>
              </a:rPr>
              <a:t>10. </a:t>
            </a:r>
            <a:r>
              <a:rPr sz="3550" spc="-55" dirty="0">
                <a:latin typeface="Gill Sans MT"/>
                <a:cs typeface="Gill Sans MT"/>
              </a:rPr>
              <a:t>Hard-working </a:t>
            </a:r>
            <a:r>
              <a:rPr sz="3550" dirty="0">
                <a:latin typeface="Gill Sans MT"/>
                <a:cs typeface="Gill Sans MT"/>
              </a:rPr>
              <a:t>and </a:t>
            </a:r>
            <a:r>
              <a:rPr sz="3550" spc="-30" dirty="0">
                <a:latin typeface="Gill Sans MT"/>
                <a:cs typeface="Gill Sans MT"/>
              </a:rPr>
              <a:t>focused  </a:t>
            </a:r>
            <a:r>
              <a:rPr sz="3550" spc="-65" dirty="0">
                <a:latin typeface="Gill Sans MT"/>
                <a:cs typeface="Gill Sans MT"/>
              </a:rPr>
              <a:t>staff.</a:t>
            </a:r>
            <a:endParaRPr sz="35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2136</Words>
  <Application>Microsoft Office PowerPoint</Application>
  <PresentationFormat>Custom</PresentationFormat>
  <Paragraphs>534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Calibri</vt:lpstr>
      <vt:lpstr>Calibri Light</vt:lpstr>
      <vt:lpstr>Gill Sans MT</vt:lpstr>
      <vt:lpstr>Lucida Sans Unicode</vt:lpstr>
      <vt:lpstr>Palatino Linotype</vt:lpstr>
      <vt:lpstr>Times New Roman</vt:lpstr>
      <vt:lpstr>Verdana</vt:lpstr>
      <vt:lpstr>Retrospect</vt:lpstr>
      <vt:lpstr>PowerPoint Presentation</vt:lpstr>
      <vt:lpstr>PowerPoint Presentation</vt:lpstr>
      <vt:lpstr>Introduction</vt:lpstr>
      <vt:lpstr>Software Requirements</vt:lpstr>
      <vt:lpstr>Requirement Engineering</vt:lpstr>
      <vt:lpstr>The Boundary of two Worlds</vt:lpstr>
      <vt:lpstr>Building the Right System Right</vt:lpstr>
      <vt:lpstr>A Difficult Activity</vt:lpstr>
      <vt:lpstr>Project Success Factors</vt:lpstr>
      <vt:lpstr>Project Challenged Factors</vt:lpstr>
      <vt:lpstr>Why is it so Hard?</vt:lpstr>
      <vt:lpstr>Why is it so Hard?</vt:lpstr>
      <vt:lpstr>A Human Activity</vt:lpstr>
      <vt:lpstr>Requirement Engineering Goals</vt:lpstr>
      <vt:lpstr>Typical Deliverables</vt:lpstr>
      <vt:lpstr>Requirement Engineering  Activities</vt:lpstr>
      <vt:lpstr>Requirement Elicitation</vt:lpstr>
      <vt:lpstr>Discovering Requirements</vt:lpstr>
      <vt:lpstr>Requirement Elicitation Goals</vt:lpstr>
      <vt:lpstr>Requirements to Elicit</vt:lpstr>
      <vt:lpstr>Elicitation Techniques (1/2)</vt:lpstr>
      <vt:lpstr>Elicitation Techniques (2/2)</vt:lpstr>
      <vt:lpstr>Modeling and Analyzing  Requirements</vt:lpstr>
      <vt:lpstr>Creating Descriptions for  Interpretation and Validation</vt:lpstr>
      <vt:lpstr>Modeling Requirements</vt:lpstr>
      <vt:lpstr>Modeling Requirements</vt:lpstr>
      <vt:lpstr>Analyzing Requirement Models</vt:lpstr>
      <vt:lpstr>Different Languages</vt:lpstr>
      <vt:lpstr>Requirement Specification</vt:lpstr>
      <vt:lpstr>Writing Clear Requirements</vt:lpstr>
      <vt:lpstr>Requirements are Complete  Sentences</vt:lpstr>
      <vt:lpstr>Requirements are Clear, Simple,  and Unambiguous</vt:lpstr>
      <vt:lpstr>Tips for Writing</vt:lpstr>
      <vt:lpstr>Writing Pitfalls to Avoid</vt:lpstr>
      <vt:lpstr>“What” is better than “HOW”</vt:lpstr>
      <vt:lpstr>Avoid Ambiguities</vt:lpstr>
      <vt:lpstr>Keep it Simple</vt:lpstr>
      <vt:lpstr>Templates for Specifications</vt:lpstr>
      <vt:lpstr>The IEEE 830-1998 Template</vt:lpstr>
      <vt:lpstr>Requirement Verification and  Validation</vt:lpstr>
      <vt:lpstr>Requirement Verification</vt:lpstr>
      <vt:lpstr>Requirement Validation</vt:lpstr>
      <vt:lpstr>Requirement Management and  Evolution</vt:lpstr>
      <vt:lpstr>Management and Traceability</vt:lpstr>
      <vt:lpstr>Managing Requirements</vt:lpstr>
      <vt:lpstr>Requirement Evolution</vt:lpstr>
      <vt:lpstr>Product Families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2020-08-18T07:26:29Z</dcterms:created>
  <dcterms:modified xsi:type="dcterms:W3CDTF">2020-08-21T09:52:17Z</dcterms:modified>
</cp:coreProperties>
</file>