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300" r:id="rId2"/>
    <p:sldId id="302" r:id="rId3"/>
    <p:sldId id="301" r:id="rId4"/>
    <p:sldId id="266" r:id="rId5"/>
    <p:sldId id="277" r:id="rId6"/>
    <p:sldId id="278" r:id="rId7"/>
    <p:sldId id="267" r:id="rId8"/>
    <p:sldId id="292" r:id="rId9"/>
    <p:sldId id="268" r:id="rId10"/>
    <p:sldId id="283" r:id="rId11"/>
    <p:sldId id="284" r:id="rId12"/>
    <p:sldId id="285" r:id="rId13"/>
    <p:sldId id="293" r:id="rId14"/>
    <p:sldId id="269" r:id="rId15"/>
    <p:sldId id="286" r:id="rId16"/>
    <p:sldId id="287" r:id="rId17"/>
    <p:sldId id="288" r:id="rId18"/>
    <p:sldId id="298" r:id="rId19"/>
    <p:sldId id="279" r:id="rId20"/>
    <p:sldId id="270" r:id="rId21"/>
    <p:sldId id="271" r:id="rId22"/>
    <p:sldId id="272" r:id="rId23"/>
    <p:sldId id="294" r:id="rId24"/>
    <p:sldId id="273" r:id="rId25"/>
    <p:sldId id="274" r:id="rId26"/>
    <p:sldId id="295" r:id="rId27"/>
    <p:sldId id="280" r:id="rId28"/>
    <p:sldId id="290" r:id="rId29"/>
    <p:sldId id="296" r:id="rId30"/>
    <p:sldId id="281" r:id="rId31"/>
    <p:sldId id="275" r:id="rId32"/>
    <p:sldId id="276" r:id="rId33"/>
    <p:sldId id="297" r:id="rId34"/>
    <p:sldId id="282" r:id="rId35"/>
    <p:sldId id="291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42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09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7.xml"/><Relationship Id="rId2" Type="http://schemas.openxmlformats.org/officeDocument/2006/relationships/slide" Target="slides/slide36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pPr>
              <a:defRPr/>
            </a:pPr>
            <a:fld id="{93A95077-C064-46CF-9303-855682CD0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pPr>
              <a:defRPr/>
            </a:pPr>
            <a:fld id="{342C92E4-5086-4A5B-A973-44407F335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884D1-4496-4385-8A23-41777573B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1826-F118-4FB4-B57F-6F1465DA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6DD-6B43-4294-9D24-3D636FE91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710D-A25C-4819-9227-9F047AB5A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19D77-4EDA-4302-A08F-126F280B5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7D513-1579-4F74-BF9D-FE491BF53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6344-AA1A-4914-9063-E14C1C84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AF0D-84C6-4767-B4AA-FD41E93BA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0C838-45CF-4BB7-A752-0D47F9862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46307-29F5-4AE8-A73B-A6F47A17E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672A7-5E03-4CC4-A9DF-59B88E065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5000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pPr>
              <a:defRPr/>
            </a:pPr>
            <a:fld id="{7DE5857E-673E-4784-B60A-085229B3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Software Engineering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Unit II: Requirements </a:t>
            </a:r>
            <a:r>
              <a:rPr lang="en-US" sz="2800" b="1" dirty="0" smtClean="0">
                <a:solidFill>
                  <a:schemeClr val="accent2"/>
                </a:solidFill>
              </a:rPr>
              <a:t>Engineering</a:t>
            </a:r>
          </a:p>
          <a:p>
            <a:pPr algn="ctr" eaLnBrk="1" hangingPunct="1"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Requirement Analysis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sz="2400" dirty="0" smtClean="0"/>
              <a:t>	Requirements Engineering, Initiating the process, Eliciting Requirements, Building the Requirements Model, Negotiating, Validating requirements, Requirements Analysis, Scenario- Based Analysis, Requirements Modeling strategies, Flow-Oriented Modeling, Class based</a:t>
            </a:r>
          </a:p>
          <a:p>
            <a:pPr algn="just" eaLnBrk="1" hangingPunct="1">
              <a:buFontTx/>
              <a:buNone/>
            </a:pPr>
            <a:r>
              <a:rPr lang="en-US" sz="2400" dirty="0" smtClean="0"/>
              <a:t>	modeling, SRS</a:t>
            </a:r>
            <a:r>
              <a:rPr lang="en-US" sz="2400" b="1" dirty="0" smtClean="0"/>
              <a:t>.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sz="1800" b="1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F3FAE2-C835-491C-B245-6504566E223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582C5-BC15-4844-9999-09401110CD4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First Set of Questions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19400"/>
            <a:ext cx="7239000" cy="2667000"/>
          </a:xfrm>
        </p:spPr>
        <p:txBody>
          <a:bodyPr/>
          <a:lstStyle/>
          <a:p>
            <a:pPr eaLnBrk="1" hangingPunct="1"/>
            <a:r>
              <a:rPr lang="en-US" sz="2000" smtClean="0"/>
              <a:t>Who is behind the request for this work?</a:t>
            </a:r>
          </a:p>
          <a:p>
            <a:pPr eaLnBrk="1" hangingPunct="1"/>
            <a:r>
              <a:rPr lang="en-US" sz="2000" smtClean="0"/>
              <a:t>Who will use the solution?</a:t>
            </a:r>
          </a:p>
          <a:p>
            <a:pPr eaLnBrk="1" hangingPunct="1"/>
            <a:r>
              <a:rPr lang="en-US" sz="2000" smtClean="0"/>
              <a:t>What will be the economic benefit of a successful solution?</a:t>
            </a:r>
          </a:p>
          <a:p>
            <a:pPr eaLnBrk="1" hangingPunct="1"/>
            <a:r>
              <a:rPr lang="en-US" sz="2000" smtClean="0"/>
              <a:t>Is there another source for the solution that you need?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4803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u="none"/>
              <a:t>These questions focus on the customer, other stakeholders, the overall goals, and the benefits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AF3A1-A6C3-432E-95CB-599B597A187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Next Set of Questions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7772400" cy="3276600"/>
          </a:xfrm>
        </p:spPr>
        <p:txBody>
          <a:bodyPr/>
          <a:lstStyle/>
          <a:p>
            <a:pPr eaLnBrk="1" hangingPunct="1"/>
            <a:r>
              <a:rPr lang="en-US" sz="2000" smtClean="0"/>
              <a:t>How would you characterize "good" output that would be generated by a successful solution?</a:t>
            </a:r>
          </a:p>
          <a:p>
            <a:pPr eaLnBrk="1" hangingPunct="1"/>
            <a:r>
              <a:rPr lang="en-US" sz="2000" smtClean="0"/>
              <a:t>What problem(s) will this solution address?</a:t>
            </a:r>
          </a:p>
          <a:p>
            <a:pPr eaLnBrk="1" hangingPunct="1"/>
            <a:r>
              <a:rPr lang="en-US" sz="2000" smtClean="0"/>
              <a:t>Can you show me (or describe) the business environment in which the solution will be used?</a:t>
            </a:r>
          </a:p>
          <a:p>
            <a:pPr eaLnBrk="1" hangingPunct="1"/>
            <a:r>
              <a:rPr lang="en-US" sz="2000" smtClean="0"/>
              <a:t>Will special performance issues or constraints affect the way the solution is approached?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4803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u="none"/>
              <a:t>These questions enable the requirements engineer to gain a better understanding of the problem and allow the customer to voice his or her perceptions about a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5725A-D10E-4607-A945-6512D6CF1BD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Final Set of Questions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3352800"/>
          </a:xfrm>
        </p:spPr>
        <p:txBody>
          <a:bodyPr/>
          <a:lstStyle/>
          <a:p>
            <a:pPr eaLnBrk="1" hangingPunct="1"/>
            <a:r>
              <a:rPr lang="en-US" sz="2000" smtClean="0"/>
              <a:t>Are you the right person to answer these questions?  Are your answers "official"?</a:t>
            </a:r>
          </a:p>
          <a:p>
            <a:pPr eaLnBrk="1" hangingPunct="1"/>
            <a:r>
              <a:rPr lang="en-US" sz="2000" smtClean="0"/>
              <a:t>Are my questions relevant to the problem that you have?</a:t>
            </a:r>
          </a:p>
          <a:p>
            <a:pPr eaLnBrk="1" hangingPunct="1"/>
            <a:r>
              <a:rPr lang="en-US" sz="2000" smtClean="0"/>
              <a:t>Am I asking too many questions?</a:t>
            </a:r>
          </a:p>
          <a:p>
            <a:pPr eaLnBrk="1" hangingPunct="1"/>
            <a:r>
              <a:rPr lang="en-US" sz="2000" smtClean="0"/>
              <a:t>Can anyone else provide additional information?</a:t>
            </a:r>
          </a:p>
          <a:p>
            <a:pPr eaLnBrk="1" hangingPunct="1"/>
            <a:r>
              <a:rPr lang="en-US" sz="2000" smtClean="0"/>
              <a:t>Should I be asking you anything else?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62484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u="none"/>
              <a:t>These questions focus on the effectiveness of the communication activity itself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A191B1-2915-42C1-B60B-272E872B589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9D388B-69B3-49FA-9978-7D020DFE00D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Elicitation Task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Eliciting requirements is difficult because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smtClean="0"/>
              <a:t>Problems of scope</a:t>
            </a:r>
            <a:r>
              <a:rPr lang="en-US" sz="2000" smtClean="0"/>
              <a:t> in identifying the boundaries of the system or specifying too much technical detail rather than overall system objectives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smtClean="0"/>
              <a:t>Problems of understanding</a:t>
            </a:r>
            <a:r>
              <a:rPr lang="en-US" sz="2000" smtClean="0"/>
              <a:t> what is wanted, what the problem domain is, and what the computing environment can handle (Information that is believed to be "obvious" is often omitted)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smtClean="0"/>
              <a:t>Problems of volatility</a:t>
            </a:r>
            <a:r>
              <a:rPr lang="en-US" sz="2000" smtClean="0"/>
              <a:t> because the requirements change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Elicitation may be accomplished through two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Collaborative requirements gathering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Quality function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A5FB07-0F79-4689-ADD7-3244681CAE5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Basic Guidelines of Collaborative Requirements Gathering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Meetings are conducted and attended by both software engineers, customers, and other interested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Rules for preparation and participation are established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 agenda is suggested that is formal enough to cover all important points but informal enough to encourage the free flow of ideas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"facilitator" (customer, developer, or outsider) controls the meeting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"definition mechanism" is used such as work sheets, flip charts, wall stickers, electronic bulletin board, chat room, or some other virtual forum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goal is to identify the problem, propose elements of the solution, negotiate different approaches, and specify a preliminary set of solution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03564-0D75-4B8B-9A9C-912FF8564C6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Quality Function Deployment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This is a technique that translates the needs of the customer into technical requirements for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emphasizes an understanding of what is valuable to the customer and then deploys these values throughout the engineering process through functions, information, and tasks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identifies three types of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u="sng" smtClean="0"/>
              <a:t>Normal requirements</a:t>
            </a:r>
            <a:r>
              <a:rPr lang="en-US" sz="1800" smtClean="0"/>
              <a:t>: These requirements are the objectives and goals stated for a product or system during meetings with the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u="sng" smtClean="0"/>
              <a:t>Expected requirements</a:t>
            </a:r>
            <a:r>
              <a:rPr lang="en-US" sz="1800" smtClean="0"/>
              <a:t>:  These requirements are implicit to the product or system and may be so fundamental that the customer does not explicitly state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u="sng" smtClean="0"/>
              <a:t>Exciting requirements</a:t>
            </a:r>
            <a:r>
              <a:rPr lang="en-US" sz="1800" smtClean="0"/>
              <a:t>: These requirements are for features that go beyond the customer's expectations and prove to be very satisfying when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F27D8E-8FD3-4349-8287-B1457C1C7BB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Elicitation Work Products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statement of need and feasibility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bounded statement of scope for the system 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list of customers, users, and other stakeholders who participated in requirements elicitation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description of the system's technical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list of requirements (organized by function) and the domain constraints that apply to each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set of preliminary </a:t>
            </a:r>
            <a:r>
              <a:rPr lang="en-US" sz="2000" u="sng" smtClean="0"/>
              <a:t>usage scenarios</a:t>
            </a:r>
            <a:r>
              <a:rPr lang="en-US" sz="2000" smtClean="0"/>
              <a:t> (in the form of use cases) that provide insight into the use of the system or product under different operating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Any </a:t>
            </a:r>
            <a:r>
              <a:rPr lang="en-US" sz="2000" u="sng" smtClean="0"/>
              <a:t>prototypes</a:t>
            </a:r>
            <a:r>
              <a:rPr lang="en-US" sz="2000" smtClean="0"/>
              <a:t> developed to better define requirements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90600" y="1149350"/>
            <a:ext cx="6934200" cy="71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u="none"/>
              <a:t>The work products will vary depending on the system, but should include one or more of the following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972CF-C1D1-49A9-B993-655EFCB9AB6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01CE3-C394-40F7-AC70-2127C8B01C1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Elaboration Task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During elaboration, the software engineer takes the information obtained during inception and elicitation and begins to expand and refine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Elaboration focuses on developing a refined technical model of software functions, features, and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is an </a:t>
            </a:r>
            <a:r>
              <a:rPr lang="en-US" sz="2400" b="1" smtClean="0"/>
              <a:t>analysis modeling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cases are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Domain classes are identified along with their attributes and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State machine diagrams are used to capture the life on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end result is an analysis model that defines the </a:t>
            </a:r>
            <a:r>
              <a:rPr lang="en-US" sz="2400" smtClean="0">
                <a:solidFill>
                  <a:schemeClr val="accent2"/>
                </a:solidFill>
              </a:rPr>
              <a:t>functional, informational, and behavioral</a:t>
            </a:r>
            <a:r>
              <a:rPr lang="en-US" sz="2400" smtClean="0"/>
              <a:t> domains of the problem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Objectives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To introduce the concepts of user and system requirements</a:t>
            </a:r>
          </a:p>
          <a:p>
            <a:pPr eaLnBrk="1" hangingPunct="1"/>
            <a:r>
              <a:rPr lang="en-GB" sz="2800" smtClean="0"/>
              <a:t>To describe functional and non-functional requirements</a:t>
            </a:r>
          </a:p>
          <a:p>
            <a:pPr eaLnBrk="1" hangingPunct="1"/>
            <a:r>
              <a:rPr lang="en-GB" sz="2800" smtClean="0"/>
              <a:t>To explain how software requirements may be organised in a requirements document</a:t>
            </a:r>
          </a:p>
          <a:p>
            <a:pPr eaLnBrk="1" hangingPunct="1"/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B6DFC-6722-4A19-8D54-ED4AFD9DCC0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71D80-4D29-4D1D-BEDB-6D2FFF5DDC7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Developing Use Cases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Step One – Define the set of actors that will be involved in the story</a:t>
            </a:r>
          </a:p>
          <a:p>
            <a:pPr lvl="1" eaLnBrk="1" hangingPunct="1"/>
            <a:r>
              <a:rPr lang="en-US" sz="2000" smtClean="0"/>
              <a:t>Actors are people, devices, or other systems that use the system or product within the context of the function and behavior that is to be described</a:t>
            </a:r>
          </a:p>
          <a:p>
            <a:pPr lvl="1" eaLnBrk="1" hangingPunct="1"/>
            <a:r>
              <a:rPr lang="en-US" sz="2000" smtClean="0"/>
              <a:t>Actors are anything that communicate with the system or product and that are external to the system itself</a:t>
            </a:r>
          </a:p>
          <a:p>
            <a:pPr eaLnBrk="1" hangingPunct="1"/>
            <a:r>
              <a:rPr lang="en-US" sz="2400" smtClean="0"/>
              <a:t>Step Two – Develop use cases, where each one answers a set of questions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E24E5-6D3D-4203-84F3-94A256F7B1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0000"/>
                </a:solidFill>
              </a:rPr>
              <a:t>Questions Commonly Answered by a Use Case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Who is the primary actor(s), the secondary actor(s)?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are the actor’s goals?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preconditions should exist before the scenario begins?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main tasks or functions are performed by the actor?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exceptions might be considered as the scenario is described?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variations in the actor’s interaction are possible?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system information will the actor acquire, produce, or change?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Will the actor have to inform the system about changes in the external environment?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What information does the actor desire from the system?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Does the actor wish to be informed about unexpected changes?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1A21D-8BC0-4E7D-A67C-4166B22998C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Elements of the Analysis Model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Scenario-based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Describe the system from the user's point of view using scenarios that are depicted in use cases and activity diagrams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Class-based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Identify the domain classes for the objects manipulated by the actors, the attributes of these classes, and how they interact with one another; they utilize class diagrams to do this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Behavioral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 state diagrams to represent the state of the system, the events that cause the system to change state, and the actions that are taken as a result of a particular event; can also be applied to each class in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Flow-oriented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 data flow diagrams to show the input data that comes into a system, what functions are applied to that data to do transformations, and what resulting output data are produced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EB2BB-337E-4022-8B01-B5AA878AA1E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ABD37-BE9D-46D0-A4C0-5EB8E4CF460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Negotiation Task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During negotiation, the software engineer reconciles the conflicts between what the customer wants and what can be achieved given limited business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Requirements are ranked (i.e., prioritized) by the customers, users, and other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Risks associated with each requirement are identified and analyzed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Rough guesses of development effort are made and used to assess the impact of each requirement on project cost and delivery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Using an iterative approach, requirements are eliminated, combined and/or modified so that each party achieves some measure of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81018-133C-49D0-8454-EF1AE1DD2C4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Art of Negotiation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6553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Recognize that it is not competition</a:t>
            </a:r>
          </a:p>
          <a:p>
            <a:pPr eaLnBrk="1" hangingPunct="1"/>
            <a:r>
              <a:rPr lang="en-US" sz="2000" smtClean="0"/>
              <a:t>Map out a strategy</a:t>
            </a:r>
          </a:p>
          <a:p>
            <a:pPr eaLnBrk="1" hangingPunct="1"/>
            <a:r>
              <a:rPr lang="en-US" sz="2000" smtClean="0"/>
              <a:t>Listen actively</a:t>
            </a:r>
          </a:p>
          <a:p>
            <a:pPr eaLnBrk="1" hangingPunct="1"/>
            <a:r>
              <a:rPr lang="en-US" sz="2000" smtClean="0"/>
              <a:t>Focus on the other party’s interests</a:t>
            </a:r>
          </a:p>
          <a:p>
            <a:pPr eaLnBrk="1" hangingPunct="1"/>
            <a:r>
              <a:rPr lang="en-US" sz="2000" smtClean="0"/>
              <a:t>Don’t let it get personal</a:t>
            </a:r>
          </a:p>
          <a:p>
            <a:pPr eaLnBrk="1" hangingPunct="1"/>
            <a:r>
              <a:rPr lang="en-US" sz="2000" smtClean="0"/>
              <a:t>Be creative</a:t>
            </a:r>
          </a:p>
          <a:p>
            <a:pPr eaLnBrk="1" hangingPunct="1"/>
            <a:r>
              <a:rPr lang="en-US" sz="2000" smtClean="0"/>
              <a:t>Be ready to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A0C44-86D0-4928-876E-2A5E940C6A4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002D3-223F-48A2-9A0B-B0D8E372B07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Specification Task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specification is the final work product produced by the requirements engineer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is normally in the form of a software requirements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serves as the foundation for subsequent software engineering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describes the function and performance of a computer-based system and the constraints that will govern its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 formalizes the </a:t>
            </a:r>
            <a:r>
              <a:rPr lang="en-US" sz="2000" u="sng" smtClean="0"/>
              <a:t>informational</a:t>
            </a:r>
            <a:r>
              <a:rPr lang="en-US" sz="2000" smtClean="0"/>
              <a:t>, </a:t>
            </a:r>
            <a:r>
              <a:rPr lang="en-US" sz="2000" u="sng" smtClean="0"/>
              <a:t>functional</a:t>
            </a:r>
            <a:r>
              <a:rPr lang="en-US" sz="2000" smtClean="0"/>
              <a:t>, and </a:t>
            </a:r>
            <a:r>
              <a:rPr lang="en-US" sz="2000" u="sng" smtClean="0"/>
              <a:t>behavioral</a:t>
            </a:r>
            <a:r>
              <a:rPr lang="en-US" sz="2000" smtClean="0"/>
              <a:t> requirements of the proposed software in both a graphical and textual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FF7DE-8CAA-4EF2-9355-907932FC153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0000"/>
                </a:solidFill>
              </a:rPr>
              <a:t>Typical Contents of a Software Requirements Specification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Required states and modes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Software requirements grouped by capabilities (i.e., functions, objects)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Software external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Software internal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Software internal data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Other software requirements (safety, security, privacy, environment, hardware, software, communications, quality, personnel, training, logistics,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Design and implementation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Qualification provisions to ensure each requirement has been met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Demonstration, test, analysis, inspection,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Requirements traceability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Trace back to the system or subsystem where each requirement applies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B6C49-7407-4DF5-996D-3617883EDA7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" charset="0"/>
              </a:rPr>
              <a:t/>
            </a:r>
            <a:br>
              <a:rPr lang="en-US" sz="4800" smtClean="0">
                <a:latin typeface="Arial" charset="0"/>
              </a:rPr>
            </a:br>
            <a:r>
              <a:rPr lang="en-US" sz="4000" smtClean="0">
                <a:solidFill>
                  <a:srgbClr val="FF0000"/>
                </a:solidFill>
                <a:latin typeface="Arial" charset="0"/>
              </a:rPr>
              <a:t>Requirements Engineering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1800" smtClean="0">
                <a:latin typeface="Arial" charset="0"/>
              </a:rPr>
              <a:t/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/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>  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905000"/>
            <a:ext cx="7239000" cy="46482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sz="2000" smtClean="0"/>
              <a:t> </a:t>
            </a:r>
            <a:r>
              <a:rPr lang="en-US" sz="2800" smtClean="0"/>
              <a:t>Problems with requirements practices </a:t>
            </a:r>
          </a:p>
          <a:p>
            <a:pPr algn="l" eaLnBrk="1" hangingPunct="1">
              <a:buFontTx/>
              <a:buChar char="-"/>
            </a:pPr>
            <a:r>
              <a:rPr lang="en-US" sz="2800" smtClean="0"/>
              <a:t> Requirements engineering tasks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Inception 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Elicitation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Elaboration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Negotiation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Specification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Validation</a:t>
            </a:r>
          </a:p>
          <a:p>
            <a:pPr algn="l" eaLnBrk="1" hangingPunct="1">
              <a:buFontTx/>
              <a:buChar char="•"/>
            </a:pPr>
            <a:r>
              <a:rPr lang="en-US" sz="2800" smtClean="0"/>
              <a:t>	Requirements management</a:t>
            </a:r>
          </a:p>
          <a:p>
            <a:pPr algn="l" eaLnBrk="1" hangingPunct="1">
              <a:buFontTx/>
              <a:buChar char="-"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90E78-E07C-480E-85BB-A28EC68B970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Validation Task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During validation, the work products produced as a result of requirements engineering are assessed for quality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specification is examined to ensure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software requirements have been stated unambiguously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inconsistencies, omissions, and errors have been detected and corrected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work products conform to the standards established for the process, the project, and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formal technical review serves as the primary requirements validation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Members include software engineers, customers, users, and other stakeholders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61BAA-3E1C-4C70-9005-FA9AB90B81F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Questions to ask when Validating Requirements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Is each requirement consistent with the overall objective for the system/product?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Have all requirements been specified at the proper level of abstraction? That is, do some requirements provide a level of technical detail that is inappropriate at this stage?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Is the requirement really necessary or does it represent an add-on feature that may not be essential to the objective of the system?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Is each requirement bounded and unambiguous?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Does each requirement have attribution? That is, is a source (generally, a specific individual) noted for each requirement?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08934-9A8B-451C-B8AC-E2F5DE5B1DD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Questions to ask when Validating Requirements</a:t>
            </a:r>
            <a:r>
              <a:rPr lang="en-US" sz="3200" smtClean="0">
                <a:solidFill>
                  <a:srgbClr val="FF0000"/>
                </a:solidFill>
              </a:rPr>
              <a:t> (continued)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Do any requirements conflict with other requirements?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Is each requirement achievable in the technical environment that will house the system or product?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Is each requirement testable, once implemented?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Approaches: Demonstration, actual test, analysis, or inspection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Does the requirements model properly reflect the information, function, and behavior of the system to be built?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Has the requirements model been “partitioned” in a way that exposes progressively more detailed information about the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EAD125-52A7-42AD-B5E5-C4382F0AB61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617F3-DC98-4AC7-A8DB-0472793AB32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Requirements Management Task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During requirements management, the project team performs a set of activities to identify, control, and track requirements and changes to the requirements at any time as the project proceeds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requirement is assigned a unique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requirements are then placed into one or more traceability tables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These tables may be stored in a database that relate features, sources, dependencies, subsystems, and interfaces to the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requirements traceability table is also placed at the end of the software requirements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AFDCE-0890-4393-9F7B-F745F3ABAE9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6477000" y="58674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5486400" y="51816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09600" y="17526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1447800" y="24384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2438400" y="3124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3429000" y="38100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4419600" y="44958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8610600" y="63246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1534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" charset="0"/>
              </a:rPr>
              <a:t/>
            </a:r>
            <a:br>
              <a:rPr lang="en-US" sz="4800" smtClean="0">
                <a:latin typeface="Arial" charset="0"/>
              </a:rPr>
            </a:br>
            <a:r>
              <a:rPr lang="en-US" sz="4800" smtClean="0">
                <a:latin typeface="Arial" charset="0"/>
              </a:rPr>
              <a:t/>
            </a:r>
            <a:br>
              <a:rPr lang="en-US" sz="4800" smtClean="0">
                <a:latin typeface="Arial" charset="0"/>
              </a:rPr>
            </a:br>
            <a:r>
              <a:rPr lang="en-US" sz="4800" smtClean="0">
                <a:solidFill>
                  <a:srgbClr val="FF0000"/>
                </a:solidFill>
                <a:latin typeface="Arial" charset="0"/>
              </a:rPr>
              <a:t>Analysis Modeling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1800" smtClean="0">
                <a:latin typeface="Arial" charset="0"/>
              </a:rPr>
              <a:t/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/>
            </a:r>
            <a:br>
              <a:rPr lang="en-US" sz="1800" smtClean="0">
                <a:latin typeface="Arial" charset="0"/>
              </a:rPr>
            </a:br>
            <a:r>
              <a:rPr lang="en-US" sz="1800" smtClean="0">
                <a:latin typeface="Arial" charset="0"/>
              </a:rPr>
              <a:t>  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819400"/>
            <a:ext cx="5105400" cy="17526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sz="2400" smtClean="0"/>
              <a:t> Requirements analysis</a:t>
            </a:r>
          </a:p>
          <a:p>
            <a:pPr algn="l" eaLnBrk="1" hangingPunct="1">
              <a:buFontTx/>
              <a:buChar char="-"/>
            </a:pPr>
            <a:r>
              <a:rPr lang="en-US" sz="2400" smtClean="0"/>
              <a:t> Flow-oriented modeling</a:t>
            </a:r>
          </a:p>
          <a:p>
            <a:pPr algn="l" eaLnBrk="1" hangingPunct="1">
              <a:buFontTx/>
              <a:buChar char="-"/>
            </a:pPr>
            <a:r>
              <a:rPr lang="en-US" sz="2400" smtClean="0"/>
              <a:t> Scenario-based modeling</a:t>
            </a:r>
          </a:p>
          <a:p>
            <a:pPr algn="l" eaLnBrk="1" hangingPunct="1">
              <a:buFontTx/>
              <a:buChar char="-"/>
            </a:pPr>
            <a:r>
              <a:rPr lang="en-US" sz="2400" smtClean="0"/>
              <a:t> Class-based modeling</a:t>
            </a:r>
          </a:p>
          <a:p>
            <a:pPr algn="l" eaLnBrk="1" hangingPunct="1">
              <a:buFontTx/>
              <a:buChar char="-"/>
            </a:pPr>
            <a:r>
              <a:rPr lang="en-US" sz="2400" smtClean="0"/>
              <a:t> Behavioral modeling </a:t>
            </a:r>
          </a:p>
          <a:p>
            <a:pPr algn="l" eaLnBrk="1" hangingPunct="1">
              <a:buFontTx/>
              <a:buChar char="-"/>
            </a:pPr>
            <a:endParaRPr lang="en-US" sz="2400" smtClean="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535113" y="6507163"/>
            <a:ext cx="6008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u="none"/>
              <a:t>(Source: Pressman, R. </a:t>
            </a:r>
            <a:r>
              <a:rPr lang="en-US" sz="1200" i="1" u="none"/>
              <a:t>Software Engineering: A Practitioner’s Approach</a:t>
            </a:r>
            <a:r>
              <a:rPr lang="en-US" sz="1200" u="none"/>
              <a:t>.  McGraw-Hill, 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BCD5D-9583-4CC1-8082-6478815B55B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Goals of Analysis Modeling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Provides the first technical representation of a system</a:t>
            </a:r>
          </a:p>
          <a:p>
            <a:pPr eaLnBrk="1" hangingPunct="1"/>
            <a:r>
              <a:rPr lang="en-US" sz="2000" smtClean="0"/>
              <a:t>Is easy to understand and maintain</a:t>
            </a:r>
          </a:p>
          <a:p>
            <a:pPr eaLnBrk="1" hangingPunct="1"/>
            <a:r>
              <a:rPr lang="en-US" sz="2000" smtClean="0"/>
              <a:t>Deals with the problem of size by partitioning the system</a:t>
            </a:r>
          </a:p>
          <a:p>
            <a:pPr eaLnBrk="1" hangingPunct="1"/>
            <a:r>
              <a:rPr lang="en-US" sz="2000" smtClean="0"/>
              <a:t>Uses graphics whenever possible</a:t>
            </a:r>
          </a:p>
          <a:p>
            <a:pPr eaLnBrk="1" hangingPunct="1"/>
            <a:r>
              <a:rPr lang="en-US" sz="2000" smtClean="0"/>
              <a:t>Differentiates between </a:t>
            </a:r>
            <a:r>
              <a:rPr lang="en-US" sz="2000" u="sng" smtClean="0"/>
              <a:t>essential</a:t>
            </a:r>
            <a:r>
              <a:rPr lang="en-US" sz="2000" smtClean="0"/>
              <a:t> information versus </a:t>
            </a:r>
            <a:r>
              <a:rPr lang="en-US" sz="2000" u="sng" smtClean="0"/>
              <a:t>implementation</a:t>
            </a:r>
            <a:r>
              <a:rPr lang="en-US" sz="2000" smtClean="0"/>
              <a:t> information</a:t>
            </a:r>
          </a:p>
          <a:p>
            <a:pPr eaLnBrk="1" hangingPunct="1"/>
            <a:r>
              <a:rPr lang="en-US" sz="2000" smtClean="0"/>
              <a:t>Helps in the tracking and evaluation of interfaces</a:t>
            </a:r>
          </a:p>
          <a:p>
            <a:pPr eaLnBrk="1" hangingPunct="1"/>
            <a:r>
              <a:rPr lang="en-US" sz="2000" smtClean="0"/>
              <a:t>Provides tools other than narrative text to describe software logic and policy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DFA948-4D07-427D-B5D5-B09C3F535FB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A Set of Models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/>
              <a:t>Flow-oriented modeling</a:t>
            </a:r>
            <a:r>
              <a:rPr lang="en-US" sz="2000" smtClean="0"/>
              <a:t> – provides an indication of how data objects are transformed by a set of processing functions</a:t>
            </a:r>
            <a:r>
              <a:rPr lang="en-US" sz="2000" b="1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Scenario-based modeling</a:t>
            </a:r>
            <a:r>
              <a:rPr lang="en-US" sz="2000" smtClean="0"/>
              <a:t> – represents the system from the user's point of view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Class-based modeling</a:t>
            </a:r>
            <a:r>
              <a:rPr lang="en-US" sz="2000" smtClean="0"/>
              <a:t> – defines objects, attributes, and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Behavioral modeling</a:t>
            </a:r>
            <a:r>
              <a:rPr lang="en-US" sz="2000" smtClean="0"/>
              <a:t> – depicts the states of the  classes and the impact of events on these states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Requirements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65FCAB-D35C-49FB-8AE8-1BFFC198F71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Problems with our Requirements Practices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 have trouble understanding the requirements that we do acquire from the customer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often record requirements in a disorganized manner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spend far too </a:t>
            </a:r>
            <a:r>
              <a:rPr lang="en-US" sz="2800" u="sng" smtClean="0"/>
              <a:t>little</a:t>
            </a:r>
            <a:r>
              <a:rPr lang="en-US" sz="2800" smtClean="0"/>
              <a:t> time verifying what we do record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allow change to control us, rather than establishing mechanisms to control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Most importantly, we fail to establish a solid foundation for the system or software that the user wants built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CF7EA-E406-47A2-A66F-C29ECB04B89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Purpose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Specifies the software's operational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Indicates the software's interfaces with other system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Establishes constraints that the software must meet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the software designer with a representation of information, function, and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later translated into architectural, interface, class/data and component-level designs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the developer and customer with the means to assess quality once the software is built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C4893-E7C0-4DFB-910D-C4875CC267C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Overall Objectives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Three primary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describe what the customer requires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establish a basis for the creation of a software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define a set of requirements that can be validated once the software is built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elements of an analysis model are directly traceable to parts of the design model, and some parts overlap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4A372-F311-44EB-B715-7C629149168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Analysis Rules of Thumb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 analysis model should focus on requirements that are </a:t>
            </a:r>
            <a:r>
              <a:rPr lang="en-US" sz="2000" b="1" u="sng" smtClean="0"/>
              <a:t>visible</a:t>
            </a:r>
            <a:r>
              <a:rPr lang="en-US" sz="2000" smtClean="0"/>
              <a:t> within the problem or business domain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 level of abstraction should be relatively high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Each element of the analysis model should add to an overall understanding of software requirements and provide insight into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Information domain, function, and behavior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model should delay the consideration of infrastructure and other non-functional models until the design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First complete the analysis of the problem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model should minimize </a:t>
            </a:r>
            <a:r>
              <a:rPr lang="en-US" sz="2000" b="1" u="sng" smtClean="0"/>
              <a:t>coupling</a:t>
            </a:r>
            <a:r>
              <a:rPr lang="en-US" sz="2000" b="1" smtClean="0"/>
              <a:t> </a:t>
            </a:r>
            <a:r>
              <a:rPr lang="en-US" sz="2000" smtClean="0"/>
              <a:t>throughout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Reduce the level of interconnectedness among functions and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model should provide value to all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model should be kept as simple as can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9F74D-418D-4E58-9DD2-7C64E5780C0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Domain Analysis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 identification, analysis, and specification of common, reusable capabilities within a specific </a:t>
            </a:r>
            <a:r>
              <a:rPr lang="en-US" sz="1800" u="sng" smtClean="0"/>
              <a:t>application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Do this in terms of common objects, classes, subassemblies, and frameworks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Sources of domain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Technical literature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Existing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Customer surveys and expert advice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Current/future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Outcome of domain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Class taxonomies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Reuse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Functional and behavioral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Domain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859287-399D-4ED1-89C7-698CDF524AC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Analysis Modeling Approaches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Structured analysis</a:t>
            </a:r>
          </a:p>
          <a:p>
            <a:pPr lvl="1" eaLnBrk="1" hangingPunct="1"/>
            <a:r>
              <a:rPr lang="en-US" sz="1800" smtClean="0"/>
              <a:t>Considers data and the processes that transform the data as separate entities</a:t>
            </a:r>
          </a:p>
          <a:p>
            <a:pPr lvl="1" eaLnBrk="1" hangingPunct="1"/>
            <a:r>
              <a:rPr lang="en-US" sz="1800" smtClean="0"/>
              <a:t>Data is modeled in terms of only attributes and relationships (but no operations)</a:t>
            </a:r>
          </a:p>
          <a:p>
            <a:pPr lvl="1" eaLnBrk="1" hangingPunct="1"/>
            <a:r>
              <a:rPr lang="en-US" sz="1800" smtClean="0"/>
              <a:t>Processes  are modeled to show the 1) input data, 2) the transformation that occurs on that data, and 3) the resulting output data</a:t>
            </a:r>
          </a:p>
          <a:p>
            <a:pPr eaLnBrk="1" hangingPunct="1"/>
            <a:r>
              <a:rPr lang="en-US" sz="2000" smtClean="0"/>
              <a:t>Object-oriented analysis</a:t>
            </a:r>
          </a:p>
          <a:p>
            <a:pPr lvl="1" eaLnBrk="1" hangingPunct="1"/>
            <a:r>
              <a:rPr lang="en-US" sz="1800" smtClean="0"/>
              <a:t>Focuses on the definition of classes and the manner in which they collaborate with one another to fulfill customer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8DB81-197C-410A-9333-C88EB22613C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Elements of the Analysis Model</a:t>
            </a:r>
          </a:p>
        </p:txBody>
      </p: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1828800" y="2209800"/>
            <a:ext cx="2057400" cy="1676400"/>
            <a:chOff x="624" y="1344"/>
            <a:chExt cx="1296" cy="1056"/>
          </a:xfrm>
        </p:grpSpPr>
        <p:sp>
          <p:nvSpPr>
            <p:cNvPr id="48151" name="Rectangle 3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Use case text</a:t>
              </a:r>
            </a:p>
            <a:p>
              <a:pPr algn="l"/>
              <a:r>
                <a:rPr lang="en-US" sz="1600" i="1" u="none"/>
                <a:t>Use case diagrams</a:t>
              </a:r>
            </a:p>
            <a:p>
              <a:pPr algn="l"/>
              <a:r>
                <a:rPr lang="en-US" sz="1600" u="none"/>
                <a:t>Activity diagrams</a:t>
              </a:r>
            </a:p>
            <a:p>
              <a:pPr algn="l"/>
              <a:r>
                <a:rPr lang="en-US" sz="1600" u="none"/>
                <a:t>Swim lane diagrams</a:t>
              </a:r>
            </a:p>
          </p:txBody>
        </p:sp>
        <p:sp>
          <p:nvSpPr>
            <p:cNvPr id="48152" name="Rectangle 4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Scenario-based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48133" name="Group 11"/>
          <p:cNvGrpSpPr>
            <a:grpSpLocks/>
          </p:cNvGrpSpPr>
          <p:nvPr/>
        </p:nvGrpSpPr>
        <p:grpSpPr bwMode="auto">
          <a:xfrm>
            <a:off x="1828800" y="4572000"/>
            <a:ext cx="2057400" cy="1676400"/>
            <a:chOff x="576" y="3072"/>
            <a:chExt cx="1296" cy="1056"/>
          </a:xfrm>
        </p:grpSpPr>
        <p:sp>
          <p:nvSpPr>
            <p:cNvPr id="48149" name="Rectangle 5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Class diagrams</a:t>
              </a:r>
            </a:p>
            <a:p>
              <a:pPr algn="l"/>
              <a:r>
                <a:rPr lang="en-US" sz="1600" u="none"/>
                <a:t>Analysis packages</a:t>
              </a:r>
            </a:p>
            <a:p>
              <a:pPr algn="l"/>
              <a:r>
                <a:rPr lang="en-US" sz="1600" u="none"/>
                <a:t>CRC models</a:t>
              </a:r>
            </a:p>
            <a:p>
              <a:pPr algn="l"/>
              <a:r>
                <a:rPr lang="en-US" sz="1600" u="none"/>
                <a:t>Collaboration diagrams</a:t>
              </a:r>
            </a:p>
          </p:txBody>
        </p:sp>
        <p:sp>
          <p:nvSpPr>
            <p:cNvPr id="48150" name="Rectangle 6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Class-based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48134" name="Group 13"/>
          <p:cNvGrpSpPr>
            <a:grpSpLocks/>
          </p:cNvGrpSpPr>
          <p:nvPr/>
        </p:nvGrpSpPr>
        <p:grpSpPr bwMode="auto">
          <a:xfrm>
            <a:off x="5143500" y="2209800"/>
            <a:ext cx="2057400" cy="1676400"/>
            <a:chOff x="3264" y="1344"/>
            <a:chExt cx="1296" cy="1056"/>
          </a:xfrm>
        </p:grpSpPr>
        <p:sp>
          <p:nvSpPr>
            <p:cNvPr id="48147" name="Rectangle 7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u="none"/>
                <a:t>Data structure diagrams</a:t>
              </a:r>
            </a:p>
            <a:p>
              <a:pPr algn="l"/>
              <a:r>
                <a:rPr lang="en-US" sz="1600" u="none"/>
                <a:t>Data flow diagrams</a:t>
              </a:r>
            </a:p>
            <a:p>
              <a:pPr algn="l"/>
              <a:r>
                <a:rPr lang="en-US" sz="1600" u="none"/>
                <a:t>Control-flow diagrams</a:t>
              </a:r>
            </a:p>
            <a:p>
              <a:pPr algn="l"/>
              <a:r>
                <a:rPr lang="en-US" sz="1600" u="none"/>
                <a:t>Processing narratives</a:t>
              </a:r>
            </a:p>
          </p:txBody>
        </p:sp>
        <p:sp>
          <p:nvSpPr>
            <p:cNvPr id="48148" name="Rectangle 8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Flow-oriented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48135" name="Group 14"/>
          <p:cNvGrpSpPr>
            <a:grpSpLocks/>
          </p:cNvGrpSpPr>
          <p:nvPr/>
        </p:nvGrpSpPr>
        <p:grpSpPr bwMode="auto">
          <a:xfrm>
            <a:off x="5143500" y="4572000"/>
            <a:ext cx="2057400" cy="1676400"/>
            <a:chOff x="3408" y="2880"/>
            <a:chExt cx="1296" cy="1056"/>
          </a:xfrm>
        </p:grpSpPr>
        <p:sp>
          <p:nvSpPr>
            <p:cNvPr id="48145" name="Rectangle 9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State diagrams</a:t>
              </a:r>
            </a:p>
            <a:p>
              <a:pPr algn="l"/>
              <a:r>
                <a:rPr lang="en-US" sz="1600" u="none"/>
                <a:t>Sequence diagrams</a:t>
              </a:r>
            </a:p>
            <a:p>
              <a:pPr algn="l"/>
              <a:endParaRPr lang="en-US" sz="1600" u="none"/>
            </a:p>
          </p:txBody>
        </p:sp>
        <p:sp>
          <p:nvSpPr>
            <p:cNvPr id="48146" name="Rectangle 10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Behavioral</a:t>
              </a:r>
            </a:p>
            <a:p>
              <a:r>
                <a:rPr lang="en-US" b="1" u="none"/>
                <a:t>modeling</a:t>
              </a:r>
            </a:p>
          </p:txBody>
        </p:sp>
      </p:grpSp>
      <p:sp>
        <p:nvSpPr>
          <p:cNvPr id="48136" name="Rectangle 17"/>
          <p:cNvSpPr>
            <a:spLocks noChangeArrowheads="1"/>
          </p:cNvSpPr>
          <p:nvPr/>
        </p:nvSpPr>
        <p:spPr bwMode="auto">
          <a:xfrm>
            <a:off x="4876800" y="20574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5181600" y="16002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Structured Analysis</a:t>
            </a:r>
          </a:p>
        </p:txBody>
      </p:sp>
      <p:sp>
        <p:nvSpPr>
          <p:cNvPr id="48138" name="Line 19"/>
          <p:cNvSpPr>
            <a:spLocks noChangeShapeType="1"/>
          </p:cNvSpPr>
          <p:nvPr/>
        </p:nvSpPr>
        <p:spPr bwMode="auto">
          <a:xfrm>
            <a:off x="15240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Line 20"/>
          <p:cNvSpPr>
            <a:spLocks noChangeShapeType="1"/>
          </p:cNvSpPr>
          <p:nvPr/>
        </p:nvSpPr>
        <p:spPr bwMode="auto">
          <a:xfrm>
            <a:off x="4191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>
            <a:off x="7467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22"/>
          <p:cNvSpPr>
            <a:spLocks noChangeShapeType="1"/>
          </p:cNvSpPr>
          <p:nvPr/>
        </p:nvSpPr>
        <p:spPr bwMode="auto">
          <a:xfrm>
            <a:off x="15240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5240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41910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Text Box 25"/>
          <p:cNvSpPr txBox="1">
            <a:spLocks noChangeArrowheads="1"/>
          </p:cNvSpPr>
          <p:nvPr/>
        </p:nvSpPr>
        <p:spPr bwMode="auto">
          <a:xfrm>
            <a:off x="1562100" y="1600200"/>
            <a:ext cx="247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Object-oriented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Flow-oriented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A9856-0C04-4209-9755-B380B9E564A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Data Modeling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5867400" cy="2895600"/>
          </a:xfrm>
        </p:spPr>
        <p:txBody>
          <a:bodyPr/>
          <a:lstStyle/>
          <a:p>
            <a:pPr eaLnBrk="1" hangingPunct="1"/>
            <a:r>
              <a:rPr lang="en-US" sz="2000" smtClean="0"/>
              <a:t>Identify the following items</a:t>
            </a:r>
          </a:p>
          <a:p>
            <a:pPr lvl="1" eaLnBrk="1" hangingPunct="1"/>
            <a:r>
              <a:rPr lang="en-US" sz="1800" smtClean="0"/>
              <a:t>Data objects (Entities)</a:t>
            </a:r>
          </a:p>
          <a:p>
            <a:pPr lvl="1" eaLnBrk="1" hangingPunct="1"/>
            <a:r>
              <a:rPr lang="en-US" sz="1800" smtClean="0"/>
              <a:t>Data attributes</a:t>
            </a:r>
          </a:p>
          <a:p>
            <a:pPr lvl="1" eaLnBrk="1" hangingPunct="1"/>
            <a:r>
              <a:rPr lang="en-US" sz="1800" smtClean="0"/>
              <a:t>Relationships</a:t>
            </a:r>
          </a:p>
          <a:p>
            <a:pPr lvl="1" eaLnBrk="1" hangingPunct="1"/>
            <a:r>
              <a:rPr lang="en-US" sz="1800" smtClean="0"/>
              <a:t>Cardinality (number of occurrences)</a:t>
            </a:r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828800" y="4343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5791200" y="4343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3962400" y="4495800"/>
            <a:ext cx="533400" cy="3048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>
            <a:off x="27432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44958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791200" y="60198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5981700" y="5257800"/>
            <a:ext cx="533400" cy="3048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6248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62484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E00E2-78BE-4A84-8925-C9CB18F67551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Data Flow and Control Flow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66294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Data Flow Diagram</a:t>
            </a:r>
          </a:p>
          <a:p>
            <a:pPr lvl="1" eaLnBrk="1" hangingPunct="1"/>
            <a:r>
              <a:rPr lang="en-US" sz="1800" smtClean="0"/>
              <a:t>Depicts how input is transformed into output as data objects move through a system</a:t>
            </a:r>
          </a:p>
          <a:p>
            <a:pPr eaLnBrk="1" hangingPunct="1"/>
            <a:r>
              <a:rPr lang="en-US" sz="2000" smtClean="0"/>
              <a:t>Process Specification</a:t>
            </a:r>
          </a:p>
          <a:p>
            <a:pPr lvl="1" eaLnBrk="1" hangingPunct="1"/>
            <a:r>
              <a:rPr lang="en-US" sz="1800" smtClean="0"/>
              <a:t>Describes data flow processing at the lowest level of refinement in the data flow diagrams</a:t>
            </a:r>
          </a:p>
          <a:p>
            <a:pPr eaLnBrk="1" hangingPunct="1"/>
            <a:r>
              <a:rPr lang="en-US" sz="2000" smtClean="0"/>
              <a:t>Control Flow Diagram</a:t>
            </a:r>
          </a:p>
          <a:p>
            <a:pPr lvl="1" eaLnBrk="1" hangingPunct="1"/>
            <a:r>
              <a:rPr lang="en-US" sz="1800" smtClean="0"/>
              <a:t>Illustrates how events affect the behavior of a system through the use of state diagrams  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5FD99-2AD7-4CCD-93B8-7856951D81E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2227" name="Line 65"/>
          <p:cNvSpPr>
            <a:spLocks noChangeShapeType="1"/>
          </p:cNvSpPr>
          <p:nvPr/>
        </p:nvSpPr>
        <p:spPr bwMode="auto">
          <a:xfrm flipH="1">
            <a:off x="914400" y="4724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Line 66"/>
          <p:cNvSpPr>
            <a:spLocks noChangeShapeType="1"/>
          </p:cNvSpPr>
          <p:nvPr/>
        </p:nvSpPr>
        <p:spPr bwMode="auto">
          <a:xfrm flipH="1">
            <a:off x="1676400" y="4724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AutoShape 19"/>
          <p:cNvSpPr>
            <a:spLocks noChangeArrowheads="1"/>
          </p:cNvSpPr>
          <p:nvPr/>
        </p:nvSpPr>
        <p:spPr bwMode="auto">
          <a:xfrm>
            <a:off x="457200" y="4267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4"/>
          <p:cNvSpPr>
            <a:spLocks noChangeShapeType="1"/>
          </p:cNvSpPr>
          <p:nvPr/>
        </p:nvSpPr>
        <p:spPr bwMode="auto">
          <a:xfrm flipV="1">
            <a:off x="31242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62"/>
          <p:cNvSpPr>
            <a:spLocks noChangeShapeType="1"/>
          </p:cNvSpPr>
          <p:nvPr/>
        </p:nvSpPr>
        <p:spPr bwMode="auto">
          <a:xfrm flipH="1">
            <a:off x="2438400" y="37338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63"/>
          <p:cNvSpPr>
            <a:spLocks noChangeShapeType="1"/>
          </p:cNvSpPr>
          <p:nvPr/>
        </p:nvSpPr>
        <p:spPr bwMode="auto">
          <a:xfrm flipH="1">
            <a:off x="1143000" y="35814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59"/>
          <p:cNvSpPr>
            <a:spLocks noChangeShapeType="1"/>
          </p:cNvSpPr>
          <p:nvPr/>
        </p:nvSpPr>
        <p:spPr bwMode="auto">
          <a:xfrm flipH="1">
            <a:off x="457200" y="37338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AutoShape 9"/>
          <p:cNvSpPr>
            <a:spLocks noChangeArrowheads="1"/>
          </p:cNvSpPr>
          <p:nvPr/>
        </p:nvSpPr>
        <p:spPr bwMode="auto">
          <a:xfrm>
            <a:off x="2971800" y="3124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56"/>
          <p:cNvSpPr>
            <a:spLocks noChangeShapeType="1"/>
          </p:cNvSpPr>
          <p:nvPr/>
        </p:nvSpPr>
        <p:spPr bwMode="auto">
          <a:xfrm>
            <a:off x="4495800" y="2667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55"/>
          <p:cNvSpPr>
            <a:spLocks noChangeShapeType="1"/>
          </p:cNvSpPr>
          <p:nvPr/>
        </p:nvSpPr>
        <p:spPr bwMode="auto">
          <a:xfrm flipH="1">
            <a:off x="2971800" y="2667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58"/>
          <p:cNvSpPr>
            <a:spLocks noChangeShapeType="1"/>
          </p:cNvSpPr>
          <p:nvPr/>
        </p:nvSpPr>
        <p:spPr bwMode="auto">
          <a:xfrm flipH="1" flipV="1">
            <a:off x="4648200" y="2514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Line 57"/>
          <p:cNvSpPr>
            <a:spLocks noChangeShapeType="1"/>
          </p:cNvSpPr>
          <p:nvPr/>
        </p:nvSpPr>
        <p:spPr bwMode="auto">
          <a:xfrm flipH="1">
            <a:off x="3657600" y="2438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Diagram Layering and Process Refinement</a:t>
            </a:r>
          </a:p>
        </p:txBody>
      </p:sp>
      <p:sp>
        <p:nvSpPr>
          <p:cNvPr id="52240" name="AutoShape 3"/>
          <p:cNvSpPr>
            <a:spLocks noChangeArrowheads="1"/>
          </p:cNvSpPr>
          <p:nvPr/>
        </p:nvSpPr>
        <p:spPr bwMode="auto">
          <a:xfrm>
            <a:off x="2971800" y="22098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5"/>
          <p:cNvSpPr>
            <a:spLocks noChangeArrowheads="1"/>
          </p:cNvSpPr>
          <p:nvPr/>
        </p:nvSpPr>
        <p:spPr bwMode="auto">
          <a:xfrm rot="-799813">
            <a:off x="3886200" y="2362200"/>
            <a:ext cx="7620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6"/>
          <p:cNvSpPr>
            <a:spLocks noChangeShapeType="1"/>
          </p:cNvSpPr>
          <p:nvPr/>
        </p:nvSpPr>
        <p:spPr bwMode="auto">
          <a:xfrm>
            <a:off x="3581400" y="2362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7"/>
          <p:cNvSpPr>
            <a:spLocks noChangeShapeType="1"/>
          </p:cNvSpPr>
          <p:nvPr/>
        </p:nvSpPr>
        <p:spPr bwMode="auto">
          <a:xfrm flipV="1">
            <a:off x="3505200" y="2667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8"/>
          <p:cNvSpPr>
            <a:spLocks noChangeShapeType="1"/>
          </p:cNvSpPr>
          <p:nvPr/>
        </p:nvSpPr>
        <p:spPr bwMode="auto">
          <a:xfrm>
            <a:off x="47244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Oval 10"/>
          <p:cNvSpPr>
            <a:spLocks noChangeArrowheads="1"/>
          </p:cNvSpPr>
          <p:nvPr/>
        </p:nvSpPr>
        <p:spPr bwMode="auto">
          <a:xfrm rot="-799813">
            <a:off x="3505200" y="3513138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11"/>
          <p:cNvSpPr>
            <a:spLocks noChangeShapeType="1"/>
          </p:cNvSpPr>
          <p:nvPr/>
        </p:nvSpPr>
        <p:spPr bwMode="auto">
          <a:xfrm>
            <a:off x="3581400" y="3276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Line 12"/>
          <p:cNvSpPr>
            <a:spLocks noChangeShapeType="1"/>
          </p:cNvSpPr>
          <p:nvPr/>
        </p:nvSpPr>
        <p:spPr bwMode="auto">
          <a:xfrm flipV="1">
            <a:off x="3200400" y="3657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8" name="Line 13"/>
          <p:cNvSpPr>
            <a:spLocks noChangeShapeType="1"/>
          </p:cNvSpPr>
          <p:nvPr/>
        </p:nvSpPr>
        <p:spPr bwMode="auto">
          <a:xfrm>
            <a:off x="47244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Oval 15"/>
          <p:cNvSpPr>
            <a:spLocks noChangeArrowheads="1"/>
          </p:cNvSpPr>
          <p:nvPr/>
        </p:nvSpPr>
        <p:spPr bwMode="auto">
          <a:xfrm rot="-799813">
            <a:off x="3810000" y="32004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Oval 16"/>
          <p:cNvSpPr>
            <a:spLocks noChangeArrowheads="1"/>
          </p:cNvSpPr>
          <p:nvPr/>
        </p:nvSpPr>
        <p:spPr bwMode="auto">
          <a:xfrm rot="-799813">
            <a:off x="4267200" y="33528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Line 17"/>
          <p:cNvSpPr>
            <a:spLocks noChangeShapeType="1"/>
          </p:cNvSpPr>
          <p:nvPr/>
        </p:nvSpPr>
        <p:spPr bwMode="auto">
          <a:xfrm flipV="1">
            <a:off x="3962400" y="3505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Line 18"/>
          <p:cNvSpPr>
            <a:spLocks noChangeShapeType="1"/>
          </p:cNvSpPr>
          <p:nvPr/>
        </p:nvSpPr>
        <p:spPr bwMode="auto">
          <a:xfrm>
            <a:off x="4191000" y="3352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Oval 20"/>
          <p:cNvSpPr>
            <a:spLocks noChangeArrowheads="1"/>
          </p:cNvSpPr>
          <p:nvPr/>
        </p:nvSpPr>
        <p:spPr bwMode="auto">
          <a:xfrm rot="-799813">
            <a:off x="1143000" y="4495800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4" name="Line 22"/>
          <p:cNvSpPr>
            <a:spLocks noChangeShapeType="1"/>
          </p:cNvSpPr>
          <p:nvPr/>
        </p:nvSpPr>
        <p:spPr bwMode="auto">
          <a:xfrm>
            <a:off x="8382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Line 23"/>
          <p:cNvSpPr>
            <a:spLocks noChangeShapeType="1"/>
          </p:cNvSpPr>
          <p:nvPr/>
        </p:nvSpPr>
        <p:spPr bwMode="auto">
          <a:xfrm>
            <a:off x="2362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6" name="Oval 25"/>
          <p:cNvSpPr>
            <a:spLocks noChangeArrowheads="1"/>
          </p:cNvSpPr>
          <p:nvPr/>
        </p:nvSpPr>
        <p:spPr bwMode="auto">
          <a:xfrm rot="-799813">
            <a:off x="1905000" y="4495800"/>
            <a:ext cx="4572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Line 26"/>
          <p:cNvSpPr>
            <a:spLocks noChangeShapeType="1"/>
          </p:cNvSpPr>
          <p:nvPr/>
        </p:nvSpPr>
        <p:spPr bwMode="auto">
          <a:xfrm>
            <a:off x="15240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8" name="AutoShape 28"/>
          <p:cNvSpPr>
            <a:spLocks noChangeArrowheads="1"/>
          </p:cNvSpPr>
          <p:nvPr/>
        </p:nvSpPr>
        <p:spPr bwMode="auto">
          <a:xfrm>
            <a:off x="2895600" y="4267200"/>
            <a:ext cx="2667000" cy="685800"/>
          </a:xfrm>
          <a:prstGeom prst="parallelogram">
            <a:avLst>
              <a:gd name="adj" fmla="val 972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Oval 29"/>
          <p:cNvSpPr>
            <a:spLocks noChangeArrowheads="1"/>
          </p:cNvSpPr>
          <p:nvPr/>
        </p:nvSpPr>
        <p:spPr bwMode="auto">
          <a:xfrm rot="-799813">
            <a:off x="3581400" y="44958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Line 30"/>
          <p:cNvSpPr>
            <a:spLocks noChangeShapeType="1"/>
          </p:cNvSpPr>
          <p:nvPr/>
        </p:nvSpPr>
        <p:spPr bwMode="auto">
          <a:xfrm>
            <a:off x="3276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61" name="Line 31"/>
          <p:cNvSpPr>
            <a:spLocks noChangeShapeType="1"/>
          </p:cNvSpPr>
          <p:nvPr/>
        </p:nvSpPr>
        <p:spPr bwMode="auto">
          <a:xfrm>
            <a:off x="4800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62" name="Oval 32"/>
          <p:cNvSpPr>
            <a:spLocks noChangeArrowheads="1"/>
          </p:cNvSpPr>
          <p:nvPr/>
        </p:nvSpPr>
        <p:spPr bwMode="auto">
          <a:xfrm rot="-799813">
            <a:off x="4343400" y="4495800"/>
            <a:ext cx="4572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Line 33"/>
          <p:cNvSpPr>
            <a:spLocks noChangeShapeType="1"/>
          </p:cNvSpPr>
          <p:nvPr/>
        </p:nvSpPr>
        <p:spPr bwMode="auto">
          <a:xfrm>
            <a:off x="39624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64" name="AutoShape 34"/>
          <p:cNvSpPr>
            <a:spLocks noChangeArrowheads="1"/>
          </p:cNvSpPr>
          <p:nvPr/>
        </p:nvSpPr>
        <p:spPr bwMode="auto">
          <a:xfrm>
            <a:off x="5334000" y="4267200"/>
            <a:ext cx="2743200" cy="685800"/>
          </a:xfrm>
          <a:prstGeom prst="parallelogram">
            <a:avLst>
              <a:gd name="adj" fmla="val 1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Oval 35"/>
          <p:cNvSpPr>
            <a:spLocks noChangeArrowheads="1"/>
          </p:cNvSpPr>
          <p:nvPr/>
        </p:nvSpPr>
        <p:spPr bwMode="auto">
          <a:xfrm rot="-799813">
            <a:off x="5943600" y="44958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Line 36"/>
          <p:cNvSpPr>
            <a:spLocks noChangeShapeType="1"/>
          </p:cNvSpPr>
          <p:nvPr/>
        </p:nvSpPr>
        <p:spPr bwMode="auto">
          <a:xfrm flipV="1">
            <a:off x="57150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67" name="Line 37"/>
          <p:cNvSpPr>
            <a:spLocks noChangeShapeType="1"/>
          </p:cNvSpPr>
          <p:nvPr/>
        </p:nvSpPr>
        <p:spPr bwMode="auto">
          <a:xfrm flipV="1">
            <a:off x="6400800" y="4495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68" name="Oval 38"/>
          <p:cNvSpPr>
            <a:spLocks noChangeArrowheads="1"/>
          </p:cNvSpPr>
          <p:nvPr/>
        </p:nvSpPr>
        <p:spPr bwMode="auto">
          <a:xfrm rot="-799813">
            <a:off x="6553200" y="43434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9" name="Line 39"/>
          <p:cNvSpPr>
            <a:spLocks noChangeShapeType="1"/>
          </p:cNvSpPr>
          <p:nvPr/>
        </p:nvSpPr>
        <p:spPr bwMode="auto">
          <a:xfrm>
            <a:off x="5943600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70" name="Oval 40"/>
          <p:cNvSpPr>
            <a:spLocks noChangeArrowheads="1"/>
          </p:cNvSpPr>
          <p:nvPr/>
        </p:nvSpPr>
        <p:spPr bwMode="auto">
          <a:xfrm rot="-799813">
            <a:off x="6477000" y="46482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71" name="Oval 41"/>
          <p:cNvSpPr>
            <a:spLocks noChangeArrowheads="1"/>
          </p:cNvSpPr>
          <p:nvPr/>
        </p:nvSpPr>
        <p:spPr bwMode="auto">
          <a:xfrm rot="-799813">
            <a:off x="7086600" y="4419600"/>
            <a:ext cx="4572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Line 42"/>
          <p:cNvSpPr>
            <a:spLocks noChangeShapeType="1"/>
          </p:cNvSpPr>
          <p:nvPr/>
        </p:nvSpPr>
        <p:spPr bwMode="auto">
          <a:xfrm>
            <a:off x="6248400" y="4724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73" name="Line 43"/>
          <p:cNvSpPr>
            <a:spLocks noChangeShapeType="1"/>
          </p:cNvSpPr>
          <p:nvPr/>
        </p:nvSpPr>
        <p:spPr bwMode="auto">
          <a:xfrm flipV="1">
            <a:off x="6934200" y="4648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74" name="Line 44"/>
          <p:cNvSpPr>
            <a:spLocks noChangeShapeType="1"/>
          </p:cNvSpPr>
          <p:nvPr/>
        </p:nvSpPr>
        <p:spPr bwMode="auto">
          <a:xfrm>
            <a:off x="6934200" y="4495800"/>
            <a:ext cx="152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75" name="Line 45"/>
          <p:cNvSpPr>
            <a:spLocks noChangeShapeType="1"/>
          </p:cNvSpPr>
          <p:nvPr/>
        </p:nvSpPr>
        <p:spPr bwMode="auto">
          <a:xfrm>
            <a:off x="7467600" y="4572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76" name="AutoShape 47"/>
          <p:cNvSpPr>
            <a:spLocks noChangeArrowheads="1"/>
          </p:cNvSpPr>
          <p:nvPr/>
        </p:nvSpPr>
        <p:spPr bwMode="auto">
          <a:xfrm>
            <a:off x="685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AutoShape 48"/>
          <p:cNvSpPr>
            <a:spLocks noChangeArrowheads="1"/>
          </p:cNvSpPr>
          <p:nvPr/>
        </p:nvSpPr>
        <p:spPr bwMode="auto">
          <a:xfrm>
            <a:off x="1447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AutoShape 49"/>
          <p:cNvSpPr>
            <a:spLocks noChangeArrowheads="1"/>
          </p:cNvSpPr>
          <p:nvPr/>
        </p:nvSpPr>
        <p:spPr bwMode="auto">
          <a:xfrm>
            <a:off x="32766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79" name="AutoShape 50"/>
          <p:cNvSpPr>
            <a:spLocks noChangeArrowheads="1"/>
          </p:cNvSpPr>
          <p:nvPr/>
        </p:nvSpPr>
        <p:spPr bwMode="auto">
          <a:xfrm>
            <a:off x="40386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0" name="AutoShape 51"/>
          <p:cNvSpPr>
            <a:spLocks noChangeArrowheads="1"/>
          </p:cNvSpPr>
          <p:nvPr/>
        </p:nvSpPr>
        <p:spPr bwMode="auto">
          <a:xfrm>
            <a:off x="5257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1" name="AutoShape 52"/>
          <p:cNvSpPr>
            <a:spLocks noChangeArrowheads="1"/>
          </p:cNvSpPr>
          <p:nvPr/>
        </p:nvSpPr>
        <p:spPr bwMode="auto">
          <a:xfrm>
            <a:off x="60960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2" name="AutoShape 53"/>
          <p:cNvSpPr>
            <a:spLocks noChangeArrowheads="1"/>
          </p:cNvSpPr>
          <p:nvPr/>
        </p:nvSpPr>
        <p:spPr bwMode="auto">
          <a:xfrm>
            <a:off x="68580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3" name="AutoShape 54"/>
          <p:cNvSpPr>
            <a:spLocks noChangeArrowheads="1"/>
          </p:cNvSpPr>
          <p:nvPr/>
        </p:nvSpPr>
        <p:spPr bwMode="auto">
          <a:xfrm>
            <a:off x="7543800" y="5638800"/>
            <a:ext cx="533400" cy="5334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4" name="Text Box 67"/>
          <p:cNvSpPr txBox="1">
            <a:spLocks noChangeArrowheads="1"/>
          </p:cNvSpPr>
          <p:nvPr/>
        </p:nvSpPr>
        <p:spPr bwMode="auto">
          <a:xfrm>
            <a:off x="6146800" y="2286000"/>
            <a:ext cx="223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Context-level diagram</a:t>
            </a:r>
          </a:p>
        </p:txBody>
      </p:sp>
      <p:sp>
        <p:nvSpPr>
          <p:cNvPr id="52285" name="AutoShape 69"/>
          <p:cNvSpPr>
            <a:spLocks noChangeArrowheads="1"/>
          </p:cNvSpPr>
          <p:nvPr/>
        </p:nvSpPr>
        <p:spPr bwMode="auto">
          <a:xfrm>
            <a:off x="5638800" y="23622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6" name="Text Box 70"/>
          <p:cNvSpPr txBox="1">
            <a:spLocks noChangeArrowheads="1"/>
          </p:cNvSpPr>
          <p:nvPr/>
        </p:nvSpPr>
        <p:spPr bwMode="auto">
          <a:xfrm>
            <a:off x="6264275" y="3290888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Level 1 diagram</a:t>
            </a:r>
          </a:p>
        </p:txBody>
      </p:sp>
      <p:sp>
        <p:nvSpPr>
          <p:cNvPr id="52287" name="AutoShape 71"/>
          <p:cNvSpPr>
            <a:spLocks noChangeArrowheads="1"/>
          </p:cNvSpPr>
          <p:nvPr/>
        </p:nvSpPr>
        <p:spPr bwMode="auto">
          <a:xfrm>
            <a:off x="5791200" y="3367088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72"/>
          <p:cNvSpPr txBox="1">
            <a:spLocks noChangeArrowheads="1"/>
          </p:cNvSpPr>
          <p:nvPr/>
        </p:nvSpPr>
        <p:spPr bwMode="auto">
          <a:xfrm>
            <a:off x="2362200" y="6324600"/>
            <a:ext cx="214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Process Specification</a:t>
            </a:r>
          </a:p>
        </p:txBody>
      </p:sp>
      <p:sp>
        <p:nvSpPr>
          <p:cNvPr id="52289" name="AutoShape 73"/>
          <p:cNvSpPr>
            <a:spLocks noChangeArrowheads="1"/>
          </p:cNvSpPr>
          <p:nvPr/>
        </p:nvSpPr>
        <p:spPr bwMode="auto">
          <a:xfrm rot="2325312">
            <a:off x="1828800" y="62484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AC583-83BC-4ACE-B778-04387507617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The Problems with our Requirements Practices </a:t>
            </a:r>
            <a:r>
              <a:rPr lang="en-US" smtClean="0"/>
              <a:t>(continued)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Many software developers argue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Building software is so compelling that we want to jump right in (before having a clear understanding of what is needed)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Things will become clear as we build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Project stakeholders will be able to better understand what they need only after examining early iterations of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Things change so rapidly that requirements engineering is a waste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bottom line is producing a working program and that all else is secondary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 of these arguments contain some truth, especially for small projects that take less than one month to complete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as software grows in size and complexity, these arguments begin to break down and can lead to a failed software project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Scenario-based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0EC47-30AA-47C8-BB18-BB854F89139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Writing Use Cases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 smtClean="0"/>
              <a:t>is effective to use the first person “I” to describe how the actor interacts with the software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Format of the text part of a use case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524000" y="3352800"/>
            <a:ext cx="56388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u="none"/>
              <a:t>Use-case title:</a:t>
            </a:r>
          </a:p>
          <a:p>
            <a:pPr algn="l"/>
            <a:endParaRPr lang="en-US" u="none"/>
          </a:p>
          <a:p>
            <a:pPr algn="l"/>
            <a:r>
              <a:rPr lang="en-US" u="none"/>
              <a:t>Actor:</a:t>
            </a:r>
          </a:p>
          <a:p>
            <a:pPr algn="l"/>
            <a:endParaRPr lang="en-US" u="none"/>
          </a:p>
          <a:p>
            <a:pPr algn="l"/>
            <a:r>
              <a:rPr lang="en-US" u="none"/>
              <a:t>Description:  I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57B2BC-30EE-481A-AB61-35A516447BC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Example Use Case Diagram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743200" y="1828800"/>
            <a:ext cx="35814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3124200" y="2057400"/>
            <a:ext cx="2895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Make automated menu</a:t>
            </a:r>
          </a:p>
          <a:p>
            <a:r>
              <a:rPr lang="en-US" u="none"/>
              <a:t>selections</a:t>
            </a: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3124200" y="3276600"/>
            <a:ext cx="2895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Order food and drink</a:t>
            </a:r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3124200" y="5486400"/>
            <a:ext cx="2895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Pay for food and drink</a:t>
            </a:r>
          </a:p>
        </p:txBody>
      </p:sp>
      <p:sp>
        <p:nvSpPr>
          <p:cNvPr id="55304" name="Oval 26"/>
          <p:cNvSpPr>
            <a:spLocks noChangeArrowheads="1"/>
          </p:cNvSpPr>
          <p:nvPr/>
        </p:nvSpPr>
        <p:spPr bwMode="auto">
          <a:xfrm>
            <a:off x="3124200" y="4343400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Notify customer that</a:t>
            </a:r>
          </a:p>
          <a:p>
            <a:r>
              <a:rPr lang="en-US" u="none"/>
              <a:t>food and drink are ready</a:t>
            </a:r>
          </a:p>
        </p:txBody>
      </p:sp>
      <p:grpSp>
        <p:nvGrpSpPr>
          <p:cNvPr id="55305" name="Group 40"/>
          <p:cNvGrpSpPr>
            <a:grpSpLocks/>
          </p:cNvGrpSpPr>
          <p:nvPr/>
        </p:nvGrpSpPr>
        <p:grpSpPr bwMode="auto">
          <a:xfrm>
            <a:off x="8077200" y="4800600"/>
            <a:ext cx="381000" cy="838200"/>
            <a:chOff x="5040" y="2976"/>
            <a:chExt cx="288" cy="672"/>
          </a:xfrm>
        </p:grpSpPr>
        <p:sp>
          <p:nvSpPr>
            <p:cNvPr id="55336" name="Oval 28"/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Line 29"/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30"/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Line 31"/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Line 32"/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6" name="Line 33"/>
          <p:cNvSpPr>
            <a:spLocks noChangeShapeType="1"/>
          </p:cNvSpPr>
          <p:nvPr/>
        </p:nvSpPr>
        <p:spPr bwMode="auto">
          <a:xfrm flipH="1" flipV="1">
            <a:off x="6248400" y="36576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34"/>
          <p:cNvSpPr>
            <a:spLocks noChangeShapeType="1"/>
          </p:cNvSpPr>
          <p:nvPr/>
        </p:nvSpPr>
        <p:spPr bwMode="auto">
          <a:xfrm flipV="1">
            <a:off x="1371600" y="25908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37"/>
          <p:cNvSpPr>
            <a:spLocks noChangeShapeType="1"/>
          </p:cNvSpPr>
          <p:nvPr/>
        </p:nvSpPr>
        <p:spPr bwMode="auto">
          <a:xfrm>
            <a:off x="1219200" y="46482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Text Box 39"/>
          <p:cNvSpPr txBox="1">
            <a:spLocks noChangeArrowheads="1"/>
          </p:cNvSpPr>
          <p:nvPr/>
        </p:nvSpPr>
        <p:spPr bwMode="auto">
          <a:xfrm>
            <a:off x="228600" y="48768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u="none"/>
              <a:t>Customer</a:t>
            </a:r>
          </a:p>
        </p:txBody>
      </p:sp>
      <p:grpSp>
        <p:nvGrpSpPr>
          <p:cNvPr id="55310" name="Group 41"/>
          <p:cNvGrpSpPr>
            <a:grpSpLocks/>
          </p:cNvGrpSpPr>
          <p:nvPr/>
        </p:nvGrpSpPr>
        <p:grpSpPr bwMode="auto">
          <a:xfrm>
            <a:off x="533400" y="4038600"/>
            <a:ext cx="381000" cy="838200"/>
            <a:chOff x="5040" y="2976"/>
            <a:chExt cx="288" cy="672"/>
          </a:xfrm>
        </p:grpSpPr>
        <p:sp>
          <p:nvSpPr>
            <p:cNvPr id="55331" name="Oval 42"/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Line 43"/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44"/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45"/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Line 46"/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1" name="Group 47"/>
          <p:cNvGrpSpPr>
            <a:grpSpLocks/>
          </p:cNvGrpSpPr>
          <p:nvPr/>
        </p:nvGrpSpPr>
        <p:grpSpPr bwMode="auto">
          <a:xfrm>
            <a:off x="8077200" y="3352800"/>
            <a:ext cx="311150" cy="866775"/>
            <a:chOff x="5040" y="2976"/>
            <a:chExt cx="288" cy="672"/>
          </a:xfrm>
        </p:grpSpPr>
        <p:sp>
          <p:nvSpPr>
            <p:cNvPr id="55326" name="Oval 48"/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49"/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50"/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51"/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52"/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2" name="Text Box 53"/>
          <p:cNvSpPr txBox="1">
            <a:spLocks noChangeArrowheads="1"/>
          </p:cNvSpPr>
          <p:nvPr/>
        </p:nvSpPr>
        <p:spPr bwMode="auto">
          <a:xfrm>
            <a:off x="7854950" y="42814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u="none"/>
              <a:t>Cook</a:t>
            </a:r>
          </a:p>
        </p:txBody>
      </p:sp>
      <p:sp>
        <p:nvSpPr>
          <p:cNvPr id="55313" name="Text Box 54"/>
          <p:cNvSpPr txBox="1">
            <a:spLocks noChangeArrowheads="1"/>
          </p:cNvSpPr>
          <p:nvPr/>
        </p:nvSpPr>
        <p:spPr bwMode="auto">
          <a:xfrm>
            <a:off x="7737475" y="5638800"/>
            <a:ext cx="992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Payment</a:t>
            </a:r>
          </a:p>
          <a:p>
            <a:r>
              <a:rPr lang="en-US" u="none"/>
              <a:t>System</a:t>
            </a:r>
          </a:p>
        </p:txBody>
      </p:sp>
      <p:sp>
        <p:nvSpPr>
          <p:cNvPr id="55314" name="Line 55"/>
          <p:cNvSpPr>
            <a:spLocks noChangeShapeType="1"/>
          </p:cNvSpPr>
          <p:nvPr/>
        </p:nvSpPr>
        <p:spPr bwMode="auto">
          <a:xfrm flipH="1">
            <a:off x="6172200" y="5334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315" name="Group 56"/>
          <p:cNvGrpSpPr>
            <a:grpSpLocks/>
          </p:cNvGrpSpPr>
          <p:nvPr/>
        </p:nvGrpSpPr>
        <p:grpSpPr bwMode="auto">
          <a:xfrm>
            <a:off x="8077200" y="1447800"/>
            <a:ext cx="311150" cy="866775"/>
            <a:chOff x="5040" y="2976"/>
            <a:chExt cx="288" cy="672"/>
          </a:xfrm>
        </p:grpSpPr>
        <p:sp>
          <p:nvSpPr>
            <p:cNvPr id="55321" name="Oval 57"/>
            <p:cNvSpPr>
              <a:spLocks noChangeArrowheads="1"/>
            </p:cNvSpPr>
            <p:nvPr/>
          </p:nvSpPr>
          <p:spPr bwMode="auto">
            <a:xfrm>
              <a:off x="5088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58"/>
            <p:cNvSpPr>
              <a:spLocks noChangeShapeType="1"/>
            </p:cNvSpPr>
            <p:nvPr/>
          </p:nvSpPr>
          <p:spPr bwMode="auto">
            <a:xfrm>
              <a:off x="5184" y="316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59"/>
            <p:cNvSpPr>
              <a:spLocks noChangeShapeType="1"/>
            </p:cNvSpPr>
            <p:nvPr/>
          </p:nvSpPr>
          <p:spPr bwMode="auto">
            <a:xfrm flipH="1">
              <a:off x="5088" y="340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60"/>
            <p:cNvSpPr>
              <a:spLocks noChangeShapeType="1"/>
            </p:cNvSpPr>
            <p:nvPr/>
          </p:nvSpPr>
          <p:spPr bwMode="auto">
            <a:xfrm>
              <a:off x="51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61"/>
            <p:cNvSpPr>
              <a:spLocks noChangeShapeType="1"/>
            </p:cNvSpPr>
            <p:nvPr/>
          </p:nvSpPr>
          <p:spPr bwMode="auto">
            <a:xfrm flipH="1">
              <a:off x="5040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6" name="Text Box 62"/>
          <p:cNvSpPr txBox="1">
            <a:spLocks noChangeArrowheads="1"/>
          </p:cNvSpPr>
          <p:nvPr/>
        </p:nvSpPr>
        <p:spPr bwMode="auto">
          <a:xfrm>
            <a:off x="7543800" y="2362200"/>
            <a:ext cx="1384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Expert Menu</a:t>
            </a:r>
          </a:p>
          <a:p>
            <a:r>
              <a:rPr lang="en-US" u="none"/>
              <a:t>System</a:t>
            </a:r>
          </a:p>
        </p:txBody>
      </p:sp>
      <p:sp>
        <p:nvSpPr>
          <p:cNvPr id="55317" name="Line 63"/>
          <p:cNvSpPr>
            <a:spLocks noChangeShapeType="1"/>
          </p:cNvSpPr>
          <p:nvPr/>
        </p:nvSpPr>
        <p:spPr bwMode="auto">
          <a:xfrm flipV="1">
            <a:off x="6172200" y="21336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64"/>
          <p:cNvSpPr>
            <a:spLocks noChangeShapeType="1"/>
          </p:cNvSpPr>
          <p:nvPr/>
        </p:nvSpPr>
        <p:spPr bwMode="auto">
          <a:xfrm flipV="1">
            <a:off x="6096000" y="41148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33"/>
          <p:cNvSpPr>
            <a:spLocks noChangeShapeType="1"/>
          </p:cNvSpPr>
          <p:nvPr/>
        </p:nvSpPr>
        <p:spPr bwMode="auto">
          <a:xfrm flipH="1">
            <a:off x="6172200" y="2667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37"/>
          <p:cNvSpPr>
            <a:spLocks noChangeShapeType="1"/>
          </p:cNvSpPr>
          <p:nvPr/>
        </p:nvSpPr>
        <p:spPr bwMode="auto">
          <a:xfrm>
            <a:off x="1295400" y="4343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D17AB-64DB-425B-A90F-55F82477D23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Activity Diagrams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Supplements the use case by providing a graphical representation of the flow of interaction within a specific scenario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Uses flowchart-like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Rounded rectangle</a:t>
            </a:r>
            <a:r>
              <a:rPr lang="en-US" sz="1800" smtClean="0"/>
              <a:t> - represent a specific system function/action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Arrow</a:t>
            </a:r>
            <a:r>
              <a:rPr lang="en-US" sz="1800" smtClean="0"/>
              <a:t> - represents the flow of control from one function/action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Diamond</a:t>
            </a:r>
            <a:r>
              <a:rPr lang="en-US" sz="1800" smtClean="0"/>
              <a:t> - represents a branching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Solid bar</a:t>
            </a:r>
            <a:r>
              <a:rPr lang="en-US" sz="1800" smtClean="0"/>
              <a:t> – represents the fork and join of parallel activities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CB521-4896-4D39-BB6C-7A1E0341E47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Example Activity Diagram</a:t>
            </a: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2667000" y="1295400"/>
            <a:ext cx="3124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u="none"/>
              <a:t>Set counter = positive n</a:t>
            </a:r>
          </a:p>
          <a:p>
            <a:pPr algn="l"/>
            <a:r>
              <a:rPr lang="en-US" u="none"/>
              <a:t>Set accumulator = initial value</a:t>
            </a: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3657600" y="2362200"/>
            <a:ext cx="10668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 &gt; 1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41910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2438400" y="3276600"/>
            <a:ext cx="35052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u="none"/>
              <a:t>Set accumulator = accumulator * n</a:t>
            </a:r>
          </a:p>
          <a:p>
            <a:pPr algn="l"/>
            <a:r>
              <a:rPr lang="en-US" u="none"/>
              <a:t>Set n = n - 1 </a:t>
            </a:r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41910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581400" y="4267200"/>
            <a:ext cx="10668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 </a:t>
            </a: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4953000" y="4114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(n mod 5) == 0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H="1">
            <a:off x="4495800" y="4267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4114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AutoShape 12"/>
          <p:cNvSpPr>
            <a:spLocks noChangeArrowheads="1"/>
          </p:cNvSpPr>
          <p:nvPr/>
        </p:nvSpPr>
        <p:spPr bwMode="auto">
          <a:xfrm>
            <a:off x="2819400" y="5181600"/>
            <a:ext cx="2667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u="none"/>
              <a:t>Display accumulator value </a:t>
            </a:r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>
            <a:off x="4114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AutoShape 14"/>
          <p:cNvSpPr>
            <a:spLocks noChangeArrowheads="1"/>
          </p:cNvSpPr>
          <p:nvPr/>
        </p:nvSpPr>
        <p:spPr bwMode="auto">
          <a:xfrm>
            <a:off x="2819400" y="6248400"/>
            <a:ext cx="2667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u="none"/>
              <a:t>Return accumulator value </a:t>
            </a:r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 flipH="1">
            <a:off x="16764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 flipV="1">
            <a:off x="1676400" y="2667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1676400" y="2667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20574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 flipV="1">
            <a:off x="2057400" y="3124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057400" y="2743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4724400" y="2667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4114800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41148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24"/>
          <p:cNvSpPr>
            <a:spLocks noChangeShapeType="1"/>
          </p:cNvSpPr>
          <p:nvPr/>
        </p:nvSpPr>
        <p:spPr bwMode="auto">
          <a:xfrm>
            <a:off x="7239000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248150" y="2895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T</a:t>
            </a:r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47117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4171950" y="4814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T</a:t>
            </a:r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3282950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Class-based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A275E-3F88-4E37-B8A5-4EAB972D91A2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Identifying Analysis Classes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Perform a </a:t>
            </a:r>
            <a:r>
              <a:rPr lang="en-US" sz="2000" u="sng" smtClean="0"/>
              <a:t>grammatical parse</a:t>
            </a:r>
            <a:r>
              <a:rPr lang="en-US" sz="2000" smtClean="0"/>
              <a:t> of the problem statement or use cases 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Classes are determined by underlining each noun or noun clause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A class required to </a:t>
            </a:r>
            <a:r>
              <a:rPr lang="en-US" sz="2000" u="sng" smtClean="0"/>
              <a:t>implement</a:t>
            </a:r>
            <a:r>
              <a:rPr lang="en-US" sz="2000" smtClean="0"/>
              <a:t> a solution is part of the </a:t>
            </a:r>
            <a:r>
              <a:rPr lang="en-US" sz="2000" u="sng" smtClean="0"/>
              <a:t>solution space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A class necessary only to </a:t>
            </a:r>
            <a:r>
              <a:rPr lang="en-US" sz="2000" u="sng" smtClean="0"/>
              <a:t>describe</a:t>
            </a:r>
            <a:r>
              <a:rPr lang="en-US" sz="2000" smtClean="0"/>
              <a:t> a solution is part of the </a:t>
            </a:r>
            <a:r>
              <a:rPr lang="en-US" sz="2000" u="sng" smtClean="0"/>
              <a:t>problem space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A class should NOT have an imperative </a:t>
            </a:r>
            <a:r>
              <a:rPr lang="en-US" sz="2000" u="sng" smtClean="0"/>
              <a:t>procedural</a:t>
            </a:r>
            <a:r>
              <a:rPr lang="en-US" sz="2000" smtClean="0"/>
              <a:t> name (i.e., a verb)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List the potential class names in a table and "classify" each class according to some taxonomy and class selection characteristics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000" smtClean="0"/>
              <a:t>A potential class should satisfy nearly all (or all) of the selection characteristics to be considered a legitimate problem domain class</a:t>
            </a:r>
          </a:p>
          <a:p>
            <a:pPr marL="609600" indent="-609600" eaLnBrk="1" hangingPunct="1"/>
            <a:endParaRPr lang="en-US" sz="1800" smtClean="0"/>
          </a:p>
          <a:p>
            <a:pPr marL="609600" indent="-609600" eaLnBrk="1" hangingPunct="1"/>
            <a:endParaRPr lang="en-US" sz="2000" smtClean="0"/>
          </a:p>
        </p:txBody>
      </p:sp>
      <p:graphicFrame>
        <p:nvGraphicFramePr>
          <p:cNvPr id="367652" name="Group 36"/>
          <p:cNvGraphicFramePr>
            <a:graphicFrameLocks noGrp="1"/>
          </p:cNvGraphicFramePr>
          <p:nvPr/>
        </p:nvGraphicFramePr>
        <p:xfrm>
          <a:off x="914400" y="4953000"/>
          <a:ext cx="6705600" cy="1199515"/>
        </p:xfrm>
        <a:graphic>
          <a:graphicData uri="http://schemas.openxmlformats.org/drawingml/2006/table">
            <a:tbl>
              <a:tblPr/>
              <a:tblGrid>
                <a:gridCol w="2895600"/>
                <a:gridCol w="2057400"/>
                <a:gridCol w="17526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Potential 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General 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Selection Characteristics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6C79E-076B-4B6A-92DA-611FA6CD0A6E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General classifications for a potential class</a:t>
            </a:r>
          </a:p>
          <a:p>
            <a:pPr lvl="1" eaLnBrk="1" hangingPunct="1"/>
            <a:r>
              <a:rPr lang="en-US" sz="1800" smtClean="0"/>
              <a:t>External entity (e.g., another system, a device, a person)</a:t>
            </a:r>
          </a:p>
          <a:p>
            <a:pPr lvl="1" eaLnBrk="1" hangingPunct="1"/>
            <a:r>
              <a:rPr lang="en-US" sz="1800" smtClean="0"/>
              <a:t>Thing (e.g., report, screen display)</a:t>
            </a:r>
          </a:p>
          <a:p>
            <a:pPr lvl="1" eaLnBrk="1" hangingPunct="1"/>
            <a:r>
              <a:rPr lang="en-US" sz="1800" smtClean="0"/>
              <a:t>Occurrence or event (e.g., movement, completion)</a:t>
            </a:r>
          </a:p>
          <a:p>
            <a:pPr lvl="1" eaLnBrk="1" hangingPunct="1"/>
            <a:r>
              <a:rPr lang="en-US" sz="1800" smtClean="0"/>
              <a:t>Role (e.g., manager, engineer, salesperson)</a:t>
            </a:r>
          </a:p>
          <a:p>
            <a:pPr lvl="1" eaLnBrk="1" hangingPunct="1"/>
            <a:r>
              <a:rPr lang="en-US" sz="1800" smtClean="0"/>
              <a:t>Organizational unit (e.g., division, group, team)</a:t>
            </a:r>
          </a:p>
          <a:p>
            <a:pPr lvl="1" eaLnBrk="1" hangingPunct="1"/>
            <a:r>
              <a:rPr lang="en-US" sz="1800" smtClean="0"/>
              <a:t>Place (e.g., manufacturing floor, loading dock)</a:t>
            </a:r>
          </a:p>
          <a:p>
            <a:pPr lvl="1" eaLnBrk="1" hangingPunct="1"/>
            <a:r>
              <a:rPr lang="en-US" sz="1800" smtClean="0"/>
              <a:t>Structure (e.g., sensor, vehicle, computer)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Identifying Analysis Classes</a:t>
            </a:r>
            <a:br>
              <a:rPr lang="en-US" sz="3600" smtClean="0">
                <a:solidFill>
                  <a:srgbClr val="FF0000"/>
                </a:solidFill>
              </a:rPr>
            </a:br>
            <a:r>
              <a:rPr lang="en-US" sz="3600" smtClean="0">
                <a:solidFill>
                  <a:srgbClr val="FF0000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A4576-A74A-40C4-9A4D-BC649F0B8B7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Identifying Analysis Classes (continued)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Six class selection characteristics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Retained information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Information must be remembered about the system over time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Needed services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Set of operations that can change the attributes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Multiple attributes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Whereas, a </a:t>
            </a:r>
            <a:r>
              <a:rPr lang="en-US" sz="1800" u="sng" smtClean="0"/>
              <a:t>single</a:t>
            </a:r>
            <a:r>
              <a:rPr lang="en-US" sz="1800" smtClean="0"/>
              <a:t> attribute may denote an atomic variable rather than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Common attributes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A set of attributes apply to all instances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Common operations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A set of operations apply to all instances of a class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smtClean="0"/>
              <a:t>Essential requirements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Char char="–"/>
            </a:pPr>
            <a:r>
              <a:rPr lang="en-US" sz="1800" smtClean="0"/>
              <a:t>Entities that produce or consume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FECEA-7C26-450C-B4BA-82C486E367E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Defining Attributes of a Class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Attributes of a class are those </a:t>
            </a:r>
            <a:r>
              <a:rPr lang="en-US" sz="2400" b="1" smtClean="0"/>
              <a:t>nouns </a:t>
            </a:r>
            <a:r>
              <a:rPr lang="en-US" sz="2400" smtClean="0"/>
              <a:t>from the grammatical parse that reasonably belong to a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Attributes hold the values that describe the current properties or state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attribute may also appear initially as a potential class that is later rejected because of the class selection criteria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identifying attributes, the following question should be answered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What data items (composite and/or elementary) will fully define a specific class in the context of the problem at hand?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Usually an item is not an attribute if </a:t>
            </a:r>
            <a:r>
              <a:rPr lang="en-US" sz="2400" u="sng" smtClean="0"/>
              <a:t>more than one</a:t>
            </a:r>
            <a:r>
              <a:rPr lang="en-US" sz="2400" smtClean="0"/>
              <a:t> of them is to be associated with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5C8900-5050-46B2-AF89-A689853A057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 Solution: Requirements Engineering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Begins during the communication activity and continues into the modeling activity</a:t>
            </a:r>
          </a:p>
          <a:p>
            <a:pPr eaLnBrk="1" hangingPunct="1"/>
            <a:r>
              <a:rPr lang="en-US" sz="2000" smtClean="0"/>
              <a:t>Builds a bridge from the system requirements into software design and construction</a:t>
            </a:r>
          </a:p>
          <a:p>
            <a:pPr eaLnBrk="1" hangingPunct="1"/>
            <a:r>
              <a:rPr lang="en-US" sz="2000" smtClean="0"/>
              <a:t>Allows  the requirements engineer to examine</a:t>
            </a:r>
          </a:p>
          <a:p>
            <a:pPr lvl="1" eaLnBrk="1" hangingPunct="1"/>
            <a:r>
              <a:rPr lang="en-US" sz="1800" smtClean="0"/>
              <a:t>the context of the software work to be performed</a:t>
            </a:r>
          </a:p>
          <a:p>
            <a:pPr lvl="1" eaLnBrk="1" hangingPunct="1"/>
            <a:r>
              <a:rPr lang="en-US" sz="1800" smtClean="0"/>
              <a:t>the specific needs that design and construction must address</a:t>
            </a:r>
          </a:p>
          <a:p>
            <a:pPr lvl="1" eaLnBrk="1" hangingPunct="1"/>
            <a:r>
              <a:rPr lang="en-US" sz="1800" smtClean="0"/>
              <a:t>the priorities that guide the order in which work is to be completed</a:t>
            </a:r>
          </a:p>
          <a:p>
            <a:pPr lvl="1" eaLnBrk="1" hangingPunct="1"/>
            <a:r>
              <a:rPr lang="en-US" sz="1800" smtClean="0"/>
              <a:t>the information, function, and behavior that will have a profound impact on the resultant design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76917-1959-492A-A723-A63CC49858FC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Defining Operations of a Class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Operations define the </a:t>
            </a:r>
            <a:r>
              <a:rPr lang="en-US" b="1" smtClean="0"/>
              <a:t>behavior</a:t>
            </a:r>
            <a:r>
              <a:rPr lang="en-US" smtClean="0"/>
              <a:t>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Four categories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Operations that manipulate data in some way to </a:t>
            </a:r>
            <a:r>
              <a:rPr lang="en-US" u="sng" smtClean="0"/>
              <a:t>change the state</a:t>
            </a:r>
            <a:r>
              <a:rPr lang="en-US" smtClean="0"/>
              <a:t> of an object (e.g., add, delete, modify)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Operations that </a:t>
            </a:r>
            <a:r>
              <a:rPr lang="en-US" u="sng" smtClean="0"/>
              <a:t>perform a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Operations that </a:t>
            </a:r>
            <a:r>
              <a:rPr lang="en-US" u="sng" smtClean="0"/>
              <a:t>inquire about the state</a:t>
            </a:r>
            <a:r>
              <a:rPr lang="en-US" smtClean="0"/>
              <a:t>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Operations that </a:t>
            </a:r>
            <a:r>
              <a:rPr lang="en-US" u="sng" smtClean="0"/>
              <a:t>monitor </a:t>
            </a:r>
            <a:r>
              <a:rPr lang="en-US" smtClean="0"/>
              <a:t>an object </a:t>
            </a:r>
            <a:r>
              <a:rPr lang="en-US" u="sng" smtClean="0"/>
              <a:t>for</a:t>
            </a:r>
            <a:r>
              <a:rPr lang="en-US" smtClean="0"/>
              <a:t> the occurrence of </a:t>
            </a:r>
            <a:r>
              <a:rPr lang="en-US" u="sng" smtClean="0"/>
              <a:t>a controlling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operation has knowledge about the </a:t>
            </a:r>
            <a:r>
              <a:rPr lang="en-US" u="sng" smtClean="0"/>
              <a:t>state</a:t>
            </a:r>
            <a:r>
              <a:rPr lang="en-US" smtClean="0"/>
              <a:t> of a class and the nature of its </a:t>
            </a:r>
            <a:r>
              <a:rPr lang="en-US" u="sng" smtClean="0"/>
              <a:t>associations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action performed by an operation is based on the current values of the attributes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a grammatical parse again, circle the verbs; then select the verbs that relate to the problem domain classes that were previously identified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61E6C-C4D5-4536-B9BF-1CB9CB7C11F3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E3A5D-B6DF-45F6-B271-FDDBBE744764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Example Class Box</a:t>
            </a:r>
          </a:p>
        </p:txBody>
      </p:sp>
      <p:grpSp>
        <p:nvGrpSpPr>
          <p:cNvPr id="65540" name="Group 6"/>
          <p:cNvGrpSpPr>
            <a:grpSpLocks/>
          </p:cNvGrpSpPr>
          <p:nvPr/>
        </p:nvGrpSpPr>
        <p:grpSpPr bwMode="auto">
          <a:xfrm>
            <a:off x="3733800" y="2133600"/>
            <a:ext cx="3048000" cy="4038600"/>
            <a:chOff x="1872" y="1344"/>
            <a:chExt cx="1920" cy="2544"/>
          </a:xfrm>
        </p:grpSpPr>
        <p:sp>
          <p:nvSpPr>
            <p:cNvPr id="65544" name="Rectangle 3"/>
            <p:cNvSpPr>
              <a:spLocks noChangeArrowheads="1"/>
            </p:cNvSpPr>
            <p:nvPr/>
          </p:nvSpPr>
          <p:spPr bwMode="auto">
            <a:xfrm>
              <a:off x="1872" y="1344"/>
              <a:ext cx="19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u="none"/>
                <a:t>Component</a:t>
              </a:r>
            </a:p>
          </p:txBody>
        </p:sp>
        <p:sp>
          <p:nvSpPr>
            <p:cNvPr id="65545" name="Rectangle 4"/>
            <p:cNvSpPr>
              <a:spLocks noChangeArrowheads="1"/>
            </p:cNvSpPr>
            <p:nvPr/>
          </p:nvSpPr>
          <p:spPr bwMode="auto">
            <a:xfrm>
              <a:off x="1872" y="1680"/>
              <a:ext cx="1920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u="none"/>
                <a:t>+ componentID</a:t>
              </a:r>
            </a:p>
            <a:p>
              <a:pPr algn="l"/>
              <a:r>
                <a:rPr lang="en-US" u="none"/>
                <a:t>- telephoneNumber</a:t>
              </a:r>
            </a:p>
            <a:p>
              <a:pPr algn="l"/>
              <a:r>
                <a:rPr lang="en-US" u="none"/>
                <a:t>- componentStatus</a:t>
              </a:r>
            </a:p>
            <a:p>
              <a:pPr algn="l"/>
              <a:r>
                <a:rPr lang="en-US" u="none"/>
                <a:t>- delayTime</a:t>
              </a:r>
            </a:p>
            <a:p>
              <a:pPr algn="l"/>
              <a:r>
                <a:rPr lang="en-US" u="none"/>
                <a:t>- masterPassword</a:t>
              </a:r>
            </a:p>
            <a:p>
              <a:pPr algn="l"/>
              <a:r>
                <a:rPr lang="en-US" u="none"/>
                <a:t>- numberOfTries</a:t>
              </a:r>
            </a:p>
          </p:txBody>
        </p:sp>
        <p:sp>
          <p:nvSpPr>
            <p:cNvPr id="65546" name="Rectangle 5"/>
            <p:cNvSpPr>
              <a:spLocks noChangeArrowheads="1"/>
            </p:cNvSpPr>
            <p:nvPr/>
          </p:nvSpPr>
          <p:spPr bwMode="auto">
            <a:xfrm>
              <a:off x="1872" y="2784"/>
              <a:ext cx="1920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u="none"/>
                <a:t>+ program()</a:t>
              </a:r>
            </a:p>
            <a:p>
              <a:pPr algn="l"/>
              <a:r>
                <a:rPr lang="en-US" u="none"/>
                <a:t>+ display()</a:t>
              </a:r>
            </a:p>
            <a:p>
              <a:pPr algn="l"/>
              <a:r>
                <a:rPr lang="en-US" u="none"/>
                <a:t>+ reset()</a:t>
              </a:r>
            </a:p>
            <a:p>
              <a:pPr algn="l"/>
              <a:r>
                <a:rPr lang="en-US" u="none"/>
                <a:t>+ query()</a:t>
              </a:r>
            </a:p>
            <a:p>
              <a:pPr algn="l"/>
              <a:r>
                <a:rPr lang="en-US" u="none"/>
                <a:t>- modify()</a:t>
              </a:r>
            </a:p>
            <a:p>
              <a:pPr algn="l"/>
              <a:r>
                <a:rPr lang="en-US" u="none"/>
                <a:t>+ call()</a:t>
              </a:r>
            </a:p>
          </p:txBody>
        </p:sp>
      </p:grp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1597025" y="2185988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u="none"/>
              <a:t>Class Name</a:t>
            </a:r>
          </a:p>
        </p:txBody>
      </p:sp>
      <p:sp>
        <p:nvSpPr>
          <p:cNvPr id="65542" name="Text Box 8"/>
          <p:cNvSpPr txBox="1">
            <a:spLocks noChangeArrowheads="1"/>
          </p:cNvSpPr>
          <p:nvPr/>
        </p:nvSpPr>
        <p:spPr bwMode="auto">
          <a:xfrm>
            <a:off x="1595438" y="3252788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none"/>
              <a:t>Attributes</a:t>
            </a: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1595438" y="5005388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none"/>
              <a:t>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878D90-DA41-4A89-A163-39062CF4AAEC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Association, Generalization and Dependency</a:t>
            </a:r>
            <a:r>
              <a:rPr lang="en-US" smtClean="0"/>
              <a:t>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Represented by a solid line between two classes directed from the source class to the target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Used for representing (i.e., pointing to) object types for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May also be a </a:t>
            </a:r>
            <a:r>
              <a:rPr lang="en-US" sz="1800" u="sng" smtClean="0"/>
              <a:t>part-of</a:t>
            </a:r>
            <a:r>
              <a:rPr lang="en-US" sz="1800" smtClean="0"/>
              <a:t> relationship (i.e., </a:t>
            </a:r>
            <a:r>
              <a:rPr lang="en-US" sz="1800" u="sng" smtClean="0"/>
              <a:t>aggregation)</a:t>
            </a:r>
            <a:r>
              <a:rPr lang="en-US" sz="1800" smtClean="0"/>
              <a:t>, which is represented by a diamond-arrow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Generalization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Portrays inheritance between a super class and a subclass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Is represented by a line with a triangle at the target end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Dependency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 dependency exists between two elements if changes to the definition of one element (i.e., the source or supplier) may cause changes to the other element (i.e., the client)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Examples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One class calls a method of another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One class utilizes another class as a parameter of a method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D0793A-228B-4B78-957D-B2C54D030C4B}" type="slidenum">
              <a:rPr lang="en-US" sz="1200" smtClean="0"/>
              <a:pPr/>
              <a:t>64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Example Class Diagram</a:t>
            </a:r>
          </a:p>
        </p:txBody>
      </p:sp>
      <p:sp>
        <p:nvSpPr>
          <p:cNvPr id="67588" name="Line 14"/>
          <p:cNvSpPr>
            <a:spLocks noChangeShapeType="1"/>
          </p:cNvSpPr>
          <p:nvPr/>
        </p:nvSpPr>
        <p:spPr bwMode="auto">
          <a:xfrm>
            <a:off x="1905000" y="1524000"/>
            <a:ext cx="14478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Line 15"/>
          <p:cNvSpPr>
            <a:spLocks noChangeShapeType="1"/>
          </p:cNvSpPr>
          <p:nvPr/>
        </p:nvSpPr>
        <p:spPr bwMode="auto">
          <a:xfrm>
            <a:off x="1905000" y="1676400"/>
            <a:ext cx="14478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Line 16"/>
          <p:cNvSpPr>
            <a:spLocks noChangeShapeType="1"/>
          </p:cNvSpPr>
          <p:nvPr/>
        </p:nvSpPr>
        <p:spPr bwMode="auto">
          <a:xfrm>
            <a:off x="4419600" y="3048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1" name="Line 19"/>
          <p:cNvSpPr>
            <a:spLocks noChangeShapeType="1"/>
          </p:cNvSpPr>
          <p:nvPr/>
        </p:nvSpPr>
        <p:spPr bwMode="auto">
          <a:xfrm>
            <a:off x="1714500" y="3657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2" name="Line 27"/>
          <p:cNvSpPr>
            <a:spLocks noChangeShapeType="1"/>
          </p:cNvSpPr>
          <p:nvPr/>
        </p:nvSpPr>
        <p:spPr bwMode="auto">
          <a:xfrm>
            <a:off x="1981200" y="3048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AutoShape 30"/>
          <p:cNvSpPr>
            <a:spLocks noChangeArrowheads="1"/>
          </p:cNvSpPr>
          <p:nvPr/>
        </p:nvSpPr>
        <p:spPr bwMode="auto">
          <a:xfrm>
            <a:off x="5486400" y="48768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594" name="Line 31"/>
          <p:cNvSpPr>
            <a:spLocks noChangeShapeType="1"/>
          </p:cNvSpPr>
          <p:nvPr/>
        </p:nvSpPr>
        <p:spPr bwMode="auto">
          <a:xfrm flipH="1">
            <a:off x="4419600" y="3581400"/>
            <a:ext cx="1143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34"/>
          <p:cNvSpPr>
            <a:spLocks noChangeShapeType="1"/>
          </p:cNvSpPr>
          <p:nvPr/>
        </p:nvSpPr>
        <p:spPr bwMode="auto">
          <a:xfrm>
            <a:off x="1219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35"/>
          <p:cNvSpPr>
            <a:spLocks noChangeShapeType="1"/>
          </p:cNvSpPr>
          <p:nvPr/>
        </p:nvSpPr>
        <p:spPr bwMode="auto">
          <a:xfrm>
            <a:off x="3124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Line 36"/>
          <p:cNvSpPr>
            <a:spLocks noChangeShapeType="1"/>
          </p:cNvSpPr>
          <p:nvPr/>
        </p:nvSpPr>
        <p:spPr bwMode="auto">
          <a:xfrm>
            <a:off x="12192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8" name="Line 37"/>
          <p:cNvSpPr>
            <a:spLocks noChangeShapeType="1"/>
          </p:cNvSpPr>
          <p:nvPr/>
        </p:nvSpPr>
        <p:spPr bwMode="auto">
          <a:xfrm flipH="1">
            <a:off x="21336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AutoShape 38"/>
          <p:cNvSpPr>
            <a:spLocks noChangeArrowheads="1"/>
          </p:cNvSpPr>
          <p:nvPr/>
        </p:nvSpPr>
        <p:spPr bwMode="auto">
          <a:xfrm>
            <a:off x="2057400" y="48768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600" name="Text Box 39"/>
          <p:cNvSpPr txBox="1">
            <a:spLocks noChangeArrowheads="1"/>
          </p:cNvSpPr>
          <p:nvPr/>
        </p:nvSpPr>
        <p:spPr bwMode="auto">
          <a:xfrm>
            <a:off x="6037263" y="4586288"/>
            <a:ext cx="492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none"/>
              <a:t>1..n</a:t>
            </a:r>
          </a:p>
        </p:txBody>
      </p:sp>
      <p:grpSp>
        <p:nvGrpSpPr>
          <p:cNvPr id="67601" name="Group 45"/>
          <p:cNvGrpSpPr>
            <a:grpSpLocks/>
          </p:cNvGrpSpPr>
          <p:nvPr/>
        </p:nvGrpSpPr>
        <p:grpSpPr bwMode="auto">
          <a:xfrm>
            <a:off x="3352800" y="2514600"/>
            <a:ext cx="1066800" cy="1117600"/>
            <a:chOff x="2112" y="2256"/>
            <a:chExt cx="624" cy="704"/>
          </a:xfrm>
        </p:grpSpPr>
        <p:sp>
          <p:nvSpPr>
            <p:cNvPr id="67671" name="Rectangle 42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Production</a:t>
              </a:r>
            </a:p>
            <a:p>
              <a:r>
                <a:rPr lang="en-US" sz="1600" u="none">
                  <a:latin typeface="Arial" charset="0"/>
                </a:rPr>
                <a:t>Manager</a:t>
              </a:r>
            </a:p>
          </p:txBody>
        </p:sp>
        <p:sp>
          <p:nvSpPr>
            <p:cNvPr id="67672" name="Rectangle 43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73" name="Rectangle 44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02" name="Group 46"/>
          <p:cNvGrpSpPr>
            <a:grpSpLocks/>
          </p:cNvGrpSpPr>
          <p:nvPr/>
        </p:nvGrpSpPr>
        <p:grpSpPr bwMode="auto">
          <a:xfrm>
            <a:off x="3352800" y="1066800"/>
            <a:ext cx="1066800" cy="1117600"/>
            <a:chOff x="2112" y="2256"/>
            <a:chExt cx="624" cy="704"/>
          </a:xfrm>
        </p:grpSpPr>
        <p:sp>
          <p:nvSpPr>
            <p:cNvPr id="67668" name="Rectangle 47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Auditor</a:t>
              </a:r>
            </a:p>
          </p:txBody>
        </p:sp>
        <p:sp>
          <p:nvSpPr>
            <p:cNvPr id="67669" name="Rectangle 48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70" name="Rectangle 49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03" name="Group 50"/>
          <p:cNvGrpSpPr>
            <a:grpSpLocks/>
          </p:cNvGrpSpPr>
          <p:nvPr/>
        </p:nvGrpSpPr>
        <p:grpSpPr bwMode="auto">
          <a:xfrm>
            <a:off x="6629400" y="1143000"/>
            <a:ext cx="1066800" cy="990600"/>
            <a:chOff x="2112" y="2256"/>
            <a:chExt cx="624" cy="704"/>
          </a:xfrm>
        </p:grpSpPr>
        <p:sp>
          <p:nvSpPr>
            <p:cNvPr id="67665" name="Rectangle 51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u="none">
                  <a:latin typeface="Arial" charset="0"/>
                </a:rPr>
                <a:t>Record</a:t>
              </a:r>
            </a:p>
            <a:p>
              <a:r>
                <a:rPr lang="en-US" sz="1400" u="none">
                  <a:latin typeface="Arial" charset="0"/>
                </a:rPr>
                <a:t>Keeper</a:t>
              </a:r>
            </a:p>
          </p:txBody>
        </p:sp>
        <p:sp>
          <p:nvSpPr>
            <p:cNvPr id="67666" name="Rectangle 52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667" name="Rectangle 53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7604" name="Group 54"/>
          <p:cNvGrpSpPr>
            <a:grpSpLocks/>
          </p:cNvGrpSpPr>
          <p:nvPr/>
        </p:nvGrpSpPr>
        <p:grpSpPr bwMode="auto">
          <a:xfrm>
            <a:off x="3352800" y="3962400"/>
            <a:ext cx="1066800" cy="1041400"/>
            <a:chOff x="2112" y="2256"/>
            <a:chExt cx="624" cy="704"/>
          </a:xfrm>
        </p:grpSpPr>
        <p:sp>
          <p:nvSpPr>
            <p:cNvPr id="67662" name="Rectangle 55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Report</a:t>
              </a:r>
            </a:p>
            <a:p>
              <a:r>
                <a:rPr lang="en-US" sz="1600" u="none">
                  <a:latin typeface="Arial" charset="0"/>
                </a:rPr>
                <a:t>Generator</a:t>
              </a:r>
            </a:p>
          </p:txBody>
        </p:sp>
        <p:sp>
          <p:nvSpPr>
            <p:cNvPr id="67663" name="Rectangle 56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64" name="Rectangle 57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05" name="Group 58"/>
          <p:cNvGrpSpPr>
            <a:grpSpLocks/>
          </p:cNvGrpSpPr>
          <p:nvPr/>
        </p:nvGrpSpPr>
        <p:grpSpPr bwMode="auto">
          <a:xfrm>
            <a:off x="5334000" y="2590800"/>
            <a:ext cx="1066800" cy="990600"/>
            <a:chOff x="2112" y="2256"/>
            <a:chExt cx="624" cy="704"/>
          </a:xfrm>
        </p:grpSpPr>
        <p:sp>
          <p:nvSpPr>
            <p:cNvPr id="67659" name="Rectangle 59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u="none">
                  <a:latin typeface="Arial" charset="0"/>
                </a:rPr>
                <a:t>Transaction</a:t>
              </a:r>
            </a:p>
            <a:p>
              <a:r>
                <a:rPr lang="en-US" sz="1400" u="none">
                  <a:latin typeface="Arial" charset="0"/>
                </a:rPr>
                <a:t>Processor</a:t>
              </a:r>
            </a:p>
          </p:txBody>
        </p:sp>
        <p:sp>
          <p:nvSpPr>
            <p:cNvPr id="67660" name="Rectangle 60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61" name="Rectangle 61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06" name="Group 62"/>
          <p:cNvGrpSpPr>
            <a:grpSpLocks/>
          </p:cNvGrpSpPr>
          <p:nvPr/>
        </p:nvGrpSpPr>
        <p:grpSpPr bwMode="auto">
          <a:xfrm>
            <a:off x="4953000" y="4114800"/>
            <a:ext cx="1066800" cy="762000"/>
            <a:chOff x="2112" y="2256"/>
            <a:chExt cx="624" cy="704"/>
          </a:xfrm>
        </p:grpSpPr>
        <p:sp>
          <p:nvSpPr>
            <p:cNvPr id="67656" name="Rectangle 63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Account</a:t>
              </a:r>
            </a:p>
          </p:txBody>
        </p:sp>
        <p:sp>
          <p:nvSpPr>
            <p:cNvPr id="67657" name="Rectangle 64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58" name="Rectangle 65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07" name="Group 66"/>
          <p:cNvGrpSpPr>
            <a:grpSpLocks/>
          </p:cNvGrpSpPr>
          <p:nvPr/>
        </p:nvGrpSpPr>
        <p:grpSpPr bwMode="auto">
          <a:xfrm>
            <a:off x="6096000" y="5638800"/>
            <a:ext cx="1066800" cy="1066800"/>
            <a:chOff x="2112" y="2256"/>
            <a:chExt cx="624" cy="704"/>
          </a:xfrm>
        </p:grpSpPr>
        <p:sp>
          <p:nvSpPr>
            <p:cNvPr id="67653" name="Rectangle 67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u="none">
                  <a:latin typeface="Arial" charset="0"/>
                </a:rPr>
                <a:t>Accounts</a:t>
              </a:r>
            </a:p>
            <a:p>
              <a:r>
                <a:rPr lang="en-US" sz="1400" u="none">
                  <a:latin typeface="Arial" charset="0"/>
                </a:rPr>
                <a:t>Payable</a:t>
              </a:r>
            </a:p>
          </p:txBody>
        </p:sp>
        <p:sp>
          <p:nvSpPr>
            <p:cNvPr id="67654" name="Rectangle 68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655" name="Rectangle 69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7608" name="Group 70"/>
          <p:cNvGrpSpPr>
            <a:grpSpLocks/>
          </p:cNvGrpSpPr>
          <p:nvPr/>
        </p:nvGrpSpPr>
        <p:grpSpPr bwMode="auto">
          <a:xfrm>
            <a:off x="3962400" y="5638800"/>
            <a:ext cx="1066800" cy="990600"/>
            <a:chOff x="2112" y="2256"/>
            <a:chExt cx="624" cy="704"/>
          </a:xfrm>
        </p:grpSpPr>
        <p:sp>
          <p:nvSpPr>
            <p:cNvPr id="67650" name="Rectangle 71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u="none">
                  <a:latin typeface="Arial" charset="0"/>
                </a:rPr>
                <a:t>Accounts</a:t>
              </a:r>
            </a:p>
            <a:p>
              <a:r>
                <a:rPr lang="en-US" sz="1400" u="none">
                  <a:latin typeface="Arial" charset="0"/>
                </a:rPr>
                <a:t>Receivable</a:t>
              </a:r>
            </a:p>
          </p:txBody>
        </p:sp>
        <p:sp>
          <p:nvSpPr>
            <p:cNvPr id="67651" name="Rectangle 72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652" name="Rectangle 73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67609" name="Line 74"/>
          <p:cNvSpPr>
            <a:spLocks noChangeShapeType="1"/>
          </p:cNvSpPr>
          <p:nvPr/>
        </p:nvSpPr>
        <p:spPr bwMode="auto">
          <a:xfrm>
            <a:off x="5867400" y="3581400"/>
            <a:ext cx="1600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Line 75"/>
          <p:cNvSpPr>
            <a:spLocks noChangeShapeType="1"/>
          </p:cNvSpPr>
          <p:nvPr/>
        </p:nvSpPr>
        <p:spPr bwMode="auto">
          <a:xfrm>
            <a:off x="4495800" y="541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76"/>
          <p:cNvSpPr>
            <a:spLocks noChangeShapeType="1"/>
          </p:cNvSpPr>
          <p:nvPr/>
        </p:nvSpPr>
        <p:spPr bwMode="auto">
          <a:xfrm>
            <a:off x="55626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77"/>
          <p:cNvSpPr>
            <a:spLocks noChangeShapeType="1"/>
          </p:cNvSpPr>
          <p:nvPr/>
        </p:nvSpPr>
        <p:spPr bwMode="auto">
          <a:xfrm>
            <a:off x="44958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78"/>
          <p:cNvSpPr>
            <a:spLocks noChangeShapeType="1"/>
          </p:cNvSpPr>
          <p:nvPr/>
        </p:nvSpPr>
        <p:spPr bwMode="auto">
          <a:xfrm>
            <a:off x="66294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614" name="Group 80"/>
          <p:cNvGrpSpPr>
            <a:grpSpLocks/>
          </p:cNvGrpSpPr>
          <p:nvPr/>
        </p:nvGrpSpPr>
        <p:grpSpPr bwMode="auto">
          <a:xfrm>
            <a:off x="914400" y="2514600"/>
            <a:ext cx="1066800" cy="1117600"/>
            <a:chOff x="2112" y="2256"/>
            <a:chExt cx="624" cy="704"/>
          </a:xfrm>
        </p:grpSpPr>
        <p:sp>
          <p:nvSpPr>
            <p:cNvPr id="67647" name="Rectangle 81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Input</a:t>
              </a:r>
              <a:br>
                <a:rPr lang="en-US" sz="1600" u="none">
                  <a:latin typeface="Arial" charset="0"/>
                </a:rPr>
              </a:br>
              <a:r>
                <a:rPr lang="en-US" sz="1600" u="none">
                  <a:latin typeface="Arial" charset="0"/>
                </a:rPr>
                <a:t>Verifier</a:t>
              </a:r>
            </a:p>
          </p:txBody>
        </p:sp>
        <p:sp>
          <p:nvSpPr>
            <p:cNvPr id="67648" name="Rectangle 82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49" name="Rectangle 83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15" name="Group 84"/>
          <p:cNvGrpSpPr>
            <a:grpSpLocks/>
          </p:cNvGrpSpPr>
          <p:nvPr/>
        </p:nvGrpSpPr>
        <p:grpSpPr bwMode="auto">
          <a:xfrm>
            <a:off x="304800" y="4038600"/>
            <a:ext cx="1066800" cy="838200"/>
            <a:chOff x="2112" y="2256"/>
            <a:chExt cx="624" cy="704"/>
          </a:xfrm>
        </p:grpSpPr>
        <p:sp>
          <p:nvSpPr>
            <p:cNvPr id="67644" name="Rectangle 85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Error Log</a:t>
              </a:r>
            </a:p>
          </p:txBody>
        </p:sp>
        <p:sp>
          <p:nvSpPr>
            <p:cNvPr id="67645" name="Rectangle 86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46" name="Rectangle 87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16" name="Group 88"/>
          <p:cNvGrpSpPr>
            <a:grpSpLocks/>
          </p:cNvGrpSpPr>
          <p:nvPr/>
        </p:nvGrpSpPr>
        <p:grpSpPr bwMode="auto">
          <a:xfrm>
            <a:off x="1524000" y="4038600"/>
            <a:ext cx="1219200" cy="838200"/>
            <a:chOff x="2112" y="2256"/>
            <a:chExt cx="624" cy="704"/>
          </a:xfrm>
        </p:grpSpPr>
        <p:sp>
          <p:nvSpPr>
            <p:cNvPr id="67641" name="Rectangle 89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Input Handler</a:t>
              </a:r>
            </a:p>
          </p:txBody>
        </p:sp>
        <p:sp>
          <p:nvSpPr>
            <p:cNvPr id="67642" name="Rectangle 90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43" name="Rectangle 91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67617" name="Line 92"/>
          <p:cNvSpPr>
            <a:spLocks noChangeShapeType="1"/>
          </p:cNvSpPr>
          <p:nvPr/>
        </p:nvSpPr>
        <p:spPr bwMode="auto">
          <a:xfrm>
            <a:off x="1143000" y="3657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7618" name="Group 93"/>
          <p:cNvGrpSpPr>
            <a:grpSpLocks/>
          </p:cNvGrpSpPr>
          <p:nvPr/>
        </p:nvGrpSpPr>
        <p:grpSpPr bwMode="auto">
          <a:xfrm>
            <a:off x="685800" y="5638800"/>
            <a:ext cx="1066800" cy="990600"/>
            <a:chOff x="2112" y="2256"/>
            <a:chExt cx="624" cy="704"/>
          </a:xfrm>
        </p:grpSpPr>
        <p:sp>
          <p:nvSpPr>
            <p:cNvPr id="67638" name="Rectangle 94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u="none">
                  <a:latin typeface="Arial" charset="0"/>
                </a:rPr>
                <a:t>Local File</a:t>
              </a:r>
            </a:p>
            <a:p>
              <a:r>
                <a:rPr lang="en-US" sz="1400" u="none">
                  <a:latin typeface="Arial" charset="0"/>
                </a:rPr>
                <a:t>Handler</a:t>
              </a:r>
            </a:p>
          </p:txBody>
        </p:sp>
        <p:sp>
          <p:nvSpPr>
            <p:cNvPr id="67639" name="Rectangle 95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640" name="Rectangle 96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7619" name="Group 97"/>
          <p:cNvGrpSpPr>
            <a:grpSpLocks/>
          </p:cNvGrpSpPr>
          <p:nvPr/>
        </p:nvGrpSpPr>
        <p:grpSpPr bwMode="auto">
          <a:xfrm>
            <a:off x="2590800" y="5638800"/>
            <a:ext cx="1066800" cy="990600"/>
            <a:chOff x="2112" y="2256"/>
            <a:chExt cx="624" cy="704"/>
          </a:xfrm>
        </p:grpSpPr>
        <p:sp>
          <p:nvSpPr>
            <p:cNvPr id="67635" name="Rectangle 98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u="none">
                  <a:latin typeface="Arial" charset="0"/>
                </a:rPr>
                <a:t>Remote</a:t>
              </a:r>
              <a:r>
                <a:rPr lang="en-US" sz="1400" u="none">
                  <a:latin typeface="Arial" charset="0"/>
                </a:rPr>
                <a:t> File</a:t>
              </a:r>
            </a:p>
            <a:p>
              <a:r>
                <a:rPr lang="en-US" sz="1400" u="none">
                  <a:latin typeface="Arial" charset="0"/>
                </a:rPr>
                <a:t>Handler</a:t>
              </a:r>
            </a:p>
          </p:txBody>
        </p:sp>
        <p:sp>
          <p:nvSpPr>
            <p:cNvPr id="67636" name="Rectangle 99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37" name="Rectangle 100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67620" name="Group 101"/>
          <p:cNvGrpSpPr>
            <a:grpSpLocks/>
          </p:cNvGrpSpPr>
          <p:nvPr/>
        </p:nvGrpSpPr>
        <p:grpSpPr bwMode="auto">
          <a:xfrm>
            <a:off x="7467600" y="4038600"/>
            <a:ext cx="1295400" cy="762000"/>
            <a:chOff x="2112" y="2256"/>
            <a:chExt cx="624" cy="704"/>
          </a:xfrm>
        </p:grpSpPr>
        <p:sp>
          <p:nvSpPr>
            <p:cNvPr id="67632" name="Rectangle 102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Account List</a:t>
              </a:r>
            </a:p>
          </p:txBody>
        </p:sp>
        <p:sp>
          <p:nvSpPr>
            <p:cNvPr id="67633" name="Rectangle 103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7634" name="Rectangle 104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67621" name="Line 105"/>
          <p:cNvSpPr>
            <a:spLocks noChangeShapeType="1"/>
          </p:cNvSpPr>
          <p:nvPr/>
        </p:nvSpPr>
        <p:spPr bwMode="auto">
          <a:xfrm>
            <a:off x="6019800" y="45339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2" name="AutoShape 106"/>
          <p:cNvSpPr>
            <a:spLocks noChangeArrowheads="1"/>
          </p:cNvSpPr>
          <p:nvPr/>
        </p:nvSpPr>
        <p:spPr bwMode="auto">
          <a:xfrm flipV="1">
            <a:off x="7010400" y="4419600"/>
            <a:ext cx="457200" cy="228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623" name="AutoShape 106"/>
          <p:cNvSpPr>
            <a:spLocks noChangeArrowheads="1"/>
          </p:cNvSpPr>
          <p:nvPr/>
        </p:nvSpPr>
        <p:spPr bwMode="auto">
          <a:xfrm flipV="1">
            <a:off x="7010400" y="2133600"/>
            <a:ext cx="304800" cy="381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624" name="Line 74"/>
          <p:cNvSpPr>
            <a:spLocks noChangeShapeType="1"/>
          </p:cNvSpPr>
          <p:nvPr/>
        </p:nvSpPr>
        <p:spPr bwMode="auto">
          <a:xfrm>
            <a:off x="71628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5" name="Line 74"/>
          <p:cNvSpPr>
            <a:spLocks noChangeShapeType="1"/>
          </p:cNvSpPr>
          <p:nvPr/>
        </p:nvSpPr>
        <p:spPr bwMode="auto">
          <a:xfrm>
            <a:off x="7162800" y="2743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6" name="Line 74"/>
          <p:cNvSpPr>
            <a:spLocks noChangeShapeType="1"/>
          </p:cNvSpPr>
          <p:nvPr/>
        </p:nvSpPr>
        <p:spPr bwMode="auto">
          <a:xfrm flipV="1">
            <a:off x="81534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7" name="Line 74"/>
          <p:cNvSpPr>
            <a:spLocks noChangeShapeType="1"/>
          </p:cNvSpPr>
          <p:nvPr/>
        </p:nvSpPr>
        <p:spPr bwMode="auto">
          <a:xfrm>
            <a:off x="7696200" y="1524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628" name="Group 46"/>
          <p:cNvGrpSpPr>
            <a:grpSpLocks/>
          </p:cNvGrpSpPr>
          <p:nvPr/>
        </p:nvGrpSpPr>
        <p:grpSpPr bwMode="auto">
          <a:xfrm>
            <a:off x="762000" y="990600"/>
            <a:ext cx="1066800" cy="1117600"/>
            <a:chOff x="2112" y="2256"/>
            <a:chExt cx="624" cy="704"/>
          </a:xfrm>
        </p:grpSpPr>
        <p:sp>
          <p:nvSpPr>
            <p:cNvPr id="67629" name="Rectangle 47"/>
            <p:cNvSpPr>
              <a:spLocks noChangeArrowheads="1"/>
            </p:cNvSpPr>
            <p:nvPr/>
          </p:nvSpPr>
          <p:spPr bwMode="auto">
            <a:xfrm>
              <a:off x="2112" y="2256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u="none">
                  <a:latin typeface="Arial" charset="0"/>
                </a:rPr>
                <a:t>Accountant</a:t>
              </a:r>
              <a:endParaRPr lang="en-US" u="none">
                <a:latin typeface="Arial" charset="0"/>
              </a:endParaRPr>
            </a:p>
          </p:txBody>
        </p:sp>
        <p:sp>
          <p:nvSpPr>
            <p:cNvPr id="67630" name="Rectangle 48"/>
            <p:cNvSpPr>
              <a:spLocks noChangeArrowheads="1"/>
            </p:cNvSpPr>
            <p:nvPr/>
          </p:nvSpPr>
          <p:spPr bwMode="auto">
            <a:xfrm>
              <a:off x="2112" y="2544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Rectangle 49"/>
            <p:cNvSpPr>
              <a:spLocks noChangeArrowheads="1"/>
            </p:cNvSpPr>
            <p:nvPr/>
          </p:nvSpPr>
          <p:spPr bwMode="auto">
            <a:xfrm>
              <a:off x="2112" y="2752"/>
              <a:ext cx="624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Behavioral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7FADBC-A7AA-4E74-9EC7-3BF5015431F1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Creating a Behavioral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arenR"/>
            </a:pPr>
            <a:r>
              <a:rPr lang="en-US" smtClean="0"/>
              <a:t>Identify events found within the use cases and implied by the attributes in the class diagrams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mtClean="0"/>
              <a:t>Build a state diagram for each class, and if useful, for the whole software system</a:t>
            </a:r>
          </a:p>
          <a:p>
            <a:pPr marL="609600" indent="-609600" eaLnBrk="1" hangingPunct="1">
              <a:buFontTx/>
              <a:buAutoNum type="arabicParenR"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BBD63-4FF4-47B2-8F18-5B88E9A295CB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Identifying Events in Use Cases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event occurs whenever an actor and the system exchange information</a:t>
            </a:r>
          </a:p>
          <a:p>
            <a:pPr eaLnBrk="1" hangingPunct="1"/>
            <a:r>
              <a:rPr lang="en-US" sz="2800" smtClean="0"/>
              <a:t>An event is NOT the information that is exchanged, but rather the fact that information has been exchanged</a:t>
            </a:r>
          </a:p>
          <a:p>
            <a:pPr eaLnBrk="1" hangingPunct="1"/>
            <a:r>
              <a:rPr lang="en-US" sz="2800" smtClean="0"/>
              <a:t>Some events have an explicit impact on the flow of control, while others do not</a:t>
            </a:r>
          </a:p>
          <a:p>
            <a:pPr lvl="1" eaLnBrk="1" hangingPunct="1"/>
            <a:r>
              <a:rPr lang="en-US" sz="2400" smtClean="0"/>
              <a:t>An example is the reading of a data item from the user versus comparing the data item to some possible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E9978-ED10-492D-BC60-968EDC754E8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Building a State Diagram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state is represented by a rounded rectangle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transition (i.e., event) is represented by a labeled arrow leading from one state to another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Syntax: trigger-signature [guard]/activity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u="sng" smtClean="0"/>
              <a:t>active state</a:t>
            </a:r>
            <a:r>
              <a:rPr lang="en-US" sz="2400" smtClean="0"/>
              <a:t> of an object indicates the current overall status of the object as is goes through transformation or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state name represents one of the possible active states of an object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u="sng" smtClean="0"/>
              <a:t>passive state</a:t>
            </a:r>
            <a:r>
              <a:rPr lang="en-US" sz="2400" smtClean="0"/>
              <a:t> of an object is the current value of all of an object's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guard in a transition may contain the checking of the passive state of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Example- state diagram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F5A64-5259-4533-BE5E-338B7FA5F129}" type="slidenum">
              <a:rPr lang="en-US" smtClean="0"/>
              <a:pPr/>
              <a:t>69</a:t>
            </a:fld>
            <a:endParaRPr lang="en-US" smtClean="0"/>
          </a:p>
        </p:txBody>
      </p:sp>
      <p:pic>
        <p:nvPicPr>
          <p:cNvPr id="727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8915400" cy="5791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5CC7D-98A7-477A-AA9E-9C722A97BD4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Requirements Engineering Tasks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Seven distinct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Negotiation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Requirements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Some of these tasks may occur in parallel and all are adapted to the needs of the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All strive to define what the customer wants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All serve to establish a solid foundation for the design and construction of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CC76B-128D-4530-9C7A-7367E15E5BB5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Example State Diagram</a:t>
            </a:r>
          </a:p>
        </p:txBody>
      </p:sp>
      <p:sp>
        <p:nvSpPr>
          <p:cNvPr id="73732" name="AutoShape 3"/>
          <p:cNvSpPr>
            <a:spLocks noChangeArrowheads="1"/>
          </p:cNvSpPr>
          <p:nvPr/>
        </p:nvSpPr>
        <p:spPr bwMode="auto">
          <a:xfrm>
            <a:off x="1719263" y="23622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Empty</a:t>
            </a:r>
          </a:p>
          <a:p>
            <a:r>
              <a:rPr lang="en-US" u="none"/>
              <a:t>Stack</a:t>
            </a:r>
          </a:p>
        </p:txBody>
      </p:sp>
      <p:sp>
        <p:nvSpPr>
          <p:cNvPr id="73733" name="AutoShape 4"/>
          <p:cNvSpPr>
            <a:spLocks noChangeArrowheads="1"/>
          </p:cNvSpPr>
          <p:nvPr/>
        </p:nvSpPr>
        <p:spPr bwMode="auto">
          <a:xfrm>
            <a:off x="5148263" y="23622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Partially</a:t>
            </a:r>
          </a:p>
          <a:p>
            <a:r>
              <a:rPr lang="en-US" u="none"/>
              <a:t>Filled Stack</a:t>
            </a:r>
          </a:p>
        </p:txBody>
      </p:sp>
      <p:sp>
        <p:nvSpPr>
          <p:cNvPr id="73734" name="AutoShape 5"/>
          <p:cNvSpPr>
            <a:spLocks noChangeArrowheads="1"/>
          </p:cNvSpPr>
          <p:nvPr/>
        </p:nvSpPr>
        <p:spPr bwMode="auto">
          <a:xfrm>
            <a:off x="5148263" y="4572000"/>
            <a:ext cx="12954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Full Stack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>
            <a:off x="3014663" y="2514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>
            <a:off x="3014663" y="2819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 flipV="1">
            <a:off x="5605463" y="2971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Line 9"/>
          <p:cNvSpPr>
            <a:spLocks noChangeShapeType="1"/>
          </p:cNvSpPr>
          <p:nvPr/>
        </p:nvSpPr>
        <p:spPr bwMode="auto">
          <a:xfrm flipV="1">
            <a:off x="6062663" y="2971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Text Box 10"/>
          <p:cNvSpPr txBox="1">
            <a:spLocks noChangeArrowheads="1"/>
          </p:cNvSpPr>
          <p:nvPr/>
        </p:nvSpPr>
        <p:spPr bwMode="auto">
          <a:xfrm>
            <a:off x="3317875" y="2133600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push [n = 0]</a:t>
            </a:r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3330575" y="2895600"/>
            <a:ext cx="1208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pop [n = 1]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6221413" y="3595688"/>
            <a:ext cx="188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push [n - 1 = max]</a:t>
            </a:r>
          </a:p>
        </p:txBody>
      </p:sp>
      <p:sp>
        <p:nvSpPr>
          <p:cNvPr id="73742" name="Line 13"/>
          <p:cNvSpPr>
            <a:spLocks noChangeShapeType="1"/>
          </p:cNvSpPr>
          <p:nvPr/>
        </p:nvSpPr>
        <p:spPr bwMode="auto">
          <a:xfrm flipV="1">
            <a:off x="5453063" y="1981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3" name="Line 14"/>
          <p:cNvSpPr>
            <a:spLocks noChangeShapeType="1"/>
          </p:cNvSpPr>
          <p:nvPr/>
        </p:nvSpPr>
        <p:spPr bwMode="auto">
          <a:xfrm flipV="1">
            <a:off x="5453063" y="1981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>
            <a:off x="6062663" y="1981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5" name="Line 16"/>
          <p:cNvSpPr>
            <a:spLocks noChangeShapeType="1"/>
          </p:cNvSpPr>
          <p:nvPr/>
        </p:nvSpPr>
        <p:spPr bwMode="auto">
          <a:xfrm>
            <a:off x="6443663" y="2514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>
            <a:off x="6443663" y="2819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6824663" y="2514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8" name="Text Box 19"/>
          <p:cNvSpPr txBox="1">
            <a:spLocks noChangeArrowheads="1"/>
          </p:cNvSpPr>
          <p:nvPr/>
        </p:nvSpPr>
        <p:spPr bwMode="auto">
          <a:xfrm>
            <a:off x="4759325" y="1462088"/>
            <a:ext cx="191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push [n – 2 &lt; max]</a:t>
            </a:r>
          </a:p>
        </p:txBody>
      </p:sp>
      <p:sp>
        <p:nvSpPr>
          <p:cNvPr id="73749" name="Text Box 20"/>
          <p:cNvSpPr txBox="1">
            <a:spLocks noChangeArrowheads="1"/>
          </p:cNvSpPr>
          <p:nvPr/>
        </p:nvSpPr>
        <p:spPr bwMode="auto">
          <a:xfrm>
            <a:off x="7021513" y="2452688"/>
            <a:ext cx="120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pop [n &gt; 1]</a:t>
            </a:r>
          </a:p>
        </p:txBody>
      </p:sp>
      <p:sp>
        <p:nvSpPr>
          <p:cNvPr id="73750" name="Text Box 21"/>
          <p:cNvSpPr txBox="1">
            <a:spLocks noChangeArrowheads="1"/>
          </p:cNvSpPr>
          <p:nvPr/>
        </p:nvSpPr>
        <p:spPr bwMode="auto">
          <a:xfrm>
            <a:off x="3929063" y="3581400"/>
            <a:ext cx="1487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pop [n = max]</a:t>
            </a:r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 flipV="1">
            <a:off x="2024063" y="2057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 flipV="1">
            <a:off x="2633663" y="2057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Line 24"/>
          <p:cNvSpPr>
            <a:spLocks noChangeShapeType="1"/>
          </p:cNvSpPr>
          <p:nvPr/>
        </p:nvSpPr>
        <p:spPr bwMode="auto">
          <a:xfrm>
            <a:off x="2024063" y="2057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Text Box 25"/>
          <p:cNvSpPr txBox="1">
            <a:spLocks noChangeArrowheads="1"/>
          </p:cNvSpPr>
          <p:nvPr/>
        </p:nvSpPr>
        <p:spPr bwMode="auto">
          <a:xfrm>
            <a:off x="962025" y="1538288"/>
            <a:ext cx="270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pop / set n to 0; return error</a:t>
            </a:r>
          </a:p>
        </p:txBody>
      </p:sp>
      <p:sp>
        <p:nvSpPr>
          <p:cNvPr id="73755" name="Line 26"/>
          <p:cNvSpPr>
            <a:spLocks noChangeShapeType="1"/>
          </p:cNvSpPr>
          <p:nvPr/>
        </p:nvSpPr>
        <p:spPr bwMode="auto">
          <a:xfrm>
            <a:off x="6062663" y="5181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6" name="Line 27"/>
          <p:cNvSpPr>
            <a:spLocks noChangeShapeType="1"/>
          </p:cNvSpPr>
          <p:nvPr/>
        </p:nvSpPr>
        <p:spPr bwMode="auto">
          <a:xfrm>
            <a:off x="5605463" y="5181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7" name="Line 28"/>
          <p:cNvSpPr>
            <a:spLocks noChangeShapeType="1"/>
          </p:cNvSpPr>
          <p:nvPr/>
        </p:nvSpPr>
        <p:spPr bwMode="auto">
          <a:xfrm flipH="1">
            <a:off x="5605463" y="5562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8" name="Text Box 29"/>
          <p:cNvSpPr txBox="1">
            <a:spLocks noChangeArrowheads="1"/>
          </p:cNvSpPr>
          <p:nvPr/>
        </p:nvSpPr>
        <p:spPr bwMode="auto">
          <a:xfrm>
            <a:off x="4424363" y="57150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push / set n to max; return error</a:t>
            </a:r>
          </a:p>
        </p:txBody>
      </p:sp>
      <p:sp>
        <p:nvSpPr>
          <p:cNvPr id="73759" name="Oval 30"/>
          <p:cNvSpPr>
            <a:spLocks noChangeArrowheads="1"/>
          </p:cNvSpPr>
          <p:nvPr/>
        </p:nvSpPr>
        <p:spPr bwMode="auto">
          <a:xfrm>
            <a:off x="609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914400" y="2667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FF0000"/>
                </a:solidFill>
              </a:rPr>
              <a:t>Example- state diagram</a:t>
            </a:r>
          </a:p>
        </p:txBody>
      </p:sp>
      <p:sp>
        <p:nvSpPr>
          <p:cNvPr id="102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EE8505-040F-4752-A71D-636135C4FD10}" type="slidenum">
              <a:rPr lang="en-US" smtClean="0"/>
              <a:pPr/>
              <a:t>71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5800" y="1905000"/>
          <a:ext cx="7772400" cy="3622675"/>
        </p:xfrm>
        <a:graphic>
          <a:graphicData uri="http://schemas.openxmlformats.org/presentationml/2006/ole">
            <p:oleObj spid="_x0000_s1026" r:id="rId3" imgW="4971960" imgH="1905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4572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Activity diagram example</a:t>
            </a:r>
          </a:p>
        </p:txBody>
      </p:sp>
      <p:sp>
        <p:nvSpPr>
          <p:cNvPr id="747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4A9819-C4F1-42E7-89F0-471CD0DE7984}" type="slidenum">
              <a:rPr lang="en-US" smtClean="0"/>
              <a:pPr/>
              <a:t>72</a:t>
            </a:fld>
            <a:endParaRPr lang="en-US" smtClean="0"/>
          </a:p>
        </p:txBody>
      </p:sp>
      <p:pic>
        <p:nvPicPr>
          <p:cNvPr id="74756" name="Picture 7" descr="C:\My Documents\UML\activitydiagram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3722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Sequence diagram</a:t>
            </a:r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929CD-C8D8-48E6-AAF1-A04FAEE0A46D}" type="slidenum">
              <a:rPr lang="en-US" smtClean="0"/>
              <a:pPr/>
              <a:t>73</a:t>
            </a:fld>
            <a:endParaRPr lang="en-US" smtClean="0"/>
          </a:p>
        </p:txBody>
      </p:sp>
      <p:pic>
        <p:nvPicPr>
          <p:cNvPr id="75780" name="Picture 37" descr="Async Example.jpg"/>
          <p:cNvPicPr>
            <a:picLocks noChangeAspect="1"/>
          </p:cNvPicPr>
          <p:nvPr/>
        </p:nvPicPr>
        <p:blipFill>
          <a:blip r:embed="rId2"/>
          <a:srcRect b="16953"/>
          <a:stretch>
            <a:fillRect/>
          </a:stretch>
        </p:blipFill>
        <p:spPr bwMode="auto">
          <a:xfrm>
            <a:off x="0" y="9144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Example-sequence diagram</a:t>
            </a:r>
          </a:p>
        </p:txBody>
      </p:sp>
      <p:sp>
        <p:nvSpPr>
          <p:cNvPr id="768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5D2DD-5A6B-416E-ABC7-BE267C25BD25}" type="slidenum">
              <a:rPr lang="en-US" smtClean="0"/>
              <a:pPr/>
              <a:t>74</a:t>
            </a:fld>
            <a:endParaRPr lang="en-US" smtClean="0"/>
          </a:p>
        </p:txBody>
      </p:sp>
      <p:pic>
        <p:nvPicPr>
          <p:cNvPr id="76804" name="Picture 6" descr="sequenceDiagramEnrollInSemin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C9F2B4-4794-4D0D-94CE-CC04D992F3D6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Summary: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Elements of the Analysis Model</a:t>
            </a:r>
          </a:p>
        </p:txBody>
      </p:sp>
      <p:grpSp>
        <p:nvGrpSpPr>
          <p:cNvPr id="77828" name="Group 3"/>
          <p:cNvGrpSpPr>
            <a:grpSpLocks/>
          </p:cNvGrpSpPr>
          <p:nvPr/>
        </p:nvGrpSpPr>
        <p:grpSpPr bwMode="auto">
          <a:xfrm>
            <a:off x="1828800" y="2209800"/>
            <a:ext cx="2057400" cy="1676400"/>
            <a:chOff x="624" y="1344"/>
            <a:chExt cx="1296" cy="1056"/>
          </a:xfrm>
        </p:grpSpPr>
        <p:sp>
          <p:nvSpPr>
            <p:cNvPr id="77848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Use case text</a:t>
              </a:r>
            </a:p>
            <a:p>
              <a:pPr algn="l"/>
              <a:r>
                <a:rPr lang="en-US" sz="1600" i="1" u="none"/>
                <a:t>Use case diagrams</a:t>
              </a:r>
            </a:p>
            <a:p>
              <a:pPr algn="l"/>
              <a:r>
                <a:rPr lang="en-US" sz="1600" u="none"/>
                <a:t>Activity diagrams</a:t>
              </a:r>
            </a:p>
            <a:p>
              <a:pPr algn="l"/>
              <a:r>
                <a:rPr lang="en-US" sz="1600" u="none"/>
                <a:t>Swim lane diagrams</a:t>
              </a:r>
            </a:p>
          </p:txBody>
        </p:sp>
        <p:sp>
          <p:nvSpPr>
            <p:cNvPr id="77849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Scenario-based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77829" name="Group 6"/>
          <p:cNvGrpSpPr>
            <a:grpSpLocks/>
          </p:cNvGrpSpPr>
          <p:nvPr/>
        </p:nvGrpSpPr>
        <p:grpSpPr bwMode="auto">
          <a:xfrm>
            <a:off x="1828800" y="4572000"/>
            <a:ext cx="2057400" cy="1676400"/>
            <a:chOff x="576" y="3072"/>
            <a:chExt cx="1296" cy="1056"/>
          </a:xfrm>
        </p:grpSpPr>
        <p:sp>
          <p:nvSpPr>
            <p:cNvPr id="77846" name="Rectangle 7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Class diagrams</a:t>
              </a:r>
            </a:p>
            <a:p>
              <a:pPr algn="l"/>
              <a:r>
                <a:rPr lang="en-US" sz="1600" u="none"/>
                <a:t>Analysis packages</a:t>
              </a:r>
            </a:p>
            <a:p>
              <a:pPr algn="l"/>
              <a:r>
                <a:rPr lang="en-US" sz="1600" u="none"/>
                <a:t>CRC models</a:t>
              </a:r>
            </a:p>
            <a:p>
              <a:pPr algn="l"/>
              <a:r>
                <a:rPr lang="en-US" sz="1600" u="none"/>
                <a:t>Collaboration diagrams</a:t>
              </a:r>
            </a:p>
          </p:txBody>
        </p:sp>
        <p:sp>
          <p:nvSpPr>
            <p:cNvPr id="77847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Class-based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77830" name="Group 9"/>
          <p:cNvGrpSpPr>
            <a:grpSpLocks/>
          </p:cNvGrpSpPr>
          <p:nvPr/>
        </p:nvGrpSpPr>
        <p:grpSpPr bwMode="auto">
          <a:xfrm>
            <a:off x="5143500" y="2209800"/>
            <a:ext cx="2057400" cy="1676400"/>
            <a:chOff x="3264" y="1344"/>
            <a:chExt cx="1296" cy="1056"/>
          </a:xfrm>
        </p:grpSpPr>
        <p:sp>
          <p:nvSpPr>
            <p:cNvPr id="77844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u="none"/>
                <a:t>Data flow diagrams</a:t>
              </a:r>
            </a:p>
            <a:p>
              <a:pPr algn="l"/>
              <a:r>
                <a:rPr lang="en-US" sz="1600" u="none"/>
                <a:t>Control-flow diagrams</a:t>
              </a:r>
            </a:p>
            <a:p>
              <a:pPr algn="l"/>
              <a:r>
                <a:rPr lang="en-US" sz="1600" u="none"/>
                <a:t>Processing narratives</a:t>
              </a:r>
            </a:p>
          </p:txBody>
        </p:sp>
        <p:sp>
          <p:nvSpPr>
            <p:cNvPr id="77845" name="Rectangle 11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Flow-oriented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77831" name="Group 12"/>
          <p:cNvGrpSpPr>
            <a:grpSpLocks/>
          </p:cNvGrpSpPr>
          <p:nvPr/>
        </p:nvGrpSpPr>
        <p:grpSpPr bwMode="auto">
          <a:xfrm>
            <a:off x="5143500" y="4572000"/>
            <a:ext cx="2057400" cy="1676400"/>
            <a:chOff x="3408" y="2880"/>
            <a:chExt cx="1296" cy="1056"/>
          </a:xfrm>
        </p:grpSpPr>
        <p:sp>
          <p:nvSpPr>
            <p:cNvPr id="77842" name="Rectangle 13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i="1" u="none"/>
                <a:t>State diagrams</a:t>
              </a:r>
            </a:p>
            <a:p>
              <a:pPr algn="l"/>
              <a:r>
                <a:rPr lang="en-US" sz="1600" u="none"/>
                <a:t>Sequence diagrams</a:t>
              </a:r>
            </a:p>
            <a:p>
              <a:pPr algn="l"/>
              <a:endParaRPr lang="en-US" sz="1600" u="none"/>
            </a:p>
          </p:txBody>
        </p:sp>
        <p:sp>
          <p:nvSpPr>
            <p:cNvPr id="77843" name="Rectangle 14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Behavioral</a:t>
              </a:r>
            </a:p>
            <a:p>
              <a:r>
                <a:rPr lang="en-US" b="1" u="none"/>
                <a:t>modeling</a:t>
              </a:r>
            </a:p>
          </p:txBody>
        </p:sp>
      </p:grpSp>
      <p:sp>
        <p:nvSpPr>
          <p:cNvPr id="77832" name="Rectangle 15"/>
          <p:cNvSpPr>
            <a:spLocks noChangeArrowheads="1"/>
          </p:cNvSpPr>
          <p:nvPr/>
        </p:nvSpPr>
        <p:spPr bwMode="auto">
          <a:xfrm>
            <a:off x="4876800" y="20574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16"/>
          <p:cNvSpPr txBox="1">
            <a:spLocks noChangeArrowheads="1"/>
          </p:cNvSpPr>
          <p:nvPr/>
        </p:nvSpPr>
        <p:spPr bwMode="auto">
          <a:xfrm>
            <a:off x="5181600" y="16002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Structured Analysis</a:t>
            </a:r>
          </a:p>
        </p:txBody>
      </p:sp>
      <p:sp>
        <p:nvSpPr>
          <p:cNvPr id="77834" name="Line 17"/>
          <p:cNvSpPr>
            <a:spLocks noChangeShapeType="1"/>
          </p:cNvSpPr>
          <p:nvPr/>
        </p:nvSpPr>
        <p:spPr bwMode="auto">
          <a:xfrm>
            <a:off x="15240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Line 18"/>
          <p:cNvSpPr>
            <a:spLocks noChangeShapeType="1"/>
          </p:cNvSpPr>
          <p:nvPr/>
        </p:nvSpPr>
        <p:spPr bwMode="auto">
          <a:xfrm>
            <a:off x="4191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6" name="Line 19"/>
          <p:cNvSpPr>
            <a:spLocks noChangeShapeType="1"/>
          </p:cNvSpPr>
          <p:nvPr/>
        </p:nvSpPr>
        <p:spPr bwMode="auto">
          <a:xfrm>
            <a:off x="7467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>
            <a:off x="15240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Line 21"/>
          <p:cNvSpPr>
            <a:spLocks noChangeShapeType="1"/>
          </p:cNvSpPr>
          <p:nvPr/>
        </p:nvSpPr>
        <p:spPr bwMode="auto">
          <a:xfrm>
            <a:off x="15240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Line 22"/>
          <p:cNvSpPr>
            <a:spLocks noChangeShapeType="1"/>
          </p:cNvSpPr>
          <p:nvPr/>
        </p:nvSpPr>
        <p:spPr bwMode="auto">
          <a:xfrm>
            <a:off x="41910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Text Box 23"/>
          <p:cNvSpPr txBox="1">
            <a:spLocks noChangeArrowheads="1"/>
          </p:cNvSpPr>
          <p:nvPr/>
        </p:nvSpPr>
        <p:spPr bwMode="auto">
          <a:xfrm>
            <a:off x="1562100" y="1600200"/>
            <a:ext cx="247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Object-oriented Analysis</a:t>
            </a:r>
          </a:p>
        </p:txBody>
      </p:sp>
      <p:sp>
        <p:nvSpPr>
          <p:cNvPr id="77841" name="Text Box 24"/>
          <p:cNvSpPr txBox="1">
            <a:spLocks noChangeArrowheads="1"/>
          </p:cNvSpPr>
          <p:nvPr/>
        </p:nvSpPr>
        <p:spPr bwMode="auto">
          <a:xfrm>
            <a:off x="8691563" y="6400800"/>
            <a:ext cx="37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3D378-8F2A-46BD-A7E3-FB4743689F0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553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Requirements</a:t>
            </a:r>
          </a:p>
          <a:p>
            <a:r>
              <a:rPr lang="en-US" u="none"/>
              <a:t>Management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62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Validation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5800" y="1143000"/>
            <a:ext cx="1371600" cy="4572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Inception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Elicitation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4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Elaboration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05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Negotiation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95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91F49-9867-45AF-8D6B-A59BEF193F0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Inception Task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During inception, the requirements engineer asks a set of questions to establish…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 basic understanding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 people who want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 nature of the solution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 effectiveness of preliminary communication and collaboration between the customer and the developer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Through these questions, the requirements engineer needs to…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Identify the stakeholders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Recognize multiple viewpoints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Work toward collaboration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Break the ice and initiate the communication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4279</Words>
  <Application>Microsoft PowerPoint</Application>
  <PresentationFormat>On-screen Show (4:3)</PresentationFormat>
  <Paragraphs>673</Paragraphs>
  <Slides>75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Default Design</vt:lpstr>
      <vt:lpstr>Software Engineering</vt:lpstr>
      <vt:lpstr>Objectives</vt:lpstr>
      <vt:lpstr> Requirements Engineering     </vt:lpstr>
      <vt:lpstr>The Problems with our Requirements Practices</vt:lpstr>
      <vt:lpstr>The Problems with our Requirements Practices (continued)</vt:lpstr>
      <vt:lpstr>A Solution: Requirements Engineering</vt:lpstr>
      <vt:lpstr>Requirements Engineering Tasks</vt:lpstr>
      <vt:lpstr>Slide 8</vt:lpstr>
      <vt:lpstr>Inception Task</vt:lpstr>
      <vt:lpstr>The First Set of Questions</vt:lpstr>
      <vt:lpstr>The Next Set of Questions</vt:lpstr>
      <vt:lpstr>The Final Set of Questions</vt:lpstr>
      <vt:lpstr>Slide 13</vt:lpstr>
      <vt:lpstr>Elicitation Task</vt:lpstr>
      <vt:lpstr>Basic Guidelines of Collaborative Requirements Gathering</vt:lpstr>
      <vt:lpstr>Quality Function Deployment</vt:lpstr>
      <vt:lpstr>Elicitation Work Products</vt:lpstr>
      <vt:lpstr>Slide 18</vt:lpstr>
      <vt:lpstr>Elaboration Task</vt:lpstr>
      <vt:lpstr>Developing Use Cases</vt:lpstr>
      <vt:lpstr>Questions Commonly Answered by a Use Case</vt:lpstr>
      <vt:lpstr>Elements of the Analysis Model</vt:lpstr>
      <vt:lpstr>Slide 23</vt:lpstr>
      <vt:lpstr>Negotiation Task</vt:lpstr>
      <vt:lpstr>The Art of Negotiation</vt:lpstr>
      <vt:lpstr>Slide 26</vt:lpstr>
      <vt:lpstr>Specification Task</vt:lpstr>
      <vt:lpstr>Typical Contents of a Software Requirements Specification</vt:lpstr>
      <vt:lpstr>Slide 29</vt:lpstr>
      <vt:lpstr>Validation Task</vt:lpstr>
      <vt:lpstr>Questions to ask when Validating Requirements</vt:lpstr>
      <vt:lpstr>Questions to ask when Validating Requirements (continued)</vt:lpstr>
      <vt:lpstr>Slide 33</vt:lpstr>
      <vt:lpstr>Requirements Management Task</vt:lpstr>
      <vt:lpstr>Summary</vt:lpstr>
      <vt:lpstr>  Analysis Modeling     </vt:lpstr>
      <vt:lpstr>Goals of Analysis Modeling</vt:lpstr>
      <vt:lpstr>A Set of Models</vt:lpstr>
      <vt:lpstr>Requirements Analysis</vt:lpstr>
      <vt:lpstr>Purpose</vt:lpstr>
      <vt:lpstr>Overall Objectives</vt:lpstr>
      <vt:lpstr>Analysis Rules of Thumb</vt:lpstr>
      <vt:lpstr>Domain Analysis</vt:lpstr>
      <vt:lpstr>Analysis Modeling Approaches</vt:lpstr>
      <vt:lpstr>Elements of the Analysis Model</vt:lpstr>
      <vt:lpstr>Flow-oriented Modeling</vt:lpstr>
      <vt:lpstr>Data Modeling</vt:lpstr>
      <vt:lpstr>Data Flow and Control Flow</vt:lpstr>
      <vt:lpstr>Diagram Layering and Process Refinement</vt:lpstr>
      <vt:lpstr>Scenario-based Modeling</vt:lpstr>
      <vt:lpstr>Writing Use Cases</vt:lpstr>
      <vt:lpstr>Example Use Case Diagram</vt:lpstr>
      <vt:lpstr>Activity Diagrams</vt:lpstr>
      <vt:lpstr>Example Activity Diagram</vt:lpstr>
      <vt:lpstr>Class-based Modeling</vt:lpstr>
      <vt:lpstr>Identifying Analysis Classes</vt:lpstr>
      <vt:lpstr>Identifying Analysis Classes (continued)</vt:lpstr>
      <vt:lpstr>Identifying Analysis Classes (continued)</vt:lpstr>
      <vt:lpstr>Defining Attributes of a Class</vt:lpstr>
      <vt:lpstr>Defining Operations of a Class</vt:lpstr>
      <vt:lpstr>Slide 61</vt:lpstr>
      <vt:lpstr>Example Class Box</vt:lpstr>
      <vt:lpstr>Association, Generalization and Dependency </vt:lpstr>
      <vt:lpstr>Example Class Diagram</vt:lpstr>
      <vt:lpstr>Behavioral Modeling</vt:lpstr>
      <vt:lpstr>Creating a Behavioral Model</vt:lpstr>
      <vt:lpstr>Identifying Events in Use Cases</vt:lpstr>
      <vt:lpstr>Building a State Diagram</vt:lpstr>
      <vt:lpstr>Example- state diagram</vt:lpstr>
      <vt:lpstr>Example State Diagram</vt:lpstr>
      <vt:lpstr>Example- state diagram</vt:lpstr>
      <vt:lpstr>Activity diagram example</vt:lpstr>
      <vt:lpstr>Sequence diagram</vt:lpstr>
      <vt:lpstr>Example-sequence diagram</vt:lpstr>
      <vt:lpstr>Summary: Elements of the Analysis Model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Tevis</dc:creator>
  <cp:lastModifiedBy>USER</cp:lastModifiedBy>
  <cp:revision>486</cp:revision>
  <dcterms:created xsi:type="dcterms:W3CDTF">2003-04-04T18:50:43Z</dcterms:created>
  <dcterms:modified xsi:type="dcterms:W3CDTF">2019-07-15T08:29:21Z</dcterms:modified>
</cp:coreProperties>
</file>