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5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570" y="78"/>
      </p:cViewPr>
      <p:guideLst/>
    </p:cSldViewPr>
  </p:slideViewPr>
  <p:notesTextViewPr>
    <p:cViewPr>
      <p:scale>
        <a:sx n="1" d="1"/>
        <a:sy n="1" d="1"/>
      </p:scale>
      <p:origin x="0" y="0"/>
    </p:cViewPr>
  </p:notesTextViewPr>
  <p:sorterViewPr>
    <p:cViewPr>
      <p:scale>
        <a:sx n="100" d="100"/>
        <a:sy n="100" d="100"/>
      </p:scale>
      <p:origin x="0" y="-1911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498842-E25B-430A-ACE7-A6473178860F}" type="datetimeFigureOut">
              <a:rPr lang="en-IN" smtClean="0"/>
              <a:t>29/10/2020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48800B-2C67-45EF-A746-7A97C5EC690E}" type="slidenum">
              <a:rPr lang="en-IN" smtClean="0"/>
              <a:t>‹#›</a:t>
            </a:fld>
            <a:endParaRPr lang="en-IN"/>
          </a:p>
        </p:txBody>
      </p:sp>
    </p:spTree>
    <p:extLst>
      <p:ext uri="{BB962C8B-B14F-4D97-AF65-F5344CB8AC3E}">
        <p14:creationId xmlns:p14="http://schemas.microsoft.com/office/powerpoint/2010/main" val="3467524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a:ln/>
        </p:spPr>
      </p:sp>
      <p:sp>
        <p:nvSpPr>
          <p:cNvPr id="133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133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EA8F2A9-1B72-447B-B723-F308D3737C9F}" type="slidenum">
              <a:rPr lang="en-US"/>
              <a:pPr>
                <a:spcBef>
                  <a:spcPct val="0"/>
                </a:spcBef>
              </a:pPr>
              <a:t>1</a:t>
            </a:fld>
            <a:endParaRPr lang="en-US"/>
          </a:p>
        </p:txBody>
      </p:sp>
    </p:spTree>
    <p:extLst>
      <p:ext uri="{BB962C8B-B14F-4D97-AF65-F5344CB8AC3E}">
        <p14:creationId xmlns:p14="http://schemas.microsoft.com/office/powerpoint/2010/main" val="3260075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D48800B-2C67-45EF-A746-7A97C5EC690E}" type="slidenum">
              <a:rPr lang="en-IN" smtClean="0"/>
              <a:t>2</a:t>
            </a:fld>
            <a:endParaRPr lang="en-IN"/>
          </a:p>
        </p:txBody>
      </p:sp>
    </p:spTree>
    <p:extLst>
      <p:ext uri="{BB962C8B-B14F-4D97-AF65-F5344CB8AC3E}">
        <p14:creationId xmlns:p14="http://schemas.microsoft.com/office/powerpoint/2010/main" val="10471949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6F7E0A3-0B04-4A0A-A283-2D60C33ADA0D}" type="datetime1">
              <a:rPr lang="en-IN" smtClean="0"/>
              <a:t>29/10/2020</a:t>
            </a:fld>
            <a:endParaRPr lang="en-IN"/>
          </a:p>
        </p:txBody>
      </p:sp>
      <p:sp>
        <p:nvSpPr>
          <p:cNvPr id="5" name="Footer Placeholder 4"/>
          <p:cNvSpPr>
            <a:spLocks noGrp="1"/>
          </p:cNvSpPr>
          <p:nvPr>
            <p:ph type="ftr" sz="quarter" idx="11"/>
          </p:nvPr>
        </p:nvSpPr>
        <p:spPr/>
        <p:txBody>
          <a:bodyPr/>
          <a:lstStyle/>
          <a:p>
            <a:r>
              <a:rPr lang="en-IN" smtClean="0"/>
              <a:t>Information Technology Project Management, Fifth Edition, Copyright 2007</a:t>
            </a:r>
            <a:endParaRPr lang="en-IN"/>
          </a:p>
        </p:txBody>
      </p:sp>
      <p:sp>
        <p:nvSpPr>
          <p:cNvPr id="6" name="Slide Number Placeholder 5"/>
          <p:cNvSpPr>
            <a:spLocks noGrp="1"/>
          </p:cNvSpPr>
          <p:nvPr>
            <p:ph type="sldNum" sz="quarter" idx="12"/>
          </p:nvPr>
        </p:nvSpPr>
        <p:spPr/>
        <p:txBody>
          <a:bodyPr/>
          <a:lstStyle/>
          <a:p>
            <a:fld id="{15784C68-1BBE-41FF-9178-849B5031AA7F}" type="slidenum">
              <a:rPr lang="en-IN" smtClean="0"/>
              <a:t>‹#›</a:t>
            </a:fld>
            <a:endParaRPr lang="en-IN"/>
          </a:p>
        </p:txBody>
      </p:sp>
    </p:spTree>
    <p:extLst>
      <p:ext uri="{BB962C8B-B14F-4D97-AF65-F5344CB8AC3E}">
        <p14:creationId xmlns:p14="http://schemas.microsoft.com/office/powerpoint/2010/main" val="3888001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E904A8-BC43-4A39-BF61-A07B02FC7D9B}" type="datetime1">
              <a:rPr lang="en-IN" smtClean="0"/>
              <a:t>29/10/2020</a:t>
            </a:fld>
            <a:endParaRPr lang="en-IN"/>
          </a:p>
        </p:txBody>
      </p:sp>
      <p:sp>
        <p:nvSpPr>
          <p:cNvPr id="5" name="Footer Placeholder 4"/>
          <p:cNvSpPr>
            <a:spLocks noGrp="1"/>
          </p:cNvSpPr>
          <p:nvPr>
            <p:ph type="ftr" sz="quarter" idx="11"/>
          </p:nvPr>
        </p:nvSpPr>
        <p:spPr/>
        <p:txBody>
          <a:bodyPr/>
          <a:lstStyle/>
          <a:p>
            <a:r>
              <a:rPr lang="en-IN" smtClean="0"/>
              <a:t>Information Technology Project Management, Fifth Edition, Copyright 2007</a:t>
            </a:r>
            <a:endParaRPr lang="en-IN"/>
          </a:p>
        </p:txBody>
      </p:sp>
      <p:sp>
        <p:nvSpPr>
          <p:cNvPr id="6" name="Slide Number Placeholder 5"/>
          <p:cNvSpPr>
            <a:spLocks noGrp="1"/>
          </p:cNvSpPr>
          <p:nvPr>
            <p:ph type="sldNum" sz="quarter" idx="12"/>
          </p:nvPr>
        </p:nvSpPr>
        <p:spPr/>
        <p:txBody>
          <a:bodyPr/>
          <a:lstStyle/>
          <a:p>
            <a:fld id="{15784C68-1BBE-41FF-9178-849B5031AA7F}" type="slidenum">
              <a:rPr lang="en-IN" smtClean="0"/>
              <a:t>‹#›</a:t>
            </a:fld>
            <a:endParaRPr lang="en-IN"/>
          </a:p>
        </p:txBody>
      </p:sp>
    </p:spTree>
    <p:extLst>
      <p:ext uri="{BB962C8B-B14F-4D97-AF65-F5344CB8AC3E}">
        <p14:creationId xmlns:p14="http://schemas.microsoft.com/office/powerpoint/2010/main" val="2113041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468963-0B63-4480-83CB-44CE9E1E64B9}" type="datetime1">
              <a:rPr lang="en-IN" smtClean="0"/>
              <a:t>29/10/2020</a:t>
            </a:fld>
            <a:endParaRPr lang="en-IN"/>
          </a:p>
        </p:txBody>
      </p:sp>
      <p:sp>
        <p:nvSpPr>
          <p:cNvPr id="5" name="Footer Placeholder 4"/>
          <p:cNvSpPr>
            <a:spLocks noGrp="1"/>
          </p:cNvSpPr>
          <p:nvPr>
            <p:ph type="ftr" sz="quarter" idx="11"/>
          </p:nvPr>
        </p:nvSpPr>
        <p:spPr/>
        <p:txBody>
          <a:bodyPr/>
          <a:lstStyle/>
          <a:p>
            <a:r>
              <a:rPr lang="en-IN" smtClean="0"/>
              <a:t>Information Technology Project Management, Fifth Edition, Copyright 2007</a:t>
            </a:r>
            <a:endParaRPr lang="en-IN"/>
          </a:p>
        </p:txBody>
      </p:sp>
      <p:sp>
        <p:nvSpPr>
          <p:cNvPr id="6" name="Slide Number Placeholder 5"/>
          <p:cNvSpPr>
            <a:spLocks noGrp="1"/>
          </p:cNvSpPr>
          <p:nvPr>
            <p:ph type="sldNum" sz="quarter" idx="12"/>
          </p:nvPr>
        </p:nvSpPr>
        <p:spPr/>
        <p:txBody>
          <a:bodyPr/>
          <a:lstStyle/>
          <a:p>
            <a:fld id="{15784C68-1BBE-41FF-9178-849B5031AA7F}" type="slidenum">
              <a:rPr lang="en-IN" smtClean="0"/>
              <a:t>‹#›</a:t>
            </a:fld>
            <a:endParaRPr lang="en-IN"/>
          </a:p>
        </p:txBody>
      </p:sp>
    </p:spTree>
    <p:extLst>
      <p:ext uri="{BB962C8B-B14F-4D97-AF65-F5344CB8AC3E}">
        <p14:creationId xmlns:p14="http://schemas.microsoft.com/office/powerpoint/2010/main" val="3226168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7F7AB11-38D8-4CAE-8BBB-F430D20E4430}" type="datetime1">
              <a:rPr lang="en-IN" smtClean="0"/>
              <a:t>29/10/2020</a:t>
            </a:fld>
            <a:endParaRPr lang="en-IN"/>
          </a:p>
        </p:txBody>
      </p:sp>
      <p:sp>
        <p:nvSpPr>
          <p:cNvPr id="5" name="Footer Placeholder 4"/>
          <p:cNvSpPr>
            <a:spLocks noGrp="1"/>
          </p:cNvSpPr>
          <p:nvPr>
            <p:ph type="ftr" sz="quarter" idx="11"/>
          </p:nvPr>
        </p:nvSpPr>
        <p:spPr/>
        <p:txBody>
          <a:bodyPr/>
          <a:lstStyle/>
          <a:p>
            <a:r>
              <a:rPr lang="en-IN" smtClean="0"/>
              <a:t>Information Technology Project Management, Fifth Edition, Copyright 2007</a:t>
            </a:r>
            <a:endParaRPr lang="en-IN"/>
          </a:p>
        </p:txBody>
      </p:sp>
      <p:sp>
        <p:nvSpPr>
          <p:cNvPr id="6" name="Slide Number Placeholder 5"/>
          <p:cNvSpPr>
            <a:spLocks noGrp="1"/>
          </p:cNvSpPr>
          <p:nvPr>
            <p:ph type="sldNum" sz="quarter" idx="12"/>
          </p:nvPr>
        </p:nvSpPr>
        <p:spPr/>
        <p:txBody>
          <a:bodyPr/>
          <a:lstStyle/>
          <a:p>
            <a:fld id="{15784C68-1BBE-41FF-9178-849B5031AA7F}" type="slidenum">
              <a:rPr lang="en-IN" smtClean="0"/>
              <a:t>‹#›</a:t>
            </a:fld>
            <a:endParaRPr lang="en-IN"/>
          </a:p>
        </p:txBody>
      </p:sp>
    </p:spTree>
    <p:extLst>
      <p:ext uri="{BB962C8B-B14F-4D97-AF65-F5344CB8AC3E}">
        <p14:creationId xmlns:p14="http://schemas.microsoft.com/office/powerpoint/2010/main" val="11808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170119-B840-4E85-96EA-84E25F69F7C1}" type="datetime1">
              <a:rPr lang="en-IN" smtClean="0"/>
              <a:t>29/10/2020</a:t>
            </a:fld>
            <a:endParaRPr lang="en-IN"/>
          </a:p>
        </p:txBody>
      </p:sp>
      <p:sp>
        <p:nvSpPr>
          <p:cNvPr id="5" name="Footer Placeholder 4"/>
          <p:cNvSpPr>
            <a:spLocks noGrp="1"/>
          </p:cNvSpPr>
          <p:nvPr>
            <p:ph type="ftr" sz="quarter" idx="11"/>
          </p:nvPr>
        </p:nvSpPr>
        <p:spPr/>
        <p:txBody>
          <a:bodyPr/>
          <a:lstStyle/>
          <a:p>
            <a:r>
              <a:rPr lang="en-IN" smtClean="0"/>
              <a:t>Information Technology Project Management, Fifth Edition, Copyright 2007</a:t>
            </a:r>
            <a:endParaRPr lang="en-IN"/>
          </a:p>
        </p:txBody>
      </p:sp>
      <p:sp>
        <p:nvSpPr>
          <p:cNvPr id="6" name="Slide Number Placeholder 5"/>
          <p:cNvSpPr>
            <a:spLocks noGrp="1"/>
          </p:cNvSpPr>
          <p:nvPr>
            <p:ph type="sldNum" sz="quarter" idx="12"/>
          </p:nvPr>
        </p:nvSpPr>
        <p:spPr/>
        <p:txBody>
          <a:bodyPr/>
          <a:lstStyle/>
          <a:p>
            <a:fld id="{15784C68-1BBE-41FF-9178-849B5031AA7F}" type="slidenum">
              <a:rPr lang="en-IN" smtClean="0"/>
              <a:t>‹#›</a:t>
            </a:fld>
            <a:endParaRPr lang="en-IN"/>
          </a:p>
        </p:txBody>
      </p:sp>
    </p:spTree>
    <p:extLst>
      <p:ext uri="{BB962C8B-B14F-4D97-AF65-F5344CB8AC3E}">
        <p14:creationId xmlns:p14="http://schemas.microsoft.com/office/powerpoint/2010/main" val="4112054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3AD91F5-B6BB-40B8-9523-8BE498CDD6E5}" type="datetime1">
              <a:rPr lang="en-IN" smtClean="0"/>
              <a:t>29/10/2020</a:t>
            </a:fld>
            <a:endParaRPr lang="en-IN"/>
          </a:p>
        </p:txBody>
      </p:sp>
      <p:sp>
        <p:nvSpPr>
          <p:cNvPr id="6" name="Footer Placeholder 5"/>
          <p:cNvSpPr>
            <a:spLocks noGrp="1"/>
          </p:cNvSpPr>
          <p:nvPr>
            <p:ph type="ftr" sz="quarter" idx="11"/>
          </p:nvPr>
        </p:nvSpPr>
        <p:spPr/>
        <p:txBody>
          <a:bodyPr/>
          <a:lstStyle/>
          <a:p>
            <a:r>
              <a:rPr lang="en-IN" smtClean="0"/>
              <a:t>Information Technology Project Management, Fifth Edition, Copyright 2007</a:t>
            </a:r>
            <a:endParaRPr lang="en-IN"/>
          </a:p>
        </p:txBody>
      </p:sp>
      <p:sp>
        <p:nvSpPr>
          <p:cNvPr id="7" name="Slide Number Placeholder 6"/>
          <p:cNvSpPr>
            <a:spLocks noGrp="1"/>
          </p:cNvSpPr>
          <p:nvPr>
            <p:ph type="sldNum" sz="quarter" idx="12"/>
          </p:nvPr>
        </p:nvSpPr>
        <p:spPr/>
        <p:txBody>
          <a:bodyPr/>
          <a:lstStyle/>
          <a:p>
            <a:fld id="{15784C68-1BBE-41FF-9178-849B5031AA7F}" type="slidenum">
              <a:rPr lang="en-IN" smtClean="0"/>
              <a:t>‹#›</a:t>
            </a:fld>
            <a:endParaRPr lang="en-IN"/>
          </a:p>
        </p:txBody>
      </p:sp>
    </p:spTree>
    <p:extLst>
      <p:ext uri="{BB962C8B-B14F-4D97-AF65-F5344CB8AC3E}">
        <p14:creationId xmlns:p14="http://schemas.microsoft.com/office/powerpoint/2010/main" val="3014921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4DD6B00-C6D5-4BF7-9996-0225718EE644}" type="datetime1">
              <a:rPr lang="en-IN" smtClean="0"/>
              <a:t>29/10/2020</a:t>
            </a:fld>
            <a:endParaRPr lang="en-IN"/>
          </a:p>
        </p:txBody>
      </p:sp>
      <p:sp>
        <p:nvSpPr>
          <p:cNvPr id="8" name="Footer Placeholder 7"/>
          <p:cNvSpPr>
            <a:spLocks noGrp="1"/>
          </p:cNvSpPr>
          <p:nvPr>
            <p:ph type="ftr" sz="quarter" idx="11"/>
          </p:nvPr>
        </p:nvSpPr>
        <p:spPr/>
        <p:txBody>
          <a:bodyPr/>
          <a:lstStyle/>
          <a:p>
            <a:r>
              <a:rPr lang="en-IN" smtClean="0"/>
              <a:t>Information Technology Project Management, Fifth Edition, Copyright 2007</a:t>
            </a:r>
            <a:endParaRPr lang="en-IN"/>
          </a:p>
        </p:txBody>
      </p:sp>
      <p:sp>
        <p:nvSpPr>
          <p:cNvPr id="9" name="Slide Number Placeholder 8"/>
          <p:cNvSpPr>
            <a:spLocks noGrp="1"/>
          </p:cNvSpPr>
          <p:nvPr>
            <p:ph type="sldNum" sz="quarter" idx="12"/>
          </p:nvPr>
        </p:nvSpPr>
        <p:spPr/>
        <p:txBody>
          <a:bodyPr/>
          <a:lstStyle/>
          <a:p>
            <a:fld id="{15784C68-1BBE-41FF-9178-849B5031AA7F}" type="slidenum">
              <a:rPr lang="en-IN" smtClean="0"/>
              <a:t>‹#›</a:t>
            </a:fld>
            <a:endParaRPr lang="en-IN"/>
          </a:p>
        </p:txBody>
      </p:sp>
    </p:spTree>
    <p:extLst>
      <p:ext uri="{BB962C8B-B14F-4D97-AF65-F5344CB8AC3E}">
        <p14:creationId xmlns:p14="http://schemas.microsoft.com/office/powerpoint/2010/main" val="923341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7D45DED-A194-4CE7-94F0-7647AAF130F3}" type="datetime1">
              <a:rPr lang="en-IN" smtClean="0"/>
              <a:t>29/10/2020</a:t>
            </a:fld>
            <a:endParaRPr lang="en-IN"/>
          </a:p>
        </p:txBody>
      </p:sp>
      <p:sp>
        <p:nvSpPr>
          <p:cNvPr id="4" name="Footer Placeholder 3"/>
          <p:cNvSpPr>
            <a:spLocks noGrp="1"/>
          </p:cNvSpPr>
          <p:nvPr>
            <p:ph type="ftr" sz="quarter" idx="11"/>
          </p:nvPr>
        </p:nvSpPr>
        <p:spPr/>
        <p:txBody>
          <a:bodyPr/>
          <a:lstStyle/>
          <a:p>
            <a:r>
              <a:rPr lang="en-IN" smtClean="0"/>
              <a:t>Information Technology Project Management, Fifth Edition, Copyright 2007</a:t>
            </a:r>
            <a:endParaRPr lang="en-IN"/>
          </a:p>
        </p:txBody>
      </p:sp>
      <p:sp>
        <p:nvSpPr>
          <p:cNvPr id="5" name="Slide Number Placeholder 4"/>
          <p:cNvSpPr>
            <a:spLocks noGrp="1"/>
          </p:cNvSpPr>
          <p:nvPr>
            <p:ph type="sldNum" sz="quarter" idx="12"/>
          </p:nvPr>
        </p:nvSpPr>
        <p:spPr/>
        <p:txBody>
          <a:bodyPr/>
          <a:lstStyle/>
          <a:p>
            <a:fld id="{15784C68-1BBE-41FF-9178-849B5031AA7F}" type="slidenum">
              <a:rPr lang="en-IN" smtClean="0"/>
              <a:t>‹#›</a:t>
            </a:fld>
            <a:endParaRPr lang="en-IN"/>
          </a:p>
        </p:txBody>
      </p:sp>
    </p:spTree>
    <p:extLst>
      <p:ext uri="{BB962C8B-B14F-4D97-AF65-F5344CB8AC3E}">
        <p14:creationId xmlns:p14="http://schemas.microsoft.com/office/powerpoint/2010/main" val="3478689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DB81FB-FF67-40DF-A11B-F31B7AD6AEDF}" type="datetime1">
              <a:rPr lang="en-IN" smtClean="0"/>
              <a:t>29/10/2020</a:t>
            </a:fld>
            <a:endParaRPr lang="en-IN"/>
          </a:p>
        </p:txBody>
      </p:sp>
      <p:sp>
        <p:nvSpPr>
          <p:cNvPr id="3" name="Footer Placeholder 2"/>
          <p:cNvSpPr>
            <a:spLocks noGrp="1"/>
          </p:cNvSpPr>
          <p:nvPr>
            <p:ph type="ftr" sz="quarter" idx="11"/>
          </p:nvPr>
        </p:nvSpPr>
        <p:spPr/>
        <p:txBody>
          <a:bodyPr/>
          <a:lstStyle/>
          <a:p>
            <a:r>
              <a:rPr lang="en-IN" smtClean="0"/>
              <a:t>Information Technology Project Management, Fifth Edition, Copyright 2007</a:t>
            </a:r>
            <a:endParaRPr lang="en-IN"/>
          </a:p>
        </p:txBody>
      </p:sp>
      <p:sp>
        <p:nvSpPr>
          <p:cNvPr id="4" name="Slide Number Placeholder 3"/>
          <p:cNvSpPr>
            <a:spLocks noGrp="1"/>
          </p:cNvSpPr>
          <p:nvPr>
            <p:ph type="sldNum" sz="quarter" idx="12"/>
          </p:nvPr>
        </p:nvSpPr>
        <p:spPr/>
        <p:txBody>
          <a:bodyPr/>
          <a:lstStyle/>
          <a:p>
            <a:fld id="{15784C68-1BBE-41FF-9178-849B5031AA7F}" type="slidenum">
              <a:rPr lang="en-IN" smtClean="0"/>
              <a:t>‹#›</a:t>
            </a:fld>
            <a:endParaRPr lang="en-IN"/>
          </a:p>
        </p:txBody>
      </p:sp>
    </p:spTree>
    <p:extLst>
      <p:ext uri="{BB962C8B-B14F-4D97-AF65-F5344CB8AC3E}">
        <p14:creationId xmlns:p14="http://schemas.microsoft.com/office/powerpoint/2010/main" val="531317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AF862D-81C8-45FA-B211-ED11F4A37885}" type="datetime1">
              <a:rPr lang="en-IN" smtClean="0"/>
              <a:t>29/10/2020</a:t>
            </a:fld>
            <a:endParaRPr lang="en-IN"/>
          </a:p>
        </p:txBody>
      </p:sp>
      <p:sp>
        <p:nvSpPr>
          <p:cNvPr id="6" name="Footer Placeholder 5"/>
          <p:cNvSpPr>
            <a:spLocks noGrp="1"/>
          </p:cNvSpPr>
          <p:nvPr>
            <p:ph type="ftr" sz="quarter" idx="11"/>
          </p:nvPr>
        </p:nvSpPr>
        <p:spPr/>
        <p:txBody>
          <a:bodyPr/>
          <a:lstStyle/>
          <a:p>
            <a:r>
              <a:rPr lang="en-IN" smtClean="0"/>
              <a:t>Information Technology Project Management, Fifth Edition, Copyright 2007</a:t>
            </a:r>
            <a:endParaRPr lang="en-IN"/>
          </a:p>
        </p:txBody>
      </p:sp>
      <p:sp>
        <p:nvSpPr>
          <p:cNvPr id="7" name="Slide Number Placeholder 6"/>
          <p:cNvSpPr>
            <a:spLocks noGrp="1"/>
          </p:cNvSpPr>
          <p:nvPr>
            <p:ph type="sldNum" sz="quarter" idx="12"/>
          </p:nvPr>
        </p:nvSpPr>
        <p:spPr/>
        <p:txBody>
          <a:bodyPr/>
          <a:lstStyle/>
          <a:p>
            <a:fld id="{15784C68-1BBE-41FF-9178-849B5031AA7F}" type="slidenum">
              <a:rPr lang="en-IN" smtClean="0"/>
              <a:t>‹#›</a:t>
            </a:fld>
            <a:endParaRPr lang="en-IN"/>
          </a:p>
        </p:txBody>
      </p:sp>
    </p:spTree>
    <p:extLst>
      <p:ext uri="{BB962C8B-B14F-4D97-AF65-F5344CB8AC3E}">
        <p14:creationId xmlns:p14="http://schemas.microsoft.com/office/powerpoint/2010/main" val="1453541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FECC1E-CA1A-49CA-81AD-95D94A8F8957}" type="datetime1">
              <a:rPr lang="en-IN" smtClean="0"/>
              <a:t>29/10/2020</a:t>
            </a:fld>
            <a:endParaRPr lang="en-IN"/>
          </a:p>
        </p:txBody>
      </p:sp>
      <p:sp>
        <p:nvSpPr>
          <p:cNvPr id="6" name="Footer Placeholder 5"/>
          <p:cNvSpPr>
            <a:spLocks noGrp="1"/>
          </p:cNvSpPr>
          <p:nvPr>
            <p:ph type="ftr" sz="quarter" idx="11"/>
          </p:nvPr>
        </p:nvSpPr>
        <p:spPr/>
        <p:txBody>
          <a:bodyPr/>
          <a:lstStyle/>
          <a:p>
            <a:r>
              <a:rPr lang="en-IN" smtClean="0"/>
              <a:t>Information Technology Project Management, Fifth Edition, Copyright 2007</a:t>
            </a:r>
            <a:endParaRPr lang="en-IN"/>
          </a:p>
        </p:txBody>
      </p:sp>
      <p:sp>
        <p:nvSpPr>
          <p:cNvPr id="7" name="Slide Number Placeholder 6"/>
          <p:cNvSpPr>
            <a:spLocks noGrp="1"/>
          </p:cNvSpPr>
          <p:nvPr>
            <p:ph type="sldNum" sz="quarter" idx="12"/>
          </p:nvPr>
        </p:nvSpPr>
        <p:spPr/>
        <p:txBody>
          <a:bodyPr/>
          <a:lstStyle/>
          <a:p>
            <a:fld id="{15784C68-1BBE-41FF-9178-849B5031AA7F}" type="slidenum">
              <a:rPr lang="en-IN" smtClean="0"/>
              <a:t>‹#›</a:t>
            </a:fld>
            <a:endParaRPr lang="en-IN"/>
          </a:p>
        </p:txBody>
      </p:sp>
    </p:spTree>
    <p:extLst>
      <p:ext uri="{BB962C8B-B14F-4D97-AF65-F5344CB8AC3E}">
        <p14:creationId xmlns:p14="http://schemas.microsoft.com/office/powerpoint/2010/main" val="2622439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03F71-CBE7-4943-A850-42173890D141}" type="datetime1">
              <a:rPr lang="en-IN" smtClean="0"/>
              <a:t>29/10/2020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smtClean="0"/>
              <a:t>Information Technology Project Management, Fifth Edition, Copyright 2007</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784C68-1BBE-41FF-9178-849B5031AA7F}" type="slidenum">
              <a:rPr lang="en-IN" smtClean="0"/>
              <a:t>‹#›</a:t>
            </a:fld>
            <a:endParaRPr lang="en-IN"/>
          </a:p>
        </p:txBody>
      </p:sp>
    </p:spTree>
    <p:extLst>
      <p:ext uri="{BB962C8B-B14F-4D97-AF65-F5344CB8AC3E}">
        <p14:creationId xmlns:p14="http://schemas.microsoft.com/office/powerpoint/2010/main" val="29023819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mckinsey.com/insights/business_technology/delivering_large-scale_it_projects_on_time_on_budget_and_on_value"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2"/>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057400" y="1600201"/>
            <a:ext cx="7772400" cy="1349375"/>
          </a:xfrm>
        </p:spPr>
        <p:txBody>
          <a:bodyPr>
            <a:normAutofit/>
          </a:bodyPr>
          <a:lstStyle/>
          <a:p>
            <a:pPr>
              <a:defRPr/>
            </a:pPr>
            <a:r>
              <a:rPr sz="3000" dirty="0">
                <a:effectLst>
                  <a:outerShdw blurRad="38100" dist="38100" dir="2700000" algn="tl">
                    <a:srgbClr val="FFFFFF"/>
                  </a:outerShdw>
                </a:effectLst>
                <a:latin typeface="Arial Rounded MT Bold" pitchFamily="34" charset="0"/>
              </a:rPr>
              <a:t/>
            </a:r>
            <a:br>
              <a:rPr sz="3000" dirty="0">
                <a:effectLst>
                  <a:outerShdw blurRad="38100" dist="38100" dir="2700000" algn="tl">
                    <a:srgbClr val="FFFFFF"/>
                  </a:outerShdw>
                </a:effectLst>
                <a:latin typeface="Arial Rounded MT Bold" pitchFamily="34" charset="0"/>
              </a:rPr>
            </a:br>
            <a:r>
              <a:rPr sz="3000" dirty="0">
                <a:effectLst>
                  <a:outerShdw blurRad="38100" dist="38100" dir="2700000" algn="tl">
                    <a:srgbClr val="FFFFFF"/>
                  </a:outerShdw>
                </a:effectLst>
                <a:latin typeface="Arial Rounded MT Bold" pitchFamily="34" charset="0"/>
              </a:rPr>
              <a:t>Project Cost Management</a:t>
            </a:r>
          </a:p>
        </p:txBody>
      </p:sp>
    </p:spTree>
    <p:extLst>
      <p:ext uri="{BB962C8B-B14F-4D97-AF65-F5344CB8AC3E}">
        <p14:creationId xmlns:p14="http://schemas.microsoft.com/office/powerpoint/2010/main" val="31590531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828800" y="152400"/>
            <a:ext cx="8839200" cy="914400"/>
          </a:xfrm>
        </p:spPr>
        <p:txBody>
          <a:bodyPr>
            <a:normAutofit/>
          </a:bodyPr>
          <a:lstStyle/>
          <a:p>
            <a:r>
              <a:rPr lang="en-US" smtClean="0"/>
              <a:t>Basic Principles of Cost Management</a:t>
            </a:r>
          </a:p>
        </p:txBody>
      </p:sp>
      <p:sp>
        <p:nvSpPr>
          <p:cNvPr id="22531" name="Rectangle 3"/>
          <p:cNvSpPr>
            <a:spLocks noGrp="1" noChangeArrowheads="1"/>
          </p:cNvSpPr>
          <p:nvPr>
            <p:ph idx="1"/>
          </p:nvPr>
        </p:nvSpPr>
        <p:spPr>
          <a:xfrm>
            <a:off x="1676400" y="990600"/>
            <a:ext cx="8686800" cy="5715000"/>
          </a:xfrm>
        </p:spPr>
        <p:txBody>
          <a:bodyPr/>
          <a:lstStyle/>
          <a:p>
            <a:r>
              <a:rPr lang="en-US" smtClean="0"/>
              <a:t>Most members of an executive board better understand and are more interested in financial terms than IT terms, so IT project managers must speak their language</a:t>
            </a:r>
          </a:p>
          <a:p>
            <a:pPr lvl="1"/>
            <a:r>
              <a:rPr lang="en-US" b="1" smtClean="0"/>
              <a:t>Profits</a:t>
            </a:r>
            <a:r>
              <a:rPr lang="en-US" smtClean="0"/>
              <a:t> are revenues minus expenditures</a:t>
            </a:r>
          </a:p>
          <a:p>
            <a:pPr lvl="1"/>
            <a:r>
              <a:rPr lang="en-US" b="1" smtClean="0"/>
              <a:t>Profit margin </a:t>
            </a:r>
            <a:r>
              <a:rPr lang="en-US" smtClean="0"/>
              <a:t>is the ratio of revenues to profits</a:t>
            </a:r>
          </a:p>
          <a:p>
            <a:pPr lvl="2"/>
            <a:r>
              <a:rPr lang="en-US" smtClean="0"/>
              <a:t>$2 profit per $100 revenue </a:t>
            </a:r>
            <a:r>
              <a:rPr lang="en-US" smtClean="0">
                <a:sym typeface="Wingdings" panose="05000000000000000000" pitchFamily="2" charset="2"/>
              </a:rPr>
              <a:t> 2% profit margin</a:t>
            </a:r>
            <a:endParaRPr lang="en-US" smtClean="0"/>
          </a:p>
          <a:p>
            <a:pPr lvl="1"/>
            <a:r>
              <a:rPr lang="en-US" b="1" smtClean="0"/>
              <a:t>Life cycle costing </a:t>
            </a:r>
            <a:r>
              <a:rPr lang="en-US" smtClean="0"/>
              <a:t>considers the total cost of ownership, or development plus support costs, for a project </a:t>
            </a:r>
          </a:p>
          <a:p>
            <a:pPr lvl="2"/>
            <a:r>
              <a:rPr lang="en-US" smtClean="0"/>
              <a:t>A project could take 2 years to build and be in place for 10 years; costs and benefits must be estimated for the entire lifetime of the project</a:t>
            </a:r>
          </a:p>
          <a:p>
            <a:endParaRPr lang="en-US" smtClean="0"/>
          </a:p>
        </p:txBody>
      </p:sp>
    </p:spTree>
    <p:extLst>
      <p:ext uri="{BB962C8B-B14F-4D97-AF65-F5344CB8AC3E}">
        <p14:creationId xmlns:p14="http://schemas.microsoft.com/office/powerpoint/2010/main" val="14010730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752600" y="228601"/>
            <a:ext cx="8382000" cy="639763"/>
          </a:xfrm>
        </p:spPr>
        <p:txBody>
          <a:bodyPr>
            <a:normAutofit fontScale="90000"/>
          </a:bodyPr>
          <a:lstStyle/>
          <a:p>
            <a:r>
              <a:rPr lang="en-US" smtClean="0"/>
              <a:t>Cost of Software Defects</a:t>
            </a:r>
          </a:p>
        </p:txBody>
      </p:sp>
      <p:pic>
        <p:nvPicPr>
          <p:cNvPr id="23557" name="Picture 9" descr="Tbl07-01.bmp"/>
          <p:cNvPicPr>
            <a:picLocks noChangeAspect="1"/>
          </p:cNvPicPr>
          <p:nvPr/>
        </p:nvPicPr>
        <p:blipFill>
          <a:blip r:embed="rId2">
            <a:extLst>
              <a:ext uri="{28A0092B-C50C-407E-A947-70E740481C1C}">
                <a14:useLocalDpi xmlns:a14="http://schemas.microsoft.com/office/drawing/2010/main" val="0"/>
              </a:ext>
            </a:extLst>
          </a:blip>
          <a:srcRect t="8907"/>
          <a:stretch>
            <a:fillRect/>
          </a:stretch>
        </p:blipFill>
        <p:spPr bwMode="auto">
          <a:xfrm>
            <a:off x="2286000" y="838201"/>
            <a:ext cx="7183438" cy="217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txBox="1">
            <a:spLocks noChangeArrowheads="1"/>
          </p:cNvSpPr>
          <p:nvPr/>
        </p:nvSpPr>
        <p:spPr>
          <a:xfrm>
            <a:off x="1676400" y="3200400"/>
            <a:ext cx="8686800" cy="3505200"/>
          </a:xfrm>
          <a:prstGeom prst="rect">
            <a:avLst/>
          </a:prstGeom>
        </p:spPr>
        <p:txBody>
          <a:bodyPr/>
          <a:lstStyle/>
          <a:p>
            <a:pPr marL="273050" indent="-273050">
              <a:spcBef>
                <a:spcPts val="575"/>
              </a:spcBef>
              <a:buClr>
                <a:schemeClr val="accent1"/>
              </a:buClr>
              <a:buSzPct val="85000"/>
              <a:buFont typeface="Wingdings 2" pitchFamily="18" charset="2"/>
              <a:buChar char=""/>
              <a:defRPr/>
            </a:pPr>
            <a:r>
              <a:rPr lang="en-US" sz="2600" dirty="0"/>
              <a:t>It is much more cost-effective to spend money on defining user requirements and doing early testing on IT projects than to wait for problems to appear after implementation</a:t>
            </a:r>
          </a:p>
          <a:p>
            <a:pPr marL="730250" lvl="1" indent="-273050">
              <a:spcBef>
                <a:spcPts val="575"/>
              </a:spcBef>
              <a:buClr>
                <a:schemeClr val="accent1"/>
              </a:buClr>
              <a:buSzPct val="85000"/>
              <a:buFont typeface="Wingdings 2" pitchFamily="18" charset="2"/>
              <a:buChar char=""/>
              <a:defRPr/>
            </a:pPr>
            <a:r>
              <a:rPr lang="en-US" sz="2600" dirty="0"/>
              <a:t>If it would cost $1,000 to repair a software defect in the requirements and analysis phase but it would cost $30,000 to fix it in the post-product release phase</a:t>
            </a:r>
          </a:p>
        </p:txBody>
      </p:sp>
    </p:spTree>
    <p:extLst>
      <p:ext uri="{BB962C8B-B14F-4D97-AF65-F5344CB8AC3E}">
        <p14:creationId xmlns:p14="http://schemas.microsoft.com/office/powerpoint/2010/main" val="10789639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676400" y="0"/>
            <a:ext cx="8839200" cy="1143000"/>
          </a:xfrm>
        </p:spPr>
        <p:txBody>
          <a:bodyPr/>
          <a:lstStyle/>
          <a:p>
            <a:r>
              <a:rPr lang="en-US" smtClean="0"/>
              <a:t>What Went Right?</a:t>
            </a:r>
          </a:p>
        </p:txBody>
      </p:sp>
      <p:sp>
        <p:nvSpPr>
          <p:cNvPr id="24579" name="Content Placeholder 5"/>
          <p:cNvSpPr>
            <a:spLocks noGrp="1"/>
          </p:cNvSpPr>
          <p:nvPr>
            <p:ph idx="1"/>
          </p:nvPr>
        </p:nvSpPr>
        <p:spPr/>
        <p:txBody>
          <a:bodyPr/>
          <a:lstStyle/>
          <a:p>
            <a:r>
              <a:rPr lang="en-US" sz="2400"/>
              <a:t>A leading telecommunications company estimated the cost of a software bug or defect at three stages: after coding, after manual inspection, and after beta release</a:t>
            </a:r>
          </a:p>
          <a:p>
            <a:r>
              <a:rPr lang="en-US" sz="2400"/>
              <a:t>The costs to correct the defect increased with each stage from $2,000 to $10,000 to $100,000</a:t>
            </a:r>
          </a:p>
          <a:p>
            <a:r>
              <a:rPr lang="en-US" sz="2400"/>
              <a:t>The company estimated that when it released one million lines of new code, it had an average of 440 defects in the early stage, 250 in the middle stage, and 125 in the late stage, costing more than $15 million</a:t>
            </a:r>
          </a:p>
          <a:p>
            <a:r>
              <a:rPr lang="en-US" sz="2400"/>
              <a:t>They decided to implement an automated inspection process, which reduced costs for fixing bugs by more than $11 million</a:t>
            </a:r>
          </a:p>
        </p:txBody>
      </p:sp>
    </p:spTree>
    <p:extLst>
      <p:ext uri="{BB962C8B-B14F-4D97-AF65-F5344CB8AC3E}">
        <p14:creationId xmlns:p14="http://schemas.microsoft.com/office/powerpoint/2010/main" val="7052810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524000" y="152400"/>
            <a:ext cx="8991600" cy="914400"/>
          </a:xfrm>
        </p:spPr>
        <p:txBody>
          <a:bodyPr/>
          <a:lstStyle/>
          <a:p>
            <a:r>
              <a:rPr lang="en-US" smtClean="0"/>
              <a:t>Basic Principles of Cost Management</a:t>
            </a:r>
          </a:p>
        </p:txBody>
      </p:sp>
      <p:sp>
        <p:nvSpPr>
          <p:cNvPr id="22531" name="Rectangle 3"/>
          <p:cNvSpPr>
            <a:spLocks noGrp="1" noChangeArrowheads="1"/>
          </p:cNvSpPr>
          <p:nvPr>
            <p:ph idx="1"/>
          </p:nvPr>
        </p:nvSpPr>
        <p:spPr>
          <a:xfrm>
            <a:off x="1676400" y="990600"/>
            <a:ext cx="8839200" cy="5334000"/>
          </a:xfrm>
        </p:spPr>
        <p:txBody>
          <a:bodyPr/>
          <a:lstStyle/>
          <a:p>
            <a:pPr marL="273050" lvl="1" indent="-273050">
              <a:lnSpc>
                <a:spcPct val="80000"/>
              </a:lnSpc>
              <a:spcBef>
                <a:spcPts val="575"/>
              </a:spcBef>
              <a:buClr>
                <a:schemeClr val="accent1"/>
              </a:buClr>
              <a:defRPr/>
            </a:pPr>
            <a:r>
              <a:rPr lang="en-US" b="1" dirty="0" smtClean="0"/>
              <a:t>Cash flow analysis</a:t>
            </a:r>
            <a:r>
              <a:rPr lang="en-US" dirty="0" smtClean="0"/>
              <a:t> determines the estimated annual costs and benefits for a project and the resulting annual cash flow</a:t>
            </a:r>
          </a:p>
          <a:p>
            <a:pPr marL="547687" lvl="2" indent="-273050">
              <a:lnSpc>
                <a:spcPct val="80000"/>
              </a:lnSpc>
              <a:spcBef>
                <a:spcPts val="575"/>
              </a:spcBef>
              <a:buClr>
                <a:schemeClr val="accent1"/>
              </a:buClr>
              <a:defRPr/>
            </a:pPr>
            <a:r>
              <a:rPr lang="en-US" dirty="0" smtClean="0"/>
              <a:t>Too many projects with high cash flow needs in the same year may not be able to be supported which will impact profitability</a:t>
            </a:r>
          </a:p>
          <a:p>
            <a:pPr>
              <a:lnSpc>
                <a:spcPct val="80000"/>
              </a:lnSpc>
              <a:defRPr/>
            </a:pPr>
            <a:r>
              <a:rPr lang="en-US" sz="2600" b="1" dirty="0"/>
              <a:t>Tangible costs</a:t>
            </a:r>
            <a:r>
              <a:rPr lang="en-US" sz="2600" dirty="0"/>
              <a:t> or </a:t>
            </a:r>
            <a:r>
              <a:rPr lang="en-US" sz="2600" b="1" dirty="0"/>
              <a:t>benefits</a:t>
            </a:r>
            <a:r>
              <a:rPr lang="en-US" sz="2600" dirty="0"/>
              <a:t> are those costs or benefits that an organization can easily measure in dollars </a:t>
            </a:r>
          </a:p>
          <a:p>
            <a:pPr lvl="1">
              <a:lnSpc>
                <a:spcPct val="80000"/>
              </a:lnSpc>
              <a:defRPr/>
            </a:pPr>
            <a:r>
              <a:rPr lang="en-US" dirty="0"/>
              <a:t>A task that was allocated $150,000 but actually costs $100,000 would have a tangible benefit of $50,000 if the assets allocated are used for other projects</a:t>
            </a:r>
          </a:p>
          <a:p>
            <a:pPr>
              <a:lnSpc>
                <a:spcPct val="80000"/>
              </a:lnSpc>
              <a:defRPr/>
            </a:pPr>
            <a:r>
              <a:rPr lang="en-US" sz="2600" b="1" dirty="0"/>
              <a:t>Intangible costs</a:t>
            </a:r>
            <a:r>
              <a:rPr lang="en-US" sz="2600" dirty="0"/>
              <a:t> or </a:t>
            </a:r>
            <a:r>
              <a:rPr lang="en-US" sz="2600" b="1" dirty="0"/>
              <a:t>benefits</a:t>
            </a:r>
            <a:r>
              <a:rPr lang="en-US" sz="2600" dirty="0"/>
              <a:t> are costs or benefits that are difficult to measure in monetary terms</a:t>
            </a:r>
          </a:p>
          <a:p>
            <a:pPr lvl="1">
              <a:lnSpc>
                <a:spcPct val="80000"/>
              </a:lnSpc>
              <a:defRPr/>
            </a:pPr>
            <a:r>
              <a:rPr lang="en-US" dirty="0"/>
              <a:t>Costs – resources used to research related areas of a project but not billed to the project</a:t>
            </a:r>
          </a:p>
          <a:p>
            <a:pPr lvl="1">
              <a:lnSpc>
                <a:spcPct val="80000"/>
              </a:lnSpc>
              <a:defRPr/>
            </a:pPr>
            <a:r>
              <a:rPr lang="en-US" dirty="0"/>
              <a:t>Benefits – goodwill, prestige, general statements of improved productivity not easily translated in dollars</a:t>
            </a:r>
          </a:p>
          <a:p>
            <a:pPr>
              <a:lnSpc>
                <a:spcPct val="80000"/>
              </a:lnSpc>
              <a:defRPr/>
            </a:pPr>
            <a:endParaRPr lang="en-US" sz="2600" dirty="0"/>
          </a:p>
        </p:txBody>
      </p:sp>
    </p:spTree>
    <p:extLst>
      <p:ext uri="{BB962C8B-B14F-4D97-AF65-F5344CB8AC3E}">
        <p14:creationId xmlns:p14="http://schemas.microsoft.com/office/powerpoint/2010/main" val="28026760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524000" y="228600"/>
            <a:ext cx="8991600" cy="914400"/>
          </a:xfrm>
        </p:spPr>
        <p:txBody>
          <a:bodyPr/>
          <a:lstStyle/>
          <a:p>
            <a:r>
              <a:rPr lang="en-US" smtClean="0"/>
              <a:t>Basic Principles of Cost Management</a:t>
            </a:r>
          </a:p>
        </p:txBody>
      </p:sp>
      <p:sp>
        <p:nvSpPr>
          <p:cNvPr id="26627" name="Rectangle 3"/>
          <p:cNvSpPr>
            <a:spLocks noGrp="1" noChangeArrowheads="1"/>
          </p:cNvSpPr>
          <p:nvPr>
            <p:ph idx="1"/>
          </p:nvPr>
        </p:nvSpPr>
        <p:spPr>
          <a:xfrm>
            <a:off x="1905000" y="1066800"/>
            <a:ext cx="8305800" cy="5257800"/>
          </a:xfrm>
        </p:spPr>
        <p:txBody>
          <a:bodyPr/>
          <a:lstStyle/>
          <a:p>
            <a:pPr>
              <a:lnSpc>
                <a:spcPct val="80000"/>
              </a:lnSpc>
            </a:pPr>
            <a:r>
              <a:rPr lang="en-US" sz="2600" b="1"/>
              <a:t>Direct costs</a:t>
            </a:r>
            <a:r>
              <a:rPr lang="en-US" sz="2600"/>
              <a:t> are costs that can be directly related to producing the products and services of the project</a:t>
            </a:r>
          </a:p>
          <a:p>
            <a:pPr lvl="1">
              <a:lnSpc>
                <a:spcPct val="80000"/>
              </a:lnSpc>
            </a:pPr>
            <a:r>
              <a:rPr lang="en-US"/>
              <a:t>Salaries, cost of hardware and software purchased specifically for the project </a:t>
            </a:r>
          </a:p>
          <a:p>
            <a:pPr>
              <a:lnSpc>
                <a:spcPct val="80000"/>
              </a:lnSpc>
            </a:pPr>
            <a:r>
              <a:rPr lang="en-US" sz="2600" b="1"/>
              <a:t>Indirect costs</a:t>
            </a:r>
            <a:r>
              <a:rPr lang="en-US" sz="2600"/>
              <a:t> are costs that are not directly related to the products or services of the project, but are indirectly related to performing the project</a:t>
            </a:r>
          </a:p>
          <a:p>
            <a:pPr lvl="1">
              <a:lnSpc>
                <a:spcPct val="80000"/>
              </a:lnSpc>
            </a:pPr>
            <a:r>
              <a:rPr lang="en-US"/>
              <a:t>Cost of electricity, paper towels</a:t>
            </a:r>
          </a:p>
          <a:p>
            <a:pPr>
              <a:lnSpc>
                <a:spcPct val="80000"/>
              </a:lnSpc>
            </a:pPr>
            <a:r>
              <a:rPr lang="en-US" sz="2600" b="1"/>
              <a:t>Sunk cost </a:t>
            </a:r>
            <a:r>
              <a:rPr lang="en-US" sz="2600"/>
              <a:t>is money that has been spent in the past; when deciding what projects to invest in or continue, you should </a:t>
            </a:r>
            <a:r>
              <a:rPr lang="en-US" sz="2600" i="1"/>
              <a:t>not</a:t>
            </a:r>
            <a:r>
              <a:rPr lang="en-US" sz="2600"/>
              <a:t> include sunk costs </a:t>
            </a:r>
          </a:p>
          <a:p>
            <a:pPr lvl="1">
              <a:lnSpc>
                <a:spcPct val="80000"/>
              </a:lnSpc>
            </a:pPr>
            <a:r>
              <a:rPr lang="en-US"/>
              <a:t>To continue funding a failed project because a great deal of money has already been spent on it is not a valid way to decide on which projects to fund</a:t>
            </a:r>
          </a:p>
          <a:p>
            <a:pPr lvl="1">
              <a:lnSpc>
                <a:spcPct val="80000"/>
              </a:lnSpc>
            </a:pPr>
            <a:r>
              <a:rPr lang="en-US"/>
              <a:t>Sunk costs should be forgotten</a:t>
            </a:r>
          </a:p>
          <a:p>
            <a:pPr>
              <a:lnSpc>
                <a:spcPct val="80000"/>
              </a:lnSpc>
            </a:pPr>
            <a:endParaRPr lang="en-US" sz="2600"/>
          </a:p>
        </p:txBody>
      </p:sp>
    </p:spTree>
    <p:extLst>
      <p:ext uri="{BB962C8B-B14F-4D97-AF65-F5344CB8AC3E}">
        <p14:creationId xmlns:p14="http://schemas.microsoft.com/office/powerpoint/2010/main" val="24852887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Title 6"/>
          <p:cNvSpPr>
            <a:spLocks noGrp="1"/>
          </p:cNvSpPr>
          <p:nvPr>
            <p:ph type="title"/>
          </p:nvPr>
        </p:nvSpPr>
        <p:spPr>
          <a:xfrm>
            <a:off x="1676400" y="0"/>
            <a:ext cx="8839200" cy="914400"/>
          </a:xfrm>
        </p:spPr>
        <p:txBody>
          <a:bodyPr>
            <a:normAutofit/>
          </a:bodyPr>
          <a:lstStyle/>
          <a:p>
            <a:r>
              <a:rPr lang="en-US" smtClean="0"/>
              <a:t>Basic Principles of Cost Management</a:t>
            </a:r>
          </a:p>
        </p:txBody>
      </p:sp>
      <p:sp>
        <p:nvSpPr>
          <p:cNvPr id="27650" name="Rectangle 3"/>
          <p:cNvSpPr>
            <a:spLocks noGrp="1" noChangeArrowheads="1"/>
          </p:cNvSpPr>
          <p:nvPr>
            <p:ph idx="1"/>
          </p:nvPr>
        </p:nvSpPr>
        <p:spPr>
          <a:xfrm>
            <a:off x="1752600" y="838200"/>
            <a:ext cx="8458200" cy="5486400"/>
          </a:xfrm>
        </p:spPr>
        <p:txBody>
          <a:bodyPr/>
          <a:lstStyle/>
          <a:p>
            <a:pPr>
              <a:lnSpc>
                <a:spcPct val="80000"/>
              </a:lnSpc>
            </a:pPr>
            <a:r>
              <a:rPr lang="en-US" sz="2600" b="1"/>
              <a:t>Learning curve theory</a:t>
            </a:r>
            <a:r>
              <a:rPr lang="en-US" sz="2600"/>
              <a:t> states that when many items are produced (or tasks are performed) repetitively, the unit cost of those items decreases in a regular pattern as more units are produced (or more tasks performed)</a:t>
            </a:r>
          </a:p>
          <a:p>
            <a:pPr>
              <a:lnSpc>
                <a:spcPct val="80000"/>
              </a:lnSpc>
            </a:pPr>
            <a:r>
              <a:rPr lang="en-US" sz="2600" b="1"/>
              <a:t>Reserves</a:t>
            </a:r>
            <a:r>
              <a:rPr lang="en-US" sz="2600"/>
              <a:t> are dollars included in a cost estimate to mitigate cost risk by allowing for future situations that are difficult to predict</a:t>
            </a:r>
          </a:p>
          <a:p>
            <a:pPr lvl="1">
              <a:lnSpc>
                <a:spcPct val="80000"/>
              </a:lnSpc>
            </a:pPr>
            <a:r>
              <a:rPr lang="en-US" b="1"/>
              <a:t>Contingency reserves</a:t>
            </a:r>
            <a:r>
              <a:rPr lang="en-US"/>
              <a:t> allow for future situations that may be partially planned for (sometimes called </a:t>
            </a:r>
            <a:r>
              <a:rPr lang="en-US" b="1"/>
              <a:t>known unknowns</a:t>
            </a:r>
            <a:r>
              <a:rPr lang="en-US"/>
              <a:t>) and are included in the project cost baseline</a:t>
            </a:r>
          </a:p>
          <a:p>
            <a:pPr lvl="2">
              <a:lnSpc>
                <a:spcPct val="80000"/>
              </a:lnSpc>
            </a:pPr>
            <a:r>
              <a:rPr lang="en-US" sz="2200"/>
              <a:t>Recruiting and training costs for expected personnel turnover during a project</a:t>
            </a:r>
          </a:p>
          <a:p>
            <a:pPr lvl="1">
              <a:lnSpc>
                <a:spcPct val="80000"/>
              </a:lnSpc>
            </a:pPr>
            <a:r>
              <a:rPr lang="en-US" b="1"/>
              <a:t>Management reserves</a:t>
            </a:r>
            <a:r>
              <a:rPr lang="en-US"/>
              <a:t> allow for future situations that are unpredictable (sometimes called </a:t>
            </a:r>
            <a:r>
              <a:rPr lang="en-US" b="1"/>
              <a:t>unknown unknowns</a:t>
            </a:r>
            <a:r>
              <a:rPr lang="en-US"/>
              <a:t>) </a:t>
            </a:r>
          </a:p>
          <a:p>
            <a:pPr lvl="2">
              <a:lnSpc>
                <a:spcPct val="80000"/>
              </a:lnSpc>
            </a:pPr>
            <a:r>
              <a:rPr lang="en-US" sz="2200"/>
              <a:t>Extended absence of a manager; supplier goes out of business</a:t>
            </a:r>
          </a:p>
        </p:txBody>
      </p:sp>
    </p:spTree>
    <p:extLst>
      <p:ext uri="{BB962C8B-B14F-4D97-AF65-F5344CB8AC3E}">
        <p14:creationId xmlns:p14="http://schemas.microsoft.com/office/powerpoint/2010/main" val="42075043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676400" y="274638"/>
            <a:ext cx="8839200" cy="715962"/>
          </a:xfrm>
        </p:spPr>
        <p:txBody>
          <a:bodyPr/>
          <a:lstStyle/>
          <a:p>
            <a:r>
              <a:rPr lang="en-US" smtClean="0"/>
              <a:t>Cost Estimating</a:t>
            </a:r>
          </a:p>
        </p:txBody>
      </p:sp>
      <p:sp>
        <p:nvSpPr>
          <p:cNvPr id="28675" name="Rectangle 3"/>
          <p:cNvSpPr>
            <a:spLocks noGrp="1" noChangeArrowheads="1"/>
          </p:cNvSpPr>
          <p:nvPr>
            <p:ph idx="1"/>
          </p:nvPr>
        </p:nvSpPr>
        <p:spPr>
          <a:xfrm>
            <a:off x="1905000" y="1295400"/>
            <a:ext cx="8305800" cy="4800600"/>
          </a:xfrm>
        </p:spPr>
        <p:txBody>
          <a:bodyPr/>
          <a:lstStyle/>
          <a:p>
            <a:r>
              <a:rPr lang="en-US" smtClean="0"/>
              <a:t>After developing a good resource requirements list, PMs and their teams must develop several estimates of the costs for these resources</a:t>
            </a:r>
          </a:p>
          <a:p>
            <a:r>
              <a:rPr lang="en-US" smtClean="0"/>
              <a:t>Project managers must take cost estimates seriously if they want to complete projects within budget constraints</a:t>
            </a:r>
          </a:p>
          <a:p>
            <a:r>
              <a:rPr lang="en-US" smtClean="0"/>
              <a:t>It’s important to know the types of cost estimates, how to prepare cost estimates, and typical problems associated with IT cost estimates</a:t>
            </a:r>
          </a:p>
        </p:txBody>
      </p:sp>
    </p:spTree>
    <p:extLst>
      <p:ext uri="{BB962C8B-B14F-4D97-AF65-F5344CB8AC3E}">
        <p14:creationId xmlns:p14="http://schemas.microsoft.com/office/powerpoint/2010/main" val="20130080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676400" y="274638"/>
            <a:ext cx="8839200" cy="715962"/>
          </a:xfrm>
        </p:spPr>
        <p:txBody>
          <a:bodyPr/>
          <a:lstStyle/>
          <a:p>
            <a:r>
              <a:rPr lang="en-US" smtClean="0"/>
              <a:t>Cost Estimating</a:t>
            </a:r>
          </a:p>
        </p:txBody>
      </p:sp>
      <p:sp>
        <p:nvSpPr>
          <p:cNvPr id="29699" name="Rectangle 3"/>
          <p:cNvSpPr>
            <a:spLocks noGrp="1" noChangeArrowheads="1"/>
          </p:cNvSpPr>
          <p:nvPr>
            <p:ph idx="1"/>
          </p:nvPr>
        </p:nvSpPr>
        <p:spPr>
          <a:xfrm>
            <a:off x="1676400" y="838200"/>
            <a:ext cx="8915400" cy="5257800"/>
          </a:xfrm>
        </p:spPr>
        <p:txBody>
          <a:bodyPr/>
          <a:lstStyle/>
          <a:p>
            <a:r>
              <a:rPr lang="en-US" sz="2400"/>
              <a:t>A </a:t>
            </a:r>
            <a:r>
              <a:rPr lang="en-US" sz="2400" b="1"/>
              <a:t>rough order of magnitude </a:t>
            </a:r>
            <a:r>
              <a:rPr lang="en-US" sz="2400"/>
              <a:t>(ROM) estimate provides an estimate of what a project will cost. </a:t>
            </a:r>
          </a:p>
          <a:p>
            <a:pPr lvl="1"/>
            <a:r>
              <a:rPr lang="en-US"/>
              <a:t>Also referred to as a ballpark estimate, a guesstimate, a swag, or a broad gauge. </a:t>
            </a:r>
          </a:p>
          <a:p>
            <a:pPr lvl="1"/>
            <a:r>
              <a:rPr lang="en-US"/>
              <a:t>Done very early in a project, often three or more years prior to project completion, or even before a project is officially started to help PMs make project selection decisions. </a:t>
            </a:r>
          </a:p>
          <a:p>
            <a:pPr lvl="1"/>
            <a:r>
              <a:rPr lang="en-US"/>
              <a:t>Accuracy is typically -50 percent to +100 percent, meaning the project’s actual costs could be 50 percent below the ROM estimate or 100 percent above. </a:t>
            </a:r>
          </a:p>
          <a:p>
            <a:pPr lvl="2"/>
            <a:r>
              <a:rPr lang="en-US"/>
              <a:t>A ROM estimate that actually cost $100,000 would range between $50,000 to $200,000. The accuracy range is often much wider for IT projects. </a:t>
            </a:r>
          </a:p>
          <a:p>
            <a:pPr lvl="3"/>
            <a:r>
              <a:rPr lang="en-US"/>
              <a:t>Often IT project estimates for software development are doubled because of the history of cost overruns </a:t>
            </a:r>
          </a:p>
        </p:txBody>
      </p:sp>
    </p:spTree>
    <p:extLst>
      <p:ext uri="{BB962C8B-B14F-4D97-AF65-F5344CB8AC3E}">
        <p14:creationId xmlns:p14="http://schemas.microsoft.com/office/powerpoint/2010/main" val="26531296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676400" y="274638"/>
            <a:ext cx="8839200" cy="715962"/>
          </a:xfrm>
        </p:spPr>
        <p:txBody>
          <a:bodyPr/>
          <a:lstStyle/>
          <a:p>
            <a:r>
              <a:rPr lang="en-US" smtClean="0"/>
              <a:t>Cost Estimating</a:t>
            </a:r>
          </a:p>
        </p:txBody>
      </p:sp>
      <p:sp>
        <p:nvSpPr>
          <p:cNvPr id="30723" name="Rectangle 3"/>
          <p:cNvSpPr>
            <a:spLocks noGrp="1" noChangeArrowheads="1"/>
          </p:cNvSpPr>
          <p:nvPr>
            <p:ph idx="1"/>
          </p:nvPr>
        </p:nvSpPr>
        <p:spPr>
          <a:xfrm>
            <a:off x="1752600" y="990600"/>
            <a:ext cx="8458200" cy="5105400"/>
          </a:xfrm>
        </p:spPr>
        <p:txBody>
          <a:bodyPr/>
          <a:lstStyle/>
          <a:p>
            <a:r>
              <a:rPr lang="en-US" smtClean="0"/>
              <a:t>A </a:t>
            </a:r>
            <a:r>
              <a:rPr lang="en-US" b="1" smtClean="0"/>
              <a:t>budgetary estimate </a:t>
            </a:r>
            <a:r>
              <a:rPr lang="en-US" smtClean="0"/>
              <a:t>is used to allocate money into an organization’s budget. </a:t>
            </a:r>
          </a:p>
          <a:p>
            <a:pPr lvl="1"/>
            <a:r>
              <a:rPr lang="en-US" smtClean="0"/>
              <a:t>Many organizations develop budgets at least two years into the future. </a:t>
            </a:r>
          </a:p>
          <a:p>
            <a:pPr lvl="2"/>
            <a:r>
              <a:rPr lang="en-US" smtClean="0"/>
              <a:t>Budgetary estimates are made one to two years prior to project completion.</a:t>
            </a:r>
          </a:p>
          <a:p>
            <a:pPr lvl="1"/>
            <a:r>
              <a:rPr lang="en-US" smtClean="0"/>
              <a:t>The accuracy of budgetary estimates is typically -10% to +25% </a:t>
            </a:r>
          </a:p>
          <a:p>
            <a:pPr lvl="2"/>
            <a:r>
              <a:rPr lang="en-US" smtClean="0"/>
              <a:t>A budgetary estimate that actually costs $100,000 would range between $90,000 to $125,000.</a:t>
            </a:r>
          </a:p>
          <a:p>
            <a:pPr lvl="1"/>
            <a:endParaRPr lang="en-US" smtClean="0"/>
          </a:p>
        </p:txBody>
      </p:sp>
    </p:spTree>
    <p:extLst>
      <p:ext uri="{BB962C8B-B14F-4D97-AF65-F5344CB8AC3E}">
        <p14:creationId xmlns:p14="http://schemas.microsoft.com/office/powerpoint/2010/main" val="19414704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676400" y="274638"/>
            <a:ext cx="8839200" cy="715962"/>
          </a:xfrm>
        </p:spPr>
        <p:txBody>
          <a:bodyPr/>
          <a:lstStyle/>
          <a:p>
            <a:r>
              <a:rPr lang="en-US" smtClean="0"/>
              <a:t>Cost Estimating</a:t>
            </a:r>
          </a:p>
        </p:txBody>
      </p:sp>
      <p:sp>
        <p:nvSpPr>
          <p:cNvPr id="31747" name="Rectangle 3"/>
          <p:cNvSpPr>
            <a:spLocks noGrp="1" noChangeArrowheads="1"/>
          </p:cNvSpPr>
          <p:nvPr>
            <p:ph idx="1"/>
          </p:nvPr>
        </p:nvSpPr>
        <p:spPr>
          <a:xfrm>
            <a:off x="1676400" y="838200"/>
            <a:ext cx="8763000" cy="5257800"/>
          </a:xfrm>
        </p:spPr>
        <p:txBody>
          <a:bodyPr/>
          <a:lstStyle/>
          <a:p>
            <a:r>
              <a:rPr lang="en-US" smtClean="0"/>
              <a:t>A </a:t>
            </a:r>
            <a:r>
              <a:rPr lang="en-US" b="1" smtClean="0"/>
              <a:t>definitive estimate </a:t>
            </a:r>
            <a:r>
              <a:rPr lang="en-US" smtClean="0"/>
              <a:t>provides an accurate estimate of project costs (most accurate of the three types).</a:t>
            </a:r>
          </a:p>
          <a:p>
            <a:pPr lvl="1"/>
            <a:r>
              <a:rPr lang="en-US" smtClean="0"/>
              <a:t>Definitive estimates are used for making many purchasing decisions for which accurate estimates are required and for estimating final project costs. </a:t>
            </a:r>
          </a:p>
          <a:p>
            <a:pPr lvl="1"/>
            <a:r>
              <a:rPr lang="en-US" smtClean="0"/>
              <a:t>For example, if a project involves purchasing 1000 personal computers from an outside supplier in the next three months, a definitive estimate would be required to aid in evaluating supplier proposals and allocating the funds to pay the chosen supplier. </a:t>
            </a:r>
          </a:p>
          <a:p>
            <a:pPr lvl="1"/>
            <a:r>
              <a:rPr lang="en-US" smtClean="0"/>
              <a:t>Definitive estimates are made one year or less prior to project completion</a:t>
            </a:r>
          </a:p>
          <a:p>
            <a:pPr lvl="1"/>
            <a:r>
              <a:rPr lang="en-US" smtClean="0"/>
              <a:t>Accuracy range is normally -5% to +10%</a:t>
            </a:r>
          </a:p>
        </p:txBody>
      </p:sp>
    </p:spTree>
    <p:extLst>
      <p:ext uri="{BB962C8B-B14F-4D97-AF65-F5344CB8AC3E}">
        <p14:creationId xmlns:p14="http://schemas.microsoft.com/office/powerpoint/2010/main" val="3619427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905000" y="0"/>
            <a:ext cx="8305800" cy="1143000"/>
          </a:xfrm>
        </p:spPr>
        <p:txBody>
          <a:bodyPr/>
          <a:lstStyle/>
          <a:p>
            <a:r>
              <a:rPr lang="en-US" smtClean="0"/>
              <a:t>Learning Objectives</a:t>
            </a:r>
          </a:p>
        </p:txBody>
      </p:sp>
      <p:sp>
        <p:nvSpPr>
          <p:cNvPr id="14339" name="Rectangle 4"/>
          <p:cNvSpPr>
            <a:spLocks noGrp="1" noChangeArrowheads="1"/>
          </p:cNvSpPr>
          <p:nvPr>
            <p:ph idx="1"/>
          </p:nvPr>
        </p:nvSpPr>
        <p:spPr/>
        <p:txBody>
          <a:bodyPr/>
          <a:lstStyle/>
          <a:p>
            <a:r>
              <a:rPr lang="en-US" smtClean="0"/>
              <a:t>Understand the importance of project cost management</a:t>
            </a:r>
          </a:p>
          <a:p>
            <a:r>
              <a:rPr lang="en-US" smtClean="0"/>
              <a:t>Explain basic project cost management principles, concepts, and terms</a:t>
            </a:r>
          </a:p>
          <a:p>
            <a:r>
              <a:rPr lang="en-US" smtClean="0"/>
              <a:t>Discuss different types of cost estimates and methods for preparing them</a:t>
            </a:r>
          </a:p>
        </p:txBody>
      </p:sp>
    </p:spTree>
    <p:extLst>
      <p:ext uri="{BB962C8B-B14F-4D97-AF65-F5344CB8AC3E}">
        <p14:creationId xmlns:p14="http://schemas.microsoft.com/office/powerpoint/2010/main" val="2961655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752600" y="152401"/>
            <a:ext cx="8458200" cy="944563"/>
          </a:xfrm>
        </p:spPr>
        <p:txBody>
          <a:bodyPr/>
          <a:lstStyle/>
          <a:p>
            <a:r>
              <a:rPr lang="en-US" smtClean="0"/>
              <a:t>Types of Cost Estimates</a:t>
            </a:r>
          </a:p>
        </p:txBody>
      </p:sp>
      <p:pic>
        <p:nvPicPr>
          <p:cNvPr id="32773" name="Picture 7" descr="Tbl07-02.bmp"/>
          <p:cNvPicPr>
            <a:picLocks noChangeAspect="1"/>
          </p:cNvPicPr>
          <p:nvPr/>
        </p:nvPicPr>
        <p:blipFill>
          <a:blip r:embed="rId2">
            <a:extLst>
              <a:ext uri="{28A0092B-C50C-407E-A947-70E740481C1C}">
                <a14:useLocalDpi xmlns:a14="http://schemas.microsoft.com/office/drawing/2010/main" val="0"/>
              </a:ext>
            </a:extLst>
          </a:blip>
          <a:srcRect t="9091"/>
          <a:stretch>
            <a:fillRect/>
          </a:stretch>
        </p:blipFill>
        <p:spPr bwMode="auto">
          <a:xfrm>
            <a:off x="2286000" y="1066800"/>
            <a:ext cx="75946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txBox="1">
            <a:spLocks noChangeArrowheads="1"/>
          </p:cNvSpPr>
          <p:nvPr/>
        </p:nvSpPr>
        <p:spPr>
          <a:xfrm>
            <a:off x="1676400" y="3962400"/>
            <a:ext cx="8763000" cy="2209800"/>
          </a:xfrm>
          <a:prstGeom prst="rect">
            <a:avLst/>
          </a:prstGeom>
        </p:spPr>
        <p:txBody>
          <a:bodyPr/>
          <a:lstStyle/>
          <a:p>
            <a:pPr marL="273050" indent="-273050">
              <a:spcBef>
                <a:spcPts val="575"/>
              </a:spcBef>
              <a:buClr>
                <a:schemeClr val="accent1"/>
              </a:buClr>
              <a:buSzPct val="85000"/>
              <a:buFont typeface="Wingdings 2" pitchFamily="18" charset="2"/>
              <a:buChar char=""/>
              <a:defRPr/>
            </a:pPr>
            <a:r>
              <a:rPr lang="en-US" sz="2600" dirty="0"/>
              <a:t>It is important to provide supporting details (assumptions, project scope, WBS, etc) used in computing estimates so that it will be easier to prepare updates as needed or similar estimates on other projects.</a:t>
            </a:r>
            <a:endParaRPr lang="en-US" sz="2400" dirty="0"/>
          </a:p>
        </p:txBody>
      </p:sp>
    </p:spTree>
    <p:extLst>
      <p:ext uri="{BB962C8B-B14F-4D97-AF65-F5344CB8AC3E}">
        <p14:creationId xmlns:p14="http://schemas.microsoft.com/office/powerpoint/2010/main" val="34838487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676400" y="152400"/>
            <a:ext cx="8839200" cy="914400"/>
          </a:xfrm>
        </p:spPr>
        <p:txBody>
          <a:bodyPr/>
          <a:lstStyle/>
          <a:p>
            <a:r>
              <a:rPr lang="en-US" smtClean="0"/>
              <a:t>Cost Management Plan</a:t>
            </a:r>
          </a:p>
        </p:txBody>
      </p:sp>
      <p:sp>
        <p:nvSpPr>
          <p:cNvPr id="33795" name="Rectangle 3"/>
          <p:cNvSpPr>
            <a:spLocks noGrp="1" noChangeArrowheads="1"/>
          </p:cNvSpPr>
          <p:nvPr>
            <p:ph idx="1"/>
          </p:nvPr>
        </p:nvSpPr>
        <p:spPr>
          <a:xfrm>
            <a:off x="1752600" y="1066800"/>
            <a:ext cx="8458200" cy="5410200"/>
          </a:xfrm>
        </p:spPr>
        <p:txBody>
          <a:bodyPr/>
          <a:lstStyle/>
          <a:p>
            <a:r>
              <a:rPr lang="en-US" smtClean="0"/>
              <a:t>A </a:t>
            </a:r>
            <a:r>
              <a:rPr lang="en-US" b="1" smtClean="0"/>
              <a:t>cost management plan</a:t>
            </a:r>
            <a:r>
              <a:rPr lang="en-US" smtClean="0"/>
              <a:t> is a document that describes how the organization will manage cost variance on the project </a:t>
            </a:r>
          </a:p>
          <a:p>
            <a:pPr lvl="1"/>
            <a:r>
              <a:rPr lang="en-US" smtClean="0"/>
              <a:t>For example, how to respond to proposals from suppliers that are higher or lower than estimates</a:t>
            </a:r>
          </a:p>
          <a:p>
            <a:pPr lvl="1"/>
            <a:r>
              <a:rPr lang="en-US" smtClean="0"/>
              <a:t>A large percentage of total project costs are often labor costs, so project managers must develop and track estimates for labor</a:t>
            </a:r>
          </a:p>
          <a:p>
            <a:pPr lvl="2"/>
            <a:r>
              <a:rPr lang="en-US" smtClean="0"/>
              <a:t>Many organizations estimate the number of people or hours they need by department or skill over the life cycle of a project</a:t>
            </a:r>
          </a:p>
        </p:txBody>
      </p:sp>
    </p:spTree>
    <p:extLst>
      <p:ext uri="{BB962C8B-B14F-4D97-AF65-F5344CB8AC3E}">
        <p14:creationId xmlns:p14="http://schemas.microsoft.com/office/powerpoint/2010/main" val="6258482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676400" y="304800"/>
            <a:ext cx="8915400" cy="762000"/>
          </a:xfrm>
        </p:spPr>
        <p:txBody>
          <a:bodyPr/>
          <a:lstStyle/>
          <a:p>
            <a:r>
              <a:rPr lang="en-US" sz="3400"/>
              <a:t>Maximum Departmental Headcounts by Year</a:t>
            </a:r>
          </a:p>
        </p:txBody>
      </p:sp>
      <p:pic>
        <p:nvPicPr>
          <p:cNvPr id="34819" name="Picture 3"/>
          <p:cNvPicPr>
            <a:picLocks noChangeAspect="1" noChangeArrowheads="1"/>
          </p:cNvPicPr>
          <p:nvPr/>
        </p:nvPicPr>
        <p:blipFill>
          <a:blip r:embed="rId2">
            <a:extLst>
              <a:ext uri="{28A0092B-C50C-407E-A947-70E740481C1C}">
                <a14:useLocalDpi xmlns:a14="http://schemas.microsoft.com/office/drawing/2010/main" val="0"/>
              </a:ext>
            </a:extLst>
          </a:blip>
          <a:srcRect t="33890" b="20000"/>
          <a:stretch>
            <a:fillRect/>
          </a:stretch>
        </p:blipFill>
        <p:spPr bwMode="auto">
          <a:xfrm>
            <a:off x="1981200" y="3124200"/>
            <a:ext cx="8229600" cy="284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txBox="1">
            <a:spLocks noChangeArrowheads="1"/>
          </p:cNvSpPr>
          <p:nvPr/>
        </p:nvSpPr>
        <p:spPr>
          <a:xfrm>
            <a:off x="1752600" y="1066800"/>
            <a:ext cx="8458200" cy="1447800"/>
          </a:xfrm>
          <a:prstGeom prst="rect">
            <a:avLst/>
          </a:prstGeom>
        </p:spPr>
        <p:txBody>
          <a:bodyPr/>
          <a:lstStyle/>
          <a:p>
            <a:pPr marL="365125" lvl="1" indent="-228600">
              <a:spcBef>
                <a:spcPts val="375"/>
              </a:spcBef>
              <a:buClr>
                <a:srgbClr val="D8AFB9"/>
              </a:buClr>
              <a:buSzPct val="85000"/>
              <a:buFont typeface="Wingdings 2" pitchFamily="18" charset="2"/>
              <a:buChar char=""/>
              <a:defRPr/>
            </a:pPr>
            <a:r>
              <a:rPr lang="en-US" sz="2000" dirty="0"/>
              <a:t>The table below shows the maximum number of people  Northwest Airlines determined to assign to each year of the project by department</a:t>
            </a:r>
          </a:p>
          <a:p>
            <a:pPr marL="822325" lvl="2" indent="-228600">
              <a:spcBef>
                <a:spcPts val="375"/>
              </a:spcBef>
              <a:buClr>
                <a:srgbClr val="D8AFB9"/>
              </a:buClr>
              <a:buSzPct val="85000"/>
              <a:buFont typeface="Wingdings 2" pitchFamily="18" charset="2"/>
              <a:buChar char=""/>
              <a:defRPr/>
            </a:pPr>
            <a:r>
              <a:rPr lang="en-US" sz="2000" dirty="0"/>
              <a:t>Note the small number of contractors; contractors generally have higher labor costs than in-house employees</a:t>
            </a:r>
          </a:p>
        </p:txBody>
      </p:sp>
    </p:spTree>
    <p:extLst>
      <p:ext uri="{BB962C8B-B14F-4D97-AF65-F5344CB8AC3E}">
        <p14:creationId xmlns:p14="http://schemas.microsoft.com/office/powerpoint/2010/main" val="19221041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752600" y="566738"/>
            <a:ext cx="8915400" cy="652462"/>
          </a:xfrm>
        </p:spPr>
        <p:txBody>
          <a:bodyPr>
            <a:normAutofit fontScale="90000"/>
          </a:bodyPr>
          <a:lstStyle/>
          <a:p>
            <a:r>
              <a:rPr lang="en-US" smtClean="0"/>
              <a:t>Cost Estimation Tools and Techniques</a:t>
            </a:r>
            <a:endParaRPr lang="en-US" sz="4800"/>
          </a:p>
        </p:txBody>
      </p:sp>
      <p:sp>
        <p:nvSpPr>
          <p:cNvPr id="35843" name="Rectangle 3"/>
          <p:cNvSpPr>
            <a:spLocks noGrp="1" noChangeArrowheads="1"/>
          </p:cNvSpPr>
          <p:nvPr>
            <p:ph idx="1"/>
          </p:nvPr>
        </p:nvSpPr>
        <p:spPr>
          <a:xfrm>
            <a:off x="1676400" y="1219200"/>
            <a:ext cx="8839200" cy="4648200"/>
          </a:xfrm>
        </p:spPr>
        <p:txBody>
          <a:bodyPr/>
          <a:lstStyle/>
          <a:p>
            <a:r>
              <a:rPr lang="en-US" sz="2400" b="1"/>
              <a:t>Analogous </a:t>
            </a:r>
            <a:r>
              <a:rPr lang="en-US" sz="2400"/>
              <a:t>or</a:t>
            </a:r>
            <a:r>
              <a:rPr lang="en-US" sz="2400" b="1"/>
              <a:t> top-down estimates</a:t>
            </a:r>
            <a:r>
              <a:rPr lang="en-US" sz="2400"/>
              <a:t>:</a:t>
            </a:r>
            <a:r>
              <a:rPr lang="en-US" sz="2400" b="1"/>
              <a:t> </a:t>
            </a:r>
            <a:r>
              <a:rPr lang="en-US" sz="2400"/>
              <a:t>use the actual cost of a previous, similar project as the basis for estimating the cost of the current project </a:t>
            </a:r>
          </a:p>
          <a:p>
            <a:pPr lvl="1"/>
            <a:r>
              <a:rPr lang="en-US" sz="2000"/>
              <a:t>How similar the current and previous project are determines the accuracy of the estimate. Using a different language or hardware can skew the estimate</a:t>
            </a:r>
          </a:p>
          <a:p>
            <a:r>
              <a:rPr lang="en-US" sz="2400" b="1"/>
              <a:t>Bottom-up estimates </a:t>
            </a:r>
            <a:r>
              <a:rPr lang="en-US" sz="2400"/>
              <a:t>or</a:t>
            </a:r>
            <a:r>
              <a:rPr lang="en-US" sz="2400" b="1"/>
              <a:t> Activity Based Costing </a:t>
            </a:r>
            <a:r>
              <a:rPr lang="en-US" sz="2400"/>
              <a:t>: involve estimating individual work items or activities and summing them to get a project total</a:t>
            </a:r>
          </a:p>
          <a:p>
            <a:pPr lvl="1"/>
            <a:r>
              <a:rPr lang="en-US" sz="2000"/>
              <a:t>The smaller the work items, the better the estimate but these estimates are usually time intensive and expensive to develop</a:t>
            </a:r>
          </a:p>
          <a:p>
            <a:endParaRPr lang="en-US" sz="2200"/>
          </a:p>
        </p:txBody>
      </p:sp>
    </p:spTree>
    <p:extLst>
      <p:ext uri="{BB962C8B-B14F-4D97-AF65-F5344CB8AC3E}">
        <p14:creationId xmlns:p14="http://schemas.microsoft.com/office/powerpoint/2010/main" val="2655416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752600" y="566738"/>
            <a:ext cx="8915400" cy="652462"/>
          </a:xfrm>
        </p:spPr>
        <p:txBody>
          <a:bodyPr>
            <a:normAutofit fontScale="90000"/>
          </a:bodyPr>
          <a:lstStyle/>
          <a:p>
            <a:r>
              <a:rPr lang="en-US" smtClean="0"/>
              <a:t>Cost Estimation Tools and Techniques</a:t>
            </a:r>
            <a:endParaRPr lang="en-US" sz="4800"/>
          </a:p>
        </p:txBody>
      </p:sp>
      <p:sp>
        <p:nvSpPr>
          <p:cNvPr id="36867" name="Rectangle 3"/>
          <p:cNvSpPr>
            <a:spLocks noGrp="1" noChangeArrowheads="1"/>
          </p:cNvSpPr>
          <p:nvPr>
            <p:ph idx="1"/>
          </p:nvPr>
        </p:nvSpPr>
        <p:spPr>
          <a:xfrm>
            <a:off x="1676400" y="1219200"/>
            <a:ext cx="8839200" cy="4648200"/>
          </a:xfrm>
        </p:spPr>
        <p:txBody>
          <a:bodyPr/>
          <a:lstStyle/>
          <a:p>
            <a:r>
              <a:rPr lang="en-US" sz="2400" b="1"/>
              <a:t>Parametric modeling</a:t>
            </a:r>
            <a:r>
              <a:rPr lang="en-US" sz="2400"/>
              <a:t>:</a:t>
            </a:r>
            <a:r>
              <a:rPr lang="en-US" sz="2400" b="1"/>
              <a:t> </a:t>
            </a:r>
            <a:r>
              <a:rPr lang="en-US" sz="2400"/>
              <a:t>uses project characteristics (parameters) in a mathematical model to estimate project costs </a:t>
            </a:r>
          </a:p>
          <a:p>
            <a:pPr lvl="1"/>
            <a:r>
              <a:rPr lang="en-US" sz="2200"/>
              <a:t>For example, a model might provide an estimate of $50 per line of code for a s/w development project based on the programming language, level of expertise of the programmers, size and complexity of the data involved, etc</a:t>
            </a:r>
          </a:p>
          <a:p>
            <a:pPr lvl="1"/>
            <a:r>
              <a:rPr lang="en-US" sz="2200"/>
              <a:t>Some models may be simpler such as a $10,000 ballpark estimate per workstation in a large office automation project based on history of similar projects during the same time period</a:t>
            </a:r>
          </a:p>
        </p:txBody>
      </p:sp>
    </p:spTree>
    <p:extLst>
      <p:ext uri="{BB962C8B-B14F-4D97-AF65-F5344CB8AC3E}">
        <p14:creationId xmlns:p14="http://schemas.microsoft.com/office/powerpoint/2010/main" val="29794625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676400" y="152400"/>
            <a:ext cx="8839200" cy="762000"/>
          </a:xfrm>
        </p:spPr>
        <p:txBody>
          <a:bodyPr/>
          <a:lstStyle/>
          <a:p>
            <a:r>
              <a:rPr lang="en-US" sz="3600" dirty="0"/>
              <a:t>Typical Problems with IT Cost </a:t>
            </a:r>
            <a:r>
              <a:rPr lang="en-US" sz="3600" dirty="0" smtClean="0"/>
              <a:t>Estimates</a:t>
            </a:r>
            <a:endParaRPr lang="en-US" sz="3600" baseline="30000" dirty="0"/>
          </a:p>
        </p:txBody>
      </p:sp>
      <p:sp>
        <p:nvSpPr>
          <p:cNvPr id="37891" name="Rectangle 3"/>
          <p:cNvSpPr>
            <a:spLocks noGrp="1" noChangeArrowheads="1"/>
          </p:cNvSpPr>
          <p:nvPr>
            <p:ph idx="1"/>
          </p:nvPr>
        </p:nvSpPr>
        <p:spPr>
          <a:xfrm>
            <a:off x="1676400" y="838200"/>
            <a:ext cx="8839200" cy="5867400"/>
          </a:xfrm>
        </p:spPr>
        <p:txBody>
          <a:bodyPr>
            <a:normAutofit/>
          </a:bodyPr>
          <a:lstStyle/>
          <a:p>
            <a:pPr>
              <a:lnSpc>
                <a:spcPct val="90000"/>
              </a:lnSpc>
            </a:pPr>
            <a:r>
              <a:rPr lang="en-US" sz="2000" dirty="0"/>
              <a:t>Estimates are done too quickly</a:t>
            </a:r>
          </a:p>
          <a:p>
            <a:pPr lvl="1">
              <a:lnSpc>
                <a:spcPct val="90000"/>
              </a:lnSpc>
            </a:pPr>
            <a:r>
              <a:rPr lang="en-US" sz="2000" dirty="0"/>
              <a:t>Many estimates must be done quickly, before clear system requirements have been produced</a:t>
            </a:r>
          </a:p>
          <a:p>
            <a:pPr>
              <a:lnSpc>
                <a:spcPct val="90000"/>
              </a:lnSpc>
            </a:pPr>
            <a:r>
              <a:rPr lang="en-US" sz="2000" dirty="0"/>
              <a:t>Lack of estimating experience</a:t>
            </a:r>
          </a:p>
          <a:p>
            <a:pPr lvl="1">
              <a:lnSpc>
                <a:spcPct val="90000"/>
              </a:lnSpc>
            </a:pPr>
            <a:r>
              <a:rPr lang="en-US" sz="2000" dirty="0"/>
              <a:t>The people developing the costs estimates often don’t have much experience, especially on large projects</a:t>
            </a:r>
          </a:p>
          <a:p>
            <a:pPr lvl="1">
              <a:lnSpc>
                <a:spcPct val="90000"/>
              </a:lnSpc>
            </a:pPr>
            <a:r>
              <a:rPr lang="en-US" sz="2000" dirty="0"/>
              <a:t>There is not enough accurate, reliable project data available on which to base estimates</a:t>
            </a:r>
          </a:p>
          <a:p>
            <a:pPr>
              <a:lnSpc>
                <a:spcPct val="90000"/>
              </a:lnSpc>
            </a:pPr>
            <a:r>
              <a:rPr lang="en-US" sz="2000" dirty="0"/>
              <a:t>Human beings are biased toward underestimation</a:t>
            </a:r>
          </a:p>
          <a:p>
            <a:pPr lvl="1">
              <a:lnSpc>
                <a:spcPct val="90000"/>
              </a:lnSpc>
            </a:pPr>
            <a:r>
              <a:rPr lang="en-US" sz="2000" dirty="0"/>
              <a:t>Senior team members make estimates based on their skill level but should take into account the junior people on the project</a:t>
            </a:r>
          </a:p>
          <a:p>
            <a:pPr>
              <a:lnSpc>
                <a:spcPct val="90000"/>
              </a:lnSpc>
            </a:pPr>
            <a:r>
              <a:rPr lang="en-US" sz="2000" dirty="0"/>
              <a:t>Management desires accuracy but wants to spend less in order to win a bid or internal funding</a:t>
            </a:r>
          </a:p>
          <a:p>
            <a:pPr lvl="1">
              <a:lnSpc>
                <a:spcPct val="90000"/>
              </a:lnSpc>
            </a:pPr>
            <a:r>
              <a:rPr lang="en-US" sz="2000" dirty="0"/>
              <a:t>Top management never forgets the first estimate and rarely, if ever, remembers how approved changes affect the estimate.</a:t>
            </a:r>
          </a:p>
          <a:p>
            <a:pPr lvl="2">
              <a:lnSpc>
                <a:spcPct val="90000"/>
              </a:lnSpc>
            </a:pPr>
            <a:r>
              <a:rPr lang="en-US" sz="1800" dirty="0"/>
              <a:t> The PM must keep the communication lines open at all times</a:t>
            </a:r>
          </a:p>
          <a:p>
            <a:pPr>
              <a:lnSpc>
                <a:spcPct val="90000"/>
              </a:lnSpc>
              <a:buFont typeface="Wingdings 2" panose="05020102010507070707" pitchFamily="18" charset="2"/>
              <a:buNone/>
            </a:pPr>
            <a:r>
              <a:rPr lang="en-US" sz="1400" dirty="0"/>
              <a:t>		_______________________________________________________________	</a:t>
            </a:r>
          </a:p>
          <a:p>
            <a:pPr>
              <a:lnSpc>
                <a:spcPct val="90000"/>
              </a:lnSpc>
              <a:buFont typeface="Wingdings 2" panose="05020102010507070707" pitchFamily="18" charset="2"/>
              <a:buNone/>
            </a:pPr>
            <a:r>
              <a:rPr lang="en-US" sz="1200" dirty="0"/>
              <a:t>		</a:t>
            </a:r>
            <a:endParaRPr lang="en-US" sz="1400" dirty="0"/>
          </a:p>
        </p:txBody>
      </p:sp>
    </p:spTree>
    <p:extLst>
      <p:ext uri="{BB962C8B-B14F-4D97-AF65-F5344CB8AC3E}">
        <p14:creationId xmlns:p14="http://schemas.microsoft.com/office/powerpoint/2010/main" val="42850718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905000" y="274638"/>
            <a:ext cx="8305800" cy="868362"/>
          </a:xfrm>
        </p:spPr>
        <p:txBody>
          <a:bodyPr/>
          <a:lstStyle/>
          <a:p>
            <a:r>
              <a:rPr lang="en-US" smtClean="0"/>
              <a:t>Sample Cost Estimate</a:t>
            </a:r>
          </a:p>
        </p:txBody>
      </p:sp>
      <p:sp>
        <p:nvSpPr>
          <p:cNvPr id="38915" name="Rectangle 3"/>
          <p:cNvSpPr>
            <a:spLocks noGrp="1" noChangeArrowheads="1"/>
          </p:cNvSpPr>
          <p:nvPr>
            <p:ph idx="1"/>
          </p:nvPr>
        </p:nvSpPr>
        <p:spPr>
          <a:xfrm>
            <a:off x="1905000" y="1219200"/>
            <a:ext cx="8305800" cy="4572000"/>
          </a:xfrm>
        </p:spPr>
        <p:txBody>
          <a:bodyPr/>
          <a:lstStyle/>
          <a:p>
            <a:r>
              <a:rPr lang="en-US" dirty="0" smtClean="0"/>
              <a:t>Before creating an estimate, know what it will be used for, gather as much information as possible, and clarify the ground rules and assumptions for the estimate</a:t>
            </a:r>
          </a:p>
          <a:p>
            <a:endParaRPr lang="en-US" dirty="0" smtClean="0"/>
          </a:p>
          <a:p>
            <a:r>
              <a:rPr lang="en-US" dirty="0" smtClean="0"/>
              <a:t>If possible, estimate costs by major WBS categories</a:t>
            </a:r>
          </a:p>
          <a:p>
            <a:endParaRPr lang="en-US" dirty="0" smtClean="0"/>
          </a:p>
          <a:p>
            <a:r>
              <a:rPr lang="en-US" dirty="0" smtClean="0"/>
              <a:t>Create a cost model to make it easy to make changes to and document the estimate</a:t>
            </a:r>
          </a:p>
        </p:txBody>
      </p:sp>
    </p:spTree>
    <p:extLst>
      <p:ext uri="{BB962C8B-B14F-4D97-AF65-F5344CB8AC3E}">
        <p14:creationId xmlns:p14="http://schemas.microsoft.com/office/powerpoint/2010/main" val="38649878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p:cNvSpPr>
            <a:spLocks noGrp="1" noChangeArrowheads="1"/>
          </p:cNvSpPr>
          <p:nvPr>
            <p:ph type="title"/>
          </p:nvPr>
        </p:nvSpPr>
        <p:spPr>
          <a:xfrm>
            <a:off x="1828800" y="381000"/>
            <a:ext cx="8839200" cy="762000"/>
          </a:xfrm>
        </p:spPr>
        <p:txBody>
          <a:bodyPr/>
          <a:lstStyle/>
          <a:p>
            <a:r>
              <a:rPr lang="en-US" smtClean="0"/>
              <a:t>Surveyor Pro Project Cost Estimate</a:t>
            </a:r>
          </a:p>
        </p:txBody>
      </p:sp>
      <p:pic>
        <p:nvPicPr>
          <p:cNvPr id="39941" name="Picture 7" descr="Fig07-02.bmp"/>
          <p:cNvPicPr>
            <a:picLocks noChangeAspect="1"/>
          </p:cNvPicPr>
          <p:nvPr/>
        </p:nvPicPr>
        <p:blipFill>
          <a:blip r:embed="rId2">
            <a:extLst>
              <a:ext uri="{28A0092B-C50C-407E-A947-70E740481C1C}">
                <a14:useLocalDpi xmlns:a14="http://schemas.microsoft.com/office/drawing/2010/main" val="0"/>
              </a:ext>
            </a:extLst>
          </a:blip>
          <a:srcRect b="5714"/>
          <a:stretch>
            <a:fillRect/>
          </a:stretch>
        </p:blipFill>
        <p:spPr bwMode="auto">
          <a:xfrm>
            <a:off x="2819401" y="1447800"/>
            <a:ext cx="6581775" cy="499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812809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752600" y="503238"/>
            <a:ext cx="8305800" cy="1020762"/>
          </a:xfrm>
        </p:spPr>
        <p:txBody>
          <a:bodyPr>
            <a:normAutofit fontScale="90000"/>
          </a:bodyPr>
          <a:lstStyle/>
          <a:p>
            <a:r>
              <a:rPr lang="en-US" smtClean="0"/>
              <a:t>Surveyor Pro Software Development Estimate</a:t>
            </a:r>
          </a:p>
        </p:txBody>
      </p:sp>
      <p:pic>
        <p:nvPicPr>
          <p:cNvPr id="40965" name="Picture 7" descr="Fig07-03.bmp"/>
          <p:cNvPicPr>
            <a:picLocks noChangeAspect="1"/>
          </p:cNvPicPr>
          <p:nvPr/>
        </p:nvPicPr>
        <p:blipFill>
          <a:blip r:embed="rId2">
            <a:extLst>
              <a:ext uri="{28A0092B-C50C-407E-A947-70E740481C1C}">
                <a14:useLocalDpi xmlns:a14="http://schemas.microsoft.com/office/drawing/2010/main" val="0"/>
              </a:ext>
            </a:extLst>
          </a:blip>
          <a:srcRect b="8275"/>
          <a:stretch>
            <a:fillRect/>
          </a:stretch>
        </p:blipFill>
        <p:spPr bwMode="auto">
          <a:xfrm>
            <a:off x="2362200" y="1524000"/>
            <a:ext cx="7634288"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840870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776414" y="152400"/>
            <a:ext cx="8967787" cy="762000"/>
          </a:xfrm>
        </p:spPr>
        <p:txBody>
          <a:bodyPr/>
          <a:lstStyle/>
          <a:p>
            <a:r>
              <a:rPr lang="en-US" smtClean="0"/>
              <a:t>Cost Budgeting</a:t>
            </a:r>
          </a:p>
        </p:txBody>
      </p:sp>
      <p:sp>
        <p:nvSpPr>
          <p:cNvPr id="41987" name="Rectangle 3"/>
          <p:cNvSpPr>
            <a:spLocks noGrp="1" noChangeArrowheads="1"/>
          </p:cNvSpPr>
          <p:nvPr>
            <p:ph idx="1"/>
          </p:nvPr>
        </p:nvSpPr>
        <p:spPr>
          <a:xfrm>
            <a:off x="1752600" y="914400"/>
            <a:ext cx="8610600" cy="5562600"/>
          </a:xfrm>
        </p:spPr>
        <p:txBody>
          <a:bodyPr/>
          <a:lstStyle/>
          <a:p>
            <a:pPr>
              <a:lnSpc>
                <a:spcPct val="90000"/>
              </a:lnSpc>
            </a:pPr>
            <a:r>
              <a:rPr lang="en-US" smtClean="0"/>
              <a:t>Cost budgeting involves allocating the project cost estimate to individual work items over time </a:t>
            </a:r>
          </a:p>
          <a:p>
            <a:pPr>
              <a:lnSpc>
                <a:spcPct val="90000"/>
              </a:lnSpc>
            </a:pPr>
            <a:r>
              <a:rPr lang="en-US" smtClean="0"/>
              <a:t>The WBS is a required input to the cost budgeting process since it defines the work items</a:t>
            </a:r>
          </a:p>
          <a:p>
            <a:pPr>
              <a:lnSpc>
                <a:spcPct val="90000"/>
              </a:lnSpc>
            </a:pPr>
            <a:r>
              <a:rPr lang="en-US" smtClean="0"/>
              <a:t>An important goal is to produce a </a:t>
            </a:r>
            <a:r>
              <a:rPr lang="en-US" b="1" smtClean="0"/>
              <a:t>cost baseline</a:t>
            </a:r>
            <a:endParaRPr lang="en-US" smtClean="0"/>
          </a:p>
          <a:p>
            <a:pPr lvl="1">
              <a:lnSpc>
                <a:spcPct val="90000"/>
              </a:lnSpc>
            </a:pPr>
            <a:r>
              <a:rPr lang="en-US" smtClean="0"/>
              <a:t>A time-phased budget that project managers use to measure and monitor cost performance</a:t>
            </a:r>
          </a:p>
          <a:p>
            <a:pPr lvl="1">
              <a:lnSpc>
                <a:spcPct val="90000"/>
              </a:lnSpc>
            </a:pPr>
            <a:r>
              <a:rPr lang="en-US" smtClean="0"/>
              <a:t>Estimating costs for each major project activity over time provides management with a foundation for project cost control</a:t>
            </a:r>
          </a:p>
          <a:p>
            <a:pPr lvl="1">
              <a:lnSpc>
                <a:spcPct val="90000"/>
              </a:lnSpc>
            </a:pPr>
            <a:r>
              <a:rPr lang="en-US" smtClean="0"/>
              <a:t>Cost budgeting also provides info for project funding requirements –at what point(s) in time will the money be needed</a:t>
            </a:r>
          </a:p>
        </p:txBody>
      </p:sp>
    </p:spTree>
    <p:extLst>
      <p:ext uri="{BB962C8B-B14F-4D97-AF65-F5344CB8AC3E}">
        <p14:creationId xmlns:p14="http://schemas.microsoft.com/office/powerpoint/2010/main" val="3505297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905000" y="0"/>
            <a:ext cx="8305800" cy="1143000"/>
          </a:xfrm>
        </p:spPr>
        <p:txBody>
          <a:bodyPr/>
          <a:lstStyle/>
          <a:p>
            <a:r>
              <a:rPr lang="en-US" smtClean="0"/>
              <a:t>Learning Objectives (continued)</a:t>
            </a:r>
          </a:p>
        </p:txBody>
      </p:sp>
      <p:sp>
        <p:nvSpPr>
          <p:cNvPr id="15363" name="Rectangle 4"/>
          <p:cNvSpPr>
            <a:spLocks noGrp="1" noChangeArrowheads="1"/>
          </p:cNvSpPr>
          <p:nvPr>
            <p:ph idx="1"/>
          </p:nvPr>
        </p:nvSpPr>
        <p:spPr/>
        <p:txBody>
          <a:bodyPr/>
          <a:lstStyle/>
          <a:p>
            <a:r>
              <a:rPr lang="en-US" smtClean="0"/>
              <a:t>Understand the processes involved in cost budgeting and preparing a cost estimate, and budget for an information technology project</a:t>
            </a:r>
          </a:p>
          <a:p>
            <a:r>
              <a:rPr lang="en-US" smtClean="0"/>
              <a:t>Understand the benefits of earned value management and project portfolio management to assist in cost control</a:t>
            </a:r>
          </a:p>
          <a:p>
            <a:r>
              <a:rPr lang="en-US" smtClean="0"/>
              <a:t>Describe how project management software can assist in project cost management</a:t>
            </a:r>
          </a:p>
        </p:txBody>
      </p:sp>
    </p:spTree>
    <p:extLst>
      <p:ext uri="{BB962C8B-B14F-4D97-AF65-F5344CB8AC3E}">
        <p14:creationId xmlns:p14="http://schemas.microsoft.com/office/powerpoint/2010/main" val="3929512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4"/>
          <p:cNvSpPr>
            <a:spLocks noGrp="1" noChangeArrowheads="1"/>
          </p:cNvSpPr>
          <p:nvPr>
            <p:ph type="title"/>
          </p:nvPr>
        </p:nvSpPr>
        <p:spPr>
          <a:xfrm>
            <a:off x="1752600" y="228600"/>
            <a:ext cx="8382000" cy="838200"/>
          </a:xfrm>
        </p:spPr>
        <p:txBody>
          <a:bodyPr/>
          <a:lstStyle/>
          <a:p>
            <a:r>
              <a:rPr lang="en-US" smtClean="0"/>
              <a:t>Surveyor Pro Project Cost Baseline</a:t>
            </a:r>
          </a:p>
        </p:txBody>
      </p:sp>
      <p:pic>
        <p:nvPicPr>
          <p:cNvPr id="43013" name="Picture 7" descr="Fig07-04.bmp"/>
          <p:cNvPicPr>
            <a:picLocks noChangeAspect="1"/>
          </p:cNvPicPr>
          <p:nvPr/>
        </p:nvPicPr>
        <p:blipFill>
          <a:blip r:embed="rId2">
            <a:extLst>
              <a:ext uri="{28A0092B-C50C-407E-A947-70E740481C1C}">
                <a14:useLocalDpi xmlns:a14="http://schemas.microsoft.com/office/drawing/2010/main" val="0"/>
              </a:ext>
            </a:extLst>
          </a:blip>
          <a:srcRect b="19846"/>
          <a:stretch>
            <a:fillRect/>
          </a:stretch>
        </p:blipFill>
        <p:spPr bwMode="auto">
          <a:xfrm>
            <a:off x="1752600" y="2438400"/>
            <a:ext cx="85344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4" name="TextBox 8"/>
          <p:cNvSpPr txBox="1">
            <a:spLocks noChangeArrowheads="1"/>
          </p:cNvSpPr>
          <p:nvPr/>
        </p:nvSpPr>
        <p:spPr bwMode="auto">
          <a:xfrm>
            <a:off x="4495800" y="5638800"/>
            <a:ext cx="5837238"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a:spcBef>
                <a:spcPts val="375"/>
              </a:spcBef>
              <a:buClr>
                <a:srgbClr val="D8AFB9"/>
              </a:buClr>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a:spcBef>
                <a:spcPts val="375"/>
              </a:spcBef>
              <a:buClr>
                <a:srgbClr val="DE6C36"/>
              </a:buClr>
              <a:buSzPct val="80000"/>
              <a:buFont typeface="Wingdings 2" panose="05020102010507070707" pitchFamily="18" charset="2"/>
              <a:buChar char=""/>
              <a:defRPr sz="2000">
                <a:solidFill>
                  <a:schemeClr val="tx1"/>
                </a:solidFill>
                <a:latin typeface="Arial" panose="020B0604020202020204" pitchFamily="34" charset="0"/>
              </a:defRPr>
            </a:lvl4pPr>
            <a:lvl5pPr marL="2057400" indent="-228600">
              <a:spcBef>
                <a:spcPts val="375"/>
              </a:spcBef>
              <a:buClr>
                <a:srgbClr val="DE6C36"/>
              </a:buClr>
              <a:buChar char="o"/>
              <a:defRPr sz="2000">
                <a:solidFill>
                  <a:schemeClr val="tx1"/>
                </a:solidFill>
                <a:latin typeface="Arial" panose="020B0604020202020204" pitchFamily="34" charset="0"/>
              </a:defRPr>
            </a:lvl5pPr>
            <a:lvl6pPr marL="2514600" indent="-228600" eaLnBrk="0" fontAlgn="base" hangingPunct="0">
              <a:spcBef>
                <a:spcPts val="375"/>
              </a:spcBef>
              <a:spcAft>
                <a:spcPct val="0"/>
              </a:spcAft>
              <a:buClr>
                <a:srgbClr val="DE6C36"/>
              </a:buClr>
              <a:buChar char="o"/>
              <a:defRPr sz="2000">
                <a:solidFill>
                  <a:schemeClr val="tx1"/>
                </a:solidFill>
                <a:latin typeface="Arial" panose="020B0604020202020204" pitchFamily="34" charset="0"/>
              </a:defRPr>
            </a:lvl6pPr>
            <a:lvl7pPr marL="2971800" indent="-228600" eaLnBrk="0" fontAlgn="base" hangingPunct="0">
              <a:spcBef>
                <a:spcPts val="375"/>
              </a:spcBef>
              <a:spcAft>
                <a:spcPct val="0"/>
              </a:spcAft>
              <a:buClr>
                <a:srgbClr val="DE6C36"/>
              </a:buClr>
              <a:buChar char="o"/>
              <a:defRPr sz="2000">
                <a:solidFill>
                  <a:schemeClr val="tx1"/>
                </a:solidFill>
                <a:latin typeface="Arial" panose="020B0604020202020204" pitchFamily="34" charset="0"/>
              </a:defRPr>
            </a:lvl7pPr>
            <a:lvl8pPr marL="3429000" indent="-228600" eaLnBrk="0" fontAlgn="base" hangingPunct="0">
              <a:spcBef>
                <a:spcPts val="375"/>
              </a:spcBef>
              <a:spcAft>
                <a:spcPct val="0"/>
              </a:spcAft>
              <a:buClr>
                <a:srgbClr val="DE6C36"/>
              </a:buClr>
              <a:buChar char="o"/>
              <a:defRPr sz="2000">
                <a:solidFill>
                  <a:schemeClr val="tx1"/>
                </a:solidFill>
                <a:latin typeface="Arial" panose="020B0604020202020204" pitchFamily="34" charset="0"/>
              </a:defRPr>
            </a:lvl8pPr>
            <a:lvl9pPr marL="3886200" indent="-228600" eaLnBrk="0" fontAlgn="base" hangingPunct="0">
              <a:spcBef>
                <a:spcPts val="375"/>
              </a:spcBef>
              <a:spcAft>
                <a:spcPct val="0"/>
              </a:spcAft>
              <a:buClr>
                <a:srgbClr val="DE6C36"/>
              </a:buClr>
              <a:buChar char="o"/>
              <a:defRPr sz="2000">
                <a:solidFill>
                  <a:schemeClr val="tx1"/>
                </a:solidFill>
                <a:latin typeface="Arial" panose="020B0604020202020204" pitchFamily="34" charset="0"/>
              </a:defRPr>
            </a:lvl9pPr>
          </a:lstStyle>
          <a:p>
            <a:pPr eaLnBrk="1" hangingPunct="1">
              <a:spcBef>
                <a:spcPct val="0"/>
              </a:spcBef>
              <a:buClrTx/>
              <a:buSzTx/>
              <a:buFontTx/>
              <a:buNone/>
            </a:pPr>
            <a:r>
              <a:rPr lang="en-US" sz="1800"/>
              <a:t>*Numbers are rounded, so some totals appear to be off</a:t>
            </a:r>
            <a:r>
              <a:rPr lang="en-US" sz="2200"/>
              <a:t>.</a:t>
            </a:r>
          </a:p>
        </p:txBody>
      </p:sp>
      <p:sp>
        <p:nvSpPr>
          <p:cNvPr id="43015" name="Rectangle 3"/>
          <p:cNvSpPr>
            <a:spLocks noChangeArrowheads="1"/>
          </p:cNvSpPr>
          <p:nvPr/>
        </p:nvSpPr>
        <p:spPr bwMode="auto">
          <a:xfrm>
            <a:off x="2057400" y="990600"/>
            <a:ext cx="8153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a:spcBef>
                <a:spcPts val="575"/>
              </a:spcBef>
              <a:buClr>
                <a:schemeClr val="accent1"/>
              </a:buClr>
              <a:buSzPct val="85000"/>
              <a:buFont typeface="Wingdings 2" panose="05020102010507070707" pitchFamily="18" charset="2"/>
              <a:buChar char=""/>
              <a:defRPr sz="2600">
                <a:solidFill>
                  <a:schemeClr val="tx1"/>
                </a:solidFill>
                <a:latin typeface="Arial" panose="020B0604020202020204" pitchFamily="34" charset="0"/>
              </a:defRPr>
            </a:lvl1pPr>
            <a:lvl2pPr marL="547688" indent="-228600">
              <a:spcBef>
                <a:spcPts val="375"/>
              </a:spcBef>
              <a:buClr>
                <a:schemeClr val="accent2"/>
              </a:buClr>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a:spcBef>
                <a:spcPts val="375"/>
              </a:spcBef>
              <a:buClr>
                <a:srgbClr val="D8AFB9"/>
              </a:buClr>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a:spcBef>
                <a:spcPts val="375"/>
              </a:spcBef>
              <a:buClr>
                <a:srgbClr val="DE6C36"/>
              </a:buClr>
              <a:buSzPct val="80000"/>
              <a:buFont typeface="Wingdings 2" panose="05020102010507070707" pitchFamily="18" charset="2"/>
              <a:buChar char=""/>
              <a:defRPr sz="2000">
                <a:solidFill>
                  <a:schemeClr val="tx1"/>
                </a:solidFill>
                <a:latin typeface="Arial" panose="020B0604020202020204" pitchFamily="34" charset="0"/>
              </a:defRPr>
            </a:lvl4pPr>
            <a:lvl5pPr marL="2057400" indent="-228600">
              <a:spcBef>
                <a:spcPts val="375"/>
              </a:spcBef>
              <a:buClr>
                <a:srgbClr val="DE6C36"/>
              </a:buClr>
              <a:buChar char="o"/>
              <a:defRPr sz="2000">
                <a:solidFill>
                  <a:schemeClr val="tx1"/>
                </a:solidFill>
                <a:latin typeface="Arial" panose="020B0604020202020204" pitchFamily="34" charset="0"/>
              </a:defRPr>
            </a:lvl5pPr>
            <a:lvl6pPr marL="2514600" indent="-228600" eaLnBrk="0" fontAlgn="base" hangingPunct="0">
              <a:spcBef>
                <a:spcPts val="375"/>
              </a:spcBef>
              <a:spcAft>
                <a:spcPct val="0"/>
              </a:spcAft>
              <a:buClr>
                <a:srgbClr val="DE6C36"/>
              </a:buClr>
              <a:buChar char="o"/>
              <a:defRPr sz="2000">
                <a:solidFill>
                  <a:schemeClr val="tx1"/>
                </a:solidFill>
                <a:latin typeface="Arial" panose="020B0604020202020204" pitchFamily="34" charset="0"/>
              </a:defRPr>
            </a:lvl6pPr>
            <a:lvl7pPr marL="2971800" indent="-228600" eaLnBrk="0" fontAlgn="base" hangingPunct="0">
              <a:spcBef>
                <a:spcPts val="375"/>
              </a:spcBef>
              <a:spcAft>
                <a:spcPct val="0"/>
              </a:spcAft>
              <a:buClr>
                <a:srgbClr val="DE6C36"/>
              </a:buClr>
              <a:buChar char="o"/>
              <a:defRPr sz="2000">
                <a:solidFill>
                  <a:schemeClr val="tx1"/>
                </a:solidFill>
                <a:latin typeface="Arial" panose="020B0604020202020204" pitchFamily="34" charset="0"/>
              </a:defRPr>
            </a:lvl7pPr>
            <a:lvl8pPr marL="3429000" indent="-228600" eaLnBrk="0" fontAlgn="base" hangingPunct="0">
              <a:spcBef>
                <a:spcPts val="375"/>
              </a:spcBef>
              <a:spcAft>
                <a:spcPct val="0"/>
              </a:spcAft>
              <a:buClr>
                <a:srgbClr val="DE6C36"/>
              </a:buClr>
              <a:buChar char="o"/>
              <a:defRPr sz="2000">
                <a:solidFill>
                  <a:schemeClr val="tx1"/>
                </a:solidFill>
                <a:latin typeface="Arial" panose="020B0604020202020204" pitchFamily="34" charset="0"/>
              </a:defRPr>
            </a:lvl8pPr>
            <a:lvl9pPr marL="3886200" indent="-228600" eaLnBrk="0" fontAlgn="base" hangingPunct="0">
              <a:spcBef>
                <a:spcPts val="375"/>
              </a:spcBef>
              <a:spcAft>
                <a:spcPct val="0"/>
              </a:spcAft>
              <a:buClr>
                <a:srgbClr val="DE6C36"/>
              </a:buClr>
              <a:buChar char="o"/>
              <a:defRPr sz="2000">
                <a:solidFill>
                  <a:schemeClr val="tx1"/>
                </a:solidFill>
                <a:latin typeface="Arial" panose="020B0604020202020204" pitchFamily="34" charset="0"/>
              </a:defRPr>
            </a:lvl9pPr>
          </a:lstStyle>
          <a:p>
            <a:r>
              <a:rPr lang="en-US" sz="2400" dirty="0"/>
              <a:t>The Surveyor Pro project team could use the cost </a:t>
            </a:r>
            <a:r>
              <a:rPr lang="en-US" sz="2400"/>
              <a:t>estimate </a:t>
            </a:r>
            <a:r>
              <a:rPr lang="en-US" sz="2400" smtClean="0"/>
              <a:t> </a:t>
            </a:r>
            <a:r>
              <a:rPr lang="en-US" sz="2400"/>
              <a:t>along with the project schedule and other info to allocate costs for each month as below</a:t>
            </a:r>
          </a:p>
        </p:txBody>
      </p:sp>
    </p:spTree>
    <p:extLst>
      <p:ext uri="{BB962C8B-B14F-4D97-AF65-F5344CB8AC3E}">
        <p14:creationId xmlns:p14="http://schemas.microsoft.com/office/powerpoint/2010/main" val="42013501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752600" y="304800"/>
            <a:ext cx="8610600" cy="685800"/>
          </a:xfrm>
        </p:spPr>
        <p:txBody>
          <a:bodyPr>
            <a:normAutofit fontScale="90000"/>
          </a:bodyPr>
          <a:lstStyle/>
          <a:p>
            <a:r>
              <a:rPr lang="en-US" smtClean="0"/>
              <a:t>Cost Control</a:t>
            </a:r>
          </a:p>
        </p:txBody>
      </p:sp>
      <p:sp>
        <p:nvSpPr>
          <p:cNvPr id="44035" name="Rectangle 3"/>
          <p:cNvSpPr>
            <a:spLocks noGrp="1" noChangeArrowheads="1"/>
          </p:cNvSpPr>
          <p:nvPr>
            <p:ph idx="1"/>
          </p:nvPr>
        </p:nvSpPr>
        <p:spPr>
          <a:xfrm>
            <a:off x="1752600" y="990600"/>
            <a:ext cx="8763000" cy="5486400"/>
          </a:xfrm>
        </p:spPr>
        <p:txBody>
          <a:bodyPr/>
          <a:lstStyle/>
          <a:p>
            <a:r>
              <a:rPr lang="en-US" smtClean="0"/>
              <a:t>Project cost control includes:</a:t>
            </a:r>
          </a:p>
          <a:p>
            <a:pPr lvl="1"/>
            <a:r>
              <a:rPr lang="en-US" smtClean="0"/>
              <a:t>Monitoring cost performance</a:t>
            </a:r>
          </a:p>
          <a:p>
            <a:pPr lvl="1"/>
            <a:r>
              <a:rPr lang="en-US" smtClean="0"/>
              <a:t>Ensuring that only appropriate project changes are included in a revised cost baseline</a:t>
            </a:r>
          </a:p>
          <a:p>
            <a:pPr lvl="1"/>
            <a:r>
              <a:rPr lang="en-US" smtClean="0"/>
              <a:t>Informing project stakeholders of authorized changes to the project that will affect costs</a:t>
            </a:r>
          </a:p>
          <a:p>
            <a:r>
              <a:rPr lang="en-US" smtClean="0"/>
              <a:t>Many organizations around the globe have problems with cost control</a:t>
            </a:r>
          </a:p>
          <a:p>
            <a:pPr>
              <a:buFont typeface="Wingdings 2" panose="05020102010507070707" pitchFamily="18" charset="2"/>
              <a:buNone/>
            </a:pPr>
            <a:endParaRPr lang="en-US" smtClean="0"/>
          </a:p>
        </p:txBody>
      </p:sp>
    </p:spTree>
    <p:extLst>
      <p:ext uri="{BB962C8B-B14F-4D97-AF65-F5344CB8AC3E}">
        <p14:creationId xmlns:p14="http://schemas.microsoft.com/office/powerpoint/2010/main" val="40451914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905000" y="228601"/>
            <a:ext cx="8305800" cy="715963"/>
          </a:xfrm>
        </p:spPr>
        <p:txBody>
          <a:bodyPr/>
          <a:lstStyle/>
          <a:p>
            <a:r>
              <a:rPr lang="en-US" smtClean="0"/>
              <a:t>Media Snapshot</a:t>
            </a:r>
          </a:p>
        </p:txBody>
      </p:sp>
      <p:sp>
        <p:nvSpPr>
          <p:cNvPr id="45059" name="Rectangle 4"/>
          <p:cNvSpPr>
            <a:spLocks noGrp="1" noChangeArrowheads="1"/>
          </p:cNvSpPr>
          <p:nvPr>
            <p:ph idx="1"/>
          </p:nvPr>
        </p:nvSpPr>
        <p:spPr>
          <a:xfrm>
            <a:off x="1752600" y="990600"/>
            <a:ext cx="8686800" cy="5562600"/>
          </a:xfrm>
        </p:spPr>
        <p:txBody>
          <a:bodyPr/>
          <a:lstStyle/>
          <a:p>
            <a:r>
              <a:rPr lang="en-US" sz="2200" b="1"/>
              <a:t>Australia</a:t>
            </a:r>
            <a:r>
              <a:rPr lang="en-US" sz="2200"/>
              <a:t>: problems with the installation of an ERP system at Crane Group Ltd. led to an estimated cost overrun of $11.5 million</a:t>
            </a:r>
          </a:p>
          <a:p>
            <a:r>
              <a:rPr lang="en-US" sz="2200" b="1"/>
              <a:t>India</a:t>
            </a:r>
            <a:r>
              <a:rPr lang="en-US" sz="2200"/>
              <a:t>: as many as 274 projects currently under implementation in the Central sector are suffering serious cost and time overruns. Only 65 are being monitored on a regular basis</a:t>
            </a:r>
            <a:endParaRPr lang="en-US" sz="2200" b="1"/>
          </a:p>
          <a:p>
            <a:r>
              <a:rPr lang="en-US" sz="2200" b="1"/>
              <a:t>Pakistan</a:t>
            </a:r>
            <a:r>
              <a:rPr lang="en-US" sz="2200"/>
              <a:t>: Pakistan has sustained a cost overrun of Rs 1.798 billion (over $30 million U.S. dollars) in the execution of the 66.5 megawatt Jagran Hydropower Project in the Neelum Valley. Caused by massive mismanagement, embezzelment of funds and unapproved changes in the project</a:t>
            </a:r>
            <a:endParaRPr lang="en-US" sz="2200" b="1"/>
          </a:p>
          <a:p>
            <a:r>
              <a:rPr lang="en-US" sz="2200" b="1"/>
              <a:t>United States</a:t>
            </a:r>
            <a:r>
              <a:rPr lang="en-US" sz="2200"/>
              <a:t>: Northern California lawmakers were outraged over Governor Arnold Schwarzenegger's announcement that commuters should have to pay construction costs on Bay Area bridges. Cost of one of the bridges has grown from $1.1 billion to $5.1 billion </a:t>
            </a:r>
            <a:r>
              <a:rPr lang="en-US" sz="2200" i="1"/>
              <a:t>Maybe it takes the Terminator to help control costs!</a:t>
            </a:r>
            <a:r>
              <a:rPr lang="en-US" sz="2200"/>
              <a:t> </a:t>
            </a:r>
          </a:p>
        </p:txBody>
      </p:sp>
    </p:spTree>
    <p:extLst>
      <p:ext uri="{BB962C8B-B14F-4D97-AF65-F5344CB8AC3E}">
        <p14:creationId xmlns:p14="http://schemas.microsoft.com/office/powerpoint/2010/main" val="132466038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idx="4294967295"/>
          </p:nvPr>
        </p:nvSpPr>
        <p:spPr>
          <a:xfrm>
            <a:off x="0" y="304800"/>
            <a:ext cx="8610600" cy="685800"/>
          </a:xfrm>
        </p:spPr>
        <p:txBody>
          <a:bodyPr>
            <a:normAutofit fontScale="90000"/>
          </a:bodyPr>
          <a:lstStyle/>
          <a:p>
            <a:r>
              <a:rPr lang="en-US" smtClean="0"/>
              <a:t>Cost Control</a:t>
            </a:r>
          </a:p>
        </p:txBody>
      </p:sp>
      <p:sp>
        <p:nvSpPr>
          <p:cNvPr id="46083" name="Rectangle 3"/>
          <p:cNvSpPr>
            <a:spLocks noGrp="1" noChangeArrowheads="1"/>
          </p:cNvSpPr>
          <p:nvPr>
            <p:ph type="body" idx="4294967295"/>
          </p:nvPr>
        </p:nvSpPr>
        <p:spPr>
          <a:xfrm>
            <a:off x="3429000" y="990600"/>
            <a:ext cx="8763000" cy="5486400"/>
          </a:xfrm>
        </p:spPr>
        <p:txBody>
          <a:bodyPr/>
          <a:lstStyle/>
          <a:p>
            <a:r>
              <a:rPr lang="en-US"/>
              <a:t>Performance review meetings can be a powerful tool to help control project costs</a:t>
            </a:r>
          </a:p>
          <a:p>
            <a:pPr lvl="1"/>
            <a:r>
              <a:rPr lang="en-US" sz="2600"/>
              <a:t>Knowing you have to report on your progress is an incentive for people to perform better</a:t>
            </a:r>
          </a:p>
          <a:p>
            <a:r>
              <a:rPr lang="en-US"/>
              <a:t>Performance measurement is another important tool for cost control</a:t>
            </a:r>
          </a:p>
          <a:p>
            <a:pPr lvl="1"/>
            <a:r>
              <a:rPr lang="en-US" sz="2600"/>
              <a:t>There are many general accounting approaches for measuring cost performance but </a:t>
            </a:r>
            <a:r>
              <a:rPr lang="en-US" sz="2600" b="1"/>
              <a:t>earned value management</a:t>
            </a:r>
            <a:r>
              <a:rPr lang="en-US" sz="2600"/>
              <a:t> is a tool unique to project management</a:t>
            </a:r>
          </a:p>
          <a:p>
            <a:pPr>
              <a:buFont typeface="Wingdings 2" panose="05020102010507070707" pitchFamily="18" charset="2"/>
              <a:buNone/>
            </a:pPr>
            <a:endParaRPr lang="en-US"/>
          </a:p>
          <a:p>
            <a:endParaRPr lang="en-US"/>
          </a:p>
        </p:txBody>
      </p:sp>
    </p:spTree>
    <p:extLst>
      <p:ext uri="{BB962C8B-B14F-4D97-AF65-F5344CB8AC3E}">
        <p14:creationId xmlns:p14="http://schemas.microsoft.com/office/powerpoint/2010/main" val="42086550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763714" y="152400"/>
            <a:ext cx="9056687" cy="838200"/>
          </a:xfrm>
        </p:spPr>
        <p:txBody>
          <a:bodyPr/>
          <a:lstStyle/>
          <a:p>
            <a:r>
              <a:rPr lang="en-US" smtClean="0"/>
              <a:t>Earned Value Management (EVM)</a:t>
            </a:r>
          </a:p>
        </p:txBody>
      </p:sp>
      <p:sp>
        <p:nvSpPr>
          <p:cNvPr id="47107" name="Rectangle 3"/>
          <p:cNvSpPr>
            <a:spLocks noGrp="1" noChangeArrowheads="1"/>
          </p:cNvSpPr>
          <p:nvPr>
            <p:ph idx="1"/>
          </p:nvPr>
        </p:nvSpPr>
        <p:spPr>
          <a:xfrm>
            <a:off x="1905000" y="990600"/>
            <a:ext cx="8458200" cy="5486400"/>
          </a:xfrm>
        </p:spPr>
        <p:txBody>
          <a:bodyPr/>
          <a:lstStyle/>
          <a:p>
            <a:r>
              <a:rPr lang="en-US" sz="2400" b="1"/>
              <a:t>EVM </a:t>
            </a:r>
            <a:r>
              <a:rPr lang="en-US" sz="2400"/>
              <a:t>is a project performance measurement technique that integrates scope, time, and cost data</a:t>
            </a:r>
          </a:p>
          <a:p>
            <a:r>
              <a:rPr lang="en-US" sz="2400"/>
              <a:t>Given a </a:t>
            </a:r>
            <a:r>
              <a:rPr lang="en-US" sz="2400" b="1"/>
              <a:t>baseline</a:t>
            </a:r>
            <a:r>
              <a:rPr lang="en-US" sz="2400"/>
              <a:t> (original plan plus approved changes), you can determine how well the project is meeting its goals</a:t>
            </a:r>
          </a:p>
          <a:p>
            <a:r>
              <a:rPr lang="en-US" sz="2400"/>
              <a:t>You must enter actual information periodically to use EVM</a:t>
            </a:r>
          </a:p>
          <a:p>
            <a:pPr marL="742950" lvl="1" indent="-285750"/>
            <a:r>
              <a:rPr lang="en-US" sz="2200"/>
              <a:t>Was a WBS item completed or approximately how much of the work was completed</a:t>
            </a:r>
          </a:p>
          <a:p>
            <a:pPr marL="742950" lvl="1" indent="-285750"/>
            <a:r>
              <a:rPr lang="en-US" sz="2200"/>
              <a:t>Actual start and end dates</a:t>
            </a:r>
          </a:p>
          <a:p>
            <a:pPr marL="742950" lvl="1" indent="-285750"/>
            <a:r>
              <a:rPr lang="en-US" sz="2200"/>
              <a:t>Actual cost</a:t>
            </a:r>
          </a:p>
          <a:p>
            <a:r>
              <a:rPr lang="en-US" sz="2400"/>
              <a:t>More and more organizations around the world are using EVM to help control project costs</a:t>
            </a:r>
          </a:p>
        </p:txBody>
      </p:sp>
    </p:spTree>
    <p:extLst>
      <p:ext uri="{BB962C8B-B14F-4D97-AF65-F5344CB8AC3E}">
        <p14:creationId xmlns:p14="http://schemas.microsoft.com/office/powerpoint/2010/main" val="306512390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752601" y="152400"/>
            <a:ext cx="8791575" cy="762000"/>
          </a:xfrm>
        </p:spPr>
        <p:txBody>
          <a:bodyPr/>
          <a:lstStyle/>
          <a:p>
            <a:r>
              <a:rPr lang="en-US" smtClean="0"/>
              <a:t>Earned Value Management Terms</a:t>
            </a:r>
          </a:p>
        </p:txBody>
      </p:sp>
      <p:sp>
        <p:nvSpPr>
          <p:cNvPr id="48131" name="Rectangle 3"/>
          <p:cNvSpPr>
            <a:spLocks noGrp="1" noChangeArrowheads="1"/>
          </p:cNvSpPr>
          <p:nvPr>
            <p:ph idx="1"/>
          </p:nvPr>
        </p:nvSpPr>
        <p:spPr>
          <a:xfrm>
            <a:off x="1676400" y="838200"/>
            <a:ext cx="8839200" cy="5638800"/>
          </a:xfrm>
        </p:spPr>
        <p:txBody>
          <a:bodyPr/>
          <a:lstStyle/>
          <a:p>
            <a:pPr>
              <a:lnSpc>
                <a:spcPct val="90000"/>
              </a:lnSpc>
            </a:pPr>
            <a:r>
              <a:rPr lang="en-US" sz="2400"/>
              <a:t>The </a:t>
            </a:r>
            <a:r>
              <a:rPr lang="en-US" sz="2400" b="1"/>
              <a:t>planned value (PV),</a:t>
            </a:r>
            <a:r>
              <a:rPr lang="en-US" sz="2400"/>
              <a:t> formerly called the budgeted cost of work scheduled (BCWS), also called the budget, is that portion of the approved total cost estimate planned to be spent on an activity during a given period</a:t>
            </a:r>
          </a:p>
          <a:p>
            <a:pPr>
              <a:lnSpc>
                <a:spcPct val="90000"/>
              </a:lnSpc>
            </a:pPr>
            <a:r>
              <a:rPr lang="en-US" sz="2400" b="1"/>
              <a:t>Actual cost (AC),</a:t>
            </a:r>
            <a:r>
              <a:rPr lang="en-US" sz="2400"/>
              <a:t> formerly called actual cost of work performed (ACWP), is the total of direct and indirect costs incurred in accomplishing work on an activity during a given period</a:t>
            </a:r>
          </a:p>
          <a:p>
            <a:pPr marL="742950" lvl="1" indent="-285750"/>
            <a:r>
              <a:rPr lang="en-US" sz="2200"/>
              <a:t>$20,000 AC to accomplish task over two weeks - $15K AC week 1and $5K week 2</a:t>
            </a:r>
          </a:p>
          <a:p>
            <a:pPr>
              <a:lnSpc>
                <a:spcPct val="90000"/>
              </a:lnSpc>
            </a:pPr>
            <a:r>
              <a:rPr lang="en-US" sz="2400"/>
              <a:t>The </a:t>
            </a:r>
            <a:r>
              <a:rPr lang="en-US" sz="2400" b="1"/>
              <a:t>earned value (EV),</a:t>
            </a:r>
            <a:r>
              <a:rPr lang="en-US" sz="2400"/>
              <a:t> formerly called the budgeted cost of work performed (BCWP), is an estimate of the value of the physical work actually completed</a:t>
            </a:r>
          </a:p>
          <a:p>
            <a:pPr marL="742950" lvl="1" indent="-285750"/>
            <a:r>
              <a:rPr lang="en-US" sz="2200"/>
              <a:t>EV is based on the original planned costs for the project or activity and the rate at which the team is completing work on the project or activity to date</a:t>
            </a:r>
          </a:p>
        </p:txBody>
      </p:sp>
    </p:spTree>
    <p:extLst>
      <p:ext uri="{BB962C8B-B14F-4D97-AF65-F5344CB8AC3E}">
        <p14:creationId xmlns:p14="http://schemas.microsoft.com/office/powerpoint/2010/main" val="234417809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905000" y="152401"/>
            <a:ext cx="8305800" cy="715963"/>
          </a:xfrm>
        </p:spPr>
        <p:txBody>
          <a:bodyPr/>
          <a:lstStyle/>
          <a:p>
            <a:r>
              <a:rPr lang="en-US" smtClean="0"/>
              <a:t>Rate of Performance</a:t>
            </a:r>
          </a:p>
        </p:txBody>
      </p:sp>
      <p:sp>
        <p:nvSpPr>
          <p:cNvPr id="49155" name="Rectangle 3"/>
          <p:cNvSpPr>
            <a:spLocks noGrp="1" noChangeArrowheads="1"/>
          </p:cNvSpPr>
          <p:nvPr>
            <p:ph idx="1"/>
          </p:nvPr>
        </p:nvSpPr>
        <p:spPr>
          <a:xfrm>
            <a:off x="1752600" y="1066800"/>
            <a:ext cx="8610600" cy="5486400"/>
          </a:xfrm>
        </p:spPr>
        <p:txBody>
          <a:bodyPr/>
          <a:lstStyle/>
          <a:p>
            <a:pPr marL="742950" lvl="1" indent="-285750"/>
            <a:r>
              <a:rPr lang="en-US" b="1" smtClean="0"/>
              <a:t>Rate of performance (RP)</a:t>
            </a:r>
            <a:r>
              <a:rPr lang="en-US" smtClean="0"/>
              <a:t> is the ratio of actual work completed to the percentage of work planned to have been completed at any given time during the life of the project or activity</a:t>
            </a:r>
          </a:p>
          <a:p>
            <a:pPr marL="742950" lvl="1" indent="-285750"/>
            <a:r>
              <a:rPr lang="en-US" smtClean="0"/>
              <a:t>Brenda Taylor, Senior Project Manager in South Africa, suggests this term and approach for estimating earned value</a:t>
            </a:r>
          </a:p>
          <a:p>
            <a:pPr lvl="2"/>
            <a:r>
              <a:rPr lang="en-US" sz="2200"/>
              <a:t>For example, suppose the server installation was halfway completed by the end of week 1; the rate of performance would be 50% because by the end of week 1, the planned schedule reflects that the task should be 100% complete and only 50% of that work has been completed</a:t>
            </a:r>
          </a:p>
          <a:p>
            <a:pPr lvl="2"/>
            <a:r>
              <a:rPr lang="en-US" sz="2200"/>
              <a:t>The EV would thus be $5,000 after week 1 ($10,000*50%)</a:t>
            </a:r>
          </a:p>
        </p:txBody>
      </p:sp>
    </p:spTree>
    <p:extLst>
      <p:ext uri="{BB962C8B-B14F-4D97-AF65-F5344CB8AC3E}">
        <p14:creationId xmlns:p14="http://schemas.microsoft.com/office/powerpoint/2010/main" val="345515902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752600" y="533400"/>
            <a:ext cx="8382000" cy="1143000"/>
          </a:xfrm>
        </p:spPr>
        <p:txBody>
          <a:bodyPr>
            <a:normAutofit fontScale="90000"/>
          </a:bodyPr>
          <a:lstStyle/>
          <a:p>
            <a:r>
              <a:rPr lang="en-US" smtClean="0"/>
              <a:t>Earned Value Calculations </a:t>
            </a:r>
            <a:br>
              <a:rPr lang="en-US" smtClean="0"/>
            </a:br>
            <a:r>
              <a:rPr lang="en-US" smtClean="0"/>
              <a:t>for One Activity After Week One</a:t>
            </a:r>
          </a:p>
        </p:txBody>
      </p:sp>
      <p:pic>
        <p:nvPicPr>
          <p:cNvPr id="50181" name="Picture 7" descr="Tbl07-04.bmp"/>
          <p:cNvPicPr>
            <a:picLocks noChangeAspect="1"/>
          </p:cNvPicPr>
          <p:nvPr/>
        </p:nvPicPr>
        <p:blipFill>
          <a:blip r:embed="rId2">
            <a:extLst>
              <a:ext uri="{28A0092B-C50C-407E-A947-70E740481C1C}">
                <a14:useLocalDpi xmlns:a14="http://schemas.microsoft.com/office/drawing/2010/main" val="0"/>
              </a:ext>
            </a:extLst>
          </a:blip>
          <a:srcRect t="7692"/>
          <a:stretch>
            <a:fillRect/>
          </a:stretch>
        </p:blipFill>
        <p:spPr bwMode="auto">
          <a:xfrm>
            <a:off x="1752601" y="1828800"/>
            <a:ext cx="8170863"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9498856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752600" y="274638"/>
            <a:ext cx="8458200" cy="792162"/>
          </a:xfrm>
        </p:spPr>
        <p:txBody>
          <a:bodyPr/>
          <a:lstStyle/>
          <a:p>
            <a:r>
              <a:rPr lang="en-US" smtClean="0"/>
              <a:t>Earned Value Formulas</a:t>
            </a:r>
          </a:p>
        </p:txBody>
      </p:sp>
      <p:pic>
        <p:nvPicPr>
          <p:cNvPr id="51205" name="Picture 7" descr="Tbl07-05.bmp"/>
          <p:cNvPicPr>
            <a:picLocks noChangeAspect="1"/>
          </p:cNvPicPr>
          <p:nvPr/>
        </p:nvPicPr>
        <p:blipFill>
          <a:blip r:embed="rId2">
            <a:extLst>
              <a:ext uri="{28A0092B-C50C-407E-A947-70E740481C1C}">
                <a14:useLocalDpi xmlns:a14="http://schemas.microsoft.com/office/drawing/2010/main" val="0"/>
              </a:ext>
            </a:extLst>
          </a:blip>
          <a:srcRect t="6976"/>
          <a:stretch>
            <a:fillRect/>
          </a:stretch>
        </p:blipFill>
        <p:spPr bwMode="auto">
          <a:xfrm>
            <a:off x="1828801" y="1600200"/>
            <a:ext cx="8505825"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3383271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524000" y="1"/>
            <a:ext cx="8839200" cy="868363"/>
          </a:xfrm>
        </p:spPr>
        <p:txBody>
          <a:bodyPr/>
          <a:lstStyle/>
          <a:p>
            <a:r>
              <a:rPr lang="en-US" smtClean="0"/>
              <a:t>Earned Value Formulas</a:t>
            </a:r>
          </a:p>
        </p:txBody>
      </p:sp>
      <p:sp>
        <p:nvSpPr>
          <p:cNvPr id="52227" name="Rectangle 3"/>
          <p:cNvSpPr>
            <a:spLocks noGrp="1" noChangeArrowheads="1"/>
          </p:cNvSpPr>
          <p:nvPr>
            <p:ph idx="1"/>
          </p:nvPr>
        </p:nvSpPr>
        <p:spPr>
          <a:xfrm>
            <a:off x="1752600" y="914400"/>
            <a:ext cx="8686800" cy="5029200"/>
          </a:xfrm>
        </p:spPr>
        <p:txBody>
          <a:bodyPr/>
          <a:lstStyle/>
          <a:p>
            <a:r>
              <a:rPr lang="en-US" sz="2400"/>
              <a:t>Negative numbers for cost and schedule variance indicate problems in those areas</a:t>
            </a:r>
          </a:p>
          <a:p>
            <a:pPr marL="742950" lvl="1" indent="-285750"/>
            <a:r>
              <a:rPr lang="en-US" sz="2200"/>
              <a:t>If CV is negative it means that performing the work cost more than planned</a:t>
            </a:r>
          </a:p>
          <a:p>
            <a:pPr marL="742950" lvl="1" indent="-285750"/>
            <a:r>
              <a:rPr lang="en-US" sz="2200"/>
              <a:t>A negative SV means that it took longer than planned to perform the work</a:t>
            </a:r>
          </a:p>
          <a:p>
            <a:r>
              <a:rPr lang="en-US" sz="2400"/>
              <a:t> CPI can be used to estimate the projected cost of completing the project based on performance to date (EAC)</a:t>
            </a:r>
          </a:p>
          <a:p>
            <a:pPr marL="742950" lvl="1" indent="-285750"/>
            <a:r>
              <a:rPr lang="en-US" sz="2200"/>
              <a:t>=1:the planned and actual costs are the same; &lt;1: over budget; &gt;1: under budget</a:t>
            </a:r>
          </a:p>
          <a:p>
            <a:r>
              <a:rPr lang="en-US" sz="2400"/>
              <a:t>SPI can be used to estimate the projected time to complete the project</a:t>
            </a:r>
          </a:p>
          <a:p>
            <a:pPr marL="742950" lvl="1" indent="-285750"/>
            <a:r>
              <a:rPr lang="en-US" sz="2200"/>
              <a:t>=1: on schedule; &lt;1 behind schedule; &gt;1 ahead of schedule</a:t>
            </a:r>
          </a:p>
        </p:txBody>
      </p:sp>
    </p:spTree>
    <p:extLst>
      <p:ext uri="{BB962C8B-B14F-4D97-AF65-F5344CB8AC3E}">
        <p14:creationId xmlns:p14="http://schemas.microsoft.com/office/powerpoint/2010/main" val="22265077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905000" y="609600"/>
            <a:ext cx="8305800" cy="1143000"/>
          </a:xfrm>
        </p:spPr>
        <p:txBody>
          <a:bodyPr>
            <a:normAutofit fontScale="90000"/>
          </a:bodyPr>
          <a:lstStyle/>
          <a:p>
            <a:r>
              <a:rPr lang="en-US" smtClean="0"/>
              <a:t>The Importance of Project Cost Management</a:t>
            </a:r>
          </a:p>
        </p:txBody>
      </p:sp>
      <p:sp>
        <p:nvSpPr>
          <p:cNvPr id="16387" name="Rectangle 3"/>
          <p:cNvSpPr>
            <a:spLocks noGrp="1" noChangeArrowheads="1"/>
          </p:cNvSpPr>
          <p:nvPr>
            <p:ph idx="1"/>
          </p:nvPr>
        </p:nvSpPr>
        <p:spPr>
          <a:xfrm>
            <a:off x="1905000" y="1752600"/>
            <a:ext cx="8305800" cy="4038600"/>
          </a:xfrm>
        </p:spPr>
        <p:txBody>
          <a:bodyPr>
            <a:normAutofit/>
          </a:bodyPr>
          <a:lstStyle/>
          <a:p>
            <a:r>
              <a:rPr lang="en-US" dirty="0" smtClean="0"/>
              <a:t>IT projects have a poor track record for meeting budget goals</a:t>
            </a:r>
          </a:p>
          <a:p>
            <a:endParaRPr lang="en-US" dirty="0" smtClean="0"/>
          </a:p>
          <a:p>
            <a:r>
              <a:rPr lang="en-IN" dirty="0"/>
              <a:t>Interestingly, a study conducted by </a:t>
            </a:r>
            <a:r>
              <a:rPr lang="en-IN" b="1" dirty="0">
                <a:hlinkClick r:id="rId2"/>
              </a:rPr>
              <a:t>McKinsey found</a:t>
            </a:r>
            <a:r>
              <a:rPr lang="en-IN" dirty="0"/>
              <a:t> that </a:t>
            </a:r>
            <a:r>
              <a:rPr lang="en-IN" b="1" dirty="0"/>
              <a:t>66% of enterprise software projects have cost overruns</a:t>
            </a:r>
            <a:r>
              <a:rPr lang="en-IN" dirty="0"/>
              <a:t>. A third of them go beyond the estimated schedule, and almost 20% of them fall short of promised benefits</a:t>
            </a:r>
            <a:r>
              <a:rPr lang="en-IN" dirty="0" smtClean="0"/>
              <a:t>.</a:t>
            </a:r>
            <a:endParaRPr lang="en-US" dirty="0" smtClean="0"/>
          </a:p>
        </p:txBody>
      </p:sp>
    </p:spTree>
    <p:extLst>
      <p:ext uri="{BB962C8B-B14F-4D97-AF65-F5344CB8AC3E}">
        <p14:creationId xmlns:p14="http://schemas.microsoft.com/office/powerpoint/2010/main" val="61918678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1752600" y="228600"/>
            <a:ext cx="8915400" cy="685800"/>
          </a:xfrm>
        </p:spPr>
        <p:txBody>
          <a:bodyPr/>
          <a:lstStyle/>
          <a:p>
            <a:r>
              <a:rPr lang="en-US" sz="3000"/>
              <a:t>Earned Value Chart for Project after Five Months</a:t>
            </a:r>
          </a:p>
        </p:txBody>
      </p:sp>
      <p:pic>
        <p:nvPicPr>
          <p:cNvPr id="53253" name="Picture 9" descr="Fig07-05.bmp"/>
          <p:cNvPicPr>
            <a:picLocks noChangeAspect="1"/>
          </p:cNvPicPr>
          <p:nvPr/>
        </p:nvPicPr>
        <p:blipFill>
          <a:blip r:embed="rId2">
            <a:extLst>
              <a:ext uri="{28A0092B-C50C-407E-A947-70E740481C1C}">
                <a14:useLocalDpi xmlns:a14="http://schemas.microsoft.com/office/drawing/2010/main" val="0"/>
              </a:ext>
            </a:extLst>
          </a:blip>
          <a:srcRect b="6483"/>
          <a:stretch>
            <a:fillRect/>
          </a:stretch>
        </p:blipFill>
        <p:spPr bwMode="auto">
          <a:xfrm>
            <a:off x="2286000" y="1981201"/>
            <a:ext cx="7620000" cy="444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4" name="Rectangle 3"/>
          <p:cNvSpPr>
            <a:spLocks noChangeArrowheads="1"/>
          </p:cNvSpPr>
          <p:nvPr/>
        </p:nvSpPr>
        <p:spPr bwMode="auto">
          <a:xfrm>
            <a:off x="1828800" y="1143000"/>
            <a:ext cx="8686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a:spcBef>
                <a:spcPts val="575"/>
              </a:spcBef>
              <a:buClr>
                <a:schemeClr val="accent1"/>
              </a:buClr>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a:spcBef>
                <a:spcPts val="375"/>
              </a:spcBef>
              <a:buClr>
                <a:srgbClr val="D8AFB9"/>
              </a:buClr>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a:spcBef>
                <a:spcPts val="375"/>
              </a:spcBef>
              <a:buClr>
                <a:srgbClr val="DE6C36"/>
              </a:buClr>
              <a:buSzPct val="80000"/>
              <a:buFont typeface="Wingdings 2" panose="05020102010507070707" pitchFamily="18" charset="2"/>
              <a:buChar char=""/>
              <a:defRPr sz="2000">
                <a:solidFill>
                  <a:schemeClr val="tx1"/>
                </a:solidFill>
                <a:latin typeface="Arial" panose="020B0604020202020204" pitchFamily="34" charset="0"/>
              </a:defRPr>
            </a:lvl4pPr>
            <a:lvl5pPr marL="2057400" indent="-228600">
              <a:spcBef>
                <a:spcPts val="375"/>
              </a:spcBef>
              <a:buClr>
                <a:srgbClr val="DE6C36"/>
              </a:buClr>
              <a:buChar char="o"/>
              <a:defRPr sz="2000">
                <a:solidFill>
                  <a:schemeClr val="tx1"/>
                </a:solidFill>
                <a:latin typeface="Arial" panose="020B0604020202020204" pitchFamily="34" charset="0"/>
              </a:defRPr>
            </a:lvl5pPr>
            <a:lvl6pPr marL="2514600" indent="-228600" eaLnBrk="0" fontAlgn="base" hangingPunct="0">
              <a:spcBef>
                <a:spcPts val="375"/>
              </a:spcBef>
              <a:spcAft>
                <a:spcPct val="0"/>
              </a:spcAft>
              <a:buClr>
                <a:srgbClr val="DE6C36"/>
              </a:buClr>
              <a:buChar char="o"/>
              <a:defRPr sz="2000">
                <a:solidFill>
                  <a:schemeClr val="tx1"/>
                </a:solidFill>
                <a:latin typeface="Arial" panose="020B0604020202020204" pitchFamily="34" charset="0"/>
              </a:defRPr>
            </a:lvl6pPr>
            <a:lvl7pPr marL="2971800" indent="-228600" eaLnBrk="0" fontAlgn="base" hangingPunct="0">
              <a:spcBef>
                <a:spcPts val="375"/>
              </a:spcBef>
              <a:spcAft>
                <a:spcPct val="0"/>
              </a:spcAft>
              <a:buClr>
                <a:srgbClr val="DE6C36"/>
              </a:buClr>
              <a:buChar char="o"/>
              <a:defRPr sz="2000">
                <a:solidFill>
                  <a:schemeClr val="tx1"/>
                </a:solidFill>
                <a:latin typeface="Arial" panose="020B0604020202020204" pitchFamily="34" charset="0"/>
              </a:defRPr>
            </a:lvl7pPr>
            <a:lvl8pPr marL="3429000" indent="-228600" eaLnBrk="0" fontAlgn="base" hangingPunct="0">
              <a:spcBef>
                <a:spcPts val="375"/>
              </a:spcBef>
              <a:spcAft>
                <a:spcPct val="0"/>
              </a:spcAft>
              <a:buClr>
                <a:srgbClr val="DE6C36"/>
              </a:buClr>
              <a:buChar char="o"/>
              <a:defRPr sz="2000">
                <a:solidFill>
                  <a:schemeClr val="tx1"/>
                </a:solidFill>
                <a:latin typeface="Arial" panose="020B0604020202020204" pitchFamily="34" charset="0"/>
              </a:defRPr>
            </a:lvl8pPr>
            <a:lvl9pPr marL="3886200" indent="-228600" eaLnBrk="0" fontAlgn="base" hangingPunct="0">
              <a:spcBef>
                <a:spcPts val="375"/>
              </a:spcBef>
              <a:spcAft>
                <a:spcPct val="0"/>
              </a:spcAft>
              <a:buClr>
                <a:srgbClr val="DE6C36"/>
              </a:buClr>
              <a:buChar char="o"/>
              <a:defRPr sz="2000">
                <a:solidFill>
                  <a:schemeClr val="tx1"/>
                </a:solidFill>
                <a:latin typeface="Arial" panose="020B0604020202020204" pitchFamily="34" charset="0"/>
              </a:defRPr>
            </a:lvl9pPr>
          </a:lstStyle>
          <a:p>
            <a:r>
              <a:rPr lang="en-US" sz="1600" b="1"/>
              <a:t>EAC = $122,308 = BAC/CPI = $100,000/.81761</a:t>
            </a:r>
          </a:p>
          <a:p>
            <a:r>
              <a:rPr lang="en-US" sz="1600" b="1"/>
              <a:t>ETC = 12.74 months = Original Time Estimate/SPI = 12 months/.94203</a:t>
            </a:r>
          </a:p>
        </p:txBody>
      </p:sp>
    </p:spTree>
    <p:extLst>
      <p:ext uri="{BB962C8B-B14F-4D97-AF65-F5344CB8AC3E}">
        <p14:creationId xmlns:p14="http://schemas.microsoft.com/office/powerpoint/2010/main" val="385656358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1905000" y="274638"/>
            <a:ext cx="8305800" cy="792162"/>
          </a:xfrm>
        </p:spPr>
        <p:txBody>
          <a:bodyPr/>
          <a:lstStyle/>
          <a:p>
            <a:r>
              <a:rPr lang="en-US" smtClean="0"/>
              <a:t>Earned Value Chart</a:t>
            </a:r>
          </a:p>
        </p:txBody>
      </p:sp>
      <p:sp>
        <p:nvSpPr>
          <p:cNvPr id="54275" name="Rectangle 3"/>
          <p:cNvSpPr>
            <a:spLocks noGrp="1" noChangeArrowheads="1"/>
          </p:cNvSpPr>
          <p:nvPr>
            <p:ph idx="1"/>
          </p:nvPr>
        </p:nvSpPr>
        <p:spPr>
          <a:xfrm>
            <a:off x="1828800" y="1143000"/>
            <a:ext cx="8458200" cy="5181600"/>
          </a:xfrm>
        </p:spPr>
        <p:txBody>
          <a:bodyPr/>
          <a:lstStyle/>
          <a:p>
            <a:r>
              <a:rPr lang="en-US" smtClean="0"/>
              <a:t>The chart helps visualize how the project is performing.</a:t>
            </a:r>
          </a:p>
          <a:p>
            <a:pPr marL="776288" lvl="1" indent="-457200"/>
            <a:r>
              <a:rPr lang="en-US" smtClean="0"/>
              <a:t>If the project goes as planned, it will finish in 12 months at a cost of $100,000</a:t>
            </a:r>
          </a:p>
          <a:p>
            <a:pPr marL="776288" lvl="1" indent="-457200"/>
            <a:r>
              <a:rPr lang="en-US" smtClean="0"/>
              <a:t>The actual cost line is always right on or above the earned value line. </a:t>
            </a:r>
          </a:p>
          <a:p>
            <a:pPr lvl="2"/>
            <a:r>
              <a:rPr lang="en-US" sz="2200"/>
              <a:t>Interpretation: This means costs are equal to or more than planned</a:t>
            </a:r>
          </a:p>
          <a:p>
            <a:pPr marL="776288" lvl="1" indent="-457200"/>
            <a:r>
              <a:rPr lang="en-US" smtClean="0"/>
              <a:t>The planned value line is pretty close to the EV line, just slightly higher in the last month</a:t>
            </a:r>
          </a:p>
          <a:p>
            <a:pPr lvl="2"/>
            <a:r>
              <a:rPr lang="en-US" sz="2200"/>
              <a:t>Interpretation: The project has been right on schedule until last month when the project fell behind schedule</a:t>
            </a:r>
          </a:p>
        </p:txBody>
      </p:sp>
    </p:spTree>
    <p:extLst>
      <p:ext uri="{BB962C8B-B14F-4D97-AF65-F5344CB8AC3E}">
        <p14:creationId xmlns:p14="http://schemas.microsoft.com/office/powerpoint/2010/main" val="268403689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a:xfrm>
            <a:off x="0" y="274638"/>
            <a:ext cx="8305800" cy="792162"/>
          </a:xfrm>
        </p:spPr>
        <p:txBody>
          <a:bodyPr/>
          <a:lstStyle/>
          <a:p>
            <a:r>
              <a:rPr lang="en-US" smtClean="0"/>
              <a:t>Earned Value Chart</a:t>
            </a:r>
          </a:p>
        </p:txBody>
      </p:sp>
      <p:sp>
        <p:nvSpPr>
          <p:cNvPr id="55299" name="Rectangle 3"/>
          <p:cNvSpPr>
            <a:spLocks noGrp="1" noChangeArrowheads="1"/>
          </p:cNvSpPr>
          <p:nvPr>
            <p:ph type="body" idx="4294967295"/>
          </p:nvPr>
        </p:nvSpPr>
        <p:spPr>
          <a:xfrm>
            <a:off x="0" y="1143000"/>
            <a:ext cx="8458200" cy="5181600"/>
          </a:xfrm>
        </p:spPr>
        <p:txBody>
          <a:bodyPr/>
          <a:lstStyle/>
          <a:p>
            <a:r>
              <a:rPr lang="en-US" sz="2400"/>
              <a:t>Many commercial organizations do not use EV management</a:t>
            </a:r>
          </a:p>
          <a:p>
            <a:pPr marL="776288" lvl="1" indent="-457200"/>
            <a:r>
              <a:rPr lang="en-US" sz="2200"/>
              <a:t>Because IT projects do not have good planning information, tracking performance against a plan might produce misleading information</a:t>
            </a:r>
          </a:p>
          <a:p>
            <a:pPr marL="776288" lvl="1" indent="-457200"/>
            <a:r>
              <a:rPr lang="en-US" sz="2200"/>
              <a:t>Estimating percentage completion of tasks might also produce misleading information. 	</a:t>
            </a:r>
          </a:p>
          <a:p>
            <a:pPr lvl="2"/>
            <a:r>
              <a:rPr lang="en-US" sz="1800"/>
              <a:t>What does it mean to say a task is 75% complete after 3 months? 1 more month is needed to finish? Will finish after spending an additional 25% of the planned budget? Could very well be no to both of those question.</a:t>
            </a:r>
          </a:p>
          <a:p>
            <a:pPr marL="776288" lvl="1" indent="-457200"/>
            <a:r>
              <a:rPr lang="en-US" sz="2200"/>
              <a:t>To simply EV management, </a:t>
            </a:r>
          </a:p>
          <a:p>
            <a:pPr lvl="2"/>
            <a:r>
              <a:rPr lang="en-US" smtClean="0"/>
              <a:t>Use percentage completion of 0(not started), 50 (in progress) and 100 (completed)</a:t>
            </a:r>
          </a:p>
          <a:p>
            <a:pPr lvl="2"/>
            <a:r>
              <a:rPr lang="en-US" smtClean="0"/>
              <a:t>Or, enter and collect EV data at summary levels of the WBS</a:t>
            </a:r>
          </a:p>
        </p:txBody>
      </p:sp>
    </p:spTree>
    <p:extLst>
      <p:ext uri="{BB962C8B-B14F-4D97-AF65-F5344CB8AC3E}">
        <p14:creationId xmlns:p14="http://schemas.microsoft.com/office/powerpoint/2010/main" val="215792648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idx="4294967295"/>
          </p:nvPr>
        </p:nvSpPr>
        <p:spPr>
          <a:xfrm>
            <a:off x="0" y="274638"/>
            <a:ext cx="8305800" cy="792162"/>
          </a:xfrm>
        </p:spPr>
        <p:txBody>
          <a:bodyPr/>
          <a:lstStyle/>
          <a:p>
            <a:r>
              <a:rPr lang="en-US" smtClean="0"/>
              <a:t>Project Portfolio Management</a:t>
            </a:r>
          </a:p>
        </p:txBody>
      </p:sp>
      <p:sp>
        <p:nvSpPr>
          <p:cNvPr id="56323" name="Rectangle 3"/>
          <p:cNvSpPr>
            <a:spLocks noGrp="1" noChangeArrowheads="1"/>
          </p:cNvSpPr>
          <p:nvPr>
            <p:ph type="body" idx="4294967295"/>
          </p:nvPr>
        </p:nvSpPr>
        <p:spPr>
          <a:xfrm>
            <a:off x="0" y="1143000"/>
            <a:ext cx="8458200" cy="4572000"/>
          </a:xfrm>
        </p:spPr>
        <p:txBody>
          <a:bodyPr/>
          <a:lstStyle/>
          <a:p>
            <a:pPr>
              <a:lnSpc>
                <a:spcPct val="90000"/>
              </a:lnSpc>
            </a:pPr>
            <a:r>
              <a:rPr lang="en-US"/>
              <a:t>Many organizations collect and control an entire suite of projects or investments as one set of interrelated activities in a portfolio</a:t>
            </a:r>
          </a:p>
          <a:p>
            <a:pPr>
              <a:lnSpc>
                <a:spcPct val="90000"/>
              </a:lnSpc>
            </a:pPr>
            <a:r>
              <a:rPr lang="en-US"/>
              <a:t>Five levels for project portfolio management</a:t>
            </a:r>
          </a:p>
          <a:p>
            <a:pPr marL="776288" lvl="1" indent="-457200">
              <a:buFont typeface="Arial" panose="020B0604020202020204" pitchFamily="34" charset="0"/>
              <a:buAutoNum type="arabicPeriod"/>
            </a:pPr>
            <a:r>
              <a:rPr lang="en-US" sz="2600"/>
              <a:t>Put all your projects in one database</a:t>
            </a:r>
          </a:p>
          <a:p>
            <a:pPr marL="776288" lvl="1" indent="-457200">
              <a:buFont typeface="Arial" panose="020B0604020202020204" pitchFamily="34" charset="0"/>
              <a:buAutoNum type="arabicPeriod"/>
            </a:pPr>
            <a:r>
              <a:rPr lang="en-US" sz="2600"/>
              <a:t>Prioritize the projects in your database</a:t>
            </a:r>
          </a:p>
          <a:p>
            <a:pPr marL="776288" lvl="1" indent="-457200">
              <a:buFont typeface="Arial" panose="020B0604020202020204" pitchFamily="34" charset="0"/>
              <a:buAutoNum type="arabicPeriod"/>
            </a:pPr>
            <a:r>
              <a:rPr lang="en-US" sz="2600"/>
              <a:t>Divide your projects into two or three budgets based on type of investment</a:t>
            </a:r>
          </a:p>
          <a:p>
            <a:pPr marL="776288" lvl="1" indent="-457200">
              <a:buFont typeface="Arial" panose="020B0604020202020204" pitchFamily="34" charset="0"/>
              <a:buAutoNum type="arabicPeriod"/>
            </a:pPr>
            <a:r>
              <a:rPr lang="en-US" sz="2600"/>
              <a:t>Automate the repository</a:t>
            </a:r>
          </a:p>
          <a:p>
            <a:pPr marL="776288" lvl="1" indent="-457200">
              <a:buFont typeface="Arial" panose="020B0604020202020204" pitchFamily="34" charset="0"/>
              <a:buAutoNum type="arabicPeriod"/>
            </a:pPr>
            <a:r>
              <a:rPr lang="en-US" sz="2600"/>
              <a:t>Apply modern portfolio theory, including risk-return tools that map project risk on a curve</a:t>
            </a:r>
          </a:p>
        </p:txBody>
      </p:sp>
    </p:spTree>
    <p:extLst>
      <p:ext uri="{BB962C8B-B14F-4D97-AF65-F5344CB8AC3E}">
        <p14:creationId xmlns:p14="http://schemas.microsoft.com/office/powerpoint/2010/main" val="224255200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1905000" y="274638"/>
            <a:ext cx="8305800" cy="868362"/>
          </a:xfrm>
        </p:spPr>
        <p:txBody>
          <a:bodyPr/>
          <a:lstStyle/>
          <a:p>
            <a:r>
              <a:rPr lang="en-US" smtClean="0"/>
              <a:t>Benefits of Portfolio Management</a:t>
            </a:r>
          </a:p>
        </p:txBody>
      </p:sp>
      <p:sp>
        <p:nvSpPr>
          <p:cNvPr id="57347" name="Rectangle 3"/>
          <p:cNvSpPr>
            <a:spLocks noGrp="1" noChangeArrowheads="1"/>
          </p:cNvSpPr>
          <p:nvPr>
            <p:ph idx="1"/>
          </p:nvPr>
        </p:nvSpPr>
        <p:spPr>
          <a:xfrm>
            <a:off x="1905000" y="1219200"/>
            <a:ext cx="8458200" cy="5334000"/>
          </a:xfrm>
        </p:spPr>
        <p:txBody>
          <a:bodyPr/>
          <a:lstStyle/>
          <a:p>
            <a:pPr>
              <a:lnSpc>
                <a:spcPct val="80000"/>
              </a:lnSpc>
            </a:pPr>
            <a:r>
              <a:rPr lang="en-US" smtClean="0"/>
              <a:t>Schlumberger saved $3 million in one year by organizing 120 information technology projects into a portfolio</a:t>
            </a:r>
          </a:p>
          <a:p>
            <a:pPr lvl="1">
              <a:lnSpc>
                <a:spcPct val="80000"/>
              </a:lnSpc>
            </a:pPr>
            <a:r>
              <a:rPr lang="en-US" smtClean="0"/>
              <a:t>80% of the prjects overlapped </a:t>
            </a:r>
          </a:p>
          <a:p>
            <a:pPr lvl="1">
              <a:lnSpc>
                <a:spcPct val="80000"/>
              </a:lnSpc>
            </a:pPr>
            <a:r>
              <a:rPr lang="en-US" smtClean="0"/>
              <a:t>14 separate projects were trying to accomplish the same thing </a:t>
            </a:r>
          </a:p>
          <a:p>
            <a:pPr>
              <a:lnSpc>
                <a:spcPct val="80000"/>
              </a:lnSpc>
            </a:pPr>
            <a:r>
              <a:rPr lang="en-US" smtClean="0"/>
              <a:t>META Group research shows that:</a:t>
            </a:r>
          </a:p>
          <a:p>
            <a:pPr lvl="1">
              <a:lnSpc>
                <a:spcPct val="80000"/>
              </a:lnSpc>
            </a:pPr>
            <a:r>
              <a:rPr lang="en-US" smtClean="0"/>
              <a:t>Organizations that evaluate information technology projects by what their business impacts are and what their potential business values will be implement projects that result in 25 percent more improvement to the bottom line </a:t>
            </a:r>
          </a:p>
          <a:p>
            <a:pPr lvl="1">
              <a:lnSpc>
                <a:spcPct val="80000"/>
              </a:lnSpc>
            </a:pPr>
            <a:r>
              <a:rPr lang="en-US" smtClean="0"/>
              <a:t>Business executives state that using project portfolio management allows managers to make decisions faster and with more confidence </a:t>
            </a:r>
          </a:p>
        </p:txBody>
      </p:sp>
    </p:spTree>
    <p:extLst>
      <p:ext uri="{BB962C8B-B14F-4D97-AF65-F5344CB8AC3E}">
        <p14:creationId xmlns:p14="http://schemas.microsoft.com/office/powerpoint/2010/main" val="271906206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a:xfrm>
            <a:off x="1828800" y="152401"/>
            <a:ext cx="8305800" cy="715963"/>
          </a:xfrm>
        </p:spPr>
        <p:txBody>
          <a:bodyPr/>
          <a:lstStyle/>
          <a:p>
            <a:r>
              <a:rPr lang="en-US" smtClean="0"/>
              <a:t>Best Practice</a:t>
            </a:r>
          </a:p>
        </p:txBody>
      </p:sp>
      <p:sp>
        <p:nvSpPr>
          <p:cNvPr id="58371" name="Content Placeholder 2"/>
          <p:cNvSpPr>
            <a:spLocks noGrp="1"/>
          </p:cNvSpPr>
          <p:nvPr>
            <p:ph idx="1"/>
          </p:nvPr>
        </p:nvSpPr>
        <p:spPr>
          <a:xfrm>
            <a:off x="1524000" y="838200"/>
            <a:ext cx="9144000" cy="4876800"/>
          </a:xfrm>
        </p:spPr>
        <p:txBody>
          <a:bodyPr>
            <a:normAutofit/>
          </a:bodyPr>
          <a:lstStyle/>
          <a:p>
            <a:r>
              <a:rPr lang="en-US" sz="2400"/>
              <a:t>A global survey released by Borland Software in 2006 suggests that many organizations are still at a low level of maturity in terms of how they define project goals, allocate resources, and measure overall success of their information technology portfolios</a:t>
            </a:r>
          </a:p>
          <a:p>
            <a:r>
              <a:rPr lang="en-US" sz="2400"/>
              <a:t>Some of the findings include the following:</a:t>
            </a:r>
          </a:p>
          <a:p>
            <a:pPr lvl="1"/>
            <a:r>
              <a:rPr lang="en-US" sz="2000"/>
              <a:t>Only 22 percent of survey respondents reported that their organization either effectively or very effectively uses a project plan for managing projects</a:t>
            </a:r>
          </a:p>
          <a:p>
            <a:pPr lvl="1"/>
            <a:r>
              <a:rPr lang="en-US" sz="2000"/>
              <a:t>Only 17 percent have either rigorous or very rigorous processes for project plans, which include developing a baseline and estimating schedule, cost, and business impact of projects</a:t>
            </a:r>
          </a:p>
          <a:p>
            <a:pPr lvl="1"/>
            <a:r>
              <a:rPr lang="en-US" sz="2000"/>
              <a:t>Only 20 percent agreed their organizations monitor portfolio progress and coordinate across interdependent projects</a:t>
            </a:r>
          </a:p>
          <a:p>
            <a:pPr lvl="1"/>
            <a:r>
              <a:rPr lang="en-US" sz="2000"/>
              <a:t>The most successful organizations are taking a holistic view of focusing, managing and measuring their IT efforts with an integrated combination of best practice processes, training and technology</a:t>
            </a:r>
            <a:endParaRPr lang="en-US" sz="3200"/>
          </a:p>
        </p:txBody>
      </p:sp>
    </p:spTree>
    <p:extLst>
      <p:ext uri="{BB962C8B-B14F-4D97-AF65-F5344CB8AC3E}">
        <p14:creationId xmlns:p14="http://schemas.microsoft.com/office/powerpoint/2010/main" val="275293083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idx="4294967295"/>
          </p:nvPr>
        </p:nvSpPr>
        <p:spPr>
          <a:xfrm>
            <a:off x="0" y="152400"/>
            <a:ext cx="8305800" cy="715963"/>
          </a:xfrm>
        </p:spPr>
        <p:txBody>
          <a:bodyPr/>
          <a:lstStyle/>
          <a:p>
            <a:r>
              <a:rPr lang="en-US" smtClean="0"/>
              <a:t>Best Practice</a:t>
            </a:r>
          </a:p>
        </p:txBody>
      </p:sp>
      <p:sp>
        <p:nvSpPr>
          <p:cNvPr id="59395" name="Content Placeholder 2"/>
          <p:cNvSpPr>
            <a:spLocks noGrp="1"/>
          </p:cNvSpPr>
          <p:nvPr>
            <p:ph sz="quarter" idx="4294967295"/>
          </p:nvPr>
        </p:nvSpPr>
        <p:spPr>
          <a:xfrm>
            <a:off x="0" y="990600"/>
            <a:ext cx="8305800" cy="5334000"/>
          </a:xfrm>
        </p:spPr>
        <p:txBody>
          <a:bodyPr/>
          <a:lstStyle/>
          <a:p>
            <a:r>
              <a:rPr lang="en-US"/>
              <a:t>The most successful organizations are taking a holistic view of focusing, managing and measuring their IT efforts with an integrated combination of best practice processes, training and technology</a:t>
            </a:r>
          </a:p>
          <a:p>
            <a:pPr lvl="1"/>
            <a:r>
              <a:rPr lang="en-US" sz="2600"/>
              <a:t>Unfortunately, most organizations today are not taking that approach</a:t>
            </a:r>
          </a:p>
        </p:txBody>
      </p:sp>
    </p:spTree>
    <p:extLst>
      <p:ext uri="{BB962C8B-B14F-4D97-AF65-F5344CB8AC3E}">
        <p14:creationId xmlns:p14="http://schemas.microsoft.com/office/powerpoint/2010/main" val="408871033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050"/>
          <p:cNvSpPr>
            <a:spLocks noGrp="1" noChangeArrowheads="1"/>
          </p:cNvSpPr>
          <p:nvPr>
            <p:ph type="title"/>
          </p:nvPr>
        </p:nvSpPr>
        <p:spPr>
          <a:xfrm>
            <a:off x="1524000" y="304800"/>
            <a:ext cx="9144000" cy="1143000"/>
          </a:xfrm>
        </p:spPr>
        <p:txBody>
          <a:bodyPr>
            <a:normAutofit fontScale="90000"/>
          </a:bodyPr>
          <a:lstStyle/>
          <a:p>
            <a:r>
              <a:rPr lang="en-US" smtClean="0"/>
              <a:t>Using Software to Assist </a:t>
            </a:r>
            <a:br>
              <a:rPr lang="en-US" smtClean="0"/>
            </a:br>
            <a:r>
              <a:rPr lang="en-US" smtClean="0"/>
              <a:t>in Cost Management</a:t>
            </a:r>
          </a:p>
        </p:txBody>
      </p:sp>
      <p:sp>
        <p:nvSpPr>
          <p:cNvPr id="60419" name="Rectangle 2051"/>
          <p:cNvSpPr>
            <a:spLocks noGrp="1" noChangeArrowheads="1"/>
          </p:cNvSpPr>
          <p:nvPr>
            <p:ph idx="1"/>
          </p:nvPr>
        </p:nvSpPr>
        <p:spPr>
          <a:xfrm>
            <a:off x="1752600" y="1219200"/>
            <a:ext cx="8915400" cy="5105400"/>
          </a:xfrm>
        </p:spPr>
        <p:txBody>
          <a:bodyPr/>
          <a:lstStyle/>
          <a:p>
            <a:pPr>
              <a:lnSpc>
                <a:spcPct val="90000"/>
              </a:lnSpc>
            </a:pPr>
            <a:r>
              <a:rPr lang="en-US" smtClean="0"/>
              <a:t>Spreadsheets are a common tool for resource planning, cost estimating, cost budgeting, and cost control</a:t>
            </a:r>
          </a:p>
          <a:p>
            <a:pPr>
              <a:lnSpc>
                <a:spcPct val="90000"/>
              </a:lnSpc>
            </a:pPr>
            <a:r>
              <a:rPr lang="en-US" smtClean="0"/>
              <a:t>Many companies use more sophisticated and centralized financial applications software for cost information</a:t>
            </a:r>
          </a:p>
          <a:p>
            <a:pPr>
              <a:lnSpc>
                <a:spcPct val="90000"/>
              </a:lnSpc>
            </a:pPr>
            <a:r>
              <a:rPr lang="en-US" smtClean="0"/>
              <a:t>Project management software has many cost-related features, especially enterprise PM software</a:t>
            </a:r>
          </a:p>
          <a:p>
            <a:pPr marL="742950" lvl="1" indent="-285750"/>
            <a:r>
              <a:rPr lang="en-US" smtClean="0"/>
              <a:t>Several companies have developed methods to link data between their project management software and their main accounting systems</a:t>
            </a:r>
          </a:p>
        </p:txBody>
      </p:sp>
    </p:spTree>
    <p:extLst>
      <p:ext uri="{BB962C8B-B14F-4D97-AF65-F5344CB8AC3E}">
        <p14:creationId xmlns:p14="http://schemas.microsoft.com/office/powerpoint/2010/main" val="355397855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27546"/>
            <a:ext cx="10515600" cy="5849417"/>
          </a:xfrm>
        </p:spPr>
        <p:txBody>
          <a:bodyPr/>
          <a:lstStyle/>
          <a:p>
            <a:r>
              <a:rPr lang="en-IN" sz="2400" b="1" dirty="0"/>
              <a:t>They suggest 4 dimensions that are important</a:t>
            </a:r>
            <a:r>
              <a:rPr lang="en-IN" sz="2400" b="1" dirty="0" smtClean="0"/>
              <a:t>:</a:t>
            </a:r>
          </a:p>
          <a:p>
            <a:endParaRPr lang="en-IN" dirty="0"/>
          </a:p>
          <a:p>
            <a:r>
              <a:rPr lang="en-IN" sz="2400" dirty="0"/>
              <a:t>focusing on managing strategy and stakeholders instead of exclusively concentrating on budget and </a:t>
            </a:r>
            <a:r>
              <a:rPr lang="en-IN" sz="2400" dirty="0" smtClean="0"/>
              <a:t>scheduling</a:t>
            </a:r>
          </a:p>
          <a:p>
            <a:endParaRPr lang="en-IN" sz="2400" dirty="0"/>
          </a:p>
          <a:p>
            <a:r>
              <a:rPr lang="en-IN" sz="2400" dirty="0"/>
              <a:t>mastering technology and project content by securing critical internal and external </a:t>
            </a:r>
            <a:r>
              <a:rPr lang="en-IN" sz="2400" dirty="0" smtClean="0"/>
              <a:t>talent</a:t>
            </a:r>
          </a:p>
          <a:p>
            <a:endParaRPr lang="en-IN" sz="2400" dirty="0"/>
          </a:p>
          <a:p>
            <a:r>
              <a:rPr lang="en-IN" sz="2400" dirty="0"/>
              <a:t>building effective teams by aligning their incentives with the overall goals of </a:t>
            </a:r>
            <a:r>
              <a:rPr lang="en-IN" sz="2400" dirty="0" smtClean="0"/>
              <a:t>projects</a:t>
            </a:r>
          </a:p>
          <a:p>
            <a:endParaRPr lang="en-IN" sz="2400" dirty="0"/>
          </a:p>
          <a:p>
            <a:r>
              <a:rPr lang="en-IN" sz="2400" dirty="0"/>
              <a:t>excelling at core project-management practices, such as short delivery cycles and rigorous quality checks</a:t>
            </a:r>
          </a:p>
          <a:p>
            <a:endParaRPr lang="en-IN" dirty="0"/>
          </a:p>
        </p:txBody>
      </p:sp>
    </p:spTree>
    <p:extLst>
      <p:ext uri="{BB962C8B-B14F-4D97-AF65-F5344CB8AC3E}">
        <p14:creationId xmlns:p14="http://schemas.microsoft.com/office/powerpoint/2010/main" val="2816457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905000" y="228601"/>
            <a:ext cx="8305800" cy="563563"/>
          </a:xfrm>
        </p:spPr>
        <p:txBody>
          <a:bodyPr>
            <a:normAutofit fontScale="90000"/>
          </a:bodyPr>
          <a:lstStyle/>
          <a:p>
            <a:r>
              <a:rPr lang="en-US" smtClean="0"/>
              <a:t>What Went Wrong?</a:t>
            </a:r>
          </a:p>
        </p:txBody>
      </p:sp>
      <p:sp>
        <p:nvSpPr>
          <p:cNvPr id="17411" name="Content Placeholder 7"/>
          <p:cNvSpPr>
            <a:spLocks noGrp="1"/>
          </p:cNvSpPr>
          <p:nvPr>
            <p:ph idx="1"/>
          </p:nvPr>
        </p:nvSpPr>
        <p:spPr>
          <a:xfrm>
            <a:off x="1676400" y="838200"/>
            <a:ext cx="8534400" cy="5181600"/>
          </a:xfrm>
        </p:spPr>
        <p:txBody>
          <a:bodyPr/>
          <a:lstStyle/>
          <a:p>
            <a:r>
              <a:rPr lang="en-US" sz="2400"/>
              <a:t>The U.S. Internal Revenue Service (IRS) continues to provide examples of how not to manage costs</a:t>
            </a:r>
          </a:p>
          <a:p>
            <a:pPr lvl="1"/>
            <a:r>
              <a:rPr lang="en-US" sz="2000"/>
              <a:t>A series of project failures in the 1990s cost taxpayers more than $50 billion a year</a:t>
            </a:r>
          </a:p>
          <a:p>
            <a:pPr lvl="1"/>
            <a:r>
              <a:rPr lang="en-US" sz="2000"/>
              <a:t>In 2004, CIO Magazine reported problems with the IRS’s $8 billion modernization project</a:t>
            </a:r>
          </a:p>
          <a:p>
            <a:pPr lvl="1"/>
            <a:r>
              <a:rPr lang="en-US" sz="2000"/>
              <a:t>In 2006, the IRS was in the news for a botched upgrade to its fraud-detection software, costing $318 million in fraudulent refunds that didn’t get caught</a:t>
            </a:r>
          </a:p>
          <a:p>
            <a:r>
              <a:rPr lang="en-US" sz="2400"/>
              <a:t>The United Kingdom’s National Health Service IT modernization program was called the greatest IT disaster in history by a London columnist, with an estimated $26 billion overrun</a:t>
            </a:r>
          </a:p>
          <a:p>
            <a:pPr lvl="1"/>
            <a:r>
              <a:rPr lang="en-US" sz="2000"/>
              <a:t>Incompatible systems; resistance from physicians who felt they were not consulted enough about system features; arguments amoung contractors regarding responsibility</a:t>
            </a:r>
          </a:p>
        </p:txBody>
      </p:sp>
    </p:spTree>
    <p:extLst>
      <p:ext uri="{BB962C8B-B14F-4D97-AF65-F5344CB8AC3E}">
        <p14:creationId xmlns:p14="http://schemas.microsoft.com/office/powerpoint/2010/main" val="36111042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905000" y="228600"/>
            <a:ext cx="8305800" cy="1143000"/>
          </a:xfrm>
        </p:spPr>
        <p:txBody>
          <a:bodyPr>
            <a:normAutofit fontScale="90000"/>
          </a:bodyPr>
          <a:lstStyle/>
          <a:p>
            <a:r>
              <a:rPr lang="en-US" smtClean="0"/>
              <a:t>What is Cost and </a:t>
            </a:r>
            <a:br>
              <a:rPr lang="en-US" smtClean="0"/>
            </a:br>
            <a:r>
              <a:rPr lang="en-US" smtClean="0"/>
              <a:t>Project Cost Management?</a:t>
            </a:r>
          </a:p>
        </p:txBody>
      </p:sp>
      <p:sp>
        <p:nvSpPr>
          <p:cNvPr id="18435" name="Rectangle 3"/>
          <p:cNvSpPr>
            <a:spLocks noGrp="1" noChangeArrowheads="1"/>
          </p:cNvSpPr>
          <p:nvPr>
            <p:ph idx="1"/>
          </p:nvPr>
        </p:nvSpPr>
        <p:spPr>
          <a:xfrm>
            <a:off x="1676400" y="1371600"/>
            <a:ext cx="8763000" cy="4572000"/>
          </a:xfrm>
        </p:spPr>
        <p:txBody>
          <a:bodyPr/>
          <a:lstStyle/>
          <a:p>
            <a:r>
              <a:rPr lang="en-US" b="1" smtClean="0"/>
              <a:t>Cost</a:t>
            </a:r>
            <a:r>
              <a:rPr lang="en-US" smtClean="0"/>
              <a:t> is a resource sacrificed or foregone to achieve a specific objective or something given up in exchange</a:t>
            </a:r>
          </a:p>
          <a:p>
            <a:pPr lvl="1"/>
            <a:r>
              <a:rPr lang="en-US" smtClean="0"/>
              <a:t>Costs are usually measured in monetary units like dollars</a:t>
            </a:r>
          </a:p>
          <a:p>
            <a:r>
              <a:rPr lang="en-US" b="1" smtClean="0"/>
              <a:t>Project cost management </a:t>
            </a:r>
            <a:r>
              <a:rPr lang="en-US" smtClean="0"/>
              <a:t>includes the processes required to ensure that the project is completed within an approved budget</a:t>
            </a:r>
          </a:p>
          <a:p>
            <a:pPr lvl="1"/>
            <a:r>
              <a:rPr lang="en-US" smtClean="0"/>
              <a:t>Project managers must make sure their projects are well defined, have accurate time and cost sestimates and have a realistic budget that they were involved in approving</a:t>
            </a:r>
          </a:p>
        </p:txBody>
      </p:sp>
    </p:spTree>
    <p:extLst>
      <p:ext uri="{BB962C8B-B14F-4D97-AF65-F5344CB8AC3E}">
        <p14:creationId xmlns:p14="http://schemas.microsoft.com/office/powerpoint/2010/main" val="20397606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905000" y="152400"/>
            <a:ext cx="8305800" cy="914400"/>
          </a:xfrm>
        </p:spPr>
        <p:txBody>
          <a:bodyPr/>
          <a:lstStyle/>
          <a:p>
            <a:r>
              <a:rPr lang="en-US" smtClean="0"/>
              <a:t>Reasons for Cost Overruns</a:t>
            </a:r>
          </a:p>
        </p:txBody>
      </p:sp>
      <p:sp>
        <p:nvSpPr>
          <p:cNvPr id="19459" name="Rectangle 3"/>
          <p:cNvSpPr>
            <a:spLocks noGrp="1" noChangeArrowheads="1"/>
          </p:cNvSpPr>
          <p:nvPr>
            <p:ph idx="1"/>
          </p:nvPr>
        </p:nvSpPr>
        <p:spPr>
          <a:xfrm>
            <a:off x="1676400" y="990600"/>
            <a:ext cx="8763000" cy="4953000"/>
          </a:xfrm>
        </p:spPr>
        <p:txBody>
          <a:bodyPr/>
          <a:lstStyle/>
          <a:p>
            <a:r>
              <a:rPr lang="en-US" smtClean="0"/>
              <a:t>Not emphasizing the importance of realistic project cost estimates from the outset</a:t>
            </a:r>
          </a:p>
          <a:p>
            <a:pPr lvl="1"/>
            <a:r>
              <a:rPr lang="en-US" smtClean="0"/>
              <a:t>Many of the original cost estimates for IT projects are low to begin with and based on very unclear project requirements</a:t>
            </a:r>
          </a:p>
          <a:p>
            <a:r>
              <a:rPr lang="en-US" smtClean="0"/>
              <a:t>Many IT professionals think preparing cost estimates is a job for accountants when in fact it is a very demanding and important skill that project managers need to acquire</a:t>
            </a:r>
          </a:p>
          <a:p>
            <a:r>
              <a:rPr lang="en-US" smtClean="0"/>
              <a:t>Many IT projects involve new technology or business processes which involve untested products and inherent risks </a:t>
            </a:r>
          </a:p>
        </p:txBody>
      </p:sp>
    </p:spTree>
    <p:extLst>
      <p:ext uri="{BB962C8B-B14F-4D97-AF65-F5344CB8AC3E}">
        <p14:creationId xmlns:p14="http://schemas.microsoft.com/office/powerpoint/2010/main" val="13678788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752600" y="76200"/>
            <a:ext cx="8915400" cy="1066800"/>
          </a:xfrm>
        </p:spPr>
        <p:txBody>
          <a:bodyPr/>
          <a:lstStyle/>
          <a:p>
            <a:r>
              <a:rPr lang="en-US" smtClean="0"/>
              <a:t>Project Cost Management Processes</a:t>
            </a:r>
          </a:p>
        </p:txBody>
      </p:sp>
      <p:sp>
        <p:nvSpPr>
          <p:cNvPr id="20483" name="Rectangle 3"/>
          <p:cNvSpPr>
            <a:spLocks noGrp="1" noChangeArrowheads="1"/>
          </p:cNvSpPr>
          <p:nvPr>
            <p:ph idx="1"/>
          </p:nvPr>
        </p:nvSpPr>
        <p:spPr>
          <a:xfrm>
            <a:off x="1828800" y="1219201"/>
            <a:ext cx="8382000" cy="4791075"/>
          </a:xfrm>
        </p:spPr>
        <p:txBody>
          <a:bodyPr/>
          <a:lstStyle/>
          <a:p>
            <a:r>
              <a:rPr lang="en-US" smtClean="0"/>
              <a:t>There are three project cost management processes:</a:t>
            </a:r>
          </a:p>
          <a:p>
            <a:pPr lvl="1"/>
            <a:r>
              <a:rPr lang="en-US" b="1" smtClean="0"/>
              <a:t>Cost estimating</a:t>
            </a:r>
            <a:r>
              <a:rPr lang="en-US" smtClean="0"/>
              <a:t>: developing an approximation or estimate of the costs of the resources needed to complete a project</a:t>
            </a:r>
          </a:p>
          <a:p>
            <a:pPr lvl="1"/>
            <a:r>
              <a:rPr lang="en-US" b="1" smtClean="0"/>
              <a:t>Cost budgeting</a:t>
            </a:r>
            <a:r>
              <a:rPr lang="en-US" smtClean="0"/>
              <a:t>: allocating the overall cost estimate to individual work items to establish a baseline for measuring performance</a:t>
            </a:r>
          </a:p>
          <a:p>
            <a:pPr lvl="1"/>
            <a:r>
              <a:rPr lang="en-US" b="1" smtClean="0"/>
              <a:t>Cost control</a:t>
            </a:r>
            <a:r>
              <a:rPr lang="en-US" smtClean="0"/>
              <a:t>: controlling changes to the project budget</a:t>
            </a:r>
          </a:p>
        </p:txBody>
      </p:sp>
    </p:spTree>
    <p:extLst>
      <p:ext uri="{BB962C8B-B14F-4D97-AF65-F5344CB8AC3E}">
        <p14:creationId xmlns:p14="http://schemas.microsoft.com/office/powerpoint/2010/main" val="23085205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1752600" y="152400"/>
            <a:ext cx="8534400" cy="1143000"/>
          </a:xfrm>
        </p:spPr>
        <p:txBody>
          <a:bodyPr>
            <a:normAutofit/>
          </a:bodyPr>
          <a:lstStyle/>
          <a:p>
            <a:r>
              <a:rPr lang="en-US" smtClean="0"/>
              <a:t>Project Cost Management Summary</a:t>
            </a:r>
          </a:p>
        </p:txBody>
      </p:sp>
      <p:pic>
        <p:nvPicPr>
          <p:cNvPr id="21509" name="Picture 5" descr="Fig07-01.bmp"/>
          <p:cNvPicPr>
            <a:picLocks noChangeAspect="1"/>
          </p:cNvPicPr>
          <p:nvPr/>
        </p:nvPicPr>
        <p:blipFill>
          <a:blip r:embed="rId2">
            <a:extLst>
              <a:ext uri="{28A0092B-C50C-407E-A947-70E740481C1C}">
                <a14:useLocalDpi xmlns:a14="http://schemas.microsoft.com/office/drawing/2010/main" val="0"/>
              </a:ext>
            </a:extLst>
          </a:blip>
          <a:srcRect b="12810"/>
          <a:stretch>
            <a:fillRect/>
          </a:stretch>
        </p:blipFill>
        <p:spPr bwMode="auto">
          <a:xfrm>
            <a:off x="1828801" y="1855788"/>
            <a:ext cx="8469313" cy="3935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414434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TotalTime>
  <Words>3662</Words>
  <Application>Microsoft Office PowerPoint</Application>
  <PresentationFormat>Widescreen</PresentationFormat>
  <Paragraphs>251</Paragraphs>
  <Slides>48</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Arial</vt:lpstr>
      <vt:lpstr>Arial Rounded MT Bold</vt:lpstr>
      <vt:lpstr>Calibri</vt:lpstr>
      <vt:lpstr>Calibri Light</vt:lpstr>
      <vt:lpstr>Times New Roman</vt:lpstr>
      <vt:lpstr>Wingdings</vt:lpstr>
      <vt:lpstr>Wingdings 2</vt:lpstr>
      <vt:lpstr>Office Theme</vt:lpstr>
      <vt:lpstr> Project Cost Management</vt:lpstr>
      <vt:lpstr>Learning Objectives</vt:lpstr>
      <vt:lpstr>Learning Objectives (continued)</vt:lpstr>
      <vt:lpstr>The Importance of Project Cost Management</vt:lpstr>
      <vt:lpstr>What Went Wrong?</vt:lpstr>
      <vt:lpstr>What is Cost and  Project Cost Management?</vt:lpstr>
      <vt:lpstr>Reasons for Cost Overruns</vt:lpstr>
      <vt:lpstr>Project Cost Management Processes</vt:lpstr>
      <vt:lpstr>Project Cost Management Summary</vt:lpstr>
      <vt:lpstr>Basic Principles of Cost Management</vt:lpstr>
      <vt:lpstr>Cost of Software Defects</vt:lpstr>
      <vt:lpstr>What Went Right?</vt:lpstr>
      <vt:lpstr>Basic Principles of Cost Management</vt:lpstr>
      <vt:lpstr>Basic Principles of Cost Management</vt:lpstr>
      <vt:lpstr>Basic Principles of Cost Management</vt:lpstr>
      <vt:lpstr>Cost Estimating</vt:lpstr>
      <vt:lpstr>Cost Estimating</vt:lpstr>
      <vt:lpstr>Cost Estimating</vt:lpstr>
      <vt:lpstr>Cost Estimating</vt:lpstr>
      <vt:lpstr>Types of Cost Estimates</vt:lpstr>
      <vt:lpstr>Cost Management Plan</vt:lpstr>
      <vt:lpstr>Maximum Departmental Headcounts by Year</vt:lpstr>
      <vt:lpstr>Cost Estimation Tools and Techniques</vt:lpstr>
      <vt:lpstr>Cost Estimation Tools and Techniques</vt:lpstr>
      <vt:lpstr>Typical Problems with IT Cost Estimates</vt:lpstr>
      <vt:lpstr>Sample Cost Estimate</vt:lpstr>
      <vt:lpstr>Surveyor Pro Project Cost Estimate</vt:lpstr>
      <vt:lpstr>Surveyor Pro Software Development Estimate</vt:lpstr>
      <vt:lpstr>Cost Budgeting</vt:lpstr>
      <vt:lpstr>Surveyor Pro Project Cost Baseline</vt:lpstr>
      <vt:lpstr>Cost Control</vt:lpstr>
      <vt:lpstr>Media Snapshot</vt:lpstr>
      <vt:lpstr>Cost Control</vt:lpstr>
      <vt:lpstr>Earned Value Management (EVM)</vt:lpstr>
      <vt:lpstr>Earned Value Management Terms</vt:lpstr>
      <vt:lpstr>Rate of Performance</vt:lpstr>
      <vt:lpstr>Earned Value Calculations  for One Activity After Week One</vt:lpstr>
      <vt:lpstr>Earned Value Formulas</vt:lpstr>
      <vt:lpstr>Earned Value Formulas</vt:lpstr>
      <vt:lpstr>Earned Value Chart for Project after Five Months</vt:lpstr>
      <vt:lpstr>Earned Value Chart</vt:lpstr>
      <vt:lpstr>Earned Value Chart</vt:lpstr>
      <vt:lpstr>Project Portfolio Management</vt:lpstr>
      <vt:lpstr>Benefits of Portfolio Management</vt:lpstr>
      <vt:lpstr>Best Practice</vt:lpstr>
      <vt:lpstr>Best Practice</vt:lpstr>
      <vt:lpstr>Using Software to Assist  in Cost Management</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Project Cost Management</dc:title>
  <dc:creator>DELL</dc:creator>
  <cp:lastModifiedBy>DELL</cp:lastModifiedBy>
  <cp:revision>8</cp:revision>
  <dcterms:created xsi:type="dcterms:W3CDTF">2020-10-27T17:43:37Z</dcterms:created>
  <dcterms:modified xsi:type="dcterms:W3CDTF">2020-10-29T05:45:54Z</dcterms:modified>
</cp:coreProperties>
</file>