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453AF-ECE8-402F-9109-3AFC59E8851F}" type="datetimeFigureOut">
              <a:rPr lang="en-US" smtClean="0"/>
              <a:t>30-Jul-19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D86A8-E100-4AD1-9187-CC96CE1E9F4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p:spPr>
        <p:txBody>
          <a:bodyPr/>
          <a:lstStyle/>
          <a:p>
            <a:pPr eaLnBrk="1" hangingPunct="1"/>
            <a:endParaRPr lang="en-US" smtClean="0"/>
          </a:p>
        </p:txBody>
      </p:sp>
      <p:sp>
        <p:nvSpPr>
          <p:cNvPr id="4100" name="Slide Number Placeholder 3"/>
          <p:cNvSpPr>
            <a:spLocks noGrp="1"/>
          </p:cNvSpPr>
          <p:nvPr>
            <p:ph type="sldNum" sz="quarter" idx="5"/>
          </p:nvPr>
        </p:nvSpPr>
        <p:spPr>
          <a:noFill/>
        </p:spPr>
        <p:txBody>
          <a:bodyPr/>
          <a:lstStyle/>
          <a:p>
            <a:fld id="{06F508A5-D9A5-47C6-9AF3-885A1C7C9E58}"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44588" y="684213"/>
            <a:ext cx="4572000" cy="3429000"/>
          </a:xfrm>
          <a:ln/>
        </p:spPr>
      </p:sp>
      <p:sp>
        <p:nvSpPr>
          <p:cNvPr id="22531" name="Rectangle 3"/>
          <p:cNvSpPr>
            <a:spLocks noGrp="1" noChangeArrowheads="1"/>
          </p:cNvSpPr>
          <p:nvPr>
            <p:ph type="body" idx="1"/>
          </p:nvPr>
        </p:nvSpPr>
        <p:spPr>
          <a:xfrm>
            <a:off x="913698" y="4342470"/>
            <a:ext cx="5030604" cy="4117075"/>
          </a:xfrm>
          <a:noFill/>
          <a:ln/>
        </p:spPr>
        <p:txBody>
          <a:bodyPr/>
          <a:lstStyle/>
          <a:p>
            <a:pPr>
              <a:lnSpc>
                <a:spcPct val="80000"/>
              </a:lnSpc>
              <a:buFontTx/>
              <a:buChar char="-"/>
            </a:pPr>
            <a:endParaRPr lang="en-US" sz="9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4588" y="684213"/>
            <a:ext cx="4572000" cy="3429000"/>
          </a:xfrm>
          <a:ln/>
        </p:spPr>
      </p:sp>
      <p:sp>
        <p:nvSpPr>
          <p:cNvPr id="24579" name="Rectangle 3"/>
          <p:cNvSpPr>
            <a:spLocks noGrp="1" noChangeArrowheads="1"/>
          </p:cNvSpPr>
          <p:nvPr>
            <p:ph type="body" idx="1"/>
          </p:nvPr>
        </p:nvSpPr>
        <p:spPr>
          <a:xfrm>
            <a:off x="913698" y="4342470"/>
            <a:ext cx="5030604" cy="4117075"/>
          </a:xfrm>
          <a:noFill/>
          <a:ln/>
        </p:spPr>
        <p:txBody>
          <a:bodyPr/>
          <a:lstStyle/>
          <a:p>
            <a:pPr>
              <a:lnSpc>
                <a:spcPct val="80000"/>
              </a:lnSpc>
              <a:buFontTx/>
              <a:buChar char="-"/>
            </a:pPr>
            <a:endParaRPr lang="en-US" sz="9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44588" y="684213"/>
            <a:ext cx="4572000" cy="3429000"/>
          </a:xfrm>
          <a:ln/>
        </p:spPr>
      </p:sp>
      <p:sp>
        <p:nvSpPr>
          <p:cNvPr id="26627" name="Rectangle 3"/>
          <p:cNvSpPr>
            <a:spLocks noGrp="1" noChangeArrowheads="1"/>
          </p:cNvSpPr>
          <p:nvPr>
            <p:ph type="body" idx="1"/>
          </p:nvPr>
        </p:nvSpPr>
        <p:spPr>
          <a:xfrm>
            <a:off x="913698" y="4342470"/>
            <a:ext cx="5030604" cy="4117075"/>
          </a:xfrm>
          <a:noFill/>
          <a:ln/>
        </p:spPr>
        <p:txBody>
          <a:bodyPr/>
          <a:lstStyle/>
          <a:p>
            <a:pPr lvl="1"/>
            <a:endParaRPr lang="en-US" sz="10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US" smtClean="0"/>
              <a:t>Note that the scope management plan can be formal, or informal, broadly framed or highly detailed, based upon the needs of the project.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US" smtClean="0"/>
              <a:t>Note that the phase to phase relationship described in Section 2.4.2.1 strongly influences how requirements are managed.  The PM selects the MOST effective relationship for the project and then documents that approach.  Note that many of the Requirement management Plan’s components are based upon that relationship.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US" smtClean="0"/>
              <a:t>The key benefit of this process is that it provides the basis for defining and managing the project scope including the product scope.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4588" y="684213"/>
            <a:ext cx="4572000" cy="3429000"/>
          </a:xfrm>
          <a:ln/>
        </p:spPr>
      </p:sp>
      <p:sp>
        <p:nvSpPr>
          <p:cNvPr id="40963" name="Rectangle 3"/>
          <p:cNvSpPr>
            <a:spLocks noGrp="1" noChangeArrowheads="1"/>
          </p:cNvSpPr>
          <p:nvPr>
            <p:ph type="body" idx="1"/>
          </p:nvPr>
        </p:nvSpPr>
        <p:spPr>
          <a:xfrm>
            <a:off x="913698" y="4342470"/>
            <a:ext cx="5030604" cy="4117075"/>
          </a:xfrm>
          <a:noFill/>
          <a:ln/>
        </p:spPr>
        <p:txBody>
          <a:bodyPr/>
          <a:lstStyle/>
          <a:p>
            <a:pPr>
              <a:lnSpc>
                <a:spcPct val="80000"/>
              </a:lnSpc>
            </a:pPr>
            <a:r>
              <a:rPr lang="en-US" sz="900" smtClean="0"/>
              <a:t>Hand out an example of the Stakeholder Register.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144588" y="684213"/>
            <a:ext cx="4572000" cy="3429000"/>
          </a:xfrm>
          <a:ln/>
        </p:spPr>
      </p:sp>
      <p:sp>
        <p:nvSpPr>
          <p:cNvPr id="6147" name="Rectangle 3"/>
          <p:cNvSpPr>
            <a:spLocks noGrp="1" noChangeArrowheads="1"/>
          </p:cNvSpPr>
          <p:nvPr>
            <p:ph type="body" idx="1"/>
          </p:nvPr>
        </p:nvSpPr>
        <p:spPr>
          <a:xfrm>
            <a:off x="913698" y="4342470"/>
            <a:ext cx="5030604" cy="4117075"/>
          </a:xfrm>
          <a:noFill/>
          <a:ln/>
        </p:spPr>
        <p:txBody>
          <a:bodyPr lIns="93828" tIns="46914" rIns="93828" bIns="46914"/>
          <a:lstStyle/>
          <a:p>
            <a:r>
              <a:rPr lang="en-US" smtClean="0">
                <a:cs typeface="Times New Roman" pitchFamily="18" charset="0"/>
              </a:rPr>
              <a:t> </a:t>
            </a:r>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4588" y="684213"/>
            <a:ext cx="4572000" cy="3429000"/>
          </a:xfrm>
          <a:ln/>
        </p:spPr>
      </p:sp>
      <p:sp>
        <p:nvSpPr>
          <p:cNvPr id="43011" name="Rectangle 3"/>
          <p:cNvSpPr>
            <a:spLocks noGrp="1" noChangeArrowheads="1"/>
          </p:cNvSpPr>
          <p:nvPr>
            <p:ph type="body" idx="1"/>
          </p:nvPr>
        </p:nvSpPr>
        <p:spPr>
          <a:xfrm>
            <a:off x="913698" y="4342470"/>
            <a:ext cx="5030604" cy="4117075"/>
          </a:xfrm>
          <a:noFill/>
          <a:ln/>
        </p:spPr>
        <p:txBody>
          <a:bodyPr/>
          <a:lstStyle/>
          <a:p>
            <a:r>
              <a:rPr lang="en-US" sz="1000" smtClean="0"/>
              <a:t>.1 – Interviews are often conducted on an individual basis between the interviewer and an interviewee, but may involve multiple interviewers and / or multiple interviewees.  Interviewing experience stakeholders and SME’s aids in identifying and defining features and functions of the desired product deliverable.  Interviews are also useful for obtaining confidential information.</a:t>
            </a:r>
          </a:p>
          <a:p>
            <a:endParaRPr lang="en-US" sz="1000" smtClean="0"/>
          </a:p>
          <a:p>
            <a:r>
              <a:rPr lang="en-US" sz="1000" smtClean="0"/>
              <a:t>.3- JAD – Bring developers and users together to improve the software development process</a:t>
            </a:r>
          </a:p>
          <a:p>
            <a:r>
              <a:rPr lang="en-US" sz="1000" smtClean="0"/>
              <a:t>.3- QFD – is used mostly in Manufacturing, is used to define critical characteristics of new product development.  The first step is to collect customer needs, which is referred to as the “Voice of the Customer”.   Needs are sorted and prioritized.  Like in the Agile methodology, User Stories are defined during workshops.  These User stories:</a:t>
            </a:r>
          </a:p>
          <a:p>
            <a:endParaRPr lang="en-US" sz="1000" smtClean="0"/>
          </a:p>
          <a:p>
            <a:pPr>
              <a:buFontTx/>
              <a:buChar char="-"/>
            </a:pPr>
            <a:r>
              <a:rPr lang="en-US" sz="1000" smtClean="0"/>
              <a:t> Role – Describes the stakeholder who benefits for the feature</a:t>
            </a:r>
          </a:p>
          <a:p>
            <a:pPr>
              <a:buFontTx/>
              <a:buChar char="-"/>
            </a:pPr>
            <a:r>
              <a:rPr lang="en-US" sz="1000" smtClean="0"/>
              <a:t> Goal – Describes what is to be accomplished</a:t>
            </a:r>
          </a:p>
          <a:p>
            <a:pPr>
              <a:buFontTx/>
              <a:buChar char="-"/>
            </a:pPr>
            <a:r>
              <a:rPr lang="en-US" sz="1000" smtClean="0"/>
              <a:t> Motivation – The benefit to the stakeholder</a:t>
            </a:r>
          </a:p>
          <a:p>
            <a:pPr>
              <a:buFontTx/>
              <a:buChar char="-"/>
            </a:pPr>
            <a:endParaRPr lang="en-US" sz="1000" smtClean="0"/>
          </a:p>
          <a:p>
            <a:pPr>
              <a:buFontTx/>
              <a:buChar char="-"/>
            </a:pPr>
            <a:r>
              <a:rPr lang="en-US" sz="1000" smtClean="0"/>
              <a:t>Hand out examples – Mind Map and Affinity Diagrams</a:t>
            </a:r>
          </a:p>
          <a:p>
            <a:endParaRPr lang="en-US" sz="1000" b="1" u="sng" smtClean="0">
              <a:solidFill>
                <a:srgbClr val="FF0000"/>
              </a:solidFill>
            </a:endParaRPr>
          </a:p>
          <a:p>
            <a:r>
              <a:rPr lang="en-US" sz="1000" smtClean="0">
                <a:solidFill>
                  <a:srgbClr val="FF0000"/>
                </a:solidFill>
              </a:rPr>
              <a:t>.4- </a:t>
            </a:r>
            <a:r>
              <a:rPr lang="en-US" sz="1000" b="1" smtClean="0">
                <a:solidFill>
                  <a:srgbClr val="FF0000"/>
                </a:solidFill>
              </a:rPr>
              <a:t>Brainstorming</a:t>
            </a:r>
            <a:r>
              <a:rPr lang="en-US" sz="1000" smtClean="0">
                <a:solidFill>
                  <a:srgbClr val="FF0000"/>
                </a:solidFill>
              </a:rPr>
              <a:t> – A technique used to generate and collect multiple ideas.  Brainstorming does not use a voting process to prioritize ideas, but it is often used in conjunction with other tools that do.</a:t>
            </a:r>
          </a:p>
          <a:p>
            <a:r>
              <a:rPr lang="en-US" sz="1000" smtClean="0">
                <a:solidFill>
                  <a:srgbClr val="FF0000"/>
                </a:solidFill>
              </a:rPr>
              <a:t>- </a:t>
            </a:r>
            <a:r>
              <a:rPr lang="en-US" sz="1000" b="1" smtClean="0">
                <a:solidFill>
                  <a:srgbClr val="FF0000"/>
                </a:solidFill>
              </a:rPr>
              <a:t>Nominal Group Technique </a:t>
            </a:r>
            <a:r>
              <a:rPr lang="en-US" sz="1000" smtClean="0">
                <a:solidFill>
                  <a:srgbClr val="FF0000"/>
                </a:solidFill>
              </a:rPr>
              <a:t>– typically applied during a brainstorm session where ideas are ranked and / or prioritized.</a:t>
            </a:r>
          </a:p>
          <a:p>
            <a:r>
              <a:rPr lang="en-US" sz="1000" smtClean="0">
                <a:solidFill>
                  <a:srgbClr val="FF0000"/>
                </a:solidFill>
              </a:rPr>
              <a:t>- </a:t>
            </a:r>
            <a:r>
              <a:rPr lang="en-US" sz="1000" b="1" smtClean="0">
                <a:solidFill>
                  <a:srgbClr val="FF0000"/>
                </a:solidFill>
              </a:rPr>
              <a:t>Idea / Mind Maps </a:t>
            </a:r>
            <a:r>
              <a:rPr lang="en-US" sz="1000" smtClean="0">
                <a:solidFill>
                  <a:srgbClr val="FF0000"/>
                </a:solidFill>
              </a:rPr>
              <a:t>– Diagrams ideas created through brainstorm sessions and consolidates them into a single map to reflect commonality and differences in understanding, and generate new ideas.  The finished map resembles branches on a tree.  </a:t>
            </a:r>
          </a:p>
          <a:p>
            <a:pPr>
              <a:buFontTx/>
              <a:buChar char="-"/>
            </a:pPr>
            <a:r>
              <a:rPr lang="en-US" sz="1000" b="1" smtClean="0">
                <a:solidFill>
                  <a:srgbClr val="FF0000"/>
                </a:solidFill>
              </a:rPr>
              <a:t>Affinity Diagrams </a:t>
            </a:r>
            <a:r>
              <a:rPr lang="en-US" sz="1000" smtClean="0">
                <a:solidFill>
                  <a:srgbClr val="FF0000"/>
                </a:solidFill>
              </a:rPr>
              <a:t>– ideas collected are sorted into groups by similarity for review and analysis. These groupings aid in identifying scope omissions and risk elements.</a:t>
            </a:r>
          </a:p>
          <a:p>
            <a:pPr>
              <a:buFontTx/>
              <a:buChar char="-"/>
            </a:pPr>
            <a:r>
              <a:rPr lang="en-US" sz="1000" b="1" smtClean="0">
                <a:solidFill>
                  <a:srgbClr val="FF0000"/>
                </a:solidFill>
              </a:rPr>
              <a:t>Multicriteria decision analysis </a:t>
            </a:r>
            <a:r>
              <a:rPr lang="en-US" sz="1000" smtClean="0">
                <a:solidFill>
                  <a:srgbClr val="FF0000"/>
                </a:solidFill>
              </a:rPr>
              <a:t>– Utilizes a decision matrix to provide a systematic analytical approach for establishing criteria, such as risk levels, uncertainty, and valuation, to evaluate and rank ideas.</a:t>
            </a:r>
          </a:p>
          <a:p>
            <a:pPr>
              <a:buFontTx/>
              <a:buChar char="-"/>
            </a:pPr>
            <a:endParaRPr lang="en-US" sz="1000" smtClean="0">
              <a:solidFill>
                <a:srgbClr val="FF0000"/>
              </a:solidFill>
            </a:endParaRPr>
          </a:p>
          <a:p>
            <a:pPr>
              <a:buFontTx/>
              <a:buChar char="-"/>
            </a:pPr>
            <a:r>
              <a:rPr lang="en-US" sz="1000" smtClean="0">
                <a:solidFill>
                  <a:srgbClr val="FF0000"/>
                </a:solidFill>
              </a:rPr>
              <a:t> Hand out a </a:t>
            </a:r>
            <a:r>
              <a:rPr lang="en-US" sz="1000" b="1" smtClean="0">
                <a:solidFill>
                  <a:srgbClr val="FF0000"/>
                </a:solidFill>
              </a:rPr>
              <a:t>Multicriteria decision analysis </a:t>
            </a:r>
            <a:r>
              <a:rPr lang="en-US" sz="1000" smtClean="0">
                <a:solidFill>
                  <a:srgbClr val="FF0000"/>
                </a:solidFill>
              </a:rPr>
              <a:t>example</a:t>
            </a:r>
            <a:endParaRPr lang="en-US" sz="10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4588" y="684213"/>
            <a:ext cx="4572000" cy="3429000"/>
          </a:xfrm>
          <a:ln/>
        </p:spPr>
      </p:sp>
      <p:sp>
        <p:nvSpPr>
          <p:cNvPr id="45059" name="Rectangle 3"/>
          <p:cNvSpPr>
            <a:spLocks noGrp="1" noChangeArrowheads="1"/>
          </p:cNvSpPr>
          <p:nvPr>
            <p:ph type="body" idx="1"/>
          </p:nvPr>
        </p:nvSpPr>
        <p:spPr>
          <a:xfrm>
            <a:off x="913698" y="4342470"/>
            <a:ext cx="5030604" cy="4117075"/>
          </a:xfrm>
          <a:noFill/>
          <a:ln/>
        </p:spPr>
        <p:txBody>
          <a:bodyPr/>
          <a:lstStyle/>
          <a:p>
            <a:r>
              <a:rPr lang="en-US" smtClean="0"/>
              <a:t>.5 - Group Decision Making Techniques – used to assess multiple alternatives:</a:t>
            </a:r>
          </a:p>
          <a:p>
            <a:r>
              <a:rPr lang="en-US" smtClean="0"/>
              <a:t>- Unanimity – Everyone agrees</a:t>
            </a:r>
          </a:p>
          <a:p>
            <a:r>
              <a:rPr lang="en-US" smtClean="0"/>
              <a:t>- Majority – Support by more than 50%</a:t>
            </a:r>
          </a:p>
          <a:p>
            <a:r>
              <a:rPr lang="en-US" smtClean="0"/>
              <a:t>- Plurality – The largest block in a group decides</a:t>
            </a:r>
          </a:p>
          <a:p>
            <a:pPr>
              <a:buFontTx/>
              <a:buChar char="-"/>
            </a:pPr>
            <a:r>
              <a:rPr lang="en-US" smtClean="0"/>
              <a:t> Dictatorship – One individual makes the decision for the entire group</a:t>
            </a:r>
          </a:p>
          <a:p>
            <a:pPr>
              <a:buFontTx/>
              <a:buChar char="-"/>
            </a:pPr>
            <a:endParaRPr lang="en-US" smtClean="0"/>
          </a:p>
          <a:p>
            <a:r>
              <a:rPr lang="en-US" smtClean="0"/>
              <a:t>.7 – Observations – viewing individuals in their work environment and how they perform their job or tasks, and carry out processes.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4588" y="684213"/>
            <a:ext cx="4572000" cy="3429000"/>
          </a:xfrm>
          <a:ln/>
        </p:spPr>
      </p:sp>
      <p:sp>
        <p:nvSpPr>
          <p:cNvPr id="47107"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3698" y="4344539"/>
            <a:ext cx="5030604" cy="4115007"/>
          </a:xfrm>
          <a:noFill/>
          <a:ln/>
        </p:spPr>
        <p:txBody>
          <a:bodyPr lIns="92180" tIns="46089" rIns="92180" bIns="46089"/>
          <a:lstStyle/>
          <a:p>
            <a:r>
              <a:rPr lang="en-US" smtClean="0"/>
              <a:t>Hand out Context Diagram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dirty="0" smtClean="0"/>
              <a:t>.1 – Requirements start out being high-level but become progressively more detailed as more about the requirements become know.  Before being base-lined, requirements need to be unambiguous (measureable and testable), traceable, complete, consistent, and acceptable to all of the stakeholders.</a:t>
            </a:r>
          </a:p>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44588" y="684213"/>
            <a:ext cx="4572000" cy="3429000"/>
          </a:xfrm>
          <a:ln/>
        </p:spPr>
      </p:sp>
      <p:sp>
        <p:nvSpPr>
          <p:cNvPr id="8195"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smtClean="0"/>
              <a:t>The key benefit of this process is that it describes the project, service, or result boundaries by defining which of the requirements collected will be included in and excluded from the project scope.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4213"/>
            <a:ext cx="4572000" cy="3429000"/>
          </a:xfrm>
          <a:ln/>
        </p:spPr>
      </p:sp>
      <p:sp>
        <p:nvSpPr>
          <p:cNvPr id="67587" name="Rectangle 3"/>
          <p:cNvSpPr>
            <a:spLocks noGrp="1" noChangeArrowheads="1"/>
          </p:cNvSpPr>
          <p:nvPr>
            <p:ph type="body" idx="1"/>
          </p:nvPr>
        </p:nvSpPr>
        <p:spPr>
          <a:xfrm>
            <a:off x="913698" y="4342470"/>
            <a:ext cx="5030604" cy="4117075"/>
          </a:xfrm>
          <a:noFill/>
          <a:ln/>
        </p:spPr>
        <p:txBody>
          <a:bodyPr/>
          <a:lstStyle/>
          <a:p>
            <a:pPr lvl="1"/>
            <a:endParaRPr lang="en-US" sz="14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US" sz="700" smtClean="0"/>
              <a:t>.3 - Alternatives Identification:</a:t>
            </a:r>
          </a:p>
          <a:p>
            <a:endParaRPr lang="en-US" sz="700" smtClean="0"/>
          </a:p>
          <a:p>
            <a:r>
              <a:rPr lang="en-US" sz="700" b="1" smtClean="0"/>
              <a:t>Lateral Thinking- </a:t>
            </a:r>
            <a:r>
              <a:rPr lang="en-US" sz="700" smtClean="0"/>
              <a:t>Lateral Thinking refers to a means of escaping from habitual mind patterns (or logical sequential thinking) in order to solve problems or explore new ideas. Techniques include deliberate and provocative challenging of preconceptions, and rejection of yes/no thinking.  A person would use lateral thinking when they want to move from one known idea to creating new ideas. </a:t>
            </a:r>
          </a:p>
          <a:p>
            <a:endParaRPr lang="en-US" sz="700" smtClean="0"/>
          </a:p>
          <a:p>
            <a:r>
              <a:rPr lang="en-US" sz="700" smtClean="0"/>
              <a:t>Hand out Six Hats example</a:t>
            </a:r>
          </a:p>
          <a:p>
            <a:endParaRPr lang="en-US" sz="700" smtClean="0"/>
          </a:p>
          <a:p>
            <a:pPr>
              <a:buFontTx/>
              <a:buChar char="-"/>
            </a:pPr>
            <a:r>
              <a:rPr lang="en-US" sz="700" u="sng" smtClean="0"/>
              <a:t>Six Thinking Hats </a:t>
            </a:r>
            <a:r>
              <a:rPr lang="en-US" sz="700" smtClean="0"/>
              <a:t>- is a simple, effective process that helps people be more productive, focused, and mindfully involved. And once learned, the tools can be applied immediately.  You and your team members can learn how to separate thinking into six clear functions and roles.  Each thinking role is identified with a colored symbolic "thinking hat." By mentally wearing and switching "hats," you can easily focus or redirect thoughts, the conversation, or the meeting. (See handout).  The process working by have each team member assume a role (color) and play-act that hats characteristics.  Then after the discussion is exhausted, the players change hats in clock-wise direction and repeat the exercise, now with new perspectives.  Continue until everyone has played every role.  </a:t>
            </a:r>
          </a:p>
          <a:p>
            <a:pPr>
              <a:buFontTx/>
              <a:buChar char="-"/>
            </a:pPr>
            <a:endParaRPr lang="en-US" sz="700" smtClean="0"/>
          </a:p>
          <a:p>
            <a:r>
              <a:rPr lang="en-US" sz="700" smtClean="0"/>
              <a:t>.4 Facilitated Workshops:</a:t>
            </a:r>
          </a:p>
          <a:p>
            <a:endParaRPr lang="en-US" sz="700" smtClean="0"/>
          </a:p>
          <a:p>
            <a:r>
              <a:rPr lang="en-US" sz="700" b="1" smtClean="0"/>
              <a:t>Joint Application Development </a:t>
            </a:r>
            <a:r>
              <a:rPr lang="en-US" sz="700" smtClean="0"/>
              <a:t>– Bring developers and users together to improve the software development process</a:t>
            </a:r>
          </a:p>
          <a:p>
            <a:r>
              <a:rPr lang="en-US" sz="700" b="1" smtClean="0"/>
              <a:t>Quality Function Deployment  </a:t>
            </a:r>
            <a:r>
              <a:rPr lang="en-US" sz="700" smtClean="0"/>
              <a:t>– Is used determine critical characteristics of new product development.</a:t>
            </a:r>
          </a:p>
          <a:p>
            <a:endParaRPr lang="en-US" sz="7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US" smtClean="0"/>
              <a:t>.1 – The Project Scope Statement provides the base-line for evaluating whether requests for changes or additional work are contained within or outside the project’s boundaries.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mtClean="0"/>
              <a:t>The key benefit of this process is that it provides a structured vision of what has to be delivered.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3698" y="4344539"/>
            <a:ext cx="5030604" cy="4115007"/>
          </a:xfrm>
          <a:noFill/>
          <a:ln/>
        </p:spPr>
        <p:txBody>
          <a:bodyPr lIns="91099" tIns="45550" rIns="91099" bIns="45550"/>
          <a:lstStyle/>
          <a:p>
            <a:pPr marL="211138" indent="-211138"/>
            <a:r>
              <a:rPr lang="en-US" smtClean="0">
                <a:cs typeface="Times New Roman" pitchFamily="18" charset="0"/>
              </a:rPr>
              <a:t>Key points in this definition:</a:t>
            </a:r>
          </a:p>
          <a:p>
            <a:pPr marL="211138" indent="-211138"/>
            <a:endParaRPr lang="en-US" smtClean="0">
              <a:cs typeface="Times New Roman" pitchFamily="18" charset="0"/>
            </a:endParaRPr>
          </a:p>
          <a:p>
            <a:pPr marL="211138" indent="-211138"/>
            <a:r>
              <a:rPr lang="en-US" smtClean="0">
                <a:cs typeface="Times New Roman" pitchFamily="18" charset="0"/>
              </a:rPr>
              <a:t>- Deliverable-oriented, deliverables are called work packages, work packages are the lowest level of detail in the WBS</a:t>
            </a:r>
          </a:p>
          <a:p>
            <a:pPr marL="211138" indent="-211138"/>
            <a:r>
              <a:rPr lang="en-US" smtClean="0">
                <a:cs typeface="Times New Roman" pitchFamily="18" charset="0"/>
              </a:rPr>
              <a:t>- Organizes and defines</a:t>
            </a:r>
          </a:p>
          <a:p>
            <a:pPr marL="211138" indent="-211138"/>
            <a:r>
              <a:rPr lang="en-US" smtClean="0">
                <a:cs typeface="Times New Roman" pitchFamily="18" charset="0"/>
              </a:rPr>
              <a:t>- Increasingly detailed definition of the work</a:t>
            </a:r>
          </a:p>
          <a:p>
            <a:pPr marL="211138" indent="-211138"/>
            <a:r>
              <a:rPr lang="en-US" smtClean="0">
                <a:cs typeface="Times New Roman" pitchFamily="18" charset="0"/>
              </a:rPr>
              <a:t> </a:t>
            </a:r>
          </a:p>
          <a:p>
            <a:pPr marL="211138" indent="-211138"/>
            <a:r>
              <a:rPr lang="en-US" smtClean="0">
                <a:cs typeface="Times New Roman" pitchFamily="18" charset="0"/>
              </a:rPr>
              <a:t>A WBS is the foundation for good planning and control of a project.</a:t>
            </a:r>
          </a:p>
          <a:p>
            <a:pPr marL="211138" indent="-211138"/>
            <a:r>
              <a:rPr lang="en-US" smtClean="0">
                <a:cs typeface="Times New Roman" pitchFamily="18" charset="0"/>
              </a:rPr>
              <a:t> </a:t>
            </a:r>
          </a:p>
          <a:p>
            <a:pPr marL="211138" indent="-211138"/>
            <a:r>
              <a:rPr lang="en-US" smtClean="0">
                <a:cs typeface="Times New Roman" pitchFamily="18" charset="0"/>
              </a:rPr>
              <a:t>Ask the students if they would rather build a home on a foundation of sand or rock. </a:t>
            </a:r>
          </a:p>
          <a:p>
            <a:pPr marL="211138" indent="-211138"/>
            <a:endParaRPr lang="en-US" smtClean="0">
              <a:cs typeface="Times New Roman" pitchFamily="18" charset="0"/>
            </a:endParaRPr>
          </a:p>
          <a:p>
            <a:pPr marL="211138" indent="-211138"/>
            <a:r>
              <a:rPr lang="en-US" smtClean="0">
                <a:cs typeface="Times New Roman" pitchFamily="18" charset="0"/>
              </a:rPr>
              <a:t>What would happen in each case ?</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144588" y="684213"/>
            <a:ext cx="4572000" cy="3429000"/>
          </a:xfrm>
          <a:ln/>
        </p:spPr>
      </p:sp>
      <p:sp>
        <p:nvSpPr>
          <p:cNvPr id="10243"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a:lnSpc>
                <a:spcPct val="90000"/>
              </a:lnSpc>
            </a:pPr>
            <a:r>
              <a:rPr lang="en-US" sz="700" smtClean="0"/>
              <a:t>.2 Examples of:</a:t>
            </a:r>
          </a:p>
          <a:p>
            <a:pPr>
              <a:lnSpc>
                <a:spcPct val="90000"/>
              </a:lnSpc>
            </a:pPr>
            <a:r>
              <a:rPr lang="en-US" sz="700" smtClean="0"/>
              <a:t>- Acceptance criteria: The data processing system will be able sustain a rate of 1,000,000 transactions per minute;  The system will pass all predefined test cases developed by the QA department.   </a:t>
            </a:r>
          </a:p>
          <a:p>
            <a:pPr>
              <a:lnSpc>
                <a:spcPct val="90000"/>
              </a:lnSpc>
            </a:pPr>
            <a:r>
              <a:rPr lang="en-US" sz="700" smtClean="0"/>
              <a:t>- Constraints:  Budget ; Staffing capabilities;  Time frame;  Legal / government / environmental.</a:t>
            </a:r>
          </a:p>
          <a:p>
            <a:pPr>
              <a:lnSpc>
                <a:spcPct val="90000"/>
              </a:lnSpc>
            </a:pPr>
            <a:r>
              <a:rPr lang="en-US" sz="700" smtClean="0"/>
              <a:t>- Assumptions:  Cost drivers - Systems analysis and design will be completed by existing staff, coding will be completed by a contracted personnel.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.4 - Examples of environmental factors include:</a:t>
            </a:r>
          </a:p>
          <a:p>
            <a:pPr>
              <a:buFontTx/>
              <a:buChar char="•"/>
            </a:pPr>
            <a:r>
              <a:rPr lang="en-US" smtClean="0"/>
              <a:t> Organizational culture, structure and governance</a:t>
            </a:r>
          </a:p>
          <a:p>
            <a:pPr>
              <a:buFontTx/>
              <a:buChar char="•"/>
            </a:pPr>
            <a:r>
              <a:rPr lang="en-US" smtClean="0"/>
              <a:t> Geographic distribution of facilities and resources</a:t>
            </a:r>
          </a:p>
          <a:p>
            <a:pPr>
              <a:buFontTx/>
              <a:buChar char="•"/>
            </a:pPr>
            <a:r>
              <a:rPr lang="en-US" smtClean="0"/>
              <a:t> Government or industry standards</a:t>
            </a:r>
          </a:p>
          <a:p>
            <a:pPr>
              <a:buFontTx/>
              <a:buChar char="•"/>
            </a:pPr>
            <a:r>
              <a:rPr lang="en-US" smtClean="0"/>
              <a:t> Infrastructure</a:t>
            </a:r>
          </a:p>
          <a:p>
            <a:pPr>
              <a:buFontTx/>
              <a:buChar char="•"/>
            </a:pPr>
            <a:r>
              <a:rPr lang="en-US" smtClean="0"/>
              <a:t> Personnel Administration (Staffing, retention guidelines, employee performance reviews, etc)</a:t>
            </a:r>
          </a:p>
          <a:p>
            <a:pPr>
              <a:buFontTx/>
              <a:buChar char="•"/>
            </a:pPr>
            <a:r>
              <a:rPr lang="en-US" smtClean="0"/>
              <a:t> Work authorization processes</a:t>
            </a:r>
          </a:p>
          <a:p>
            <a:pPr>
              <a:buFontTx/>
              <a:buChar char="•"/>
            </a:pPr>
            <a:r>
              <a:rPr lang="en-US" smtClean="0"/>
              <a:t> Marketplace conditions</a:t>
            </a:r>
          </a:p>
          <a:p>
            <a:pPr>
              <a:buFontTx/>
              <a:buChar char="•"/>
            </a:pPr>
            <a:r>
              <a:rPr lang="en-US" smtClean="0"/>
              <a:t> Stakeholder risk tolerance</a:t>
            </a:r>
          </a:p>
          <a:p>
            <a:pPr>
              <a:buFontTx/>
              <a:buChar char="•"/>
            </a:pPr>
            <a:r>
              <a:rPr lang="en-US" smtClean="0"/>
              <a:t> Political climate</a:t>
            </a:r>
          </a:p>
          <a:p>
            <a:pPr>
              <a:buFontTx/>
              <a:buChar char="•"/>
            </a:pPr>
            <a:r>
              <a:rPr lang="en-US" smtClean="0"/>
              <a:t> Project Management Information System</a:t>
            </a:r>
          </a:p>
        </p:txBody>
      </p:sp>
      <p:sp>
        <p:nvSpPr>
          <p:cNvPr id="87044" name="Slide Number Placeholder 3"/>
          <p:cNvSpPr>
            <a:spLocks noGrp="1"/>
          </p:cNvSpPr>
          <p:nvPr>
            <p:ph type="sldNum" sz="quarter" idx="5"/>
          </p:nvPr>
        </p:nvSpPr>
        <p:spPr>
          <a:noFill/>
        </p:spPr>
        <p:txBody>
          <a:bodyPr/>
          <a:lstStyle/>
          <a:p>
            <a:fld id="{2E5C18DD-F39E-46E5-9E00-1A54E7A1C10F}" type="slidenum">
              <a:rPr lang="en-US"/>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r>
              <a:rPr lang="en-US" smtClean="0"/>
              <a:t>.1</a:t>
            </a:r>
          </a:p>
          <a:p>
            <a:r>
              <a:rPr lang="en-US" smtClean="0"/>
              <a:t>- The work package is the lowest level of the WBS that cost and duration can be estimated and managed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r>
              <a:rPr lang="en-US" smtClean="0"/>
              <a:t>Delphi Technique: Interviewing multiple subject matter experts (SME) and building consensus.</a:t>
            </a:r>
          </a:p>
          <a:p>
            <a:r>
              <a:rPr lang="en-US" smtClean="0"/>
              <a:t>- Polling of these experts is done on an anonymous basis.</a:t>
            </a:r>
          </a:p>
          <a:p>
            <a:r>
              <a:rPr lang="en-US" smtClean="0"/>
              <a:t>- Gathering opinions that are not biased by fears or identifiable.</a:t>
            </a:r>
          </a:p>
          <a:p>
            <a:r>
              <a:rPr lang="en-US" smtClean="0"/>
              <a:t>- The responses from all experts are typically combined in the form of an overall summary.</a:t>
            </a:r>
          </a:p>
          <a:p>
            <a:r>
              <a:rPr lang="en-US" smtClean="0"/>
              <a:t>- The summary can in turn be provided to the experts for a review and additional comments.</a:t>
            </a:r>
          </a:p>
          <a:p>
            <a:r>
              <a:rPr lang="en-US" smtClean="0"/>
              <a:t>- The goal is to build consensus, minimize bias, and reduce possibility that a single person can have too much influence on the outcome. </a:t>
            </a:r>
          </a:p>
        </p:txBody>
      </p:sp>
      <p:sp>
        <p:nvSpPr>
          <p:cNvPr id="91140" name="Slide Number Placeholder 3"/>
          <p:cNvSpPr>
            <a:spLocks noGrp="1"/>
          </p:cNvSpPr>
          <p:nvPr>
            <p:ph type="sldNum" sz="quarter" idx="5"/>
          </p:nvPr>
        </p:nvSpPr>
        <p:spPr>
          <a:noFill/>
        </p:spPr>
        <p:txBody>
          <a:bodyPr/>
          <a:lstStyle/>
          <a:p>
            <a:fld id="{E72B752C-DB71-452A-A332-A0D116CAAFC3}" type="slidenum">
              <a:rPr lang="en-US"/>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913698" y="4344539"/>
            <a:ext cx="5030604" cy="4115007"/>
          </a:xfrm>
          <a:noFill/>
          <a:ln/>
        </p:spPr>
        <p:txBody>
          <a:bodyPr lIns="92180" tIns="46089" rIns="92180" bIns="46089"/>
          <a:lstStyle/>
          <a:p>
            <a:endParaRPr lang="en-US" smtClean="0">
              <a:cs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13698" y="4344539"/>
            <a:ext cx="5030604" cy="4115007"/>
          </a:xfrm>
          <a:noFill/>
          <a:ln/>
        </p:spPr>
        <p:txBody>
          <a:bodyPr lIns="92180" tIns="46089" rIns="92180" bIns="46089"/>
          <a:lstStyle/>
          <a:p>
            <a:r>
              <a:rPr lang="en-US" smtClean="0">
                <a:cs typeface="Times New Roman" pitchFamily="18" charset="0"/>
              </a:rPr>
              <a:t>Notice the deliverables of this project are at the top level of the WBS. Deliverables are broken into components and subcomponents.</a:t>
            </a:r>
          </a:p>
          <a:p>
            <a:r>
              <a:rPr lang="en-US" smtClean="0">
                <a:cs typeface="Times New Roman" pitchFamily="18" charset="0"/>
              </a:rPr>
              <a:t> </a:t>
            </a:r>
          </a:p>
          <a:p>
            <a:r>
              <a:rPr lang="en-US" smtClean="0">
                <a:cs typeface="Times New Roman" pitchFamily="18" charset="0"/>
              </a:rPr>
              <a:t>Also look at the numbering system of this WBS.</a:t>
            </a: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3698" y="4344539"/>
            <a:ext cx="5030604" cy="4115007"/>
          </a:xfrm>
          <a:noFill/>
          <a:ln/>
        </p:spPr>
        <p:txBody>
          <a:bodyPr lIns="92180" tIns="46089" rIns="92180" bIns="46089"/>
          <a:lstStyle/>
          <a:p>
            <a:r>
              <a:rPr lang="en-US" smtClean="0">
                <a:cs typeface="Times New Roman" pitchFamily="18" charset="0"/>
              </a:rPr>
              <a:t>This is the same project as the previous slide built in a process-oriented manner rather than the product-oriented manner. The project team will design, build, test, and release the software system and the documentation, but the training has been overlooked. This is a common mistake when organizing a project in any other manner other than by product.</a:t>
            </a:r>
          </a:p>
          <a:p>
            <a:r>
              <a:rPr lang="en-US" smtClean="0">
                <a:cs typeface="Times New Roman" pitchFamily="18" charset="0"/>
              </a:rPr>
              <a:t> </a:t>
            </a:r>
          </a:p>
          <a:p>
            <a:r>
              <a:rPr lang="en-US" smtClean="0">
                <a:cs typeface="Times New Roman" pitchFamily="18" charset="0"/>
              </a:rPr>
              <a:t>It is helpful to initially break down the work by deliverable because it helps to ensure that the entire scope is addressed. The WBS can then be rearranged in whatever manner required without concern for missing a critical component.</a:t>
            </a: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3698" y="4344539"/>
            <a:ext cx="5030604" cy="4115007"/>
          </a:xfrm>
          <a:noFill/>
          <a:ln/>
        </p:spPr>
        <p:txBody>
          <a:bodyPr lIns="92180" tIns="46089" rIns="92180" bIns="46089"/>
          <a:lstStyle/>
          <a:p>
            <a:r>
              <a:rPr lang="en-US" smtClean="0">
                <a:cs typeface="Times New Roman" pitchFamily="18" charset="0"/>
              </a:rPr>
              <a:t>Be sure to emphasize the various Breakdown structures used, particularly the BOM</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44588" y="684213"/>
            <a:ext cx="4572000" cy="3429000"/>
          </a:xfrm>
          <a:ln/>
        </p:spPr>
      </p:sp>
      <p:sp>
        <p:nvSpPr>
          <p:cNvPr id="12291"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3698" y="4344539"/>
            <a:ext cx="5030604" cy="4115007"/>
          </a:xfrm>
          <a:noFill/>
          <a:ln/>
        </p:spPr>
        <p:txBody>
          <a:bodyPr lIns="92180" tIns="46089" rIns="92180" bIns="46089"/>
          <a:lstStyle/>
          <a:p>
            <a:endParaRPr lang="en-US" smtClean="0">
              <a:cs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3698" y="4344539"/>
            <a:ext cx="5030604" cy="4115007"/>
          </a:xfrm>
          <a:noFill/>
          <a:ln/>
        </p:spPr>
        <p:txBody>
          <a:bodyPr lIns="92180" tIns="46089" rIns="92180" bIns="46089"/>
          <a:lstStyle/>
          <a:p>
            <a:r>
              <a:rPr lang="en-US" smtClean="0"/>
              <a:t>The circled elements on this WBS chart identify the lowest level of detail within each hierarchy (Product oriented WBS)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r>
              <a:rPr lang="en-US" smtClean="0"/>
              <a:t>The key benefit of this process is that it brings objectivity to the acceptance process and increases the chance of the final product, service, or result acceptance by validating each deliverable.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r>
              <a:rPr lang="en-US" smtClean="0"/>
              <a:t>.2 </a:t>
            </a:r>
            <a:r>
              <a:rPr lang="en-US" sz="800" smtClean="0"/>
              <a:t>Components include: </a:t>
            </a:r>
          </a:p>
          <a:p>
            <a:pPr>
              <a:buFontTx/>
              <a:buChar char="•"/>
            </a:pPr>
            <a:r>
              <a:rPr lang="en-US" sz="900" smtClean="0"/>
              <a:t> Business Need / Objective</a:t>
            </a:r>
          </a:p>
          <a:p>
            <a:pPr>
              <a:buFontTx/>
              <a:buChar char="•"/>
            </a:pPr>
            <a:r>
              <a:rPr lang="en-US" sz="900" smtClean="0"/>
              <a:t> Functional Requirements</a:t>
            </a:r>
          </a:p>
          <a:p>
            <a:pPr>
              <a:buFontTx/>
              <a:buChar char="•"/>
            </a:pPr>
            <a:r>
              <a:rPr lang="en-US" sz="900" smtClean="0"/>
              <a:t> Non-Functional Requirements</a:t>
            </a:r>
          </a:p>
          <a:p>
            <a:pPr>
              <a:buFontTx/>
              <a:buChar char="•"/>
            </a:pPr>
            <a:r>
              <a:rPr lang="en-US" sz="900" smtClean="0"/>
              <a:t> Quality Requirements</a:t>
            </a:r>
          </a:p>
          <a:p>
            <a:pPr>
              <a:buFontTx/>
              <a:buChar char="•"/>
            </a:pPr>
            <a:r>
              <a:rPr lang="en-US" sz="900" smtClean="0"/>
              <a:t> Acceptance Criteria</a:t>
            </a:r>
          </a:p>
          <a:p>
            <a:pPr>
              <a:buFontTx/>
              <a:buChar char="•"/>
            </a:pPr>
            <a:r>
              <a:rPr lang="en-US" sz="900" smtClean="0"/>
              <a:t> Corporate Business Processes / Rules</a:t>
            </a:r>
          </a:p>
          <a:p>
            <a:pPr>
              <a:buFontTx/>
              <a:buChar char="•"/>
            </a:pPr>
            <a:r>
              <a:rPr lang="en-US" sz="900" smtClean="0"/>
              <a:t> Impacts to other Business Areas within the Organization</a:t>
            </a:r>
          </a:p>
          <a:p>
            <a:pPr>
              <a:buFontTx/>
              <a:buChar char="•"/>
            </a:pPr>
            <a:r>
              <a:rPr lang="en-US" sz="900" smtClean="0"/>
              <a:t> Impacts to other entities</a:t>
            </a:r>
          </a:p>
          <a:p>
            <a:pPr>
              <a:buFontTx/>
              <a:buChar char="•"/>
            </a:pPr>
            <a:r>
              <a:rPr lang="en-US" sz="900" smtClean="0"/>
              <a:t> Support and Training requirements</a:t>
            </a:r>
          </a:p>
          <a:p>
            <a:pPr>
              <a:buFontTx/>
              <a:buChar char="•"/>
            </a:pPr>
            <a:r>
              <a:rPr lang="en-US" sz="900" smtClean="0"/>
              <a:t> Assumptions and Constraints</a:t>
            </a:r>
          </a:p>
          <a:p>
            <a:endParaRPr lang="en-US" smtClean="0"/>
          </a:p>
          <a:p>
            <a:r>
              <a:rPr lang="en-US" smtClean="0"/>
              <a:t>.4 - Perform Quality Control Process – See Section 8.3.3.3 </a:t>
            </a:r>
          </a:p>
          <a:p>
            <a:pPr>
              <a:buFontTx/>
              <a:buChar char="•"/>
            </a:pPr>
            <a:r>
              <a:rPr lang="en-US" smtClean="0"/>
              <a:t> A goal of the Quality process is to determine the correctness of deliverable.  The results of performing the Quality Control Process are validated deliverable.</a:t>
            </a:r>
          </a:p>
          <a:p>
            <a:endParaRPr lang="en-US" smtClean="0"/>
          </a:p>
          <a:p>
            <a:pPr lvl="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ln/>
          <a:extLst/>
        </p:spPr>
        <p:txBody>
          <a:bodyPr/>
          <a:lstStyle/>
          <a:p>
            <a:pPr>
              <a:defRPr/>
            </a:pPr>
            <a:r>
              <a:rPr lang="en-US" dirty="0" smtClean="0"/>
              <a:t>.1 – Inspection – </a:t>
            </a:r>
          </a:p>
          <a:p>
            <a:pPr marL="171450" indent="-171450">
              <a:buFontTx/>
              <a:buChar char="-"/>
              <a:defRPr/>
            </a:pPr>
            <a:r>
              <a:rPr lang="en-US" dirty="0" smtClean="0"/>
              <a:t>Physical inspection of size, shape, weight, and other properties.</a:t>
            </a:r>
          </a:p>
          <a:p>
            <a:pPr marL="171450" indent="-171450">
              <a:buFontTx/>
              <a:buChar char="-"/>
              <a:defRPr/>
            </a:pPr>
            <a:r>
              <a:rPr lang="en-US" dirty="0" smtClean="0"/>
              <a:t>Logical inspection; Software code reviews for company or departmental standards, industry best practices etc.</a:t>
            </a:r>
          </a:p>
          <a:p>
            <a:pPr marL="171450" indent="-171450">
              <a:buFontTx/>
              <a:buChar char="-"/>
              <a:defRPr/>
            </a:pPr>
            <a:endParaRPr lang="en-US" dirty="0" smtClean="0"/>
          </a:p>
          <a:p>
            <a:pPr>
              <a:defRPr/>
            </a:pPr>
            <a:r>
              <a:rPr lang="en-US" dirty="0" smtClean="0"/>
              <a:t>.2 - Group Decision Making Techniques – used to assess multiple alternatives:</a:t>
            </a:r>
          </a:p>
          <a:p>
            <a:pPr>
              <a:defRPr/>
            </a:pPr>
            <a:r>
              <a:rPr lang="en-US" dirty="0" smtClean="0"/>
              <a:t>- Unanimity – Everyone agrees</a:t>
            </a:r>
          </a:p>
          <a:p>
            <a:pPr>
              <a:defRPr/>
            </a:pPr>
            <a:r>
              <a:rPr lang="en-US" dirty="0" smtClean="0"/>
              <a:t>- Majority – Support by more than 50%</a:t>
            </a:r>
          </a:p>
          <a:p>
            <a:pPr>
              <a:defRPr/>
            </a:pPr>
            <a:r>
              <a:rPr lang="en-US" dirty="0" smtClean="0"/>
              <a:t>- Plurality – The largest block in a group decides</a:t>
            </a:r>
          </a:p>
          <a:p>
            <a:pPr>
              <a:buFontTx/>
              <a:buChar char="-"/>
              <a:defRPr/>
            </a:pPr>
            <a:r>
              <a:rPr lang="en-US" dirty="0" smtClean="0"/>
              <a:t> Dictatorship – One individual makes the decision for the entire group</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r>
              <a:rPr lang="en-US" smtClean="0"/>
              <a:t>.1 – </a:t>
            </a:r>
            <a:r>
              <a:rPr lang="en-US" sz="1000" smtClean="0"/>
              <a:t>Close Project or Phase is the process of finalizing all activities across all of the Project Management Process Groups to formally complete the project or phase.</a:t>
            </a:r>
            <a:endParaRPr lang="en-US" smtClean="0"/>
          </a:p>
          <a:p>
            <a:endParaRPr lang="en-US" smtClean="0"/>
          </a:p>
          <a:p>
            <a:r>
              <a:rPr lang="en-US" smtClean="0"/>
              <a:t>.2 – Perform Integrated Change Control is the process of reviewing all change requests, approving changes and maintaining changes to the deliverables, organizational process assets, project documents and the project management plan.</a:t>
            </a:r>
          </a:p>
          <a:p>
            <a:endParaRPr lang="en-US" smtClean="0"/>
          </a:p>
          <a:p>
            <a:r>
              <a:rPr lang="en-US" smtClean="0"/>
              <a:t>.3 – Work performance information – organizes and summaries the performance data gathered.  Performance data typically provides status and progress information on the project at the level of detail required by the various stakeholders.  </a:t>
            </a:r>
          </a:p>
          <a:p>
            <a:endParaRPr lang="en-US" smtClean="0"/>
          </a:p>
          <a:p>
            <a:r>
              <a:rPr lang="en-US" smtClean="0"/>
              <a:t>.4 – Project Documents that may be updated, but are not limited to requirements documentation.  If approved change requests result from the Create WBS process, then the requirements documentation may need to be updated to include approved changes.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44588" y="684213"/>
            <a:ext cx="4572000" cy="3429000"/>
          </a:xfrm>
          <a:ln/>
        </p:spPr>
      </p:sp>
      <p:sp>
        <p:nvSpPr>
          <p:cNvPr id="123907" name="Rectangle 3"/>
          <p:cNvSpPr>
            <a:spLocks noGrp="1" noChangeArrowheads="1"/>
          </p:cNvSpPr>
          <p:nvPr>
            <p:ph type="body" idx="1"/>
          </p:nvPr>
        </p:nvSpPr>
        <p:spPr>
          <a:xfrm>
            <a:off x="913698" y="4342470"/>
            <a:ext cx="5030604" cy="4117075"/>
          </a:xfrm>
          <a:noFill/>
          <a:ln/>
        </p:spPr>
        <p:txBody>
          <a:bodyPr/>
          <a:lstStyle/>
          <a:p>
            <a:r>
              <a:rPr lang="en-US" sz="900" smtClean="0"/>
              <a:t>Stress Acceptance, Not Correctness.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44588" y="684213"/>
            <a:ext cx="4572000" cy="3429000"/>
          </a:xfrm>
          <a:ln/>
        </p:spPr>
      </p:sp>
      <p:sp>
        <p:nvSpPr>
          <p:cNvPr id="14339"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r>
              <a:rPr lang="en-US" smtClean="0"/>
              <a:t>The key benefit of this process is that it allows the scope baseline to be managed throughout the project.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lang="en-US" sz="800" smtClean="0"/>
              <a:t>.2  - Requests for a change can be direct or indirect, externally or internally initiated, and can be optional or legally / contractually mandated and can include:</a:t>
            </a:r>
          </a:p>
          <a:p>
            <a:pPr>
              <a:buFontTx/>
              <a:buChar char="•"/>
            </a:pPr>
            <a:r>
              <a:rPr lang="en-US" sz="800" smtClean="0"/>
              <a:t> Corrective Action</a:t>
            </a:r>
          </a:p>
          <a:p>
            <a:pPr>
              <a:buFontTx/>
              <a:buChar char="•"/>
            </a:pPr>
            <a:r>
              <a:rPr lang="en-US" sz="800" smtClean="0"/>
              <a:t> Preventative Action</a:t>
            </a:r>
          </a:p>
          <a:p>
            <a:pPr>
              <a:buFontTx/>
              <a:buChar char="•"/>
            </a:pPr>
            <a:r>
              <a:rPr lang="en-US" sz="800" smtClean="0"/>
              <a:t> Defect Repair </a:t>
            </a:r>
          </a:p>
          <a:p>
            <a:pPr>
              <a:buFontTx/>
              <a:buChar char="•"/>
            </a:pPr>
            <a:r>
              <a:rPr lang="en-US" sz="800" smtClean="0"/>
              <a:t> Updates</a:t>
            </a:r>
          </a:p>
          <a:p>
            <a:endParaRPr lang="en-US" smtClean="0"/>
          </a:p>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44588" y="684213"/>
            <a:ext cx="4572000" cy="3429000"/>
          </a:xfrm>
          <a:ln/>
        </p:spPr>
      </p:sp>
      <p:sp>
        <p:nvSpPr>
          <p:cNvPr id="139267"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44588" y="684213"/>
            <a:ext cx="4572000" cy="3429000"/>
          </a:xfrm>
          <a:ln/>
        </p:spPr>
      </p:sp>
      <p:sp>
        <p:nvSpPr>
          <p:cNvPr id="16387" name="Rectangle 3"/>
          <p:cNvSpPr>
            <a:spLocks noGrp="1" noChangeArrowheads="1"/>
          </p:cNvSpPr>
          <p:nvPr>
            <p:ph type="body" idx="1"/>
          </p:nvPr>
        </p:nvSpPr>
        <p:spPr>
          <a:xfrm>
            <a:off x="913698" y="4342470"/>
            <a:ext cx="5030604" cy="4117075"/>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US" smtClean="0"/>
              <a:t>The key benefit of this process is that it provides guidance and direction on how scope will be managed through the project.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91F7ED4-1166-48D5-BF43-DCF1C90D3AC3}" type="datetime1">
              <a:rPr lang="en-US" smtClean="0"/>
              <a:t>30-Jul-19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F8741-6658-462F-A57A-09F446A4C774}" type="datetime1">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1808E3-D429-4B09-87E5-34B437AC8FC8}" type="datetime1">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5575" y="990600"/>
            <a:ext cx="8683625"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2775" y="1828800"/>
            <a:ext cx="7769225" cy="4495800"/>
          </a:xfrm>
        </p:spPr>
        <p:txBody>
          <a:bodyPr/>
          <a:lstStyle/>
          <a:p>
            <a:pPr lvl="0"/>
            <a:endParaRPr lang="en-US" noProof="0" dirty="0" smtClean="0"/>
          </a:p>
        </p:txBody>
      </p:sp>
      <p:sp>
        <p:nvSpPr>
          <p:cNvPr id="4" name="Rectangle 7"/>
          <p:cNvSpPr>
            <a:spLocks noGrp="1" noChangeArrowheads="1"/>
          </p:cNvSpPr>
          <p:nvPr>
            <p:ph type="sldNum" sz="quarter" idx="10"/>
          </p:nvPr>
        </p:nvSpPr>
        <p:spPr>
          <a:ln/>
        </p:spPr>
        <p:txBody>
          <a:bodyPr/>
          <a:lstStyle>
            <a:lvl1pPr>
              <a:defRPr/>
            </a:lvl1pPr>
          </a:lstStyle>
          <a:p>
            <a:fld id="{26F082C7-7B40-4141-BE8B-8DA7FBC81FF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55575" y="990600"/>
            <a:ext cx="8683625" cy="4572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12775" y="1828800"/>
            <a:ext cx="7769225" cy="4495800"/>
          </a:xfrm>
        </p:spPr>
        <p:txBody>
          <a:bodyPr/>
          <a:lstStyle/>
          <a:p>
            <a:pPr lvl="0"/>
            <a:endParaRPr lang="en-US" noProof="0" dirty="0" smtClean="0"/>
          </a:p>
        </p:txBody>
      </p:sp>
      <p:sp>
        <p:nvSpPr>
          <p:cNvPr id="4" name="Rectangle 7"/>
          <p:cNvSpPr>
            <a:spLocks noGrp="1" noChangeArrowheads="1"/>
          </p:cNvSpPr>
          <p:nvPr>
            <p:ph type="sldNum" sz="quarter" idx="10"/>
          </p:nvPr>
        </p:nvSpPr>
        <p:spPr>
          <a:ln/>
        </p:spPr>
        <p:txBody>
          <a:bodyPr/>
          <a:lstStyle>
            <a:lvl1pPr>
              <a:defRPr/>
            </a:lvl1pPr>
          </a:lstStyle>
          <a:p>
            <a:fld id="{C091E35D-EBB2-4521-8DD7-E8081C3F1F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12C238-1B22-47AE-BAD4-6D13F9F24D77}" type="datetime1">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CE82F9-1DC0-4601-A03D-DC6A631C17A9}" type="datetime1">
              <a:rPr lang="en-US" smtClean="0"/>
              <a:t>30-Jul-19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8E487D1-D43C-4CE9-A7FF-CB5396A7ECEE}" type="datetime1">
              <a:rPr lang="en-US" smtClean="0"/>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A69B46C-7BA2-4989-9615-11884566BC9B}" type="datetime1">
              <a:rPr lang="en-US" smtClean="0"/>
              <a:t>30-Jul-19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CC07F6-B0E7-46DA-9E51-C4E9F2C3C63C}" type="datetime1">
              <a:rPr lang="en-US" smtClean="0"/>
              <a:t>30-Jul-19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8671D-0CE7-4759-A6E4-081982C58094}" type="datetime1">
              <a:rPr lang="en-US" smtClean="0"/>
              <a:t>30-Jul-19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C50E5B-60A6-4641-B6C0-7E35BDD422D3}" type="datetime1">
              <a:rPr lang="en-US" smtClean="0"/>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249DDA-065B-4433-B332-DDBB3D446EFC}" type="datetime1">
              <a:rPr lang="en-US" smtClean="0"/>
              <a:t>30-Jul-19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61E69F5-427D-4868-93B1-531695F5FE76}" type="datetime1">
              <a:rPr lang="en-US" smtClean="0"/>
              <a:t>30-Jul-19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idx="1"/>
          </p:nvPr>
        </p:nvSpPr>
        <p:spPr>
          <a:xfrm>
            <a:off x="1371600" y="3886200"/>
            <a:ext cx="6400800" cy="2438400"/>
          </a:xfrm>
        </p:spPr>
        <p:txBody>
          <a:bodyPr/>
          <a:lstStyle/>
          <a:p>
            <a:pPr eaLnBrk="1" hangingPunct="1"/>
            <a:r>
              <a:rPr lang="en-US" sz="3600" b="1" dirty="0" smtClean="0"/>
              <a:t>Scope Management</a:t>
            </a:r>
          </a:p>
          <a:p>
            <a:pPr eaLnBrk="1" hangingPunct="1"/>
            <a:r>
              <a:rPr lang="en-US" sz="3600" u="sng" dirty="0" smtClean="0"/>
              <a:t>A Guide to the Project Management Body of Knowledge (PMBOK)</a:t>
            </a:r>
            <a:endParaRPr lang="en-US" sz="36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3074" name="Rectangle 4"/>
          <p:cNvSpPr>
            <a:spLocks noGrp="1" noChangeArrowheads="1"/>
          </p:cNvSpPr>
          <p:nvPr>
            <p:ph type="ctrTitle"/>
          </p:nvPr>
        </p:nvSpPr>
        <p:spPr/>
        <p:txBody>
          <a:bodyPr/>
          <a:lstStyle/>
          <a:p>
            <a:pPr algn="ctr" eaLnBrk="1" hangingPunct="1"/>
            <a:r>
              <a:rPr lang="en-US" sz="4400" smtClean="0"/>
              <a:t>PMP Study Group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5.1.1</a:t>
            </a:r>
            <a:r>
              <a:rPr lang="en-US" b="0" smtClean="0">
                <a:solidFill>
                  <a:srgbClr val="0000CC"/>
                </a:solidFill>
              </a:rPr>
              <a:t> </a:t>
            </a:r>
            <a:r>
              <a:rPr lang="en-US" smtClean="0"/>
              <a:t>Plan Scope Management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39028" name="Group 116"/>
          <p:cNvGraphicFramePr>
            <a:graphicFrameLocks noGrp="1"/>
          </p:cNvGraphicFramePr>
          <p:nvPr/>
        </p:nvGraphicFramePr>
        <p:xfrm>
          <a:off x="381000" y="1752600"/>
          <a:ext cx="8458200" cy="3832226"/>
        </p:xfrm>
        <a:graphic>
          <a:graphicData uri="http://schemas.openxmlformats.org/drawingml/2006/table">
            <a:tbl>
              <a:tblPr/>
              <a:tblGrid>
                <a:gridCol w="573088"/>
                <a:gridCol w="1789112"/>
                <a:gridCol w="6096000"/>
              </a:tblGrid>
              <a:tr h="990297">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5.1.1.1</a:t>
                      </a:r>
                    </a:p>
                  </a:txBody>
                  <a:tcPr marL="45720" marR="45720" marT="45706" marB="45706"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Management Plan</a:t>
                      </a:r>
                    </a:p>
                  </a:txBody>
                  <a:tcPr marL="45720" marR="45720" marT="45706" marB="45706"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Approved subsidiary plans of the project management plan are used to create the scope management plan and influence the approach taken for planning scope and managing project scope. (See Section 4.2.3.1)</a:t>
                      </a:r>
                    </a:p>
                  </a:txBody>
                  <a:tcPr marL="45720" marR="45720" marT="45706" marB="4570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297">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5.1.1.2</a:t>
                      </a:r>
                    </a:p>
                  </a:txBody>
                  <a:tcPr marL="45720" marR="45720" marT="45706" marB="4570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Charter</a:t>
                      </a:r>
                    </a:p>
                  </a:txBody>
                  <a:tcPr marL="45720" marR="45720" marT="45706" marB="4570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Used to provide the project context needed to plan the scope management processes.  It provides the high-level project description and product characteristics from the project statement of work.  (See Section 4.1.3.1)</a:t>
                      </a:r>
                    </a:p>
                  </a:txBody>
                  <a:tcPr marL="45720" marR="45720" marT="45706" marB="4570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163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5.1.1.3</a:t>
                      </a:r>
                    </a:p>
                  </a:txBody>
                  <a:tcPr marL="45720" marR="45720" marT="45706" marB="4570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Enterprise environmental factors</a:t>
                      </a:r>
                    </a:p>
                  </a:txBody>
                  <a:tcPr marL="45720" marR="45720" marT="45706" marB="4570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The Enterprise environmental factors that can influence the Plan Scope Management process include, but are not limited to:</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 Organization’s culture</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 Infrastructure</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 Personal Administration, and</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 Marketplace conditions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(See Section 2.1.5)</a:t>
                      </a:r>
                    </a:p>
                  </a:txBody>
                  <a:tcPr marL="45720" marR="45720" marT="45706" marB="4570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5.1.1</a:t>
            </a:r>
            <a:r>
              <a:rPr lang="en-US" b="0" smtClean="0">
                <a:solidFill>
                  <a:srgbClr val="0000CC"/>
                </a:solidFill>
              </a:rPr>
              <a:t> </a:t>
            </a:r>
            <a:r>
              <a:rPr lang="en-US" smtClean="0"/>
              <a:t>Plan Scope Management Inputs (cont’d)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39028" name="Group 116"/>
          <p:cNvGraphicFramePr>
            <a:graphicFrameLocks noGrp="1"/>
          </p:cNvGraphicFramePr>
          <p:nvPr/>
        </p:nvGraphicFramePr>
        <p:xfrm>
          <a:off x="381000" y="1752600"/>
          <a:ext cx="8458200" cy="1317960"/>
        </p:xfrm>
        <a:graphic>
          <a:graphicData uri="http://schemas.openxmlformats.org/drawingml/2006/table">
            <a:tbl>
              <a:tblPr/>
              <a:tblGrid>
                <a:gridCol w="573088"/>
                <a:gridCol w="1789112"/>
                <a:gridCol w="6096000"/>
              </a:tblGrid>
              <a:tr h="13176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5.1.1.4</a:t>
                      </a:r>
                    </a:p>
                  </a:txBody>
                  <a:tcPr marL="45720" marR="45720" marT="45570" marB="45570"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Organizational process assets</a:t>
                      </a:r>
                    </a:p>
                  </a:txBody>
                  <a:tcPr marL="45720" marR="45720" marT="45570" marB="4557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The Organizational process assets that can influence the Plan Scope Management process include, but are not limited to:</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 Policies and Procedures, and</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 Historical information and lessons learned knowledge base</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kern="1200" cap="none" normalizeH="0" baseline="0" dirty="0" smtClean="0">
                          <a:ln>
                            <a:noFill/>
                          </a:ln>
                          <a:solidFill>
                            <a:schemeClr val="tx1"/>
                          </a:solidFill>
                          <a:effectLst/>
                          <a:latin typeface="Arial" charset="0"/>
                          <a:ea typeface="+mn-ea"/>
                          <a:cs typeface="+mn-cs"/>
                        </a:rPr>
                        <a:t>(See Section 2.1.4)</a:t>
                      </a:r>
                      <a:endParaRPr kumimoji="0" lang="en-US" sz="1400" b="0" i="0" u="none" strike="noStrike" cap="none" normalizeH="0" baseline="0" dirty="0" smtClean="0">
                        <a:ln>
                          <a:noFill/>
                        </a:ln>
                        <a:solidFill>
                          <a:schemeClr val="tx1"/>
                        </a:solidFill>
                        <a:effectLst/>
                        <a:latin typeface="Arial" charset="0"/>
                      </a:endParaRPr>
                    </a:p>
                  </a:txBody>
                  <a:tcPr marL="45720" marR="45720" marT="45570" marB="4557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52400" y="1066800"/>
            <a:ext cx="8683625" cy="457200"/>
          </a:xfrm>
          <a:noFill/>
        </p:spPr>
        <p:txBody>
          <a:bodyPr>
            <a:normAutofit fontScale="90000"/>
          </a:bodyPr>
          <a:lstStyle/>
          <a:p>
            <a:pPr eaLnBrk="1" hangingPunct="1"/>
            <a:r>
              <a:rPr lang="en-US" smtClean="0"/>
              <a:t>5.1.2 Plan Scope Management Tools and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174153" name="Group 73"/>
          <p:cNvGraphicFramePr>
            <a:graphicFrameLocks noGrp="1"/>
          </p:cNvGraphicFramePr>
          <p:nvPr/>
        </p:nvGraphicFramePr>
        <p:xfrm>
          <a:off x="304800" y="1841500"/>
          <a:ext cx="8458200" cy="1909763"/>
        </p:xfrm>
        <a:graphic>
          <a:graphicData uri="http://schemas.openxmlformats.org/drawingml/2006/table">
            <a:tbl>
              <a:tblPr/>
              <a:tblGrid>
                <a:gridCol w="604157"/>
                <a:gridCol w="1887991"/>
                <a:gridCol w="5966052"/>
              </a:tblGrid>
              <a:tr h="94485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5.1.2.1</a:t>
                      </a:r>
                    </a:p>
                  </a:txBody>
                  <a:tcPr marL="45720" marR="45720" marT="45706" marB="45706"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kern="1200" cap="none" normalizeH="0" baseline="0" dirty="0" smtClean="0">
                          <a:ln>
                            <a:noFill/>
                          </a:ln>
                          <a:solidFill>
                            <a:schemeClr val="tx1"/>
                          </a:solidFill>
                          <a:effectLst/>
                          <a:latin typeface="Arial" charset="0"/>
                          <a:ea typeface="+mn-ea"/>
                          <a:cs typeface="+mn-cs"/>
                        </a:rPr>
                        <a:t>Expert Judgment</a:t>
                      </a:r>
                    </a:p>
                  </a:txBody>
                  <a:tcPr marL="45720" marR="45720" marT="45706" marB="45706"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Input received from knowledgeable and experienced parties.  Expertise may be provided by any group or person with specialized education, knowledge, skill, experience, or training in developing scope management plans.</a:t>
                      </a:r>
                    </a:p>
                  </a:txBody>
                  <a:tcPr marL="45720" marR="45720" marT="45706" marB="4570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491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5.1.2.2</a:t>
                      </a:r>
                    </a:p>
                  </a:txBody>
                  <a:tcPr marL="45720" marR="45720" marT="45706" marB="4570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Meetings</a:t>
                      </a:r>
                    </a:p>
                  </a:txBody>
                  <a:tcPr marL="45720" marR="45720" marT="45706" marB="4570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Used to develop the scope management plan.  Attendees at these meetings may include the project manager, the project sponsor, selected team members, selected stakeholders, anyone with responsibility for any of the scope management processes, and others as needed.</a:t>
                      </a:r>
                    </a:p>
                  </a:txBody>
                  <a:tcPr marL="45720" marR="45720" marT="45706" marB="4570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a:normAutofit fontScale="90000"/>
          </a:bodyPr>
          <a:lstStyle/>
          <a:p>
            <a:pPr eaLnBrk="1" hangingPunct="1"/>
            <a:r>
              <a:rPr lang="en-US" smtClean="0"/>
              <a:t>5.1.3 Plan Scope Management Outputs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178211" name="Group 35"/>
          <p:cNvGraphicFramePr>
            <a:graphicFrameLocks noGrp="1"/>
          </p:cNvGraphicFramePr>
          <p:nvPr/>
        </p:nvGraphicFramePr>
        <p:xfrm>
          <a:off x="304800" y="1716088"/>
          <a:ext cx="8458200" cy="3611790"/>
        </p:xfrm>
        <a:graphic>
          <a:graphicData uri="http://schemas.openxmlformats.org/drawingml/2006/table">
            <a:tbl>
              <a:tblPr/>
              <a:tblGrid>
                <a:gridCol w="609600"/>
                <a:gridCol w="1828800"/>
                <a:gridCol w="6019800"/>
              </a:tblGrid>
              <a:tr h="361156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5.1.3.1</a:t>
                      </a:r>
                    </a:p>
                  </a:txBody>
                  <a:tcPr marL="45720" marR="45720" marT="45675" marB="45675"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17475"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Scope Management Plan</a:t>
                      </a:r>
                    </a:p>
                  </a:txBody>
                  <a:tcPr marL="45720" marR="45720" marT="45675" marB="45675"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 component of the project or program management plan that describes how the scope will be defined, developed, monitored, controlled, and verified.  The scope management plan is a major input into the Develop Project Plan Management process, and the other scope management processes.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Components include:</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Process for preparing a detailed project scope statement</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Process that enable the creation of the WBS from the detailed project scope statement</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Process that establishes how the WBS will be maintained and approved</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Process that specifies how formal acceptance of the completed project deliverables will be obtained</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Process to control how requests for changes to the detailed project scope statement will be processed.  This process is directly linked to the Perform Integrated Change Control (Section 4.5).</a:t>
                      </a:r>
                    </a:p>
                  </a:txBody>
                  <a:tcPr marL="45720" marR="45720" marT="45675" marB="45675"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fontScale="90000"/>
          </a:bodyPr>
          <a:lstStyle/>
          <a:p>
            <a:pPr eaLnBrk="1" hangingPunct="1"/>
            <a:r>
              <a:rPr lang="en-US" smtClean="0"/>
              <a:t>5.1.3 Plan Scope Management Outputs (cont’d)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178211" name="Group 35"/>
          <p:cNvGraphicFramePr>
            <a:graphicFrameLocks noGrp="1"/>
          </p:cNvGraphicFramePr>
          <p:nvPr/>
        </p:nvGraphicFramePr>
        <p:xfrm>
          <a:off x="304800" y="1716088"/>
          <a:ext cx="8458200" cy="3551237"/>
        </p:xfrm>
        <a:graphic>
          <a:graphicData uri="http://schemas.openxmlformats.org/drawingml/2006/table">
            <a:tbl>
              <a:tblPr/>
              <a:tblGrid>
                <a:gridCol w="609600"/>
                <a:gridCol w="1828800"/>
                <a:gridCol w="6019800"/>
              </a:tblGrid>
              <a:tr h="3551237">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5.1.3.2</a:t>
                      </a:r>
                    </a:p>
                  </a:txBody>
                  <a:tcPr marL="45720" marR="45720" marT="45708" marB="45708"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17475"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Management Plan</a:t>
                      </a:r>
                    </a:p>
                  </a:txBody>
                  <a:tcPr marL="45720" marR="45720" marT="45708" marB="45708"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 component of the project management plan that describes how requirements will be analyzed, documented, and managed.</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Components include:</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How requirements activities will be planned, tracked, and reported</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Configuration management activities such as:</a:t>
                      </a:r>
                    </a:p>
                    <a:p>
                      <a:pPr marL="0" marR="0" lvl="0" indent="0" algn="l" defTabSz="914400" rtl="0" eaLnBrk="1" fontAlgn="base" latinLnBrk="0" hangingPunct="1">
                        <a:lnSpc>
                          <a:spcPct val="100000"/>
                        </a:lnSpc>
                        <a:spcBef>
                          <a:spcPct val="25000"/>
                        </a:spcBef>
                        <a:spcAft>
                          <a:spcPct val="0"/>
                        </a:spcAft>
                        <a:buClrTx/>
                        <a:buSzPct val="5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 How changes to the product will be integrated</a:t>
                      </a:r>
                    </a:p>
                    <a:p>
                      <a:pPr marL="0" marR="0" lvl="0" indent="0" algn="l" defTabSz="914400" rtl="0" eaLnBrk="1" fontAlgn="base" latinLnBrk="0" hangingPunct="1">
                        <a:lnSpc>
                          <a:spcPct val="100000"/>
                        </a:lnSpc>
                        <a:spcBef>
                          <a:spcPct val="25000"/>
                        </a:spcBef>
                        <a:spcAft>
                          <a:spcPct val="0"/>
                        </a:spcAft>
                        <a:buClrTx/>
                        <a:buSzPct val="5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 How impacts will be analyzed</a:t>
                      </a:r>
                    </a:p>
                    <a:p>
                      <a:pPr marL="0" marR="0" lvl="0" indent="0" algn="l" defTabSz="914400" rtl="0" eaLnBrk="1" fontAlgn="base" latinLnBrk="0" hangingPunct="1">
                        <a:lnSpc>
                          <a:spcPct val="100000"/>
                        </a:lnSpc>
                        <a:spcBef>
                          <a:spcPct val="25000"/>
                        </a:spcBef>
                        <a:spcAft>
                          <a:spcPct val="0"/>
                        </a:spcAft>
                        <a:buClrTx/>
                        <a:buSzPct val="5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 How they will be traced, tracked, and reported</a:t>
                      </a:r>
                    </a:p>
                    <a:p>
                      <a:pPr marL="0" marR="0" lvl="0" indent="0" algn="l" defTabSz="914400" rtl="0" eaLnBrk="1" fontAlgn="base" latinLnBrk="0" hangingPunct="1">
                        <a:lnSpc>
                          <a:spcPct val="100000"/>
                        </a:lnSpc>
                        <a:spcBef>
                          <a:spcPct val="25000"/>
                        </a:spcBef>
                        <a:spcAft>
                          <a:spcPct val="0"/>
                        </a:spcAft>
                        <a:buClrTx/>
                        <a:buSzPct val="5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 Authorization levels required to approved changes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prioritization process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Product metrics that will be used and the rationale for using them</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Traceability structure to reflect which requirement attributes will be captured on the Traceability Matrix. </a:t>
                      </a:r>
                    </a:p>
                  </a:txBody>
                  <a:tcPr marL="45720" marR="45720" marT="45708" marB="45708"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fontScale="90000"/>
          </a:bodyPr>
          <a:lstStyle/>
          <a:p>
            <a:pPr eaLnBrk="1" hangingPunct="1"/>
            <a:r>
              <a:rPr lang="en-US" smtClean="0"/>
              <a:t>Plan Scope Management Terms</a:t>
            </a:r>
          </a:p>
        </p:txBody>
      </p:sp>
      <p:graphicFrame>
        <p:nvGraphicFramePr>
          <p:cNvPr id="48174" name="Group 46"/>
          <p:cNvGraphicFramePr>
            <a:graphicFrameLocks noGrp="1"/>
          </p:cNvGraphicFramePr>
          <p:nvPr>
            <p:ph type="tbl" idx="1"/>
          </p:nvPr>
        </p:nvGraphicFramePr>
        <p:xfrm>
          <a:off x="381000" y="1658938"/>
          <a:ext cx="8382000" cy="4284663"/>
        </p:xfrm>
        <a:graphic>
          <a:graphicData uri="http://schemas.openxmlformats.org/drawingml/2006/table">
            <a:tbl>
              <a:tblPr/>
              <a:tblGrid>
                <a:gridCol w="2426368"/>
                <a:gridCol w="5955632"/>
              </a:tblGrid>
              <a:tr h="1510470">
                <a:tc>
                  <a:txBody>
                    <a:bodyPr/>
                    <a:lstStyle/>
                    <a:p>
                      <a:pPr marL="58738"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Charter</a:t>
                      </a:r>
                    </a:p>
                  </a:txBody>
                  <a:tcPr marL="45720" marR="45720"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Used to provide the project context needed to plan the scope management processes.  It provides the high-level project description and product characteristics from the project statement of work.  (See Section 4.1.3.1)</a:t>
                      </a:r>
                    </a:p>
                  </a:txBody>
                  <a:tcPr marL="45720" marR="45720"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750">
                <a:tc>
                  <a:txBody>
                    <a:bodyPr/>
                    <a:lstStyle/>
                    <a:p>
                      <a:pPr marL="58738"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Scope Management Plan</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defRPr/>
                      </a:pPr>
                      <a:r>
                        <a:rPr kumimoji="0" lang="en-US" sz="1400" b="0" i="0" u="none" strike="noStrike" cap="none" normalizeH="0" baseline="0" dirty="0" smtClean="0">
                          <a:ln>
                            <a:noFill/>
                          </a:ln>
                          <a:solidFill>
                            <a:schemeClr val="tx1"/>
                          </a:solidFill>
                          <a:effectLst/>
                          <a:latin typeface="Arial" charset="0"/>
                        </a:rPr>
                        <a:t>A component of the project or program management plan that describes how the scope will be defined, developed, monitored, controlled, and verified. </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8443">
                <a:tc>
                  <a:txBody>
                    <a:bodyPr/>
                    <a:lstStyle/>
                    <a:p>
                      <a:pPr marL="5715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Management Plan</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0" i="0" u="none" strike="noStrike" cap="none" normalizeH="0" baseline="0" dirty="0" smtClean="0">
                          <a:ln>
                            <a:noFill/>
                          </a:ln>
                          <a:solidFill>
                            <a:schemeClr val="tx1"/>
                          </a:solidFill>
                          <a:effectLst/>
                          <a:latin typeface="Arial" charset="0"/>
                        </a:rPr>
                        <a:t>A component of the project management plan that describes how requirements will be analyzed, documented, and managed. </a:t>
                      </a:r>
                      <a:endParaRPr lang="en-US" sz="1400" dirty="0" smtClean="0"/>
                    </a:p>
                    <a:p>
                      <a:pPr marL="0" marR="0" lvl="0" indent="0" algn="l" defTabSz="914400" rtl="0" eaLnBrk="1" fontAlgn="base" latinLnBrk="0" hangingPunct="1">
                        <a:lnSpc>
                          <a:spcPct val="100000"/>
                        </a:lnSpc>
                        <a:spcBef>
                          <a:spcPct val="25000"/>
                        </a:spcBef>
                        <a:spcAft>
                          <a:spcPct val="0"/>
                        </a:spcAft>
                        <a:buClrTx/>
                        <a:buSzPct val="50000"/>
                        <a:buFontTx/>
                        <a:buNone/>
                        <a:tabLst/>
                        <a:defRPr/>
                      </a:pPr>
                      <a:r>
                        <a:rPr lang="en-US" sz="1400" dirty="0" smtClean="0"/>
                        <a:t>The phase to phase relationship described in Section 2.4.2.1 strongly influences how requirements are managed.  The PM selects the most effective relationship for the project and then documents that approach.  Note that many of the Requirement management Plan’s components are based upon that relationship.</a:t>
                      </a:r>
                      <a:endParaRPr kumimoji="0" lang="en-US"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50000"/>
                        </a:spcBef>
                        <a:spcAft>
                          <a:spcPct val="0"/>
                        </a:spcAft>
                        <a:buClrTx/>
                        <a:buSzPct val="50000"/>
                        <a:buFontTx/>
                        <a:buNone/>
                        <a:tabLst/>
                      </a:pPr>
                      <a:endParaRPr kumimoji="0" lang="en-US" sz="1400" b="0" i="0" u="none" strike="noStrike" cap="none" normalizeH="0" baseline="0" dirty="0" smtClean="0">
                        <a:ln>
                          <a:noFill/>
                        </a:ln>
                        <a:solidFill>
                          <a:schemeClr val="tx1"/>
                        </a:solidFill>
                        <a:effectLst/>
                        <a:latin typeface="Arial" charset="0"/>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fld id="{26F082C7-7B40-4141-BE8B-8DA7FBC81FF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fontScale="90000"/>
          </a:bodyPr>
          <a:lstStyle/>
          <a:p>
            <a:pPr eaLnBrk="1" hangingPunct="1"/>
            <a:r>
              <a:rPr lang="en-US" smtClean="0"/>
              <a:t>Plan Scope Management Data Flow</a:t>
            </a:r>
          </a:p>
        </p:txBody>
      </p:sp>
      <p:pic>
        <p:nvPicPr>
          <p:cNvPr id="33796" name="Picture 2"/>
          <p:cNvPicPr>
            <a:picLocks noGrp="1" noChangeAspect="1" noChangeArrowheads="1"/>
          </p:cNvPicPr>
          <p:nvPr>
            <p:ph type="tbl" idx="1"/>
          </p:nvPr>
        </p:nvPicPr>
        <p:blipFill>
          <a:blip r:embed="rId3"/>
          <a:srcRect l="12730" t="30508" r="16035" b="11864"/>
          <a:stretch>
            <a:fillRect/>
          </a:stretch>
        </p:blipFill>
        <p:spPr>
          <a:xfrm>
            <a:off x="838200" y="1585913"/>
            <a:ext cx="7162800" cy="4510087"/>
          </a:xfrm>
          <a:noFill/>
        </p:spPr>
      </p:pic>
      <p:sp>
        <p:nvSpPr>
          <p:cNvPr id="5" name="Slide Number Placeholder 4"/>
          <p:cNvSpPr>
            <a:spLocks noGrp="1"/>
          </p:cNvSpPr>
          <p:nvPr>
            <p:ph type="sldNum" sz="quarter" idx="10"/>
          </p:nvPr>
        </p:nvSpPr>
        <p:spPr/>
        <p:txBody>
          <a:bodyPr/>
          <a:lstStyle/>
          <a:p>
            <a:fld id="{26F082C7-7B40-4141-BE8B-8DA7FBC81FF7}" type="slidenum">
              <a:rPr lang="en-US" smtClean="0"/>
              <a:pPr/>
              <a:t>16</a:t>
            </a:fld>
            <a:endParaRPr lang="en-US"/>
          </a:p>
        </p:txBody>
      </p:sp>
      <p:sp>
        <p:nvSpPr>
          <p:cNvPr id="33797"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107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84" name="Group 1076"/>
          <p:cNvGraphicFramePr>
            <a:graphicFrameLocks noGrp="1"/>
          </p:cNvGraphicFramePr>
          <p:nvPr/>
        </p:nvGraphicFramePr>
        <p:xfrm>
          <a:off x="381000" y="1719263"/>
          <a:ext cx="8458200" cy="3716401"/>
        </p:xfrm>
        <a:graphic>
          <a:graphicData uri="http://schemas.openxmlformats.org/drawingml/2006/table">
            <a:tbl>
              <a:tblPr/>
              <a:tblGrid>
                <a:gridCol w="1967164"/>
                <a:gridCol w="874295"/>
                <a:gridCol w="2258595"/>
                <a:gridCol w="801436"/>
                <a:gridCol w="1675731"/>
                <a:gridCol w="880979"/>
              </a:tblGrid>
              <a:tr h="546585">
                <a:tc rowSpan="2">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Knowledge Area</a:t>
                      </a:r>
                    </a:p>
                  </a:txBody>
                  <a:tcPr marT="45694" marB="45694"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gridSpan="5">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Project Management Process Groups</a:t>
                      </a:r>
                    </a:p>
                  </a:txBody>
                  <a:tcPr marT="45694" marB="45694"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181">
                <a:tc vMerge="1">
                  <a:txBody>
                    <a:bodyPr/>
                    <a:lstStyle/>
                    <a:p>
                      <a:endParaRPr lang="en-US"/>
                    </a:p>
                  </a:txBody>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Initiating</a:t>
                      </a:r>
                    </a:p>
                  </a:txBody>
                  <a:tcPr marT="45694" marB="456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Planning</a:t>
                      </a:r>
                    </a:p>
                  </a:txBody>
                  <a:tcPr marT="45694" marB="45694"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4B96">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Executing</a:t>
                      </a:r>
                    </a:p>
                  </a:txBody>
                  <a:tcPr marT="45694" marB="45694"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Monitoring &amp; Controlling</a:t>
                      </a:r>
                    </a:p>
                  </a:txBody>
                  <a:tcPr marT="45694" marB="45694"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Closing</a:t>
                      </a:r>
                    </a:p>
                  </a:txBody>
                  <a:tcPr marT="45694" marB="45694" anchor="ctr" anchorCtr="1"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r>
              <a:tr h="2773570">
                <a:tc>
                  <a:txBody>
                    <a:bodyPr/>
                    <a:lstStyle/>
                    <a:p>
                      <a:pPr marL="341313" marR="0" lvl="0" indent="-341313" algn="l"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5.   Project Scope Management</a:t>
                      </a:r>
                    </a:p>
                  </a:txBody>
                  <a:tcPr marT="45694" marB="4569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694" marB="456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endParaRPr kumimoji="0" lang="en-US" sz="8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1" i="0" u="none" strike="noStrike" cap="none" normalizeH="0" baseline="0" dirty="0" smtClean="0">
                          <a:ln>
                            <a:noFill/>
                          </a:ln>
                          <a:solidFill>
                            <a:srgbClr val="005CB8"/>
                          </a:solidFill>
                          <a:effectLst/>
                          <a:latin typeface="Arial" charset="0"/>
                        </a:rPr>
                        <a:t>5.1</a:t>
                      </a:r>
                      <a:r>
                        <a:rPr kumimoji="0" lang="en-US" sz="1400" b="1" i="0" u="none" strike="noStrike" cap="none" normalizeH="0" baseline="0" dirty="0" smtClean="0">
                          <a:ln>
                            <a:noFill/>
                          </a:ln>
                          <a:solidFill>
                            <a:schemeClr val="tx1"/>
                          </a:solidFill>
                          <a:effectLst/>
                          <a:latin typeface="Arial" charset="0"/>
                        </a:rPr>
                        <a:t> Plan Scope Management</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5.2</a:t>
                      </a:r>
                      <a:r>
                        <a:rPr kumimoji="0" lang="en-US" sz="1400" b="1" i="0" u="none" strike="noStrike" cap="none" normalizeH="0" baseline="0" dirty="0" smtClean="0">
                          <a:ln>
                            <a:noFill/>
                          </a:ln>
                          <a:solidFill>
                            <a:schemeClr val="tx1"/>
                          </a:solidFill>
                          <a:effectLst/>
                          <a:latin typeface="Arial" charset="0"/>
                        </a:rPr>
                        <a:t> Collect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5.3</a:t>
                      </a:r>
                      <a:r>
                        <a:rPr kumimoji="0" lang="en-US" sz="1400" b="1" i="0" u="none" strike="noStrike" cap="none" normalizeH="0" baseline="0" dirty="0" smtClean="0">
                          <a:ln>
                            <a:noFill/>
                          </a:ln>
                          <a:solidFill>
                            <a:schemeClr val="tx1"/>
                          </a:solidFill>
                          <a:effectLst/>
                          <a:latin typeface="Arial" charset="0"/>
                        </a:rPr>
                        <a:t> Define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5.4</a:t>
                      </a:r>
                      <a:r>
                        <a:rPr kumimoji="0" lang="en-US" sz="1400" b="1" i="0" u="none" strike="noStrike" cap="none" normalizeH="0" baseline="0" dirty="0" smtClean="0">
                          <a:ln>
                            <a:noFill/>
                          </a:ln>
                          <a:solidFill>
                            <a:schemeClr val="tx1"/>
                          </a:solidFill>
                          <a:effectLst/>
                          <a:latin typeface="Arial" charset="0"/>
                        </a:rPr>
                        <a:t> Create WBS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txBody>
                  <a:tcPr marT="45694" marB="456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694" marB="456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5.5</a:t>
                      </a:r>
                      <a:r>
                        <a:rPr kumimoji="0" lang="en-US" sz="1400" b="1" i="0" u="none" strike="noStrike" cap="none" normalizeH="0" baseline="0" dirty="0" smtClean="0">
                          <a:ln>
                            <a:noFill/>
                          </a:ln>
                          <a:solidFill>
                            <a:schemeClr val="tx1"/>
                          </a:solidFill>
                          <a:effectLst/>
                          <a:latin typeface="Arial" charset="0"/>
                        </a:rPr>
                        <a:t> Validate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5.6</a:t>
                      </a:r>
                      <a:r>
                        <a:rPr kumimoji="0" lang="en-US" sz="1400" b="1" i="0" u="none" strike="noStrike" cap="none" normalizeH="0" baseline="0" dirty="0" smtClean="0">
                          <a:ln>
                            <a:noFill/>
                          </a:ln>
                          <a:solidFill>
                            <a:schemeClr val="tx1"/>
                          </a:solidFill>
                          <a:effectLst/>
                          <a:latin typeface="Arial" charset="0"/>
                        </a:rPr>
                        <a:t> Control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694" marB="456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694" marB="456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3" name="Rectangle 1062"/>
          <p:cNvSpPr>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Collect Requirements Process</a:t>
            </a:r>
          </a:p>
        </p:txBody>
      </p:sp>
      <p:sp>
        <p:nvSpPr>
          <p:cNvPr id="35874" name="Oval 5"/>
          <p:cNvSpPr>
            <a:spLocks noChangeArrowheads="1"/>
          </p:cNvSpPr>
          <p:nvPr/>
        </p:nvSpPr>
        <p:spPr bwMode="auto">
          <a:xfrm>
            <a:off x="2895600" y="3505200"/>
            <a:ext cx="2667000" cy="685800"/>
          </a:xfrm>
          <a:prstGeom prst="ellipse">
            <a:avLst/>
          </a:prstGeom>
          <a:solidFill>
            <a:srgbClr val="FFFF75">
              <a:alpha val="43921"/>
            </a:srgbClr>
          </a:solidFill>
          <a:ln w="12700" algn="ctr">
            <a:solidFill>
              <a:schemeClr val="tx1"/>
            </a:solidFill>
            <a:round/>
            <a:headEnd/>
            <a:tailEnd/>
          </a:ln>
        </p:spPr>
        <p:txBody>
          <a:bodyPr anchor="ctr"/>
          <a:lstStyle/>
          <a:p>
            <a:pPr eaLnBrk="1" hangingPunct="1"/>
            <a:endParaRPr lang="en-US" b="1"/>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1029"/>
          <p:cNvSpPr txBox="1">
            <a:spLocks noChangeArrowheads="1"/>
          </p:cNvSpPr>
          <p:nvPr/>
        </p:nvSpPr>
        <p:spPr bwMode="auto">
          <a:xfrm>
            <a:off x="4724400" y="242888"/>
            <a:ext cx="4191000" cy="366712"/>
          </a:xfrm>
          <a:prstGeom prst="rect">
            <a:avLst/>
          </a:prstGeom>
          <a:noFill/>
          <a:ln w="9525">
            <a:noFill/>
            <a:miter lim="800000"/>
            <a:headEnd/>
            <a:tailEnd/>
          </a:ln>
        </p:spPr>
        <p:txBody>
          <a:bodyPr>
            <a:spAutoFit/>
          </a:bodyPr>
          <a:lstStyle/>
          <a:p>
            <a:pPr eaLnBrk="1" hangingPunct="1">
              <a:spcBef>
                <a:spcPct val="50000"/>
              </a:spcBef>
            </a:pPr>
            <a:endParaRPr lang="en-US" sz="1800">
              <a:solidFill>
                <a:schemeClr val="tx1"/>
              </a:solidFill>
              <a:latin typeface="Arial" charset="0"/>
            </a:endParaRPr>
          </a:p>
        </p:txBody>
      </p:sp>
      <p:sp>
        <p:nvSpPr>
          <p:cNvPr id="37892" name="Text Box 1030"/>
          <p:cNvSpPr txBox="1">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5.2 Collect Requirements</a:t>
            </a:r>
          </a:p>
        </p:txBody>
      </p:sp>
      <p:sp>
        <p:nvSpPr>
          <p:cNvPr id="37893" name="Text Box 1031"/>
          <p:cNvSpPr txBox="1">
            <a:spLocks noChangeArrowheads="1"/>
          </p:cNvSpPr>
          <p:nvPr/>
        </p:nvSpPr>
        <p:spPr bwMode="auto">
          <a:xfrm>
            <a:off x="227013" y="1443038"/>
            <a:ext cx="8683625" cy="1371600"/>
          </a:xfrm>
          <a:prstGeom prst="rect">
            <a:avLst/>
          </a:prstGeom>
          <a:noFill/>
          <a:ln w="9525">
            <a:noFill/>
            <a:miter lim="800000"/>
            <a:headEnd/>
            <a:tailEnd/>
          </a:ln>
        </p:spPr>
        <p:txBody>
          <a:bodyPr/>
          <a:lstStyle/>
          <a:p>
            <a:pPr marL="1544638" indent="-1544638" eaLnBrk="1" hangingPunct="1">
              <a:spcBef>
                <a:spcPct val="25000"/>
              </a:spcBef>
            </a:pPr>
            <a:r>
              <a:rPr lang="en-US" sz="2000" b="1" u="sng">
                <a:solidFill>
                  <a:schemeClr val="tx1"/>
                </a:solidFill>
                <a:latin typeface="Arial" charset="0"/>
              </a:rPr>
              <a:t>Definition:</a:t>
            </a:r>
            <a:r>
              <a:rPr lang="en-US" sz="1800">
                <a:solidFill>
                  <a:schemeClr val="tx1"/>
                </a:solidFill>
                <a:latin typeface="Arial" charset="0"/>
              </a:rPr>
              <a:t> 	</a:t>
            </a:r>
            <a:r>
              <a:rPr lang="en-US" sz="2000" b="1" i="1">
                <a:solidFill>
                  <a:schemeClr val="tx1"/>
                </a:solidFill>
                <a:latin typeface="Arial" charset="0"/>
              </a:rPr>
              <a:t>“Collect requirements is the process of determining, documenting, and managing stakeholder needs and requirements to meet the project objectives.”</a:t>
            </a:r>
          </a:p>
          <a:p>
            <a:pPr marL="1544638" indent="-1544638" algn="r" eaLnBrk="1" hangingPunct="1">
              <a:spcBef>
                <a:spcPct val="25000"/>
              </a:spcBef>
            </a:pPr>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110</a:t>
            </a:r>
          </a:p>
        </p:txBody>
      </p:sp>
      <p:sp>
        <p:nvSpPr>
          <p:cNvPr id="37894"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111</a:t>
            </a:r>
          </a:p>
        </p:txBody>
      </p:sp>
      <p:pic>
        <p:nvPicPr>
          <p:cNvPr id="37895" name="Picture 8"/>
          <p:cNvPicPr>
            <a:picLocks noChangeAspect="1" noChangeArrowheads="1"/>
          </p:cNvPicPr>
          <p:nvPr/>
        </p:nvPicPr>
        <p:blipFill>
          <a:blip r:embed="rId3"/>
          <a:srcRect l="11853" t="33057" r="17610" b="30635"/>
          <a:stretch>
            <a:fillRect/>
          </a:stretch>
        </p:blipFill>
        <p:spPr bwMode="auto">
          <a:xfrm>
            <a:off x="1295400" y="2819400"/>
            <a:ext cx="6804025" cy="3346450"/>
          </a:xfrm>
          <a:prstGeom prst="rect">
            <a:avLst/>
          </a:prstGeom>
          <a:noFill/>
          <a:ln w="9525" algn="ctr">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5.2.1</a:t>
            </a:r>
            <a:r>
              <a:rPr lang="en-US" b="0" smtClean="0">
                <a:solidFill>
                  <a:srgbClr val="0000CC"/>
                </a:solidFill>
              </a:rPr>
              <a:t> </a:t>
            </a:r>
            <a:r>
              <a:rPr lang="en-US" smtClean="0"/>
              <a:t>Collect Requirements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39028" name="Group 116"/>
          <p:cNvGraphicFramePr>
            <a:graphicFrameLocks noGrp="1"/>
          </p:cNvGraphicFramePr>
          <p:nvPr/>
        </p:nvGraphicFramePr>
        <p:xfrm>
          <a:off x="381000" y="1600200"/>
          <a:ext cx="8382000" cy="4906964"/>
        </p:xfrm>
        <a:graphic>
          <a:graphicData uri="http://schemas.openxmlformats.org/drawingml/2006/table">
            <a:tbl>
              <a:tblPr/>
              <a:tblGrid>
                <a:gridCol w="573088"/>
                <a:gridCol w="1789112"/>
                <a:gridCol w="6019800"/>
              </a:tblGrid>
              <a:tr h="99052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5.2.1.1</a:t>
                      </a:r>
                    </a:p>
                  </a:txBody>
                  <a:tcPr marL="45720" marR="45720" marT="45716" marB="45716"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Scope Management Plan</a:t>
                      </a:r>
                    </a:p>
                  </a:txBody>
                  <a:tcPr marL="45720" marR="45720" marT="45716" marB="45716"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Provides clarity as to how project teams will determine which type of requirements need to be collected for the project.</a:t>
                      </a:r>
                    </a:p>
                  </a:txBody>
                  <a:tcPr marL="45720" marR="45720" marT="45716" marB="4571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52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5.2.1.2</a:t>
                      </a:r>
                    </a:p>
                  </a:txBody>
                  <a:tcPr marL="45720" marR="45720" marT="45716" marB="4571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Management Plan</a:t>
                      </a:r>
                    </a:p>
                  </a:txBody>
                  <a:tcPr marL="45720" marR="45720"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Provides the processes that will be used throughout the Collect Requirements process to define and document the stakeholder needs.</a:t>
                      </a:r>
                    </a:p>
                  </a:txBody>
                  <a:tcPr marL="45720" marR="45720" marT="45716" marB="4571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52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5.2.1.3</a:t>
                      </a:r>
                    </a:p>
                  </a:txBody>
                  <a:tcPr marL="45720" marR="45720" marT="45716" marB="4571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Stakeholder Management Plan</a:t>
                      </a:r>
                    </a:p>
                  </a:txBody>
                  <a:tcPr marL="45720" marR="45720"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Used to understand stakeholder communication requirements and the level of stakeholder engagement in order to assess and adapt to the level of stakeholder participation in requirements activities. (See Section 13.2.3.1)</a:t>
                      </a:r>
                    </a:p>
                  </a:txBody>
                  <a:tcPr marL="45720" marR="45720" marT="45716" marB="4571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52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5.2.1.4</a:t>
                      </a:r>
                    </a:p>
                  </a:txBody>
                  <a:tcPr marL="45720" marR="45720" marT="45716" marB="4571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Charter</a:t>
                      </a:r>
                    </a:p>
                  </a:txBody>
                  <a:tcPr marL="45720" marR="45720"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Used to provide the high-level description of the service, or result of the project so that detailed requirements can be developed. (See Section 4.1.3.1)</a:t>
                      </a:r>
                    </a:p>
                  </a:txBody>
                  <a:tcPr marL="45720" marR="45720" marT="45716" marB="4571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7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5.2.1.5</a:t>
                      </a:r>
                    </a:p>
                  </a:txBody>
                  <a:tcPr marL="45720" marR="45720" marT="45716" marB="45716"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Stakeholder Register</a:t>
                      </a:r>
                    </a:p>
                  </a:txBody>
                  <a:tcPr marL="45720" marR="45720" marT="45716" marB="45716"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Used to identify stakeholders who can provide information on the requirements.  The stakeholder register also captures major requirements and main expectations stakeholders may have for the project. (See Section 13.1.3.1)</a:t>
                      </a:r>
                    </a:p>
                  </a:txBody>
                  <a:tcPr marL="45720" marR="45720" marT="45716" marB="45716"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52400" y="990600"/>
            <a:ext cx="8683625" cy="457200"/>
          </a:xfrm>
          <a:noFill/>
        </p:spPr>
        <p:txBody>
          <a:bodyPr>
            <a:normAutofit fontScale="90000"/>
          </a:bodyPr>
          <a:lstStyle/>
          <a:p>
            <a:pPr eaLnBrk="1" hangingPunct="1">
              <a:lnSpc>
                <a:spcPct val="80000"/>
              </a:lnSpc>
            </a:pPr>
            <a:r>
              <a:rPr lang="en-US" smtClean="0"/>
              <a:t>Project Scope Management Definition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124" name="Rectangle 3"/>
          <p:cNvSpPr>
            <a:spLocks noGrp="1" noChangeArrowheads="1"/>
          </p:cNvSpPr>
          <p:nvPr>
            <p:ph sz="quarter" idx="1"/>
          </p:nvPr>
        </p:nvSpPr>
        <p:spPr>
          <a:xfrm>
            <a:off x="776288" y="2055813"/>
            <a:ext cx="7769225" cy="3429000"/>
          </a:xfrm>
          <a:noFill/>
        </p:spPr>
        <p:txBody>
          <a:bodyPr/>
          <a:lstStyle/>
          <a:p>
            <a:pPr marL="0" indent="0" eaLnBrk="1" hangingPunct="1">
              <a:lnSpc>
                <a:spcPct val="125000"/>
              </a:lnSpc>
              <a:buFontTx/>
              <a:buNone/>
              <a:tabLst/>
            </a:pPr>
            <a:r>
              <a:rPr lang="en-US" smtClean="0"/>
              <a:t>A subset of project management that includes the processes required to ensure that the project includes </a:t>
            </a:r>
            <a:r>
              <a:rPr lang="en-US" u="sng" smtClean="0"/>
              <a:t>all</a:t>
            </a:r>
            <a:r>
              <a:rPr lang="en-US" smtClean="0"/>
              <a:t> of the work required, and </a:t>
            </a:r>
            <a:r>
              <a:rPr lang="en-US" u="sng" smtClean="0"/>
              <a:t>only </a:t>
            </a:r>
            <a:r>
              <a:rPr lang="en-US" smtClean="0"/>
              <a:t>the work required, to complete the project successfully.</a:t>
            </a:r>
          </a:p>
          <a:p>
            <a:pPr marL="0" indent="0" algn="r" eaLnBrk="1" hangingPunct="1">
              <a:buFontTx/>
              <a:buNone/>
              <a:tabLst/>
            </a:pPr>
            <a:endParaRPr lang="en-US" sz="1400" i="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5.2.2 Collect Requirements Tools and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174153" name="Group 73"/>
          <p:cNvGraphicFramePr>
            <a:graphicFrameLocks noGrp="1"/>
          </p:cNvGraphicFramePr>
          <p:nvPr/>
        </p:nvGraphicFramePr>
        <p:xfrm>
          <a:off x="228600" y="1635125"/>
          <a:ext cx="8610600" cy="4995863"/>
        </p:xfrm>
        <a:graphic>
          <a:graphicData uri="http://schemas.openxmlformats.org/drawingml/2006/table">
            <a:tbl>
              <a:tblPr/>
              <a:tblGrid>
                <a:gridCol w="609600"/>
                <a:gridCol w="1905000"/>
                <a:gridCol w="6096000"/>
              </a:tblGrid>
              <a:tr h="92715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5.1.2.1</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Interviews</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A formal or informal approach to elicit information from stakeholders by talking to them directly.  Typically performed by asking prepared and spontaneous questions and recording responses. </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526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5.1.2.2</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Focus Groups </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Pre-qualified Stakeholders and SME’s to learn about their expectations and attitudes about the proposed product, service or result. A trained moderator guides the group through an interactive discussion, designed to be more conversational than a one-on-one interview.</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6500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5.1.2.3</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Facilitated Workshops </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kern="1200" cap="none" normalizeH="0" baseline="0" dirty="0" smtClean="0">
                          <a:ln>
                            <a:noFill/>
                          </a:ln>
                          <a:solidFill>
                            <a:schemeClr val="tx1"/>
                          </a:solidFill>
                          <a:effectLst/>
                          <a:latin typeface="Arial" charset="0"/>
                          <a:ea typeface="+mn-ea"/>
                          <a:cs typeface="+mn-cs"/>
                        </a:rPr>
                        <a:t>Bring stakeholders together to define product requirements. Considered a primary technique for quickly defining cross-functional requirements and reconciling stakeholder differences.  </a:t>
                      </a:r>
                    </a:p>
                    <a:p>
                      <a:pPr marL="287338" marR="0" lvl="0" indent="-287338"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Joint Application Development (JAD)</a:t>
                      </a:r>
                    </a:p>
                    <a:p>
                      <a:pPr marL="287338" marR="0" lvl="0" indent="-287338"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Quality Function Deployment (QFD)</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844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5.1.2.4</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Group Creativity Techniques</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74625" marR="0" lvl="0" indent="-174625" algn="l" defTabSz="914400" rtl="0" eaLnBrk="1" fontAlgn="base" latinLnBrk="0" hangingPunct="1">
                        <a:lnSpc>
                          <a:spcPct val="11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Brainstorming</a:t>
                      </a:r>
                    </a:p>
                    <a:p>
                      <a:pPr marL="174625" marR="0" lvl="0" indent="-174625" algn="l" defTabSz="914400" rtl="0" eaLnBrk="1" fontAlgn="base" latinLnBrk="0" hangingPunct="1">
                        <a:lnSpc>
                          <a:spcPct val="11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Nominal Group Technique</a:t>
                      </a:r>
                    </a:p>
                    <a:p>
                      <a:pPr marL="174625" marR="0" lvl="0" indent="-174625" algn="l" defTabSz="914400" rtl="0" eaLnBrk="1" fontAlgn="base" latinLnBrk="0" hangingPunct="1">
                        <a:lnSpc>
                          <a:spcPct val="11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Idea / Mind Maps</a:t>
                      </a:r>
                    </a:p>
                    <a:p>
                      <a:pPr marL="174625" marR="0" lvl="0" indent="-174625" algn="l" defTabSz="914400" rtl="0" eaLnBrk="1" fontAlgn="base" latinLnBrk="0" hangingPunct="1">
                        <a:lnSpc>
                          <a:spcPct val="11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Affinity Diagrams</a:t>
                      </a:r>
                    </a:p>
                    <a:p>
                      <a:pPr marL="174625" marR="0" lvl="0" indent="-174625" algn="l" defTabSz="914400" rtl="0" eaLnBrk="1" fontAlgn="base" latinLnBrk="0" hangingPunct="1">
                        <a:lnSpc>
                          <a:spcPct val="11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t>
                      </a:r>
                      <a:r>
                        <a:rPr kumimoji="0" lang="en-US" sz="1400" b="0" i="0" u="none" strike="noStrike" cap="none" normalizeH="0" baseline="0" dirty="0" err="1" smtClean="0">
                          <a:ln>
                            <a:noFill/>
                          </a:ln>
                          <a:solidFill>
                            <a:schemeClr val="tx1"/>
                          </a:solidFill>
                          <a:effectLst/>
                          <a:latin typeface="Arial" charset="0"/>
                        </a:rPr>
                        <a:t>Multicriteria</a:t>
                      </a:r>
                      <a:r>
                        <a:rPr kumimoji="0" lang="en-US" sz="1400" b="0" i="0" u="none" strike="noStrike" cap="none" normalizeH="0" baseline="0" dirty="0" smtClean="0">
                          <a:ln>
                            <a:noFill/>
                          </a:ln>
                          <a:solidFill>
                            <a:schemeClr val="tx1"/>
                          </a:solidFill>
                          <a:effectLst/>
                          <a:latin typeface="Arial" charset="0"/>
                        </a:rPr>
                        <a:t> decision analysis</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53988" y="1066800"/>
            <a:ext cx="8683625" cy="457200"/>
          </a:xfrm>
          <a:noFill/>
        </p:spPr>
        <p:txBody>
          <a:bodyPr>
            <a:normAutofit fontScale="90000"/>
          </a:bodyPr>
          <a:lstStyle/>
          <a:p>
            <a:pPr marL="966788" indent="-966788" eaLnBrk="1" hangingPunct="1"/>
            <a:r>
              <a:rPr lang="en-US" smtClean="0"/>
              <a:t>5.2.2 Collect Requirements Tools and Techniques</a:t>
            </a:r>
            <a:r>
              <a:rPr lang="en-US" sz="2000" smtClean="0"/>
              <a:t> </a:t>
            </a:r>
            <a:r>
              <a:rPr lang="en-US" sz="1800" smtClean="0"/>
              <a:t>(cont’d)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176189" name="Group 61"/>
          <p:cNvGraphicFramePr>
            <a:graphicFrameLocks noGrp="1"/>
          </p:cNvGraphicFramePr>
          <p:nvPr/>
        </p:nvGraphicFramePr>
        <p:xfrm>
          <a:off x="228600" y="1814513"/>
          <a:ext cx="8610600" cy="4594226"/>
        </p:xfrm>
        <a:graphic>
          <a:graphicData uri="http://schemas.openxmlformats.org/drawingml/2006/table">
            <a:tbl>
              <a:tblPr/>
              <a:tblGrid>
                <a:gridCol w="609600"/>
                <a:gridCol w="1905000"/>
                <a:gridCol w="6096000"/>
              </a:tblGrid>
              <a:tr h="146218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5.2.2.5</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Group Decision Making Techniques </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Used to assess multiple alternatives:</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Unanimity</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Majority</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Plurality</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Dictatorship</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32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5.2.2.6</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Questionnaires and Surveys </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A written set of questions designed to quickly accumulate information from a large number of respondents.  Questionnaires and surveys are most appropriate with varied audiences, when a quick turn-around is needed, when respondents are geographically dispersed, and where statistical analysis is appropriate.</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5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5.2.2.7</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Observations</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74625" marR="0" lvl="0" indent="-1746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Job Shadowing.</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1664">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5.2.2.8</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Prototypes</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Obtains early feedback on requirements by providing a working model of the expected product before actually building it. Proto-types support the model of progressive elaboration in iterative cycles of mock-up creation.</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Storyboards is a prototyping technique showing sequence or navigation through a series of images or illustrations.</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53988" y="1066800"/>
            <a:ext cx="8683625" cy="457200"/>
          </a:xfrm>
          <a:noFill/>
        </p:spPr>
        <p:txBody>
          <a:bodyPr>
            <a:normAutofit fontScale="90000"/>
          </a:bodyPr>
          <a:lstStyle/>
          <a:p>
            <a:pPr marL="966788" indent="-966788" eaLnBrk="1" hangingPunct="1"/>
            <a:r>
              <a:rPr lang="en-US" smtClean="0"/>
              <a:t>5.2.2 Collect Requirements Tools and Techniques</a:t>
            </a:r>
            <a:r>
              <a:rPr lang="en-US" sz="2000" smtClean="0"/>
              <a:t> </a:t>
            </a:r>
            <a:r>
              <a:rPr lang="en-US" sz="1800" smtClean="0"/>
              <a:t>(cont’d)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176189" name="Group 61"/>
          <p:cNvGraphicFramePr>
            <a:graphicFrameLocks noGrp="1"/>
          </p:cNvGraphicFramePr>
          <p:nvPr/>
        </p:nvGraphicFramePr>
        <p:xfrm>
          <a:off x="228600" y="1752600"/>
          <a:ext cx="8534400" cy="4772025"/>
        </p:xfrm>
        <a:graphic>
          <a:graphicData uri="http://schemas.openxmlformats.org/drawingml/2006/table">
            <a:tbl>
              <a:tblPr/>
              <a:tblGrid>
                <a:gridCol w="667910"/>
                <a:gridCol w="1855305"/>
                <a:gridCol w="6011185"/>
              </a:tblGrid>
              <a:tr h="1158237">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5.2.2.9</a:t>
                      </a:r>
                    </a:p>
                  </a:txBody>
                  <a:tcPr marL="45720" marR="45720" marT="45719" marB="45719"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Benchmarking</a:t>
                      </a:r>
                    </a:p>
                  </a:txBody>
                  <a:tcPr marL="45720" marR="45720" marT="45719" marB="45719"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Involves comparing actual or planned practices, such as processes and operations, to those of comparable organizations to identify best practices, generate ideas for improvement, and provide a basis for measuring performance.  Comparisons can be made with both internal and external organizations.</a:t>
                      </a:r>
                    </a:p>
                  </a:txBody>
                  <a:tcPr marL="45720" marR="45720" marT="45719" marB="4571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758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5.2.2.10</a:t>
                      </a:r>
                    </a:p>
                  </a:txBody>
                  <a:tcPr marL="45720" marR="45720" marT="45719" marB="45719"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Context Diagrams</a:t>
                      </a:r>
                    </a:p>
                  </a:txBody>
                  <a:tcPr marL="45720" marR="45720" marT="45719" marB="4571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Depict the product’s scope by showing a business system (process, equipment, computer system, etc.), and how people and systems (actors) interact with it. Context diagrams illustrate inputs and outputs.</a:t>
                      </a:r>
                    </a:p>
                  </a:txBody>
                  <a:tcPr marL="45720" marR="45720" marT="45719" marB="4571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619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5.2.2.11</a:t>
                      </a:r>
                    </a:p>
                  </a:txBody>
                  <a:tcPr marL="45720" marR="45720" marT="45719" marB="45719"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Document Analysis</a:t>
                      </a:r>
                    </a:p>
                  </a:txBody>
                  <a:tcPr marL="45720" marR="45720" marT="45719" marB="4571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Used to elicit requirements by analyzing existing documentation and identifying information relevant to the requirements. Examples of documents to be analyzed can include, but are not limited to:</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Business Plans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Marketing literature</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Agreements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Requests for Proposals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Current Process Flows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Logical data models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Business rules, etc.</a:t>
                      </a:r>
                    </a:p>
                  </a:txBody>
                  <a:tcPr marL="45720" marR="45720" marT="45719" marB="4571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a:xfrm>
            <a:off x="153988" y="985838"/>
            <a:ext cx="8683625" cy="457200"/>
          </a:xfrm>
          <a:noFill/>
        </p:spPr>
        <p:txBody>
          <a:bodyPr>
            <a:normAutofit fontScale="90000"/>
          </a:bodyPr>
          <a:lstStyle/>
          <a:p>
            <a:pPr eaLnBrk="1" hangingPunct="1"/>
            <a:r>
              <a:rPr lang="en-US" smtClean="0"/>
              <a:t>Context Diagram Example</a:t>
            </a:r>
          </a:p>
        </p:txBody>
      </p:sp>
      <p:sp>
        <p:nvSpPr>
          <p:cNvPr id="5" name="Slide Number Placeholder 4"/>
          <p:cNvSpPr>
            <a:spLocks noGrp="1"/>
          </p:cNvSpPr>
          <p:nvPr>
            <p:ph type="sldNum" sz="quarter" idx="10"/>
          </p:nvPr>
        </p:nvSpPr>
        <p:spPr/>
        <p:txBody>
          <a:bodyPr/>
          <a:lstStyle/>
          <a:p>
            <a:fld id="{C091E35D-EBB2-4521-8DD7-E8081C3F1F2D}" type="slidenum">
              <a:rPr lang="en-US" smtClean="0"/>
              <a:pPr/>
              <a:t>23</a:t>
            </a:fld>
            <a:endParaRPr lang="en-US"/>
          </a:p>
        </p:txBody>
      </p:sp>
      <p:pic>
        <p:nvPicPr>
          <p:cNvPr id="48131" name="Picture 2"/>
          <p:cNvPicPr>
            <a:picLocks noChangeAspect="1" noChangeArrowheads="1"/>
          </p:cNvPicPr>
          <p:nvPr/>
        </p:nvPicPr>
        <p:blipFill>
          <a:blip r:embed="rId3"/>
          <a:srcRect l="8769" t="23969" r="57825" b="28098"/>
          <a:stretch>
            <a:fillRect/>
          </a:stretch>
        </p:blipFill>
        <p:spPr bwMode="auto">
          <a:xfrm>
            <a:off x="914400" y="1535113"/>
            <a:ext cx="7315200" cy="4754562"/>
          </a:xfrm>
          <a:prstGeom prst="rect">
            <a:avLst/>
          </a:prstGeom>
          <a:noFill/>
          <a:ln w="9525" algn="ctr">
            <a:noFill/>
            <a:miter lim="800000"/>
            <a:headEnd/>
            <a:tailEnd/>
          </a:ln>
        </p:spPr>
      </p:pic>
      <p:sp>
        <p:nvSpPr>
          <p:cNvPr id="48132"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Source: Wikipedia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noFill/>
        </p:spPr>
        <p:txBody>
          <a:bodyPr>
            <a:normAutofit fontScale="90000"/>
          </a:bodyPr>
          <a:lstStyle/>
          <a:p>
            <a:pPr eaLnBrk="1" hangingPunct="1"/>
            <a:r>
              <a:rPr lang="en-US" smtClean="0"/>
              <a:t>5.2.3 Collect Requirements Outputs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178211" name="Group 35"/>
          <p:cNvGraphicFramePr>
            <a:graphicFrameLocks noGrp="1"/>
          </p:cNvGraphicFramePr>
          <p:nvPr/>
        </p:nvGraphicFramePr>
        <p:xfrm>
          <a:off x="304800" y="1716088"/>
          <a:ext cx="8458200" cy="3451225"/>
        </p:xfrm>
        <a:graphic>
          <a:graphicData uri="http://schemas.openxmlformats.org/drawingml/2006/table">
            <a:tbl>
              <a:tblPr/>
              <a:tblGrid>
                <a:gridCol w="609600"/>
                <a:gridCol w="1676400"/>
                <a:gridCol w="6172200"/>
              </a:tblGrid>
              <a:tr h="34512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5.2.3.1</a:t>
                      </a:r>
                    </a:p>
                  </a:txBody>
                  <a:tcPr marL="45720" marR="45720" marT="45704" marB="45704" anchor="ctr" anchorCtr="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17475"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Documentation</a:t>
                      </a:r>
                    </a:p>
                  </a:txBody>
                  <a:tcPr marL="45720" marR="45720" marT="45704" marB="45704"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Requirements documentation describes how individual requirements meet the business need for the project.</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Components include: </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Business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Stakeholder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Solution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Project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Transition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Assumptions, Dependencies, and Constraints</a:t>
                      </a:r>
                    </a:p>
                  </a:txBody>
                  <a:tcPr marL="45720" marR="45720" marT="45704" marB="45704"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p:spPr>
        <p:txBody>
          <a:bodyPr>
            <a:normAutofit fontScale="90000"/>
          </a:bodyPr>
          <a:lstStyle/>
          <a:p>
            <a:pPr eaLnBrk="1" hangingPunct="1"/>
            <a:r>
              <a:rPr lang="en-US" smtClean="0"/>
              <a:t>5.2.3 Collect Requirements Outputs </a:t>
            </a:r>
            <a:r>
              <a:rPr lang="en-US" sz="1800" smtClean="0"/>
              <a:t>(cont’d)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179225" name="Group 25"/>
          <p:cNvGraphicFramePr>
            <a:graphicFrameLocks noGrp="1"/>
          </p:cNvGraphicFramePr>
          <p:nvPr/>
        </p:nvGraphicFramePr>
        <p:xfrm>
          <a:off x="304800" y="1716088"/>
          <a:ext cx="8458200" cy="2811698"/>
        </p:xfrm>
        <a:graphic>
          <a:graphicData uri="http://schemas.openxmlformats.org/drawingml/2006/table">
            <a:tbl>
              <a:tblPr/>
              <a:tblGrid>
                <a:gridCol w="609600"/>
                <a:gridCol w="1676400"/>
                <a:gridCol w="6172200"/>
              </a:tblGrid>
              <a:tr h="281146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5.2.3.2</a:t>
                      </a:r>
                    </a:p>
                  </a:txBody>
                  <a:tcPr marL="45720" marR="45720" marT="45679" marB="45679"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17475"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Requirements Traceability Matrix </a:t>
                      </a:r>
                    </a:p>
                  </a:txBody>
                  <a:tcPr marL="45720" marR="45720" marT="45679" marB="4567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 grid that links product requirements from their origin to the deliverables that satisfy them.  A Traceability Matrix helps ensure that each requirement adds business value by linking it to the business and product objectives.  Tracing requirements can include:</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Business needs, opportunities, goals and objectives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Project objectives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Project Scope / WBS deliverables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Product Design</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Product development</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Test strategy and test scenarios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High-Level Requirements to more detailed requirements</a:t>
                      </a:r>
                    </a:p>
                  </a:txBody>
                  <a:tcPr marL="45720" marR="45720" marT="45679" marB="4567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fontScale="90000"/>
          </a:bodyPr>
          <a:lstStyle/>
          <a:p>
            <a:pPr eaLnBrk="1" hangingPunct="1"/>
            <a:r>
              <a:rPr lang="en-US" smtClean="0"/>
              <a:t>Requirements Traceability Matrix</a:t>
            </a:r>
          </a:p>
        </p:txBody>
      </p:sp>
      <p:sp>
        <p:nvSpPr>
          <p:cNvPr id="5" name="Slide Number Placeholder 4"/>
          <p:cNvSpPr>
            <a:spLocks noGrp="1"/>
          </p:cNvSpPr>
          <p:nvPr>
            <p:ph type="sldNum" sz="quarter" idx="10"/>
          </p:nvPr>
        </p:nvSpPr>
        <p:spPr/>
        <p:txBody>
          <a:bodyPr/>
          <a:lstStyle/>
          <a:p>
            <a:fld id="{26F082C7-7B40-4141-BE8B-8DA7FBC81FF7}" type="slidenum">
              <a:rPr lang="en-US" smtClean="0"/>
              <a:pPr/>
              <a:t>26</a:t>
            </a:fld>
            <a:endParaRPr lang="en-US"/>
          </a:p>
        </p:txBody>
      </p:sp>
      <p:pic>
        <p:nvPicPr>
          <p:cNvPr id="54276" name="Picture 2"/>
          <p:cNvPicPr>
            <a:picLocks noChangeAspect="1" noChangeArrowheads="1"/>
          </p:cNvPicPr>
          <p:nvPr/>
        </p:nvPicPr>
        <p:blipFill>
          <a:blip r:embed="rId3"/>
          <a:srcRect l="15302" t="3564" r="17979" b="3566"/>
          <a:stretch>
            <a:fillRect/>
          </a:stretch>
        </p:blipFill>
        <p:spPr bwMode="auto">
          <a:xfrm>
            <a:off x="228600" y="1524000"/>
            <a:ext cx="8763000" cy="4800600"/>
          </a:xfrm>
          <a:prstGeom prst="rect">
            <a:avLst/>
          </a:prstGeom>
          <a:noFill/>
          <a:ln w="9525" algn="ctr">
            <a:noFill/>
            <a:miter lim="800000"/>
            <a:headEnd/>
            <a:tailEnd/>
          </a:ln>
        </p:spPr>
      </p:pic>
      <p:sp>
        <p:nvSpPr>
          <p:cNvPr id="54277"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119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fontScale="90000"/>
          </a:bodyPr>
          <a:lstStyle/>
          <a:p>
            <a:pPr eaLnBrk="1" hangingPunct="1"/>
            <a:r>
              <a:rPr lang="en-US" smtClean="0"/>
              <a:t>Collect Requirements Terms</a:t>
            </a:r>
          </a:p>
        </p:txBody>
      </p:sp>
      <p:graphicFrame>
        <p:nvGraphicFramePr>
          <p:cNvPr id="48174" name="Group 46"/>
          <p:cNvGraphicFramePr>
            <a:graphicFrameLocks noGrp="1"/>
          </p:cNvGraphicFramePr>
          <p:nvPr>
            <p:ph type="tbl" idx="1"/>
          </p:nvPr>
        </p:nvGraphicFramePr>
        <p:xfrm>
          <a:off x="304800" y="1524000"/>
          <a:ext cx="8534400" cy="3284538"/>
        </p:xfrm>
        <a:graphic>
          <a:graphicData uri="http://schemas.openxmlformats.org/drawingml/2006/table">
            <a:tbl>
              <a:tblPr/>
              <a:tblGrid>
                <a:gridCol w="2057400"/>
                <a:gridCol w="6477000"/>
              </a:tblGrid>
              <a:tr h="822873">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Context Diagrams</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A visual depiction of the product’s scope by showing a business system (process, equipment, computer system, etc.), and how people and systems (actors) interact with it. Context diagrams illustrate inputs and outputs.</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1821">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Multi-Criteria Decision Analysis</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lang="en-US" sz="1400" b="0" u="none" dirty="0" smtClean="0">
                          <a:solidFill>
                            <a:schemeClr val="tx1"/>
                          </a:solidFill>
                        </a:rPr>
                        <a:t>A decision matrix to provide a systematic analytical approach for establishing criteria, such as risk levels,</a:t>
                      </a:r>
                      <a:r>
                        <a:rPr lang="en-US" sz="1400" b="0" u="none" baseline="0" dirty="0" smtClean="0">
                          <a:solidFill>
                            <a:schemeClr val="tx1"/>
                          </a:solidFill>
                        </a:rPr>
                        <a:t> uncertainty, and valuation, to evaluate and rank ideas</a:t>
                      </a:r>
                      <a:r>
                        <a:rPr lang="en-US" sz="1400" b="0" u="none" baseline="0" dirty="0" smtClean="0">
                          <a:solidFill>
                            <a:srgbClr val="FF0000"/>
                          </a:solidFill>
                        </a:rPr>
                        <a:t>.</a:t>
                      </a:r>
                      <a:endParaRPr kumimoji="0" lang="en-US" sz="1400" b="0" i="0" u="none" strike="noStrike" cap="none" normalizeH="0" baseline="0" dirty="0" smtClean="0">
                        <a:ln>
                          <a:noFill/>
                        </a:ln>
                        <a:solidFill>
                          <a:schemeClr val="tx1"/>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99844">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Facilitated Workshop Techniques</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Joint Application Development – Bring developers and users together to improve the software development process</a:t>
                      </a:r>
                    </a:p>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Quality Function Deployment  – Is used determine critical characteristics of new product development.  A method applied to collect customer needs is called the Voice of the Customer (VOC)</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fld id="{26F082C7-7B40-4141-BE8B-8DA7FBC81FF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fontScale="90000"/>
          </a:bodyPr>
          <a:lstStyle/>
          <a:p>
            <a:pPr eaLnBrk="1" hangingPunct="1"/>
            <a:r>
              <a:rPr lang="en-US" smtClean="0"/>
              <a:t>Collect Requirements Data Flow</a:t>
            </a:r>
          </a:p>
        </p:txBody>
      </p:sp>
      <p:pic>
        <p:nvPicPr>
          <p:cNvPr id="58373" name="Picture 2"/>
          <p:cNvPicPr>
            <a:picLocks noGrp="1" noChangeAspect="1" noChangeArrowheads="1"/>
          </p:cNvPicPr>
          <p:nvPr>
            <p:ph type="tbl" idx="1"/>
          </p:nvPr>
        </p:nvPicPr>
        <p:blipFill>
          <a:blip r:embed="rId3"/>
          <a:srcRect l="12730" t="25424" r="14417" b="10168"/>
          <a:stretch>
            <a:fillRect/>
          </a:stretch>
        </p:blipFill>
        <p:spPr>
          <a:xfrm>
            <a:off x="914400" y="1600200"/>
            <a:ext cx="7391400" cy="4572000"/>
          </a:xfrm>
          <a:noFill/>
        </p:spPr>
      </p:pic>
      <p:sp>
        <p:nvSpPr>
          <p:cNvPr id="5" name="Slide Number Placeholder 4"/>
          <p:cNvSpPr>
            <a:spLocks noGrp="1"/>
          </p:cNvSpPr>
          <p:nvPr>
            <p:ph type="sldNum" sz="quarter" idx="10"/>
          </p:nvPr>
        </p:nvSpPr>
        <p:spPr/>
        <p:txBody>
          <a:bodyPr/>
          <a:lstStyle/>
          <a:p>
            <a:fld id="{26F082C7-7B40-4141-BE8B-8DA7FBC81FF7}" type="slidenum">
              <a:rPr lang="en-US" smtClean="0"/>
              <a:pPr/>
              <a:t>28</a:t>
            </a:fld>
            <a:endParaRPr lang="en-US"/>
          </a:p>
        </p:txBody>
      </p:sp>
      <p:sp>
        <p:nvSpPr>
          <p:cNvPr id="58372"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111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84" name="Group 1076"/>
          <p:cNvGraphicFramePr>
            <a:graphicFrameLocks noGrp="1"/>
          </p:cNvGraphicFramePr>
          <p:nvPr/>
        </p:nvGraphicFramePr>
        <p:xfrm>
          <a:off x="381000" y="1719263"/>
          <a:ext cx="8458200" cy="3700462"/>
        </p:xfrm>
        <a:graphic>
          <a:graphicData uri="http://schemas.openxmlformats.org/drawingml/2006/table">
            <a:tbl>
              <a:tblPr/>
              <a:tblGrid>
                <a:gridCol w="1967163"/>
                <a:gridCol w="874295"/>
                <a:gridCol w="2258595"/>
                <a:gridCol w="801437"/>
                <a:gridCol w="1675732"/>
                <a:gridCol w="880978"/>
              </a:tblGrid>
              <a:tr h="529905">
                <a:tc rowSpan="2">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Knowledge Area</a:t>
                      </a:r>
                    </a:p>
                  </a:txBody>
                  <a:tcPr marT="45729" marB="45729"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gridSpan="5">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Project Management Process Groups</a:t>
                      </a:r>
                    </a:p>
                  </a:txBody>
                  <a:tcPr marT="45729" marB="45729"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320">
                <a:tc vMerge="1">
                  <a:txBody>
                    <a:bodyPr/>
                    <a:lstStyle/>
                    <a:p>
                      <a:endParaRPr lang="en-US"/>
                    </a:p>
                  </a:txBody>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Initiating</a:t>
                      </a:r>
                    </a:p>
                  </a:txBody>
                  <a:tcPr marT="45729" marB="4572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Planning</a:t>
                      </a:r>
                    </a:p>
                  </a:txBody>
                  <a:tcPr marT="45729" marB="45729"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4B96">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Executing</a:t>
                      </a:r>
                    </a:p>
                  </a:txBody>
                  <a:tcPr marT="45729" marB="45729"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Monitoring &amp; Controlling</a:t>
                      </a:r>
                    </a:p>
                  </a:txBody>
                  <a:tcPr marT="45729" marB="45729"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Closing</a:t>
                      </a:r>
                    </a:p>
                  </a:txBody>
                  <a:tcPr marT="45729" marB="45729" anchor="ctr" anchorCtr="1"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r>
              <a:tr h="2774237">
                <a:tc>
                  <a:txBody>
                    <a:bodyPr/>
                    <a:lstStyle/>
                    <a:p>
                      <a:pPr marL="341313" marR="0" lvl="0" indent="-341313" algn="l"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5.   Project Scope Management</a:t>
                      </a:r>
                    </a:p>
                  </a:txBody>
                  <a:tcPr marT="45729" marB="4572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endParaRPr kumimoji="0" lang="en-US" sz="8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1" i="0" u="none" strike="noStrike" cap="none" normalizeH="0" baseline="0" dirty="0" smtClean="0">
                          <a:ln>
                            <a:noFill/>
                          </a:ln>
                          <a:solidFill>
                            <a:srgbClr val="005CB8"/>
                          </a:solidFill>
                          <a:effectLst/>
                          <a:latin typeface="Arial" charset="0"/>
                        </a:rPr>
                        <a:t>5.1</a:t>
                      </a:r>
                      <a:r>
                        <a:rPr kumimoji="0" lang="en-US" sz="1400" b="1" i="0" u="none" strike="noStrike" cap="none" normalizeH="0" baseline="0" dirty="0" smtClean="0">
                          <a:ln>
                            <a:noFill/>
                          </a:ln>
                          <a:solidFill>
                            <a:schemeClr val="tx1"/>
                          </a:solidFill>
                          <a:effectLst/>
                          <a:latin typeface="Arial" charset="0"/>
                        </a:rPr>
                        <a:t> Plan Scope Management</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5.2</a:t>
                      </a:r>
                      <a:r>
                        <a:rPr kumimoji="0" lang="en-US" sz="1400" b="1" i="0" u="none" strike="noStrike" cap="none" normalizeH="0" baseline="0" dirty="0" smtClean="0">
                          <a:ln>
                            <a:noFill/>
                          </a:ln>
                          <a:solidFill>
                            <a:schemeClr val="tx1"/>
                          </a:solidFill>
                          <a:effectLst/>
                          <a:latin typeface="Arial" charset="0"/>
                        </a:rPr>
                        <a:t> Collect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5.3</a:t>
                      </a:r>
                      <a:r>
                        <a:rPr kumimoji="0" lang="en-US" sz="1400" b="1" i="0" u="none" strike="noStrike" cap="none" normalizeH="0" baseline="0" dirty="0" smtClean="0">
                          <a:ln>
                            <a:noFill/>
                          </a:ln>
                          <a:solidFill>
                            <a:schemeClr val="tx1"/>
                          </a:solidFill>
                          <a:effectLst/>
                          <a:latin typeface="Arial" charset="0"/>
                        </a:rPr>
                        <a:t> Define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5.4</a:t>
                      </a:r>
                      <a:r>
                        <a:rPr kumimoji="0" lang="en-US" sz="1400" b="1" i="0" u="none" strike="noStrike" cap="none" normalizeH="0" baseline="0" dirty="0" smtClean="0">
                          <a:ln>
                            <a:noFill/>
                          </a:ln>
                          <a:solidFill>
                            <a:schemeClr val="tx1"/>
                          </a:solidFill>
                          <a:effectLst/>
                          <a:latin typeface="Arial" charset="0"/>
                        </a:rPr>
                        <a:t> Create WBS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5.5</a:t>
                      </a:r>
                      <a:r>
                        <a:rPr kumimoji="0" lang="en-US" sz="1400" b="1" i="0" u="none" strike="noStrike" cap="none" normalizeH="0" baseline="0" dirty="0" smtClean="0">
                          <a:ln>
                            <a:noFill/>
                          </a:ln>
                          <a:solidFill>
                            <a:schemeClr val="tx1"/>
                          </a:solidFill>
                          <a:effectLst/>
                          <a:latin typeface="Arial" charset="0"/>
                        </a:rPr>
                        <a:t> Validate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5.6</a:t>
                      </a:r>
                      <a:r>
                        <a:rPr kumimoji="0" lang="en-US" sz="1400" b="1" i="0" u="none" strike="noStrike" cap="none" normalizeH="0" baseline="0" dirty="0" smtClean="0">
                          <a:ln>
                            <a:noFill/>
                          </a:ln>
                          <a:solidFill>
                            <a:schemeClr val="tx1"/>
                          </a:solidFill>
                          <a:effectLst/>
                          <a:latin typeface="Arial" charset="0"/>
                        </a:rPr>
                        <a:t> Control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9" name="Rectangle 1062"/>
          <p:cNvSpPr>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Define Scope Process</a:t>
            </a:r>
          </a:p>
        </p:txBody>
      </p:sp>
      <p:sp>
        <p:nvSpPr>
          <p:cNvPr id="60450" name="Oval 5"/>
          <p:cNvSpPr>
            <a:spLocks noChangeArrowheads="1"/>
          </p:cNvSpPr>
          <p:nvPr/>
        </p:nvSpPr>
        <p:spPr bwMode="auto">
          <a:xfrm>
            <a:off x="2971800" y="4114800"/>
            <a:ext cx="2667000" cy="685800"/>
          </a:xfrm>
          <a:prstGeom prst="ellipse">
            <a:avLst/>
          </a:prstGeom>
          <a:solidFill>
            <a:srgbClr val="FFFF75">
              <a:alpha val="43921"/>
            </a:srgbClr>
          </a:solidFill>
          <a:ln w="12700" algn="ctr">
            <a:solidFill>
              <a:schemeClr val="tx1"/>
            </a:solidFill>
            <a:round/>
            <a:headEnd/>
            <a:tailEnd/>
          </a:ln>
        </p:spPr>
        <p:txBody>
          <a:bodyPr anchor="ctr"/>
          <a:lstStyle/>
          <a:p>
            <a:pPr eaLnBrk="1" hangingPunct="1"/>
            <a:endParaRPr lang="en-US" b="1"/>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Project Scope Management 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7172" name="Text Box 3"/>
          <p:cNvSpPr txBox="1">
            <a:spLocks noChangeArrowheads="1"/>
          </p:cNvSpPr>
          <p:nvPr/>
        </p:nvSpPr>
        <p:spPr bwMode="auto">
          <a:xfrm>
            <a:off x="776288" y="2055813"/>
            <a:ext cx="7769225" cy="3427412"/>
          </a:xfrm>
          <a:prstGeom prst="rect">
            <a:avLst/>
          </a:prstGeom>
          <a:noFill/>
          <a:ln w="9525">
            <a:noFill/>
            <a:miter lim="800000"/>
            <a:headEnd/>
            <a:tailEnd/>
          </a:ln>
        </p:spPr>
        <p:txBody>
          <a:bodyPr/>
          <a:lstStyle/>
          <a:p>
            <a:pPr algn="ctr" eaLnBrk="1" hangingPunct="1">
              <a:lnSpc>
                <a:spcPct val="125000"/>
              </a:lnSpc>
              <a:spcBef>
                <a:spcPct val="50000"/>
              </a:spcBef>
            </a:pPr>
            <a:r>
              <a:rPr lang="en-US" sz="2400">
                <a:solidFill>
                  <a:schemeClr val="tx1"/>
                </a:solidFill>
                <a:latin typeface="Arial" charset="0"/>
              </a:rPr>
              <a:t>Primarily concerned with defining and controlling what</a:t>
            </a:r>
            <a:r>
              <a:rPr lang="en-US" sz="2400" b="1">
                <a:solidFill>
                  <a:schemeClr val="tx1"/>
                </a:solidFill>
                <a:latin typeface="Arial" charset="0"/>
              </a:rPr>
              <a:t> </a:t>
            </a:r>
            <a:r>
              <a:rPr lang="en-US" sz="2400" b="1">
                <a:latin typeface="Arial" charset="0"/>
              </a:rPr>
              <a:t>IS</a:t>
            </a:r>
            <a:r>
              <a:rPr lang="en-US" sz="2400" b="1">
                <a:solidFill>
                  <a:schemeClr val="tx1"/>
                </a:solidFill>
                <a:latin typeface="Arial" charset="0"/>
              </a:rPr>
              <a:t> </a:t>
            </a:r>
            <a:r>
              <a:rPr lang="en-US" sz="2400">
                <a:solidFill>
                  <a:schemeClr val="tx1"/>
                </a:solidFill>
                <a:latin typeface="Arial" charset="0"/>
              </a:rPr>
              <a:t>and</a:t>
            </a:r>
            <a:r>
              <a:rPr lang="en-US" sz="2400" b="1">
                <a:solidFill>
                  <a:schemeClr val="tx1"/>
                </a:solidFill>
                <a:latin typeface="Arial" charset="0"/>
              </a:rPr>
              <a:t> </a:t>
            </a:r>
            <a:r>
              <a:rPr lang="en-US" sz="2400" b="1">
                <a:latin typeface="Arial" charset="0"/>
              </a:rPr>
              <a:t>IS NOT</a:t>
            </a:r>
            <a:r>
              <a:rPr lang="en-US" sz="2400" b="1">
                <a:solidFill>
                  <a:schemeClr val="tx1"/>
                </a:solidFill>
                <a:latin typeface="Arial" charset="0"/>
              </a:rPr>
              <a:t> </a:t>
            </a:r>
            <a:r>
              <a:rPr lang="en-US" sz="2400">
                <a:solidFill>
                  <a:schemeClr val="tx1"/>
                </a:solidFill>
                <a:latin typeface="Arial" charset="0"/>
              </a:rPr>
              <a:t>included in the project.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1029"/>
          <p:cNvSpPr txBox="1">
            <a:spLocks noChangeArrowheads="1"/>
          </p:cNvSpPr>
          <p:nvPr/>
        </p:nvSpPr>
        <p:spPr bwMode="auto">
          <a:xfrm>
            <a:off x="4724400" y="242888"/>
            <a:ext cx="4191000" cy="366712"/>
          </a:xfrm>
          <a:prstGeom prst="rect">
            <a:avLst/>
          </a:prstGeom>
          <a:noFill/>
          <a:ln w="9525">
            <a:noFill/>
            <a:miter lim="800000"/>
            <a:headEnd/>
            <a:tailEnd/>
          </a:ln>
        </p:spPr>
        <p:txBody>
          <a:bodyPr>
            <a:spAutoFit/>
          </a:bodyPr>
          <a:lstStyle/>
          <a:p>
            <a:pPr eaLnBrk="1" hangingPunct="1">
              <a:spcBef>
                <a:spcPct val="50000"/>
              </a:spcBef>
            </a:pPr>
            <a:endParaRPr lang="en-US" sz="1800">
              <a:solidFill>
                <a:schemeClr val="tx1"/>
              </a:solidFill>
              <a:latin typeface="Arial" charset="0"/>
            </a:endParaRPr>
          </a:p>
        </p:txBody>
      </p:sp>
      <p:sp>
        <p:nvSpPr>
          <p:cNvPr id="62468" name="Text Box 1030"/>
          <p:cNvSpPr txBox="1">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5.3 Define Scope</a:t>
            </a:r>
          </a:p>
        </p:txBody>
      </p:sp>
      <p:sp>
        <p:nvSpPr>
          <p:cNvPr id="62469" name="Text Box 1031"/>
          <p:cNvSpPr txBox="1">
            <a:spLocks noChangeArrowheads="1"/>
          </p:cNvSpPr>
          <p:nvPr/>
        </p:nvSpPr>
        <p:spPr bwMode="auto">
          <a:xfrm>
            <a:off x="227013" y="1447800"/>
            <a:ext cx="8683625" cy="1371600"/>
          </a:xfrm>
          <a:prstGeom prst="rect">
            <a:avLst/>
          </a:prstGeom>
          <a:noFill/>
          <a:ln w="9525">
            <a:noFill/>
            <a:miter lim="800000"/>
            <a:headEnd/>
            <a:tailEnd/>
          </a:ln>
        </p:spPr>
        <p:txBody>
          <a:bodyPr/>
          <a:lstStyle/>
          <a:p>
            <a:pPr marL="1544638" indent="-1544638" eaLnBrk="1" hangingPunct="1">
              <a:spcBef>
                <a:spcPct val="50000"/>
              </a:spcBef>
            </a:pPr>
            <a:r>
              <a:rPr lang="en-US" sz="2000" b="1" u="sng">
                <a:solidFill>
                  <a:schemeClr val="tx1"/>
                </a:solidFill>
                <a:latin typeface="Arial" charset="0"/>
              </a:rPr>
              <a:t>Definition:</a:t>
            </a:r>
            <a:r>
              <a:rPr lang="en-US" sz="2000">
                <a:solidFill>
                  <a:schemeClr val="tx1"/>
                </a:solidFill>
                <a:latin typeface="Arial" charset="0"/>
              </a:rPr>
              <a:t> 	“</a:t>
            </a:r>
            <a:r>
              <a:rPr lang="en-US" sz="2000" b="1" i="1">
                <a:solidFill>
                  <a:schemeClr val="tx1"/>
                </a:solidFill>
                <a:latin typeface="Arial" charset="0"/>
              </a:rPr>
              <a:t>The process of developing a detailed description of the project  or product.”</a:t>
            </a:r>
          </a:p>
          <a:p>
            <a:pPr marL="1544638" indent="-1544638" algn="r" eaLnBrk="1" hangingPunct="1">
              <a:spcBef>
                <a:spcPct val="50000"/>
              </a:spcBef>
            </a:pPr>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120</a:t>
            </a:r>
          </a:p>
        </p:txBody>
      </p:sp>
      <p:sp>
        <p:nvSpPr>
          <p:cNvPr id="62470" name="Rectangle 1145"/>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120</a:t>
            </a:r>
          </a:p>
        </p:txBody>
      </p:sp>
      <p:pic>
        <p:nvPicPr>
          <p:cNvPr id="62471" name="Picture 8"/>
          <p:cNvPicPr>
            <a:picLocks noChangeAspect="1" noChangeArrowheads="1"/>
          </p:cNvPicPr>
          <p:nvPr/>
        </p:nvPicPr>
        <p:blipFill>
          <a:blip r:embed="rId3"/>
          <a:srcRect l="17751" t="30099" r="15530" b="24792"/>
          <a:stretch>
            <a:fillRect/>
          </a:stretch>
        </p:blipFill>
        <p:spPr bwMode="auto">
          <a:xfrm>
            <a:off x="533400" y="2743200"/>
            <a:ext cx="8305800" cy="2590800"/>
          </a:xfrm>
          <a:prstGeom prst="rect">
            <a:avLst/>
          </a:prstGeom>
          <a:noFill/>
          <a:ln w="9525" algn="ctr">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Define Scope Note: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64516" name="Rectangle 3"/>
          <p:cNvSpPr>
            <a:spLocks noGrp="1" noChangeArrowheads="1"/>
          </p:cNvSpPr>
          <p:nvPr>
            <p:ph sz="quarter" idx="1"/>
          </p:nvPr>
        </p:nvSpPr>
        <p:spPr>
          <a:xfrm>
            <a:off x="776288" y="2055813"/>
            <a:ext cx="7769225" cy="3427412"/>
          </a:xfrm>
          <a:noFill/>
        </p:spPr>
        <p:txBody>
          <a:bodyPr/>
          <a:lstStyle/>
          <a:p>
            <a:pPr marL="0" indent="0" eaLnBrk="1" hangingPunct="1">
              <a:spcBef>
                <a:spcPct val="50000"/>
              </a:spcBef>
              <a:buFontTx/>
              <a:buNone/>
              <a:tabLst>
                <a:tab pos="0" algn="l"/>
              </a:tabLst>
            </a:pPr>
            <a:r>
              <a:rPr lang="en-US" smtClean="0"/>
              <a:t>	When there is poor scope definition, final project costs can be expected to be higher because of the inevitable changes which disrupt project rhythm, cause rework, increase project time, and lower the productivity and morale of the workforce.</a:t>
            </a:r>
            <a:endParaRPr lang="en-US" u="sng" smtClean="0"/>
          </a:p>
          <a:p>
            <a:pPr marL="0" indent="0" eaLnBrk="1" hangingPunct="1">
              <a:tabLst>
                <a:tab pos="0" algn="l"/>
              </a:tabLst>
            </a:pPr>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noFill/>
        </p:spPr>
        <p:txBody>
          <a:bodyPr/>
          <a:lstStyle/>
          <a:p>
            <a:pPr eaLnBrk="1" hangingPunct="1"/>
            <a:r>
              <a:rPr lang="en-US" smtClean="0"/>
              <a:t>5.3.1 Define Scope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182334" name="Group 62"/>
          <p:cNvGraphicFramePr>
            <a:graphicFrameLocks noGrp="1"/>
          </p:cNvGraphicFramePr>
          <p:nvPr/>
        </p:nvGraphicFramePr>
        <p:xfrm>
          <a:off x="304800" y="1676400"/>
          <a:ext cx="8534400" cy="3733800"/>
        </p:xfrm>
        <a:graphic>
          <a:graphicData uri="http://schemas.openxmlformats.org/drawingml/2006/table">
            <a:tbl>
              <a:tblPr/>
              <a:tblGrid>
                <a:gridCol w="604205"/>
                <a:gridCol w="1888142"/>
                <a:gridCol w="6042053"/>
              </a:tblGrid>
              <a:tr h="99055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5.3.1.1</a:t>
                      </a:r>
                    </a:p>
                  </a:txBody>
                  <a:tcPr marL="45720" marR="45720" marT="45723" marB="45723"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Scope Management Plan</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Described in Section  5.1.3.1. – The Scope management plan is a component of the project Management plan that establishes the activities for developing, monitoring, and controlling the project scope.</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74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5.3.1.2</a:t>
                      </a:r>
                    </a:p>
                  </a:txBody>
                  <a:tcPr marL="45720" marR="45720" marT="45723" marB="45723"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Charter</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endParaRPr kumimoji="0" lang="en-US"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4.1.3.1. - Project Charter provides the high-level project description and product characteristics.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endParaRPr kumimoji="0" lang="en-US" sz="1400" b="0" i="0" u="none" strike="noStrike" cap="none" normalizeH="0" baseline="0" dirty="0" smtClean="0">
                        <a:ln>
                          <a:noFill/>
                        </a:ln>
                        <a:solidFill>
                          <a:schemeClr val="tx1"/>
                        </a:solidFill>
                        <a:effectLst/>
                        <a:latin typeface="Arial" charset="0"/>
                      </a:endParaRP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5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5.2.1.3</a:t>
                      </a:r>
                    </a:p>
                  </a:txBody>
                  <a:tcPr marL="45720" marR="45720" marT="45723" marB="45723"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Documentation</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5.2.3.1. – Requirements documentation is used to select the requirements that will be included in the project.</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5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5.2.1.4</a:t>
                      </a:r>
                    </a:p>
                  </a:txBody>
                  <a:tcPr marL="45720" marR="45720" marT="45723" marB="45723"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Organizational Process Assets</a:t>
                      </a:r>
                    </a:p>
                  </a:txBody>
                  <a:tcPr marL="45720" marR="45720" marT="45723" marB="45723"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Policies, procedures and templates for a project scope statement</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Project files from previous projects, and</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Lessons learned from previous phases or projects</a:t>
                      </a:r>
                    </a:p>
                  </a:txBody>
                  <a:tcPr marL="45720" marR="45720" marT="45723" marB="45723"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noFill/>
        </p:spPr>
        <p:txBody>
          <a:bodyPr>
            <a:normAutofit fontScale="90000"/>
          </a:bodyPr>
          <a:lstStyle/>
          <a:p>
            <a:pPr eaLnBrk="1" hangingPunct="1"/>
            <a:r>
              <a:rPr lang="en-US" dirty="0" smtClean="0"/>
              <a:t>5.3.2 Define Scope Tools and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184400" name="Group 80"/>
          <p:cNvGraphicFramePr>
            <a:graphicFrameLocks noGrp="1"/>
          </p:cNvGraphicFramePr>
          <p:nvPr/>
        </p:nvGraphicFramePr>
        <p:xfrm>
          <a:off x="304800" y="1644650"/>
          <a:ext cx="8534400" cy="4159251"/>
        </p:xfrm>
        <a:graphic>
          <a:graphicData uri="http://schemas.openxmlformats.org/drawingml/2006/table">
            <a:tbl>
              <a:tblPr/>
              <a:tblGrid>
                <a:gridCol w="685800"/>
                <a:gridCol w="1752600"/>
                <a:gridCol w="6096000"/>
              </a:tblGrid>
              <a:tr h="94615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5.3.2.1</a:t>
                      </a:r>
                    </a:p>
                  </a:txBody>
                  <a:tcPr marL="45720" marR="45720"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Expert Judgment </a:t>
                      </a:r>
                    </a:p>
                  </a:txBody>
                  <a:tcPr marL="45720" marR="45720"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Solicit SME’s. Examples – Other business units within the organization, Consultants, Stakeholders, including customer and sponsors, professional and technical associations, industry groups and Subject Matter Experts.</a:t>
                      </a:r>
                    </a:p>
                  </a:txBody>
                  <a:tcPr marL="45720" marR="4572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5.3.2.2</a:t>
                      </a:r>
                    </a:p>
                  </a:txBody>
                  <a:tcPr marL="45720" marR="45720"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Product Analysis </a:t>
                      </a:r>
                    </a:p>
                  </a:txBody>
                  <a:tcPr marL="45720" marR="4572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Involves translating high-level product descriptions into tangible deliverables.</a:t>
                      </a:r>
                    </a:p>
                  </a:txBody>
                  <a:tcPr marL="45720" marR="4572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926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5.3.2.3</a:t>
                      </a:r>
                    </a:p>
                  </a:txBody>
                  <a:tcPr marL="45720" marR="45720"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Alternatives Identification </a:t>
                      </a:r>
                    </a:p>
                  </a:txBody>
                  <a:tcPr marL="45720" marR="4572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Used to develop as many potential options as possible in order to identify different approaches to execute and perform the work of the project.  </a:t>
                      </a:r>
                    </a:p>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Tools include:</a:t>
                      </a:r>
                    </a:p>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Brainstorming</a:t>
                      </a:r>
                    </a:p>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Lateral Thinking</a:t>
                      </a:r>
                    </a:p>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Analysis of alternatives</a:t>
                      </a:r>
                      <a:endParaRPr kumimoji="0" lang="en-US" sz="1200" b="0"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51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5.3.2.4</a:t>
                      </a:r>
                    </a:p>
                  </a:txBody>
                  <a:tcPr marL="45720" marR="45720"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Facilitated Workshops </a:t>
                      </a:r>
                    </a:p>
                  </a:txBody>
                  <a:tcPr marL="45720" marR="4572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See section 5.2.2.3</a:t>
                      </a:r>
                    </a:p>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 Joint Application Development </a:t>
                      </a:r>
                    </a:p>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 Quality Function Deployment</a:t>
                      </a:r>
                    </a:p>
                  </a:txBody>
                  <a:tcPr marL="45720" marR="4572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noFill/>
        </p:spPr>
        <p:txBody>
          <a:bodyPr/>
          <a:lstStyle/>
          <a:p>
            <a:pPr eaLnBrk="1" hangingPunct="1"/>
            <a:r>
              <a:rPr lang="en-US" smtClean="0"/>
              <a:t>5.3.3 Scope Definition Outputs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188469" name="Group 53"/>
          <p:cNvGraphicFramePr>
            <a:graphicFrameLocks noGrp="1"/>
          </p:cNvGraphicFramePr>
          <p:nvPr/>
        </p:nvGraphicFramePr>
        <p:xfrm>
          <a:off x="228600" y="1585913"/>
          <a:ext cx="8610600" cy="4816475"/>
        </p:xfrm>
        <a:graphic>
          <a:graphicData uri="http://schemas.openxmlformats.org/drawingml/2006/table">
            <a:tbl>
              <a:tblPr/>
              <a:tblGrid>
                <a:gridCol w="609600"/>
                <a:gridCol w="1905000"/>
                <a:gridCol w="6096000"/>
              </a:tblGrid>
              <a:tr h="3825844">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5.3.3.1 </a:t>
                      </a:r>
                    </a:p>
                  </a:txBody>
                  <a:tcPr marL="45720" marR="45720" marT="45721" marB="45721"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Scope Statement</a:t>
                      </a:r>
                    </a:p>
                  </a:txBody>
                  <a:tcPr marL="45720" marR="45720" marT="45721" marB="45721"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kern="1200" cap="none" normalizeH="0" baseline="0" dirty="0" smtClean="0">
                          <a:ln>
                            <a:noFill/>
                          </a:ln>
                          <a:solidFill>
                            <a:schemeClr val="tx1"/>
                          </a:solidFill>
                          <a:effectLst/>
                          <a:latin typeface="Arial" charset="0"/>
                          <a:ea typeface="+mn-ea"/>
                          <a:cs typeface="+mn-cs"/>
                        </a:rPr>
                        <a:t>- The scope statement documents the entire scope, including project and product scope.  It describes in detail, the deliverables and the work required to create those deliverables.</a:t>
                      </a:r>
                    </a:p>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Provides a common understanding of Scope among Stakeholders.</a:t>
                      </a:r>
                    </a:p>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Describes explicit scope exclusions</a:t>
                      </a:r>
                    </a:p>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Provides a basis to determine if changes in project scope are contained within or outside the project’s boundaries.</a:t>
                      </a:r>
                    </a:p>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kern="1200" cap="none" normalizeH="0" baseline="0" dirty="0" smtClean="0">
                          <a:ln>
                            <a:noFill/>
                          </a:ln>
                          <a:solidFill>
                            <a:schemeClr val="tx1"/>
                          </a:solidFill>
                          <a:effectLst/>
                          <a:latin typeface="Arial" charset="0"/>
                          <a:ea typeface="+mn-ea"/>
                          <a:cs typeface="+mn-cs"/>
                        </a:rPr>
                        <a:t>- Project Scope Statement must include:</a:t>
                      </a:r>
                    </a:p>
                    <a:p>
                      <a:pPr marL="339725" marR="0" lvl="1"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Scope Description</a:t>
                      </a:r>
                    </a:p>
                    <a:p>
                      <a:pPr marL="339725" marR="0" lvl="1"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Product Acceptance Criteria</a:t>
                      </a:r>
                    </a:p>
                    <a:p>
                      <a:pPr marL="339725" marR="0" lvl="1"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Deliverables</a:t>
                      </a:r>
                    </a:p>
                    <a:p>
                      <a:pPr marL="339725" marR="0" lvl="1"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Exclusions</a:t>
                      </a:r>
                    </a:p>
                    <a:p>
                      <a:pPr marL="339725" marR="0" lvl="1"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Constraints</a:t>
                      </a:r>
                    </a:p>
                    <a:p>
                      <a:pPr marL="339725" marR="0" lvl="1"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Assumptions</a:t>
                      </a:r>
                    </a:p>
                  </a:txBody>
                  <a:tcPr marL="45720" marR="45720" marT="45721" marB="45721"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3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5.3.3.2</a:t>
                      </a:r>
                    </a:p>
                  </a:txBody>
                  <a:tcPr marL="45720" marR="45720" marT="45721" marB="45721"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Document Updates</a:t>
                      </a:r>
                    </a:p>
                  </a:txBody>
                  <a:tcPr marL="45720" marR="45720" marT="45721" marB="45721"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Stakeholder Register</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Documentation</a:t>
                      </a:r>
                    </a:p>
                    <a:p>
                      <a:pPr marL="225425" marR="0" lvl="0" indent="-225425"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Traceability Matrix</a:t>
                      </a:r>
                    </a:p>
                  </a:txBody>
                  <a:tcPr marL="45720" marR="45720" marT="45721" marB="45721"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fontScale="90000"/>
          </a:bodyPr>
          <a:lstStyle/>
          <a:p>
            <a:pPr eaLnBrk="1" hangingPunct="1"/>
            <a:r>
              <a:rPr lang="en-US" smtClean="0"/>
              <a:t>Define Scope Terms</a:t>
            </a:r>
          </a:p>
        </p:txBody>
      </p:sp>
      <p:graphicFrame>
        <p:nvGraphicFramePr>
          <p:cNvPr id="129074" name="Group 50"/>
          <p:cNvGraphicFramePr>
            <a:graphicFrameLocks noGrp="1"/>
          </p:cNvGraphicFramePr>
          <p:nvPr>
            <p:ph type="tbl" idx="1"/>
          </p:nvPr>
        </p:nvGraphicFramePr>
        <p:xfrm>
          <a:off x="228600" y="1524000"/>
          <a:ext cx="8610600" cy="3733800"/>
        </p:xfrm>
        <a:graphic>
          <a:graphicData uri="http://schemas.openxmlformats.org/drawingml/2006/table">
            <a:tbl>
              <a:tblPr/>
              <a:tblGrid>
                <a:gridCol w="2514600"/>
                <a:gridCol w="6096000"/>
              </a:tblGrid>
              <a:tr h="19050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Organizational Process Assets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Any and all of the organizations involved in the project can have formal and informal policies, procedures, plans and guidelines whose effects must be considered.  Organizational Process Assets are also represented by lessons learned from previous projects with specific emphasis on:</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Completed Schedules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Risk Data</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Earned Value data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88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Project Scope Statement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Contains the following elements: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The Project’s deliverables and the work required to create them</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 A common understanding of Scope among Stakeholders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 Explicit scope exclusions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kern="1200" cap="none" normalizeH="0" baseline="0" dirty="0" smtClean="0">
                          <a:ln>
                            <a:noFill/>
                          </a:ln>
                          <a:solidFill>
                            <a:schemeClr val="tx1"/>
                          </a:solidFill>
                          <a:effectLst/>
                          <a:latin typeface="Arial" charset="0"/>
                          <a:ea typeface="+mn-ea"/>
                          <a:cs typeface="+mn-cs"/>
                        </a:rPr>
                        <a:t>- Provides a basis to determine if changes in project scope are contained within or outside the project’s boundaries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fld id="{26F082C7-7B40-4141-BE8B-8DA7FBC81FF7}"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normAutofit fontScale="90000"/>
          </a:bodyPr>
          <a:lstStyle/>
          <a:p>
            <a:pPr eaLnBrk="1" hangingPunct="1"/>
            <a:r>
              <a:rPr lang="en-US" smtClean="0"/>
              <a:t>Define Scope Data Flow</a:t>
            </a:r>
          </a:p>
        </p:txBody>
      </p:sp>
      <p:sp>
        <p:nvSpPr>
          <p:cNvPr id="5" name="Slide Number Placeholder 4"/>
          <p:cNvSpPr>
            <a:spLocks noGrp="1"/>
          </p:cNvSpPr>
          <p:nvPr>
            <p:ph type="sldNum" sz="quarter" idx="10"/>
          </p:nvPr>
        </p:nvSpPr>
        <p:spPr/>
        <p:txBody>
          <a:bodyPr/>
          <a:lstStyle/>
          <a:p>
            <a:fld id="{26F082C7-7B40-4141-BE8B-8DA7FBC81FF7}" type="slidenum">
              <a:rPr lang="en-US" smtClean="0"/>
              <a:pPr/>
              <a:t>36</a:t>
            </a:fld>
            <a:endParaRPr lang="en-US"/>
          </a:p>
        </p:txBody>
      </p:sp>
      <p:sp>
        <p:nvSpPr>
          <p:cNvPr id="74756"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120</a:t>
            </a:r>
          </a:p>
        </p:txBody>
      </p:sp>
      <p:pic>
        <p:nvPicPr>
          <p:cNvPr id="74757" name="Picture 3"/>
          <p:cNvPicPr>
            <a:picLocks noChangeAspect="1" noChangeArrowheads="1"/>
          </p:cNvPicPr>
          <p:nvPr/>
        </p:nvPicPr>
        <p:blipFill>
          <a:blip r:embed="rId3"/>
          <a:srcRect l="25516" t="3564" r="22456" b="12852"/>
          <a:stretch>
            <a:fillRect/>
          </a:stretch>
        </p:blipFill>
        <p:spPr bwMode="auto">
          <a:xfrm>
            <a:off x="1295400" y="1600200"/>
            <a:ext cx="6705600" cy="4572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84" name="Group 1076"/>
          <p:cNvGraphicFramePr>
            <a:graphicFrameLocks noGrp="1"/>
          </p:cNvGraphicFramePr>
          <p:nvPr/>
        </p:nvGraphicFramePr>
        <p:xfrm>
          <a:off x="381000" y="1697038"/>
          <a:ext cx="8458200" cy="3711601"/>
        </p:xfrm>
        <a:graphic>
          <a:graphicData uri="http://schemas.openxmlformats.org/drawingml/2006/table">
            <a:tbl>
              <a:tblPr/>
              <a:tblGrid>
                <a:gridCol w="1967163"/>
                <a:gridCol w="874295"/>
                <a:gridCol w="2258595"/>
                <a:gridCol w="801437"/>
                <a:gridCol w="1675732"/>
                <a:gridCol w="880978"/>
              </a:tblGrid>
              <a:tr h="541717">
                <a:tc rowSpan="2">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Knowledge Area</a:t>
                      </a:r>
                    </a:p>
                  </a:txBody>
                  <a:tcPr marT="45711" marB="45711"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gridSpan="5">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Project Management Process Groups</a:t>
                      </a:r>
                    </a:p>
                  </a:txBody>
                  <a:tcPr marT="45711" marB="45711"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219">
                <a:tc vMerge="1">
                  <a:txBody>
                    <a:bodyPr/>
                    <a:lstStyle/>
                    <a:p>
                      <a:endParaRPr lang="en-US"/>
                    </a:p>
                  </a:txBody>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Initiating</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Planning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4B96">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Executing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Monitoring &amp; Controlling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Closing</a:t>
                      </a:r>
                    </a:p>
                  </a:txBody>
                  <a:tcPr marT="45711" marB="45711" anchor="ctr" anchorCtr="1"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r>
              <a:tr h="2773640">
                <a:tc>
                  <a:txBody>
                    <a:bodyPr/>
                    <a:lstStyle/>
                    <a:p>
                      <a:pPr marL="341313" marR="0" lvl="0" indent="-341313" algn="l"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5.   Project Scope Management</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endParaRPr kumimoji="0" lang="en-US" sz="8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1" i="0" u="none" strike="noStrike" cap="none" normalizeH="0" baseline="0" dirty="0" smtClean="0">
                          <a:ln>
                            <a:noFill/>
                          </a:ln>
                          <a:solidFill>
                            <a:srgbClr val="005CB8"/>
                          </a:solidFill>
                          <a:effectLst/>
                          <a:latin typeface="Arial" charset="0"/>
                        </a:rPr>
                        <a:t>5.1</a:t>
                      </a:r>
                      <a:r>
                        <a:rPr kumimoji="0" lang="en-US" sz="1400" b="1" i="0" u="none" strike="noStrike" cap="none" normalizeH="0" baseline="0" dirty="0" smtClean="0">
                          <a:ln>
                            <a:noFill/>
                          </a:ln>
                          <a:solidFill>
                            <a:schemeClr val="tx1"/>
                          </a:solidFill>
                          <a:effectLst/>
                          <a:latin typeface="Arial" charset="0"/>
                        </a:rPr>
                        <a:t> Plan Scope Management</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5.2</a:t>
                      </a:r>
                      <a:r>
                        <a:rPr kumimoji="0" lang="en-US" sz="1400" b="1" i="0" u="none" strike="noStrike" cap="none" normalizeH="0" baseline="0" dirty="0" smtClean="0">
                          <a:ln>
                            <a:noFill/>
                          </a:ln>
                          <a:solidFill>
                            <a:schemeClr val="tx1"/>
                          </a:solidFill>
                          <a:effectLst/>
                          <a:latin typeface="Arial" charset="0"/>
                        </a:rPr>
                        <a:t> Collect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5.3</a:t>
                      </a:r>
                      <a:r>
                        <a:rPr kumimoji="0" lang="en-US" sz="1400" b="1" i="0" u="none" strike="noStrike" cap="none" normalizeH="0" baseline="0" dirty="0" smtClean="0">
                          <a:ln>
                            <a:noFill/>
                          </a:ln>
                          <a:solidFill>
                            <a:schemeClr val="tx1"/>
                          </a:solidFill>
                          <a:effectLst/>
                          <a:latin typeface="Arial" charset="0"/>
                        </a:rPr>
                        <a:t> Define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5.4</a:t>
                      </a:r>
                      <a:r>
                        <a:rPr kumimoji="0" lang="en-US" sz="1400" b="1" i="0" u="none" strike="noStrike" cap="none" normalizeH="0" baseline="0" dirty="0" smtClean="0">
                          <a:ln>
                            <a:noFill/>
                          </a:ln>
                          <a:solidFill>
                            <a:schemeClr val="tx1"/>
                          </a:solidFill>
                          <a:effectLst/>
                          <a:latin typeface="Arial" charset="0"/>
                        </a:rPr>
                        <a:t> Create WBS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5.5</a:t>
                      </a:r>
                      <a:r>
                        <a:rPr kumimoji="0" lang="en-US" sz="1400" b="1" i="0" u="none" strike="noStrike" cap="none" normalizeH="0" baseline="0" dirty="0" smtClean="0">
                          <a:ln>
                            <a:noFill/>
                          </a:ln>
                          <a:solidFill>
                            <a:schemeClr val="tx1"/>
                          </a:solidFill>
                          <a:effectLst/>
                          <a:latin typeface="Arial" charset="0"/>
                        </a:rPr>
                        <a:t> Validate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5.6</a:t>
                      </a:r>
                      <a:r>
                        <a:rPr kumimoji="0" lang="en-US" sz="1400" b="1" i="0" u="none" strike="noStrike" cap="none" normalizeH="0" baseline="0" dirty="0" smtClean="0">
                          <a:ln>
                            <a:noFill/>
                          </a:ln>
                          <a:solidFill>
                            <a:schemeClr val="tx1"/>
                          </a:solidFill>
                          <a:effectLst/>
                          <a:latin typeface="Arial" charset="0"/>
                        </a:rPr>
                        <a:t> Control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33" name="Rectangle 1062"/>
          <p:cNvSpPr>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Create WBS Process</a:t>
            </a:r>
          </a:p>
        </p:txBody>
      </p:sp>
      <p:sp>
        <p:nvSpPr>
          <p:cNvPr id="76834" name="Oval 5"/>
          <p:cNvSpPr>
            <a:spLocks noChangeArrowheads="1"/>
          </p:cNvSpPr>
          <p:nvPr/>
        </p:nvSpPr>
        <p:spPr bwMode="auto">
          <a:xfrm>
            <a:off x="2946400" y="4572000"/>
            <a:ext cx="2667000" cy="685800"/>
          </a:xfrm>
          <a:prstGeom prst="ellipse">
            <a:avLst/>
          </a:prstGeom>
          <a:solidFill>
            <a:srgbClr val="FFFF75">
              <a:alpha val="43921"/>
            </a:srgbClr>
          </a:solidFill>
          <a:ln w="12700" algn="ctr">
            <a:solidFill>
              <a:schemeClr val="tx1"/>
            </a:solidFill>
            <a:round/>
            <a:headEnd/>
            <a:tailEnd/>
          </a:ln>
        </p:spPr>
        <p:txBody>
          <a:bodyPr anchor="ctr"/>
          <a:lstStyle/>
          <a:p>
            <a:pPr eaLnBrk="1" hangingPunct="1"/>
            <a:endParaRPr lang="en-US" b="1"/>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1030"/>
          <p:cNvSpPr txBox="1">
            <a:spLocks noChangeArrowheads="1"/>
          </p:cNvSpPr>
          <p:nvPr/>
        </p:nvSpPr>
        <p:spPr bwMode="auto">
          <a:xfrm>
            <a:off x="228600" y="990600"/>
            <a:ext cx="8686800" cy="457200"/>
          </a:xfrm>
          <a:prstGeom prst="rect">
            <a:avLst/>
          </a:prstGeom>
          <a:noFill/>
          <a:ln w="9525">
            <a:noFill/>
            <a:miter lim="800000"/>
            <a:headEnd/>
            <a:tailEnd/>
          </a:ln>
        </p:spPr>
        <p:txBody>
          <a:bodyPr>
            <a:spAutoFit/>
          </a:bodyPr>
          <a:lstStyle/>
          <a:p>
            <a:pPr eaLnBrk="1" hangingPunct="1"/>
            <a:r>
              <a:rPr lang="en-US" sz="2400" b="1"/>
              <a:t>5.4 Create WBS</a:t>
            </a:r>
          </a:p>
        </p:txBody>
      </p:sp>
      <p:sp>
        <p:nvSpPr>
          <p:cNvPr id="78852" name="Text Box 1031"/>
          <p:cNvSpPr txBox="1">
            <a:spLocks noChangeArrowheads="1"/>
          </p:cNvSpPr>
          <p:nvPr/>
        </p:nvSpPr>
        <p:spPr bwMode="auto">
          <a:xfrm>
            <a:off x="227013" y="1447800"/>
            <a:ext cx="8683625" cy="1066800"/>
          </a:xfrm>
          <a:prstGeom prst="rect">
            <a:avLst/>
          </a:prstGeom>
          <a:noFill/>
          <a:ln w="9525">
            <a:noFill/>
            <a:miter lim="800000"/>
            <a:headEnd/>
            <a:tailEnd/>
          </a:ln>
        </p:spPr>
        <p:txBody>
          <a:bodyPr/>
          <a:lstStyle/>
          <a:p>
            <a:pPr marL="1544638" indent="-1544638" eaLnBrk="1" hangingPunct="1">
              <a:spcBef>
                <a:spcPct val="50000"/>
              </a:spcBef>
            </a:pPr>
            <a:r>
              <a:rPr lang="en-US" sz="2000" b="1" u="sng">
                <a:solidFill>
                  <a:schemeClr val="tx1"/>
                </a:solidFill>
                <a:latin typeface="Arial" charset="0"/>
              </a:rPr>
              <a:t>Definition:</a:t>
            </a:r>
            <a:r>
              <a:rPr lang="en-US" sz="1800">
                <a:solidFill>
                  <a:schemeClr val="tx1"/>
                </a:solidFill>
                <a:latin typeface="Arial" charset="0"/>
              </a:rPr>
              <a:t> 	</a:t>
            </a:r>
            <a:r>
              <a:rPr lang="en-US" sz="2000">
                <a:solidFill>
                  <a:schemeClr val="tx1"/>
                </a:solidFill>
                <a:latin typeface="Arial" charset="0"/>
              </a:rPr>
              <a:t>“</a:t>
            </a:r>
            <a:r>
              <a:rPr lang="en-US" sz="2000" b="1" i="1">
                <a:solidFill>
                  <a:schemeClr val="tx1"/>
                </a:solidFill>
                <a:latin typeface="Arial" charset="0"/>
              </a:rPr>
              <a:t>The process of subdividing project deliverables and project work into smaller, more manageable components.”</a:t>
            </a:r>
          </a:p>
        </p:txBody>
      </p:sp>
      <p:sp>
        <p:nvSpPr>
          <p:cNvPr id="78853" name="Rectangle 1128"/>
          <p:cNvSpPr>
            <a:spLocks noChangeArrowheads="1"/>
          </p:cNvSpPr>
          <p:nvPr/>
        </p:nvSpPr>
        <p:spPr bwMode="auto">
          <a:xfrm>
            <a:off x="5494338" y="6324600"/>
            <a:ext cx="34163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 125</a:t>
            </a:r>
          </a:p>
        </p:txBody>
      </p:sp>
      <p:pic>
        <p:nvPicPr>
          <p:cNvPr id="78854" name="Picture 9"/>
          <p:cNvPicPr>
            <a:picLocks noChangeAspect="1" noChangeArrowheads="1"/>
          </p:cNvPicPr>
          <p:nvPr/>
        </p:nvPicPr>
        <p:blipFill>
          <a:blip r:embed="rId3"/>
          <a:srcRect l="14711" t="24106" r="18039" b="25468"/>
          <a:stretch>
            <a:fillRect/>
          </a:stretch>
        </p:blipFill>
        <p:spPr bwMode="auto">
          <a:xfrm>
            <a:off x="990600" y="2971800"/>
            <a:ext cx="7315200" cy="2819400"/>
          </a:xfrm>
          <a:prstGeom prst="rect">
            <a:avLst/>
          </a:prstGeom>
          <a:noFill/>
          <a:ln w="9525" algn="ctr">
            <a:noFill/>
            <a:miter lim="800000"/>
            <a:headEnd/>
            <a:tailEnd/>
          </a:ln>
        </p:spPr>
      </p:pic>
      <p:sp>
        <p:nvSpPr>
          <p:cNvPr id="78855" name="Rectangle 1128"/>
          <p:cNvSpPr>
            <a:spLocks noChangeArrowheads="1"/>
          </p:cNvSpPr>
          <p:nvPr/>
        </p:nvSpPr>
        <p:spPr bwMode="auto">
          <a:xfrm>
            <a:off x="5181600" y="2438400"/>
            <a:ext cx="3644900" cy="307975"/>
          </a:xfrm>
          <a:prstGeom prst="rect">
            <a:avLst/>
          </a:prstGeom>
          <a:noFill/>
          <a:ln w="9525" algn="ctr">
            <a:noFill/>
            <a:miter lim="800000"/>
            <a:headEnd/>
            <a:tailEnd/>
          </a:ln>
        </p:spPr>
        <p:txBody>
          <a:bodyPr>
            <a:spAutoFit/>
          </a:bodyPr>
          <a:lstStyle/>
          <a:p>
            <a:pPr algn="r" eaLnBrk="1" hangingPunct="1">
              <a:spcBef>
                <a:spcPct val="50000"/>
              </a:spcBef>
            </a:pPr>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Glossary, p. 535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152400" y="985838"/>
            <a:ext cx="8683625" cy="457200"/>
          </a:xfrm>
          <a:noFill/>
        </p:spPr>
        <p:txBody>
          <a:bodyPr>
            <a:normAutofit fontScale="90000"/>
          </a:bodyPr>
          <a:lstStyle/>
          <a:p>
            <a:pPr eaLnBrk="1" hangingPunct="1"/>
            <a:r>
              <a:rPr lang="en-US" smtClean="0"/>
              <a:t>Work Breakdown Structure (WBS)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80900" name="Rectangle 3"/>
          <p:cNvSpPr>
            <a:spLocks noGrp="1" noChangeArrowheads="1"/>
          </p:cNvSpPr>
          <p:nvPr>
            <p:ph sz="quarter" idx="1"/>
          </p:nvPr>
        </p:nvSpPr>
        <p:spPr>
          <a:xfrm>
            <a:off x="776288" y="1905000"/>
            <a:ext cx="7769225" cy="3427413"/>
          </a:xfrm>
          <a:noFill/>
        </p:spPr>
        <p:txBody>
          <a:bodyPr>
            <a:normAutofit/>
          </a:bodyPr>
          <a:lstStyle/>
          <a:p>
            <a:pPr marL="0" indent="0" eaLnBrk="1" hangingPunct="1">
              <a:buFontTx/>
              <a:buNone/>
              <a:tabLst>
                <a:tab pos="285750" algn="l"/>
              </a:tabLst>
            </a:pPr>
            <a:r>
              <a:rPr lang="en-US" smtClean="0"/>
              <a:t>The WBS is a hierarchical decomposition of the total scope of work to be carried out by the project team to accomplish the project objectives and create the required deliverables.  The WBS organizes and defines the total scope of the project, and represents the work specified in the current approved project scope statement.</a:t>
            </a:r>
          </a:p>
          <a:p>
            <a:pPr marL="0" indent="0" algn="r" eaLnBrk="1" hangingPunct="1">
              <a:lnSpc>
                <a:spcPct val="90000"/>
              </a:lnSpc>
              <a:spcBef>
                <a:spcPct val="50000"/>
              </a:spcBef>
              <a:buFontTx/>
              <a:buNone/>
              <a:tabLst>
                <a:tab pos="285750" algn="l"/>
              </a:tabLst>
            </a:pPr>
            <a:endParaRPr lang="en-US" i="1" smtClean="0">
              <a:latin typeface="Times" pitchFamily="18" charset="0"/>
            </a:endParaRPr>
          </a:p>
          <a:p>
            <a:pPr marL="0" indent="0" algn="r" eaLnBrk="1" hangingPunct="1">
              <a:lnSpc>
                <a:spcPct val="90000"/>
              </a:lnSpc>
              <a:spcBef>
                <a:spcPct val="50000"/>
              </a:spcBef>
              <a:buFontTx/>
              <a:buNone/>
              <a:tabLst>
                <a:tab pos="285750" algn="l"/>
              </a:tabLst>
            </a:pPr>
            <a:endParaRPr lang="en-US" i="1" smtClean="0">
              <a:latin typeface="Times" pitchFamily="18" charset="0"/>
            </a:endParaRPr>
          </a:p>
          <a:p>
            <a:pPr marL="0" indent="0" algn="r" eaLnBrk="1" hangingPunct="1">
              <a:lnSpc>
                <a:spcPct val="90000"/>
              </a:lnSpc>
              <a:spcBef>
                <a:spcPct val="50000"/>
              </a:spcBef>
              <a:buFontTx/>
              <a:buNone/>
              <a:tabLst>
                <a:tab pos="285750" algn="l"/>
              </a:tabLst>
            </a:pPr>
            <a:endParaRPr lang="en-US" sz="1600" i="1" smtClean="0">
              <a:latin typeface="Times" pitchFamily="18" charset="0"/>
            </a:endParaRPr>
          </a:p>
          <a:p>
            <a:pPr marL="0" indent="0" algn="r" eaLnBrk="1" hangingPunct="1">
              <a:lnSpc>
                <a:spcPct val="90000"/>
              </a:lnSpc>
              <a:spcBef>
                <a:spcPct val="50000"/>
              </a:spcBef>
              <a:buFontTx/>
              <a:buNone/>
              <a:tabLst>
                <a:tab pos="285750" algn="l"/>
              </a:tabLst>
            </a:pPr>
            <a:endParaRPr lang="en-US" sz="1600" i="1" smtClean="0">
              <a:latin typeface="Times"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Project Scope Management Processes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9220" name="Rectangle 3"/>
          <p:cNvSpPr>
            <a:spLocks noGrp="1" noChangeArrowheads="1"/>
          </p:cNvSpPr>
          <p:nvPr>
            <p:ph sz="quarter" idx="1"/>
          </p:nvPr>
        </p:nvSpPr>
        <p:spPr>
          <a:xfrm>
            <a:off x="776288" y="1752600"/>
            <a:ext cx="7772400" cy="3582988"/>
          </a:xfrm>
          <a:noFill/>
        </p:spPr>
        <p:txBody>
          <a:bodyPr>
            <a:normAutofit fontScale="92500" lnSpcReduction="10000"/>
          </a:bodyPr>
          <a:lstStyle/>
          <a:p>
            <a:pPr marL="739775" indent="-739775" eaLnBrk="1" hangingPunct="1">
              <a:lnSpc>
                <a:spcPct val="125000"/>
              </a:lnSpc>
              <a:spcBef>
                <a:spcPct val="50000"/>
              </a:spcBef>
              <a:buFontTx/>
              <a:buNone/>
              <a:tabLst>
                <a:tab pos="627063" algn="l"/>
              </a:tabLst>
            </a:pPr>
            <a:r>
              <a:rPr lang="en-US" smtClean="0"/>
              <a:t>5.1 Plan Scope Management</a:t>
            </a:r>
          </a:p>
          <a:p>
            <a:pPr marL="739775" indent="-739775" eaLnBrk="1" hangingPunct="1">
              <a:lnSpc>
                <a:spcPct val="125000"/>
              </a:lnSpc>
              <a:spcBef>
                <a:spcPct val="50000"/>
              </a:spcBef>
              <a:buFontTx/>
              <a:buNone/>
              <a:tabLst>
                <a:tab pos="627063" algn="l"/>
              </a:tabLst>
            </a:pPr>
            <a:r>
              <a:rPr lang="en-US" smtClean="0"/>
              <a:t>5.2	Collect Requirements</a:t>
            </a:r>
          </a:p>
          <a:p>
            <a:pPr marL="739775" indent="-739775" eaLnBrk="1" hangingPunct="1">
              <a:lnSpc>
                <a:spcPct val="125000"/>
              </a:lnSpc>
              <a:spcBef>
                <a:spcPct val="50000"/>
              </a:spcBef>
              <a:buFontTx/>
              <a:buNone/>
              <a:tabLst>
                <a:tab pos="627063" algn="l"/>
              </a:tabLst>
            </a:pPr>
            <a:r>
              <a:rPr lang="en-US" smtClean="0"/>
              <a:t>5.3 	Define Scope</a:t>
            </a:r>
          </a:p>
          <a:p>
            <a:pPr marL="739775" indent="-739775" eaLnBrk="1" hangingPunct="1">
              <a:lnSpc>
                <a:spcPct val="125000"/>
              </a:lnSpc>
              <a:spcBef>
                <a:spcPct val="50000"/>
              </a:spcBef>
              <a:buFontTx/>
              <a:buNone/>
              <a:tabLst>
                <a:tab pos="627063" algn="l"/>
              </a:tabLst>
            </a:pPr>
            <a:r>
              <a:rPr lang="en-US" smtClean="0"/>
              <a:t>5.4 	Create WBS (Work Breakdown Structure) </a:t>
            </a:r>
          </a:p>
          <a:p>
            <a:pPr marL="739775" indent="-739775" eaLnBrk="1" hangingPunct="1">
              <a:lnSpc>
                <a:spcPct val="125000"/>
              </a:lnSpc>
              <a:spcBef>
                <a:spcPct val="50000"/>
              </a:spcBef>
              <a:buFontTx/>
              <a:buNone/>
              <a:tabLst>
                <a:tab pos="627063" algn="l"/>
              </a:tabLst>
            </a:pPr>
            <a:r>
              <a:rPr lang="en-US" smtClean="0"/>
              <a:t>5.5 	Validate Scope </a:t>
            </a:r>
          </a:p>
          <a:p>
            <a:pPr marL="739775" indent="-739775" eaLnBrk="1" hangingPunct="1">
              <a:lnSpc>
                <a:spcPct val="125000"/>
              </a:lnSpc>
              <a:spcBef>
                <a:spcPct val="50000"/>
              </a:spcBef>
              <a:buFontTx/>
              <a:buNone/>
              <a:tabLst>
                <a:tab pos="627063" algn="l"/>
              </a:tabLst>
            </a:pPr>
            <a:r>
              <a:rPr lang="en-US" smtClean="0"/>
              <a:t>5.6 	Control Scope</a:t>
            </a:r>
          </a:p>
          <a:p>
            <a:pPr marL="739775" indent="-739775" eaLnBrk="1" hangingPunct="1">
              <a:tabLst>
                <a:tab pos="627063" algn="l"/>
              </a:tabLst>
            </a:pP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smtClean="0"/>
              <a:t>5.4.1 Create WBS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aphicFrame>
        <p:nvGraphicFramePr>
          <p:cNvPr id="66596" name="Group 36"/>
          <p:cNvGraphicFramePr>
            <a:graphicFrameLocks noGrp="1"/>
          </p:cNvGraphicFramePr>
          <p:nvPr/>
        </p:nvGraphicFramePr>
        <p:xfrm>
          <a:off x="304800" y="1524000"/>
          <a:ext cx="8534400" cy="4846638"/>
        </p:xfrm>
        <a:graphic>
          <a:graphicData uri="http://schemas.openxmlformats.org/drawingml/2006/table">
            <a:tbl>
              <a:tblPr/>
              <a:tblGrid>
                <a:gridCol w="604205"/>
                <a:gridCol w="1834195"/>
                <a:gridCol w="6096000"/>
              </a:tblGrid>
              <a:tr h="2514784">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5.4.1.1</a:t>
                      </a:r>
                    </a:p>
                  </a:txBody>
                  <a:tcPr marL="45720" marR="45720" marT="45705" marB="45705"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Scope Management Plan</a:t>
                      </a:r>
                    </a:p>
                  </a:txBody>
                  <a:tcPr marL="45720" marR="45720" marT="45705" marB="45705"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3175"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Described in Section 5.1.3.1 – Defines processes:</a:t>
                      </a:r>
                    </a:p>
                    <a:p>
                      <a:pPr marL="0" marR="0" lvl="0" indent="-3175"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for preparing a detailed project scope statement</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that enables the creation of the WBS form the detailed project scope statement</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that establishes how the WBS will be maintained and approved</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that specifies how the formal acceptance of the completed project deliverables will be obtained</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to control how requests for changes to the detailed project scope statement will be processed</a:t>
                      </a:r>
                    </a:p>
                  </a:txBody>
                  <a:tcPr marL="45720" marR="45720" marT="45705" marB="45705"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1854">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5.4.1.2</a:t>
                      </a:r>
                    </a:p>
                  </a:txBody>
                  <a:tcPr marL="45720" marR="45720" marT="45705" marB="45705"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Scope Statement </a:t>
                      </a:r>
                    </a:p>
                  </a:txBody>
                  <a:tcPr marL="45720" marR="45720" marT="45705" marB="45705"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233363" marR="0" lvl="0" indent="-233363"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5.3.3.1 - Contains the following elements: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Product scope description</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Acceptance criteria</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Deliverable; Any unique and verifiable product, result, or capability required to be produced to complete a process, phase or project</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exclusion; identifies what is excluded from project</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Constraints; limiting factors that affects the execution of a project or process.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Assumptions</a:t>
                      </a:r>
                    </a:p>
                  </a:txBody>
                  <a:tcPr marL="45720" marR="45720" marT="45705" marB="45705"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6"/>
          <p:cNvGraphicFramePr>
            <a:graphicFrameLocks noGrp="1"/>
          </p:cNvGraphicFramePr>
          <p:nvPr/>
        </p:nvGraphicFramePr>
        <p:xfrm>
          <a:off x="304800" y="1524000"/>
          <a:ext cx="8534400" cy="4518025"/>
        </p:xfrm>
        <a:graphic>
          <a:graphicData uri="http://schemas.openxmlformats.org/drawingml/2006/table">
            <a:tbl>
              <a:tblPr/>
              <a:tblGrid>
                <a:gridCol w="604205"/>
                <a:gridCol w="1834195"/>
                <a:gridCol w="6096000"/>
              </a:tblGrid>
              <a:tr h="45180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5.4.1.3</a:t>
                      </a:r>
                    </a:p>
                  </a:txBody>
                  <a:tcPr marL="45720" marR="45720" marT="45690" marB="45690"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Documentation</a:t>
                      </a:r>
                    </a:p>
                  </a:txBody>
                  <a:tcPr marL="45720" marR="45720" marT="45690" marB="45690"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3175"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Described in Section 5.2.1.3 - Contains the following elements: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Business requirements, including:</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Business and project objectives for traceability</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Business rules for the performing organization</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Guiding principles of the organization</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Stakeholder requirements, including:</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Impacts to other organizational areas</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Impacts to other entities inside or outside the performing organization</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Stakeholder communication and reporting requirements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Solution Requirements, including:</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Functional and nonfunctional requirements</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Technology and standard compliance requirements</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Support and training requirements</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Quality requirements</a:t>
                      </a:r>
                    </a:p>
                    <a:p>
                      <a:pPr marL="45720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Reporting requirements, etc.  </a:t>
                      </a:r>
                    </a:p>
                    <a:p>
                      <a:pPr marL="742950" marR="0" lvl="1" indent="-285750" algn="l" defTabSz="914400" rtl="0" eaLnBrk="1" fontAlgn="base" latinLnBrk="0" hangingPunct="1">
                        <a:lnSpc>
                          <a:spcPct val="100000"/>
                        </a:lnSpc>
                        <a:spcBef>
                          <a:spcPct val="25000"/>
                        </a:spcBef>
                        <a:spcAft>
                          <a:spcPct val="0"/>
                        </a:spcAft>
                        <a:buClrTx/>
                        <a:buSzPct val="50000"/>
                        <a:buFontTx/>
                        <a:buChar char="-"/>
                        <a:tabLst>
                          <a:tab pos="914400" algn="l"/>
                        </a:tabLst>
                        <a:defRPr/>
                      </a:pPr>
                      <a:endParaRPr kumimoji="0" lang="en-US" sz="1400" b="0" i="0" u="none" strike="noStrike" cap="none" normalizeH="0" baseline="0" dirty="0" smtClean="0">
                        <a:ln>
                          <a:noFill/>
                        </a:ln>
                        <a:solidFill>
                          <a:schemeClr val="tx1"/>
                        </a:solidFill>
                        <a:effectLst/>
                        <a:latin typeface="Arial" charset="0"/>
                      </a:endParaRPr>
                    </a:p>
                  </a:txBody>
                  <a:tcPr marL="45720" marR="45720" marT="45690" marB="4569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txBox="1">
            <a:spLocks noChangeArrowheads="1"/>
          </p:cNvSpPr>
          <p:nvPr/>
        </p:nvSpPr>
        <p:spPr>
          <a:xfrm>
            <a:off x="155575" y="990600"/>
            <a:ext cx="8683625" cy="457200"/>
          </a:xfrm>
          <a:prstGeom prst="rect">
            <a:avLst/>
          </a:prstGeom>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5.4.1 Create WBS Inputs (cont’d)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90513" y="1524000"/>
          <a:ext cx="8534400" cy="4945062"/>
        </p:xfrm>
        <a:graphic>
          <a:graphicData uri="http://schemas.openxmlformats.org/drawingml/2006/table">
            <a:tbl>
              <a:tblPr/>
              <a:tblGrid>
                <a:gridCol w="604205"/>
                <a:gridCol w="1848482"/>
                <a:gridCol w="6081713"/>
              </a:tblGrid>
              <a:tr h="160010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5.4.1.3</a:t>
                      </a:r>
                    </a:p>
                  </a:txBody>
                  <a:tcPr marL="45720" marR="45720" marT="45699" marB="45699"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Documentation (cont’d)</a:t>
                      </a:r>
                    </a:p>
                  </a:txBody>
                  <a:tcPr marL="45720" marR="45720" marT="45699" marB="45699"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Project Requirements, such as:</a:t>
                      </a:r>
                    </a:p>
                    <a:p>
                      <a:pPr marL="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Levels of Service, performance, safety, compliance, etc.</a:t>
                      </a:r>
                    </a:p>
                    <a:p>
                      <a:pPr marL="0" marR="0" lvl="1"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Acceptance criteria</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Transition requirements</a:t>
                      </a:r>
                    </a:p>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defRPr/>
                      </a:pPr>
                      <a:r>
                        <a:rPr kumimoji="0" lang="en-US" sz="1400" b="0" i="0" u="none" strike="noStrike" cap="none" normalizeH="0" baseline="0" dirty="0" smtClean="0">
                          <a:ln>
                            <a:noFill/>
                          </a:ln>
                          <a:solidFill>
                            <a:schemeClr val="tx1"/>
                          </a:solidFill>
                          <a:effectLst/>
                          <a:latin typeface="Arial" charset="0"/>
                        </a:rPr>
                        <a:t>- Requirements assumptions, dependencies, and constraints</a:t>
                      </a:r>
                    </a:p>
                  </a:txBody>
                  <a:tcPr marL="45720" marR="45720" marT="45699" marB="4569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744856">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5.4.1.4</a:t>
                      </a:r>
                    </a:p>
                  </a:txBody>
                  <a:tcPr marL="45720" marR="45720" marT="45699" marB="45699"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Enterprise Environmental Factors </a:t>
                      </a:r>
                    </a:p>
                  </a:txBody>
                  <a:tcPr marL="45720" marR="45720" marT="45699" marB="45699"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2.1.5 – Industry-specific WBS standards, relevant to the nature of the project.  For example, an engineering project may refer to ISO.IEC 15288 on Systems Engineering - Systems Life Cycle Processes to create a WBS for a new project.  </a:t>
                      </a:r>
                    </a:p>
                  </a:txBody>
                  <a:tcPr marL="45720" marR="45720" marT="45699" marB="4569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60010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5.4.1.5</a:t>
                      </a:r>
                    </a:p>
                  </a:txBody>
                  <a:tcPr marL="45720" marR="45720" marT="45699" marB="45699"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Organizational Process Assets</a:t>
                      </a:r>
                    </a:p>
                  </a:txBody>
                  <a:tcPr marL="45720" marR="45720" marT="45699" marB="45699"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2.1.4 – Contains the following elements but not limited to:</a:t>
                      </a:r>
                    </a:p>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Policies, procedures, and templates for the WBS</a:t>
                      </a:r>
                    </a:p>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files from previous projects</a:t>
                      </a:r>
                    </a:p>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Lessons learned from previous projects</a:t>
                      </a:r>
                    </a:p>
                  </a:txBody>
                  <a:tcPr marL="45720" marR="45720" marT="45699" marB="45699"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2"/>
          <p:cNvSpPr txBox="1">
            <a:spLocks noChangeArrowheads="1"/>
          </p:cNvSpPr>
          <p:nvPr/>
        </p:nvSpPr>
        <p:spPr>
          <a:xfrm>
            <a:off x="155575" y="990600"/>
            <a:ext cx="8683625" cy="457200"/>
          </a:xfrm>
          <a:prstGeom prst="rect">
            <a:avLst/>
          </a:prstGeom>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5.4.1 Create WBS Inputs (cont’d)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normAutofit fontScale="90000"/>
          </a:bodyPr>
          <a:lstStyle/>
          <a:p>
            <a:pPr eaLnBrk="1" hangingPunct="1"/>
            <a:r>
              <a:rPr lang="en-US" smtClean="0"/>
              <a:t>5.4.2 Create WBS Tools and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graphicFrame>
        <p:nvGraphicFramePr>
          <p:cNvPr id="67618" name="Group 34"/>
          <p:cNvGraphicFramePr>
            <a:graphicFrameLocks noGrp="1"/>
          </p:cNvGraphicFramePr>
          <p:nvPr/>
        </p:nvGraphicFramePr>
        <p:xfrm>
          <a:off x="381000" y="1752600"/>
          <a:ext cx="8458200" cy="3451225"/>
        </p:xfrm>
        <a:graphic>
          <a:graphicData uri="http://schemas.openxmlformats.org/drawingml/2006/table">
            <a:tbl>
              <a:tblPr/>
              <a:tblGrid>
                <a:gridCol w="593725"/>
                <a:gridCol w="1768475"/>
                <a:gridCol w="6096000"/>
              </a:tblGrid>
              <a:tr h="34512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5.4.2.1</a:t>
                      </a:r>
                    </a:p>
                  </a:txBody>
                  <a:tcPr marL="45720" marR="45720" marT="45688" marB="45688"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Decomposition</a:t>
                      </a:r>
                    </a:p>
                  </a:txBody>
                  <a:tcPr marL="45720" marR="45720" marT="45688" marB="45688"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7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 technique used for dividing and subdividing the project scope and deliverables in to smaller more manageable parts.  This involves:</a:t>
                      </a:r>
                    </a:p>
                    <a:p>
                      <a:pPr marL="285750" marR="0" lvl="0" indent="-285750" algn="l" defTabSz="914400" rtl="0" eaLnBrk="1" fontAlgn="base" latinLnBrk="0" hangingPunct="1">
                        <a:lnSpc>
                          <a:spcPct val="100000"/>
                        </a:lnSpc>
                        <a:spcBef>
                          <a:spcPct val="75000"/>
                        </a:spcBef>
                        <a:spcAft>
                          <a:spcPct val="0"/>
                        </a:spcAft>
                        <a:buClrTx/>
                        <a:buSzPct val="50000"/>
                        <a:buFontTx/>
                        <a:buChar char="-"/>
                        <a:tabLst/>
                      </a:pPr>
                      <a:r>
                        <a:rPr kumimoji="0" lang="en-US" sz="1400" b="0" i="0" u="none" strike="noStrike" cap="none" normalizeH="0" baseline="0" dirty="0" smtClean="0">
                          <a:ln>
                            <a:noFill/>
                          </a:ln>
                          <a:solidFill>
                            <a:schemeClr val="tx1"/>
                          </a:solidFill>
                          <a:effectLst/>
                          <a:latin typeface="Arial" charset="0"/>
                        </a:rPr>
                        <a:t>Identifying and analyzing the deliverables and related work.</a:t>
                      </a:r>
                    </a:p>
                    <a:p>
                      <a:pPr marL="285750" marR="0" lvl="0" indent="-285750" algn="l" defTabSz="914400" rtl="0" eaLnBrk="1" fontAlgn="base" latinLnBrk="0" hangingPunct="1">
                        <a:lnSpc>
                          <a:spcPct val="100000"/>
                        </a:lnSpc>
                        <a:spcBef>
                          <a:spcPct val="75000"/>
                        </a:spcBef>
                        <a:spcAft>
                          <a:spcPct val="0"/>
                        </a:spcAft>
                        <a:buClrTx/>
                        <a:buSzPct val="50000"/>
                        <a:buFontTx/>
                        <a:buChar char="-"/>
                        <a:tabLst/>
                      </a:pPr>
                      <a:r>
                        <a:rPr kumimoji="0" lang="en-US" sz="1400" b="0" i="0" u="none" strike="noStrike" cap="none" normalizeH="0" baseline="0" dirty="0" smtClean="0">
                          <a:ln>
                            <a:noFill/>
                          </a:ln>
                          <a:solidFill>
                            <a:schemeClr val="tx1"/>
                          </a:solidFill>
                          <a:effectLst/>
                          <a:latin typeface="Arial" charset="0"/>
                        </a:rPr>
                        <a:t>Structuring and organizing the WBS.</a:t>
                      </a:r>
                    </a:p>
                    <a:p>
                      <a:pPr marL="285750" marR="0" lvl="0" indent="-285750" algn="l" defTabSz="914400" rtl="0" eaLnBrk="1" fontAlgn="base" latinLnBrk="0" hangingPunct="1">
                        <a:lnSpc>
                          <a:spcPct val="100000"/>
                        </a:lnSpc>
                        <a:spcBef>
                          <a:spcPct val="75000"/>
                        </a:spcBef>
                        <a:spcAft>
                          <a:spcPct val="0"/>
                        </a:spcAft>
                        <a:buClrTx/>
                        <a:buSzPct val="50000"/>
                        <a:buFontTx/>
                        <a:buChar char="-"/>
                        <a:tabLst/>
                      </a:pPr>
                      <a:r>
                        <a:rPr kumimoji="0" lang="en-US" sz="1400" b="0" i="0" u="none" strike="noStrike" cap="none" normalizeH="0" baseline="0" dirty="0" smtClean="0">
                          <a:ln>
                            <a:noFill/>
                          </a:ln>
                          <a:solidFill>
                            <a:schemeClr val="tx1"/>
                          </a:solidFill>
                          <a:effectLst/>
                          <a:latin typeface="Arial" charset="0"/>
                        </a:rPr>
                        <a:t>Decomposing the upper WBS levels into lower level detailed components.</a:t>
                      </a:r>
                    </a:p>
                    <a:p>
                      <a:pPr marL="285750" marR="0" lvl="0" indent="-285750" algn="l" defTabSz="914400" rtl="0" eaLnBrk="1" fontAlgn="base" latinLnBrk="0" hangingPunct="1">
                        <a:lnSpc>
                          <a:spcPct val="100000"/>
                        </a:lnSpc>
                        <a:spcBef>
                          <a:spcPct val="75000"/>
                        </a:spcBef>
                        <a:spcAft>
                          <a:spcPct val="0"/>
                        </a:spcAft>
                        <a:buClrTx/>
                        <a:buSzPct val="50000"/>
                        <a:buFontTx/>
                        <a:buChar char="-"/>
                        <a:tabLst/>
                      </a:pPr>
                      <a:r>
                        <a:rPr kumimoji="0" lang="en-US" sz="1400" b="0" i="0" u="none" strike="noStrike" cap="none" normalizeH="0" baseline="0" dirty="0" smtClean="0">
                          <a:ln>
                            <a:noFill/>
                          </a:ln>
                          <a:solidFill>
                            <a:schemeClr val="tx1"/>
                          </a:solidFill>
                          <a:effectLst/>
                          <a:latin typeface="Arial" charset="0"/>
                        </a:rPr>
                        <a:t>Developing and assigning identification code to the WBS components.</a:t>
                      </a:r>
                    </a:p>
                    <a:p>
                      <a:pPr marL="285750" marR="0" lvl="0" indent="-285750" algn="l" defTabSz="914400" rtl="0" eaLnBrk="1" fontAlgn="base" latinLnBrk="0" hangingPunct="1">
                        <a:lnSpc>
                          <a:spcPct val="100000"/>
                        </a:lnSpc>
                        <a:spcBef>
                          <a:spcPct val="75000"/>
                        </a:spcBef>
                        <a:spcAft>
                          <a:spcPct val="0"/>
                        </a:spcAft>
                        <a:buClrTx/>
                        <a:buSzPct val="50000"/>
                        <a:buFontTx/>
                        <a:buChar char="-"/>
                        <a:tabLst/>
                      </a:pPr>
                      <a:r>
                        <a:rPr kumimoji="0" lang="en-US" sz="1400" b="0" i="0" u="none" strike="noStrike" cap="none" normalizeH="0" baseline="0" dirty="0" smtClean="0">
                          <a:ln>
                            <a:noFill/>
                          </a:ln>
                          <a:solidFill>
                            <a:schemeClr val="tx1"/>
                          </a:solidFill>
                          <a:effectLst/>
                          <a:latin typeface="Arial" charset="0"/>
                        </a:rPr>
                        <a:t>Verifying that the degree of decomposition of the deliverables is appropriate.</a:t>
                      </a:r>
                    </a:p>
                  </a:txBody>
                  <a:tcPr marL="45720" marR="45720" marT="45688" marB="45688"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55575" y="990600"/>
            <a:ext cx="8683625" cy="457200"/>
          </a:xfrm>
          <a:prstGeom prst="rect">
            <a:avLst/>
          </a:prstGeom>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5.4.2 Create WBS Tools and Techniques (cont’d)</a:t>
            </a:r>
          </a:p>
        </p:txBody>
      </p:sp>
      <p:graphicFrame>
        <p:nvGraphicFramePr>
          <p:cNvPr id="4" name="Group 34"/>
          <p:cNvGraphicFramePr>
            <a:graphicFrameLocks noGrp="1"/>
          </p:cNvGraphicFramePr>
          <p:nvPr/>
        </p:nvGraphicFramePr>
        <p:xfrm>
          <a:off x="381000" y="1752600"/>
          <a:ext cx="8382000" cy="2492375"/>
        </p:xfrm>
        <a:graphic>
          <a:graphicData uri="http://schemas.openxmlformats.org/drawingml/2006/table">
            <a:tbl>
              <a:tblPr/>
              <a:tblGrid>
                <a:gridCol w="593725"/>
                <a:gridCol w="1557338"/>
                <a:gridCol w="6230937"/>
              </a:tblGrid>
              <a:tr h="249237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5.4.2.2</a:t>
                      </a:r>
                    </a:p>
                  </a:txBody>
                  <a:tcPr marL="45720" marR="45720" marT="45732" marB="45732"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Expert Judgment</a:t>
                      </a:r>
                    </a:p>
                  </a:txBody>
                  <a:tcPr marL="45720" marR="45720" marT="45732" marB="45732"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7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Expert judgment is often used to analyze the information needed to decompose the project deliverables down into smaller component parts in order to create an effective WBS.</a:t>
                      </a:r>
                    </a:p>
                    <a:p>
                      <a:pPr marL="0" marR="0" lvl="0" indent="0" algn="l" defTabSz="914400" rtl="0" eaLnBrk="1" fontAlgn="base" latinLnBrk="0" hangingPunct="1">
                        <a:lnSpc>
                          <a:spcPct val="100000"/>
                        </a:lnSpc>
                        <a:spcBef>
                          <a:spcPct val="7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Expertise is provided by any group of individual with relevant training, knowledge, or experience with similar projects or business areas.  Predefined industry or disciple specific templates may also be used to provide guidance on the effective breakdown of deliverables into smaller units of work.</a:t>
                      </a:r>
                    </a:p>
                    <a:p>
                      <a:pPr marL="0" marR="0" lvl="0" indent="0" algn="l" defTabSz="914400" rtl="0" eaLnBrk="1" fontAlgn="base" latinLnBrk="0" hangingPunct="1">
                        <a:lnSpc>
                          <a:spcPct val="100000"/>
                        </a:lnSpc>
                        <a:spcBef>
                          <a:spcPct val="75000"/>
                        </a:spcBef>
                        <a:spcAft>
                          <a:spcPct val="0"/>
                        </a:spcAft>
                        <a:buClrTx/>
                        <a:buSzPct val="50000"/>
                        <a:buFontTx/>
                        <a:buNone/>
                        <a:tabLst/>
                      </a:pPr>
                      <a:endParaRPr kumimoji="0" lang="en-US" sz="1400" b="0" i="0" u="none" strike="noStrike" cap="none" normalizeH="0" baseline="0" dirty="0" smtClean="0">
                        <a:ln>
                          <a:noFill/>
                        </a:ln>
                        <a:solidFill>
                          <a:schemeClr val="tx1"/>
                        </a:solidFill>
                        <a:effectLst/>
                        <a:latin typeface="Arial" charset="0"/>
                      </a:endParaRPr>
                    </a:p>
                  </a:txBody>
                  <a:tcPr marL="45720" marR="45720" marT="45732" marB="4573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152400" y="985838"/>
            <a:ext cx="8683625" cy="457200"/>
          </a:xfrm>
          <a:noFill/>
        </p:spPr>
        <p:txBody>
          <a:bodyPr>
            <a:normAutofit fontScale="90000"/>
          </a:bodyPr>
          <a:lstStyle/>
          <a:p>
            <a:pPr eaLnBrk="1" hangingPunct="1"/>
            <a:r>
              <a:rPr lang="en-US" smtClean="0"/>
              <a:t>WBS Templates</a:t>
            </a:r>
            <a:endParaRPr lang="en-US" b="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92164" name="Rectangle 3"/>
          <p:cNvSpPr>
            <a:spLocks noGrp="1" noChangeArrowheads="1"/>
          </p:cNvSpPr>
          <p:nvPr>
            <p:ph sz="quarter" idx="1"/>
          </p:nvPr>
        </p:nvSpPr>
        <p:spPr>
          <a:xfrm>
            <a:off x="776288" y="1905000"/>
            <a:ext cx="7772400" cy="2667000"/>
          </a:xfrm>
          <a:noFill/>
        </p:spPr>
        <p:txBody>
          <a:bodyPr>
            <a:normAutofit/>
          </a:bodyPr>
          <a:lstStyle/>
          <a:p>
            <a:pPr eaLnBrk="1" hangingPunct="1">
              <a:spcBef>
                <a:spcPct val="50000"/>
              </a:spcBef>
            </a:pPr>
            <a:r>
              <a:rPr lang="en-US" smtClean="0"/>
              <a:t>Organization of the WBS will tend to highlight either the </a:t>
            </a:r>
            <a:r>
              <a:rPr lang="en-US" u="sng" smtClean="0"/>
              <a:t>product</a:t>
            </a:r>
            <a:r>
              <a:rPr lang="en-US" smtClean="0"/>
              <a:t> or the </a:t>
            </a:r>
            <a:r>
              <a:rPr lang="en-US" u="sng" smtClean="0"/>
              <a:t>process</a:t>
            </a:r>
          </a:p>
          <a:p>
            <a:pPr eaLnBrk="1" hangingPunct="1">
              <a:spcBef>
                <a:spcPct val="50000"/>
              </a:spcBef>
            </a:pPr>
            <a:r>
              <a:rPr lang="en-US" smtClean="0"/>
              <a:t>No advantage to using one or the other </a:t>
            </a:r>
          </a:p>
          <a:p>
            <a:pPr eaLnBrk="1" hangingPunct="1">
              <a:spcBef>
                <a:spcPct val="50000"/>
              </a:spcBef>
            </a:pPr>
            <a:r>
              <a:rPr lang="en-US" smtClean="0"/>
              <a:t>Multiple presentations may be needed based on what needs to be communicated to the stakeholders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1026"/>
          <p:cNvSpPr>
            <a:spLocks noGrp="1" noChangeArrowheads="1"/>
          </p:cNvSpPr>
          <p:nvPr>
            <p:ph type="title"/>
          </p:nvPr>
        </p:nvSpPr>
        <p:spPr>
          <a:xfrm>
            <a:off x="153988" y="985838"/>
            <a:ext cx="8683625" cy="457200"/>
          </a:xfrm>
          <a:noFill/>
        </p:spPr>
        <p:txBody>
          <a:bodyPr>
            <a:normAutofit fontScale="90000"/>
          </a:bodyPr>
          <a:lstStyle/>
          <a:p>
            <a:pPr eaLnBrk="1" hangingPunct="1"/>
            <a:r>
              <a:rPr lang="en-US" smtClean="0"/>
              <a:t>Product-Oriented</a:t>
            </a:r>
            <a:r>
              <a:rPr lang="en-US" sz="2000" b="0" smtClean="0">
                <a:solidFill>
                  <a:srgbClr val="0000CC"/>
                </a:solidFill>
              </a:rPr>
              <a:t> </a:t>
            </a:r>
            <a:r>
              <a:rPr lang="en-US" smtClean="0"/>
              <a:t>WBS</a:t>
            </a:r>
          </a:p>
        </p:txBody>
      </p:sp>
      <p:sp>
        <p:nvSpPr>
          <p:cNvPr id="30" name="Slide Number Placeholder 29"/>
          <p:cNvSpPr>
            <a:spLocks noGrp="1"/>
          </p:cNvSpPr>
          <p:nvPr>
            <p:ph type="sldNum" sz="quarter" idx="10"/>
          </p:nvPr>
        </p:nvSpPr>
        <p:spPr/>
        <p:txBody>
          <a:bodyPr/>
          <a:lstStyle/>
          <a:p>
            <a:fld id="{C091E35D-EBB2-4521-8DD7-E8081C3F1F2D}" type="slidenum">
              <a:rPr lang="en-US" smtClean="0"/>
              <a:pPr/>
              <a:t>46</a:t>
            </a:fld>
            <a:endParaRPr lang="en-US"/>
          </a:p>
        </p:txBody>
      </p:sp>
      <p:sp>
        <p:nvSpPr>
          <p:cNvPr id="94212" name="AutoShape 1027"/>
          <p:cNvSpPr>
            <a:spLocks noChangeArrowheads="1"/>
          </p:cNvSpPr>
          <p:nvPr/>
        </p:nvSpPr>
        <p:spPr bwMode="auto">
          <a:xfrm>
            <a:off x="3459163" y="1482725"/>
            <a:ext cx="2006600" cy="725488"/>
          </a:xfrm>
          <a:prstGeom prst="flowChartPredefinedProcess">
            <a:avLst/>
          </a:prstGeom>
          <a:solidFill>
            <a:srgbClr val="FAFAA4">
              <a:alpha val="50195"/>
            </a:srgbClr>
          </a:solidFill>
          <a:ln w="9525">
            <a:solidFill>
              <a:srgbClr val="000000"/>
            </a:solidFill>
            <a:miter lim="800000"/>
            <a:headEnd/>
            <a:tailEnd/>
          </a:ln>
        </p:spPr>
        <p:txBody>
          <a:bodyPr wrap="none" anchor="ctr"/>
          <a:lstStyle/>
          <a:p>
            <a:pPr algn="ctr">
              <a:lnSpc>
                <a:spcPct val="75000"/>
              </a:lnSpc>
            </a:pPr>
            <a:r>
              <a:rPr lang="en-US" sz="2000" b="1">
                <a:solidFill>
                  <a:schemeClr val="tx1"/>
                </a:solidFill>
                <a:latin typeface="Times" pitchFamily="18" charset="0"/>
              </a:rPr>
              <a:t>Software </a:t>
            </a:r>
          </a:p>
          <a:p>
            <a:pPr algn="ctr">
              <a:lnSpc>
                <a:spcPct val="75000"/>
              </a:lnSpc>
            </a:pPr>
            <a:r>
              <a:rPr lang="en-US" sz="2000" b="1">
                <a:solidFill>
                  <a:schemeClr val="tx1"/>
                </a:solidFill>
                <a:latin typeface="Times" pitchFamily="18" charset="0"/>
              </a:rPr>
              <a:t>Release </a:t>
            </a:r>
          </a:p>
        </p:txBody>
      </p:sp>
      <p:sp>
        <p:nvSpPr>
          <p:cNvPr id="94213" name="AutoShape 1028"/>
          <p:cNvSpPr>
            <a:spLocks noChangeArrowheads="1"/>
          </p:cNvSpPr>
          <p:nvPr/>
        </p:nvSpPr>
        <p:spPr bwMode="auto">
          <a:xfrm>
            <a:off x="430213" y="253841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 Software</a:t>
            </a:r>
          </a:p>
        </p:txBody>
      </p:sp>
      <p:sp>
        <p:nvSpPr>
          <p:cNvPr id="94214" name="AutoShape 1029"/>
          <p:cNvSpPr>
            <a:spLocks noChangeArrowheads="1"/>
          </p:cNvSpPr>
          <p:nvPr/>
        </p:nvSpPr>
        <p:spPr bwMode="auto">
          <a:xfrm>
            <a:off x="2597150" y="253841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2. Doc.</a:t>
            </a:r>
          </a:p>
        </p:txBody>
      </p:sp>
      <p:sp>
        <p:nvSpPr>
          <p:cNvPr id="94215" name="AutoShape 1030"/>
          <p:cNvSpPr>
            <a:spLocks noChangeArrowheads="1"/>
          </p:cNvSpPr>
          <p:nvPr/>
        </p:nvSpPr>
        <p:spPr bwMode="auto">
          <a:xfrm>
            <a:off x="4764088" y="253841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 Training</a:t>
            </a:r>
          </a:p>
        </p:txBody>
      </p:sp>
      <p:sp>
        <p:nvSpPr>
          <p:cNvPr id="94216" name="AutoShape 1031"/>
          <p:cNvSpPr>
            <a:spLocks noChangeArrowheads="1"/>
          </p:cNvSpPr>
          <p:nvPr/>
        </p:nvSpPr>
        <p:spPr bwMode="auto">
          <a:xfrm>
            <a:off x="6931025" y="253841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4. Proj. Mgt.</a:t>
            </a:r>
          </a:p>
        </p:txBody>
      </p:sp>
      <p:cxnSp>
        <p:nvCxnSpPr>
          <p:cNvPr id="94217" name="AutoShape 1032"/>
          <p:cNvCxnSpPr>
            <a:cxnSpLocks noChangeShapeType="1"/>
            <a:stCxn id="94212" idx="2"/>
            <a:endCxn id="94213" idx="0"/>
          </p:cNvCxnSpPr>
          <p:nvPr/>
        </p:nvCxnSpPr>
        <p:spPr bwMode="auto">
          <a:xfrm rot="5400000">
            <a:off x="2711451" y="787400"/>
            <a:ext cx="330200" cy="3171825"/>
          </a:xfrm>
          <a:prstGeom prst="bentConnector3">
            <a:avLst>
              <a:gd name="adj1" fmla="val 50000"/>
            </a:avLst>
          </a:prstGeom>
          <a:noFill/>
          <a:ln w="9525">
            <a:solidFill>
              <a:srgbClr val="000000"/>
            </a:solidFill>
            <a:miter lim="800000"/>
            <a:headEnd/>
            <a:tailEnd/>
          </a:ln>
        </p:spPr>
      </p:cxnSp>
      <p:cxnSp>
        <p:nvCxnSpPr>
          <p:cNvPr id="94218" name="AutoShape 1033"/>
          <p:cNvCxnSpPr>
            <a:cxnSpLocks noChangeShapeType="1"/>
            <a:stCxn id="94212" idx="2"/>
            <a:endCxn id="94214" idx="0"/>
          </p:cNvCxnSpPr>
          <p:nvPr/>
        </p:nvCxnSpPr>
        <p:spPr bwMode="auto">
          <a:xfrm rot="5400000">
            <a:off x="3794919" y="1870869"/>
            <a:ext cx="330200" cy="1004888"/>
          </a:xfrm>
          <a:prstGeom prst="bentConnector3">
            <a:avLst>
              <a:gd name="adj1" fmla="val 50000"/>
            </a:avLst>
          </a:prstGeom>
          <a:noFill/>
          <a:ln w="9525">
            <a:solidFill>
              <a:srgbClr val="000000"/>
            </a:solidFill>
            <a:miter lim="800000"/>
            <a:headEnd/>
            <a:tailEnd/>
          </a:ln>
        </p:spPr>
      </p:cxnSp>
      <p:cxnSp>
        <p:nvCxnSpPr>
          <p:cNvPr id="94219" name="AutoShape 1034"/>
          <p:cNvCxnSpPr>
            <a:cxnSpLocks noChangeShapeType="1"/>
            <a:stCxn id="94212" idx="2"/>
            <a:endCxn id="94215" idx="0"/>
          </p:cNvCxnSpPr>
          <p:nvPr/>
        </p:nvCxnSpPr>
        <p:spPr bwMode="auto">
          <a:xfrm rot="16200000" flipH="1">
            <a:off x="4878388" y="1792288"/>
            <a:ext cx="330200" cy="1162050"/>
          </a:xfrm>
          <a:prstGeom prst="bentConnector3">
            <a:avLst>
              <a:gd name="adj1" fmla="val 50000"/>
            </a:avLst>
          </a:prstGeom>
          <a:noFill/>
          <a:ln w="9525">
            <a:solidFill>
              <a:srgbClr val="000000"/>
            </a:solidFill>
            <a:miter lim="800000"/>
            <a:headEnd/>
            <a:tailEnd/>
          </a:ln>
        </p:spPr>
      </p:cxnSp>
      <p:cxnSp>
        <p:nvCxnSpPr>
          <p:cNvPr id="94220" name="AutoShape 1035"/>
          <p:cNvCxnSpPr>
            <a:cxnSpLocks noChangeShapeType="1"/>
            <a:stCxn id="94212" idx="2"/>
            <a:endCxn id="94216" idx="0"/>
          </p:cNvCxnSpPr>
          <p:nvPr/>
        </p:nvCxnSpPr>
        <p:spPr bwMode="auto">
          <a:xfrm rot="16200000" flipH="1">
            <a:off x="5961857" y="708819"/>
            <a:ext cx="330200" cy="3328987"/>
          </a:xfrm>
          <a:prstGeom prst="bentConnector3">
            <a:avLst>
              <a:gd name="adj1" fmla="val 50000"/>
            </a:avLst>
          </a:prstGeom>
          <a:noFill/>
          <a:ln w="9525">
            <a:solidFill>
              <a:srgbClr val="000000"/>
            </a:solidFill>
            <a:miter lim="800000"/>
            <a:headEnd/>
            <a:tailEnd/>
          </a:ln>
        </p:spPr>
      </p:cxnSp>
      <p:sp>
        <p:nvSpPr>
          <p:cNvPr id="94221" name="AutoShape 1036"/>
          <p:cNvSpPr>
            <a:spLocks noChangeArrowheads="1"/>
          </p:cNvSpPr>
          <p:nvPr/>
        </p:nvSpPr>
        <p:spPr bwMode="auto">
          <a:xfrm>
            <a:off x="1420813" y="3195638"/>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1.1 Build 1</a:t>
            </a:r>
          </a:p>
        </p:txBody>
      </p:sp>
      <p:sp>
        <p:nvSpPr>
          <p:cNvPr id="94222" name="AutoShape 1037"/>
          <p:cNvSpPr>
            <a:spLocks noChangeArrowheads="1"/>
          </p:cNvSpPr>
          <p:nvPr/>
        </p:nvSpPr>
        <p:spPr bwMode="auto">
          <a:xfrm>
            <a:off x="1420813" y="379730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1.2 Build 2</a:t>
            </a:r>
          </a:p>
        </p:txBody>
      </p:sp>
      <p:sp>
        <p:nvSpPr>
          <p:cNvPr id="94223" name="AutoShape 1038"/>
          <p:cNvSpPr>
            <a:spLocks noChangeArrowheads="1"/>
          </p:cNvSpPr>
          <p:nvPr/>
        </p:nvSpPr>
        <p:spPr bwMode="auto">
          <a:xfrm>
            <a:off x="1420813" y="440055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1.3 Impl.</a:t>
            </a:r>
          </a:p>
        </p:txBody>
      </p:sp>
      <p:sp>
        <p:nvSpPr>
          <p:cNvPr id="94224" name="AutoShape 1039"/>
          <p:cNvSpPr>
            <a:spLocks noChangeArrowheads="1"/>
          </p:cNvSpPr>
          <p:nvPr/>
        </p:nvSpPr>
        <p:spPr bwMode="auto">
          <a:xfrm>
            <a:off x="1420813" y="500380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1.4 Testing</a:t>
            </a:r>
          </a:p>
        </p:txBody>
      </p:sp>
      <p:sp>
        <p:nvSpPr>
          <p:cNvPr id="94225" name="AutoShape 1040"/>
          <p:cNvSpPr>
            <a:spLocks noChangeArrowheads="1"/>
          </p:cNvSpPr>
          <p:nvPr/>
        </p:nvSpPr>
        <p:spPr bwMode="auto">
          <a:xfrm>
            <a:off x="2433638" y="5519738"/>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1.4.1 User</a:t>
            </a:r>
          </a:p>
        </p:txBody>
      </p:sp>
      <p:sp>
        <p:nvSpPr>
          <p:cNvPr id="94226" name="AutoShape 1041"/>
          <p:cNvSpPr>
            <a:spLocks noChangeArrowheads="1"/>
          </p:cNvSpPr>
          <p:nvPr/>
        </p:nvSpPr>
        <p:spPr bwMode="auto">
          <a:xfrm>
            <a:off x="2433638" y="6067425"/>
            <a:ext cx="1833562"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1.4.2 Functional</a:t>
            </a:r>
          </a:p>
        </p:txBody>
      </p:sp>
      <p:cxnSp>
        <p:nvCxnSpPr>
          <p:cNvPr id="94227" name="AutoShape 1042"/>
          <p:cNvCxnSpPr>
            <a:cxnSpLocks noChangeShapeType="1"/>
            <a:stCxn id="94213" idx="2"/>
            <a:endCxn id="94221" idx="1"/>
          </p:cNvCxnSpPr>
          <p:nvPr/>
        </p:nvCxnSpPr>
        <p:spPr bwMode="auto">
          <a:xfrm rot="16200000" flipH="1">
            <a:off x="1129507" y="3109119"/>
            <a:ext cx="452437" cy="130175"/>
          </a:xfrm>
          <a:prstGeom prst="bentConnector2">
            <a:avLst/>
          </a:prstGeom>
          <a:noFill/>
          <a:ln w="9525">
            <a:solidFill>
              <a:srgbClr val="000000"/>
            </a:solidFill>
            <a:miter lim="800000"/>
            <a:headEnd/>
            <a:tailEnd/>
          </a:ln>
        </p:spPr>
      </p:cxnSp>
      <p:cxnSp>
        <p:nvCxnSpPr>
          <p:cNvPr id="94228" name="AutoShape 1043"/>
          <p:cNvCxnSpPr>
            <a:cxnSpLocks noChangeShapeType="1"/>
            <a:stCxn id="94213" idx="2"/>
            <a:endCxn id="94222" idx="1"/>
          </p:cNvCxnSpPr>
          <p:nvPr/>
        </p:nvCxnSpPr>
        <p:spPr bwMode="auto">
          <a:xfrm rot="16200000" flipH="1">
            <a:off x="828676" y="3409950"/>
            <a:ext cx="1054100" cy="130175"/>
          </a:xfrm>
          <a:prstGeom prst="bentConnector2">
            <a:avLst/>
          </a:prstGeom>
          <a:noFill/>
          <a:ln w="9525">
            <a:solidFill>
              <a:srgbClr val="000000"/>
            </a:solidFill>
            <a:miter lim="800000"/>
            <a:headEnd/>
            <a:tailEnd/>
          </a:ln>
        </p:spPr>
      </p:cxnSp>
      <p:cxnSp>
        <p:nvCxnSpPr>
          <p:cNvPr id="94229" name="AutoShape 1044"/>
          <p:cNvCxnSpPr>
            <a:cxnSpLocks noChangeShapeType="1"/>
            <a:stCxn id="94213" idx="2"/>
            <a:endCxn id="94223" idx="1"/>
          </p:cNvCxnSpPr>
          <p:nvPr/>
        </p:nvCxnSpPr>
        <p:spPr bwMode="auto">
          <a:xfrm rot="16200000" flipH="1">
            <a:off x="527051" y="3711575"/>
            <a:ext cx="1657350" cy="130175"/>
          </a:xfrm>
          <a:prstGeom prst="bentConnector2">
            <a:avLst/>
          </a:prstGeom>
          <a:noFill/>
          <a:ln w="9525">
            <a:solidFill>
              <a:srgbClr val="000000"/>
            </a:solidFill>
            <a:miter lim="800000"/>
            <a:headEnd/>
            <a:tailEnd/>
          </a:ln>
        </p:spPr>
      </p:cxnSp>
      <p:cxnSp>
        <p:nvCxnSpPr>
          <p:cNvPr id="94230" name="AutoShape 1045"/>
          <p:cNvCxnSpPr>
            <a:cxnSpLocks noChangeShapeType="1"/>
            <a:stCxn id="94213" idx="2"/>
            <a:endCxn id="94224" idx="1"/>
          </p:cNvCxnSpPr>
          <p:nvPr/>
        </p:nvCxnSpPr>
        <p:spPr bwMode="auto">
          <a:xfrm rot="16200000" flipH="1">
            <a:off x="225426" y="4013200"/>
            <a:ext cx="2260600" cy="130175"/>
          </a:xfrm>
          <a:prstGeom prst="bentConnector2">
            <a:avLst/>
          </a:prstGeom>
          <a:noFill/>
          <a:ln w="9525">
            <a:solidFill>
              <a:srgbClr val="000000"/>
            </a:solidFill>
            <a:miter lim="800000"/>
            <a:headEnd/>
            <a:tailEnd/>
          </a:ln>
        </p:spPr>
      </p:cxnSp>
      <p:sp>
        <p:nvSpPr>
          <p:cNvPr id="94231" name="AutoShape 1046"/>
          <p:cNvSpPr>
            <a:spLocks noChangeArrowheads="1"/>
          </p:cNvSpPr>
          <p:nvPr/>
        </p:nvSpPr>
        <p:spPr bwMode="auto">
          <a:xfrm>
            <a:off x="5734050" y="3222625"/>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3.1 User</a:t>
            </a:r>
          </a:p>
        </p:txBody>
      </p:sp>
      <p:sp>
        <p:nvSpPr>
          <p:cNvPr id="94232" name="AutoShape 1047"/>
          <p:cNvSpPr>
            <a:spLocks noChangeArrowheads="1"/>
          </p:cNvSpPr>
          <p:nvPr/>
        </p:nvSpPr>
        <p:spPr bwMode="auto">
          <a:xfrm>
            <a:off x="5734050" y="3824288"/>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3.2 Tech. Sup.</a:t>
            </a:r>
          </a:p>
        </p:txBody>
      </p:sp>
      <p:sp>
        <p:nvSpPr>
          <p:cNvPr id="94233" name="AutoShape 1048"/>
          <p:cNvSpPr>
            <a:spLocks noChangeArrowheads="1"/>
          </p:cNvSpPr>
          <p:nvPr/>
        </p:nvSpPr>
        <p:spPr bwMode="auto">
          <a:xfrm>
            <a:off x="5734050" y="4427538"/>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3.3 Call Ctr.</a:t>
            </a:r>
          </a:p>
        </p:txBody>
      </p:sp>
      <p:cxnSp>
        <p:nvCxnSpPr>
          <p:cNvPr id="94234" name="AutoShape 1049"/>
          <p:cNvCxnSpPr>
            <a:cxnSpLocks noChangeShapeType="1"/>
            <a:endCxn id="94231" idx="1"/>
          </p:cNvCxnSpPr>
          <p:nvPr/>
        </p:nvCxnSpPr>
        <p:spPr bwMode="auto">
          <a:xfrm rot="16200000" flipH="1">
            <a:off x="5454650" y="3148013"/>
            <a:ext cx="452438" cy="106362"/>
          </a:xfrm>
          <a:prstGeom prst="bentConnector2">
            <a:avLst/>
          </a:prstGeom>
          <a:noFill/>
          <a:ln w="9525">
            <a:solidFill>
              <a:srgbClr val="000000"/>
            </a:solidFill>
            <a:miter lim="800000"/>
            <a:headEnd/>
            <a:tailEnd/>
          </a:ln>
        </p:spPr>
      </p:cxnSp>
      <p:cxnSp>
        <p:nvCxnSpPr>
          <p:cNvPr id="94235" name="AutoShape 1050"/>
          <p:cNvCxnSpPr>
            <a:cxnSpLocks noChangeShapeType="1"/>
            <a:endCxn id="94232" idx="1"/>
          </p:cNvCxnSpPr>
          <p:nvPr/>
        </p:nvCxnSpPr>
        <p:spPr bwMode="auto">
          <a:xfrm rot="16200000" flipH="1">
            <a:off x="5153819" y="3448844"/>
            <a:ext cx="1054100" cy="106362"/>
          </a:xfrm>
          <a:prstGeom prst="bentConnector2">
            <a:avLst/>
          </a:prstGeom>
          <a:noFill/>
          <a:ln w="9525">
            <a:solidFill>
              <a:srgbClr val="000000"/>
            </a:solidFill>
            <a:miter lim="800000"/>
            <a:headEnd/>
            <a:tailEnd/>
          </a:ln>
        </p:spPr>
      </p:cxnSp>
      <p:cxnSp>
        <p:nvCxnSpPr>
          <p:cNvPr id="94236" name="AutoShape 1051"/>
          <p:cNvCxnSpPr>
            <a:cxnSpLocks noChangeShapeType="1"/>
            <a:endCxn id="94233" idx="1"/>
          </p:cNvCxnSpPr>
          <p:nvPr/>
        </p:nvCxnSpPr>
        <p:spPr bwMode="auto">
          <a:xfrm rot="16200000" flipH="1">
            <a:off x="4852194" y="3750469"/>
            <a:ext cx="1657350" cy="106362"/>
          </a:xfrm>
          <a:prstGeom prst="bentConnector2">
            <a:avLst/>
          </a:prstGeom>
          <a:noFill/>
          <a:ln w="9525">
            <a:solidFill>
              <a:srgbClr val="000000"/>
            </a:solidFill>
            <a:miter lim="800000"/>
            <a:headEnd/>
            <a:tailEnd/>
          </a:ln>
        </p:spPr>
      </p:cxnSp>
      <p:cxnSp>
        <p:nvCxnSpPr>
          <p:cNvPr id="94237" name="AutoShape 1052"/>
          <p:cNvCxnSpPr>
            <a:cxnSpLocks noChangeShapeType="1"/>
            <a:stCxn id="94224" idx="2"/>
            <a:endCxn id="94225" idx="1"/>
          </p:cNvCxnSpPr>
          <p:nvPr/>
        </p:nvCxnSpPr>
        <p:spPr bwMode="auto">
          <a:xfrm rot="16200000" flipH="1">
            <a:off x="2201863" y="5492750"/>
            <a:ext cx="311150" cy="152400"/>
          </a:xfrm>
          <a:prstGeom prst="bentConnector2">
            <a:avLst/>
          </a:prstGeom>
          <a:noFill/>
          <a:ln w="9525">
            <a:solidFill>
              <a:srgbClr val="000000"/>
            </a:solidFill>
            <a:miter lim="800000"/>
            <a:headEnd/>
            <a:tailEnd/>
          </a:ln>
        </p:spPr>
      </p:cxnSp>
      <p:cxnSp>
        <p:nvCxnSpPr>
          <p:cNvPr id="94238" name="AutoShape 1053"/>
          <p:cNvCxnSpPr>
            <a:cxnSpLocks noChangeShapeType="1"/>
            <a:stCxn id="94224" idx="2"/>
            <a:endCxn id="94226" idx="1"/>
          </p:cNvCxnSpPr>
          <p:nvPr/>
        </p:nvCxnSpPr>
        <p:spPr bwMode="auto">
          <a:xfrm rot="16200000" flipH="1">
            <a:off x="1928019" y="5766594"/>
            <a:ext cx="858838" cy="152400"/>
          </a:xfrm>
          <a:prstGeom prst="bentConnector2">
            <a:avLst/>
          </a:prstGeom>
          <a:noFill/>
          <a:ln w="9525">
            <a:solidFill>
              <a:srgbClr val="000000"/>
            </a:solidFill>
            <a:miter lim="800000"/>
            <a:headEnd/>
            <a:tailEnd/>
          </a:ln>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153988" y="985838"/>
            <a:ext cx="8683625" cy="457200"/>
          </a:xfrm>
          <a:noFill/>
        </p:spPr>
        <p:txBody>
          <a:bodyPr>
            <a:normAutofit fontScale="90000"/>
          </a:bodyPr>
          <a:lstStyle/>
          <a:p>
            <a:pPr eaLnBrk="1" hangingPunct="1"/>
            <a:r>
              <a:rPr lang="en-US" smtClean="0"/>
              <a:t>Process-Oriented WBS</a:t>
            </a:r>
          </a:p>
        </p:txBody>
      </p:sp>
      <p:sp>
        <p:nvSpPr>
          <p:cNvPr id="40" name="Slide Number Placeholder 39"/>
          <p:cNvSpPr>
            <a:spLocks noGrp="1"/>
          </p:cNvSpPr>
          <p:nvPr>
            <p:ph type="sldNum" sz="quarter" idx="10"/>
          </p:nvPr>
        </p:nvSpPr>
        <p:spPr/>
        <p:txBody>
          <a:bodyPr/>
          <a:lstStyle/>
          <a:p>
            <a:fld id="{C091E35D-EBB2-4521-8DD7-E8081C3F1F2D}" type="slidenum">
              <a:rPr lang="en-US" smtClean="0"/>
              <a:pPr/>
              <a:t>47</a:t>
            </a:fld>
            <a:endParaRPr lang="en-US"/>
          </a:p>
        </p:txBody>
      </p:sp>
      <p:sp>
        <p:nvSpPr>
          <p:cNvPr id="96260" name="AutoShape 3"/>
          <p:cNvSpPr>
            <a:spLocks noChangeArrowheads="1"/>
          </p:cNvSpPr>
          <p:nvPr/>
        </p:nvSpPr>
        <p:spPr bwMode="auto">
          <a:xfrm>
            <a:off x="3462338" y="1563688"/>
            <a:ext cx="2006600" cy="725487"/>
          </a:xfrm>
          <a:prstGeom prst="flowChartPredefinedProcess">
            <a:avLst/>
          </a:prstGeom>
          <a:solidFill>
            <a:srgbClr val="FAFAA4">
              <a:alpha val="50195"/>
            </a:srgbClr>
          </a:solidFill>
          <a:ln w="9525">
            <a:solidFill>
              <a:srgbClr val="000000"/>
            </a:solidFill>
            <a:miter lim="800000"/>
            <a:headEnd/>
            <a:tailEnd/>
          </a:ln>
        </p:spPr>
        <p:txBody>
          <a:bodyPr wrap="none" anchor="ctr"/>
          <a:lstStyle/>
          <a:p>
            <a:pPr algn="ctr">
              <a:lnSpc>
                <a:spcPct val="75000"/>
              </a:lnSpc>
            </a:pPr>
            <a:r>
              <a:rPr lang="en-US" sz="2000" b="1">
                <a:solidFill>
                  <a:schemeClr val="tx1"/>
                </a:solidFill>
                <a:latin typeface="Times" pitchFamily="18" charset="0"/>
              </a:rPr>
              <a:t>Software </a:t>
            </a:r>
          </a:p>
          <a:p>
            <a:pPr algn="ctr">
              <a:lnSpc>
                <a:spcPct val="75000"/>
              </a:lnSpc>
            </a:pPr>
            <a:r>
              <a:rPr lang="en-US" sz="2000" b="1">
                <a:solidFill>
                  <a:schemeClr val="tx1"/>
                </a:solidFill>
                <a:latin typeface="Times" pitchFamily="18" charset="0"/>
              </a:rPr>
              <a:t>Release </a:t>
            </a:r>
          </a:p>
        </p:txBody>
      </p:sp>
      <p:sp>
        <p:nvSpPr>
          <p:cNvPr id="96261" name="AutoShape 4"/>
          <p:cNvSpPr>
            <a:spLocks noChangeArrowheads="1"/>
          </p:cNvSpPr>
          <p:nvPr/>
        </p:nvSpPr>
        <p:spPr bwMode="auto">
          <a:xfrm>
            <a:off x="152400" y="2638425"/>
            <a:ext cx="1231900" cy="43180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1. Design</a:t>
            </a:r>
          </a:p>
        </p:txBody>
      </p:sp>
      <p:sp>
        <p:nvSpPr>
          <p:cNvPr id="96262" name="AutoShape 5"/>
          <p:cNvSpPr>
            <a:spLocks noChangeArrowheads="1"/>
          </p:cNvSpPr>
          <p:nvPr/>
        </p:nvSpPr>
        <p:spPr bwMode="auto">
          <a:xfrm>
            <a:off x="2133600" y="2638425"/>
            <a:ext cx="1308100" cy="43180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2. Build</a:t>
            </a:r>
          </a:p>
        </p:txBody>
      </p:sp>
      <p:sp>
        <p:nvSpPr>
          <p:cNvPr id="96263" name="AutoShape 6"/>
          <p:cNvSpPr>
            <a:spLocks noChangeArrowheads="1"/>
          </p:cNvSpPr>
          <p:nvPr/>
        </p:nvSpPr>
        <p:spPr bwMode="auto">
          <a:xfrm>
            <a:off x="4525963" y="2619375"/>
            <a:ext cx="1001712"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3. Test</a:t>
            </a:r>
          </a:p>
        </p:txBody>
      </p:sp>
      <p:sp>
        <p:nvSpPr>
          <p:cNvPr id="96264" name="AutoShape 7"/>
          <p:cNvSpPr>
            <a:spLocks noChangeArrowheads="1"/>
          </p:cNvSpPr>
          <p:nvPr/>
        </p:nvSpPr>
        <p:spPr bwMode="auto">
          <a:xfrm>
            <a:off x="6642100" y="2619375"/>
            <a:ext cx="1111250" cy="43180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4. Release</a:t>
            </a:r>
          </a:p>
        </p:txBody>
      </p:sp>
      <p:cxnSp>
        <p:nvCxnSpPr>
          <p:cNvPr id="96265" name="AutoShape 8"/>
          <p:cNvCxnSpPr>
            <a:cxnSpLocks noChangeShapeType="1"/>
            <a:stCxn id="96260" idx="2"/>
            <a:endCxn id="96261" idx="0"/>
          </p:cNvCxnSpPr>
          <p:nvPr/>
        </p:nvCxnSpPr>
        <p:spPr bwMode="auto">
          <a:xfrm rot="5400000">
            <a:off x="2442369" y="615156"/>
            <a:ext cx="349250" cy="3697288"/>
          </a:xfrm>
          <a:prstGeom prst="bentConnector3">
            <a:avLst>
              <a:gd name="adj1" fmla="val 50000"/>
            </a:avLst>
          </a:prstGeom>
          <a:noFill/>
          <a:ln w="9525">
            <a:solidFill>
              <a:srgbClr val="000000"/>
            </a:solidFill>
            <a:miter lim="800000"/>
            <a:headEnd/>
            <a:tailEnd/>
          </a:ln>
        </p:spPr>
      </p:cxnSp>
      <p:cxnSp>
        <p:nvCxnSpPr>
          <p:cNvPr id="96266" name="AutoShape 9"/>
          <p:cNvCxnSpPr>
            <a:cxnSpLocks noChangeShapeType="1"/>
            <a:stCxn id="96260" idx="2"/>
            <a:endCxn id="96262" idx="0"/>
          </p:cNvCxnSpPr>
          <p:nvPr/>
        </p:nvCxnSpPr>
        <p:spPr bwMode="auto">
          <a:xfrm rot="5400000">
            <a:off x="3452019" y="1624806"/>
            <a:ext cx="349250" cy="1677988"/>
          </a:xfrm>
          <a:prstGeom prst="bentConnector3">
            <a:avLst>
              <a:gd name="adj1" fmla="val 50000"/>
            </a:avLst>
          </a:prstGeom>
          <a:noFill/>
          <a:ln w="9525">
            <a:solidFill>
              <a:srgbClr val="000000"/>
            </a:solidFill>
            <a:miter lim="800000"/>
            <a:headEnd/>
            <a:tailEnd/>
          </a:ln>
        </p:spPr>
      </p:cxnSp>
      <p:cxnSp>
        <p:nvCxnSpPr>
          <p:cNvPr id="96267" name="AutoShape 10"/>
          <p:cNvCxnSpPr>
            <a:cxnSpLocks noChangeShapeType="1"/>
            <a:stCxn id="96260" idx="2"/>
            <a:endCxn id="96263" idx="0"/>
          </p:cNvCxnSpPr>
          <p:nvPr/>
        </p:nvCxnSpPr>
        <p:spPr bwMode="auto">
          <a:xfrm rot="16200000" flipH="1">
            <a:off x="4581526" y="2173287"/>
            <a:ext cx="330200" cy="561975"/>
          </a:xfrm>
          <a:prstGeom prst="bentConnector3">
            <a:avLst>
              <a:gd name="adj1" fmla="val 50000"/>
            </a:avLst>
          </a:prstGeom>
          <a:noFill/>
          <a:ln w="9525">
            <a:solidFill>
              <a:srgbClr val="000000"/>
            </a:solidFill>
            <a:miter lim="800000"/>
            <a:headEnd/>
            <a:tailEnd/>
          </a:ln>
        </p:spPr>
      </p:cxnSp>
      <p:cxnSp>
        <p:nvCxnSpPr>
          <p:cNvPr id="96268" name="AutoShape 11"/>
          <p:cNvCxnSpPr>
            <a:cxnSpLocks noChangeShapeType="1"/>
            <a:stCxn id="96260" idx="2"/>
            <a:endCxn id="96264" idx="0"/>
          </p:cNvCxnSpPr>
          <p:nvPr/>
        </p:nvCxnSpPr>
        <p:spPr bwMode="auto">
          <a:xfrm rot="16200000" flipH="1">
            <a:off x="5666582" y="1088231"/>
            <a:ext cx="330200" cy="2732087"/>
          </a:xfrm>
          <a:prstGeom prst="bentConnector3">
            <a:avLst>
              <a:gd name="adj1" fmla="val 50000"/>
            </a:avLst>
          </a:prstGeom>
          <a:noFill/>
          <a:ln w="9525">
            <a:solidFill>
              <a:srgbClr val="000000"/>
            </a:solidFill>
            <a:miter lim="800000"/>
            <a:headEnd/>
            <a:tailEnd/>
          </a:ln>
        </p:spPr>
      </p:cxnSp>
      <p:sp>
        <p:nvSpPr>
          <p:cNvPr id="96269" name="AutoShape 12"/>
          <p:cNvSpPr>
            <a:spLocks noChangeArrowheads="1"/>
          </p:cNvSpPr>
          <p:nvPr/>
        </p:nvSpPr>
        <p:spPr bwMode="auto">
          <a:xfrm>
            <a:off x="1074738" y="3298825"/>
            <a:ext cx="1184275" cy="395288"/>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1.1 System</a:t>
            </a:r>
          </a:p>
        </p:txBody>
      </p:sp>
      <p:sp>
        <p:nvSpPr>
          <p:cNvPr id="96270" name="AutoShape 13"/>
          <p:cNvSpPr>
            <a:spLocks noChangeArrowheads="1"/>
          </p:cNvSpPr>
          <p:nvPr/>
        </p:nvSpPr>
        <p:spPr bwMode="auto">
          <a:xfrm>
            <a:off x="1074738" y="3963988"/>
            <a:ext cx="1200150" cy="34925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1.2 Build 1</a:t>
            </a:r>
          </a:p>
        </p:txBody>
      </p:sp>
      <p:sp>
        <p:nvSpPr>
          <p:cNvPr id="96271" name="AutoShape 14"/>
          <p:cNvSpPr>
            <a:spLocks noChangeArrowheads="1"/>
          </p:cNvSpPr>
          <p:nvPr/>
        </p:nvSpPr>
        <p:spPr bwMode="auto">
          <a:xfrm>
            <a:off x="1052513" y="4616450"/>
            <a:ext cx="1227137" cy="411163"/>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1.3 Build 2</a:t>
            </a:r>
          </a:p>
        </p:txBody>
      </p:sp>
      <p:sp>
        <p:nvSpPr>
          <p:cNvPr id="96272" name="AutoShape 15"/>
          <p:cNvSpPr>
            <a:spLocks noChangeArrowheads="1"/>
          </p:cNvSpPr>
          <p:nvPr/>
        </p:nvSpPr>
        <p:spPr bwMode="auto">
          <a:xfrm>
            <a:off x="1052513" y="5356225"/>
            <a:ext cx="1225550" cy="331788"/>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1.4 Doc.</a:t>
            </a:r>
          </a:p>
        </p:txBody>
      </p:sp>
      <p:sp>
        <p:nvSpPr>
          <p:cNvPr id="96273" name="AutoShape 16"/>
          <p:cNvSpPr>
            <a:spLocks noChangeArrowheads="1"/>
          </p:cNvSpPr>
          <p:nvPr/>
        </p:nvSpPr>
        <p:spPr bwMode="auto">
          <a:xfrm>
            <a:off x="5283200" y="3255963"/>
            <a:ext cx="1379538" cy="388937"/>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3.1 Test B1</a:t>
            </a:r>
          </a:p>
        </p:txBody>
      </p:sp>
      <p:sp>
        <p:nvSpPr>
          <p:cNvPr id="96274" name="AutoShape 17"/>
          <p:cNvSpPr>
            <a:spLocks noChangeArrowheads="1"/>
          </p:cNvSpPr>
          <p:nvPr/>
        </p:nvSpPr>
        <p:spPr bwMode="auto">
          <a:xfrm>
            <a:off x="5321300" y="3965575"/>
            <a:ext cx="1371600" cy="34925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3.2 Test B2</a:t>
            </a:r>
          </a:p>
        </p:txBody>
      </p:sp>
      <p:sp>
        <p:nvSpPr>
          <p:cNvPr id="96275" name="AutoShape 18"/>
          <p:cNvSpPr>
            <a:spLocks noChangeArrowheads="1"/>
          </p:cNvSpPr>
          <p:nvPr/>
        </p:nvSpPr>
        <p:spPr bwMode="auto">
          <a:xfrm>
            <a:off x="5302250" y="4595813"/>
            <a:ext cx="1457325" cy="39052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3.3 Test System</a:t>
            </a:r>
          </a:p>
        </p:txBody>
      </p:sp>
      <p:sp>
        <p:nvSpPr>
          <p:cNvPr id="96276" name="AutoShape 19"/>
          <p:cNvSpPr>
            <a:spLocks noChangeArrowheads="1"/>
          </p:cNvSpPr>
          <p:nvPr/>
        </p:nvSpPr>
        <p:spPr bwMode="auto">
          <a:xfrm>
            <a:off x="3017838" y="3243263"/>
            <a:ext cx="1120775" cy="41275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r>
              <a:rPr lang="en-US" sz="1600" b="1">
                <a:solidFill>
                  <a:schemeClr val="tx1"/>
                </a:solidFill>
                <a:latin typeface="Times" pitchFamily="18" charset="0"/>
              </a:rPr>
              <a:t>2.1 Build 1</a:t>
            </a:r>
          </a:p>
        </p:txBody>
      </p:sp>
      <p:sp>
        <p:nvSpPr>
          <p:cNvPr id="96277" name="AutoShape 20"/>
          <p:cNvSpPr>
            <a:spLocks noChangeArrowheads="1"/>
          </p:cNvSpPr>
          <p:nvPr/>
        </p:nvSpPr>
        <p:spPr bwMode="auto">
          <a:xfrm>
            <a:off x="2998788" y="3935413"/>
            <a:ext cx="1228725" cy="3714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2.2 Build 2</a:t>
            </a:r>
          </a:p>
        </p:txBody>
      </p:sp>
      <p:sp>
        <p:nvSpPr>
          <p:cNvPr id="96278" name="AutoShape 21"/>
          <p:cNvSpPr>
            <a:spLocks noChangeArrowheads="1"/>
          </p:cNvSpPr>
          <p:nvPr/>
        </p:nvSpPr>
        <p:spPr bwMode="auto">
          <a:xfrm>
            <a:off x="2976563" y="4586288"/>
            <a:ext cx="1919287" cy="430212"/>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2.3 Integrate System</a:t>
            </a:r>
          </a:p>
        </p:txBody>
      </p:sp>
      <p:sp>
        <p:nvSpPr>
          <p:cNvPr id="96279" name="AutoShape 22"/>
          <p:cNvSpPr>
            <a:spLocks noChangeArrowheads="1"/>
          </p:cNvSpPr>
          <p:nvPr/>
        </p:nvSpPr>
        <p:spPr bwMode="auto">
          <a:xfrm>
            <a:off x="2976563" y="5341938"/>
            <a:ext cx="1597025" cy="373062"/>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2.4 Write Doc.</a:t>
            </a:r>
          </a:p>
        </p:txBody>
      </p:sp>
      <p:sp>
        <p:nvSpPr>
          <p:cNvPr id="96280" name="AutoShape 23"/>
          <p:cNvSpPr>
            <a:spLocks noChangeArrowheads="1"/>
          </p:cNvSpPr>
          <p:nvPr/>
        </p:nvSpPr>
        <p:spPr bwMode="auto">
          <a:xfrm>
            <a:off x="5321300" y="5295900"/>
            <a:ext cx="1470025" cy="39052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3.4 Test Doc.</a:t>
            </a:r>
          </a:p>
        </p:txBody>
      </p:sp>
      <p:sp>
        <p:nvSpPr>
          <p:cNvPr id="96281" name="AutoShape 24"/>
          <p:cNvSpPr>
            <a:spLocks noChangeArrowheads="1"/>
          </p:cNvSpPr>
          <p:nvPr/>
        </p:nvSpPr>
        <p:spPr bwMode="auto">
          <a:xfrm>
            <a:off x="7366000" y="3232150"/>
            <a:ext cx="1700213" cy="412750"/>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4.1 Release System</a:t>
            </a:r>
          </a:p>
        </p:txBody>
      </p:sp>
      <p:sp>
        <p:nvSpPr>
          <p:cNvPr id="96282" name="AutoShape 25"/>
          <p:cNvSpPr>
            <a:spLocks noChangeArrowheads="1"/>
          </p:cNvSpPr>
          <p:nvPr/>
        </p:nvSpPr>
        <p:spPr bwMode="auto">
          <a:xfrm>
            <a:off x="7410450" y="3922713"/>
            <a:ext cx="1701800" cy="436562"/>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1600" b="1">
                <a:solidFill>
                  <a:schemeClr val="tx1"/>
                </a:solidFill>
                <a:latin typeface="Times" pitchFamily="18" charset="0"/>
              </a:rPr>
              <a:t>4.2 Release Doc.</a:t>
            </a:r>
          </a:p>
        </p:txBody>
      </p:sp>
      <p:cxnSp>
        <p:nvCxnSpPr>
          <p:cNvPr id="96283" name="AutoShape 26"/>
          <p:cNvCxnSpPr>
            <a:cxnSpLocks noChangeShapeType="1"/>
            <a:stCxn id="96264" idx="2"/>
            <a:endCxn id="96281" idx="1"/>
          </p:cNvCxnSpPr>
          <p:nvPr/>
        </p:nvCxnSpPr>
        <p:spPr bwMode="auto">
          <a:xfrm rot="16200000" flipH="1">
            <a:off x="7088188" y="3160712"/>
            <a:ext cx="387350" cy="168275"/>
          </a:xfrm>
          <a:prstGeom prst="bentConnector2">
            <a:avLst/>
          </a:prstGeom>
          <a:noFill/>
          <a:ln w="9525">
            <a:solidFill>
              <a:srgbClr val="000000"/>
            </a:solidFill>
            <a:miter lim="800000"/>
            <a:headEnd/>
            <a:tailEnd/>
          </a:ln>
        </p:spPr>
      </p:cxnSp>
      <p:cxnSp>
        <p:nvCxnSpPr>
          <p:cNvPr id="96284" name="AutoShape 27"/>
          <p:cNvCxnSpPr>
            <a:cxnSpLocks noChangeShapeType="1"/>
            <a:stCxn id="96261" idx="2"/>
            <a:endCxn id="96269" idx="1"/>
          </p:cNvCxnSpPr>
          <p:nvPr/>
        </p:nvCxnSpPr>
        <p:spPr bwMode="auto">
          <a:xfrm rot="16200000" flipH="1">
            <a:off x="708025" y="3130550"/>
            <a:ext cx="427038" cy="306388"/>
          </a:xfrm>
          <a:prstGeom prst="bentConnector2">
            <a:avLst/>
          </a:prstGeom>
          <a:noFill/>
          <a:ln w="9525">
            <a:solidFill>
              <a:srgbClr val="000000"/>
            </a:solidFill>
            <a:miter lim="800000"/>
            <a:headEnd/>
            <a:tailEnd/>
          </a:ln>
        </p:spPr>
      </p:cxnSp>
      <p:cxnSp>
        <p:nvCxnSpPr>
          <p:cNvPr id="96285" name="AutoShape 28"/>
          <p:cNvCxnSpPr>
            <a:cxnSpLocks noChangeShapeType="1"/>
            <a:stCxn id="96261" idx="2"/>
            <a:endCxn id="96270" idx="1"/>
          </p:cNvCxnSpPr>
          <p:nvPr/>
        </p:nvCxnSpPr>
        <p:spPr bwMode="auto">
          <a:xfrm rot="16200000" flipH="1">
            <a:off x="387350" y="3451225"/>
            <a:ext cx="1068388" cy="306388"/>
          </a:xfrm>
          <a:prstGeom prst="bentConnector2">
            <a:avLst/>
          </a:prstGeom>
          <a:noFill/>
          <a:ln w="9525">
            <a:solidFill>
              <a:srgbClr val="000000"/>
            </a:solidFill>
            <a:miter lim="800000"/>
            <a:headEnd/>
            <a:tailEnd/>
          </a:ln>
        </p:spPr>
      </p:cxnSp>
      <p:cxnSp>
        <p:nvCxnSpPr>
          <p:cNvPr id="96286" name="AutoShape 29"/>
          <p:cNvCxnSpPr>
            <a:cxnSpLocks noChangeShapeType="1"/>
            <a:stCxn id="96261" idx="2"/>
            <a:endCxn id="96271" idx="1"/>
          </p:cNvCxnSpPr>
          <p:nvPr/>
        </p:nvCxnSpPr>
        <p:spPr bwMode="auto">
          <a:xfrm rot="16200000" flipH="1">
            <a:off x="34132" y="3804443"/>
            <a:ext cx="1752600" cy="284163"/>
          </a:xfrm>
          <a:prstGeom prst="bentConnector2">
            <a:avLst/>
          </a:prstGeom>
          <a:noFill/>
          <a:ln w="9525">
            <a:solidFill>
              <a:srgbClr val="000000"/>
            </a:solidFill>
            <a:miter lim="800000"/>
            <a:headEnd/>
            <a:tailEnd/>
          </a:ln>
        </p:spPr>
      </p:cxnSp>
      <p:cxnSp>
        <p:nvCxnSpPr>
          <p:cNvPr id="96287" name="AutoShape 30"/>
          <p:cNvCxnSpPr>
            <a:cxnSpLocks noChangeShapeType="1"/>
            <a:stCxn id="96261" idx="2"/>
            <a:endCxn id="96272" idx="1"/>
          </p:cNvCxnSpPr>
          <p:nvPr/>
        </p:nvCxnSpPr>
        <p:spPr bwMode="auto">
          <a:xfrm rot="16200000" flipH="1">
            <a:off x="-315912" y="4154487"/>
            <a:ext cx="2452688" cy="284163"/>
          </a:xfrm>
          <a:prstGeom prst="bentConnector2">
            <a:avLst/>
          </a:prstGeom>
          <a:noFill/>
          <a:ln w="9525">
            <a:solidFill>
              <a:srgbClr val="000000"/>
            </a:solidFill>
            <a:miter lim="800000"/>
            <a:headEnd/>
            <a:tailEnd/>
          </a:ln>
        </p:spPr>
      </p:cxnSp>
      <p:cxnSp>
        <p:nvCxnSpPr>
          <p:cNvPr id="96288" name="AutoShape 31"/>
          <p:cNvCxnSpPr>
            <a:cxnSpLocks noChangeShapeType="1"/>
            <a:stCxn id="96262" idx="2"/>
            <a:endCxn id="96276" idx="1"/>
          </p:cNvCxnSpPr>
          <p:nvPr/>
        </p:nvCxnSpPr>
        <p:spPr bwMode="auto">
          <a:xfrm rot="16200000" flipH="1">
            <a:off x="2713037" y="3144838"/>
            <a:ext cx="379413" cy="230188"/>
          </a:xfrm>
          <a:prstGeom prst="bentConnector2">
            <a:avLst/>
          </a:prstGeom>
          <a:noFill/>
          <a:ln w="9525">
            <a:solidFill>
              <a:srgbClr val="000000"/>
            </a:solidFill>
            <a:miter lim="800000"/>
            <a:headEnd/>
            <a:tailEnd/>
          </a:ln>
        </p:spPr>
      </p:cxnSp>
      <p:cxnSp>
        <p:nvCxnSpPr>
          <p:cNvPr id="96289" name="AutoShape 32"/>
          <p:cNvCxnSpPr>
            <a:cxnSpLocks noChangeShapeType="1"/>
            <a:stCxn id="96262" idx="2"/>
            <a:endCxn id="96277" idx="1"/>
          </p:cNvCxnSpPr>
          <p:nvPr/>
        </p:nvCxnSpPr>
        <p:spPr bwMode="auto">
          <a:xfrm rot="16200000" flipH="1">
            <a:off x="2367756" y="3490119"/>
            <a:ext cx="1050925" cy="211138"/>
          </a:xfrm>
          <a:prstGeom prst="bentConnector2">
            <a:avLst/>
          </a:prstGeom>
          <a:noFill/>
          <a:ln w="9525">
            <a:solidFill>
              <a:srgbClr val="000000"/>
            </a:solidFill>
            <a:miter lim="800000"/>
            <a:headEnd/>
            <a:tailEnd/>
          </a:ln>
        </p:spPr>
      </p:cxnSp>
      <p:cxnSp>
        <p:nvCxnSpPr>
          <p:cNvPr id="96290" name="AutoShape 33"/>
          <p:cNvCxnSpPr>
            <a:cxnSpLocks noChangeShapeType="1"/>
            <a:stCxn id="96262" idx="2"/>
            <a:endCxn id="96278" idx="1"/>
          </p:cNvCxnSpPr>
          <p:nvPr/>
        </p:nvCxnSpPr>
        <p:spPr bwMode="auto">
          <a:xfrm rot="16200000" flipH="1">
            <a:off x="2016125" y="3841750"/>
            <a:ext cx="1731963" cy="188913"/>
          </a:xfrm>
          <a:prstGeom prst="bentConnector2">
            <a:avLst/>
          </a:prstGeom>
          <a:noFill/>
          <a:ln w="9525">
            <a:solidFill>
              <a:srgbClr val="000000"/>
            </a:solidFill>
            <a:miter lim="800000"/>
            <a:headEnd/>
            <a:tailEnd/>
          </a:ln>
        </p:spPr>
      </p:cxnSp>
      <p:cxnSp>
        <p:nvCxnSpPr>
          <p:cNvPr id="96291" name="AutoShape 34"/>
          <p:cNvCxnSpPr>
            <a:cxnSpLocks noChangeShapeType="1"/>
            <a:stCxn id="96262" idx="2"/>
            <a:endCxn id="96279" idx="1"/>
          </p:cNvCxnSpPr>
          <p:nvPr/>
        </p:nvCxnSpPr>
        <p:spPr bwMode="auto">
          <a:xfrm rot="16200000" flipH="1">
            <a:off x="1652588" y="4205287"/>
            <a:ext cx="2459038" cy="188913"/>
          </a:xfrm>
          <a:prstGeom prst="bentConnector2">
            <a:avLst/>
          </a:prstGeom>
          <a:noFill/>
          <a:ln w="9525">
            <a:solidFill>
              <a:srgbClr val="000000"/>
            </a:solidFill>
            <a:miter lim="800000"/>
            <a:headEnd/>
            <a:tailEnd/>
          </a:ln>
        </p:spPr>
      </p:cxnSp>
      <p:cxnSp>
        <p:nvCxnSpPr>
          <p:cNvPr id="96292" name="AutoShape 35"/>
          <p:cNvCxnSpPr>
            <a:cxnSpLocks noChangeShapeType="1"/>
            <a:stCxn id="96263" idx="2"/>
            <a:endCxn id="96273" idx="1"/>
          </p:cNvCxnSpPr>
          <p:nvPr/>
        </p:nvCxnSpPr>
        <p:spPr bwMode="auto">
          <a:xfrm rot="16200000" flipH="1">
            <a:off x="4944269" y="3112294"/>
            <a:ext cx="422275" cy="255587"/>
          </a:xfrm>
          <a:prstGeom prst="bentConnector2">
            <a:avLst/>
          </a:prstGeom>
          <a:noFill/>
          <a:ln w="9525">
            <a:solidFill>
              <a:srgbClr val="000000"/>
            </a:solidFill>
            <a:miter lim="800000"/>
            <a:headEnd/>
            <a:tailEnd/>
          </a:ln>
        </p:spPr>
      </p:cxnSp>
      <p:cxnSp>
        <p:nvCxnSpPr>
          <p:cNvPr id="96293" name="AutoShape 36"/>
          <p:cNvCxnSpPr>
            <a:cxnSpLocks noChangeShapeType="1"/>
            <a:stCxn id="96263" idx="2"/>
            <a:endCxn id="96274" idx="1"/>
          </p:cNvCxnSpPr>
          <p:nvPr/>
        </p:nvCxnSpPr>
        <p:spPr bwMode="auto">
          <a:xfrm rot="16200000" flipH="1">
            <a:off x="4618832" y="3437731"/>
            <a:ext cx="1111250" cy="293687"/>
          </a:xfrm>
          <a:prstGeom prst="bentConnector2">
            <a:avLst/>
          </a:prstGeom>
          <a:noFill/>
          <a:ln w="9525">
            <a:solidFill>
              <a:srgbClr val="000000"/>
            </a:solidFill>
            <a:miter lim="800000"/>
            <a:headEnd/>
            <a:tailEnd/>
          </a:ln>
        </p:spPr>
      </p:cxnSp>
      <p:cxnSp>
        <p:nvCxnSpPr>
          <p:cNvPr id="96294" name="AutoShape 37"/>
          <p:cNvCxnSpPr>
            <a:cxnSpLocks noChangeShapeType="1"/>
            <a:stCxn id="96263" idx="2"/>
            <a:endCxn id="96275" idx="1"/>
          </p:cNvCxnSpPr>
          <p:nvPr/>
        </p:nvCxnSpPr>
        <p:spPr bwMode="auto">
          <a:xfrm rot="16200000" flipH="1">
            <a:off x="4283869" y="3772694"/>
            <a:ext cx="1762125" cy="274637"/>
          </a:xfrm>
          <a:prstGeom prst="bentConnector2">
            <a:avLst/>
          </a:prstGeom>
          <a:noFill/>
          <a:ln w="9525">
            <a:solidFill>
              <a:srgbClr val="000000"/>
            </a:solidFill>
            <a:miter lim="800000"/>
            <a:headEnd/>
            <a:tailEnd/>
          </a:ln>
        </p:spPr>
      </p:cxnSp>
      <p:cxnSp>
        <p:nvCxnSpPr>
          <p:cNvPr id="96295" name="AutoShape 38"/>
          <p:cNvCxnSpPr>
            <a:cxnSpLocks noChangeShapeType="1"/>
            <a:stCxn id="96263" idx="2"/>
            <a:endCxn id="96280" idx="1"/>
          </p:cNvCxnSpPr>
          <p:nvPr/>
        </p:nvCxnSpPr>
        <p:spPr bwMode="auto">
          <a:xfrm rot="16200000" flipH="1">
            <a:off x="3943350" y="4113213"/>
            <a:ext cx="2462213" cy="293687"/>
          </a:xfrm>
          <a:prstGeom prst="bentConnector2">
            <a:avLst/>
          </a:prstGeom>
          <a:noFill/>
          <a:ln w="9525">
            <a:solidFill>
              <a:srgbClr val="000000"/>
            </a:solidFill>
            <a:miter lim="800000"/>
            <a:headEnd/>
            <a:tailEnd/>
          </a:ln>
        </p:spPr>
      </p:cxnSp>
      <p:cxnSp>
        <p:nvCxnSpPr>
          <p:cNvPr id="96296" name="AutoShape 39"/>
          <p:cNvCxnSpPr>
            <a:cxnSpLocks noChangeShapeType="1"/>
            <a:stCxn id="96264" idx="2"/>
            <a:endCxn id="96282" idx="1"/>
          </p:cNvCxnSpPr>
          <p:nvPr/>
        </p:nvCxnSpPr>
        <p:spPr bwMode="auto">
          <a:xfrm rot="16200000" flipH="1">
            <a:off x="6758781" y="3490119"/>
            <a:ext cx="1090613" cy="212725"/>
          </a:xfrm>
          <a:prstGeom prst="bentConnector2">
            <a:avLst/>
          </a:prstGeom>
          <a:noFill/>
          <a:ln w="9525">
            <a:solidFill>
              <a:srgbClr val="000000"/>
            </a:solidFill>
            <a:miter lim="800000"/>
            <a:headEnd/>
            <a:tailEnd/>
          </a:ln>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52400" y="990600"/>
            <a:ext cx="8534400" cy="457200"/>
          </a:xfrm>
          <a:noFill/>
        </p:spPr>
        <p:txBody>
          <a:bodyPr>
            <a:normAutofit fontScale="90000"/>
          </a:bodyPr>
          <a:lstStyle/>
          <a:p>
            <a:pPr eaLnBrk="1" hangingPunct="1"/>
            <a:r>
              <a:rPr lang="en-US" smtClean="0"/>
              <a:t>WBS Templates </a:t>
            </a:r>
            <a:r>
              <a:rPr lang="en-US" sz="1800" smtClean="0"/>
              <a:t>(cont’d)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98308" name="Rectangle 3"/>
          <p:cNvSpPr>
            <a:spLocks noGrp="1" noChangeArrowheads="1"/>
          </p:cNvSpPr>
          <p:nvPr>
            <p:ph sz="quarter" idx="1"/>
          </p:nvPr>
        </p:nvSpPr>
        <p:spPr>
          <a:xfrm>
            <a:off x="776288" y="1524000"/>
            <a:ext cx="7769225" cy="4648200"/>
          </a:xfrm>
          <a:noFill/>
        </p:spPr>
        <p:txBody>
          <a:bodyPr>
            <a:normAutofit fontScale="92500" lnSpcReduction="10000"/>
          </a:bodyPr>
          <a:lstStyle/>
          <a:p>
            <a:pPr marL="339725" indent="-339725" eaLnBrk="1" hangingPunct="1">
              <a:spcBef>
                <a:spcPct val="75000"/>
              </a:spcBef>
              <a:tabLst/>
            </a:pPr>
            <a:r>
              <a:rPr lang="en-US" smtClean="0"/>
              <a:t>Numbering – Applying numbers to the various work elements lets project team members know where work fits together within the project.</a:t>
            </a:r>
          </a:p>
          <a:p>
            <a:pPr marL="339725" indent="-339725" eaLnBrk="1" hangingPunct="1">
              <a:spcBef>
                <a:spcPct val="75000"/>
              </a:spcBef>
              <a:tabLst/>
            </a:pPr>
            <a:r>
              <a:rPr lang="en-US" smtClean="0"/>
              <a:t>Various other Breakdown Structures include:</a:t>
            </a:r>
          </a:p>
          <a:p>
            <a:pPr marL="744538" lvl="1" indent="-169863" eaLnBrk="1" hangingPunct="1">
              <a:spcBef>
                <a:spcPct val="50000"/>
              </a:spcBef>
              <a:tabLst/>
            </a:pPr>
            <a:r>
              <a:rPr lang="en-US" smtClean="0"/>
              <a:t>Organizational Breakdown Structure (OBS) – i.e.: Org Chart</a:t>
            </a:r>
          </a:p>
          <a:p>
            <a:pPr marL="744538" lvl="1" indent="-169863" eaLnBrk="1" hangingPunct="1">
              <a:spcBef>
                <a:spcPct val="50000"/>
              </a:spcBef>
              <a:tabLst/>
            </a:pPr>
            <a:r>
              <a:rPr lang="en-US" smtClean="0"/>
              <a:t>Risk Breakdown Structure (RBS): illustrates the potential risks on the project, broken down by risk category</a:t>
            </a:r>
          </a:p>
          <a:p>
            <a:pPr marL="744538" lvl="1" indent="-169863" eaLnBrk="1" hangingPunct="1">
              <a:spcBef>
                <a:spcPct val="50000"/>
              </a:spcBef>
              <a:tabLst/>
            </a:pPr>
            <a:r>
              <a:rPr lang="en-US" smtClean="0"/>
              <a:t>Resource Breakdown Structure: illustrates the type of resources required on the project.</a:t>
            </a:r>
          </a:p>
          <a:p>
            <a:pPr marL="744538" lvl="1" indent="-169863" eaLnBrk="1" hangingPunct="1">
              <a:spcBef>
                <a:spcPct val="50000"/>
              </a:spcBef>
              <a:tabLst/>
            </a:pPr>
            <a:r>
              <a:rPr lang="en-US" smtClean="0"/>
              <a:t>Bill Of Materials (BOM): includes all components, assemblies and sub-assemblies required to build the product.</a:t>
            </a:r>
          </a:p>
          <a:p>
            <a:pPr marL="339725" indent="-339725" eaLnBrk="1" hangingPunct="1">
              <a:lnSpc>
                <a:spcPct val="90000"/>
              </a:lnSpc>
              <a:spcBef>
                <a:spcPct val="0"/>
              </a:spcBef>
              <a:tabLst/>
            </a:pPr>
            <a:endParaRPr lang="en-US" sz="2000" b="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smtClean="0"/>
              <a:t>5.4.3 Create WBS Outputs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graphicFrame>
        <p:nvGraphicFramePr>
          <p:cNvPr id="193575" name="Group 39"/>
          <p:cNvGraphicFramePr>
            <a:graphicFrameLocks noGrp="1"/>
          </p:cNvGraphicFramePr>
          <p:nvPr/>
        </p:nvGraphicFramePr>
        <p:xfrm>
          <a:off x="228600" y="1676400"/>
          <a:ext cx="8610600" cy="4784725"/>
        </p:xfrm>
        <a:graphic>
          <a:graphicData uri="http://schemas.openxmlformats.org/drawingml/2006/table">
            <a:tbl>
              <a:tblPr/>
              <a:tblGrid>
                <a:gridCol w="609600"/>
                <a:gridCol w="1828800"/>
                <a:gridCol w="6172200"/>
              </a:tblGrid>
              <a:tr h="47847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5.4.3.1</a:t>
                      </a:r>
                    </a:p>
                  </a:txBody>
                  <a:tcPr marL="45720" marR="45720" marT="45702" marB="45702"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Scope Baseline</a:t>
                      </a:r>
                    </a:p>
                  </a:txBody>
                  <a:tcPr marL="45720" marR="45720" marT="45702" marB="45702"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The scope baseline is the approved version of a scope statement, WBS and it’s associate WBS dictionary, that can be changed only through formal change control procedures and is used as a basis for comparison.  The scope baseline is a component of the project management plan and includes:</a:t>
                      </a:r>
                    </a:p>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The Project scope statement, includes the description of the project scope, major deliverables, assumptions, and constraints.</a:t>
                      </a:r>
                    </a:p>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The WBS, work not in the WBS is not in the scope of the project.</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Identifies ALL the work to be performed and includes the identification of work packages.</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 work package is the lowest level of definition.  It is where resources are expended.</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Assigns a unique identifier to each Work Package collectively called   the “code of accounts.”</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Provides the basis for estimating staff, cost and time.</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Is a graphical visualization of the work package hierarchy.</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Helps prevent gold plating and scope creep.</a:t>
                      </a:r>
                    </a:p>
                  </a:txBody>
                  <a:tcPr marL="45720" marR="45720" marT="45702" marB="4570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Project Scope vs. Product Scope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11268" name="Rectangle 3"/>
          <p:cNvSpPr>
            <a:spLocks noGrp="1" noChangeArrowheads="1"/>
          </p:cNvSpPr>
          <p:nvPr>
            <p:ph sz="quarter" idx="1"/>
          </p:nvPr>
        </p:nvSpPr>
        <p:spPr>
          <a:xfrm>
            <a:off x="776288" y="2055813"/>
            <a:ext cx="7769225" cy="3198812"/>
          </a:xfrm>
          <a:noFill/>
        </p:spPr>
        <p:txBody>
          <a:bodyPr>
            <a:normAutofit/>
          </a:bodyPr>
          <a:lstStyle/>
          <a:p>
            <a:pPr marL="2743200" indent="-2743200" eaLnBrk="1" hangingPunct="1">
              <a:spcBef>
                <a:spcPct val="50000"/>
              </a:spcBef>
              <a:buFontTx/>
              <a:buNone/>
              <a:tabLst/>
            </a:pPr>
            <a:r>
              <a:rPr lang="en-US" smtClean="0"/>
              <a:t>Product Scope – 	the features and functions that characterize a product, service or result.</a:t>
            </a:r>
          </a:p>
          <a:p>
            <a:pPr marL="2743200" indent="-2743200" eaLnBrk="1" hangingPunct="1">
              <a:spcBef>
                <a:spcPct val="50000"/>
              </a:spcBef>
              <a:buFontTx/>
              <a:buNone/>
              <a:tabLst/>
            </a:pPr>
            <a:r>
              <a:rPr lang="en-US" smtClean="0"/>
              <a:t>Project Scope – 	the work performed to deliver the product, service, or result with the specified features and functions.</a:t>
            </a:r>
            <a:endParaRPr lang="en-US" sz="2800" smtClean="0"/>
          </a:p>
        </p:txBody>
      </p:sp>
      <p:sp>
        <p:nvSpPr>
          <p:cNvPr id="11269" name="Rectangle 5"/>
          <p:cNvSpPr>
            <a:spLocks noChangeArrowheads="1"/>
          </p:cNvSpPr>
          <p:nvPr/>
        </p:nvSpPr>
        <p:spPr bwMode="auto">
          <a:xfrm>
            <a:off x="0" y="4937125"/>
            <a:ext cx="9144000" cy="708025"/>
          </a:xfrm>
          <a:prstGeom prst="rect">
            <a:avLst/>
          </a:prstGeom>
          <a:noFill/>
          <a:ln w="9525" algn="ctr">
            <a:noFill/>
            <a:miter lim="800000"/>
            <a:headEnd/>
            <a:tailEnd/>
          </a:ln>
        </p:spPr>
        <p:txBody>
          <a:bodyPr>
            <a:spAutoFit/>
          </a:bodyPr>
          <a:lstStyle/>
          <a:p>
            <a:pPr algn="ctr" eaLnBrk="1" hangingPunct="1"/>
            <a:r>
              <a:rPr lang="en-US" sz="2000"/>
              <a:t>“The term project scope is sometimes viewed as </a:t>
            </a:r>
          </a:p>
          <a:p>
            <a:pPr algn="ctr" eaLnBrk="1" hangingPunct="1"/>
            <a:r>
              <a:rPr lang="en-US" sz="2000"/>
              <a:t>including product scope”.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52400" y="990600"/>
            <a:ext cx="8683625" cy="457200"/>
          </a:xfrm>
          <a:prstGeom prst="rect">
            <a:avLst/>
          </a:prstGeom>
          <a:noFill/>
          <a:ln>
            <a:noFill/>
          </a:ln>
          <a:extLst/>
        </p:spPr>
        <p:txBody>
          <a:bodyPr anchor="ct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5.4.3 Create WBS Outputs (cont’d)</a:t>
            </a:r>
          </a:p>
        </p:txBody>
      </p:sp>
      <p:graphicFrame>
        <p:nvGraphicFramePr>
          <p:cNvPr id="6" name="Group 39"/>
          <p:cNvGraphicFramePr>
            <a:graphicFrameLocks noGrp="1"/>
          </p:cNvGraphicFramePr>
          <p:nvPr/>
        </p:nvGraphicFramePr>
        <p:xfrm>
          <a:off x="228600" y="1676400"/>
          <a:ext cx="8610600" cy="3810000"/>
        </p:xfrm>
        <a:graphic>
          <a:graphicData uri="http://schemas.openxmlformats.org/drawingml/2006/table">
            <a:tbl>
              <a:tblPr/>
              <a:tblGrid>
                <a:gridCol w="609600"/>
                <a:gridCol w="1828800"/>
                <a:gridCol w="6172200"/>
              </a:tblGrid>
              <a:tr h="38100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5.4.3.1</a:t>
                      </a:r>
                    </a:p>
                  </a:txBody>
                  <a:tcPr marL="45720" marR="45720"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Scope Baseline (cont’d)</a:t>
                      </a:r>
                    </a:p>
                  </a:txBody>
                  <a:tcPr marL="45720" marR="45720"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The WBS dictionary, is a document that support the WBS and provides detailed deliverables, activity, and scheduling information about each component in the WBS.  The WBS dictionary may include:</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Code of accounts identifier</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Description of work, assumptions and constraints</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Schedule milestones, and associated schedule activities</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Responsible organization and resources required</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Cost Estimates</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Quality requirements and acceptance criteria</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Technical References</a:t>
                      </a:r>
                    </a:p>
                    <a:p>
                      <a:pPr marL="457200" marR="0" lvl="1" indent="0" algn="l" defTabSz="914400" rtl="0" eaLnBrk="1" fontAlgn="base" latinLnBrk="0" hangingPunct="1">
                        <a:lnSpc>
                          <a:spcPct val="100000"/>
                        </a:lnSpc>
                        <a:spcBef>
                          <a:spcPct val="50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Agreement information</a:t>
                      </a:r>
                    </a:p>
                    <a:p>
                      <a:pPr marL="285750" marR="0" lvl="0" indent="-285750" algn="l" defTabSz="914400" rtl="0" eaLnBrk="1" fontAlgn="base" latinLnBrk="0" hangingPunct="1">
                        <a:lnSpc>
                          <a:spcPct val="100000"/>
                        </a:lnSpc>
                        <a:spcBef>
                          <a:spcPct val="50000"/>
                        </a:spcBef>
                        <a:spcAft>
                          <a:spcPct val="0"/>
                        </a:spcAft>
                        <a:buClrTx/>
                        <a:buSzPct val="50000"/>
                        <a:buFontTx/>
                        <a:buChar char="-"/>
                        <a:tabLst>
                          <a:tab pos="914400" algn="l"/>
                        </a:tabLst>
                      </a:pPr>
                      <a:endParaRPr kumimoji="0" lang="en-US" sz="1400" b="0"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US" smtClean="0"/>
              <a:t>5.4.3 Create WBS Outputs </a:t>
            </a:r>
            <a:r>
              <a:rPr lang="en-US" sz="1800" smtClean="0"/>
              <a:t>(cont’d)</a:t>
            </a:r>
            <a:endParaRPr lang="en-US"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graphicFrame>
        <p:nvGraphicFramePr>
          <p:cNvPr id="197679" name="Group 47"/>
          <p:cNvGraphicFramePr>
            <a:graphicFrameLocks noGrp="1"/>
          </p:cNvGraphicFramePr>
          <p:nvPr/>
        </p:nvGraphicFramePr>
        <p:xfrm>
          <a:off x="228600" y="1676400"/>
          <a:ext cx="8610600" cy="1447800"/>
        </p:xfrm>
        <a:graphic>
          <a:graphicData uri="http://schemas.openxmlformats.org/drawingml/2006/table">
            <a:tbl>
              <a:tblPr/>
              <a:tblGrid>
                <a:gridCol w="609600"/>
                <a:gridCol w="1752600"/>
                <a:gridCol w="6248400"/>
              </a:tblGrid>
              <a:tr h="14478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5.4.3.2</a:t>
                      </a:r>
                    </a:p>
                  </a:txBody>
                  <a:tcPr marL="45720" marR="45720" marT="45691" marB="45691"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Document Updates </a:t>
                      </a:r>
                    </a:p>
                  </a:txBody>
                  <a:tcPr marL="45720" marR="45720" marT="45691" marB="45691"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Project documents that may be updated include requirements documentation, which may need to be updated to include approved changes.</a:t>
                      </a:r>
                    </a:p>
                    <a:p>
                      <a:pPr marL="0" marR="0" lvl="0" indent="0" algn="l" defTabSz="914400" rtl="0" eaLnBrk="1" fontAlgn="base" latinLnBrk="0" hangingPunct="1">
                        <a:lnSpc>
                          <a:spcPct val="80000"/>
                        </a:lnSpc>
                        <a:spcBef>
                          <a:spcPct val="25000"/>
                        </a:spcBef>
                        <a:spcAft>
                          <a:spcPct val="0"/>
                        </a:spcAft>
                        <a:buClrTx/>
                        <a:buSzPct val="50000"/>
                        <a:buFontTx/>
                        <a:buNone/>
                        <a:tabLst/>
                      </a:pPr>
                      <a:endParaRPr kumimoji="0" lang="en-US"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If approved changes requests result from the Create WBS process, then the requirements documentation may need to be updated to include approved changes. </a:t>
                      </a:r>
                    </a:p>
                  </a:txBody>
                  <a:tcPr marL="45720" marR="45720" marT="45691" marB="45691"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152400" y="990600"/>
            <a:ext cx="8534400" cy="457200"/>
          </a:xfrm>
          <a:noFill/>
        </p:spPr>
        <p:txBody>
          <a:bodyPr>
            <a:normAutofit fontScale="90000"/>
          </a:bodyPr>
          <a:lstStyle/>
          <a:p>
            <a:pPr eaLnBrk="1" hangingPunct="1"/>
            <a:r>
              <a:rPr lang="en-US" smtClean="0"/>
              <a:t>WBS Packages</a:t>
            </a:r>
            <a:endParaRPr lang="en-US" sz="180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105476" name="Rectangle 3"/>
          <p:cNvSpPr>
            <a:spLocks noGrp="1" noChangeArrowheads="1"/>
          </p:cNvSpPr>
          <p:nvPr>
            <p:ph sz="quarter" idx="1"/>
          </p:nvPr>
        </p:nvSpPr>
        <p:spPr>
          <a:xfrm>
            <a:off x="528638" y="1827213"/>
            <a:ext cx="8081962" cy="3427412"/>
          </a:xfrm>
          <a:noFill/>
        </p:spPr>
        <p:txBody>
          <a:bodyPr>
            <a:normAutofit/>
          </a:bodyPr>
          <a:lstStyle/>
          <a:p>
            <a:pPr marL="339725" indent="-339725" eaLnBrk="1" hangingPunct="1">
              <a:spcBef>
                <a:spcPct val="75000"/>
              </a:spcBef>
              <a:tabLst/>
            </a:pPr>
            <a:r>
              <a:rPr lang="en-US" sz="2800" smtClean="0"/>
              <a:t>Control Accounts – </a:t>
            </a:r>
            <a:r>
              <a:rPr lang="en-US" smtClean="0"/>
              <a:t>Scope not yet defined:</a:t>
            </a:r>
          </a:p>
          <a:p>
            <a:pPr marL="744538" lvl="1" indent="-169863" eaLnBrk="1" hangingPunct="1">
              <a:spcBef>
                <a:spcPct val="50000"/>
              </a:spcBef>
              <a:tabLst/>
            </a:pPr>
            <a:r>
              <a:rPr lang="en-US" smtClean="0"/>
              <a:t>Data is a place-holder</a:t>
            </a:r>
          </a:p>
          <a:p>
            <a:pPr marL="744538" lvl="1" indent="-169863" eaLnBrk="1" hangingPunct="1">
              <a:spcBef>
                <a:spcPct val="50000"/>
              </a:spcBef>
              <a:tabLst/>
            </a:pPr>
            <a:r>
              <a:rPr lang="en-US" smtClean="0"/>
              <a:t>Rolling Wave planning</a:t>
            </a:r>
          </a:p>
          <a:p>
            <a:pPr marL="339725" indent="-339725" eaLnBrk="1" hangingPunct="1">
              <a:spcBef>
                <a:spcPct val="75000"/>
              </a:spcBef>
              <a:tabLst/>
            </a:pPr>
            <a:r>
              <a:rPr lang="en-US" smtClean="0"/>
              <a:t>Planning Packages:</a:t>
            </a:r>
          </a:p>
          <a:p>
            <a:pPr marL="744538" lvl="1" indent="-169863" eaLnBrk="1" hangingPunct="1">
              <a:spcBef>
                <a:spcPct val="50000"/>
              </a:spcBef>
              <a:tabLst/>
            </a:pPr>
            <a:r>
              <a:rPr lang="en-US" smtClean="0"/>
              <a:t>One level above the Work Package (where work is performed)</a:t>
            </a:r>
          </a:p>
          <a:p>
            <a:pPr marL="744538" lvl="1" indent="-169863" eaLnBrk="1" hangingPunct="1">
              <a:spcBef>
                <a:spcPct val="50000"/>
              </a:spcBef>
              <a:tabLst/>
            </a:pPr>
            <a:r>
              <a:rPr lang="en-US" smtClean="0"/>
              <a:t>Scope has been defined, but work not yet detailed</a:t>
            </a:r>
            <a:r>
              <a:rPr lang="en-US" sz="1800" smtClean="0"/>
              <a:t>.</a:t>
            </a:r>
          </a:p>
          <a:p>
            <a:pPr marL="339725" indent="-339725" eaLnBrk="1" hangingPunct="1">
              <a:lnSpc>
                <a:spcPct val="90000"/>
              </a:lnSpc>
              <a:spcBef>
                <a:spcPct val="0"/>
              </a:spcBef>
              <a:tabLst/>
            </a:pPr>
            <a:endParaRPr lang="en-US" b="1"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153988" y="914400"/>
            <a:ext cx="8683625" cy="457200"/>
          </a:xfrm>
          <a:noFill/>
        </p:spPr>
        <p:txBody>
          <a:bodyPr>
            <a:normAutofit fontScale="90000"/>
          </a:bodyPr>
          <a:lstStyle/>
          <a:p>
            <a:pPr eaLnBrk="1" hangingPunct="1"/>
            <a:r>
              <a:rPr lang="en-US" smtClean="0"/>
              <a:t>WBS Packages (cont’d)</a:t>
            </a:r>
          </a:p>
        </p:txBody>
      </p:sp>
      <p:sp>
        <p:nvSpPr>
          <p:cNvPr id="38" name="Slide Number Placeholder 37"/>
          <p:cNvSpPr>
            <a:spLocks noGrp="1"/>
          </p:cNvSpPr>
          <p:nvPr>
            <p:ph type="sldNum" sz="quarter" idx="10"/>
          </p:nvPr>
        </p:nvSpPr>
        <p:spPr/>
        <p:txBody>
          <a:bodyPr/>
          <a:lstStyle/>
          <a:p>
            <a:fld id="{C091E35D-EBB2-4521-8DD7-E8081C3F1F2D}" type="slidenum">
              <a:rPr lang="en-US" smtClean="0"/>
              <a:pPr/>
              <a:t>53</a:t>
            </a:fld>
            <a:endParaRPr lang="en-US"/>
          </a:p>
        </p:txBody>
      </p:sp>
      <p:sp>
        <p:nvSpPr>
          <p:cNvPr id="107524" name="AutoShape 3"/>
          <p:cNvSpPr>
            <a:spLocks noChangeArrowheads="1"/>
          </p:cNvSpPr>
          <p:nvPr/>
        </p:nvSpPr>
        <p:spPr bwMode="auto">
          <a:xfrm>
            <a:off x="3611563" y="1322388"/>
            <a:ext cx="2006600" cy="725487"/>
          </a:xfrm>
          <a:prstGeom prst="flowChartPredefinedProcess">
            <a:avLst/>
          </a:prstGeom>
          <a:solidFill>
            <a:srgbClr val="FAFAA4">
              <a:alpha val="50195"/>
            </a:srgbClr>
          </a:solidFill>
          <a:ln w="9525">
            <a:solidFill>
              <a:srgbClr val="000000"/>
            </a:solidFill>
            <a:miter lim="800000"/>
            <a:headEnd/>
            <a:tailEnd/>
          </a:ln>
        </p:spPr>
        <p:txBody>
          <a:bodyPr wrap="none" anchor="ctr"/>
          <a:lstStyle/>
          <a:p>
            <a:pPr algn="ctr">
              <a:lnSpc>
                <a:spcPct val="75000"/>
              </a:lnSpc>
            </a:pPr>
            <a:r>
              <a:rPr lang="en-US" sz="2000" b="1">
                <a:solidFill>
                  <a:schemeClr val="tx1"/>
                </a:solidFill>
                <a:latin typeface="Times" pitchFamily="18" charset="0"/>
              </a:rPr>
              <a:t>Software </a:t>
            </a:r>
          </a:p>
          <a:p>
            <a:pPr algn="ctr">
              <a:lnSpc>
                <a:spcPct val="75000"/>
              </a:lnSpc>
            </a:pPr>
            <a:r>
              <a:rPr lang="en-US" sz="2000" b="1">
                <a:solidFill>
                  <a:schemeClr val="tx1"/>
                </a:solidFill>
                <a:latin typeface="Times" pitchFamily="18" charset="0"/>
              </a:rPr>
              <a:t>Release </a:t>
            </a:r>
          </a:p>
        </p:txBody>
      </p:sp>
      <p:sp>
        <p:nvSpPr>
          <p:cNvPr id="107525" name="AutoShape 4"/>
          <p:cNvSpPr>
            <a:spLocks noChangeArrowheads="1"/>
          </p:cNvSpPr>
          <p:nvPr/>
        </p:nvSpPr>
        <p:spPr bwMode="auto">
          <a:xfrm>
            <a:off x="582613" y="2378075"/>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 Software</a:t>
            </a:r>
          </a:p>
        </p:txBody>
      </p:sp>
      <p:sp>
        <p:nvSpPr>
          <p:cNvPr id="107526" name="AutoShape 5"/>
          <p:cNvSpPr>
            <a:spLocks noChangeArrowheads="1"/>
          </p:cNvSpPr>
          <p:nvPr/>
        </p:nvSpPr>
        <p:spPr bwMode="auto">
          <a:xfrm>
            <a:off x="2749550" y="2378075"/>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2. Doc.</a:t>
            </a:r>
          </a:p>
        </p:txBody>
      </p:sp>
      <p:sp>
        <p:nvSpPr>
          <p:cNvPr id="107527" name="AutoShape 6"/>
          <p:cNvSpPr>
            <a:spLocks noChangeArrowheads="1"/>
          </p:cNvSpPr>
          <p:nvPr/>
        </p:nvSpPr>
        <p:spPr bwMode="auto">
          <a:xfrm>
            <a:off x="4916488" y="2378075"/>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 Training</a:t>
            </a:r>
          </a:p>
        </p:txBody>
      </p:sp>
      <p:sp>
        <p:nvSpPr>
          <p:cNvPr id="107528" name="AutoShape 7"/>
          <p:cNvSpPr>
            <a:spLocks noChangeArrowheads="1"/>
          </p:cNvSpPr>
          <p:nvPr/>
        </p:nvSpPr>
        <p:spPr bwMode="auto">
          <a:xfrm>
            <a:off x="7083425" y="2378075"/>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4. Proj. Mgt.</a:t>
            </a:r>
          </a:p>
        </p:txBody>
      </p:sp>
      <p:cxnSp>
        <p:nvCxnSpPr>
          <p:cNvPr id="107529" name="AutoShape 8"/>
          <p:cNvCxnSpPr>
            <a:cxnSpLocks noChangeShapeType="1"/>
            <a:stCxn id="107524" idx="2"/>
            <a:endCxn id="107525" idx="0"/>
          </p:cNvCxnSpPr>
          <p:nvPr/>
        </p:nvCxnSpPr>
        <p:spPr bwMode="auto">
          <a:xfrm rot="5400000">
            <a:off x="2863851" y="627062"/>
            <a:ext cx="330200" cy="3171825"/>
          </a:xfrm>
          <a:prstGeom prst="bentConnector3">
            <a:avLst>
              <a:gd name="adj1" fmla="val 50000"/>
            </a:avLst>
          </a:prstGeom>
          <a:noFill/>
          <a:ln w="9525">
            <a:solidFill>
              <a:srgbClr val="000000"/>
            </a:solidFill>
            <a:miter lim="800000"/>
            <a:headEnd/>
            <a:tailEnd/>
          </a:ln>
        </p:spPr>
      </p:cxnSp>
      <p:cxnSp>
        <p:nvCxnSpPr>
          <p:cNvPr id="107530" name="AutoShape 9"/>
          <p:cNvCxnSpPr>
            <a:cxnSpLocks noChangeShapeType="1"/>
            <a:stCxn id="107524" idx="2"/>
            <a:endCxn id="107526" idx="0"/>
          </p:cNvCxnSpPr>
          <p:nvPr/>
        </p:nvCxnSpPr>
        <p:spPr bwMode="auto">
          <a:xfrm rot="5400000">
            <a:off x="3947319" y="1710531"/>
            <a:ext cx="330200" cy="1004888"/>
          </a:xfrm>
          <a:prstGeom prst="bentConnector3">
            <a:avLst>
              <a:gd name="adj1" fmla="val 50000"/>
            </a:avLst>
          </a:prstGeom>
          <a:noFill/>
          <a:ln w="9525">
            <a:solidFill>
              <a:srgbClr val="000000"/>
            </a:solidFill>
            <a:miter lim="800000"/>
            <a:headEnd/>
            <a:tailEnd/>
          </a:ln>
        </p:spPr>
      </p:cxnSp>
      <p:cxnSp>
        <p:nvCxnSpPr>
          <p:cNvPr id="107531" name="AutoShape 10"/>
          <p:cNvCxnSpPr>
            <a:cxnSpLocks noChangeShapeType="1"/>
            <a:stCxn id="107524" idx="2"/>
            <a:endCxn id="107527" idx="0"/>
          </p:cNvCxnSpPr>
          <p:nvPr/>
        </p:nvCxnSpPr>
        <p:spPr bwMode="auto">
          <a:xfrm rot="16200000" flipH="1">
            <a:off x="5030788" y="1631950"/>
            <a:ext cx="330200" cy="1162050"/>
          </a:xfrm>
          <a:prstGeom prst="bentConnector3">
            <a:avLst>
              <a:gd name="adj1" fmla="val 50000"/>
            </a:avLst>
          </a:prstGeom>
          <a:noFill/>
          <a:ln w="9525">
            <a:solidFill>
              <a:srgbClr val="000000"/>
            </a:solidFill>
            <a:miter lim="800000"/>
            <a:headEnd/>
            <a:tailEnd/>
          </a:ln>
        </p:spPr>
      </p:cxnSp>
      <p:cxnSp>
        <p:nvCxnSpPr>
          <p:cNvPr id="107532" name="AutoShape 11"/>
          <p:cNvCxnSpPr>
            <a:cxnSpLocks noChangeShapeType="1"/>
            <a:stCxn id="107524" idx="2"/>
            <a:endCxn id="107528" idx="0"/>
          </p:cNvCxnSpPr>
          <p:nvPr/>
        </p:nvCxnSpPr>
        <p:spPr bwMode="auto">
          <a:xfrm rot="16200000" flipH="1">
            <a:off x="6114257" y="548481"/>
            <a:ext cx="330200" cy="3328987"/>
          </a:xfrm>
          <a:prstGeom prst="bentConnector3">
            <a:avLst>
              <a:gd name="adj1" fmla="val 50000"/>
            </a:avLst>
          </a:prstGeom>
          <a:noFill/>
          <a:ln w="9525">
            <a:solidFill>
              <a:srgbClr val="000000"/>
            </a:solidFill>
            <a:miter lim="800000"/>
            <a:headEnd/>
            <a:tailEnd/>
          </a:ln>
        </p:spPr>
      </p:cxnSp>
      <p:sp>
        <p:nvSpPr>
          <p:cNvPr id="107533" name="AutoShape 12"/>
          <p:cNvSpPr>
            <a:spLocks noChangeArrowheads="1"/>
          </p:cNvSpPr>
          <p:nvPr/>
        </p:nvSpPr>
        <p:spPr bwMode="auto">
          <a:xfrm>
            <a:off x="1573213" y="303530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1.1 Build 1</a:t>
            </a:r>
          </a:p>
        </p:txBody>
      </p:sp>
      <p:sp>
        <p:nvSpPr>
          <p:cNvPr id="107534" name="AutoShape 13"/>
          <p:cNvSpPr>
            <a:spLocks noChangeArrowheads="1"/>
          </p:cNvSpPr>
          <p:nvPr/>
        </p:nvSpPr>
        <p:spPr bwMode="auto">
          <a:xfrm>
            <a:off x="1573213" y="363696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1.2 Build 2</a:t>
            </a:r>
          </a:p>
        </p:txBody>
      </p:sp>
      <p:sp>
        <p:nvSpPr>
          <p:cNvPr id="107535" name="AutoShape 14"/>
          <p:cNvSpPr>
            <a:spLocks noChangeArrowheads="1"/>
          </p:cNvSpPr>
          <p:nvPr/>
        </p:nvSpPr>
        <p:spPr bwMode="auto">
          <a:xfrm>
            <a:off x="1573213" y="424021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1.3 Impl.</a:t>
            </a:r>
          </a:p>
        </p:txBody>
      </p:sp>
      <p:sp>
        <p:nvSpPr>
          <p:cNvPr id="107536" name="AutoShape 15"/>
          <p:cNvSpPr>
            <a:spLocks noChangeArrowheads="1"/>
          </p:cNvSpPr>
          <p:nvPr/>
        </p:nvSpPr>
        <p:spPr bwMode="auto">
          <a:xfrm>
            <a:off x="1573213" y="4843463"/>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1.4 Testing</a:t>
            </a:r>
          </a:p>
        </p:txBody>
      </p:sp>
      <p:sp>
        <p:nvSpPr>
          <p:cNvPr id="107537" name="AutoShape 16"/>
          <p:cNvSpPr>
            <a:spLocks noChangeArrowheads="1"/>
          </p:cNvSpPr>
          <p:nvPr/>
        </p:nvSpPr>
        <p:spPr bwMode="auto">
          <a:xfrm>
            <a:off x="2586038" y="535940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1.4.1 User</a:t>
            </a:r>
          </a:p>
        </p:txBody>
      </p:sp>
      <p:sp>
        <p:nvSpPr>
          <p:cNvPr id="107538" name="AutoShape 17"/>
          <p:cNvSpPr>
            <a:spLocks noChangeArrowheads="1"/>
          </p:cNvSpPr>
          <p:nvPr/>
        </p:nvSpPr>
        <p:spPr bwMode="auto">
          <a:xfrm>
            <a:off x="2586038" y="5907088"/>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1.4.2 Functional</a:t>
            </a:r>
          </a:p>
        </p:txBody>
      </p:sp>
      <p:cxnSp>
        <p:nvCxnSpPr>
          <p:cNvPr id="107539" name="AutoShape 18"/>
          <p:cNvCxnSpPr>
            <a:cxnSpLocks noChangeShapeType="1"/>
            <a:stCxn id="107525" idx="2"/>
            <a:endCxn id="107533" idx="1"/>
          </p:cNvCxnSpPr>
          <p:nvPr/>
        </p:nvCxnSpPr>
        <p:spPr bwMode="auto">
          <a:xfrm rot="16200000" flipH="1">
            <a:off x="1281907" y="2948781"/>
            <a:ext cx="452438" cy="130175"/>
          </a:xfrm>
          <a:prstGeom prst="bentConnector2">
            <a:avLst/>
          </a:prstGeom>
          <a:noFill/>
          <a:ln w="9525">
            <a:solidFill>
              <a:srgbClr val="000000"/>
            </a:solidFill>
            <a:miter lim="800000"/>
            <a:headEnd/>
            <a:tailEnd/>
          </a:ln>
        </p:spPr>
      </p:cxnSp>
      <p:cxnSp>
        <p:nvCxnSpPr>
          <p:cNvPr id="107540" name="AutoShape 19"/>
          <p:cNvCxnSpPr>
            <a:cxnSpLocks noChangeShapeType="1"/>
            <a:stCxn id="107525" idx="2"/>
            <a:endCxn id="107534" idx="1"/>
          </p:cNvCxnSpPr>
          <p:nvPr/>
        </p:nvCxnSpPr>
        <p:spPr bwMode="auto">
          <a:xfrm rot="16200000" flipH="1">
            <a:off x="981076" y="3249612"/>
            <a:ext cx="1054100" cy="130175"/>
          </a:xfrm>
          <a:prstGeom prst="bentConnector2">
            <a:avLst/>
          </a:prstGeom>
          <a:noFill/>
          <a:ln w="9525">
            <a:solidFill>
              <a:srgbClr val="000000"/>
            </a:solidFill>
            <a:miter lim="800000"/>
            <a:headEnd/>
            <a:tailEnd/>
          </a:ln>
        </p:spPr>
      </p:cxnSp>
      <p:cxnSp>
        <p:nvCxnSpPr>
          <p:cNvPr id="107541" name="AutoShape 20"/>
          <p:cNvCxnSpPr>
            <a:cxnSpLocks noChangeShapeType="1"/>
            <a:stCxn id="107525" idx="2"/>
            <a:endCxn id="107535" idx="1"/>
          </p:cNvCxnSpPr>
          <p:nvPr/>
        </p:nvCxnSpPr>
        <p:spPr bwMode="auto">
          <a:xfrm rot="16200000" flipH="1">
            <a:off x="679451" y="3551237"/>
            <a:ext cx="1657350" cy="130175"/>
          </a:xfrm>
          <a:prstGeom prst="bentConnector2">
            <a:avLst/>
          </a:prstGeom>
          <a:noFill/>
          <a:ln w="9525">
            <a:solidFill>
              <a:srgbClr val="000000"/>
            </a:solidFill>
            <a:miter lim="800000"/>
            <a:headEnd/>
            <a:tailEnd/>
          </a:ln>
        </p:spPr>
      </p:cxnSp>
      <p:cxnSp>
        <p:nvCxnSpPr>
          <p:cNvPr id="107542" name="AutoShape 21"/>
          <p:cNvCxnSpPr>
            <a:cxnSpLocks noChangeShapeType="1"/>
            <a:stCxn id="107525" idx="2"/>
            <a:endCxn id="107536" idx="1"/>
          </p:cNvCxnSpPr>
          <p:nvPr/>
        </p:nvCxnSpPr>
        <p:spPr bwMode="auto">
          <a:xfrm rot="16200000" flipH="1">
            <a:off x="377826" y="3852862"/>
            <a:ext cx="2260600" cy="130175"/>
          </a:xfrm>
          <a:prstGeom prst="bentConnector2">
            <a:avLst/>
          </a:prstGeom>
          <a:noFill/>
          <a:ln w="9525">
            <a:solidFill>
              <a:srgbClr val="000000"/>
            </a:solidFill>
            <a:miter lim="800000"/>
            <a:headEnd/>
            <a:tailEnd/>
          </a:ln>
        </p:spPr>
      </p:cxnSp>
      <p:sp>
        <p:nvSpPr>
          <p:cNvPr id="107543" name="AutoShape 22"/>
          <p:cNvSpPr>
            <a:spLocks noChangeArrowheads="1"/>
          </p:cNvSpPr>
          <p:nvPr/>
        </p:nvSpPr>
        <p:spPr bwMode="auto">
          <a:xfrm>
            <a:off x="5886450" y="3062288"/>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3.1 User</a:t>
            </a:r>
          </a:p>
        </p:txBody>
      </p:sp>
      <p:sp>
        <p:nvSpPr>
          <p:cNvPr id="107544" name="AutoShape 23"/>
          <p:cNvSpPr>
            <a:spLocks noChangeArrowheads="1"/>
          </p:cNvSpPr>
          <p:nvPr/>
        </p:nvSpPr>
        <p:spPr bwMode="auto">
          <a:xfrm>
            <a:off x="5886450" y="366395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3.2 Tech. Sup.</a:t>
            </a:r>
          </a:p>
        </p:txBody>
      </p:sp>
      <p:sp>
        <p:nvSpPr>
          <p:cNvPr id="107545" name="AutoShape 24"/>
          <p:cNvSpPr>
            <a:spLocks noChangeArrowheads="1"/>
          </p:cNvSpPr>
          <p:nvPr/>
        </p:nvSpPr>
        <p:spPr bwMode="auto">
          <a:xfrm>
            <a:off x="5886450" y="4267200"/>
            <a:ext cx="1720850" cy="409575"/>
          </a:xfrm>
          <a:prstGeom prst="roundRect">
            <a:avLst>
              <a:gd name="adj" fmla="val 16667"/>
            </a:avLst>
          </a:prstGeom>
          <a:solidFill>
            <a:srgbClr val="FAFAA4">
              <a:alpha val="50195"/>
            </a:srgbClr>
          </a:solidFill>
          <a:ln w="9525">
            <a:solidFill>
              <a:srgbClr val="000000"/>
            </a:solidFill>
            <a:round/>
            <a:headEnd/>
            <a:tailEnd/>
          </a:ln>
        </p:spPr>
        <p:txBody>
          <a:bodyPr wrap="none" anchor="ctr"/>
          <a:lstStyle/>
          <a:p>
            <a:pPr algn="ctr">
              <a:lnSpc>
                <a:spcPct val="75000"/>
              </a:lnSpc>
            </a:pPr>
            <a:r>
              <a:rPr lang="en-US" sz="2000" b="1">
                <a:solidFill>
                  <a:schemeClr val="tx1"/>
                </a:solidFill>
                <a:latin typeface="Times" pitchFamily="18" charset="0"/>
              </a:rPr>
              <a:t>3.3 Call Ctr.</a:t>
            </a:r>
          </a:p>
        </p:txBody>
      </p:sp>
      <p:cxnSp>
        <p:nvCxnSpPr>
          <p:cNvPr id="107546" name="AutoShape 25"/>
          <p:cNvCxnSpPr>
            <a:cxnSpLocks noChangeShapeType="1"/>
            <a:endCxn id="107543" idx="1"/>
          </p:cNvCxnSpPr>
          <p:nvPr/>
        </p:nvCxnSpPr>
        <p:spPr bwMode="auto">
          <a:xfrm rot="16200000" flipH="1">
            <a:off x="5607050" y="2987676"/>
            <a:ext cx="452437" cy="106362"/>
          </a:xfrm>
          <a:prstGeom prst="bentConnector2">
            <a:avLst/>
          </a:prstGeom>
          <a:noFill/>
          <a:ln w="9525">
            <a:solidFill>
              <a:srgbClr val="000000"/>
            </a:solidFill>
            <a:miter lim="800000"/>
            <a:headEnd/>
            <a:tailEnd/>
          </a:ln>
        </p:spPr>
      </p:cxnSp>
      <p:cxnSp>
        <p:nvCxnSpPr>
          <p:cNvPr id="107547" name="AutoShape 26"/>
          <p:cNvCxnSpPr>
            <a:cxnSpLocks noChangeShapeType="1"/>
            <a:endCxn id="107544" idx="1"/>
          </p:cNvCxnSpPr>
          <p:nvPr/>
        </p:nvCxnSpPr>
        <p:spPr bwMode="auto">
          <a:xfrm rot="16200000" flipH="1">
            <a:off x="5306219" y="3288507"/>
            <a:ext cx="1054100" cy="106362"/>
          </a:xfrm>
          <a:prstGeom prst="bentConnector2">
            <a:avLst/>
          </a:prstGeom>
          <a:noFill/>
          <a:ln w="9525">
            <a:solidFill>
              <a:srgbClr val="000000"/>
            </a:solidFill>
            <a:miter lim="800000"/>
            <a:headEnd/>
            <a:tailEnd/>
          </a:ln>
        </p:spPr>
      </p:cxnSp>
      <p:cxnSp>
        <p:nvCxnSpPr>
          <p:cNvPr id="107548" name="AutoShape 27"/>
          <p:cNvCxnSpPr>
            <a:cxnSpLocks noChangeShapeType="1"/>
            <a:endCxn id="107545" idx="1"/>
          </p:cNvCxnSpPr>
          <p:nvPr/>
        </p:nvCxnSpPr>
        <p:spPr bwMode="auto">
          <a:xfrm rot="16200000" flipH="1">
            <a:off x="5004594" y="3590132"/>
            <a:ext cx="1657350" cy="106362"/>
          </a:xfrm>
          <a:prstGeom prst="bentConnector2">
            <a:avLst/>
          </a:prstGeom>
          <a:noFill/>
          <a:ln w="9525">
            <a:solidFill>
              <a:srgbClr val="000000"/>
            </a:solidFill>
            <a:miter lim="800000"/>
            <a:headEnd/>
            <a:tailEnd/>
          </a:ln>
        </p:spPr>
      </p:cxnSp>
      <p:cxnSp>
        <p:nvCxnSpPr>
          <p:cNvPr id="107549" name="AutoShape 28"/>
          <p:cNvCxnSpPr>
            <a:cxnSpLocks noChangeShapeType="1"/>
            <a:stCxn id="107536" idx="2"/>
            <a:endCxn id="107537" idx="1"/>
          </p:cNvCxnSpPr>
          <p:nvPr/>
        </p:nvCxnSpPr>
        <p:spPr bwMode="auto">
          <a:xfrm rot="16200000" flipH="1">
            <a:off x="2354263" y="5332413"/>
            <a:ext cx="311150" cy="152400"/>
          </a:xfrm>
          <a:prstGeom prst="bentConnector2">
            <a:avLst/>
          </a:prstGeom>
          <a:noFill/>
          <a:ln w="9525">
            <a:solidFill>
              <a:srgbClr val="000000"/>
            </a:solidFill>
            <a:miter lim="800000"/>
            <a:headEnd/>
            <a:tailEnd/>
          </a:ln>
        </p:spPr>
      </p:cxnSp>
      <p:cxnSp>
        <p:nvCxnSpPr>
          <p:cNvPr id="107550" name="AutoShape 29"/>
          <p:cNvCxnSpPr>
            <a:cxnSpLocks noChangeShapeType="1"/>
            <a:stCxn id="107536" idx="2"/>
            <a:endCxn id="107538" idx="1"/>
          </p:cNvCxnSpPr>
          <p:nvPr/>
        </p:nvCxnSpPr>
        <p:spPr bwMode="auto">
          <a:xfrm rot="16200000" flipH="1">
            <a:off x="2080419" y="5606257"/>
            <a:ext cx="858837" cy="152400"/>
          </a:xfrm>
          <a:prstGeom prst="bentConnector2">
            <a:avLst/>
          </a:prstGeom>
          <a:noFill/>
          <a:ln w="9525">
            <a:solidFill>
              <a:srgbClr val="000000"/>
            </a:solidFill>
            <a:miter lim="800000"/>
            <a:headEnd/>
            <a:tailEnd/>
          </a:ln>
        </p:spPr>
      </p:cxnSp>
      <p:sp>
        <p:nvSpPr>
          <p:cNvPr id="107551" name="Oval 31"/>
          <p:cNvSpPr>
            <a:spLocks noChangeArrowheads="1"/>
          </p:cNvSpPr>
          <p:nvPr/>
        </p:nvSpPr>
        <p:spPr bwMode="auto">
          <a:xfrm>
            <a:off x="609600" y="2133600"/>
            <a:ext cx="8686800" cy="838200"/>
          </a:xfrm>
          <a:prstGeom prst="ellipse">
            <a:avLst/>
          </a:prstGeom>
          <a:noFill/>
          <a:ln w="9525" algn="ctr">
            <a:noFill/>
            <a:round/>
            <a:headEnd/>
            <a:tailEnd/>
          </a:ln>
        </p:spPr>
        <p:txBody>
          <a:bodyPr wrap="none" anchor="ctr"/>
          <a:lstStyle/>
          <a:p>
            <a:pPr eaLnBrk="1" hangingPunct="1"/>
            <a:endParaRPr lang="en-US"/>
          </a:p>
        </p:txBody>
      </p:sp>
      <p:sp>
        <p:nvSpPr>
          <p:cNvPr id="107552" name="Oval 32"/>
          <p:cNvSpPr>
            <a:spLocks noChangeArrowheads="1"/>
          </p:cNvSpPr>
          <p:nvPr/>
        </p:nvSpPr>
        <p:spPr bwMode="auto">
          <a:xfrm>
            <a:off x="381000" y="2133600"/>
            <a:ext cx="8534400" cy="762000"/>
          </a:xfrm>
          <a:prstGeom prst="ellipse">
            <a:avLst/>
          </a:prstGeom>
          <a:noFill/>
          <a:ln w="9525" algn="ctr">
            <a:noFill/>
            <a:round/>
            <a:headEnd/>
            <a:tailEnd/>
          </a:ln>
        </p:spPr>
        <p:txBody>
          <a:bodyPr wrap="none" anchor="ctr"/>
          <a:lstStyle/>
          <a:p>
            <a:pPr eaLnBrk="1" hangingPunct="1"/>
            <a:endParaRPr lang="en-US"/>
          </a:p>
        </p:txBody>
      </p:sp>
      <p:sp>
        <p:nvSpPr>
          <p:cNvPr id="107553" name="Oval 34"/>
          <p:cNvSpPr>
            <a:spLocks noChangeArrowheads="1"/>
          </p:cNvSpPr>
          <p:nvPr/>
        </p:nvSpPr>
        <p:spPr bwMode="auto">
          <a:xfrm rot="-173785">
            <a:off x="5537200" y="2894013"/>
            <a:ext cx="2438400" cy="2057400"/>
          </a:xfrm>
          <a:prstGeom prst="ellipse">
            <a:avLst/>
          </a:prstGeom>
          <a:noFill/>
          <a:ln w="9525" algn="ctr">
            <a:solidFill>
              <a:srgbClr val="005CB8"/>
            </a:solidFill>
            <a:round/>
            <a:headEnd/>
            <a:tailEnd/>
          </a:ln>
        </p:spPr>
        <p:txBody>
          <a:bodyPr wrap="none" anchor="ctr"/>
          <a:lstStyle/>
          <a:p>
            <a:pPr eaLnBrk="1" hangingPunct="1"/>
            <a:endParaRPr lang="en-US"/>
          </a:p>
        </p:txBody>
      </p:sp>
      <p:sp>
        <p:nvSpPr>
          <p:cNvPr id="107554" name="Oval 35"/>
          <p:cNvSpPr>
            <a:spLocks noChangeArrowheads="1"/>
          </p:cNvSpPr>
          <p:nvPr/>
        </p:nvSpPr>
        <p:spPr bwMode="auto">
          <a:xfrm>
            <a:off x="2209800" y="5105400"/>
            <a:ext cx="2514600" cy="1447800"/>
          </a:xfrm>
          <a:prstGeom prst="ellipse">
            <a:avLst/>
          </a:prstGeom>
          <a:noFill/>
          <a:ln w="9525" algn="ctr">
            <a:solidFill>
              <a:srgbClr val="005CB8"/>
            </a:solidFill>
            <a:round/>
            <a:headEnd/>
            <a:tailEnd/>
          </a:ln>
        </p:spPr>
        <p:txBody>
          <a:bodyPr wrap="none" anchor="ctr"/>
          <a:lstStyle/>
          <a:p>
            <a:pPr eaLnBrk="1" hangingPunct="1"/>
            <a:endParaRPr lang="en-US"/>
          </a:p>
        </p:txBody>
      </p:sp>
      <p:sp>
        <p:nvSpPr>
          <p:cNvPr id="107555" name="Oval 36"/>
          <p:cNvSpPr>
            <a:spLocks noChangeArrowheads="1"/>
          </p:cNvSpPr>
          <p:nvPr/>
        </p:nvSpPr>
        <p:spPr bwMode="auto">
          <a:xfrm>
            <a:off x="2590800" y="2133600"/>
            <a:ext cx="1981200" cy="914400"/>
          </a:xfrm>
          <a:prstGeom prst="ellipse">
            <a:avLst/>
          </a:prstGeom>
          <a:noFill/>
          <a:ln w="9525" algn="ctr">
            <a:solidFill>
              <a:srgbClr val="005CB8"/>
            </a:solidFill>
            <a:round/>
            <a:headEnd/>
            <a:tailEnd/>
          </a:ln>
        </p:spPr>
        <p:txBody>
          <a:bodyPr wrap="none" anchor="ctr"/>
          <a:lstStyle/>
          <a:p>
            <a:pPr eaLnBrk="1" hangingPunct="1"/>
            <a:endParaRPr lang="en-US"/>
          </a:p>
        </p:txBody>
      </p:sp>
      <p:sp>
        <p:nvSpPr>
          <p:cNvPr id="107556" name="Text Box 37"/>
          <p:cNvSpPr txBox="1">
            <a:spLocks noChangeArrowheads="1"/>
          </p:cNvSpPr>
          <p:nvPr/>
        </p:nvSpPr>
        <p:spPr bwMode="auto">
          <a:xfrm>
            <a:off x="4800600" y="5486400"/>
            <a:ext cx="1173163" cy="701675"/>
          </a:xfrm>
          <a:prstGeom prst="rect">
            <a:avLst/>
          </a:prstGeom>
          <a:noFill/>
          <a:ln w="9525" algn="ctr">
            <a:noFill/>
            <a:miter lim="800000"/>
            <a:headEnd/>
            <a:tailEnd/>
          </a:ln>
        </p:spPr>
        <p:txBody>
          <a:bodyPr wrap="none">
            <a:spAutoFit/>
          </a:bodyPr>
          <a:lstStyle/>
          <a:p>
            <a:pPr eaLnBrk="1" hangingPunct="1"/>
            <a:r>
              <a:rPr lang="en-US" sz="2000">
                <a:solidFill>
                  <a:schemeClr val="tx1"/>
                </a:solidFill>
                <a:latin typeface="Arial" charset="0"/>
              </a:rPr>
              <a:t>Work</a:t>
            </a:r>
          </a:p>
          <a:p>
            <a:pPr eaLnBrk="1" hangingPunct="1"/>
            <a:r>
              <a:rPr lang="en-US" sz="2000">
                <a:solidFill>
                  <a:schemeClr val="tx1"/>
                </a:solidFill>
                <a:latin typeface="Arial" charset="0"/>
              </a:rPr>
              <a:t>Package</a:t>
            </a:r>
          </a:p>
        </p:txBody>
      </p:sp>
      <p:sp>
        <p:nvSpPr>
          <p:cNvPr id="107557" name="Text Box 38"/>
          <p:cNvSpPr txBox="1">
            <a:spLocks noChangeArrowheads="1"/>
          </p:cNvSpPr>
          <p:nvPr/>
        </p:nvSpPr>
        <p:spPr bwMode="auto">
          <a:xfrm>
            <a:off x="4319588" y="3657600"/>
            <a:ext cx="1243012" cy="701675"/>
          </a:xfrm>
          <a:prstGeom prst="rect">
            <a:avLst/>
          </a:prstGeom>
          <a:noFill/>
          <a:ln w="9525" algn="ctr">
            <a:noFill/>
            <a:miter lim="800000"/>
            <a:headEnd/>
            <a:tailEnd/>
          </a:ln>
        </p:spPr>
        <p:txBody>
          <a:bodyPr>
            <a:spAutoFit/>
          </a:bodyPr>
          <a:lstStyle/>
          <a:p>
            <a:pPr eaLnBrk="1" hangingPunct="1"/>
            <a:r>
              <a:rPr lang="en-US" sz="2000">
                <a:solidFill>
                  <a:schemeClr val="tx1"/>
                </a:solidFill>
                <a:latin typeface="Arial" charset="0"/>
              </a:rPr>
              <a:t>Planning</a:t>
            </a:r>
          </a:p>
          <a:p>
            <a:pPr eaLnBrk="1" hangingPunct="1"/>
            <a:r>
              <a:rPr lang="en-US" sz="2000">
                <a:solidFill>
                  <a:schemeClr val="tx1"/>
                </a:solidFill>
                <a:latin typeface="Arial" charset="0"/>
              </a:rPr>
              <a:t>Package</a:t>
            </a:r>
          </a:p>
        </p:txBody>
      </p:sp>
      <p:sp>
        <p:nvSpPr>
          <p:cNvPr id="107558" name="Text Box 39"/>
          <p:cNvSpPr txBox="1">
            <a:spLocks noChangeArrowheads="1"/>
          </p:cNvSpPr>
          <p:nvPr/>
        </p:nvSpPr>
        <p:spPr bwMode="auto">
          <a:xfrm>
            <a:off x="2403475" y="1371600"/>
            <a:ext cx="1101725" cy="701675"/>
          </a:xfrm>
          <a:prstGeom prst="rect">
            <a:avLst/>
          </a:prstGeom>
          <a:noFill/>
          <a:ln w="9525" algn="ctr">
            <a:noFill/>
            <a:miter lim="800000"/>
            <a:headEnd/>
            <a:tailEnd/>
          </a:ln>
        </p:spPr>
        <p:txBody>
          <a:bodyPr wrap="none">
            <a:spAutoFit/>
          </a:bodyPr>
          <a:lstStyle/>
          <a:p>
            <a:pPr eaLnBrk="1" hangingPunct="1"/>
            <a:r>
              <a:rPr lang="en-US" sz="2000">
                <a:solidFill>
                  <a:schemeClr val="tx1"/>
                </a:solidFill>
                <a:latin typeface="Arial" charset="0"/>
              </a:rPr>
              <a:t>Control</a:t>
            </a:r>
          </a:p>
          <a:p>
            <a:pPr eaLnBrk="1" hangingPunct="1"/>
            <a:r>
              <a:rPr lang="en-US" sz="2000">
                <a:solidFill>
                  <a:schemeClr val="tx1"/>
                </a:solidFill>
                <a:latin typeface="Arial" charset="0"/>
              </a:rPr>
              <a:t>Account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eaLnBrk="1" hangingPunct="1"/>
            <a:r>
              <a:rPr lang="en-US" smtClean="0"/>
              <a:t>Create WBS Terms</a:t>
            </a:r>
            <a:endParaRPr lang="en-US" smtClean="0">
              <a:solidFill>
                <a:srgbClr val="FF0000"/>
              </a:solidFill>
            </a:endParaRPr>
          </a:p>
        </p:txBody>
      </p:sp>
      <p:graphicFrame>
        <p:nvGraphicFramePr>
          <p:cNvPr id="138266" name="Group 26"/>
          <p:cNvGraphicFramePr>
            <a:graphicFrameLocks noGrp="1"/>
          </p:cNvGraphicFramePr>
          <p:nvPr>
            <p:ph type="tbl" idx="1"/>
          </p:nvPr>
        </p:nvGraphicFramePr>
        <p:xfrm>
          <a:off x="304800" y="1600200"/>
          <a:ext cx="8534400" cy="1447800"/>
        </p:xfrm>
        <a:graphic>
          <a:graphicData uri="http://schemas.openxmlformats.org/drawingml/2006/table">
            <a:tbl>
              <a:tblPr/>
              <a:tblGrid>
                <a:gridCol w="2362200"/>
                <a:gridCol w="6172200"/>
              </a:tblGrid>
              <a:tr h="14478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Decomposition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 technique used for dividing and subdividing the project scope and project deliverables into smaller, more manageable parts.</a:t>
                      </a:r>
                    </a:p>
                    <a:p>
                      <a:pPr marL="0" marR="0" lvl="0" indent="0" algn="l" defTabSz="914400" rtl="0" eaLnBrk="1" fontAlgn="base" latinLnBrk="0" hangingPunct="1">
                        <a:lnSpc>
                          <a:spcPct val="100000"/>
                        </a:lnSpc>
                        <a:spcBef>
                          <a:spcPct val="50000"/>
                        </a:spcBef>
                        <a:spcAft>
                          <a:spcPct val="0"/>
                        </a:spcAft>
                        <a:buClrTx/>
                        <a:buSzPct val="50000"/>
                        <a:buFontTx/>
                        <a:buNone/>
                        <a:tabLst/>
                      </a:pPr>
                      <a:endParaRPr kumimoji="0" lang="en-US" sz="14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0"/>
          </p:nvPr>
        </p:nvSpPr>
        <p:spPr/>
        <p:txBody>
          <a:bodyPr/>
          <a:lstStyle/>
          <a:p>
            <a:fld id="{26F082C7-7B40-4141-BE8B-8DA7FBC81FF7}" type="slidenum">
              <a:rPr lang="en-US" smtClean="0"/>
              <a:pPr/>
              <a:t>54</a:t>
            </a:fld>
            <a:endParaRPr lang="en-US"/>
          </a:p>
        </p:txBody>
      </p:sp>
      <p:sp>
        <p:nvSpPr>
          <p:cNvPr id="109580" name="Rectangle 1113"/>
          <p:cNvSpPr>
            <a:spLocks noChangeArrowheads="1"/>
          </p:cNvSpPr>
          <p:nvPr/>
        </p:nvSpPr>
        <p:spPr bwMode="auto">
          <a:xfrm>
            <a:off x="5105400" y="2590800"/>
            <a:ext cx="3581400" cy="307975"/>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Glossary, p. 536</a:t>
            </a:r>
          </a:p>
        </p:txBody>
      </p:sp>
      <p:graphicFrame>
        <p:nvGraphicFramePr>
          <p:cNvPr id="6" name="Group 40"/>
          <p:cNvGraphicFramePr>
            <a:graphicFrameLocks/>
          </p:cNvGraphicFramePr>
          <p:nvPr/>
        </p:nvGraphicFramePr>
        <p:xfrm>
          <a:off x="304800" y="3048000"/>
          <a:ext cx="8534400" cy="2963952"/>
        </p:xfrm>
        <a:graphic>
          <a:graphicData uri="http://schemas.openxmlformats.org/drawingml/2006/table">
            <a:tbl>
              <a:tblPr/>
              <a:tblGrid>
                <a:gridCol w="2362200"/>
                <a:gridCol w="6172200"/>
              </a:tblGrid>
              <a:tr h="179821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Work Breakdown Structure - WBS</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74625" marR="0" lvl="0" indent="-174625" algn="l" defTabSz="914400" rtl="0" eaLnBrk="1" fontAlgn="base" latinLnBrk="0" hangingPunct="1">
                        <a:lnSpc>
                          <a:spcPct val="100000"/>
                        </a:lnSpc>
                        <a:spcBef>
                          <a:spcPct val="50000"/>
                        </a:spcBef>
                        <a:spcAft>
                          <a:spcPct val="0"/>
                        </a:spcAft>
                        <a:buClrTx/>
                        <a:buSzPct val="50000"/>
                        <a:buFontTx/>
                        <a:buBlip>
                          <a:blip r:embed="rId3"/>
                        </a:buBlip>
                        <a:tabLst/>
                      </a:pPr>
                      <a:r>
                        <a:rPr kumimoji="0" lang="en-US" sz="1400" b="0" i="0" u="none" strike="noStrike" cap="none" normalizeH="0" baseline="0" dirty="0" smtClean="0">
                          <a:ln>
                            <a:noFill/>
                          </a:ln>
                          <a:solidFill>
                            <a:schemeClr val="tx1"/>
                          </a:solidFill>
                          <a:effectLst/>
                          <a:latin typeface="Arial" charset="0"/>
                        </a:rPr>
                        <a:t>Deliverable-oriented grouping of the project elements that organizes and defines the total scope of the project: work not in WBS is not in scope!</a:t>
                      </a:r>
                    </a:p>
                    <a:p>
                      <a:pPr marL="174625" marR="0" lvl="0" indent="-174625" algn="l" defTabSz="914400" rtl="0" eaLnBrk="1" fontAlgn="base" latinLnBrk="0" hangingPunct="1">
                        <a:lnSpc>
                          <a:spcPct val="100000"/>
                        </a:lnSpc>
                        <a:spcBef>
                          <a:spcPct val="50000"/>
                        </a:spcBef>
                        <a:spcAft>
                          <a:spcPct val="0"/>
                        </a:spcAft>
                        <a:buClrTx/>
                        <a:buSzPct val="50000"/>
                        <a:buFontTx/>
                        <a:buBlip>
                          <a:blip r:embed="rId3"/>
                        </a:buBlip>
                        <a:tabLst/>
                      </a:pPr>
                      <a:r>
                        <a:rPr kumimoji="0" lang="en-US" sz="1400" b="0" i="0" u="none" strike="noStrike" cap="none" normalizeH="0" baseline="0" dirty="0" smtClean="0">
                          <a:ln>
                            <a:noFill/>
                          </a:ln>
                          <a:solidFill>
                            <a:schemeClr val="tx1"/>
                          </a:solidFill>
                          <a:effectLst/>
                          <a:latin typeface="Arial" charset="0"/>
                        </a:rPr>
                        <a:t>Each item in WBS is assigned a unique identifier collectively called the “code of accounts” Items at the lowest level are referred to as the “work packages”.</a:t>
                      </a:r>
                    </a:p>
                    <a:p>
                      <a:pPr marL="174625" marR="0" lvl="0" indent="-174625" algn="l" defTabSz="914400" rtl="0" eaLnBrk="1" fontAlgn="base" latinLnBrk="0" hangingPunct="1">
                        <a:lnSpc>
                          <a:spcPct val="100000"/>
                        </a:lnSpc>
                        <a:spcBef>
                          <a:spcPct val="50000"/>
                        </a:spcBef>
                        <a:spcAft>
                          <a:spcPct val="0"/>
                        </a:spcAft>
                        <a:buClrTx/>
                        <a:buSzPct val="50000"/>
                        <a:buFontTx/>
                        <a:buBlip>
                          <a:blip r:embed="rId3"/>
                        </a:buBlip>
                        <a:tabLst/>
                      </a:pPr>
                      <a:r>
                        <a:rPr kumimoji="0" lang="en-US" sz="1400" b="0" i="0" u="none" strike="noStrike" cap="none" normalizeH="0" baseline="0" dirty="0" smtClean="0">
                          <a:ln>
                            <a:noFill/>
                          </a:ln>
                          <a:solidFill>
                            <a:schemeClr val="tx1"/>
                          </a:solidFill>
                          <a:effectLst/>
                          <a:latin typeface="Arial" charset="0"/>
                        </a:rPr>
                        <a:t>Work element descriptions = WBS Dictionary work package descriptions + dates +cost budgets + resource assignments.</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564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Work Breakdown Structure Templates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 work breakdown structure from a previous project with similar deliverables and project life cycle. “Reuse”. Some are standard or semi-standard (e.g.: US DOD has defined one for Defense Material Items.  Standard software development processes within a particular organization.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5575" y="990600"/>
            <a:ext cx="8683625" cy="457200"/>
          </a:xfrm>
          <a:prstGeom prst="rect">
            <a:avLst/>
          </a:prstGeom>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Create WBS Data Flow</a:t>
            </a:r>
          </a:p>
        </p:txBody>
      </p:sp>
      <p:pic>
        <p:nvPicPr>
          <p:cNvPr id="111620" name="Picture 5"/>
          <p:cNvPicPr>
            <a:picLocks noChangeAspect="1" noChangeArrowheads="1"/>
          </p:cNvPicPr>
          <p:nvPr/>
        </p:nvPicPr>
        <p:blipFill>
          <a:blip r:embed="rId2"/>
          <a:srcRect l="30122" t="2299" r="28546" b="17291"/>
          <a:stretch>
            <a:fillRect/>
          </a:stretch>
        </p:blipFill>
        <p:spPr bwMode="auto">
          <a:xfrm>
            <a:off x="990600" y="1524000"/>
            <a:ext cx="7010400" cy="4572000"/>
          </a:xfrm>
          <a:prstGeom prst="rect">
            <a:avLst/>
          </a:prstGeom>
          <a:noFill/>
          <a:ln w="9525" algn="ctr">
            <a:noFill/>
            <a:miter lim="800000"/>
            <a:headEnd/>
            <a:tailEnd/>
          </a:ln>
        </p:spPr>
      </p:pic>
      <p:sp>
        <p:nvSpPr>
          <p:cNvPr id="111621" name="Rectangle 1113"/>
          <p:cNvSpPr>
            <a:spLocks noChangeArrowheads="1"/>
          </p:cNvSpPr>
          <p:nvPr/>
        </p:nvSpPr>
        <p:spPr bwMode="auto">
          <a:xfrm>
            <a:off x="5557838" y="6278563"/>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 126</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1063"/>
          <p:cNvSpPr>
            <a:spLocks noChangeArrowheads="1"/>
          </p:cNvSpPr>
          <p:nvPr/>
        </p:nvSpPr>
        <p:spPr bwMode="auto">
          <a:xfrm>
            <a:off x="152400" y="990600"/>
            <a:ext cx="8534400" cy="457200"/>
          </a:xfrm>
          <a:prstGeom prst="rect">
            <a:avLst/>
          </a:prstGeom>
          <a:noFill/>
          <a:ln w="9525">
            <a:noFill/>
            <a:miter lim="800000"/>
            <a:headEnd/>
            <a:tailEnd/>
          </a:ln>
        </p:spPr>
        <p:txBody>
          <a:bodyPr>
            <a:spAutoFit/>
          </a:bodyPr>
          <a:lstStyle/>
          <a:p>
            <a:pPr eaLnBrk="1" hangingPunct="1"/>
            <a:r>
              <a:rPr lang="en-US" sz="2400" b="1"/>
              <a:t>Validate Scope Process</a:t>
            </a:r>
          </a:p>
        </p:txBody>
      </p:sp>
      <p:sp>
        <p:nvSpPr>
          <p:cNvPr id="112644" name="Oval 1064"/>
          <p:cNvSpPr>
            <a:spLocks noChangeArrowheads="1"/>
          </p:cNvSpPr>
          <p:nvPr/>
        </p:nvSpPr>
        <p:spPr bwMode="auto">
          <a:xfrm>
            <a:off x="381000" y="5029200"/>
            <a:ext cx="1676400" cy="685800"/>
          </a:xfrm>
          <a:prstGeom prst="ellipse">
            <a:avLst/>
          </a:prstGeom>
          <a:noFill/>
          <a:ln w="9525" algn="ctr">
            <a:noFill/>
            <a:round/>
            <a:headEnd/>
            <a:tailEnd/>
          </a:ln>
        </p:spPr>
        <p:txBody>
          <a:bodyPr wrap="none" anchor="ctr"/>
          <a:lstStyle/>
          <a:p>
            <a:pPr eaLnBrk="1" hangingPunct="1"/>
            <a:endParaRPr lang="en-US"/>
          </a:p>
        </p:txBody>
      </p:sp>
      <p:graphicFrame>
        <p:nvGraphicFramePr>
          <p:cNvPr id="9" name="Group 1076"/>
          <p:cNvGraphicFramePr>
            <a:graphicFrameLocks noGrp="1"/>
          </p:cNvGraphicFramePr>
          <p:nvPr/>
        </p:nvGraphicFramePr>
        <p:xfrm>
          <a:off x="381000" y="1697038"/>
          <a:ext cx="8458200" cy="3711601"/>
        </p:xfrm>
        <a:graphic>
          <a:graphicData uri="http://schemas.openxmlformats.org/drawingml/2006/table">
            <a:tbl>
              <a:tblPr/>
              <a:tblGrid>
                <a:gridCol w="1967163"/>
                <a:gridCol w="874295"/>
                <a:gridCol w="2258595"/>
                <a:gridCol w="801437"/>
                <a:gridCol w="1675732"/>
                <a:gridCol w="880978"/>
              </a:tblGrid>
              <a:tr h="541717">
                <a:tc rowSpan="2">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Knowledge Area</a:t>
                      </a:r>
                    </a:p>
                  </a:txBody>
                  <a:tcPr marT="45711" marB="45711"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gridSpan="5">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Project Management Process Groups</a:t>
                      </a:r>
                    </a:p>
                  </a:txBody>
                  <a:tcPr marT="45711" marB="45711"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219">
                <a:tc vMerge="1">
                  <a:txBody>
                    <a:bodyPr/>
                    <a:lstStyle/>
                    <a:p>
                      <a:endParaRPr lang="en-US"/>
                    </a:p>
                  </a:txBody>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Initiating</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Planning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4B96">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Executing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Monitoring &amp; Controlling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Closing</a:t>
                      </a:r>
                    </a:p>
                  </a:txBody>
                  <a:tcPr marT="45711" marB="45711" anchor="ctr" anchorCtr="1"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r>
              <a:tr h="2773640">
                <a:tc>
                  <a:txBody>
                    <a:bodyPr/>
                    <a:lstStyle/>
                    <a:p>
                      <a:pPr marL="341313" marR="0" lvl="0" indent="-341313" algn="l"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5.   Project Scope Management</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endParaRPr kumimoji="0" lang="en-US" sz="8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1" i="0" u="none" strike="noStrike" cap="none" normalizeH="0" baseline="0" dirty="0" smtClean="0">
                          <a:ln>
                            <a:noFill/>
                          </a:ln>
                          <a:solidFill>
                            <a:srgbClr val="005CB8"/>
                          </a:solidFill>
                          <a:effectLst/>
                          <a:latin typeface="Arial" charset="0"/>
                        </a:rPr>
                        <a:t>5.1</a:t>
                      </a:r>
                      <a:r>
                        <a:rPr kumimoji="0" lang="en-US" sz="1400" b="1" i="0" u="none" strike="noStrike" cap="none" normalizeH="0" baseline="0" dirty="0" smtClean="0">
                          <a:ln>
                            <a:noFill/>
                          </a:ln>
                          <a:solidFill>
                            <a:schemeClr val="tx1"/>
                          </a:solidFill>
                          <a:effectLst/>
                          <a:latin typeface="Arial" charset="0"/>
                        </a:rPr>
                        <a:t> Plan Scope Management</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5.2</a:t>
                      </a:r>
                      <a:r>
                        <a:rPr kumimoji="0" lang="en-US" sz="1400" b="1" i="0" u="none" strike="noStrike" cap="none" normalizeH="0" baseline="0" dirty="0" smtClean="0">
                          <a:ln>
                            <a:noFill/>
                          </a:ln>
                          <a:solidFill>
                            <a:schemeClr val="tx1"/>
                          </a:solidFill>
                          <a:effectLst/>
                          <a:latin typeface="Arial" charset="0"/>
                        </a:rPr>
                        <a:t> Collect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5.3</a:t>
                      </a:r>
                      <a:r>
                        <a:rPr kumimoji="0" lang="en-US" sz="1400" b="1" i="0" u="none" strike="noStrike" cap="none" normalizeH="0" baseline="0" dirty="0" smtClean="0">
                          <a:ln>
                            <a:noFill/>
                          </a:ln>
                          <a:solidFill>
                            <a:schemeClr val="tx1"/>
                          </a:solidFill>
                          <a:effectLst/>
                          <a:latin typeface="Arial" charset="0"/>
                        </a:rPr>
                        <a:t> Define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5.4</a:t>
                      </a:r>
                      <a:r>
                        <a:rPr kumimoji="0" lang="en-US" sz="1400" b="1" i="0" u="none" strike="noStrike" cap="none" normalizeH="0" baseline="0" dirty="0" smtClean="0">
                          <a:ln>
                            <a:noFill/>
                          </a:ln>
                          <a:solidFill>
                            <a:schemeClr val="tx1"/>
                          </a:solidFill>
                          <a:effectLst/>
                          <a:latin typeface="Arial" charset="0"/>
                        </a:rPr>
                        <a:t> Create WBS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5.5</a:t>
                      </a:r>
                      <a:r>
                        <a:rPr kumimoji="0" lang="en-US" sz="1400" b="1" i="0" u="none" strike="noStrike" cap="none" normalizeH="0" baseline="0" dirty="0" smtClean="0">
                          <a:ln>
                            <a:noFill/>
                          </a:ln>
                          <a:solidFill>
                            <a:schemeClr val="tx1"/>
                          </a:solidFill>
                          <a:effectLst/>
                          <a:latin typeface="Arial" charset="0"/>
                        </a:rPr>
                        <a:t> Validate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5.6</a:t>
                      </a:r>
                      <a:r>
                        <a:rPr kumimoji="0" lang="en-US" sz="1400" b="1" i="0" u="none" strike="noStrike" cap="none" normalizeH="0" baseline="0" dirty="0" smtClean="0">
                          <a:ln>
                            <a:noFill/>
                          </a:ln>
                          <a:solidFill>
                            <a:schemeClr val="tx1"/>
                          </a:solidFill>
                          <a:effectLst/>
                          <a:latin typeface="Arial" charset="0"/>
                        </a:rPr>
                        <a:t> Control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675" name="Oval 5"/>
          <p:cNvSpPr>
            <a:spLocks noChangeArrowheads="1"/>
          </p:cNvSpPr>
          <p:nvPr/>
        </p:nvSpPr>
        <p:spPr bwMode="auto">
          <a:xfrm>
            <a:off x="5619750" y="3200400"/>
            <a:ext cx="2667000" cy="685800"/>
          </a:xfrm>
          <a:prstGeom prst="ellipse">
            <a:avLst/>
          </a:prstGeom>
          <a:solidFill>
            <a:srgbClr val="FFFF75">
              <a:alpha val="43921"/>
            </a:srgbClr>
          </a:solidFill>
          <a:ln w="12700" algn="ctr">
            <a:solidFill>
              <a:schemeClr val="tx1"/>
            </a:solidFill>
            <a:round/>
            <a:headEnd/>
            <a:tailEnd/>
          </a:ln>
        </p:spPr>
        <p:txBody>
          <a:bodyPr anchor="ctr"/>
          <a:lstStyle/>
          <a:p>
            <a:pPr eaLnBrk="1" hangingPunct="1"/>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1030"/>
          <p:cNvSpPr txBox="1">
            <a:spLocks noChangeArrowheads="1"/>
          </p:cNvSpPr>
          <p:nvPr/>
        </p:nvSpPr>
        <p:spPr bwMode="auto">
          <a:xfrm>
            <a:off x="228600" y="990600"/>
            <a:ext cx="8686800" cy="457200"/>
          </a:xfrm>
          <a:prstGeom prst="rect">
            <a:avLst/>
          </a:prstGeom>
          <a:noFill/>
          <a:ln w="9525">
            <a:noFill/>
            <a:miter lim="800000"/>
            <a:headEnd/>
            <a:tailEnd/>
          </a:ln>
        </p:spPr>
        <p:txBody>
          <a:bodyPr>
            <a:spAutoFit/>
          </a:bodyPr>
          <a:lstStyle/>
          <a:p>
            <a:pPr eaLnBrk="1" hangingPunct="1"/>
            <a:r>
              <a:rPr lang="en-US" sz="2400" b="1"/>
              <a:t>5.5 Validate Scope</a:t>
            </a:r>
          </a:p>
        </p:txBody>
      </p:sp>
      <p:sp>
        <p:nvSpPr>
          <p:cNvPr id="114692" name="Text Box 1031"/>
          <p:cNvSpPr txBox="1">
            <a:spLocks noChangeArrowheads="1"/>
          </p:cNvSpPr>
          <p:nvPr/>
        </p:nvSpPr>
        <p:spPr bwMode="auto">
          <a:xfrm>
            <a:off x="227013" y="1443038"/>
            <a:ext cx="8683625" cy="1371600"/>
          </a:xfrm>
          <a:prstGeom prst="rect">
            <a:avLst/>
          </a:prstGeom>
          <a:noFill/>
          <a:ln w="9525">
            <a:noFill/>
            <a:miter lim="800000"/>
            <a:headEnd/>
            <a:tailEnd/>
          </a:ln>
        </p:spPr>
        <p:txBody>
          <a:bodyPr/>
          <a:lstStyle/>
          <a:p>
            <a:pPr marL="1544638" indent="-1544638" eaLnBrk="1" hangingPunct="1">
              <a:spcBef>
                <a:spcPct val="50000"/>
              </a:spcBef>
            </a:pPr>
            <a:r>
              <a:rPr lang="en-US" sz="2000" b="1" u="sng">
                <a:solidFill>
                  <a:schemeClr val="tx1"/>
                </a:solidFill>
                <a:latin typeface="Arial" charset="0"/>
              </a:rPr>
              <a:t>Definition:</a:t>
            </a:r>
            <a:r>
              <a:rPr lang="en-US" sz="1800">
                <a:solidFill>
                  <a:schemeClr val="tx1"/>
                </a:solidFill>
                <a:latin typeface="Arial" charset="0"/>
              </a:rPr>
              <a:t> 	</a:t>
            </a:r>
            <a:r>
              <a:rPr lang="en-US" sz="2000" b="1" i="1">
                <a:solidFill>
                  <a:schemeClr val="tx1"/>
                </a:solidFill>
                <a:latin typeface="Arial" charset="0"/>
              </a:rPr>
              <a:t>“The process of formalizing acceptance of the competed project deliverables.”</a:t>
            </a:r>
          </a:p>
          <a:p>
            <a:pPr marL="1544638" indent="-1544638" algn="r" eaLnBrk="1" hangingPunct="1">
              <a:spcBef>
                <a:spcPct val="50000"/>
              </a:spcBef>
            </a:pPr>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Glossary, p. 566</a:t>
            </a:r>
          </a:p>
        </p:txBody>
      </p:sp>
      <p:sp>
        <p:nvSpPr>
          <p:cNvPr id="114693" name="Rectangle 1113"/>
          <p:cNvSpPr>
            <a:spLocks noChangeArrowheads="1"/>
          </p:cNvSpPr>
          <p:nvPr/>
        </p:nvSpPr>
        <p:spPr bwMode="auto">
          <a:xfrm>
            <a:off x="5557838" y="6278563"/>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 133</a:t>
            </a:r>
          </a:p>
        </p:txBody>
      </p:sp>
      <p:pic>
        <p:nvPicPr>
          <p:cNvPr id="114694" name="Picture 7"/>
          <p:cNvPicPr>
            <a:picLocks noChangeAspect="1" noChangeArrowheads="1"/>
          </p:cNvPicPr>
          <p:nvPr/>
        </p:nvPicPr>
        <p:blipFill>
          <a:blip r:embed="rId3"/>
          <a:srcRect l="28722" t="24106" r="29947" b="48637"/>
          <a:stretch>
            <a:fillRect/>
          </a:stretch>
        </p:blipFill>
        <p:spPr bwMode="auto">
          <a:xfrm>
            <a:off x="925513" y="2590800"/>
            <a:ext cx="7456487" cy="2843213"/>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noFill/>
        </p:spPr>
        <p:txBody>
          <a:bodyPr/>
          <a:lstStyle/>
          <a:p>
            <a:pPr eaLnBrk="1" hangingPunct="1"/>
            <a:r>
              <a:rPr lang="en-US" smtClean="0"/>
              <a:t>5.5.1 Validate Scope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graphicFrame>
        <p:nvGraphicFramePr>
          <p:cNvPr id="199723" name="Group 43"/>
          <p:cNvGraphicFramePr>
            <a:graphicFrameLocks noGrp="1"/>
          </p:cNvGraphicFramePr>
          <p:nvPr/>
        </p:nvGraphicFramePr>
        <p:xfrm>
          <a:off x="228600" y="1524000"/>
          <a:ext cx="8610600" cy="4953046"/>
        </p:xfrm>
        <a:graphic>
          <a:graphicData uri="http://schemas.openxmlformats.org/drawingml/2006/table">
            <a:tbl>
              <a:tblPr/>
              <a:tblGrid>
                <a:gridCol w="609600"/>
                <a:gridCol w="1828800"/>
                <a:gridCol w="6172200"/>
              </a:tblGrid>
              <a:tr h="172355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5.5.1.1</a:t>
                      </a:r>
                    </a:p>
                  </a:txBody>
                  <a:tcPr marL="45720" marR="45720" marT="45692" marB="45692"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Management Plan</a:t>
                      </a:r>
                    </a:p>
                  </a:txBody>
                  <a:tcPr marL="45720" marR="45720" marT="45692" marB="45692"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225425" marR="0" lvl="0" indent="-225425"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4.2.3.1. the project management plan contains the project’s scope management plan and the scope baseline.</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The scope management plan specifies how formal acceptance of the completed project deliverables will be obtained.</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The scope baseline contains: </a:t>
                      </a:r>
                    </a:p>
                    <a:p>
                      <a:pPr marL="457200" marR="0" lvl="1"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Project Scope Statement</a:t>
                      </a:r>
                    </a:p>
                    <a:p>
                      <a:pPr marL="457200" marR="0" lvl="1"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WBS</a:t>
                      </a:r>
                    </a:p>
                    <a:p>
                      <a:pPr marL="457200" marR="0" lvl="1"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WBS dictionary</a:t>
                      </a:r>
                    </a:p>
                  </a:txBody>
                  <a:tcPr marL="45720" marR="45720" marT="45692" marB="4569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236">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5.5.1.2</a:t>
                      </a:r>
                    </a:p>
                  </a:txBody>
                  <a:tcPr marL="45720" marR="45720" marT="45692" marB="45692"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Documentation</a:t>
                      </a:r>
                    </a:p>
                  </a:txBody>
                  <a:tcPr marL="45720" marR="45720"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5.2.3.1.   Lists all project, product, and other types of requirements for the project and product, along with their acceptance criteria.</a:t>
                      </a:r>
                    </a:p>
                  </a:txBody>
                  <a:tcPr marL="45720" marR="45720" marT="45692" marB="4569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769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5.5.1.3</a:t>
                      </a:r>
                    </a:p>
                  </a:txBody>
                  <a:tcPr marL="45720" marR="45720" marT="45692" marB="45692"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Traceability Matrix </a:t>
                      </a:r>
                    </a:p>
                  </a:txBody>
                  <a:tcPr marL="45720" marR="45720"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5.2.3.2.  A table that links requirements to their origin and traces them through the Project Life Cycle.</a:t>
                      </a:r>
                    </a:p>
                  </a:txBody>
                  <a:tcPr marL="45720" marR="45720" marT="45692" marB="4569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769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5.5.1.4</a:t>
                      </a:r>
                    </a:p>
                  </a:txBody>
                  <a:tcPr marL="45720" marR="45720" marT="45692" marB="45692"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Validated Deliverables </a:t>
                      </a:r>
                    </a:p>
                  </a:txBody>
                  <a:tcPr marL="45720" marR="45720"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0" i="0" u="none" strike="noStrike" cap="none" normalizeH="0" baseline="0" dirty="0" smtClean="0">
                          <a:ln>
                            <a:noFill/>
                          </a:ln>
                          <a:solidFill>
                            <a:schemeClr val="tx1"/>
                          </a:solidFill>
                          <a:effectLst/>
                          <a:latin typeface="Arial" charset="0"/>
                        </a:rPr>
                        <a:t>Described in section 8.3.3.3.  Validated deliverables have been completed and checked for correctness by the Quality Control Process.</a:t>
                      </a:r>
                      <a:endParaRPr kumimoji="0" lang="en-US" sz="1400" b="0" i="0" u="none" strike="noStrike" cap="none" normalizeH="0" baseline="0" dirty="0" smtClean="0">
                        <a:ln>
                          <a:noFill/>
                        </a:ln>
                        <a:solidFill>
                          <a:srgbClr val="FF0000"/>
                        </a:solidFill>
                        <a:effectLst/>
                        <a:latin typeface="Arial" charset="0"/>
                      </a:endParaRPr>
                    </a:p>
                  </a:txBody>
                  <a:tcPr marL="45720" marR="45720" marT="45692" marB="4569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0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5.5.1.5</a:t>
                      </a:r>
                    </a:p>
                  </a:txBody>
                  <a:tcPr marL="45720" marR="45720" marT="45692" marB="45692"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Work Performance Data</a:t>
                      </a:r>
                    </a:p>
                  </a:txBody>
                  <a:tcPr marL="45720" marR="45720" marT="45692" marB="4569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4.3.3.2.  Work performance data can include the degree of compliance with requirements, number of nonconformities, severity of the nonconformities, or the number of validation cycles performed in a period of time.</a:t>
                      </a:r>
                    </a:p>
                  </a:txBody>
                  <a:tcPr marL="45720" marR="45720" marT="45692" marB="4569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title"/>
          </p:nvPr>
        </p:nvSpPr>
        <p:spPr>
          <a:noFill/>
        </p:spPr>
        <p:txBody>
          <a:bodyPr>
            <a:normAutofit fontScale="90000"/>
          </a:bodyPr>
          <a:lstStyle/>
          <a:p>
            <a:pPr eaLnBrk="1" hangingPunct="1"/>
            <a:r>
              <a:rPr lang="en-US" smtClean="0"/>
              <a:t>5.5.2 Validate Scope Tools and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graphicFrame>
        <p:nvGraphicFramePr>
          <p:cNvPr id="143378" name="Group 18"/>
          <p:cNvGraphicFramePr>
            <a:graphicFrameLocks noGrp="1"/>
          </p:cNvGraphicFramePr>
          <p:nvPr/>
        </p:nvGraphicFramePr>
        <p:xfrm>
          <a:off x="304800" y="1828800"/>
          <a:ext cx="8534400" cy="2103438"/>
        </p:xfrm>
        <a:graphic>
          <a:graphicData uri="http://schemas.openxmlformats.org/drawingml/2006/table">
            <a:tbl>
              <a:tblPr/>
              <a:tblGrid>
                <a:gridCol w="609600"/>
                <a:gridCol w="1752600"/>
                <a:gridCol w="6172200"/>
              </a:tblGrid>
              <a:tr h="115841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5.5.2.1</a:t>
                      </a:r>
                    </a:p>
                  </a:txBody>
                  <a:tcPr marL="45720" marR="45720" marT="45727" marB="45727"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Inspection</a:t>
                      </a:r>
                    </a:p>
                  </a:txBody>
                  <a:tcPr marL="45720" marR="45720" marT="45727" marB="45727"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Inspection includes activities such as measuring, examining and validating to determine whether work and deliverables meet requirements and product acceptance criteria.  Inspections are sometimes called reviews, product reviews, audits and walkthroughs.  In some applications areas, these different terms have unique and specific meanings.</a:t>
                      </a:r>
                    </a:p>
                  </a:txBody>
                  <a:tcPr marL="45720" marR="45720" marT="45727" marB="45727"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94502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5.5.2.2</a:t>
                      </a:r>
                    </a:p>
                  </a:txBody>
                  <a:tcPr marL="45720" marR="45720" marT="45727" marB="45727"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Group Decision-Making Techniques</a:t>
                      </a:r>
                    </a:p>
                  </a:txBody>
                  <a:tcPr marL="45720" marR="45720" marT="45727" marB="45727"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5.2.2.5.  These techniques are used to reach a conclusion when the validation is performed by the project team and other stakeholders.</a:t>
                      </a:r>
                    </a:p>
                  </a:txBody>
                  <a:tcPr marL="45720" marR="45720" marT="45727" marB="45727"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Completion Measures…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13316" name="Rectangle 3"/>
          <p:cNvSpPr>
            <a:spLocks noGrp="1" noChangeArrowheads="1"/>
          </p:cNvSpPr>
          <p:nvPr>
            <p:ph sz="quarter" idx="1"/>
          </p:nvPr>
        </p:nvSpPr>
        <p:spPr>
          <a:xfrm>
            <a:off x="776288" y="2055813"/>
            <a:ext cx="7769225" cy="3427412"/>
          </a:xfrm>
          <a:noFill/>
        </p:spPr>
        <p:txBody>
          <a:bodyPr/>
          <a:lstStyle/>
          <a:p>
            <a:pPr eaLnBrk="1" hangingPunct="1">
              <a:spcBef>
                <a:spcPct val="75000"/>
              </a:spcBef>
            </a:pPr>
            <a:r>
              <a:rPr lang="en-US" dirty="0" smtClean="0"/>
              <a:t>Completion of project scope is measure against the project management </a:t>
            </a:r>
            <a:r>
              <a:rPr lang="en-US" dirty="0" smtClean="0"/>
              <a:t>plan</a:t>
            </a:r>
            <a:endParaRPr lang="en-US" dirty="0" smtClean="0"/>
          </a:p>
          <a:p>
            <a:pPr eaLnBrk="1" hangingPunct="1">
              <a:spcBef>
                <a:spcPct val="75000"/>
              </a:spcBef>
            </a:pPr>
            <a:r>
              <a:rPr lang="en-US" dirty="0" smtClean="0"/>
              <a:t>Completion of product scope is measure against the product </a:t>
            </a:r>
            <a:r>
              <a:rPr lang="en-US" dirty="0" smtClean="0"/>
              <a:t>requirements</a:t>
            </a:r>
            <a:endParaRPr lang="en-US" dirty="0" smtClean="0"/>
          </a:p>
          <a:p>
            <a:pPr eaLnBrk="1" hangingPunct="1">
              <a:spcBef>
                <a:spcPct val="75000"/>
              </a:spcBef>
            </a:pP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noFill/>
        </p:spPr>
        <p:txBody>
          <a:bodyPr/>
          <a:lstStyle/>
          <a:p>
            <a:pPr eaLnBrk="1" hangingPunct="1"/>
            <a:r>
              <a:rPr lang="en-US" smtClean="0"/>
              <a:t>5.5.3 Validate Scope Outputs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graphicFrame>
        <p:nvGraphicFramePr>
          <p:cNvPr id="144421" name="Group 37"/>
          <p:cNvGraphicFramePr>
            <a:graphicFrameLocks noGrp="1"/>
          </p:cNvGraphicFramePr>
          <p:nvPr/>
        </p:nvGraphicFramePr>
        <p:xfrm>
          <a:off x="228600" y="1600200"/>
          <a:ext cx="8610600" cy="4521204"/>
        </p:xfrm>
        <a:graphic>
          <a:graphicData uri="http://schemas.openxmlformats.org/drawingml/2006/table">
            <a:tbl>
              <a:tblPr/>
              <a:tblGrid>
                <a:gridCol w="609600"/>
                <a:gridCol w="2057400"/>
                <a:gridCol w="5943600"/>
              </a:tblGrid>
              <a:tr h="114284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5.5.3.1</a:t>
                      </a:r>
                    </a:p>
                  </a:txBody>
                  <a:tcPr marL="45720" marR="45720" marT="45718" marB="45718"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Accepted Deliverables </a:t>
                      </a:r>
                    </a:p>
                  </a:txBody>
                  <a:tcPr marL="45720" marR="45720" marT="45718" marB="45718"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3175" marR="0" lvl="0" indent="7938" algn="l" defTabSz="914400" rtl="0" eaLnBrk="1" fontAlgn="base" latinLnBrk="0" hangingPunct="1">
                        <a:lnSpc>
                          <a:spcPct val="9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See Section 4.6 – Deliverables that meet acceptance criteria are formally signed off and approved by the customer or sponsor.  Formal documentation received from the customer or sponsor acknowledging formal stakeholder acceptance of the projects deliverable is forwarded to the Close Project of Phase process.</a:t>
                      </a:r>
                    </a:p>
                  </a:txBody>
                  <a:tcPr marL="45720" marR="45720" marT="45718" marB="45718"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41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5.5.3.2</a:t>
                      </a:r>
                    </a:p>
                  </a:txBody>
                  <a:tcPr marL="45720" marR="45720" marT="45718" marB="45718"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Change Request</a:t>
                      </a:r>
                    </a:p>
                  </a:txBody>
                  <a:tcPr marL="45720" marR="45720" marT="45718" marB="4571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See Section 4.5 – The completed deliverables that have no been formally accepted are documented, along with reasons for non-acceptance of those deliverables. Those deliverables may require a change request for defect repair.  The change requests are processed for review and disposition through the Perform Integrated Change Control process.</a:t>
                      </a:r>
                    </a:p>
                  </a:txBody>
                  <a:tcPr marL="45720" marR="45720" marT="45718" marB="45718"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220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5.5.3.3</a:t>
                      </a:r>
                    </a:p>
                  </a:txBody>
                  <a:tcPr marL="45720" marR="45720" marT="45718" marB="45718"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Work Performance Information</a:t>
                      </a:r>
                    </a:p>
                  </a:txBody>
                  <a:tcPr marL="45720" marR="45720" marT="45718" marB="4571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See Section 10.3.3.1 – Work performance information includes information about project progress, such as which deliverables have started, their progress, which deliverables have finished , or which have ben accepted.  This information is documented then communicated to stakeholders.</a:t>
                      </a:r>
                    </a:p>
                  </a:txBody>
                  <a:tcPr marL="45720" marR="45720" marT="45718" marB="45718"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474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5.5.3.4</a:t>
                      </a:r>
                    </a:p>
                  </a:txBody>
                  <a:tcPr marL="45720" marR="45720" marT="45718" marB="45718" anchor="ctr" anchorCtr="1"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Document Updates</a:t>
                      </a:r>
                    </a:p>
                  </a:txBody>
                  <a:tcPr marL="45720" marR="45720" marT="45718" marB="4571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Project Documents that may be updated as a result of the Validate Scope process include any documents that define the product or report status on product completion.  Verified documents may require approvals from customer or sponsor in the form of signatures or signoffs.</a:t>
                      </a:r>
                    </a:p>
                  </a:txBody>
                  <a:tcPr marL="45720" marR="45720" marT="45718" marB="45718"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Scope Validation Terms</a:t>
            </a:r>
          </a:p>
        </p:txBody>
      </p:sp>
      <p:graphicFrame>
        <p:nvGraphicFramePr>
          <p:cNvPr id="164889" name="Group 25"/>
          <p:cNvGraphicFramePr>
            <a:graphicFrameLocks noGrp="1"/>
          </p:cNvGraphicFramePr>
          <p:nvPr>
            <p:ph type="tbl" idx="1"/>
          </p:nvPr>
        </p:nvGraphicFramePr>
        <p:xfrm>
          <a:off x="228600" y="1752600"/>
          <a:ext cx="8610600" cy="3352800"/>
        </p:xfrm>
        <a:graphic>
          <a:graphicData uri="http://schemas.openxmlformats.org/drawingml/2006/table">
            <a:tbl>
              <a:tblPr/>
              <a:tblGrid>
                <a:gridCol w="2643606"/>
                <a:gridCol w="5966994"/>
              </a:tblGrid>
              <a:tr h="8382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Inspection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Measuring, examining and testing to determine if results conform to requirements (reviews, product reviews, audits and walk-throughs).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Formal Acceptance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Documentation that client or sponsor has accepted the product of the project or phase. May  be conditional, especially at end of phase.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Acceptance, Not Correctness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The Verify Scope phase is primarily concerned with the acceptance of the product or service which the project delivers.  Correctness of the tangible deliverable is addressed in the Quality Management Knowledge area.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fld id="{26F082C7-7B40-4141-BE8B-8DA7FBC81FF7}"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55575" y="990600"/>
            <a:ext cx="8683625" cy="457200"/>
          </a:xfrm>
          <a:prstGeom prst="rect">
            <a:avLst/>
          </a:prstGeom>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Validate Scope Data Flow</a:t>
            </a:r>
          </a:p>
        </p:txBody>
      </p:sp>
      <p:pic>
        <p:nvPicPr>
          <p:cNvPr id="124932" name="Picture 5"/>
          <p:cNvPicPr>
            <a:picLocks noChangeAspect="1" noChangeArrowheads="1"/>
          </p:cNvPicPr>
          <p:nvPr/>
        </p:nvPicPr>
        <p:blipFill>
          <a:blip r:embed="rId2"/>
          <a:srcRect l="28021" t="17291" r="29247" b="17291"/>
          <a:stretch>
            <a:fillRect/>
          </a:stretch>
        </p:blipFill>
        <p:spPr bwMode="auto">
          <a:xfrm>
            <a:off x="838200" y="1600200"/>
            <a:ext cx="7391400" cy="4495800"/>
          </a:xfrm>
          <a:prstGeom prst="rect">
            <a:avLst/>
          </a:prstGeom>
          <a:noFill/>
          <a:ln w="9525" algn="ctr">
            <a:noFill/>
            <a:miter lim="800000"/>
            <a:headEnd/>
            <a:tailEnd/>
          </a:ln>
        </p:spPr>
      </p:pic>
      <p:sp>
        <p:nvSpPr>
          <p:cNvPr id="124933" name="Rectangle 1113"/>
          <p:cNvSpPr>
            <a:spLocks noChangeArrowheads="1"/>
          </p:cNvSpPr>
          <p:nvPr/>
        </p:nvSpPr>
        <p:spPr bwMode="auto">
          <a:xfrm>
            <a:off x="5557838" y="6278563"/>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 133</a:t>
            </a:r>
          </a:p>
        </p:txBody>
      </p:sp>
      <p:sp>
        <p:nvSpPr>
          <p:cNvPr id="5" name="Slide Number Placeholder 4"/>
          <p:cNvSpPr>
            <a:spLocks noGrp="1"/>
          </p:cNvSpPr>
          <p:nvPr>
            <p:ph type="sldNum" sz="quarter" idx="10"/>
          </p:nvPr>
        </p:nvSpPr>
        <p:spPr/>
        <p:txBody>
          <a:bodyPr/>
          <a:lstStyle/>
          <a:p>
            <a:fld id="{26F082C7-7B40-4141-BE8B-8DA7FBC81FF7}"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9"/>
          <p:cNvSpPr>
            <a:spLocks noChangeArrowheads="1"/>
          </p:cNvSpPr>
          <p:nvPr/>
        </p:nvSpPr>
        <p:spPr bwMode="auto">
          <a:xfrm>
            <a:off x="152400" y="990600"/>
            <a:ext cx="8534400" cy="457200"/>
          </a:xfrm>
          <a:prstGeom prst="rect">
            <a:avLst/>
          </a:prstGeom>
          <a:noFill/>
          <a:ln w="9525">
            <a:noFill/>
            <a:miter lim="800000"/>
            <a:headEnd/>
            <a:tailEnd/>
          </a:ln>
        </p:spPr>
        <p:txBody>
          <a:bodyPr>
            <a:spAutoFit/>
          </a:bodyPr>
          <a:lstStyle/>
          <a:p>
            <a:pPr eaLnBrk="1" hangingPunct="1"/>
            <a:r>
              <a:rPr lang="en-US" sz="2400" b="1"/>
              <a:t>Control Scope Process</a:t>
            </a:r>
          </a:p>
        </p:txBody>
      </p:sp>
      <p:sp>
        <p:nvSpPr>
          <p:cNvPr id="125956" name="Oval 40"/>
          <p:cNvSpPr>
            <a:spLocks noChangeArrowheads="1"/>
          </p:cNvSpPr>
          <p:nvPr/>
        </p:nvSpPr>
        <p:spPr bwMode="auto">
          <a:xfrm>
            <a:off x="381000" y="5029200"/>
            <a:ext cx="1676400" cy="685800"/>
          </a:xfrm>
          <a:prstGeom prst="ellipse">
            <a:avLst/>
          </a:prstGeom>
          <a:noFill/>
          <a:ln w="9525" algn="ctr">
            <a:noFill/>
            <a:round/>
            <a:headEnd/>
            <a:tailEnd/>
          </a:ln>
        </p:spPr>
        <p:txBody>
          <a:bodyPr wrap="none" anchor="ctr"/>
          <a:lstStyle/>
          <a:p>
            <a:pPr eaLnBrk="1" hangingPunct="1"/>
            <a:endParaRPr lang="en-US"/>
          </a:p>
        </p:txBody>
      </p:sp>
      <p:graphicFrame>
        <p:nvGraphicFramePr>
          <p:cNvPr id="8" name="Group 1076"/>
          <p:cNvGraphicFramePr>
            <a:graphicFrameLocks noGrp="1"/>
          </p:cNvGraphicFramePr>
          <p:nvPr/>
        </p:nvGraphicFramePr>
        <p:xfrm>
          <a:off x="381000" y="1697038"/>
          <a:ext cx="8458200" cy="3711601"/>
        </p:xfrm>
        <a:graphic>
          <a:graphicData uri="http://schemas.openxmlformats.org/drawingml/2006/table">
            <a:tbl>
              <a:tblPr/>
              <a:tblGrid>
                <a:gridCol w="1967163"/>
                <a:gridCol w="874295"/>
                <a:gridCol w="2258595"/>
                <a:gridCol w="801437"/>
                <a:gridCol w="1675732"/>
                <a:gridCol w="880978"/>
              </a:tblGrid>
              <a:tr h="541717">
                <a:tc rowSpan="2">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Knowledge Area</a:t>
                      </a:r>
                    </a:p>
                  </a:txBody>
                  <a:tcPr marT="45711" marB="45711"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gridSpan="5">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Project Management Process Groups</a:t>
                      </a:r>
                    </a:p>
                  </a:txBody>
                  <a:tcPr marT="45711" marB="45711"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219">
                <a:tc vMerge="1">
                  <a:txBody>
                    <a:bodyPr/>
                    <a:lstStyle/>
                    <a:p>
                      <a:endParaRPr lang="en-US"/>
                    </a:p>
                  </a:txBody>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Initiating</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Planning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4B96">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Executing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Monitoring &amp; Controlling</a:t>
                      </a:r>
                    </a:p>
                  </a:txBody>
                  <a:tcPr marT="45711" marB="45711"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Closing</a:t>
                      </a:r>
                    </a:p>
                  </a:txBody>
                  <a:tcPr marT="45711" marB="45711" anchor="ctr" anchorCtr="1"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r>
              <a:tr h="2773640">
                <a:tc>
                  <a:txBody>
                    <a:bodyPr/>
                    <a:lstStyle/>
                    <a:p>
                      <a:pPr marL="341313" marR="0" lvl="0" indent="-341313" algn="l"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5.   Project Scope Management</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endParaRPr kumimoji="0" lang="en-US" sz="8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1" i="0" u="none" strike="noStrike" cap="none" normalizeH="0" baseline="0" dirty="0" smtClean="0">
                          <a:ln>
                            <a:noFill/>
                          </a:ln>
                          <a:solidFill>
                            <a:srgbClr val="005CB8"/>
                          </a:solidFill>
                          <a:effectLst/>
                          <a:latin typeface="Arial" charset="0"/>
                        </a:rPr>
                        <a:t>5.1</a:t>
                      </a:r>
                      <a:r>
                        <a:rPr kumimoji="0" lang="en-US" sz="1400" b="1" i="0" u="none" strike="noStrike" cap="none" normalizeH="0" baseline="0" dirty="0" smtClean="0">
                          <a:ln>
                            <a:noFill/>
                          </a:ln>
                          <a:solidFill>
                            <a:schemeClr val="tx1"/>
                          </a:solidFill>
                          <a:effectLst/>
                          <a:latin typeface="Arial" charset="0"/>
                        </a:rPr>
                        <a:t> Plan Scope Management</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5.2</a:t>
                      </a:r>
                      <a:r>
                        <a:rPr kumimoji="0" lang="en-US" sz="1400" b="1" i="0" u="none" strike="noStrike" cap="none" normalizeH="0" baseline="0" dirty="0" smtClean="0">
                          <a:ln>
                            <a:noFill/>
                          </a:ln>
                          <a:solidFill>
                            <a:schemeClr val="tx1"/>
                          </a:solidFill>
                          <a:effectLst/>
                          <a:latin typeface="Arial" charset="0"/>
                        </a:rPr>
                        <a:t> Collect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5.3</a:t>
                      </a:r>
                      <a:r>
                        <a:rPr kumimoji="0" lang="en-US" sz="1400" b="1" i="0" u="none" strike="noStrike" cap="none" normalizeH="0" baseline="0" dirty="0" smtClean="0">
                          <a:ln>
                            <a:noFill/>
                          </a:ln>
                          <a:solidFill>
                            <a:schemeClr val="tx1"/>
                          </a:solidFill>
                          <a:effectLst/>
                          <a:latin typeface="Arial" charset="0"/>
                        </a:rPr>
                        <a:t> Define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5.4</a:t>
                      </a:r>
                      <a:r>
                        <a:rPr kumimoji="0" lang="en-US" sz="1400" b="1" i="0" u="none" strike="noStrike" cap="none" normalizeH="0" baseline="0" dirty="0" smtClean="0">
                          <a:ln>
                            <a:noFill/>
                          </a:ln>
                          <a:solidFill>
                            <a:schemeClr val="tx1"/>
                          </a:solidFill>
                          <a:effectLst/>
                          <a:latin typeface="Arial" charset="0"/>
                        </a:rPr>
                        <a:t> Create WBS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5.5</a:t>
                      </a:r>
                      <a:r>
                        <a:rPr kumimoji="0" lang="en-US" sz="1400" b="1" i="0" u="none" strike="noStrike" cap="none" normalizeH="0" baseline="0" dirty="0" smtClean="0">
                          <a:ln>
                            <a:noFill/>
                          </a:ln>
                          <a:solidFill>
                            <a:schemeClr val="tx1"/>
                          </a:solidFill>
                          <a:effectLst/>
                          <a:latin typeface="Arial" charset="0"/>
                        </a:rPr>
                        <a:t> Validate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5.6</a:t>
                      </a:r>
                      <a:r>
                        <a:rPr kumimoji="0" lang="en-US" sz="1400" b="1" i="0" u="none" strike="noStrike" cap="none" normalizeH="0" baseline="0" dirty="0" smtClean="0">
                          <a:ln>
                            <a:noFill/>
                          </a:ln>
                          <a:solidFill>
                            <a:schemeClr val="tx1"/>
                          </a:solidFill>
                          <a:effectLst/>
                          <a:latin typeface="Arial" charset="0"/>
                        </a:rPr>
                        <a:t> Control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5987" name="Oval 5"/>
          <p:cNvSpPr>
            <a:spLocks noChangeArrowheads="1"/>
          </p:cNvSpPr>
          <p:nvPr/>
        </p:nvSpPr>
        <p:spPr bwMode="auto">
          <a:xfrm>
            <a:off x="5586413" y="3962400"/>
            <a:ext cx="2667000" cy="685800"/>
          </a:xfrm>
          <a:prstGeom prst="ellipse">
            <a:avLst/>
          </a:prstGeom>
          <a:solidFill>
            <a:srgbClr val="FFFF75">
              <a:alpha val="43921"/>
            </a:srgbClr>
          </a:solidFill>
          <a:ln w="12700" algn="ctr">
            <a:solidFill>
              <a:schemeClr val="tx1"/>
            </a:solidFill>
            <a:round/>
            <a:headEnd/>
            <a:tailEnd/>
          </a:ln>
        </p:spPr>
        <p:txBody>
          <a:bodyPr anchor="ctr"/>
          <a:lstStyle/>
          <a:p>
            <a:pPr eaLnBrk="1" hangingPunct="1"/>
            <a:endParaRPr lang="en-US" b="1"/>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6"/>
          <p:cNvSpPr txBox="1">
            <a:spLocks noChangeArrowheads="1"/>
          </p:cNvSpPr>
          <p:nvPr/>
        </p:nvSpPr>
        <p:spPr bwMode="auto">
          <a:xfrm>
            <a:off x="152400" y="990600"/>
            <a:ext cx="8686800" cy="457200"/>
          </a:xfrm>
          <a:prstGeom prst="rect">
            <a:avLst/>
          </a:prstGeom>
          <a:noFill/>
          <a:ln w="9525">
            <a:noFill/>
            <a:miter lim="800000"/>
            <a:headEnd/>
            <a:tailEnd/>
          </a:ln>
        </p:spPr>
        <p:txBody>
          <a:bodyPr/>
          <a:lstStyle/>
          <a:p>
            <a:pPr eaLnBrk="1" hangingPunct="1"/>
            <a:r>
              <a:rPr lang="en-US" sz="2400" b="1"/>
              <a:t>5.6</a:t>
            </a:r>
            <a:r>
              <a:rPr lang="en-US">
                <a:solidFill>
                  <a:srgbClr val="0000CC"/>
                </a:solidFill>
              </a:rPr>
              <a:t> </a:t>
            </a:r>
            <a:r>
              <a:rPr lang="en-US" sz="2400" b="1"/>
              <a:t>Control Scope</a:t>
            </a:r>
          </a:p>
        </p:txBody>
      </p:sp>
      <p:sp>
        <p:nvSpPr>
          <p:cNvPr id="128004" name="Text Box 7"/>
          <p:cNvSpPr txBox="1">
            <a:spLocks noChangeArrowheads="1"/>
          </p:cNvSpPr>
          <p:nvPr/>
        </p:nvSpPr>
        <p:spPr bwMode="auto">
          <a:xfrm>
            <a:off x="227013" y="1443038"/>
            <a:ext cx="8683625" cy="1371600"/>
          </a:xfrm>
          <a:prstGeom prst="rect">
            <a:avLst/>
          </a:prstGeom>
          <a:noFill/>
          <a:ln w="9525">
            <a:noFill/>
            <a:miter lim="800000"/>
            <a:headEnd/>
            <a:tailEnd/>
          </a:ln>
        </p:spPr>
        <p:txBody>
          <a:bodyPr/>
          <a:lstStyle/>
          <a:p>
            <a:pPr marL="1544638" indent="-1544638" eaLnBrk="1" hangingPunct="1">
              <a:spcBef>
                <a:spcPct val="50000"/>
              </a:spcBef>
            </a:pPr>
            <a:r>
              <a:rPr lang="en-US" sz="2000" b="1" u="sng">
                <a:solidFill>
                  <a:schemeClr val="tx1"/>
                </a:solidFill>
                <a:latin typeface="Arial" charset="0"/>
              </a:rPr>
              <a:t>Definition:</a:t>
            </a:r>
            <a:r>
              <a:rPr lang="en-US" sz="1800">
                <a:solidFill>
                  <a:schemeClr val="tx1"/>
                </a:solidFill>
                <a:latin typeface="Arial" charset="0"/>
              </a:rPr>
              <a:t> 	</a:t>
            </a:r>
            <a:r>
              <a:rPr lang="en-US" sz="2000" b="1" i="1">
                <a:solidFill>
                  <a:schemeClr val="tx1"/>
                </a:solidFill>
                <a:latin typeface="Arial" charset="0"/>
              </a:rPr>
              <a:t>“The process of monitoring the status of the project and product scope and managing changes to the scope baseline.”</a:t>
            </a:r>
          </a:p>
          <a:p>
            <a:pPr marL="1544638" indent="-1544638" algn="r" eaLnBrk="1" hangingPunct="1">
              <a:spcBef>
                <a:spcPct val="50000"/>
              </a:spcBef>
            </a:pPr>
            <a:r>
              <a:rPr lang="en-US" sz="1400" i="1">
                <a:solidFill>
                  <a:srgbClr val="000000"/>
                </a:solidFill>
                <a:latin typeface="Times New Roman" pitchFamily="18" charset="0"/>
              </a:rPr>
              <a:t>PMBoK® Guide, 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Glossary, p. 534</a:t>
            </a:r>
          </a:p>
        </p:txBody>
      </p:sp>
      <p:sp>
        <p:nvSpPr>
          <p:cNvPr id="128005" name="Rectangle 95"/>
          <p:cNvSpPr>
            <a:spLocks noChangeArrowheads="1"/>
          </p:cNvSpPr>
          <p:nvPr/>
        </p:nvSpPr>
        <p:spPr bwMode="auto">
          <a:xfrm>
            <a:off x="5862638" y="6324600"/>
            <a:ext cx="30480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 136</a:t>
            </a:r>
          </a:p>
        </p:txBody>
      </p:sp>
      <p:pic>
        <p:nvPicPr>
          <p:cNvPr id="128006" name="Picture 7"/>
          <p:cNvPicPr>
            <a:picLocks noChangeAspect="1" noChangeArrowheads="1"/>
          </p:cNvPicPr>
          <p:nvPr/>
        </p:nvPicPr>
        <p:blipFill>
          <a:blip r:embed="rId3"/>
          <a:srcRect l="28722" t="40460" r="27846" b="26831"/>
          <a:stretch>
            <a:fillRect/>
          </a:stretch>
        </p:blipFill>
        <p:spPr bwMode="auto">
          <a:xfrm>
            <a:off x="958850" y="2895600"/>
            <a:ext cx="7283450" cy="2895600"/>
          </a:xfrm>
          <a:prstGeom prst="rect">
            <a:avLst/>
          </a:prstGeom>
          <a:noFill/>
          <a:ln w="9525" algn="ctr">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title"/>
          </p:nvPr>
        </p:nvSpPr>
        <p:spPr>
          <a:noFill/>
        </p:spPr>
        <p:txBody>
          <a:bodyPr/>
          <a:lstStyle/>
          <a:p>
            <a:pPr eaLnBrk="1" hangingPunct="1"/>
            <a:r>
              <a:rPr lang="en-US" smtClean="0"/>
              <a:t>5.6.1 Control Scope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graphicFrame>
        <p:nvGraphicFramePr>
          <p:cNvPr id="147525" name="Group 69"/>
          <p:cNvGraphicFramePr>
            <a:graphicFrameLocks noGrp="1"/>
          </p:cNvGraphicFramePr>
          <p:nvPr/>
        </p:nvGraphicFramePr>
        <p:xfrm>
          <a:off x="381000" y="1752600"/>
          <a:ext cx="8458200" cy="4427538"/>
        </p:xfrm>
        <a:graphic>
          <a:graphicData uri="http://schemas.openxmlformats.org/drawingml/2006/table">
            <a:tbl>
              <a:tblPr/>
              <a:tblGrid>
                <a:gridCol w="685800"/>
                <a:gridCol w="1752600"/>
                <a:gridCol w="6019800"/>
              </a:tblGrid>
              <a:tr h="274785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5.6.1.1</a:t>
                      </a:r>
                    </a:p>
                  </a:txBody>
                  <a:tcPr marL="45720" marR="45720" marT="45722" marB="45722"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Management Plan</a:t>
                      </a:r>
                    </a:p>
                  </a:txBody>
                  <a:tcPr marL="45720" marR="45720" marT="45722" marB="45722"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225425" marR="0" lvl="0" indent="-225425"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4.2.3.1. contains:</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Scope baseline, scope baseline is compared to actual results to determine if a change, corrective action, or preventative action is necessary.</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Scope management plan, sections from this plan describe how the scope will be monitored and controlled.</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Change management plan, defines the process for managing change on the project.</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Configuration management plan, defines those items that are configurable, those items that require formal change control, and the process for controlling changes to such items.</a:t>
                      </a:r>
                    </a:p>
                    <a:p>
                      <a:pPr marL="0" marR="0" lvl="0" indent="0" algn="l" defTabSz="914400" rtl="0" eaLnBrk="1" fontAlgn="base" latinLnBrk="0" hangingPunct="1">
                        <a:lnSpc>
                          <a:spcPct val="8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management plan, is a component of the project management plan and describes how the project requirements will be analyzed, documented, and managed.</a:t>
                      </a:r>
                    </a:p>
                  </a:txBody>
                  <a:tcPr marL="45720" marR="45720" marT="45722" marB="4572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3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5.6.1.2</a:t>
                      </a:r>
                    </a:p>
                  </a:txBody>
                  <a:tcPr marL="45720" marR="45720" marT="45722" marB="45722"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 Documentation</a:t>
                      </a:r>
                    </a:p>
                  </a:txBody>
                  <a:tcPr marL="45720" marR="45720" marT="45722" marB="4572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5.2.3.1. – requirements should be unambiguous, traceable, complete, consistent and acceptable to key stakeholders</a:t>
                      </a:r>
                    </a:p>
                  </a:txBody>
                  <a:tcPr marL="45720" marR="45720" marT="45722" marB="4572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52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5.6.1.3</a:t>
                      </a:r>
                    </a:p>
                  </a:txBody>
                  <a:tcPr marL="45720" marR="45720" marT="45722" marB="45722"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Requirements Traceability Matrix </a:t>
                      </a:r>
                    </a:p>
                  </a:txBody>
                  <a:tcPr marL="45720" marR="45720" marT="45722" marB="4572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5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Described in Section 5.2.3.2. – helps to detect the impact of any change or deviation from the scope baseline on the project objectives.</a:t>
                      </a:r>
                    </a:p>
                  </a:txBody>
                  <a:tcPr marL="45720" marR="45720" marT="45722" marB="4572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722">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5.6.1.4</a:t>
                      </a:r>
                    </a:p>
                  </a:txBody>
                  <a:tcPr marL="45720" marR="45720" marT="45722" marB="45722"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Work Performance Data</a:t>
                      </a:r>
                    </a:p>
                  </a:txBody>
                  <a:tcPr marL="45720" marR="45720" marT="45722" marB="4572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Described in Section 4.3.3.2. – can include the number of change requests received, the number of accepted or the number of deliverables completed.</a:t>
                      </a:r>
                    </a:p>
                  </a:txBody>
                  <a:tcPr marL="45720" marR="45720" marT="45722" marB="4572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5575" y="990600"/>
            <a:ext cx="8683625" cy="457200"/>
          </a:xfrm>
          <a:prstGeom prst="rect">
            <a:avLst/>
          </a:prstGeom>
          <a:noFill/>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5.6.1 Control Scope Inputs (cont’d)</a:t>
            </a:r>
          </a:p>
        </p:txBody>
      </p:sp>
      <p:graphicFrame>
        <p:nvGraphicFramePr>
          <p:cNvPr id="4" name="Table 3"/>
          <p:cNvGraphicFramePr>
            <a:graphicFrameLocks noGrp="1"/>
          </p:cNvGraphicFramePr>
          <p:nvPr/>
        </p:nvGraphicFramePr>
        <p:xfrm>
          <a:off x="612775" y="1828800"/>
          <a:ext cx="8226425" cy="1916113"/>
        </p:xfrm>
        <a:graphic>
          <a:graphicData uri="http://schemas.openxmlformats.org/drawingml/2006/table">
            <a:tbl>
              <a:tblPr/>
              <a:tblGrid>
                <a:gridCol w="685800"/>
                <a:gridCol w="1752600"/>
                <a:gridCol w="5788025"/>
              </a:tblGrid>
              <a:tr h="191611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5.6.1.5</a:t>
                      </a:r>
                    </a:p>
                  </a:txBody>
                  <a:tcPr marL="45720" marR="45720" marT="45732" marB="45732"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Organizational Process Assets</a:t>
                      </a:r>
                    </a:p>
                  </a:txBody>
                  <a:tcPr marL="45720" marR="45720" marT="45732" marB="4573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69863" marR="0" lvl="0" indent="-169863"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Described in Section 2.1.4. – the organizational process assets that can influence the Control Scope process include the following.</a:t>
                      </a:r>
                    </a:p>
                    <a:p>
                      <a:pPr marL="0" marR="0" lvl="0"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Existing formal and informal scope, control-related:</a:t>
                      </a:r>
                    </a:p>
                    <a:p>
                      <a:pPr marL="457200" marR="0" lvl="1"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Polices, procedures and templates for the WBS</a:t>
                      </a:r>
                    </a:p>
                    <a:p>
                      <a:pPr marL="457200" marR="0" lvl="1"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Project files from previous projects</a:t>
                      </a:r>
                    </a:p>
                    <a:p>
                      <a:pPr marL="457200" marR="0" lvl="1" indent="0" algn="l" defTabSz="914400" rtl="0" eaLnBrk="1" fontAlgn="base" latinLnBrk="0" hangingPunct="1">
                        <a:lnSpc>
                          <a:spcPct val="105000"/>
                        </a:lnSpc>
                        <a:spcBef>
                          <a:spcPct val="25000"/>
                        </a:spcBef>
                        <a:spcAft>
                          <a:spcPct val="0"/>
                        </a:spcAft>
                        <a:buClrTx/>
                        <a:buSzPct val="50000"/>
                        <a:buFontTx/>
                        <a:buNone/>
                        <a:tabLst>
                          <a:tab pos="914400" algn="l"/>
                        </a:tabLst>
                      </a:pPr>
                      <a:r>
                        <a:rPr kumimoji="0" lang="en-US" sz="1400" b="0" i="0" u="none" strike="noStrike" cap="none" normalizeH="0" baseline="0" dirty="0" smtClean="0">
                          <a:ln>
                            <a:noFill/>
                          </a:ln>
                          <a:solidFill>
                            <a:schemeClr val="tx1"/>
                          </a:solidFill>
                          <a:effectLst/>
                          <a:latin typeface="Arial" charset="0"/>
                        </a:rPr>
                        <a:t>- Lessons Learned from previous projects</a:t>
                      </a:r>
                    </a:p>
                    <a:p>
                      <a:pPr marL="169863" marR="0" lvl="0" indent="-169863" algn="l" defTabSz="914400" rtl="0" eaLnBrk="1" fontAlgn="base" latinLnBrk="0" hangingPunct="1">
                        <a:lnSpc>
                          <a:spcPct val="100000"/>
                        </a:lnSpc>
                        <a:spcBef>
                          <a:spcPct val="25000"/>
                        </a:spcBef>
                        <a:spcAft>
                          <a:spcPct val="0"/>
                        </a:spcAft>
                        <a:buClrTx/>
                        <a:buSzPct val="50000"/>
                        <a:buFontTx/>
                        <a:buBlip>
                          <a:blip r:embed="rId2"/>
                        </a:buBlip>
                        <a:tabLst>
                          <a:tab pos="914400" algn="l"/>
                        </a:tabLst>
                      </a:pPr>
                      <a:endParaRPr kumimoji="0" lang="en-US" sz="1400" b="0" i="0" u="none" strike="noStrike" cap="none" normalizeH="0" baseline="0" dirty="0" smtClean="0">
                        <a:ln>
                          <a:noFill/>
                        </a:ln>
                        <a:solidFill>
                          <a:schemeClr val="tx1"/>
                        </a:solidFill>
                        <a:effectLst/>
                        <a:latin typeface="Arial" charset="0"/>
                      </a:endParaRPr>
                    </a:p>
                  </a:txBody>
                  <a:tcPr marL="45720" marR="45720" marT="45732" marB="4573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noFill/>
        </p:spPr>
        <p:txBody>
          <a:bodyPr>
            <a:normAutofit fontScale="90000"/>
          </a:bodyPr>
          <a:lstStyle/>
          <a:p>
            <a:pPr eaLnBrk="1" hangingPunct="1"/>
            <a:r>
              <a:rPr lang="en-US" smtClean="0"/>
              <a:t>5.6.2 Control Scope Tools and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graphicFrame>
        <p:nvGraphicFramePr>
          <p:cNvPr id="203804" name="Group 28"/>
          <p:cNvGraphicFramePr>
            <a:graphicFrameLocks noGrp="1"/>
          </p:cNvGraphicFramePr>
          <p:nvPr/>
        </p:nvGraphicFramePr>
        <p:xfrm>
          <a:off x="304800" y="1752600"/>
          <a:ext cx="8458200" cy="1798638"/>
        </p:xfrm>
        <a:graphic>
          <a:graphicData uri="http://schemas.openxmlformats.org/drawingml/2006/table">
            <a:tbl>
              <a:tblPr/>
              <a:tblGrid>
                <a:gridCol w="668338"/>
                <a:gridCol w="1704975"/>
                <a:gridCol w="6084887"/>
              </a:tblGrid>
              <a:tr h="1798638">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5.6.2.1</a:t>
                      </a:r>
                    </a:p>
                  </a:txBody>
                  <a:tcPr marL="45720" marR="45720" marT="45752" marB="45752"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Variance Analysis</a:t>
                      </a:r>
                    </a:p>
                  </a:txBody>
                  <a:tcPr marL="45720" marR="45720" marT="45752" marB="45752"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Is a technique for determining the cause and degree of difference between the baseline and actual performance.</a:t>
                      </a:r>
                    </a:p>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Project performance measurements are used to assess the magnitude of variation from the original scope baseline.</a:t>
                      </a:r>
                    </a:p>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Important aspects of project scope control include determining the cause and degree of variance relative to the scope baseline (Section 5.4.3.1) and deciding whether corrective or preventative action is required. </a:t>
                      </a:r>
                    </a:p>
                  </a:txBody>
                  <a:tcPr marL="45720" marR="45720" marT="45752" marB="45752"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a:noFill/>
        </p:spPr>
        <p:txBody>
          <a:bodyPr/>
          <a:lstStyle/>
          <a:p>
            <a:pPr eaLnBrk="1" hangingPunct="1"/>
            <a:r>
              <a:rPr lang="en-US" smtClean="0"/>
              <a:t>5.6.3 Control Scope Outputs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graphicFrame>
        <p:nvGraphicFramePr>
          <p:cNvPr id="202819" name="Group 67"/>
          <p:cNvGraphicFramePr>
            <a:graphicFrameLocks noGrp="1"/>
          </p:cNvGraphicFramePr>
          <p:nvPr/>
        </p:nvGraphicFramePr>
        <p:xfrm>
          <a:off x="381000" y="1752600"/>
          <a:ext cx="8458200" cy="4702175"/>
        </p:xfrm>
        <a:graphic>
          <a:graphicData uri="http://schemas.openxmlformats.org/drawingml/2006/table">
            <a:tbl>
              <a:tblPr/>
              <a:tblGrid>
                <a:gridCol w="685800"/>
                <a:gridCol w="1752600"/>
                <a:gridCol w="6019800"/>
              </a:tblGrid>
              <a:tr h="1585174">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5.6.3.1</a:t>
                      </a:r>
                    </a:p>
                  </a:txBody>
                  <a:tcPr marL="45720" marR="45720" marT="45730" marB="45730"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Work Performance Information</a:t>
                      </a:r>
                    </a:p>
                  </a:txBody>
                  <a:tcPr marL="45720" marR="45720" marT="45730" marB="45730" anchor="ctr" horzOverflow="overflow">
                    <a:lnL>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Includes correlated and contextualized information on how the project scope is performing compared to the scope baseline  </a:t>
                      </a:r>
                    </a:p>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It can include the categories of the changes received, the identified scope variances and their causes, how they impact schedule or cost, and the forecast of the future scope performance.  </a:t>
                      </a:r>
                    </a:p>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This information provides a foundation for making scope decisions. </a:t>
                      </a:r>
                    </a:p>
                  </a:txBody>
                  <a:tcPr marL="45720" marR="45720" marT="45730" marB="4573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8480">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5.6.3.2</a:t>
                      </a:r>
                    </a:p>
                  </a:txBody>
                  <a:tcPr marL="45720" marR="45720" marT="45730" marB="45730"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Change Requests</a:t>
                      </a:r>
                    </a:p>
                  </a:txBody>
                  <a:tcPr marL="45720" marR="45720"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Analysis of scope performance can result in a change request to the scope baseline or other components of the project management plan.  </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Change requests can include preventative or corrective actions, defect repairs or enhancement requests.</a:t>
                      </a: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Change requests are processed for review and disposition according o the Perform Integrated Change Control process (Section 4.5)</a:t>
                      </a:r>
                    </a:p>
                  </a:txBody>
                  <a:tcPr marL="45720" marR="45720" marT="45730" marB="4573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852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5.6.3.3</a:t>
                      </a:r>
                    </a:p>
                  </a:txBody>
                  <a:tcPr marL="45720" marR="45720" marT="45730" marB="45730"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Management Plan Updates</a:t>
                      </a:r>
                    </a:p>
                  </a:txBody>
                  <a:tcPr marL="45720" marR="45720" marT="45730" marB="4573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4763"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Scope Baseline Updates – If the approved change requests have an effect on the project scope, then the scope statement, the WBS, and the WBS dictionary are revised and reissued to reflect the approved change through Perform Integrated Change Control.</a:t>
                      </a:r>
                    </a:p>
                    <a:p>
                      <a:pPr marL="4763"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Other Baseline Updates – if the approved change requests have an effect on the project besides the project scope, the </a:t>
                      </a:r>
                      <a:r>
                        <a:rPr kumimoji="0" lang="en-US" sz="1400" b="0" i="0" u="none" strike="noStrike" cap="none" normalizeH="0" baseline="0" dirty="0" err="1" smtClean="0">
                          <a:ln>
                            <a:noFill/>
                          </a:ln>
                          <a:solidFill>
                            <a:schemeClr val="tx1"/>
                          </a:solidFill>
                          <a:effectLst/>
                          <a:latin typeface="Arial" charset="0"/>
                        </a:rPr>
                        <a:t>the</a:t>
                      </a:r>
                      <a:r>
                        <a:rPr kumimoji="0" lang="en-US" sz="1400" b="0" i="0" u="none" strike="noStrike" cap="none" normalizeH="0" baseline="0" dirty="0" smtClean="0">
                          <a:ln>
                            <a:noFill/>
                          </a:ln>
                          <a:solidFill>
                            <a:schemeClr val="tx1"/>
                          </a:solidFill>
                          <a:effectLst/>
                          <a:latin typeface="Arial" charset="0"/>
                        </a:rPr>
                        <a:t> corresponding cost and schedule </a:t>
                      </a:r>
                    </a:p>
                  </a:txBody>
                  <a:tcPr marL="45720" marR="45720" marT="45730" marB="45730"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a:noFill/>
        </p:spPr>
        <p:txBody>
          <a:bodyPr>
            <a:normAutofit fontScale="90000"/>
          </a:bodyPr>
          <a:lstStyle/>
          <a:p>
            <a:pPr eaLnBrk="1" hangingPunct="1"/>
            <a:r>
              <a:rPr lang="en-US" smtClean="0"/>
              <a:t>5.6.3 Control Scope Outputs (cont’d)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graphicFrame>
        <p:nvGraphicFramePr>
          <p:cNvPr id="6" name="Table 5"/>
          <p:cNvGraphicFramePr>
            <a:graphicFrameLocks noGrp="1"/>
          </p:cNvGraphicFramePr>
          <p:nvPr/>
        </p:nvGraphicFramePr>
        <p:xfrm>
          <a:off x="612775" y="1828800"/>
          <a:ext cx="8074025" cy="1943116"/>
        </p:xfrm>
        <a:graphic>
          <a:graphicData uri="http://schemas.openxmlformats.org/drawingml/2006/table">
            <a:tbl>
              <a:tblPr/>
              <a:tblGrid>
                <a:gridCol w="685800"/>
                <a:gridCol w="1752600"/>
                <a:gridCol w="5635625"/>
              </a:tblGrid>
              <a:tr h="838201">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5.6.3.4</a:t>
                      </a:r>
                    </a:p>
                  </a:txBody>
                  <a:tcPr marL="45720" marR="45720" marT="45724" marB="45724"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Project Document Updates</a:t>
                      </a:r>
                    </a:p>
                  </a:txBody>
                  <a:tcPr marL="45720" marR="45720" marT="45724" marB="45724"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May include but are not limited to:</a:t>
                      </a:r>
                    </a:p>
                    <a:p>
                      <a:pPr marL="457200" marR="0" lvl="1"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documentation</a:t>
                      </a:r>
                    </a:p>
                    <a:p>
                      <a:pPr marL="457200" marR="0" lvl="1"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Requirements traceability matrix</a:t>
                      </a:r>
                    </a:p>
                  </a:txBody>
                  <a:tcPr marL="45720" marR="45720" marT="45724" marB="45724"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489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200" b="1" i="0" u="none" strike="noStrike" cap="none" normalizeH="0" baseline="0" dirty="0" smtClean="0">
                          <a:ln>
                            <a:noFill/>
                          </a:ln>
                          <a:solidFill>
                            <a:schemeClr val="tx1"/>
                          </a:solidFill>
                          <a:effectLst/>
                          <a:latin typeface="Arial" charset="0"/>
                        </a:rPr>
                        <a:t>5.6.3.5</a:t>
                      </a:r>
                    </a:p>
                  </a:txBody>
                  <a:tcPr marL="45720" marR="45720" marT="45724" marB="45724" anchor="ctr" horzOverflow="overflow">
                    <a:lnL w="63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tab pos="914400" algn="l"/>
                        </a:tabLst>
                      </a:pPr>
                      <a:r>
                        <a:rPr kumimoji="0" lang="en-US" sz="1400" b="1" i="0" u="none" strike="noStrike" cap="none" normalizeH="0" baseline="0" dirty="0" smtClean="0">
                          <a:ln>
                            <a:noFill/>
                          </a:ln>
                          <a:solidFill>
                            <a:schemeClr val="tx1"/>
                          </a:solidFill>
                          <a:effectLst/>
                          <a:latin typeface="Arial" charset="0"/>
                        </a:rPr>
                        <a:t>Organizational Process Asset Updates</a:t>
                      </a:r>
                    </a:p>
                  </a:txBody>
                  <a:tcPr marL="45720" marR="45720" marT="45724" marB="45724"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May include but are not limited to:</a:t>
                      </a:r>
                    </a:p>
                    <a:p>
                      <a:pPr marL="457200" marR="0" lvl="1"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Causes of variances</a:t>
                      </a:r>
                    </a:p>
                    <a:p>
                      <a:pPr marL="457200" marR="0" lvl="1"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Corrective action chosen and the reason</a:t>
                      </a:r>
                    </a:p>
                    <a:p>
                      <a:pPr marL="457200" marR="0" lvl="1"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 Other types of lessons learned from project scope control</a:t>
                      </a:r>
                    </a:p>
                  </a:txBody>
                  <a:tcPr marL="45720" marR="45720" marT="45724" marB="45724"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2400" y="990600"/>
            <a:ext cx="8683625" cy="457200"/>
          </a:xfrm>
          <a:noFill/>
        </p:spPr>
        <p:txBody>
          <a:bodyPr>
            <a:normAutofit fontScale="90000"/>
          </a:bodyPr>
          <a:lstStyle/>
          <a:p>
            <a:pPr eaLnBrk="1" hangingPunct="1"/>
            <a:r>
              <a:rPr lang="en-US" smtClean="0"/>
              <a:t>Scope Management Process Characteristics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15364" name="Rectangle 3"/>
          <p:cNvSpPr>
            <a:spLocks noGrp="1" noChangeArrowheads="1"/>
          </p:cNvSpPr>
          <p:nvPr>
            <p:ph sz="quarter" idx="1"/>
          </p:nvPr>
        </p:nvSpPr>
        <p:spPr>
          <a:xfrm>
            <a:off x="776288" y="2055813"/>
            <a:ext cx="7769225" cy="3427412"/>
          </a:xfrm>
          <a:noFill/>
        </p:spPr>
        <p:txBody>
          <a:bodyPr>
            <a:normAutofit/>
          </a:bodyPr>
          <a:lstStyle/>
          <a:p>
            <a:pPr eaLnBrk="1" hangingPunct="1">
              <a:spcBef>
                <a:spcPct val="75000"/>
              </a:spcBef>
            </a:pPr>
            <a:r>
              <a:rPr lang="en-US" smtClean="0"/>
              <a:t>Project Scope Management processes need to be well integrated with other Knowledge Area Processes</a:t>
            </a:r>
          </a:p>
          <a:p>
            <a:pPr eaLnBrk="1" hangingPunct="1">
              <a:spcBef>
                <a:spcPct val="75000"/>
              </a:spcBef>
            </a:pPr>
            <a:r>
              <a:rPr lang="en-US" smtClean="0"/>
              <a:t>Each Project Scope Management process may involve effort from one or more individuals or groups of individuals based on the needs of the project</a:t>
            </a:r>
          </a:p>
          <a:p>
            <a:pPr eaLnBrk="1" hangingPunct="1"/>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a:xfrm>
            <a:off x="152400" y="990600"/>
            <a:ext cx="8839200" cy="381000"/>
          </a:xfrm>
          <a:noFill/>
        </p:spPr>
        <p:txBody>
          <a:bodyPr>
            <a:normAutofit fontScale="90000"/>
          </a:bodyPr>
          <a:lstStyle/>
          <a:p>
            <a:pPr eaLnBrk="1" hangingPunct="1"/>
            <a:r>
              <a:rPr lang="en-US" smtClean="0"/>
              <a:t>Scope Change Control Terms</a:t>
            </a:r>
          </a:p>
        </p:txBody>
      </p:sp>
      <p:graphicFrame>
        <p:nvGraphicFramePr>
          <p:cNvPr id="166964" name="Group 52"/>
          <p:cNvGraphicFramePr>
            <a:graphicFrameLocks noGrp="1"/>
          </p:cNvGraphicFramePr>
          <p:nvPr>
            <p:ph type="tbl" idx="1"/>
          </p:nvPr>
        </p:nvGraphicFramePr>
        <p:xfrm>
          <a:off x="381000" y="1466850"/>
          <a:ext cx="8534400" cy="4718050"/>
        </p:xfrm>
        <a:graphic>
          <a:graphicData uri="http://schemas.openxmlformats.org/drawingml/2006/table">
            <a:tbl>
              <a:tblPr/>
              <a:tblGrid>
                <a:gridCol w="2286000"/>
                <a:gridCol w="6248400"/>
              </a:tblGrid>
              <a:tr h="731543">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Performance Reports</a:t>
                      </a: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Documents that provide organized and summarized work performance, earned value management parameters and calculations, and analyses of project work progress work status</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53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Scope Change Control System</a:t>
                      </a: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Procedures by which project scope may be changed: paperwork, tracking systems and approval levels necessary for authorization. Should be integrated with the overall change control system as well as that in place to control product scope. Under a contract, the scope control system must also comply with all relevant contractual  provisions.</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8334">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Scope Changes</a:t>
                      </a: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Any modification to the agreed-upon project scope as defined by the approved WBS. Often require changes to cost, time, quality, or other project objectives.</a:t>
                      </a:r>
                    </a:p>
                    <a:p>
                      <a:pPr marL="0" marR="0" lvl="0" indent="0" algn="l" defTabSz="914400" rtl="0" eaLnBrk="1" fontAlgn="base" latinLnBrk="0" hangingPunct="1">
                        <a:lnSpc>
                          <a:spcPct val="100000"/>
                        </a:lnSpc>
                        <a:spcBef>
                          <a:spcPct val="50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Scope changes are fed back through the planning process, technical and planning documents are updated as needed, and stakeholders are notified as appropriate.</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59">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Corrective Action</a:t>
                      </a: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Anything done to bring expected future project performance into line with the project plan.</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775">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Adjusted Baseline</a:t>
                      </a: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0" i="0" u="none" strike="noStrike" cap="none" normalizeH="0" baseline="0" dirty="0" smtClean="0">
                          <a:ln>
                            <a:noFill/>
                          </a:ln>
                          <a:solidFill>
                            <a:schemeClr val="tx1"/>
                          </a:solidFill>
                          <a:effectLst/>
                          <a:latin typeface="Arial" charset="0"/>
                        </a:rPr>
                        <a:t>The nature of the change may require that the corresponding baseline document be revised and reissued to reflect the approved change &amp; form the new baseline for future changes.</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fld id="{26F082C7-7B40-4141-BE8B-8DA7FBC81FF7}"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5575" y="990600"/>
            <a:ext cx="8683625" cy="457200"/>
          </a:xfrm>
          <a:prstGeom prst="rect">
            <a:avLst/>
          </a:prstGeom>
        </p:spPr>
        <p:txBody>
          <a:bodyPr/>
          <a:lstStyle>
            <a:lvl1pPr algn="l" rtl="0" eaLnBrk="0" fontAlgn="base" hangingPunct="0">
              <a:spcBef>
                <a:spcPct val="0"/>
              </a:spcBef>
              <a:spcAft>
                <a:spcPct val="0"/>
              </a:spcAft>
              <a:defRPr sz="2400" b="1">
                <a:solidFill>
                  <a:srgbClr val="005CB8"/>
                </a:solidFill>
                <a:latin typeface="+mj-lt"/>
                <a:ea typeface="+mj-ea"/>
                <a:cs typeface="+mj-cs"/>
              </a:defRPr>
            </a:lvl1pPr>
            <a:lvl2pPr algn="l" rtl="0" eaLnBrk="0" fontAlgn="base" hangingPunct="0">
              <a:spcBef>
                <a:spcPct val="0"/>
              </a:spcBef>
              <a:spcAft>
                <a:spcPct val="0"/>
              </a:spcAft>
              <a:defRPr sz="2400" b="1">
                <a:solidFill>
                  <a:srgbClr val="005CB8"/>
                </a:solidFill>
                <a:latin typeface="Verdana" pitchFamily="34" charset="0"/>
              </a:defRPr>
            </a:lvl2pPr>
            <a:lvl3pPr algn="l" rtl="0" eaLnBrk="0" fontAlgn="base" hangingPunct="0">
              <a:spcBef>
                <a:spcPct val="0"/>
              </a:spcBef>
              <a:spcAft>
                <a:spcPct val="0"/>
              </a:spcAft>
              <a:defRPr sz="2400" b="1">
                <a:solidFill>
                  <a:srgbClr val="005CB8"/>
                </a:solidFill>
                <a:latin typeface="Verdana" pitchFamily="34" charset="0"/>
              </a:defRPr>
            </a:lvl3pPr>
            <a:lvl4pPr algn="l" rtl="0" eaLnBrk="0" fontAlgn="base" hangingPunct="0">
              <a:spcBef>
                <a:spcPct val="0"/>
              </a:spcBef>
              <a:spcAft>
                <a:spcPct val="0"/>
              </a:spcAft>
              <a:defRPr sz="2400" b="1">
                <a:solidFill>
                  <a:srgbClr val="005CB8"/>
                </a:solidFill>
                <a:latin typeface="Verdana" pitchFamily="34" charset="0"/>
              </a:defRPr>
            </a:lvl4pPr>
            <a:lvl5pPr algn="l" rtl="0" eaLnBrk="0" fontAlgn="base" hangingPunct="0">
              <a:spcBef>
                <a:spcPct val="0"/>
              </a:spcBef>
              <a:spcAft>
                <a:spcPct val="0"/>
              </a:spcAft>
              <a:defRPr sz="2400" b="1">
                <a:solidFill>
                  <a:srgbClr val="005CB8"/>
                </a:solidFill>
                <a:latin typeface="Verdana" pitchFamily="34" charset="0"/>
              </a:defRPr>
            </a:lvl5pPr>
            <a:lvl6pPr marL="457200" algn="l" rtl="0" fontAlgn="base">
              <a:spcBef>
                <a:spcPct val="0"/>
              </a:spcBef>
              <a:spcAft>
                <a:spcPct val="0"/>
              </a:spcAft>
              <a:defRPr sz="2400" b="1">
                <a:solidFill>
                  <a:srgbClr val="005CB8"/>
                </a:solidFill>
                <a:latin typeface="Verdana" pitchFamily="34" charset="0"/>
              </a:defRPr>
            </a:lvl6pPr>
            <a:lvl7pPr marL="914400" algn="l" rtl="0" fontAlgn="base">
              <a:spcBef>
                <a:spcPct val="0"/>
              </a:spcBef>
              <a:spcAft>
                <a:spcPct val="0"/>
              </a:spcAft>
              <a:defRPr sz="2400" b="1">
                <a:solidFill>
                  <a:srgbClr val="005CB8"/>
                </a:solidFill>
                <a:latin typeface="Verdana" pitchFamily="34" charset="0"/>
              </a:defRPr>
            </a:lvl7pPr>
            <a:lvl8pPr marL="1371600" algn="l" rtl="0" fontAlgn="base">
              <a:spcBef>
                <a:spcPct val="0"/>
              </a:spcBef>
              <a:spcAft>
                <a:spcPct val="0"/>
              </a:spcAft>
              <a:defRPr sz="2400" b="1">
                <a:solidFill>
                  <a:srgbClr val="005CB8"/>
                </a:solidFill>
                <a:latin typeface="Verdana" pitchFamily="34" charset="0"/>
              </a:defRPr>
            </a:lvl8pPr>
            <a:lvl9pPr marL="1828800" algn="l" rtl="0" fontAlgn="base">
              <a:spcBef>
                <a:spcPct val="0"/>
              </a:spcBef>
              <a:spcAft>
                <a:spcPct val="0"/>
              </a:spcAft>
              <a:defRPr sz="2400" b="1">
                <a:solidFill>
                  <a:srgbClr val="005CB8"/>
                </a:solidFill>
                <a:latin typeface="Verdana" pitchFamily="34" charset="0"/>
              </a:defRPr>
            </a:lvl9pPr>
          </a:lstStyle>
          <a:p>
            <a:pPr eaLnBrk="1" hangingPunct="1">
              <a:defRPr/>
            </a:pPr>
            <a:r>
              <a:rPr lang="en-US" kern="0" dirty="0" smtClean="0"/>
              <a:t>Control Scope Data Flow</a:t>
            </a:r>
          </a:p>
        </p:txBody>
      </p:sp>
      <p:pic>
        <p:nvPicPr>
          <p:cNvPr id="140292" name="Picture 5"/>
          <p:cNvPicPr>
            <a:picLocks noChangeAspect="1" noChangeArrowheads="1"/>
          </p:cNvPicPr>
          <p:nvPr/>
        </p:nvPicPr>
        <p:blipFill>
          <a:blip r:embed="rId2"/>
          <a:srcRect l="28021" t="15929" r="29947" b="13203"/>
          <a:stretch>
            <a:fillRect/>
          </a:stretch>
        </p:blipFill>
        <p:spPr bwMode="auto">
          <a:xfrm>
            <a:off x="990600" y="1524000"/>
            <a:ext cx="7239000" cy="4424363"/>
          </a:xfrm>
          <a:prstGeom prst="rect">
            <a:avLst/>
          </a:prstGeom>
          <a:noFill/>
          <a:ln w="9525" algn="ctr">
            <a:noFill/>
            <a:miter lim="800000"/>
            <a:headEnd/>
            <a:tailEnd/>
          </a:ln>
        </p:spPr>
      </p:pic>
      <p:sp>
        <p:nvSpPr>
          <p:cNvPr id="140293" name="Rectangle 95"/>
          <p:cNvSpPr>
            <a:spLocks noChangeArrowheads="1"/>
          </p:cNvSpPr>
          <p:nvPr/>
        </p:nvSpPr>
        <p:spPr bwMode="auto">
          <a:xfrm>
            <a:off x="5862638" y="6324600"/>
            <a:ext cx="30480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 137</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84" name="Group 1076"/>
          <p:cNvGraphicFramePr>
            <a:graphicFrameLocks noGrp="1"/>
          </p:cNvGraphicFramePr>
          <p:nvPr/>
        </p:nvGraphicFramePr>
        <p:xfrm>
          <a:off x="381000" y="1644650"/>
          <a:ext cx="8458200" cy="3689380"/>
        </p:xfrm>
        <a:graphic>
          <a:graphicData uri="http://schemas.openxmlformats.org/drawingml/2006/table">
            <a:tbl>
              <a:tblPr/>
              <a:tblGrid>
                <a:gridCol w="1985210"/>
                <a:gridCol w="882316"/>
                <a:gridCol w="2279315"/>
                <a:gridCol w="808790"/>
                <a:gridCol w="1691106"/>
                <a:gridCol w="811463"/>
              </a:tblGrid>
              <a:tr h="535177">
                <a:tc rowSpan="2">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chemeClr val="tx1"/>
                          </a:solidFill>
                          <a:effectLst/>
                          <a:latin typeface="Arial" charset="0"/>
                        </a:rPr>
                        <a:t>Knowledge Area</a:t>
                      </a:r>
                    </a:p>
                  </a:txBody>
                  <a:tcPr marT="45695" marB="4569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gridSpan="5">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Project Management Process Groups</a:t>
                      </a:r>
                    </a:p>
                  </a:txBody>
                  <a:tcPr marT="45695" marB="4569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0573">
                <a:tc vMerge="1">
                  <a:txBody>
                    <a:bodyPr/>
                    <a:lstStyle/>
                    <a:p>
                      <a:endParaRPr lang="en-US"/>
                    </a:p>
                  </a:txBody>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Initiating</a:t>
                      </a:r>
                    </a:p>
                  </a:txBody>
                  <a:tcPr marT="45695" marB="456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Planning</a:t>
                      </a:r>
                    </a:p>
                  </a:txBody>
                  <a:tcPr marT="45695" marB="45695"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4B96">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Executing</a:t>
                      </a:r>
                    </a:p>
                  </a:txBody>
                  <a:tcPr marT="45695" marB="45695"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Monitoring &amp; Controlling</a:t>
                      </a:r>
                    </a:p>
                  </a:txBody>
                  <a:tcPr marT="45695" marB="45695" anchor="ctr" anchorCtr="1"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r>
                        <a:rPr kumimoji="0" lang="en-US" sz="1000" b="1" i="0" u="none" strike="noStrike" cap="none" normalizeH="0" baseline="0" dirty="0" smtClean="0">
                          <a:ln>
                            <a:noFill/>
                          </a:ln>
                          <a:solidFill>
                            <a:schemeClr val="tx1"/>
                          </a:solidFill>
                          <a:effectLst/>
                          <a:latin typeface="Arial" charset="0"/>
                        </a:rPr>
                        <a:t>Closing</a:t>
                      </a:r>
                    </a:p>
                  </a:txBody>
                  <a:tcPr marT="45695" marB="45695" anchor="ctr" anchorCtr="1"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alpha val="50000"/>
                      </a:srgbClr>
                    </a:solidFill>
                  </a:tcPr>
                </a:tc>
              </a:tr>
              <a:tr h="2773600">
                <a:tc>
                  <a:txBody>
                    <a:bodyPr/>
                    <a:lstStyle/>
                    <a:p>
                      <a:pPr marL="341313" marR="0" lvl="0" indent="-341313" algn="l" defTabSz="914400" rtl="0" eaLnBrk="1" fontAlgn="base" latinLnBrk="0" hangingPunct="1">
                        <a:lnSpc>
                          <a:spcPct val="100000"/>
                        </a:lnSpc>
                        <a:spcBef>
                          <a:spcPct val="25000"/>
                        </a:spcBef>
                        <a:spcAft>
                          <a:spcPct val="0"/>
                        </a:spcAft>
                        <a:buClrTx/>
                        <a:buSzPct val="50000"/>
                        <a:buFontTx/>
                        <a:buNone/>
                        <a:tabLst/>
                      </a:pPr>
                      <a:r>
                        <a:rPr kumimoji="0" lang="en-US" sz="1600" b="1" i="0" u="none" strike="noStrike" cap="none" normalizeH="0" baseline="0" dirty="0" smtClean="0">
                          <a:ln>
                            <a:noFill/>
                          </a:ln>
                          <a:solidFill>
                            <a:schemeClr val="tx1"/>
                          </a:solidFill>
                          <a:effectLst/>
                          <a:latin typeface="Arial" charset="0"/>
                        </a:rPr>
                        <a:t>5.   Project Scope Management</a:t>
                      </a:r>
                    </a:p>
                  </a:txBody>
                  <a:tcPr marT="45695" marB="4569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800" b="1" i="0" u="none" strike="noStrike" cap="none" normalizeH="0" baseline="0" dirty="0" smtClean="0">
                        <a:ln>
                          <a:noFill/>
                        </a:ln>
                        <a:solidFill>
                          <a:schemeClr val="tx1"/>
                        </a:solidFill>
                        <a:effectLst/>
                        <a:latin typeface="Arial" charset="0"/>
                      </a:endParaRP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defRPr/>
                      </a:pPr>
                      <a:endParaRPr kumimoji="0" lang="en-US" sz="8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defRPr/>
                      </a:pPr>
                      <a:r>
                        <a:rPr kumimoji="0" lang="en-US" sz="1400" b="1" i="0" u="none" strike="noStrike" cap="none" normalizeH="0" baseline="0" dirty="0" smtClean="0">
                          <a:ln>
                            <a:noFill/>
                          </a:ln>
                          <a:solidFill>
                            <a:srgbClr val="005CB8"/>
                          </a:solidFill>
                          <a:effectLst/>
                          <a:latin typeface="Arial" charset="0"/>
                        </a:rPr>
                        <a:t>5.1</a:t>
                      </a:r>
                      <a:r>
                        <a:rPr kumimoji="0" lang="en-US" sz="1400" b="1" i="0" u="none" strike="noStrike" cap="none" normalizeH="0" baseline="0" dirty="0" smtClean="0">
                          <a:ln>
                            <a:noFill/>
                          </a:ln>
                          <a:solidFill>
                            <a:schemeClr val="tx1"/>
                          </a:solidFill>
                          <a:effectLst/>
                          <a:latin typeface="Arial" charset="0"/>
                        </a:rPr>
                        <a:t> Plan Scope Management</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rgbClr val="005CB8"/>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5.2</a:t>
                      </a:r>
                      <a:r>
                        <a:rPr kumimoji="0" lang="en-US" sz="1400" b="1" i="0" u="none" strike="noStrike" cap="none" normalizeH="0" baseline="0" dirty="0" smtClean="0">
                          <a:ln>
                            <a:noFill/>
                          </a:ln>
                          <a:solidFill>
                            <a:schemeClr val="tx1"/>
                          </a:solidFill>
                          <a:effectLst/>
                          <a:latin typeface="Arial" charset="0"/>
                        </a:rPr>
                        <a:t> Collect Requirements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5.3</a:t>
                      </a:r>
                      <a:r>
                        <a:rPr kumimoji="0" lang="en-US" sz="1400" b="1" i="0" u="none" strike="noStrike" cap="none" normalizeH="0" baseline="0" dirty="0" smtClean="0">
                          <a:ln>
                            <a:noFill/>
                          </a:ln>
                          <a:solidFill>
                            <a:schemeClr val="tx1"/>
                          </a:solidFill>
                          <a:effectLst/>
                          <a:latin typeface="Arial" charset="0"/>
                        </a:rPr>
                        <a:t> Define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5.4</a:t>
                      </a:r>
                      <a:r>
                        <a:rPr kumimoji="0" lang="en-US" sz="1400" b="1" i="0" u="none" strike="noStrike" cap="none" normalizeH="0" baseline="0" dirty="0" smtClean="0">
                          <a:ln>
                            <a:noFill/>
                          </a:ln>
                          <a:solidFill>
                            <a:schemeClr val="tx1"/>
                          </a:solidFill>
                          <a:effectLst/>
                          <a:latin typeface="Arial" charset="0"/>
                        </a:rPr>
                        <a:t> Create WBS</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5.5</a:t>
                      </a:r>
                      <a:r>
                        <a:rPr kumimoji="0" lang="en-US" sz="1400" b="1" i="0" u="none" strike="noStrike" cap="none" normalizeH="0" baseline="0" dirty="0" smtClean="0">
                          <a:ln>
                            <a:noFill/>
                          </a:ln>
                          <a:solidFill>
                            <a:schemeClr val="tx1"/>
                          </a:solidFill>
                          <a:effectLst/>
                          <a:latin typeface="Arial" charset="0"/>
                        </a:rPr>
                        <a:t> Validate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4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5000"/>
                        </a:spcBef>
                        <a:spcAft>
                          <a:spcPct val="0"/>
                        </a:spcAft>
                        <a:buClrTx/>
                        <a:buSzPct val="50000"/>
                        <a:buFontTx/>
                        <a:buNone/>
                        <a:tabLst/>
                      </a:pPr>
                      <a:r>
                        <a:rPr kumimoji="0" lang="en-US" sz="1400" b="1" i="0" u="none" strike="noStrike" cap="none" normalizeH="0" baseline="0" dirty="0" smtClean="0">
                          <a:ln>
                            <a:noFill/>
                          </a:ln>
                          <a:solidFill>
                            <a:srgbClr val="005CB8"/>
                          </a:solidFill>
                          <a:effectLst/>
                          <a:latin typeface="Arial" charset="0"/>
                        </a:rPr>
                        <a:t>5.6</a:t>
                      </a:r>
                      <a:r>
                        <a:rPr kumimoji="0" lang="en-US" sz="1400" b="1" i="0" u="none" strike="noStrike" cap="none" normalizeH="0" baseline="0" dirty="0" smtClean="0">
                          <a:ln>
                            <a:noFill/>
                          </a:ln>
                          <a:solidFill>
                            <a:schemeClr val="tx1"/>
                          </a:solidFill>
                          <a:effectLst/>
                          <a:latin typeface="Arial" charset="0"/>
                        </a:rPr>
                        <a:t> Control Scope</a:t>
                      </a:r>
                    </a:p>
                    <a:p>
                      <a:pPr marL="0" marR="0" lvl="0" indent="0" algn="l"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Tx/>
                        <a:buSzPct val="50000"/>
                        <a:buFontTx/>
                        <a:buNone/>
                        <a:tabLst/>
                      </a:pPr>
                      <a:endParaRPr kumimoji="0" lang="en-US" sz="1000" b="1" i="0" u="none" strike="noStrike" cap="none" normalizeH="0" baseline="0" dirty="0" smtClean="0">
                        <a:ln>
                          <a:noFill/>
                        </a:ln>
                        <a:solidFill>
                          <a:schemeClr val="tx1"/>
                        </a:solidFill>
                        <a:effectLst/>
                        <a:latin typeface="Arial" charset="0"/>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1" name="Rectangle 1062"/>
          <p:cNvSpPr>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Plan Scope Management Process</a:t>
            </a:r>
          </a:p>
        </p:txBody>
      </p:sp>
      <p:sp>
        <p:nvSpPr>
          <p:cNvPr id="17442" name="Oval 5"/>
          <p:cNvSpPr>
            <a:spLocks noChangeArrowheads="1"/>
          </p:cNvSpPr>
          <p:nvPr/>
        </p:nvSpPr>
        <p:spPr bwMode="auto">
          <a:xfrm>
            <a:off x="2971800" y="2590800"/>
            <a:ext cx="2667000" cy="685800"/>
          </a:xfrm>
          <a:prstGeom prst="ellipse">
            <a:avLst/>
          </a:prstGeom>
          <a:solidFill>
            <a:srgbClr val="FFFF75">
              <a:alpha val="43921"/>
            </a:srgbClr>
          </a:solidFill>
          <a:ln w="12700" algn="ctr">
            <a:solidFill>
              <a:schemeClr val="tx1"/>
            </a:solidFill>
            <a:round/>
            <a:headEnd/>
            <a:tailEnd/>
          </a:ln>
        </p:spPr>
        <p:txBody>
          <a:bodyPr anchor="ctr"/>
          <a:lstStyle/>
          <a:p>
            <a:pPr eaLnBrk="1" hangingPunct="1"/>
            <a:endParaRPr lang="en-US" b="1"/>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29"/>
          <p:cNvSpPr txBox="1">
            <a:spLocks noChangeArrowheads="1"/>
          </p:cNvSpPr>
          <p:nvPr/>
        </p:nvSpPr>
        <p:spPr bwMode="auto">
          <a:xfrm>
            <a:off x="4724400" y="242888"/>
            <a:ext cx="4191000" cy="366712"/>
          </a:xfrm>
          <a:prstGeom prst="rect">
            <a:avLst/>
          </a:prstGeom>
          <a:noFill/>
          <a:ln w="9525">
            <a:noFill/>
            <a:miter lim="800000"/>
            <a:headEnd/>
            <a:tailEnd/>
          </a:ln>
        </p:spPr>
        <p:txBody>
          <a:bodyPr>
            <a:spAutoFit/>
          </a:bodyPr>
          <a:lstStyle/>
          <a:p>
            <a:pPr eaLnBrk="1" hangingPunct="1">
              <a:spcBef>
                <a:spcPct val="50000"/>
              </a:spcBef>
            </a:pPr>
            <a:endParaRPr lang="en-US" sz="1800">
              <a:solidFill>
                <a:schemeClr val="tx1"/>
              </a:solidFill>
              <a:latin typeface="Arial" charset="0"/>
            </a:endParaRPr>
          </a:p>
        </p:txBody>
      </p:sp>
      <p:sp>
        <p:nvSpPr>
          <p:cNvPr id="19460" name="Text Box 1030"/>
          <p:cNvSpPr txBox="1">
            <a:spLocks noChangeArrowheads="1"/>
          </p:cNvSpPr>
          <p:nvPr/>
        </p:nvSpPr>
        <p:spPr bwMode="auto">
          <a:xfrm>
            <a:off x="152400" y="990600"/>
            <a:ext cx="8683625" cy="457200"/>
          </a:xfrm>
          <a:prstGeom prst="rect">
            <a:avLst/>
          </a:prstGeom>
          <a:noFill/>
          <a:ln w="9525">
            <a:noFill/>
            <a:miter lim="800000"/>
            <a:headEnd/>
            <a:tailEnd/>
          </a:ln>
        </p:spPr>
        <p:txBody>
          <a:bodyPr/>
          <a:lstStyle/>
          <a:p>
            <a:pPr eaLnBrk="1" hangingPunct="1"/>
            <a:r>
              <a:rPr lang="en-US" sz="2400" b="1"/>
              <a:t>5.1 Plan Scope Management</a:t>
            </a:r>
          </a:p>
        </p:txBody>
      </p:sp>
      <p:sp>
        <p:nvSpPr>
          <p:cNvPr id="19461" name="Text Box 1031"/>
          <p:cNvSpPr txBox="1">
            <a:spLocks noChangeArrowheads="1"/>
          </p:cNvSpPr>
          <p:nvPr/>
        </p:nvSpPr>
        <p:spPr bwMode="auto">
          <a:xfrm>
            <a:off x="227013" y="1443038"/>
            <a:ext cx="8683625" cy="1604962"/>
          </a:xfrm>
          <a:prstGeom prst="rect">
            <a:avLst/>
          </a:prstGeom>
          <a:noFill/>
          <a:ln w="9525">
            <a:noFill/>
            <a:miter lim="800000"/>
            <a:headEnd/>
            <a:tailEnd/>
          </a:ln>
        </p:spPr>
        <p:txBody>
          <a:bodyPr/>
          <a:lstStyle/>
          <a:p>
            <a:pPr marL="1544638" indent="-1544638" eaLnBrk="1" hangingPunct="1">
              <a:spcBef>
                <a:spcPct val="25000"/>
              </a:spcBef>
            </a:pPr>
            <a:r>
              <a:rPr lang="en-US" sz="2000" b="1" u="sng">
                <a:solidFill>
                  <a:schemeClr val="tx1"/>
                </a:solidFill>
                <a:latin typeface="Arial" charset="0"/>
              </a:rPr>
              <a:t>Definition:</a:t>
            </a:r>
            <a:r>
              <a:rPr lang="en-US" sz="1800">
                <a:solidFill>
                  <a:schemeClr val="tx1"/>
                </a:solidFill>
                <a:latin typeface="Arial" charset="0"/>
              </a:rPr>
              <a:t> 	</a:t>
            </a:r>
            <a:r>
              <a:rPr lang="en-US" sz="2000" b="1" i="1">
                <a:solidFill>
                  <a:schemeClr val="tx1"/>
                </a:solidFill>
                <a:latin typeface="Arial" charset="0"/>
              </a:rPr>
              <a:t>“Plan Scope Management is the process of creating a scope management plan that documents how the project scope will be defined, validated, and controlled.”</a:t>
            </a:r>
          </a:p>
          <a:p>
            <a:pPr marL="1544638" indent="-1544638" algn="r" eaLnBrk="1" hangingPunct="1">
              <a:spcBef>
                <a:spcPct val="25000"/>
              </a:spcBef>
            </a:pPr>
            <a:r>
              <a:rPr lang="en-US" sz="1400" i="1">
                <a:solidFill>
                  <a:srgbClr val="000000"/>
                </a:solidFill>
                <a:latin typeface="Times New Roman" pitchFamily="18" charset="0"/>
              </a:rPr>
              <a:t>PMBoK® Guide,5th Edition, page 107</a:t>
            </a:r>
          </a:p>
        </p:txBody>
      </p:sp>
      <p:sp>
        <p:nvSpPr>
          <p:cNvPr id="19462" name="Rectangle 1131"/>
          <p:cNvSpPr>
            <a:spLocks noChangeArrowheads="1"/>
          </p:cNvSpPr>
          <p:nvPr/>
        </p:nvSpPr>
        <p:spPr bwMode="auto">
          <a:xfrm>
            <a:off x="5557838" y="6324600"/>
            <a:ext cx="3352800" cy="304800"/>
          </a:xfrm>
          <a:prstGeom prst="rect">
            <a:avLst/>
          </a:prstGeom>
          <a:noFill/>
          <a:ln w="9525" algn="ctr">
            <a:noFill/>
            <a:miter lim="800000"/>
            <a:headEnd/>
            <a:tailEnd/>
          </a:ln>
        </p:spPr>
        <p:txBody>
          <a:bodyPr>
            <a:spAutoFit/>
          </a:bodyPr>
          <a:lstStyle/>
          <a:p>
            <a:pPr algn="r" eaLnBrk="1" hangingPunct="1"/>
            <a:r>
              <a:rPr lang="en-US" sz="1400" i="1">
                <a:solidFill>
                  <a:srgbClr val="000000"/>
                </a:solidFill>
                <a:latin typeface="Times New Roman" pitchFamily="18" charset="0"/>
              </a:rPr>
              <a:t>PMBoK® Guide,5</a:t>
            </a:r>
            <a:r>
              <a:rPr lang="en-US" sz="1400" i="1" baseline="30000">
                <a:solidFill>
                  <a:srgbClr val="000000"/>
                </a:solidFill>
                <a:latin typeface="Times New Roman" pitchFamily="18" charset="0"/>
              </a:rPr>
              <a:t>th</a:t>
            </a:r>
            <a:r>
              <a:rPr lang="en-US" sz="1400" i="1">
                <a:solidFill>
                  <a:srgbClr val="000000"/>
                </a:solidFill>
                <a:latin typeface="Times New Roman" pitchFamily="18" charset="0"/>
              </a:rPr>
              <a:t> Edition, page 107</a:t>
            </a:r>
          </a:p>
        </p:txBody>
      </p:sp>
      <p:pic>
        <p:nvPicPr>
          <p:cNvPr id="19463" name="Picture 8"/>
          <p:cNvPicPr>
            <a:picLocks noChangeAspect="1" noChangeArrowheads="1"/>
          </p:cNvPicPr>
          <p:nvPr/>
        </p:nvPicPr>
        <p:blipFill>
          <a:blip r:embed="rId3"/>
          <a:srcRect l="14165" t="24583" r="17610" b="53632"/>
          <a:stretch>
            <a:fillRect/>
          </a:stretch>
        </p:blipFill>
        <p:spPr bwMode="auto">
          <a:xfrm>
            <a:off x="711200" y="3276600"/>
            <a:ext cx="7993063" cy="2438400"/>
          </a:xfrm>
          <a:prstGeom prst="rect">
            <a:avLst/>
          </a:prstGeom>
          <a:noFill/>
          <a:ln w="9525" algn="ctr">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7290</Words>
  <Application>Microsoft Office PowerPoint</Application>
  <PresentationFormat>On-screen Show (4:3)</PresentationFormat>
  <Paragraphs>924</Paragraphs>
  <Slides>71</Slides>
  <Notes>64</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Equity</vt:lpstr>
      <vt:lpstr>PMP Study Group</vt:lpstr>
      <vt:lpstr>Project Scope Management Definition</vt:lpstr>
      <vt:lpstr>Project Scope Management IS…</vt:lpstr>
      <vt:lpstr>Project Scope Management Processes </vt:lpstr>
      <vt:lpstr>Project Scope vs. Product Scope</vt:lpstr>
      <vt:lpstr>Completion Measures…</vt:lpstr>
      <vt:lpstr>Scope Management Process Characteristics</vt:lpstr>
      <vt:lpstr>Slide 8</vt:lpstr>
      <vt:lpstr>Slide 9</vt:lpstr>
      <vt:lpstr>5.1.1 Plan Scope Management Inputs</vt:lpstr>
      <vt:lpstr>5.1.1 Plan Scope Management Inputs (cont’d)</vt:lpstr>
      <vt:lpstr>5.1.2 Plan Scope Management Tools and Techniques</vt:lpstr>
      <vt:lpstr>5.1.3 Plan Scope Management Outputs</vt:lpstr>
      <vt:lpstr>5.1.3 Plan Scope Management Outputs (cont’d)</vt:lpstr>
      <vt:lpstr>Plan Scope Management Terms</vt:lpstr>
      <vt:lpstr>Plan Scope Management Data Flow</vt:lpstr>
      <vt:lpstr>Slide 17</vt:lpstr>
      <vt:lpstr>Slide 18</vt:lpstr>
      <vt:lpstr>5.2.1 Collect Requirements Inputs</vt:lpstr>
      <vt:lpstr>5.2.2 Collect Requirements Tools and Techniques</vt:lpstr>
      <vt:lpstr>5.2.2 Collect Requirements Tools and Techniques (cont’d)</vt:lpstr>
      <vt:lpstr>5.2.2 Collect Requirements Tools and Techniques (cont’d)</vt:lpstr>
      <vt:lpstr>Context Diagram Example</vt:lpstr>
      <vt:lpstr>5.2.3 Collect Requirements Outputs</vt:lpstr>
      <vt:lpstr>5.2.3 Collect Requirements Outputs (cont’d)</vt:lpstr>
      <vt:lpstr>Requirements Traceability Matrix</vt:lpstr>
      <vt:lpstr>Collect Requirements Terms</vt:lpstr>
      <vt:lpstr>Collect Requirements Data Flow</vt:lpstr>
      <vt:lpstr>Slide 29</vt:lpstr>
      <vt:lpstr>Slide 30</vt:lpstr>
      <vt:lpstr>Define Scope Note:</vt:lpstr>
      <vt:lpstr>5.3.1 Define Scope Inputs</vt:lpstr>
      <vt:lpstr>5.3.2 Define Scope Tools and Techniques</vt:lpstr>
      <vt:lpstr>5.3.3 Scope Definition Outputs</vt:lpstr>
      <vt:lpstr>Define Scope Terms</vt:lpstr>
      <vt:lpstr>Define Scope Data Flow</vt:lpstr>
      <vt:lpstr>Slide 37</vt:lpstr>
      <vt:lpstr>Slide 38</vt:lpstr>
      <vt:lpstr>Work Breakdown Structure (WBS)</vt:lpstr>
      <vt:lpstr>5.4.1 Create WBS Inputs</vt:lpstr>
      <vt:lpstr>Slide 41</vt:lpstr>
      <vt:lpstr>Slide 42</vt:lpstr>
      <vt:lpstr>5.4.2 Create WBS Tools and Techniques</vt:lpstr>
      <vt:lpstr>Slide 44</vt:lpstr>
      <vt:lpstr>WBS Templates</vt:lpstr>
      <vt:lpstr>Product-Oriented WBS</vt:lpstr>
      <vt:lpstr>Process-Oriented WBS</vt:lpstr>
      <vt:lpstr>WBS Templates (cont’d)</vt:lpstr>
      <vt:lpstr>5.4.3 Create WBS Outputs</vt:lpstr>
      <vt:lpstr>Slide 50</vt:lpstr>
      <vt:lpstr>5.4.3 Create WBS Outputs (cont’d)</vt:lpstr>
      <vt:lpstr>WBS Packages</vt:lpstr>
      <vt:lpstr>WBS Packages (cont’d)</vt:lpstr>
      <vt:lpstr>Create WBS Terms</vt:lpstr>
      <vt:lpstr>Slide 55</vt:lpstr>
      <vt:lpstr>Slide 56</vt:lpstr>
      <vt:lpstr>Slide 57</vt:lpstr>
      <vt:lpstr>5.5.1 Validate Scope Inputs</vt:lpstr>
      <vt:lpstr>5.5.2 Validate Scope Tools and Techniques</vt:lpstr>
      <vt:lpstr>5.5.3 Validate Scope Outputs</vt:lpstr>
      <vt:lpstr>Scope Validation Terms</vt:lpstr>
      <vt:lpstr>Slide 62</vt:lpstr>
      <vt:lpstr>Slide 63</vt:lpstr>
      <vt:lpstr>Slide 64</vt:lpstr>
      <vt:lpstr>5.6.1 Control Scope Inputs</vt:lpstr>
      <vt:lpstr>Slide 66</vt:lpstr>
      <vt:lpstr>5.6.2 Control Scope Tools and Techniques</vt:lpstr>
      <vt:lpstr>5.6.3 Control Scope Outputs</vt:lpstr>
      <vt:lpstr>5.6.3 Control Scope Outputs (cont’d)</vt:lpstr>
      <vt:lpstr>Scope Change Control Terms</vt:lpstr>
      <vt:lpstr>Slide 71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Study Group</dc:title>
  <dc:creator>Admin</dc:creator>
  <cp:lastModifiedBy>USER</cp:lastModifiedBy>
  <cp:revision>2</cp:revision>
  <dcterms:created xsi:type="dcterms:W3CDTF">2006-08-16T00:00:00Z</dcterms:created>
  <dcterms:modified xsi:type="dcterms:W3CDTF">2019-07-30T05:23:07Z</dcterms:modified>
</cp:coreProperties>
</file>