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7FCA-D1CC-4DD1-8BAF-34C251929349}" type="datetimeFigureOut">
              <a:rPr lang="en-US" smtClean="0"/>
              <a:pPr/>
              <a:t>29-Jul-19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D8D0B-CE3B-4D7F-AD62-21623B94B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D8D0B-CE3B-4D7F-AD62-21623B94BF8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B09B4F2-845C-45C0-B158-FC4F68B0EE0F}" type="datetime1">
              <a:rPr lang="en-US" smtClean="0"/>
              <a:pPr/>
              <a:t>29-Jul-19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D8B9-2D43-48D3-864D-7116A09F4C76}" type="datetime1">
              <a:rPr lang="en-US" smtClean="0"/>
              <a:pPr/>
              <a:t>29-Jul-19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D8B9-2D43-48D3-864D-7116A09F4C76}" type="datetime1">
              <a:rPr lang="en-US" smtClean="0"/>
              <a:pPr/>
              <a:t>29-Jul-19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4DA2F24-ACB2-4288-9258-F59AE7BB8A15}" type="datetime1">
              <a:rPr lang="en-US" smtClean="0"/>
              <a:pPr/>
              <a:t>29-Jul-19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527D8B9-2D43-48D3-864D-7116A09F4C76}" type="datetime1">
              <a:rPr lang="en-US" smtClean="0"/>
              <a:pPr/>
              <a:t>29-Jul-19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D74-BBFB-4128-A661-6D9EFE1FC16B}" type="datetime1">
              <a:rPr lang="en-US" smtClean="0"/>
              <a:pPr/>
              <a:t>29-Jul-19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D8B9-2D43-48D3-864D-7116A09F4C76}" type="datetime1">
              <a:rPr lang="en-US" smtClean="0"/>
              <a:pPr/>
              <a:t>29-Jul-19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1F7F10-FFFB-44D9-B3A2-CDB346DB31D2}" type="datetime1">
              <a:rPr lang="en-US" smtClean="0"/>
              <a:pPr/>
              <a:t>29-Jul-19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92EA-817A-45C8-82CC-A05104DC6EB0}" type="datetime1">
              <a:rPr lang="en-US" smtClean="0"/>
              <a:pPr/>
              <a:t>29-Jul-19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27D8B9-2D43-48D3-864D-7116A09F4C76}" type="datetime1">
              <a:rPr lang="en-US" smtClean="0"/>
              <a:pPr/>
              <a:t>29-Jul-19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27D8B9-2D43-48D3-864D-7116A09F4C76}" type="datetime1">
              <a:rPr lang="en-US" smtClean="0"/>
              <a:pPr/>
              <a:t>29-Jul-19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27D8B9-2D43-48D3-864D-7116A09F4C76}" type="datetime1">
              <a:rPr lang="en-US" smtClean="0"/>
              <a:pPr/>
              <a:t>29-Jul-19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quarter" idx="1"/>
          </p:nvPr>
        </p:nvSpPr>
        <p:spPr>
          <a:xfrm>
            <a:off x="1107439" y="1176020"/>
            <a:ext cx="7251700" cy="1091323"/>
          </a:xfrm>
          <a:prstGeom prst="rect">
            <a:avLst/>
          </a:prstGeom>
        </p:spPr>
        <p:txBody>
          <a:bodyPr vert="horz" wrap="square" lIns="0" tIns="471169" rIns="0" bIns="0" rtlCol="0">
            <a:spAutoFit/>
          </a:bodyPr>
          <a:lstStyle/>
          <a:p>
            <a:pPr marL="652145" marR="296545" indent="1804670">
              <a:lnSpc>
                <a:spcPct val="100000"/>
              </a:lnSpc>
              <a:spcBef>
                <a:spcPts val="100"/>
              </a:spcBef>
            </a:pPr>
            <a:r>
              <a:rPr lang="en-US" sz="4000" dirty="0" smtClean="0"/>
              <a:t>Project Initiation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920" y="497840"/>
            <a:ext cx="2296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Feasibility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508240" cy="362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85" dirty="0">
                <a:latin typeface="Arial"/>
                <a:cs typeface="Arial"/>
              </a:rPr>
              <a:t>A </a:t>
            </a:r>
            <a:r>
              <a:rPr sz="3200" spc="-70" dirty="0">
                <a:latin typeface="Arial"/>
                <a:cs typeface="Arial"/>
              </a:rPr>
              <a:t>feasibility </a:t>
            </a:r>
            <a:r>
              <a:rPr sz="3200" spc="-110" dirty="0">
                <a:latin typeface="Arial"/>
                <a:cs typeface="Arial"/>
              </a:rPr>
              <a:t>study </a:t>
            </a:r>
            <a:r>
              <a:rPr sz="3200" spc="-300" dirty="0">
                <a:latin typeface="Arial"/>
                <a:cs typeface="Arial"/>
              </a:rPr>
              <a:t>assesses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75" dirty="0">
                <a:latin typeface="Arial"/>
                <a:cs typeface="Arial"/>
              </a:rPr>
              <a:t>operational,  </a:t>
            </a:r>
            <a:r>
              <a:rPr sz="3200" spc="-105" dirty="0">
                <a:latin typeface="Arial"/>
                <a:cs typeface="Arial"/>
              </a:rPr>
              <a:t>technical, </a:t>
            </a:r>
            <a:r>
              <a:rPr sz="3200" spc="-155" dirty="0">
                <a:latin typeface="Arial"/>
                <a:cs typeface="Arial"/>
              </a:rPr>
              <a:t>and </a:t>
            </a:r>
            <a:r>
              <a:rPr sz="3200" spc="-135" dirty="0">
                <a:latin typeface="Arial"/>
                <a:cs typeface="Arial"/>
              </a:rPr>
              <a:t>economic </a:t>
            </a:r>
            <a:r>
              <a:rPr sz="3200" spc="-70" dirty="0">
                <a:latin typeface="Arial"/>
                <a:cs typeface="Arial"/>
              </a:rPr>
              <a:t>merits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45" dirty="0">
                <a:latin typeface="Arial"/>
                <a:cs typeface="Arial"/>
              </a:rPr>
              <a:t>the  </a:t>
            </a:r>
            <a:r>
              <a:rPr sz="3200" spc="-125" dirty="0">
                <a:latin typeface="Arial"/>
                <a:cs typeface="Arial"/>
              </a:rPr>
              <a:t>proposed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project.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Arial"/>
                <a:cs typeface="Arial"/>
              </a:rPr>
              <a:t>There </a:t>
            </a:r>
            <a:r>
              <a:rPr sz="3200" spc="-130" dirty="0">
                <a:latin typeface="Arial"/>
                <a:cs typeface="Arial"/>
              </a:rPr>
              <a:t>are </a:t>
            </a:r>
            <a:r>
              <a:rPr sz="3200" spc="-50" dirty="0">
                <a:latin typeface="Arial"/>
                <a:cs typeface="Arial"/>
              </a:rPr>
              <a:t>three </a:t>
            </a:r>
            <a:r>
              <a:rPr sz="3200" spc="-125" dirty="0">
                <a:latin typeface="Arial"/>
                <a:cs typeface="Arial"/>
              </a:rPr>
              <a:t>types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40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feasibility: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150" dirty="0">
                <a:latin typeface="Arial"/>
                <a:cs typeface="Arial"/>
              </a:rPr>
              <a:t>Technical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feasibility.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165" dirty="0">
                <a:latin typeface="Arial"/>
                <a:cs typeface="Arial"/>
              </a:rPr>
              <a:t>Economic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feasibility.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90" dirty="0">
                <a:latin typeface="Arial"/>
                <a:cs typeface="Arial"/>
              </a:rPr>
              <a:t>Operational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feasibility.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2350" y="497840"/>
            <a:ext cx="45605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Technical</a:t>
            </a:r>
            <a:r>
              <a:rPr spc="-275" dirty="0"/>
              <a:t> </a:t>
            </a:r>
            <a:r>
              <a:rPr spc="-160" dirty="0"/>
              <a:t>Feasibility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8047990" cy="305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6385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Arial"/>
                <a:cs typeface="Arial"/>
              </a:rPr>
              <a:t>Technical </a:t>
            </a:r>
            <a:r>
              <a:rPr sz="3200" spc="-70" dirty="0">
                <a:latin typeface="Arial"/>
                <a:cs typeface="Arial"/>
              </a:rPr>
              <a:t>feasibility </a:t>
            </a:r>
            <a:r>
              <a:rPr sz="3200" spc="-300" dirty="0">
                <a:latin typeface="Arial"/>
                <a:cs typeface="Arial"/>
              </a:rPr>
              <a:t>assesses </a:t>
            </a:r>
            <a:r>
              <a:rPr sz="3200" spc="-55" dirty="0">
                <a:latin typeface="Arial"/>
                <a:cs typeface="Arial"/>
              </a:rPr>
              <a:t>whether </a:t>
            </a:r>
            <a:r>
              <a:rPr sz="3200" spc="-40" dirty="0">
                <a:latin typeface="Arial"/>
                <a:cs typeface="Arial"/>
              </a:rPr>
              <a:t>the  </a:t>
            </a:r>
            <a:r>
              <a:rPr sz="3200" spc="-55" dirty="0">
                <a:latin typeface="Arial"/>
                <a:cs typeface="Arial"/>
              </a:rPr>
              <a:t>current </a:t>
            </a:r>
            <a:r>
              <a:rPr sz="3200" spc="-105" dirty="0">
                <a:latin typeface="Arial"/>
                <a:cs typeface="Arial"/>
              </a:rPr>
              <a:t>technical </a:t>
            </a:r>
            <a:r>
              <a:rPr sz="3200" spc="-160" dirty="0">
                <a:latin typeface="Arial"/>
                <a:cs typeface="Arial"/>
              </a:rPr>
              <a:t>resources </a:t>
            </a:r>
            <a:r>
              <a:rPr sz="3200" spc="-130" dirty="0">
                <a:latin typeface="Arial"/>
                <a:cs typeface="Arial"/>
              </a:rPr>
              <a:t>are </a:t>
            </a:r>
            <a:r>
              <a:rPr sz="3200" spc="-65" dirty="0">
                <a:latin typeface="Arial"/>
                <a:cs typeface="Arial"/>
              </a:rPr>
              <a:t>sufficient</a:t>
            </a:r>
            <a:r>
              <a:rPr sz="3200" spc="-415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for 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105" dirty="0">
                <a:latin typeface="Arial"/>
                <a:cs typeface="Arial"/>
              </a:rPr>
              <a:t>new</a:t>
            </a:r>
            <a:r>
              <a:rPr sz="3200" spc="-31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system.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If </a:t>
            </a:r>
            <a:r>
              <a:rPr sz="3200" spc="-70" dirty="0">
                <a:latin typeface="Arial"/>
                <a:cs typeface="Arial"/>
              </a:rPr>
              <a:t>they </a:t>
            </a:r>
            <a:r>
              <a:rPr sz="3200" spc="-130" dirty="0">
                <a:latin typeface="Arial"/>
                <a:cs typeface="Arial"/>
              </a:rPr>
              <a:t>are </a:t>
            </a:r>
            <a:r>
              <a:rPr sz="3200" spc="-5" dirty="0">
                <a:latin typeface="Arial"/>
                <a:cs typeface="Arial"/>
              </a:rPr>
              <a:t>not</a:t>
            </a:r>
            <a:r>
              <a:rPr sz="3200" spc="-63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available, </a:t>
            </a:r>
            <a:r>
              <a:rPr sz="3200" spc="-195" dirty="0">
                <a:latin typeface="Arial"/>
                <a:cs typeface="Arial"/>
              </a:rPr>
              <a:t>can </a:t>
            </a:r>
            <a:r>
              <a:rPr sz="3200" spc="-70" dirty="0">
                <a:latin typeface="Arial"/>
                <a:cs typeface="Arial"/>
              </a:rPr>
              <a:t>they </a:t>
            </a:r>
            <a:r>
              <a:rPr sz="3200" spc="-150" dirty="0">
                <a:latin typeface="Arial"/>
                <a:cs typeface="Arial"/>
              </a:rPr>
              <a:t>be </a:t>
            </a:r>
            <a:r>
              <a:rPr sz="3200" spc="-135" dirty="0">
                <a:latin typeface="Arial"/>
                <a:cs typeface="Arial"/>
              </a:rPr>
              <a:t>upgraded  </a:t>
            </a:r>
            <a:r>
              <a:rPr sz="3200" spc="40" dirty="0">
                <a:latin typeface="Arial"/>
                <a:cs typeface="Arial"/>
              </a:rPr>
              <a:t>to </a:t>
            </a:r>
            <a:r>
              <a:rPr sz="3200" spc="-85" dirty="0">
                <a:latin typeface="Arial"/>
                <a:cs typeface="Arial"/>
              </a:rPr>
              <a:t>provide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00" dirty="0">
                <a:latin typeface="Arial"/>
                <a:cs typeface="Arial"/>
              </a:rPr>
              <a:t>level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05" dirty="0">
                <a:latin typeface="Arial"/>
                <a:cs typeface="Arial"/>
              </a:rPr>
              <a:t>technology </a:t>
            </a:r>
            <a:r>
              <a:rPr sz="3200" spc="-200" dirty="0">
                <a:latin typeface="Arial"/>
                <a:cs typeface="Arial"/>
              </a:rPr>
              <a:t>necessary  </a:t>
            </a:r>
            <a:r>
              <a:rPr sz="3200" spc="10" dirty="0">
                <a:latin typeface="Arial"/>
                <a:cs typeface="Arial"/>
              </a:rPr>
              <a:t>for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105" dirty="0">
                <a:latin typeface="Arial"/>
                <a:cs typeface="Arial"/>
              </a:rPr>
              <a:t>new</a:t>
            </a:r>
            <a:r>
              <a:rPr sz="3200" spc="-484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system.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2350" y="497840"/>
            <a:ext cx="45605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Technical</a:t>
            </a:r>
            <a:r>
              <a:rPr spc="-275" dirty="0"/>
              <a:t> </a:t>
            </a:r>
            <a:r>
              <a:rPr spc="-160" dirty="0"/>
              <a:t>Feasibility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925434" cy="217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9763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54" dirty="0">
                <a:latin typeface="Arial"/>
                <a:cs typeface="Arial"/>
              </a:rPr>
              <a:t>Assessing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110" dirty="0">
                <a:latin typeface="Arial"/>
                <a:cs typeface="Arial"/>
              </a:rPr>
              <a:t>organization’s </a:t>
            </a:r>
            <a:r>
              <a:rPr sz="3200" spc="-40" dirty="0">
                <a:latin typeface="Arial"/>
                <a:cs typeface="Arial"/>
              </a:rPr>
              <a:t>ability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40" dirty="0">
                <a:latin typeface="Arial"/>
                <a:cs typeface="Arial"/>
              </a:rPr>
              <a:t>to  </a:t>
            </a:r>
            <a:r>
              <a:rPr sz="3200" spc="-85" dirty="0">
                <a:latin typeface="Arial"/>
                <a:cs typeface="Arial"/>
              </a:rPr>
              <a:t>construct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proposed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system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270" dirty="0">
                <a:latin typeface="Arial"/>
                <a:cs typeface="Arial"/>
              </a:rPr>
              <a:t>Takes </a:t>
            </a:r>
            <a:r>
              <a:rPr sz="3200" dirty="0">
                <a:latin typeface="Arial"/>
                <a:cs typeface="Arial"/>
              </a:rPr>
              <a:t>into </a:t>
            </a:r>
            <a:r>
              <a:rPr sz="3200" spc="-125" dirty="0">
                <a:latin typeface="Arial"/>
                <a:cs typeface="Arial"/>
              </a:rPr>
              <a:t>account various </a:t>
            </a:r>
            <a:r>
              <a:rPr sz="3200" spc="-50" dirty="0">
                <a:latin typeface="Arial"/>
                <a:cs typeface="Arial"/>
              </a:rPr>
              <a:t>project </a:t>
            </a:r>
            <a:r>
              <a:rPr sz="3200" spc="-110" dirty="0">
                <a:latin typeface="Arial"/>
                <a:cs typeface="Arial"/>
              </a:rPr>
              <a:t>risk</a:t>
            </a:r>
            <a:r>
              <a:rPr sz="3200" spc="-52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factors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879" y="497840"/>
            <a:ext cx="4458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Project </a:t>
            </a:r>
            <a:r>
              <a:rPr spc="-360" dirty="0"/>
              <a:t>Risk</a:t>
            </a:r>
            <a:r>
              <a:rPr spc="-385" dirty="0"/>
              <a:t> </a:t>
            </a:r>
            <a:r>
              <a:rPr spc="-235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6619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47269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67919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88569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1239308"/>
            <a:ext cx="7896225" cy="48520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spc="-95" dirty="0">
                <a:latin typeface="Arial"/>
                <a:cs typeface="Arial"/>
              </a:rPr>
              <a:t>Project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size</a:t>
            </a:r>
            <a:endParaRPr sz="2800">
              <a:latin typeface="Arial"/>
              <a:cs typeface="Arial"/>
            </a:endParaRPr>
          </a:p>
          <a:p>
            <a:pPr marL="412750" marR="435609" indent="-285750">
              <a:lnSpc>
                <a:spcPts val="2590"/>
              </a:lnSpc>
              <a:spcBef>
                <a:spcPts val="640"/>
              </a:spcBef>
              <a:buChar char="–"/>
              <a:tabLst>
                <a:tab pos="412750" algn="l"/>
              </a:tabLst>
            </a:pPr>
            <a:r>
              <a:rPr sz="2400" spc="-180" dirty="0">
                <a:latin typeface="Arial"/>
                <a:cs typeface="Arial"/>
              </a:rPr>
              <a:t>Team </a:t>
            </a:r>
            <a:r>
              <a:rPr sz="2400" spc="-145" dirty="0">
                <a:latin typeface="Arial"/>
                <a:cs typeface="Arial"/>
              </a:rPr>
              <a:t>size, </a:t>
            </a:r>
            <a:r>
              <a:rPr sz="2400" spc="-80" dirty="0">
                <a:latin typeface="Arial"/>
                <a:cs typeface="Arial"/>
              </a:rPr>
              <a:t>organizational </a:t>
            </a:r>
            <a:r>
              <a:rPr sz="2400" spc="-70" dirty="0">
                <a:latin typeface="Arial"/>
                <a:cs typeface="Arial"/>
              </a:rPr>
              <a:t>departments, </a:t>
            </a:r>
            <a:r>
              <a:rPr sz="2400" spc="-40" dirty="0">
                <a:latin typeface="Arial"/>
                <a:cs typeface="Arial"/>
              </a:rPr>
              <a:t>project </a:t>
            </a:r>
            <a:r>
              <a:rPr sz="2400" spc="-45" dirty="0">
                <a:latin typeface="Arial"/>
                <a:cs typeface="Arial"/>
              </a:rPr>
              <a:t>duration,  </a:t>
            </a:r>
            <a:r>
              <a:rPr sz="2400" spc="-85" dirty="0">
                <a:latin typeface="Arial"/>
                <a:cs typeface="Arial"/>
              </a:rPr>
              <a:t>programming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effort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800" spc="-95" dirty="0">
                <a:latin typeface="Arial"/>
                <a:cs typeface="Arial"/>
              </a:rPr>
              <a:t>Project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structure</a:t>
            </a:r>
            <a:endParaRPr sz="2800">
              <a:latin typeface="Arial"/>
              <a:cs typeface="Arial"/>
            </a:endParaRPr>
          </a:p>
          <a:p>
            <a:pPr marL="412750" marR="5080" indent="-285750">
              <a:lnSpc>
                <a:spcPts val="2590"/>
              </a:lnSpc>
              <a:spcBef>
                <a:spcPts val="640"/>
              </a:spcBef>
              <a:buChar char="–"/>
              <a:tabLst>
                <a:tab pos="412750" algn="l"/>
              </a:tabLst>
            </a:pPr>
            <a:r>
              <a:rPr sz="2400" spc="-114" dirty="0">
                <a:latin typeface="Arial"/>
                <a:cs typeface="Arial"/>
              </a:rPr>
              <a:t>New </a:t>
            </a:r>
            <a:r>
              <a:rPr sz="2400" spc="-150" dirty="0">
                <a:latin typeface="Arial"/>
                <a:cs typeface="Arial"/>
              </a:rPr>
              <a:t>vs. </a:t>
            </a:r>
            <a:r>
              <a:rPr sz="2400" spc="-70" dirty="0">
                <a:latin typeface="Arial"/>
                <a:cs typeface="Arial"/>
              </a:rPr>
              <a:t>renovated </a:t>
            </a:r>
            <a:r>
              <a:rPr sz="2400" spc="-114" dirty="0">
                <a:latin typeface="Arial"/>
                <a:cs typeface="Arial"/>
              </a:rPr>
              <a:t>system, </a:t>
            </a:r>
            <a:r>
              <a:rPr sz="2400" spc="-65" dirty="0">
                <a:latin typeface="Arial"/>
                <a:cs typeface="Arial"/>
              </a:rPr>
              <a:t>resulting </a:t>
            </a:r>
            <a:r>
              <a:rPr sz="2400" spc="-80" dirty="0">
                <a:latin typeface="Arial"/>
                <a:cs typeface="Arial"/>
              </a:rPr>
              <a:t>organizational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changes,  </a:t>
            </a:r>
            <a:r>
              <a:rPr sz="2400" spc="-105" dirty="0">
                <a:latin typeface="Arial"/>
                <a:cs typeface="Arial"/>
              </a:rPr>
              <a:t>management </a:t>
            </a:r>
            <a:r>
              <a:rPr sz="2400" spc="-50" dirty="0">
                <a:latin typeface="Arial"/>
                <a:cs typeface="Arial"/>
              </a:rPr>
              <a:t>commitment, </a:t>
            </a:r>
            <a:r>
              <a:rPr sz="2400" spc="-114" dirty="0">
                <a:latin typeface="Arial"/>
                <a:cs typeface="Arial"/>
              </a:rPr>
              <a:t>user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perceptions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800" spc="-110" dirty="0">
                <a:latin typeface="Arial"/>
                <a:cs typeface="Arial"/>
              </a:rPr>
              <a:t>Development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group</a:t>
            </a:r>
            <a:endParaRPr sz="2800">
              <a:latin typeface="Arial"/>
              <a:cs typeface="Arial"/>
            </a:endParaRPr>
          </a:p>
          <a:p>
            <a:pPr marL="412750" marR="242570" indent="-285750">
              <a:lnSpc>
                <a:spcPts val="2590"/>
              </a:lnSpc>
              <a:spcBef>
                <a:spcPts val="640"/>
              </a:spcBef>
              <a:buChar char="–"/>
              <a:tabLst>
                <a:tab pos="412750" algn="l"/>
              </a:tabLst>
            </a:pPr>
            <a:r>
              <a:rPr sz="2400" spc="-65" dirty="0">
                <a:latin typeface="Arial"/>
                <a:cs typeface="Arial"/>
              </a:rPr>
              <a:t>Familiarity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sz="2400" spc="-30" dirty="0">
                <a:latin typeface="Arial"/>
                <a:cs typeface="Arial"/>
              </a:rPr>
              <a:t>platform, </a:t>
            </a:r>
            <a:r>
              <a:rPr sz="2400" spc="-60" dirty="0">
                <a:latin typeface="Arial"/>
                <a:cs typeface="Arial"/>
              </a:rPr>
              <a:t>software, </a:t>
            </a:r>
            <a:r>
              <a:rPr sz="2400" spc="-75" dirty="0">
                <a:latin typeface="Arial"/>
                <a:cs typeface="Arial"/>
              </a:rPr>
              <a:t>development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method,  </a:t>
            </a:r>
            <a:r>
              <a:rPr sz="2400" spc="-65" dirty="0">
                <a:latin typeface="Arial"/>
                <a:cs typeface="Arial"/>
              </a:rPr>
              <a:t>application </a:t>
            </a:r>
            <a:r>
              <a:rPr sz="2400" spc="-110" dirty="0">
                <a:latin typeface="Arial"/>
                <a:cs typeface="Arial"/>
              </a:rPr>
              <a:t>area, </a:t>
            </a:r>
            <a:r>
              <a:rPr sz="2400" spc="-75" dirty="0">
                <a:latin typeface="Arial"/>
                <a:cs typeface="Arial"/>
              </a:rPr>
              <a:t>development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65" dirty="0">
                <a:latin typeface="Arial"/>
                <a:cs typeface="Arial"/>
              </a:rPr>
              <a:t>similar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800" spc="-170" dirty="0">
                <a:latin typeface="Arial"/>
                <a:cs typeface="Arial"/>
              </a:rPr>
              <a:t>User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group</a:t>
            </a:r>
            <a:endParaRPr sz="2800">
              <a:latin typeface="Arial"/>
              <a:cs typeface="Arial"/>
            </a:endParaRPr>
          </a:p>
          <a:p>
            <a:pPr marL="412750" marR="316865" indent="-285750">
              <a:lnSpc>
                <a:spcPts val="2590"/>
              </a:lnSpc>
              <a:spcBef>
                <a:spcPts val="640"/>
              </a:spcBef>
              <a:buChar char="–"/>
              <a:tabLst>
                <a:tab pos="412750" algn="l"/>
              </a:tabLst>
            </a:pPr>
            <a:r>
              <a:rPr sz="2400" spc="-65" dirty="0">
                <a:latin typeface="Arial"/>
                <a:cs typeface="Arial"/>
              </a:rPr>
              <a:t>Familiarity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sz="2400" spc="-285" dirty="0">
                <a:latin typeface="Arial"/>
                <a:cs typeface="Arial"/>
              </a:rPr>
              <a:t>IS </a:t>
            </a:r>
            <a:r>
              <a:rPr sz="2400" spc="-75" dirty="0">
                <a:latin typeface="Arial"/>
                <a:cs typeface="Arial"/>
              </a:rPr>
              <a:t>development </a:t>
            </a:r>
            <a:r>
              <a:rPr sz="2400" spc="-130" dirty="0">
                <a:latin typeface="Arial"/>
                <a:cs typeface="Arial"/>
              </a:rPr>
              <a:t>process, </a:t>
            </a:r>
            <a:r>
              <a:rPr sz="2400" spc="-65" dirty="0">
                <a:latin typeface="Arial"/>
                <a:cs typeface="Arial"/>
              </a:rPr>
              <a:t>application </a:t>
            </a:r>
            <a:r>
              <a:rPr sz="2400" spc="-110" dirty="0">
                <a:latin typeface="Arial"/>
                <a:cs typeface="Arial"/>
              </a:rPr>
              <a:t>area,  </a:t>
            </a:r>
            <a:r>
              <a:rPr sz="2400" spc="-165" dirty="0">
                <a:latin typeface="Arial"/>
                <a:cs typeface="Arial"/>
              </a:rPr>
              <a:t>use </a:t>
            </a:r>
            <a:r>
              <a:rPr sz="2400" spc="-15" dirty="0">
                <a:latin typeface="Arial"/>
                <a:cs typeface="Arial"/>
              </a:rPr>
              <a:t>of </a:t>
            </a:r>
            <a:r>
              <a:rPr sz="2400" spc="-70" dirty="0">
                <a:latin typeface="Arial"/>
                <a:cs typeface="Arial"/>
              </a:rPr>
              <a:t>similar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69" y="6069329"/>
            <a:ext cx="78079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High </a:t>
            </a:r>
            <a:r>
              <a:rPr sz="2400" dirty="0">
                <a:latin typeface="Tahoma"/>
                <a:cs typeface="Tahoma"/>
              </a:rPr>
              <a:t>technical familiarity mitigates </a:t>
            </a:r>
            <a:r>
              <a:rPr sz="2400" spc="-5" dirty="0">
                <a:latin typeface="Tahoma"/>
                <a:cs typeface="Tahoma"/>
              </a:rPr>
              <a:t>risk </a:t>
            </a:r>
            <a:r>
              <a:rPr sz="2400" dirty="0">
                <a:latin typeface="Tahoma"/>
                <a:cs typeface="Tahoma"/>
              </a:rPr>
              <a:t>due </a:t>
            </a:r>
            <a:r>
              <a:rPr sz="2400" spc="-5" dirty="0">
                <a:latin typeface="Tahoma"/>
                <a:cs typeface="Tahoma"/>
              </a:rPr>
              <a:t>to project size 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structure. </a:t>
            </a:r>
            <a:r>
              <a:rPr sz="2400" dirty="0">
                <a:latin typeface="Tahoma"/>
                <a:cs typeface="Tahoma"/>
              </a:rPr>
              <a:t>Low familiarity </a:t>
            </a:r>
            <a:r>
              <a:rPr sz="2400" spc="-5" dirty="0">
                <a:latin typeface="Tahoma"/>
                <a:cs typeface="Tahoma"/>
              </a:rPr>
              <a:t>increases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risk.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Economic</a:t>
            </a:r>
            <a:r>
              <a:rPr spc="-245" dirty="0"/>
              <a:t> </a:t>
            </a:r>
            <a:r>
              <a:rPr spc="-160" dirty="0"/>
              <a:t>Feasibility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759700" cy="362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spc="-185" dirty="0">
                <a:latin typeface="Arial"/>
                <a:cs typeface="Arial"/>
              </a:rPr>
              <a:t>Economic </a:t>
            </a:r>
            <a:r>
              <a:rPr sz="3200" spc="-65" dirty="0">
                <a:latin typeface="Arial"/>
                <a:cs typeface="Arial"/>
              </a:rPr>
              <a:t>feasibility </a:t>
            </a:r>
            <a:r>
              <a:rPr sz="3200" spc="-100" dirty="0">
                <a:latin typeface="Arial"/>
                <a:cs typeface="Arial"/>
              </a:rPr>
              <a:t>determines </a:t>
            </a:r>
            <a:r>
              <a:rPr sz="3200" spc="-55" dirty="0">
                <a:latin typeface="Arial"/>
                <a:cs typeface="Arial"/>
              </a:rPr>
              <a:t>whether</a:t>
            </a:r>
            <a:r>
              <a:rPr sz="3200" spc="-38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the  </a:t>
            </a:r>
            <a:r>
              <a:rPr sz="3200" spc="-30" dirty="0">
                <a:latin typeface="Arial"/>
                <a:cs typeface="Arial"/>
              </a:rPr>
              <a:t>time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30" dirty="0">
                <a:latin typeface="Arial"/>
                <a:cs typeface="Arial"/>
              </a:rPr>
              <a:t>money are </a:t>
            </a:r>
            <a:r>
              <a:rPr sz="3200" spc="-125" dirty="0">
                <a:latin typeface="Arial"/>
                <a:cs typeface="Arial"/>
              </a:rPr>
              <a:t>available </a:t>
            </a:r>
            <a:r>
              <a:rPr sz="3200" spc="40" dirty="0">
                <a:latin typeface="Arial"/>
                <a:cs typeface="Arial"/>
              </a:rPr>
              <a:t>to</a:t>
            </a:r>
            <a:r>
              <a:rPr sz="3200" spc="-58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develop </a:t>
            </a:r>
            <a:r>
              <a:rPr sz="3200" spc="-45" dirty="0">
                <a:latin typeface="Arial"/>
                <a:cs typeface="Arial"/>
              </a:rPr>
              <a:t>the  </a:t>
            </a:r>
            <a:r>
              <a:rPr sz="3200" spc="-155" dirty="0">
                <a:latin typeface="Arial"/>
                <a:cs typeface="Arial"/>
              </a:rPr>
              <a:t>system.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Arial"/>
                <a:cs typeface="Arial"/>
              </a:rPr>
              <a:t>Includes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165" dirty="0">
                <a:latin typeface="Arial"/>
                <a:cs typeface="Arial"/>
              </a:rPr>
              <a:t>purchase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of: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140" dirty="0">
                <a:latin typeface="Arial"/>
                <a:cs typeface="Arial"/>
              </a:rPr>
              <a:t>New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equipment.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114" dirty="0">
                <a:latin typeface="Arial"/>
                <a:cs typeface="Arial"/>
              </a:rPr>
              <a:t>Hardware.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100" dirty="0">
                <a:latin typeface="Arial"/>
                <a:cs typeface="Arial"/>
              </a:rPr>
              <a:t>Software.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Economic</a:t>
            </a:r>
            <a:r>
              <a:rPr spc="-245" dirty="0"/>
              <a:t> </a:t>
            </a:r>
            <a:r>
              <a:rPr spc="-160" dirty="0"/>
              <a:t>Feasibility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840980" cy="335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10" dirty="0">
                <a:latin typeface="Arial"/>
                <a:cs typeface="Arial"/>
              </a:rPr>
              <a:t>Cost-benefit </a:t>
            </a:r>
            <a:r>
              <a:rPr sz="3200" spc="-165" dirty="0">
                <a:latin typeface="Arial"/>
                <a:cs typeface="Arial"/>
              </a:rPr>
              <a:t>analysis: </a:t>
            </a:r>
            <a:r>
              <a:rPr sz="3200" spc="-35" dirty="0">
                <a:latin typeface="Arial"/>
                <a:cs typeface="Arial"/>
              </a:rPr>
              <a:t>identify </a:t>
            </a:r>
            <a:r>
              <a:rPr sz="3200" spc="-70" dirty="0">
                <a:latin typeface="Arial"/>
                <a:cs typeface="Arial"/>
              </a:rPr>
              <a:t>all </a:t>
            </a:r>
            <a:r>
              <a:rPr sz="3200" spc="-45" dirty="0">
                <a:latin typeface="Arial"/>
                <a:cs typeface="Arial"/>
              </a:rPr>
              <a:t>the</a:t>
            </a:r>
            <a:r>
              <a:rPr sz="3200" spc="-44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financial  </a:t>
            </a:r>
            <a:r>
              <a:rPr sz="3200" spc="-85" dirty="0">
                <a:latin typeface="Arial"/>
                <a:cs typeface="Arial"/>
              </a:rPr>
              <a:t>benefits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75" dirty="0">
                <a:latin typeface="Arial"/>
                <a:cs typeface="Arial"/>
              </a:rPr>
              <a:t>costs </a:t>
            </a:r>
            <a:r>
              <a:rPr sz="3200" spc="-165" dirty="0">
                <a:latin typeface="Arial"/>
                <a:cs typeface="Arial"/>
              </a:rPr>
              <a:t>associated </a:t>
            </a:r>
            <a:r>
              <a:rPr sz="3200" spc="15" dirty="0">
                <a:latin typeface="Arial"/>
                <a:cs typeface="Arial"/>
              </a:rPr>
              <a:t>with </a:t>
            </a:r>
            <a:r>
              <a:rPr sz="3200" spc="-250" dirty="0">
                <a:latin typeface="Arial"/>
                <a:cs typeface="Arial"/>
              </a:rPr>
              <a:t>a</a:t>
            </a:r>
            <a:r>
              <a:rPr sz="3200" spc="-490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project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160" dirty="0">
                <a:latin typeface="Arial"/>
                <a:cs typeface="Arial"/>
              </a:rPr>
              <a:t>Tangible </a:t>
            </a:r>
            <a:r>
              <a:rPr sz="3200" spc="-200" dirty="0">
                <a:latin typeface="Arial"/>
                <a:cs typeface="Arial"/>
              </a:rPr>
              <a:t>vs. </a:t>
            </a:r>
            <a:r>
              <a:rPr sz="3200" spc="-80" dirty="0">
                <a:latin typeface="Arial"/>
                <a:cs typeface="Arial"/>
              </a:rPr>
              <a:t>intangible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benefits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60" dirty="0">
                <a:latin typeface="Arial"/>
                <a:cs typeface="Arial"/>
              </a:rPr>
              <a:t>Tangible </a:t>
            </a:r>
            <a:r>
              <a:rPr sz="3200" spc="-200" dirty="0">
                <a:latin typeface="Arial"/>
                <a:cs typeface="Arial"/>
              </a:rPr>
              <a:t>vs. </a:t>
            </a:r>
            <a:r>
              <a:rPr sz="3200" spc="-80" dirty="0">
                <a:latin typeface="Arial"/>
                <a:cs typeface="Arial"/>
              </a:rPr>
              <a:t>intangible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costs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10" dirty="0">
                <a:latin typeface="Arial"/>
                <a:cs typeface="Arial"/>
              </a:rPr>
              <a:t>One-time </a:t>
            </a:r>
            <a:r>
              <a:rPr sz="3200" spc="-195" dirty="0">
                <a:latin typeface="Arial"/>
                <a:cs typeface="Arial"/>
              </a:rPr>
              <a:t>vs. </a:t>
            </a:r>
            <a:r>
              <a:rPr sz="3200" spc="-85" dirty="0">
                <a:latin typeface="Arial"/>
                <a:cs typeface="Arial"/>
              </a:rPr>
              <a:t>recurring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costs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5260" y="147320"/>
            <a:ext cx="3940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Tangible</a:t>
            </a:r>
            <a:r>
              <a:rPr spc="-265" dirty="0"/>
              <a:t> </a:t>
            </a:r>
            <a:r>
              <a:rPr spc="-160" dirty="0"/>
              <a:t>Benefits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838200"/>
            <a:ext cx="786638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73669" y="2548890"/>
            <a:ext cx="112903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Benefits  </a:t>
            </a:r>
            <a:r>
              <a:rPr sz="2000" dirty="0">
                <a:latin typeface="Tahoma"/>
                <a:cs typeface="Tahoma"/>
              </a:rPr>
              <a:t>that can  </a:t>
            </a:r>
            <a:r>
              <a:rPr sz="2000" spc="-5" dirty="0">
                <a:latin typeface="Tahoma"/>
                <a:cs typeface="Tahoma"/>
              </a:rPr>
              <a:t>be  </a:t>
            </a:r>
            <a:r>
              <a:rPr sz="2000" dirty="0">
                <a:latin typeface="Tahoma"/>
                <a:cs typeface="Tahoma"/>
              </a:rPr>
              <a:t>m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ured  in dollars  and </a:t>
            </a:r>
            <a:r>
              <a:rPr sz="2000" dirty="0">
                <a:latin typeface="Tahoma"/>
                <a:cs typeface="Tahoma"/>
              </a:rPr>
              <a:t>with  </a:t>
            </a:r>
            <a:r>
              <a:rPr sz="2000" spc="-5" dirty="0">
                <a:latin typeface="Tahoma"/>
                <a:cs typeface="Tahoma"/>
              </a:rPr>
              <a:t>certainty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69" y="6130290"/>
            <a:ext cx="7536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Benefits </a:t>
            </a:r>
            <a:r>
              <a:rPr sz="2000" dirty="0">
                <a:latin typeface="Tahoma"/>
                <a:cs typeface="Tahoma"/>
              </a:rPr>
              <a:t>that </a:t>
            </a:r>
            <a:r>
              <a:rPr sz="2000" spc="-5" dirty="0">
                <a:latin typeface="Tahoma"/>
                <a:cs typeface="Tahoma"/>
              </a:rPr>
              <a:t>cannot </a:t>
            </a:r>
            <a:r>
              <a:rPr sz="2000" dirty="0">
                <a:latin typeface="Tahoma"/>
                <a:cs typeface="Tahoma"/>
              </a:rPr>
              <a:t>easily be measured </a:t>
            </a:r>
            <a:r>
              <a:rPr sz="2000" spc="-5" dirty="0">
                <a:latin typeface="Tahoma"/>
                <a:cs typeface="Tahoma"/>
              </a:rPr>
              <a:t>in dollars </a:t>
            </a:r>
            <a:r>
              <a:rPr sz="2000" dirty="0">
                <a:latin typeface="Tahoma"/>
                <a:cs typeface="Tahoma"/>
              </a:rPr>
              <a:t>or with</a:t>
            </a:r>
            <a:r>
              <a:rPr sz="2000" spc="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certainty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39" y="432278"/>
            <a:ext cx="9052560" cy="5160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9889" y="497840"/>
            <a:ext cx="3282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Types </a:t>
            </a:r>
            <a:r>
              <a:rPr dirty="0"/>
              <a:t>of</a:t>
            </a:r>
            <a:r>
              <a:rPr spc="-200" dirty="0"/>
              <a:t> </a:t>
            </a:r>
            <a:r>
              <a:rPr spc="-335" dirty="0"/>
              <a:t>Costs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417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5524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49757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43865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1633220"/>
            <a:ext cx="7700645" cy="370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68070">
              <a:lnSpc>
                <a:spcPct val="100000"/>
              </a:lnSpc>
              <a:spcBef>
                <a:spcPts val="100"/>
              </a:spcBef>
            </a:pPr>
            <a:r>
              <a:rPr sz="2800" spc="-130" dirty="0">
                <a:latin typeface="Arial"/>
                <a:cs typeface="Arial"/>
              </a:rPr>
              <a:t>Tangible: </a:t>
            </a:r>
            <a:r>
              <a:rPr sz="2800" spc="-175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45" dirty="0">
                <a:latin typeface="Arial"/>
                <a:cs typeface="Arial"/>
              </a:rPr>
              <a:t>measured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95" dirty="0">
                <a:latin typeface="Arial"/>
                <a:cs typeface="Arial"/>
              </a:rPr>
              <a:t>dollars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345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with  </a:t>
            </a:r>
            <a:r>
              <a:rPr sz="2800" spc="-55" dirty="0">
                <a:latin typeface="Arial"/>
                <a:cs typeface="Arial"/>
              </a:rPr>
              <a:t>certainty</a:t>
            </a:r>
            <a:endParaRPr sz="2800">
              <a:latin typeface="Arial"/>
              <a:cs typeface="Arial"/>
            </a:endParaRPr>
          </a:p>
          <a:p>
            <a:pPr marL="12700" marR="418465">
              <a:lnSpc>
                <a:spcPct val="100000"/>
              </a:lnSpc>
              <a:spcBef>
                <a:spcPts val="700"/>
              </a:spcBef>
            </a:pPr>
            <a:r>
              <a:rPr sz="2800" spc="-80" dirty="0">
                <a:latin typeface="Arial"/>
                <a:cs typeface="Arial"/>
              </a:rPr>
              <a:t>Intangible: </a:t>
            </a:r>
            <a:r>
              <a:rPr sz="2800" spc="-90" dirty="0">
                <a:latin typeface="Arial"/>
                <a:cs typeface="Arial"/>
              </a:rPr>
              <a:t>cannot </a:t>
            </a:r>
            <a:r>
              <a:rPr sz="2800" spc="-135" dirty="0">
                <a:latin typeface="Arial"/>
                <a:cs typeface="Arial"/>
              </a:rPr>
              <a:t>easily be </a:t>
            </a:r>
            <a:r>
              <a:rPr sz="2800" spc="-140" dirty="0">
                <a:latin typeface="Arial"/>
                <a:cs typeface="Arial"/>
              </a:rPr>
              <a:t>measured </a:t>
            </a:r>
            <a:r>
              <a:rPr sz="2800" spc="-45" dirty="0">
                <a:latin typeface="Arial"/>
                <a:cs typeface="Arial"/>
              </a:rPr>
              <a:t>in </a:t>
            </a:r>
            <a:r>
              <a:rPr sz="2800" spc="-95" dirty="0">
                <a:latin typeface="Arial"/>
                <a:cs typeface="Arial"/>
              </a:rPr>
              <a:t>dollars</a:t>
            </a:r>
            <a:r>
              <a:rPr sz="2800" spc="-409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or  </a:t>
            </a:r>
            <a:r>
              <a:rPr sz="2800" spc="15" dirty="0">
                <a:latin typeface="Arial"/>
                <a:cs typeface="Arial"/>
              </a:rPr>
              <a:t>with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certainty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90"/>
              </a:spcBef>
            </a:pPr>
            <a:r>
              <a:rPr sz="2800" spc="-95" dirty="0">
                <a:latin typeface="Arial"/>
                <a:cs typeface="Arial"/>
              </a:rPr>
              <a:t>One-time: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14" dirty="0">
                <a:latin typeface="Arial"/>
                <a:cs typeface="Arial"/>
              </a:rPr>
              <a:t>cost </a:t>
            </a:r>
            <a:r>
              <a:rPr sz="2800" spc="-145" dirty="0">
                <a:latin typeface="Arial"/>
                <a:cs typeface="Arial"/>
              </a:rPr>
              <a:t>associated </a:t>
            </a:r>
            <a:r>
              <a:rPr sz="2800" spc="15" dirty="0">
                <a:latin typeface="Arial"/>
                <a:cs typeface="Arial"/>
              </a:rPr>
              <a:t>with </a:t>
            </a:r>
            <a:r>
              <a:rPr sz="2800" spc="-45" dirty="0">
                <a:latin typeface="Arial"/>
                <a:cs typeface="Arial"/>
              </a:rPr>
              <a:t>project </a:t>
            </a:r>
            <a:r>
              <a:rPr sz="2800" spc="-55" dirty="0">
                <a:latin typeface="Arial"/>
                <a:cs typeface="Arial"/>
              </a:rPr>
              <a:t>start-up</a:t>
            </a:r>
            <a:r>
              <a:rPr sz="2800" spc="-45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and  </a:t>
            </a:r>
            <a:r>
              <a:rPr sz="2800" spc="-90" dirty="0">
                <a:latin typeface="Arial"/>
                <a:cs typeface="Arial"/>
              </a:rPr>
              <a:t>development </a:t>
            </a:r>
            <a:r>
              <a:rPr sz="2800" spc="-20" dirty="0">
                <a:latin typeface="Arial"/>
                <a:cs typeface="Arial"/>
              </a:rPr>
              <a:t>or </a:t>
            </a:r>
            <a:r>
              <a:rPr sz="2800" spc="-175" dirty="0">
                <a:latin typeface="Arial"/>
                <a:cs typeface="Arial"/>
              </a:rPr>
              <a:t>systems</a:t>
            </a:r>
            <a:r>
              <a:rPr sz="2800" spc="-32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start-up</a:t>
            </a:r>
            <a:endParaRPr sz="2800">
              <a:latin typeface="Arial"/>
              <a:cs typeface="Arial"/>
            </a:endParaRPr>
          </a:p>
          <a:p>
            <a:pPr marL="12700" marR="259079">
              <a:lnSpc>
                <a:spcPct val="100000"/>
              </a:lnSpc>
              <a:spcBef>
                <a:spcPts val="700"/>
              </a:spcBef>
            </a:pPr>
            <a:r>
              <a:rPr sz="2800" spc="-130" dirty="0">
                <a:latin typeface="Arial"/>
                <a:cs typeface="Arial"/>
              </a:rPr>
              <a:t>Recurring: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14" dirty="0">
                <a:latin typeface="Arial"/>
                <a:cs typeface="Arial"/>
              </a:rPr>
              <a:t>cost </a:t>
            </a:r>
            <a:r>
              <a:rPr sz="2800" spc="-145" dirty="0">
                <a:latin typeface="Arial"/>
                <a:cs typeface="Arial"/>
              </a:rPr>
              <a:t>associated </a:t>
            </a:r>
            <a:r>
              <a:rPr sz="2800" spc="10" dirty="0">
                <a:latin typeface="Arial"/>
                <a:cs typeface="Arial"/>
              </a:rPr>
              <a:t>with </a:t>
            </a:r>
            <a:r>
              <a:rPr sz="2800" spc="-120" dirty="0">
                <a:latin typeface="Arial"/>
                <a:cs typeface="Arial"/>
              </a:rPr>
              <a:t>ongoing</a:t>
            </a:r>
            <a:r>
              <a:rPr sz="2800" spc="-27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evolution 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95" dirty="0">
                <a:latin typeface="Arial"/>
                <a:cs typeface="Arial"/>
              </a:rPr>
              <a:t>use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3870" y="497840"/>
            <a:ext cx="2970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Major</a:t>
            </a:r>
            <a:r>
              <a:rPr spc="-305" dirty="0"/>
              <a:t> </a:t>
            </a:r>
            <a:r>
              <a:rPr spc="-265" dirty="0"/>
              <a:t>Topics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7119620" cy="297053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5" dirty="0">
                <a:latin typeface="Arial"/>
                <a:cs typeface="Arial"/>
              </a:rPr>
              <a:t>Project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initiation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0" dirty="0">
                <a:latin typeface="Arial"/>
                <a:cs typeface="Arial"/>
              </a:rPr>
              <a:t>Determining </a:t>
            </a:r>
            <a:r>
              <a:rPr sz="3200" spc="-55" dirty="0">
                <a:latin typeface="Arial"/>
                <a:cs typeface="Arial"/>
              </a:rPr>
              <a:t>project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feasibility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5" dirty="0">
                <a:latin typeface="Arial"/>
                <a:cs typeface="Arial"/>
              </a:rPr>
              <a:t>Project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scheduling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Arial"/>
                <a:cs typeface="Arial"/>
              </a:rPr>
              <a:t>Managing </a:t>
            </a:r>
            <a:r>
              <a:rPr sz="3200" spc="-50" dirty="0">
                <a:latin typeface="Arial"/>
                <a:cs typeface="Arial"/>
              </a:rPr>
              <a:t>project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activities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Arial"/>
                <a:cs typeface="Arial"/>
              </a:rPr>
              <a:t>Manage </a:t>
            </a:r>
            <a:r>
              <a:rPr sz="3200" spc="-190" dirty="0">
                <a:latin typeface="Arial"/>
                <a:cs typeface="Arial"/>
              </a:rPr>
              <a:t>systems </a:t>
            </a:r>
            <a:r>
              <a:rPr sz="3200" spc="-180" dirty="0">
                <a:latin typeface="Arial"/>
                <a:cs typeface="Arial"/>
              </a:rPr>
              <a:t>analysis </a:t>
            </a:r>
            <a:r>
              <a:rPr sz="3200" spc="-95" dirty="0">
                <a:latin typeface="Arial"/>
                <a:cs typeface="Arial"/>
              </a:rPr>
              <a:t>team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members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4989" y="497840"/>
            <a:ext cx="549084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/>
              <a:t>Possible </a:t>
            </a:r>
            <a:r>
              <a:rPr spc="-515" smtClean="0"/>
              <a:t> </a:t>
            </a:r>
            <a:r>
              <a:rPr spc="-140" dirty="0"/>
              <a:t>Project</a:t>
            </a:r>
            <a:r>
              <a:rPr spc="-675" dirty="0"/>
              <a:t> </a:t>
            </a:r>
            <a:r>
              <a:rPr spc="-335" dirty="0"/>
              <a:t>Costs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0527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69494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78587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87552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9839" y="1624329"/>
            <a:ext cx="7257415" cy="438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5" dirty="0">
                <a:latin typeface="Arial"/>
                <a:cs typeface="Arial"/>
              </a:rPr>
              <a:t>Procurement</a:t>
            </a:r>
            <a:endParaRPr sz="2800">
              <a:latin typeface="Arial"/>
              <a:cs typeface="Arial"/>
            </a:endParaRPr>
          </a:p>
          <a:p>
            <a:pPr marL="412750" marR="849630" indent="-285750">
              <a:lnSpc>
                <a:spcPct val="79900"/>
              </a:lnSpc>
              <a:spcBef>
                <a:spcPts val="595"/>
              </a:spcBef>
              <a:buChar char="–"/>
              <a:tabLst>
                <a:tab pos="412750" algn="l"/>
              </a:tabLst>
            </a:pPr>
            <a:r>
              <a:rPr sz="2400" spc="-105" dirty="0">
                <a:latin typeface="Arial"/>
                <a:cs typeface="Arial"/>
              </a:rPr>
              <a:t>Consulting, </a:t>
            </a:r>
            <a:r>
              <a:rPr sz="2400" spc="-60" dirty="0">
                <a:latin typeface="Arial"/>
                <a:cs typeface="Arial"/>
              </a:rPr>
              <a:t>equipment, </a:t>
            </a:r>
            <a:r>
              <a:rPr sz="2400" spc="-65" dirty="0">
                <a:latin typeface="Arial"/>
                <a:cs typeface="Arial"/>
              </a:rPr>
              <a:t>site </a:t>
            </a:r>
            <a:r>
              <a:rPr sz="2400" spc="-60" dirty="0">
                <a:latin typeface="Arial"/>
                <a:cs typeface="Arial"/>
              </a:rPr>
              <a:t>preparation,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capital,  </a:t>
            </a:r>
            <a:r>
              <a:rPr sz="2400" spc="-105" dirty="0">
                <a:latin typeface="Arial"/>
                <a:cs typeface="Arial"/>
              </a:rPr>
              <a:t>management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800" spc="-95" dirty="0">
                <a:latin typeface="Arial"/>
                <a:cs typeface="Arial"/>
              </a:rPr>
              <a:t>Start-up</a:t>
            </a:r>
            <a:endParaRPr sz="2800">
              <a:latin typeface="Arial"/>
              <a:cs typeface="Arial"/>
            </a:endParaRPr>
          </a:p>
          <a:p>
            <a:pPr marL="412750" marR="812165" indent="-285750">
              <a:lnSpc>
                <a:spcPct val="79900"/>
              </a:lnSpc>
              <a:spcBef>
                <a:spcPts val="600"/>
              </a:spcBef>
              <a:buChar char="–"/>
              <a:tabLst>
                <a:tab pos="412750" algn="l"/>
              </a:tabLst>
            </a:pPr>
            <a:r>
              <a:rPr sz="2400" spc="-90" dirty="0">
                <a:latin typeface="Arial"/>
                <a:cs typeface="Arial"/>
              </a:rPr>
              <a:t>Operating </a:t>
            </a:r>
            <a:r>
              <a:rPr sz="2400" spc="-135" dirty="0">
                <a:latin typeface="Arial"/>
                <a:cs typeface="Arial"/>
              </a:rPr>
              <a:t>systems, </a:t>
            </a:r>
            <a:r>
              <a:rPr sz="2400" spc="-90" dirty="0">
                <a:latin typeface="Arial"/>
                <a:cs typeface="Arial"/>
              </a:rPr>
              <a:t>communications </a:t>
            </a:r>
            <a:r>
              <a:rPr sz="2400" spc="-50" dirty="0">
                <a:latin typeface="Arial"/>
                <a:cs typeface="Arial"/>
              </a:rPr>
              <a:t>installation,  </a:t>
            </a:r>
            <a:r>
              <a:rPr sz="2400" spc="-90" dirty="0">
                <a:latin typeface="Arial"/>
                <a:cs typeface="Arial"/>
              </a:rPr>
              <a:t>personnel </a:t>
            </a:r>
            <a:r>
              <a:rPr sz="2400" spc="-55" dirty="0">
                <a:latin typeface="Arial"/>
                <a:cs typeface="Arial"/>
              </a:rPr>
              <a:t>hiring, </a:t>
            </a:r>
            <a:r>
              <a:rPr sz="2400" spc="-80" dirty="0">
                <a:latin typeface="Arial"/>
                <a:cs typeface="Arial"/>
              </a:rPr>
              <a:t>organizational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disruption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spc="-80" dirty="0">
                <a:latin typeface="Arial"/>
                <a:cs typeface="Arial"/>
              </a:rPr>
              <a:t>Project-related</a:t>
            </a:r>
            <a:endParaRPr sz="2800">
              <a:latin typeface="Arial"/>
              <a:cs typeface="Arial"/>
            </a:endParaRPr>
          </a:p>
          <a:p>
            <a:pPr marL="412750" marR="5080" indent="-285750">
              <a:lnSpc>
                <a:spcPct val="79900"/>
              </a:lnSpc>
              <a:spcBef>
                <a:spcPts val="600"/>
              </a:spcBef>
              <a:buChar char="–"/>
              <a:tabLst>
                <a:tab pos="412750" algn="l"/>
              </a:tabLst>
            </a:pPr>
            <a:r>
              <a:rPr sz="2400" spc="-65" dirty="0">
                <a:latin typeface="Arial"/>
                <a:cs typeface="Arial"/>
              </a:rPr>
              <a:t>Application </a:t>
            </a:r>
            <a:r>
              <a:rPr sz="2400" spc="-60" dirty="0">
                <a:latin typeface="Arial"/>
                <a:cs typeface="Arial"/>
              </a:rPr>
              <a:t>software, software </a:t>
            </a:r>
            <a:r>
              <a:rPr sz="2400" spc="-45" dirty="0">
                <a:latin typeface="Arial"/>
                <a:cs typeface="Arial"/>
              </a:rPr>
              <a:t>modification,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personnel  </a:t>
            </a:r>
            <a:r>
              <a:rPr sz="2400" spc="-95" dirty="0">
                <a:latin typeface="Arial"/>
                <a:cs typeface="Arial"/>
              </a:rPr>
              <a:t>overhead, </a:t>
            </a:r>
            <a:r>
              <a:rPr sz="2400" spc="-50" dirty="0">
                <a:latin typeface="Arial"/>
                <a:cs typeface="Arial"/>
              </a:rPr>
              <a:t>training, </a:t>
            </a:r>
            <a:r>
              <a:rPr sz="2400" spc="-85" dirty="0">
                <a:latin typeface="Arial"/>
                <a:cs typeface="Arial"/>
              </a:rPr>
              <a:t>data </a:t>
            </a:r>
            <a:r>
              <a:rPr sz="2400" spc="-130" dirty="0">
                <a:latin typeface="Arial"/>
                <a:cs typeface="Arial"/>
              </a:rPr>
              <a:t>analysis,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documentation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800" spc="-110" dirty="0">
                <a:latin typeface="Arial"/>
                <a:cs typeface="Arial"/>
              </a:rPr>
              <a:t>Operating</a:t>
            </a:r>
            <a:endParaRPr sz="2800">
              <a:latin typeface="Arial"/>
              <a:cs typeface="Arial"/>
            </a:endParaRPr>
          </a:p>
          <a:p>
            <a:pPr marL="412750" marR="868044" indent="-285750">
              <a:lnSpc>
                <a:spcPct val="79900"/>
              </a:lnSpc>
              <a:spcBef>
                <a:spcPts val="600"/>
              </a:spcBef>
              <a:buChar char="–"/>
              <a:tabLst>
                <a:tab pos="412750" algn="l"/>
              </a:tabLst>
            </a:pPr>
            <a:r>
              <a:rPr sz="2400" spc="-165" dirty="0">
                <a:latin typeface="Arial"/>
                <a:cs typeface="Arial"/>
              </a:rPr>
              <a:t>System </a:t>
            </a:r>
            <a:r>
              <a:rPr sz="2400" spc="-90" dirty="0">
                <a:latin typeface="Arial"/>
                <a:cs typeface="Arial"/>
              </a:rPr>
              <a:t>maintenance, </a:t>
            </a:r>
            <a:r>
              <a:rPr sz="2400" spc="-40" dirty="0">
                <a:latin typeface="Arial"/>
                <a:cs typeface="Arial"/>
              </a:rPr>
              <a:t>rental, </a:t>
            </a:r>
            <a:r>
              <a:rPr sz="2400" spc="-145" dirty="0">
                <a:latin typeface="Arial"/>
                <a:cs typeface="Arial"/>
              </a:rPr>
              <a:t>asset </a:t>
            </a:r>
            <a:r>
              <a:rPr sz="2400" spc="-65" dirty="0">
                <a:latin typeface="Arial"/>
                <a:cs typeface="Arial"/>
              </a:rPr>
              <a:t>depreciation,  </a:t>
            </a:r>
            <a:r>
              <a:rPr sz="2400" spc="-50" dirty="0">
                <a:latin typeface="Arial"/>
                <a:cs typeface="Arial"/>
              </a:rPr>
              <a:t>operation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planning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7970" y="223520"/>
            <a:ext cx="35280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One-time</a:t>
            </a:r>
            <a:r>
              <a:rPr spc="-275" dirty="0"/>
              <a:t> </a:t>
            </a:r>
            <a:r>
              <a:rPr spc="-335" dirty="0"/>
              <a:t>Costs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14400"/>
            <a:ext cx="91440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116" y="1193759"/>
            <a:ext cx="8629967" cy="5505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1460" y="223520"/>
            <a:ext cx="3559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Recurring</a:t>
            </a:r>
            <a:r>
              <a:rPr spc="-275" dirty="0"/>
              <a:t> </a:t>
            </a:r>
            <a:r>
              <a:rPr spc="-335" dirty="0"/>
              <a:t>Costs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330" y="284479"/>
            <a:ext cx="64046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0" marR="5080" indent="-1308100">
              <a:lnSpc>
                <a:spcPct val="100000"/>
              </a:lnSpc>
              <a:spcBef>
                <a:spcPts val="100"/>
              </a:spcBef>
            </a:pPr>
            <a:r>
              <a:rPr sz="3600" spc="-190" dirty="0"/>
              <a:t>Three </a:t>
            </a:r>
            <a:r>
              <a:rPr sz="3600" spc="-170" dirty="0"/>
              <a:t>Financial </a:t>
            </a:r>
            <a:r>
              <a:rPr sz="3600" spc="-145" dirty="0"/>
              <a:t>Measurements</a:t>
            </a:r>
            <a:r>
              <a:rPr sz="3600" spc="-240" dirty="0"/>
              <a:t> </a:t>
            </a:r>
            <a:r>
              <a:rPr sz="3600" spc="15" dirty="0"/>
              <a:t>for  </a:t>
            </a:r>
            <a:r>
              <a:rPr sz="3600" spc="-204" dirty="0"/>
              <a:t>Economic</a:t>
            </a:r>
            <a:r>
              <a:rPr sz="3600" spc="-200" dirty="0"/>
              <a:t> </a:t>
            </a:r>
            <a:r>
              <a:rPr sz="3600" spc="-130" dirty="0"/>
              <a:t>Feasibility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760038"/>
            <a:ext cx="7317105" cy="383095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85" dirty="0">
                <a:latin typeface="Arial"/>
                <a:cs typeface="Arial"/>
              </a:rPr>
              <a:t>Net </a:t>
            </a:r>
            <a:r>
              <a:rPr sz="3200" spc="-155" dirty="0">
                <a:latin typeface="Arial"/>
                <a:cs typeface="Arial"/>
              </a:rPr>
              <a:t>Present </a:t>
            </a:r>
            <a:r>
              <a:rPr sz="3200" spc="-170" dirty="0">
                <a:latin typeface="Arial"/>
                <a:cs typeface="Arial"/>
              </a:rPr>
              <a:t>Value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250" dirty="0">
                <a:latin typeface="Arial"/>
                <a:cs typeface="Arial"/>
              </a:rPr>
              <a:t>(NPV)</a:t>
            </a:r>
            <a:endParaRPr sz="3200">
              <a:latin typeface="Arial"/>
              <a:cs typeface="Arial"/>
            </a:endParaRPr>
          </a:p>
          <a:p>
            <a:pPr marL="755650" marR="5080" lvl="1" indent="-285750">
              <a:lnSpc>
                <a:spcPts val="3020"/>
              </a:lnSpc>
              <a:spcBef>
                <a:spcPts val="745"/>
              </a:spcBef>
              <a:buChar char="–"/>
              <a:tabLst>
                <a:tab pos="755650" algn="l"/>
              </a:tabLst>
            </a:pPr>
            <a:r>
              <a:rPr sz="2800" spc="-235" dirty="0">
                <a:latin typeface="Arial"/>
                <a:cs typeface="Arial"/>
              </a:rPr>
              <a:t>Use </a:t>
            </a:r>
            <a:r>
              <a:rPr sz="2800" spc="-95" dirty="0">
                <a:latin typeface="Arial"/>
                <a:cs typeface="Arial"/>
              </a:rPr>
              <a:t>discount </a:t>
            </a:r>
            <a:r>
              <a:rPr sz="2800" spc="-50" dirty="0">
                <a:latin typeface="Arial"/>
                <a:cs typeface="Arial"/>
              </a:rPr>
              <a:t>rate </a:t>
            </a:r>
            <a:r>
              <a:rPr sz="2800" spc="35" dirty="0">
                <a:latin typeface="Arial"/>
                <a:cs typeface="Arial"/>
              </a:rPr>
              <a:t>to </a:t>
            </a:r>
            <a:r>
              <a:rPr sz="2800" spc="-70" dirty="0">
                <a:latin typeface="Arial"/>
                <a:cs typeface="Arial"/>
              </a:rPr>
              <a:t>determine </a:t>
            </a:r>
            <a:r>
              <a:rPr sz="2800" spc="-95" dirty="0">
                <a:latin typeface="Arial"/>
                <a:cs typeface="Arial"/>
              </a:rPr>
              <a:t>present</a:t>
            </a:r>
            <a:r>
              <a:rPr sz="2800" spc="-434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value 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10" dirty="0">
                <a:latin typeface="Arial"/>
                <a:cs typeface="Arial"/>
              </a:rPr>
              <a:t>cash </a:t>
            </a:r>
            <a:r>
              <a:rPr sz="2800" spc="-100" dirty="0">
                <a:latin typeface="Arial"/>
                <a:cs typeface="Arial"/>
              </a:rPr>
              <a:t>outlays </a:t>
            </a:r>
            <a:r>
              <a:rPr sz="2800" spc="-130" dirty="0">
                <a:latin typeface="Arial"/>
                <a:cs typeface="Arial"/>
              </a:rPr>
              <a:t>and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receipts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25" dirty="0">
                <a:latin typeface="Arial"/>
                <a:cs typeface="Arial"/>
              </a:rPr>
              <a:t>Return </a:t>
            </a:r>
            <a:r>
              <a:rPr sz="3200" spc="-100" dirty="0">
                <a:latin typeface="Arial"/>
                <a:cs typeface="Arial"/>
              </a:rPr>
              <a:t>on </a:t>
            </a:r>
            <a:r>
              <a:rPr sz="3200" spc="-95" dirty="0">
                <a:latin typeface="Arial"/>
                <a:cs typeface="Arial"/>
              </a:rPr>
              <a:t>Investment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245" dirty="0">
                <a:latin typeface="Arial"/>
                <a:cs typeface="Arial"/>
              </a:rPr>
              <a:t>(ROI)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130" dirty="0">
                <a:latin typeface="Arial"/>
                <a:cs typeface="Arial"/>
              </a:rPr>
              <a:t>Ratio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04" dirty="0">
                <a:latin typeface="Arial"/>
                <a:cs typeface="Arial"/>
              </a:rPr>
              <a:t>cash </a:t>
            </a:r>
            <a:r>
              <a:rPr sz="2800" spc="-95" dirty="0">
                <a:latin typeface="Arial"/>
                <a:cs typeface="Arial"/>
              </a:rPr>
              <a:t>receipts </a:t>
            </a:r>
            <a:r>
              <a:rPr sz="2800" spc="35" dirty="0">
                <a:latin typeface="Arial"/>
                <a:cs typeface="Arial"/>
              </a:rPr>
              <a:t>to </a:t>
            </a:r>
            <a:r>
              <a:rPr sz="2800" spc="-210" dirty="0">
                <a:latin typeface="Arial"/>
                <a:cs typeface="Arial"/>
              </a:rPr>
              <a:t>cash</a:t>
            </a:r>
            <a:r>
              <a:rPr sz="2800" spc="-49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outlays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04" dirty="0">
                <a:latin typeface="Arial"/>
                <a:cs typeface="Arial"/>
              </a:rPr>
              <a:t>Break-Even </a:t>
            </a:r>
            <a:r>
              <a:rPr sz="3200" spc="-185" dirty="0">
                <a:latin typeface="Arial"/>
                <a:cs typeface="Arial"/>
              </a:rPr>
              <a:t>Analysis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295" dirty="0">
                <a:latin typeface="Arial"/>
                <a:cs typeface="Arial"/>
              </a:rPr>
              <a:t>(BEA)</a:t>
            </a:r>
            <a:endParaRPr sz="3200">
              <a:latin typeface="Arial"/>
              <a:cs typeface="Arial"/>
            </a:endParaRPr>
          </a:p>
          <a:p>
            <a:pPr marL="755650" marR="47625" lvl="1" indent="-285750">
              <a:lnSpc>
                <a:spcPts val="3020"/>
              </a:lnSpc>
              <a:spcBef>
                <a:spcPts val="745"/>
              </a:spcBef>
              <a:buChar char="–"/>
              <a:tabLst>
                <a:tab pos="755650" algn="l"/>
              </a:tabLst>
            </a:pPr>
            <a:r>
              <a:rPr sz="2800" spc="-80" dirty="0">
                <a:latin typeface="Arial"/>
                <a:cs typeface="Arial"/>
              </a:rPr>
              <a:t>Amount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time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required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for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cumulative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10" dirty="0">
                <a:latin typeface="Arial"/>
                <a:cs typeface="Arial"/>
              </a:rPr>
              <a:t>cash  </a:t>
            </a:r>
            <a:r>
              <a:rPr sz="2800" spc="-10" dirty="0">
                <a:latin typeface="Arial"/>
                <a:cs typeface="Arial"/>
              </a:rPr>
              <a:t>flow </a:t>
            </a:r>
            <a:r>
              <a:rPr sz="2800" spc="35" dirty="0">
                <a:latin typeface="Arial"/>
                <a:cs typeface="Arial"/>
              </a:rPr>
              <a:t>to </a:t>
            </a:r>
            <a:r>
              <a:rPr sz="2800" spc="-114" dirty="0">
                <a:latin typeface="Arial"/>
                <a:cs typeface="Arial"/>
              </a:rPr>
              <a:t>equal </a:t>
            </a:r>
            <a:r>
              <a:rPr sz="2800" spc="-15" dirty="0">
                <a:latin typeface="Arial"/>
                <a:cs typeface="Arial"/>
              </a:rPr>
              <a:t>initial</a:t>
            </a:r>
            <a:r>
              <a:rPr sz="2800" spc="-54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20" dirty="0">
                <a:latin typeface="Arial"/>
                <a:cs typeface="Arial"/>
              </a:rPr>
              <a:t>ongoing </a:t>
            </a:r>
            <a:r>
              <a:rPr sz="2800" spc="-80" dirty="0">
                <a:latin typeface="Arial"/>
                <a:cs typeface="Arial"/>
              </a:rPr>
              <a:t>investment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0" y="497840"/>
            <a:ext cx="5132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Operational</a:t>
            </a:r>
            <a:r>
              <a:rPr spc="-235" dirty="0"/>
              <a:t> </a:t>
            </a:r>
            <a:r>
              <a:rPr spc="-160" dirty="0"/>
              <a:t>Feasibility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892415" cy="305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0" dirty="0">
                <a:latin typeface="Arial"/>
                <a:cs typeface="Arial"/>
              </a:rPr>
              <a:t>Operational </a:t>
            </a:r>
            <a:r>
              <a:rPr sz="3200" spc="-65" dirty="0">
                <a:latin typeface="Arial"/>
                <a:cs typeface="Arial"/>
              </a:rPr>
              <a:t>feasibility </a:t>
            </a:r>
            <a:r>
              <a:rPr sz="3200" spc="-100" dirty="0">
                <a:latin typeface="Arial"/>
                <a:cs typeface="Arial"/>
              </a:rPr>
              <a:t>determines </a:t>
            </a:r>
            <a:r>
              <a:rPr sz="3200" spc="50" dirty="0">
                <a:latin typeface="Arial"/>
                <a:cs typeface="Arial"/>
              </a:rPr>
              <a:t>if </a:t>
            </a:r>
            <a:r>
              <a:rPr sz="3200" spc="-40" dirty="0">
                <a:latin typeface="Arial"/>
                <a:cs typeface="Arial"/>
              </a:rPr>
              <a:t>the  </a:t>
            </a:r>
            <a:r>
              <a:rPr sz="3200" spc="-135" dirty="0">
                <a:latin typeface="Arial"/>
                <a:cs typeface="Arial"/>
              </a:rPr>
              <a:t>human </a:t>
            </a:r>
            <a:r>
              <a:rPr sz="3200" spc="-160" dirty="0">
                <a:latin typeface="Arial"/>
                <a:cs typeface="Arial"/>
              </a:rPr>
              <a:t>resources </a:t>
            </a:r>
            <a:r>
              <a:rPr sz="3200" spc="-130" dirty="0">
                <a:latin typeface="Arial"/>
                <a:cs typeface="Arial"/>
              </a:rPr>
              <a:t>are available </a:t>
            </a:r>
            <a:r>
              <a:rPr sz="3200" spc="40" dirty="0">
                <a:latin typeface="Arial"/>
                <a:cs typeface="Arial"/>
              </a:rPr>
              <a:t>to </a:t>
            </a:r>
            <a:r>
              <a:rPr sz="3200" spc="-85" dirty="0">
                <a:latin typeface="Arial"/>
                <a:cs typeface="Arial"/>
              </a:rPr>
              <a:t>operate</a:t>
            </a:r>
            <a:r>
              <a:rPr sz="3200" spc="-53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the  </a:t>
            </a:r>
            <a:r>
              <a:rPr sz="3200" spc="-165" dirty="0">
                <a:latin typeface="Arial"/>
                <a:cs typeface="Arial"/>
              </a:rPr>
              <a:t>system </a:t>
            </a:r>
            <a:r>
              <a:rPr sz="3200" spc="-160" dirty="0">
                <a:latin typeface="Arial"/>
                <a:cs typeface="Arial"/>
              </a:rPr>
              <a:t>once </a:t>
            </a:r>
            <a:r>
              <a:rPr sz="3200" spc="100" dirty="0">
                <a:latin typeface="Arial"/>
                <a:cs typeface="Arial"/>
              </a:rPr>
              <a:t>it </a:t>
            </a:r>
            <a:r>
              <a:rPr sz="3200" spc="-235" dirty="0">
                <a:latin typeface="Arial"/>
                <a:cs typeface="Arial"/>
              </a:rPr>
              <a:t>has </a:t>
            </a:r>
            <a:r>
              <a:rPr sz="3200" spc="-145" dirty="0">
                <a:latin typeface="Arial"/>
                <a:cs typeface="Arial"/>
              </a:rPr>
              <a:t>been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installed.</a:t>
            </a:r>
            <a:endParaRPr sz="3200">
              <a:latin typeface="Arial"/>
              <a:cs typeface="Arial"/>
            </a:endParaRPr>
          </a:p>
          <a:p>
            <a:pPr marL="355600" marR="598805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5" dirty="0">
                <a:latin typeface="Arial"/>
                <a:cs typeface="Arial"/>
              </a:rPr>
              <a:t>Users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100" dirty="0">
                <a:latin typeface="Arial"/>
                <a:cs typeface="Arial"/>
              </a:rPr>
              <a:t>do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spc="-50" dirty="0">
                <a:latin typeface="Arial"/>
                <a:cs typeface="Arial"/>
              </a:rPr>
              <a:t>want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05" dirty="0">
                <a:latin typeface="Arial"/>
                <a:cs typeface="Arial"/>
              </a:rPr>
              <a:t>new</a:t>
            </a:r>
            <a:r>
              <a:rPr sz="3200" spc="-62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system </a:t>
            </a:r>
            <a:r>
              <a:rPr sz="3200" spc="-175" dirty="0">
                <a:latin typeface="Arial"/>
                <a:cs typeface="Arial"/>
              </a:rPr>
              <a:t>may  </a:t>
            </a:r>
            <a:r>
              <a:rPr sz="3200" spc="-75" dirty="0">
                <a:latin typeface="Arial"/>
                <a:cs typeface="Arial"/>
              </a:rPr>
              <a:t>prevent </a:t>
            </a:r>
            <a:r>
              <a:rPr sz="3200" spc="100" dirty="0">
                <a:latin typeface="Arial"/>
                <a:cs typeface="Arial"/>
              </a:rPr>
              <a:t>it </a:t>
            </a:r>
            <a:r>
              <a:rPr sz="3200" spc="-20" dirty="0">
                <a:latin typeface="Arial"/>
                <a:cs typeface="Arial"/>
              </a:rPr>
              <a:t>from </a:t>
            </a:r>
            <a:r>
              <a:rPr sz="3200" spc="-140" dirty="0">
                <a:latin typeface="Arial"/>
                <a:cs typeface="Arial"/>
              </a:rPr>
              <a:t>becoming </a:t>
            </a:r>
            <a:r>
              <a:rPr sz="3200" spc="-75" dirty="0">
                <a:latin typeface="Arial"/>
                <a:cs typeface="Arial"/>
              </a:rPr>
              <a:t>operationally  </a:t>
            </a:r>
            <a:r>
              <a:rPr sz="3200" spc="-120" dirty="0">
                <a:latin typeface="Arial"/>
                <a:cs typeface="Arial"/>
              </a:rPr>
              <a:t>feasible.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8610" y="497840"/>
            <a:ext cx="5986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Other </a:t>
            </a:r>
            <a:r>
              <a:rPr spc="-155" dirty="0"/>
              <a:t>Feasibility</a:t>
            </a:r>
            <a:r>
              <a:rPr spc="-395" dirty="0"/>
              <a:t> </a:t>
            </a:r>
            <a:r>
              <a:rPr spc="-280" dirty="0"/>
              <a:t>Concerns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3029"/>
            <a:ext cx="7555865" cy="381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00" dirty="0">
                <a:latin typeface="Arial"/>
                <a:cs typeface="Arial"/>
              </a:rPr>
              <a:t>Schedule</a:t>
            </a:r>
            <a:endParaRPr sz="3200">
              <a:latin typeface="Arial"/>
              <a:cs typeface="Arial"/>
            </a:endParaRPr>
          </a:p>
          <a:p>
            <a:pPr marL="755650" marR="547370" lvl="1" indent="-285750">
              <a:lnSpc>
                <a:spcPct val="79800"/>
              </a:lnSpc>
              <a:spcBef>
                <a:spcPts val="705"/>
              </a:spcBef>
              <a:buChar char="–"/>
              <a:tabLst>
                <a:tab pos="755650" algn="l"/>
              </a:tabLst>
            </a:pPr>
            <a:r>
              <a:rPr sz="2800" spc="-280" dirty="0">
                <a:latin typeface="Arial"/>
                <a:cs typeface="Arial"/>
              </a:rPr>
              <a:t>Can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50" dirty="0">
                <a:latin typeface="Arial"/>
                <a:cs typeface="Arial"/>
              </a:rPr>
              <a:t>project </a:t>
            </a:r>
            <a:r>
              <a:rPr sz="2800" spc="-25" dirty="0">
                <a:latin typeface="Arial"/>
                <a:cs typeface="Arial"/>
              </a:rPr>
              <a:t>time </a:t>
            </a:r>
            <a:r>
              <a:rPr sz="2800" spc="-75" dirty="0">
                <a:latin typeface="Arial"/>
                <a:cs typeface="Arial"/>
              </a:rPr>
              <a:t>frame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42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completion  </a:t>
            </a:r>
            <a:r>
              <a:rPr sz="2800" spc="-130" dirty="0">
                <a:latin typeface="Arial"/>
                <a:cs typeface="Arial"/>
              </a:rPr>
              <a:t>dates </a:t>
            </a:r>
            <a:r>
              <a:rPr sz="2800" spc="-70" dirty="0">
                <a:latin typeface="Arial"/>
                <a:cs typeface="Arial"/>
              </a:rPr>
              <a:t>meet </a:t>
            </a:r>
            <a:r>
              <a:rPr sz="2800" spc="-95" dirty="0">
                <a:latin typeface="Arial"/>
                <a:cs typeface="Arial"/>
              </a:rPr>
              <a:t>organizational</a:t>
            </a:r>
            <a:r>
              <a:rPr sz="2800" spc="-24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deadlines?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5" dirty="0">
                <a:latin typeface="Arial"/>
                <a:cs typeface="Arial"/>
              </a:rPr>
              <a:t>Legal </a:t>
            </a:r>
            <a:r>
              <a:rPr sz="3200" spc="-155" dirty="0">
                <a:latin typeface="Arial"/>
                <a:cs typeface="Arial"/>
              </a:rPr>
              <a:t>and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Contractual</a:t>
            </a:r>
            <a:endParaRPr sz="3200">
              <a:latin typeface="Arial"/>
              <a:cs typeface="Arial"/>
            </a:endParaRPr>
          </a:p>
          <a:p>
            <a:pPr marL="755650" marR="5080" lvl="1" indent="-285750">
              <a:lnSpc>
                <a:spcPts val="2690"/>
              </a:lnSpc>
              <a:spcBef>
                <a:spcPts val="680"/>
              </a:spcBef>
              <a:buChar char="–"/>
              <a:tabLst>
                <a:tab pos="755650" algn="l"/>
              </a:tabLst>
            </a:pPr>
            <a:r>
              <a:rPr sz="2800" spc="-80" dirty="0">
                <a:latin typeface="Arial"/>
                <a:cs typeface="Arial"/>
              </a:rPr>
              <a:t>What </a:t>
            </a:r>
            <a:r>
              <a:rPr sz="2800" spc="-114" dirty="0">
                <a:latin typeface="Arial"/>
                <a:cs typeface="Arial"/>
              </a:rPr>
              <a:t>are </a:t>
            </a:r>
            <a:r>
              <a:rPr sz="2800" spc="-120" dirty="0">
                <a:latin typeface="Arial"/>
                <a:cs typeface="Arial"/>
              </a:rPr>
              <a:t>legal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75" dirty="0">
                <a:latin typeface="Arial"/>
                <a:cs typeface="Arial"/>
              </a:rPr>
              <a:t>contractual ramifications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14" dirty="0">
                <a:latin typeface="Arial"/>
                <a:cs typeface="Arial"/>
              </a:rPr>
              <a:t>proposed </a:t>
            </a:r>
            <a:r>
              <a:rPr sz="2800" spc="-150" dirty="0">
                <a:latin typeface="Arial"/>
                <a:cs typeface="Arial"/>
              </a:rPr>
              <a:t>system </a:t>
            </a:r>
            <a:r>
              <a:rPr sz="2800" spc="-90" dirty="0">
                <a:latin typeface="Arial"/>
                <a:cs typeface="Arial"/>
              </a:rPr>
              <a:t>development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project?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95" dirty="0">
                <a:latin typeface="Arial"/>
                <a:cs typeface="Arial"/>
              </a:rPr>
              <a:t>Political</a:t>
            </a:r>
            <a:endParaRPr sz="3200">
              <a:latin typeface="Arial"/>
              <a:cs typeface="Arial"/>
            </a:endParaRPr>
          </a:p>
          <a:p>
            <a:pPr marL="755650" marR="400685" lvl="1" indent="-285750">
              <a:lnSpc>
                <a:spcPts val="269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sz="2800" spc="-135" dirty="0">
                <a:latin typeface="Arial"/>
                <a:cs typeface="Arial"/>
              </a:rPr>
              <a:t>How </a:t>
            </a:r>
            <a:r>
              <a:rPr sz="2800" spc="-90" dirty="0">
                <a:latin typeface="Arial"/>
                <a:cs typeface="Arial"/>
              </a:rPr>
              <a:t>do </a:t>
            </a:r>
            <a:r>
              <a:rPr sz="2800" spc="-145" dirty="0">
                <a:latin typeface="Arial"/>
                <a:cs typeface="Arial"/>
              </a:rPr>
              <a:t>key </a:t>
            </a:r>
            <a:r>
              <a:rPr sz="2800" spc="-114" dirty="0">
                <a:latin typeface="Arial"/>
                <a:cs typeface="Arial"/>
              </a:rPr>
              <a:t>stakeholders </a:t>
            </a:r>
            <a:r>
              <a:rPr sz="2800" spc="-80" dirty="0">
                <a:latin typeface="Arial"/>
                <a:cs typeface="Arial"/>
              </a:rPr>
              <a:t>view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34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proposed  </a:t>
            </a:r>
            <a:r>
              <a:rPr sz="2800" spc="-165" dirty="0">
                <a:latin typeface="Arial"/>
                <a:cs typeface="Arial"/>
              </a:rPr>
              <a:t>system?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270" y="497840"/>
            <a:ext cx="38087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Activity</a:t>
            </a:r>
            <a:r>
              <a:rPr spc="-305" dirty="0"/>
              <a:t> </a:t>
            </a:r>
            <a:r>
              <a:rPr spc="-215" dirty="0"/>
              <a:t>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7959725" cy="323723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60" dirty="0">
                <a:latin typeface="Arial"/>
                <a:cs typeface="Arial"/>
              </a:rPr>
              <a:t>Activity </a:t>
            </a:r>
            <a:r>
              <a:rPr sz="3200" spc="-114" dirty="0">
                <a:latin typeface="Arial"/>
                <a:cs typeface="Arial"/>
              </a:rPr>
              <a:t>planning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includes: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145" dirty="0">
                <a:latin typeface="Arial"/>
                <a:cs typeface="Arial"/>
              </a:rPr>
              <a:t>Selecting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70" dirty="0">
                <a:latin typeface="Arial"/>
                <a:cs typeface="Arial"/>
              </a:rPr>
              <a:t>systems </a:t>
            </a:r>
            <a:r>
              <a:rPr sz="2800" spc="-160" dirty="0">
                <a:latin typeface="Arial"/>
                <a:cs typeface="Arial"/>
              </a:rPr>
              <a:t>analysis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team.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114" dirty="0">
                <a:latin typeface="Arial"/>
                <a:cs typeface="Arial"/>
              </a:rPr>
              <a:t>Estimating </a:t>
            </a:r>
            <a:r>
              <a:rPr sz="2800" spc="-30" dirty="0">
                <a:latin typeface="Arial"/>
                <a:cs typeface="Arial"/>
              </a:rPr>
              <a:t>time </a:t>
            </a:r>
            <a:r>
              <a:rPr sz="2800" spc="-70" dirty="0">
                <a:latin typeface="Arial"/>
                <a:cs typeface="Arial"/>
              </a:rPr>
              <a:t>required </a:t>
            </a:r>
            <a:r>
              <a:rPr sz="2800" spc="35" dirty="0">
                <a:latin typeface="Arial"/>
                <a:cs typeface="Arial"/>
              </a:rPr>
              <a:t>to </a:t>
            </a:r>
            <a:r>
              <a:rPr sz="2800" spc="-85" dirty="0">
                <a:latin typeface="Arial"/>
                <a:cs typeface="Arial"/>
              </a:rPr>
              <a:t>complete</a:t>
            </a:r>
            <a:r>
              <a:rPr sz="2800" spc="-535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each </a:t>
            </a:r>
            <a:r>
              <a:rPr sz="2800" spc="-120" dirty="0">
                <a:latin typeface="Arial"/>
                <a:cs typeface="Arial"/>
              </a:rPr>
              <a:t>task.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160" dirty="0">
                <a:latin typeface="Arial"/>
                <a:cs typeface="Arial"/>
              </a:rPr>
              <a:t>Scheduling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project.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75" dirty="0">
                <a:latin typeface="Arial"/>
                <a:cs typeface="Arial"/>
              </a:rPr>
              <a:t>Two </a:t>
            </a:r>
            <a:r>
              <a:rPr sz="3200" spc="-70" dirty="0">
                <a:latin typeface="Arial"/>
                <a:cs typeface="Arial"/>
              </a:rPr>
              <a:t>tools </a:t>
            </a:r>
            <a:r>
              <a:rPr sz="3200" spc="15" dirty="0">
                <a:latin typeface="Arial"/>
                <a:cs typeface="Arial"/>
              </a:rPr>
              <a:t>for </a:t>
            </a:r>
            <a:r>
              <a:rPr sz="3200" spc="-50" dirty="0">
                <a:latin typeface="Arial"/>
                <a:cs typeface="Arial"/>
              </a:rPr>
              <a:t>project </a:t>
            </a:r>
            <a:r>
              <a:rPr sz="3200" spc="-114" dirty="0">
                <a:latin typeface="Arial"/>
                <a:cs typeface="Arial"/>
              </a:rPr>
              <a:t>planning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45" dirty="0">
                <a:latin typeface="Arial"/>
                <a:cs typeface="Arial"/>
              </a:rPr>
              <a:t>control</a:t>
            </a:r>
            <a:r>
              <a:rPr sz="3200" spc="-65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are  </a:t>
            </a:r>
            <a:r>
              <a:rPr sz="3200" spc="-95" dirty="0">
                <a:latin typeface="Arial"/>
                <a:cs typeface="Arial"/>
              </a:rPr>
              <a:t>Gantt </a:t>
            </a:r>
            <a:r>
              <a:rPr sz="3200" spc="-125" dirty="0">
                <a:latin typeface="Arial"/>
                <a:cs typeface="Arial"/>
              </a:rPr>
              <a:t>charts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509" dirty="0">
                <a:latin typeface="Arial"/>
                <a:cs typeface="Arial"/>
              </a:rPr>
              <a:t>PERT</a:t>
            </a:r>
            <a:r>
              <a:rPr sz="3200" spc="-33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diagrams.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5579" y="497840"/>
            <a:ext cx="3674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Estimating</a:t>
            </a:r>
            <a:r>
              <a:rPr spc="-254" dirty="0"/>
              <a:t> </a:t>
            </a:r>
            <a:r>
              <a:rPr spc="-235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540"/>
            <a:ext cx="150495" cy="105410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07085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923029"/>
            <a:ext cx="150495" cy="10566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1544319"/>
            <a:ext cx="7624445" cy="38811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95" dirty="0">
                <a:latin typeface="Arial"/>
                <a:cs typeface="Arial"/>
              </a:rPr>
              <a:t>Project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90" dirty="0">
                <a:latin typeface="Arial"/>
                <a:cs typeface="Arial"/>
              </a:rPr>
              <a:t>broken </a:t>
            </a:r>
            <a:r>
              <a:rPr sz="2800" spc="-75" dirty="0">
                <a:latin typeface="Arial"/>
                <a:cs typeface="Arial"/>
              </a:rPr>
              <a:t>down </a:t>
            </a:r>
            <a:r>
              <a:rPr sz="2800" spc="-5" dirty="0">
                <a:latin typeface="Arial"/>
                <a:cs typeface="Arial"/>
              </a:rPr>
              <a:t>into</a:t>
            </a:r>
            <a:r>
              <a:rPr sz="2800" spc="-355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phases.</a:t>
            </a:r>
            <a:endParaRPr sz="2800">
              <a:latin typeface="Arial"/>
              <a:cs typeface="Arial"/>
            </a:endParaRPr>
          </a:p>
          <a:p>
            <a:pPr marL="12700" marR="1264920">
              <a:lnSpc>
                <a:spcPct val="100000"/>
              </a:lnSpc>
              <a:spcBef>
                <a:spcPts val="700"/>
              </a:spcBef>
            </a:pPr>
            <a:r>
              <a:rPr sz="2800" spc="-80" dirty="0">
                <a:latin typeface="Arial"/>
                <a:cs typeface="Arial"/>
              </a:rPr>
              <a:t>Further </a:t>
            </a:r>
            <a:r>
              <a:rPr sz="2800" spc="-50" dirty="0">
                <a:latin typeface="Arial"/>
                <a:cs typeface="Arial"/>
              </a:rPr>
              <a:t>project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90" dirty="0">
                <a:latin typeface="Arial"/>
                <a:cs typeface="Arial"/>
              </a:rPr>
              <a:t>broken </a:t>
            </a:r>
            <a:r>
              <a:rPr sz="2800" spc="-75" dirty="0">
                <a:latin typeface="Arial"/>
                <a:cs typeface="Arial"/>
              </a:rPr>
              <a:t>down </a:t>
            </a:r>
            <a:r>
              <a:rPr sz="2800" spc="-5" dirty="0">
                <a:latin typeface="Arial"/>
                <a:cs typeface="Arial"/>
              </a:rPr>
              <a:t>into</a:t>
            </a:r>
            <a:r>
              <a:rPr sz="2800" spc="-45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tasks </a:t>
            </a:r>
            <a:r>
              <a:rPr sz="2800" spc="-20" dirty="0">
                <a:latin typeface="Arial"/>
                <a:cs typeface="Arial"/>
              </a:rPr>
              <a:t>or  </a:t>
            </a:r>
            <a:r>
              <a:rPr sz="2800" spc="-70" dirty="0">
                <a:latin typeface="Arial"/>
                <a:cs typeface="Arial"/>
              </a:rPr>
              <a:t>activities.</a:t>
            </a:r>
            <a:endParaRPr sz="2800">
              <a:latin typeface="Arial"/>
              <a:cs typeface="Arial"/>
            </a:endParaRPr>
          </a:p>
          <a:p>
            <a:pPr marL="12700" marR="610870">
              <a:lnSpc>
                <a:spcPct val="100000"/>
              </a:lnSpc>
              <a:spcBef>
                <a:spcPts val="690"/>
              </a:spcBef>
            </a:pPr>
            <a:r>
              <a:rPr sz="2800" spc="-125" dirty="0">
                <a:latin typeface="Arial"/>
                <a:cs typeface="Arial"/>
              </a:rPr>
              <a:t>Finally </a:t>
            </a:r>
            <a:r>
              <a:rPr sz="2800" spc="-50" dirty="0">
                <a:latin typeface="Arial"/>
                <a:cs typeface="Arial"/>
              </a:rPr>
              <a:t>project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90" dirty="0">
                <a:latin typeface="Arial"/>
                <a:cs typeface="Arial"/>
              </a:rPr>
              <a:t>broken </a:t>
            </a:r>
            <a:r>
              <a:rPr sz="2800" spc="-75" dirty="0">
                <a:latin typeface="Arial"/>
                <a:cs typeface="Arial"/>
              </a:rPr>
              <a:t>down </a:t>
            </a:r>
            <a:r>
              <a:rPr sz="2800" spc="-5" dirty="0">
                <a:latin typeface="Arial"/>
                <a:cs typeface="Arial"/>
              </a:rPr>
              <a:t>into </a:t>
            </a:r>
            <a:r>
              <a:rPr sz="2800" spc="-145" dirty="0">
                <a:latin typeface="Arial"/>
                <a:cs typeface="Arial"/>
              </a:rPr>
              <a:t>steps </a:t>
            </a:r>
            <a:r>
              <a:rPr sz="2800" spc="-25" dirty="0">
                <a:latin typeface="Arial"/>
                <a:cs typeface="Arial"/>
              </a:rPr>
              <a:t>or</a:t>
            </a:r>
            <a:r>
              <a:rPr sz="2800" spc="-54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even  </a:t>
            </a:r>
            <a:r>
              <a:rPr sz="2800" spc="-110" dirty="0">
                <a:latin typeface="Arial"/>
                <a:cs typeface="Arial"/>
              </a:rPr>
              <a:t>smaller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units.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155" dirty="0">
                <a:latin typeface="Arial"/>
                <a:cs typeface="Arial"/>
              </a:rPr>
              <a:t>Time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85" dirty="0">
                <a:latin typeface="Arial"/>
                <a:cs typeface="Arial"/>
              </a:rPr>
              <a:t>estimated </a:t>
            </a:r>
            <a:r>
              <a:rPr sz="2800" spc="10" dirty="0">
                <a:latin typeface="Arial"/>
                <a:cs typeface="Arial"/>
              </a:rPr>
              <a:t>for </a:t>
            </a:r>
            <a:r>
              <a:rPr sz="2800" spc="-170" dirty="0">
                <a:latin typeface="Arial"/>
                <a:cs typeface="Arial"/>
              </a:rPr>
              <a:t>each </a:t>
            </a:r>
            <a:r>
              <a:rPr sz="2800" spc="-130" dirty="0">
                <a:latin typeface="Arial"/>
                <a:cs typeface="Arial"/>
              </a:rPr>
              <a:t>task </a:t>
            </a:r>
            <a:r>
              <a:rPr sz="2800" spc="-25" dirty="0">
                <a:latin typeface="Arial"/>
                <a:cs typeface="Arial"/>
              </a:rPr>
              <a:t>or</a:t>
            </a:r>
            <a:r>
              <a:rPr sz="2800" spc="-37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activity.</a:t>
            </a:r>
            <a:endParaRPr sz="2800">
              <a:latin typeface="Arial"/>
              <a:cs typeface="Arial"/>
            </a:endParaRPr>
          </a:p>
          <a:p>
            <a:pPr marL="12700" marR="5080" indent="80010">
              <a:lnSpc>
                <a:spcPct val="100000"/>
              </a:lnSpc>
              <a:spcBef>
                <a:spcPts val="690"/>
              </a:spcBef>
            </a:pPr>
            <a:r>
              <a:rPr sz="2800" spc="-45" dirty="0">
                <a:latin typeface="Arial"/>
                <a:cs typeface="Arial"/>
              </a:rPr>
              <a:t>Most </a:t>
            </a:r>
            <a:r>
              <a:rPr sz="2800" spc="-70" dirty="0">
                <a:latin typeface="Arial"/>
                <a:cs typeface="Arial"/>
              </a:rPr>
              <a:t>likely, </a:t>
            </a:r>
            <a:r>
              <a:rPr sz="2800" spc="-120" dirty="0">
                <a:latin typeface="Arial"/>
                <a:cs typeface="Arial"/>
              </a:rPr>
              <a:t>pessimistic,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50" dirty="0">
                <a:latin typeface="Arial"/>
                <a:cs typeface="Arial"/>
              </a:rPr>
              <a:t>optimistic </a:t>
            </a:r>
            <a:r>
              <a:rPr sz="2800" spc="-105" dirty="0">
                <a:latin typeface="Arial"/>
                <a:cs typeface="Arial"/>
              </a:rPr>
              <a:t>estimates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for  </a:t>
            </a:r>
            <a:r>
              <a:rPr sz="2800" spc="-30" dirty="0">
                <a:latin typeface="Arial"/>
                <a:cs typeface="Arial"/>
              </a:rPr>
              <a:t>time </a:t>
            </a:r>
            <a:r>
              <a:rPr sz="2800" spc="-150" dirty="0">
                <a:latin typeface="Arial"/>
                <a:cs typeface="Arial"/>
              </a:rPr>
              <a:t>may </a:t>
            </a:r>
            <a:r>
              <a:rPr sz="2800" spc="-130" dirty="0">
                <a:latin typeface="Arial"/>
                <a:cs typeface="Arial"/>
              </a:rPr>
              <a:t>be</a:t>
            </a:r>
            <a:r>
              <a:rPr sz="2800" spc="-27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used.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120" y="497840"/>
            <a:ext cx="2904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Gantt</a:t>
            </a:r>
            <a:r>
              <a:rPr spc="-300" dirty="0"/>
              <a:t> </a:t>
            </a:r>
            <a:r>
              <a:rPr spc="-245" dirty="0"/>
              <a:t>Charts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6658609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335" dirty="0">
                <a:latin typeface="Arial"/>
                <a:cs typeface="Arial"/>
              </a:rPr>
              <a:t>Easy </a:t>
            </a:r>
            <a:r>
              <a:rPr sz="3200" spc="35" dirty="0">
                <a:latin typeface="Arial"/>
                <a:cs typeface="Arial"/>
              </a:rPr>
              <a:t>to </a:t>
            </a:r>
            <a:r>
              <a:rPr sz="3200" spc="-85" dirty="0">
                <a:latin typeface="Arial"/>
                <a:cs typeface="Arial"/>
              </a:rPr>
              <a:t>construct </a:t>
            </a:r>
            <a:r>
              <a:rPr sz="3200" spc="-155" dirty="0">
                <a:latin typeface="Arial"/>
                <a:cs typeface="Arial"/>
              </a:rPr>
              <a:t>and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use.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45" dirty="0">
                <a:latin typeface="Arial"/>
                <a:cs typeface="Arial"/>
              </a:rPr>
              <a:t>Shows </a:t>
            </a:r>
            <a:r>
              <a:rPr sz="3200" spc="-80" dirty="0">
                <a:latin typeface="Arial"/>
                <a:cs typeface="Arial"/>
              </a:rPr>
              <a:t>activities </a:t>
            </a:r>
            <a:r>
              <a:rPr sz="3200" spc="-95" dirty="0">
                <a:latin typeface="Arial"/>
                <a:cs typeface="Arial"/>
              </a:rPr>
              <a:t>over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70" dirty="0">
                <a:latin typeface="Arial"/>
                <a:cs typeface="Arial"/>
              </a:rPr>
              <a:t>period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35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time.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9639" y="223520"/>
            <a:ext cx="4744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Gantt </a:t>
            </a:r>
            <a:r>
              <a:rPr spc="-200" dirty="0"/>
              <a:t>Chart</a:t>
            </a:r>
            <a:r>
              <a:rPr spc="-365" dirty="0"/>
              <a:t> </a:t>
            </a:r>
            <a:r>
              <a:rPr spc="-280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547116" y="1231675"/>
            <a:ext cx="7973567" cy="5285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6920" y="497840"/>
            <a:ext cx="5090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Project </a:t>
            </a:r>
            <a:r>
              <a:rPr spc="-215" dirty="0"/>
              <a:t>Planning</a:t>
            </a:r>
            <a:r>
              <a:rPr spc="-375" dirty="0"/>
              <a:t> </a:t>
            </a:r>
            <a:r>
              <a:rPr spc="-409" dirty="0"/>
              <a:t>Tasks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87475">
              <a:lnSpc>
                <a:spcPct val="110800"/>
              </a:lnSpc>
              <a:spcBef>
                <a:spcPts val="95"/>
              </a:spcBef>
            </a:pPr>
            <a:r>
              <a:rPr spc="-130" dirty="0"/>
              <a:t>Describe </a:t>
            </a:r>
            <a:r>
              <a:rPr spc="-40" dirty="0"/>
              <a:t>project </a:t>
            </a:r>
            <a:r>
              <a:rPr spc="-135" dirty="0"/>
              <a:t>scope, </a:t>
            </a:r>
            <a:r>
              <a:rPr spc="-65" dirty="0"/>
              <a:t>alternatives,</a:t>
            </a:r>
            <a:r>
              <a:rPr spc="-220" dirty="0"/>
              <a:t> </a:t>
            </a:r>
            <a:r>
              <a:rPr spc="-50" dirty="0"/>
              <a:t>feasibility.  </a:t>
            </a:r>
            <a:r>
              <a:rPr spc="-100" dirty="0"/>
              <a:t>Divide </a:t>
            </a:r>
            <a:r>
              <a:rPr spc="-40" dirty="0"/>
              <a:t>project </a:t>
            </a:r>
            <a:r>
              <a:rPr spc="-5" dirty="0"/>
              <a:t>into</a:t>
            </a:r>
            <a:r>
              <a:rPr spc="-245" dirty="0"/>
              <a:t> </a:t>
            </a:r>
            <a:r>
              <a:rPr spc="-130" dirty="0"/>
              <a:t>tasks.</a:t>
            </a:r>
          </a:p>
          <a:p>
            <a:pPr marL="12700" marR="5080">
              <a:lnSpc>
                <a:spcPts val="3190"/>
              </a:lnSpc>
              <a:spcBef>
                <a:spcPts val="160"/>
              </a:spcBef>
            </a:pPr>
            <a:r>
              <a:rPr spc="-105" dirty="0"/>
              <a:t>Estimate resource </a:t>
            </a:r>
            <a:r>
              <a:rPr spc="-65" dirty="0"/>
              <a:t>requirements </a:t>
            </a:r>
            <a:r>
              <a:rPr spc="-114" dirty="0"/>
              <a:t>and </a:t>
            </a:r>
            <a:r>
              <a:rPr spc="-80" dirty="0"/>
              <a:t>create </a:t>
            </a:r>
            <a:r>
              <a:rPr spc="-105" dirty="0"/>
              <a:t>resource </a:t>
            </a:r>
            <a:r>
              <a:rPr spc="-80" dirty="0"/>
              <a:t>plan.  </a:t>
            </a:r>
            <a:r>
              <a:rPr spc="-114" dirty="0"/>
              <a:t>Develop </a:t>
            </a:r>
            <a:r>
              <a:rPr spc="-55" dirty="0"/>
              <a:t>preliminary</a:t>
            </a:r>
            <a:r>
              <a:rPr spc="-145" dirty="0"/>
              <a:t> </a:t>
            </a:r>
            <a:r>
              <a:rPr spc="-114" dirty="0"/>
              <a:t>schedule.</a:t>
            </a:r>
          </a:p>
          <a:p>
            <a:pPr marL="12700" marR="2527300">
              <a:lnSpc>
                <a:spcPts val="3190"/>
              </a:lnSpc>
            </a:pPr>
            <a:r>
              <a:rPr spc="-114" dirty="0"/>
              <a:t>Develop </a:t>
            </a:r>
            <a:r>
              <a:rPr spc="-75" dirty="0"/>
              <a:t>communication </a:t>
            </a:r>
            <a:r>
              <a:rPr spc="-85" dirty="0"/>
              <a:t>plan.  </a:t>
            </a:r>
            <a:r>
              <a:rPr spc="-75" dirty="0"/>
              <a:t>Determine </a:t>
            </a:r>
            <a:r>
              <a:rPr spc="-110" dirty="0"/>
              <a:t>standards </a:t>
            </a:r>
            <a:r>
              <a:rPr spc="-114" dirty="0"/>
              <a:t>and </a:t>
            </a:r>
            <a:r>
              <a:rPr spc="-95" dirty="0"/>
              <a:t>procedures.  </a:t>
            </a:r>
            <a:r>
              <a:rPr spc="-35" dirty="0"/>
              <a:t>Identify </a:t>
            </a:r>
            <a:r>
              <a:rPr spc="-114" dirty="0"/>
              <a:t>and </a:t>
            </a:r>
            <a:r>
              <a:rPr spc="-229" dirty="0"/>
              <a:t>assess</a:t>
            </a:r>
            <a:r>
              <a:rPr spc="-240" dirty="0"/>
              <a:t> </a:t>
            </a:r>
            <a:r>
              <a:rPr spc="-80" dirty="0"/>
              <a:t>risk.</a:t>
            </a:r>
          </a:p>
          <a:p>
            <a:pPr marL="12700" marR="3556635">
              <a:lnSpc>
                <a:spcPts val="3180"/>
              </a:lnSpc>
              <a:spcBef>
                <a:spcPts val="10"/>
              </a:spcBef>
            </a:pPr>
            <a:r>
              <a:rPr spc="-125" dirty="0"/>
              <a:t>Create </a:t>
            </a:r>
            <a:r>
              <a:rPr spc="-55" dirty="0"/>
              <a:t>preliminary </a:t>
            </a:r>
            <a:r>
              <a:rPr spc="-75" dirty="0"/>
              <a:t>budget.  </a:t>
            </a:r>
            <a:r>
              <a:rPr spc="-114" dirty="0"/>
              <a:t>Develop </a:t>
            </a:r>
            <a:r>
              <a:rPr spc="-190" dirty="0"/>
              <a:t>a </a:t>
            </a:r>
            <a:r>
              <a:rPr spc="-55" dirty="0"/>
              <a:t>statement </a:t>
            </a:r>
            <a:r>
              <a:rPr spc="-10" dirty="0"/>
              <a:t>of</a:t>
            </a:r>
            <a:r>
              <a:rPr spc="-190" dirty="0"/>
              <a:t> </a:t>
            </a:r>
            <a:r>
              <a:rPr spc="-50" dirty="0"/>
              <a:t>work.</a:t>
            </a: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70" dirty="0"/>
              <a:t>Set </a:t>
            </a:r>
            <a:r>
              <a:rPr spc="-110" dirty="0"/>
              <a:t>baseline </a:t>
            </a:r>
            <a:r>
              <a:rPr spc="-40" dirty="0"/>
              <a:t>project</a:t>
            </a:r>
            <a:r>
              <a:rPr spc="-90" dirty="0"/>
              <a:t> </a:t>
            </a:r>
            <a:r>
              <a:rPr spc="-85" dirty="0"/>
              <a:t>plan.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159510"/>
            <a:ext cx="132715" cy="407542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0529" y="497840"/>
            <a:ext cx="32042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0" dirty="0"/>
              <a:t>PERT</a:t>
            </a:r>
            <a:r>
              <a:rPr spc="-300" dirty="0"/>
              <a:t> </a:t>
            </a:r>
            <a:r>
              <a:rPr spc="-225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4319"/>
            <a:ext cx="7740015" cy="29629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240" dirty="0">
                <a:latin typeface="Arial"/>
                <a:cs typeface="Arial"/>
              </a:rPr>
              <a:t>PERT-Program </a:t>
            </a:r>
            <a:r>
              <a:rPr sz="2800" spc="-120" dirty="0">
                <a:latin typeface="Arial"/>
                <a:cs typeface="Arial"/>
              </a:rPr>
              <a:t>Evaluation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65" dirty="0">
                <a:latin typeface="Arial"/>
                <a:cs typeface="Arial"/>
              </a:rPr>
              <a:t>Review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Technique</a:t>
            </a:r>
            <a:endParaRPr sz="28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380" dirty="0">
                <a:latin typeface="Arial"/>
                <a:cs typeface="Arial"/>
              </a:rPr>
              <a:t>PERT </a:t>
            </a:r>
            <a:r>
              <a:rPr sz="2400" spc="-120" dirty="0">
                <a:latin typeface="Arial"/>
                <a:cs typeface="Arial"/>
              </a:rPr>
              <a:t>diagrams </a:t>
            </a:r>
            <a:r>
              <a:rPr sz="2400" spc="-110" dirty="0">
                <a:latin typeface="Arial"/>
                <a:cs typeface="Arial"/>
              </a:rPr>
              <a:t>show precedence, </a:t>
            </a:r>
            <a:r>
              <a:rPr sz="2400" spc="-60" dirty="0">
                <a:latin typeface="Arial"/>
                <a:cs typeface="Arial"/>
              </a:rPr>
              <a:t>activities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75" dirty="0">
                <a:latin typeface="Arial"/>
                <a:cs typeface="Arial"/>
              </a:rPr>
              <a:t>must </a:t>
            </a:r>
            <a:r>
              <a:rPr sz="2400" spc="-105" dirty="0">
                <a:latin typeface="Arial"/>
                <a:cs typeface="Arial"/>
              </a:rPr>
              <a:t>be  </a:t>
            </a:r>
            <a:r>
              <a:rPr sz="2400" spc="-70" dirty="0">
                <a:latin typeface="Arial"/>
                <a:cs typeface="Arial"/>
              </a:rPr>
              <a:t>completed </a:t>
            </a:r>
            <a:r>
              <a:rPr sz="2400" spc="-55" dirty="0">
                <a:latin typeface="Arial"/>
                <a:cs typeface="Arial"/>
              </a:rPr>
              <a:t>before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next </a:t>
            </a:r>
            <a:r>
              <a:rPr sz="2400" spc="-60" dirty="0">
                <a:latin typeface="Arial"/>
                <a:cs typeface="Arial"/>
              </a:rPr>
              <a:t>activities </a:t>
            </a:r>
            <a:r>
              <a:rPr sz="2400" spc="-130" dirty="0">
                <a:latin typeface="Arial"/>
                <a:cs typeface="Arial"/>
              </a:rPr>
              <a:t>may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started.</a:t>
            </a:r>
            <a:endParaRPr sz="2400">
              <a:latin typeface="Arial"/>
              <a:cs typeface="Arial"/>
            </a:endParaRPr>
          </a:p>
          <a:p>
            <a:pPr marL="755650" marR="511175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175" dirty="0">
                <a:latin typeface="Arial"/>
                <a:cs typeface="Arial"/>
              </a:rPr>
              <a:t>Once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diagram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65" dirty="0">
                <a:latin typeface="Arial"/>
                <a:cs typeface="Arial"/>
              </a:rPr>
              <a:t>drawn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14" dirty="0">
                <a:latin typeface="Arial"/>
                <a:cs typeface="Arial"/>
              </a:rPr>
              <a:t>possible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25" dirty="0">
                <a:latin typeface="Arial"/>
                <a:cs typeface="Arial"/>
              </a:rPr>
              <a:t>identify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  </a:t>
            </a:r>
            <a:r>
              <a:rPr sz="2400" spc="-45" dirty="0">
                <a:latin typeface="Arial"/>
                <a:cs typeface="Arial"/>
              </a:rPr>
              <a:t>critical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path,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longest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path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through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activities.</a:t>
            </a:r>
            <a:endParaRPr sz="2400">
              <a:latin typeface="Arial"/>
              <a:cs typeface="Arial"/>
            </a:endParaRPr>
          </a:p>
          <a:p>
            <a:pPr marL="755650" marR="482600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sz="2400" spc="-30" dirty="0">
                <a:latin typeface="Arial"/>
                <a:cs typeface="Arial"/>
              </a:rPr>
              <a:t>Monitoring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critical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path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will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identify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shortest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time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to  </a:t>
            </a:r>
            <a:r>
              <a:rPr sz="2400" spc="-70" dirty="0">
                <a:latin typeface="Arial"/>
                <a:cs typeface="Arial"/>
              </a:rPr>
              <a:t>complete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project.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0560" y="497840"/>
            <a:ext cx="5262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95" dirty="0"/>
              <a:t>PERT </a:t>
            </a:r>
            <a:r>
              <a:rPr spc="-225" dirty="0"/>
              <a:t>Diagram</a:t>
            </a:r>
            <a:r>
              <a:rPr spc="-345" dirty="0"/>
              <a:t> </a:t>
            </a:r>
            <a:r>
              <a:rPr spc="-280" dirty="0"/>
              <a:t>Example</a:t>
            </a:r>
          </a:p>
        </p:txBody>
      </p:sp>
      <p:sp>
        <p:nvSpPr>
          <p:cNvPr id="6" name="object 6"/>
          <p:cNvSpPr/>
          <p:nvPr/>
        </p:nvSpPr>
        <p:spPr>
          <a:xfrm>
            <a:off x="876300" y="2295525"/>
            <a:ext cx="7362825" cy="319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1150" y="497840"/>
            <a:ext cx="5981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95" dirty="0"/>
              <a:t>PERT </a:t>
            </a:r>
            <a:r>
              <a:rPr spc="-225" dirty="0"/>
              <a:t>Diagram</a:t>
            </a:r>
            <a:r>
              <a:rPr spc="-370" dirty="0"/>
              <a:t> </a:t>
            </a:r>
            <a:r>
              <a:rPr spc="-240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8019415" cy="276733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335" dirty="0">
                <a:latin typeface="Arial"/>
                <a:cs typeface="Arial"/>
              </a:rPr>
              <a:t>Easy </a:t>
            </a:r>
            <a:r>
              <a:rPr sz="3200" spc="-45" dirty="0">
                <a:latin typeface="Arial"/>
                <a:cs typeface="Arial"/>
              </a:rPr>
              <a:t>identification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60" dirty="0">
                <a:latin typeface="Arial"/>
                <a:cs typeface="Arial"/>
              </a:rPr>
              <a:t>order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55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precedence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335" dirty="0">
                <a:latin typeface="Arial"/>
                <a:cs typeface="Arial"/>
              </a:rPr>
              <a:t>Easy </a:t>
            </a:r>
            <a:r>
              <a:rPr sz="3200" spc="-45" dirty="0">
                <a:latin typeface="Arial"/>
                <a:cs typeface="Arial"/>
              </a:rPr>
              <a:t>identification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60" dirty="0">
                <a:latin typeface="Arial"/>
                <a:cs typeface="Arial"/>
              </a:rPr>
              <a:t>critical </a:t>
            </a:r>
            <a:r>
              <a:rPr sz="3200" spc="-75" dirty="0">
                <a:latin typeface="Arial"/>
                <a:cs typeface="Arial"/>
              </a:rPr>
              <a:t>path </a:t>
            </a:r>
            <a:r>
              <a:rPr sz="3200" spc="-150" dirty="0">
                <a:latin typeface="Arial"/>
                <a:cs typeface="Arial"/>
              </a:rPr>
              <a:t>and</a:t>
            </a:r>
            <a:r>
              <a:rPr sz="3200" spc="-63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thus  </a:t>
            </a:r>
            <a:r>
              <a:rPr sz="3200" spc="-60" dirty="0">
                <a:latin typeface="Arial"/>
                <a:cs typeface="Arial"/>
              </a:rPr>
              <a:t>critical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activities</a:t>
            </a:r>
            <a:endParaRPr sz="3200">
              <a:latin typeface="Arial"/>
              <a:cs typeface="Arial"/>
            </a:endParaRPr>
          </a:p>
          <a:p>
            <a:pPr marL="355600" marR="273685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335" dirty="0">
                <a:latin typeface="Arial"/>
                <a:cs typeface="Arial"/>
              </a:rPr>
              <a:t>Easy </a:t>
            </a:r>
            <a:r>
              <a:rPr sz="3200" spc="-55" dirty="0">
                <a:latin typeface="Arial"/>
                <a:cs typeface="Arial"/>
              </a:rPr>
              <a:t>determination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95" dirty="0">
                <a:latin typeface="Arial"/>
                <a:cs typeface="Arial"/>
              </a:rPr>
              <a:t>slack </a:t>
            </a:r>
            <a:r>
              <a:rPr sz="3200" spc="-45" dirty="0">
                <a:latin typeface="Arial"/>
                <a:cs typeface="Arial"/>
              </a:rPr>
              <a:t>time,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42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leeway  </a:t>
            </a:r>
            <a:r>
              <a:rPr sz="3200" spc="40" dirty="0">
                <a:latin typeface="Arial"/>
                <a:cs typeface="Arial"/>
              </a:rPr>
              <a:t>to </a:t>
            </a:r>
            <a:r>
              <a:rPr sz="3200" spc="-35" dirty="0">
                <a:latin typeface="Arial"/>
                <a:cs typeface="Arial"/>
              </a:rPr>
              <a:t>fall</a:t>
            </a:r>
            <a:r>
              <a:rPr sz="3200" spc="-64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behind on </a:t>
            </a:r>
            <a:r>
              <a:rPr sz="3200" spc="-70" dirty="0">
                <a:latin typeface="Arial"/>
                <a:cs typeface="Arial"/>
              </a:rPr>
              <a:t>noncritical </a:t>
            </a:r>
            <a:r>
              <a:rPr sz="3200" spc="-130" dirty="0">
                <a:latin typeface="Arial"/>
                <a:cs typeface="Arial"/>
              </a:rPr>
              <a:t>paths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229" y="497840"/>
            <a:ext cx="2669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Timeboxing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765415" cy="266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8610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Arial"/>
                <a:cs typeface="Arial"/>
              </a:rPr>
              <a:t>Timeboxing </a:t>
            </a:r>
            <a:r>
              <a:rPr sz="3200" spc="-180" dirty="0">
                <a:latin typeface="Arial"/>
                <a:cs typeface="Arial"/>
              </a:rPr>
              <a:t>sets </a:t>
            </a:r>
            <a:r>
              <a:rPr sz="3200" spc="-175" dirty="0">
                <a:latin typeface="Arial"/>
                <a:cs typeface="Arial"/>
              </a:rPr>
              <a:t>an </a:t>
            </a:r>
            <a:r>
              <a:rPr sz="3200" spc="-114" dirty="0">
                <a:latin typeface="Arial"/>
                <a:cs typeface="Arial"/>
              </a:rPr>
              <a:t>absolute </a:t>
            </a:r>
            <a:r>
              <a:rPr sz="3200" spc="-135" dirty="0">
                <a:latin typeface="Arial"/>
                <a:cs typeface="Arial"/>
              </a:rPr>
              <a:t>due </a:t>
            </a:r>
            <a:r>
              <a:rPr sz="3200" spc="-90" dirty="0">
                <a:latin typeface="Arial"/>
                <a:cs typeface="Arial"/>
              </a:rPr>
              <a:t>date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for  </a:t>
            </a:r>
            <a:r>
              <a:rPr sz="3200" spc="-50" dirty="0">
                <a:latin typeface="Arial"/>
                <a:cs typeface="Arial"/>
              </a:rPr>
              <a:t>project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delivery.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95" dirty="0">
                <a:latin typeface="Arial"/>
                <a:cs typeface="Arial"/>
              </a:rPr>
              <a:t>most </a:t>
            </a:r>
            <a:r>
              <a:rPr sz="3200" spc="-60" dirty="0">
                <a:latin typeface="Arial"/>
                <a:cs typeface="Arial"/>
              </a:rPr>
              <a:t>critical </a:t>
            </a:r>
            <a:r>
              <a:rPr sz="3200" spc="-100" dirty="0">
                <a:latin typeface="Arial"/>
                <a:cs typeface="Arial"/>
              </a:rPr>
              <a:t>features </a:t>
            </a:r>
            <a:r>
              <a:rPr sz="3200" spc="-130" dirty="0">
                <a:latin typeface="Arial"/>
                <a:cs typeface="Arial"/>
              </a:rPr>
              <a:t>are </a:t>
            </a:r>
            <a:r>
              <a:rPr sz="3200" spc="-125" dirty="0">
                <a:latin typeface="Arial"/>
                <a:cs typeface="Arial"/>
              </a:rPr>
              <a:t>developed</a:t>
            </a:r>
            <a:r>
              <a:rPr sz="3200" spc="-39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first 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80" dirty="0">
                <a:latin typeface="Arial"/>
                <a:cs typeface="Arial"/>
              </a:rPr>
              <a:t>implemented </a:t>
            </a:r>
            <a:r>
              <a:rPr sz="3200" spc="-130" dirty="0">
                <a:latin typeface="Arial"/>
                <a:cs typeface="Arial"/>
              </a:rPr>
              <a:t>by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135" dirty="0">
                <a:latin typeface="Arial"/>
                <a:cs typeface="Arial"/>
              </a:rPr>
              <a:t>due</a:t>
            </a:r>
            <a:r>
              <a:rPr sz="3200" spc="-48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date.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90" dirty="0">
                <a:latin typeface="Arial"/>
                <a:cs typeface="Arial"/>
              </a:rPr>
              <a:t>Other </a:t>
            </a:r>
            <a:r>
              <a:rPr sz="3200" spc="-100" dirty="0">
                <a:latin typeface="Arial"/>
                <a:cs typeface="Arial"/>
              </a:rPr>
              <a:t>features </a:t>
            </a:r>
            <a:r>
              <a:rPr sz="3200" spc="-130" dirty="0">
                <a:latin typeface="Arial"/>
                <a:cs typeface="Arial"/>
              </a:rPr>
              <a:t>are </a:t>
            </a:r>
            <a:r>
              <a:rPr sz="3200" spc="-150" dirty="0">
                <a:latin typeface="Arial"/>
                <a:cs typeface="Arial"/>
              </a:rPr>
              <a:t>added</a:t>
            </a:r>
            <a:r>
              <a:rPr sz="3200" spc="-380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later.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650" y="224790"/>
            <a:ext cx="63658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9170" marR="5080" indent="-2236470">
              <a:lnSpc>
                <a:spcPct val="100000"/>
              </a:lnSpc>
              <a:spcBef>
                <a:spcPts val="100"/>
              </a:spcBef>
            </a:pPr>
            <a:r>
              <a:rPr sz="4000" spc="-220" dirty="0"/>
              <a:t>Personal </a:t>
            </a:r>
            <a:r>
              <a:rPr sz="4000" spc="-60" dirty="0"/>
              <a:t>Information</a:t>
            </a:r>
            <a:r>
              <a:rPr sz="4000" spc="-220" dirty="0"/>
              <a:t> </a:t>
            </a:r>
            <a:r>
              <a:rPr sz="4000" spc="-170" dirty="0"/>
              <a:t>Manager  </a:t>
            </a:r>
            <a:r>
              <a:rPr sz="4000" spc="-140" dirty="0"/>
              <a:t>Software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18819" y="1633220"/>
            <a:ext cx="7876540" cy="303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marR="5080" indent="-16002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latin typeface="Arial"/>
                <a:cs typeface="Arial"/>
              </a:rPr>
              <a:t>Personal </a:t>
            </a:r>
            <a:r>
              <a:rPr sz="3200" spc="-40" dirty="0">
                <a:latin typeface="Arial"/>
                <a:cs typeface="Arial"/>
              </a:rPr>
              <a:t>information </a:t>
            </a:r>
            <a:r>
              <a:rPr sz="3200" spc="-160" dirty="0">
                <a:latin typeface="Arial"/>
                <a:cs typeface="Arial"/>
              </a:rPr>
              <a:t>manager </a:t>
            </a:r>
            <a:r>
              <a:rPr sz="3200" spc="-204" dirty="0">
                <a:latin typeface="Arial"/>
                <a:cs typeface="Arial"/>
              </a:rPr>
              <a:t>(PIN) </a:t>
            </a:r>
            <a:r>
              <a:rPr sz="3200" spc="-80" dirty="0">
                <a:latin typeface="Arial"/>
                <a:cs typeface="Arial"/>
              </a:rPr>
              <a:t>software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is  </a:t>
            </a:r>
            <a:r>
              <a:rPr sz="3200" spc="-110" dirty="0">
                <a:latin typeface="Arial"/>
                <a:cs typeface="Arial"/>
              </a:rPr>
              <a:t>useful </a:t>
            </a:r>
            <a:r>
              <a:rPr sz="3200" spc="10" dirty="0">
                <a:latin typeface="Arial"/>
                <a:cs typeface="Arial"/>
              </a:rPr>
              <a:t>for </a:t>
            </a:r>
            <a:r>
              <a:rPr sz="3200" spc="-145" dirty="0">
                <a:latin typeface="Arial"/>
                <a:cs typeface="Arial"/>
              </a:rPr>
              <a:t>scheduling </a:t>
            </a:r>
            <a:r>
              <a:rPr sz="3200" spc="-80" dirty="0">
                <a:latin typeface="Arial"/>
                <a:cs typeface="Arial"/>
              </a:rPr>
              <a:t>activities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35" dirty="0">
                <a:latin typeface="Arial"/>
                <a:cs typeface="Arial"/>
              </a:rPr>
              <a:t>includes  </a:t>
            </a:r>
            <a:r>
              <a:rPr sz="3200" spc="-100" dirty="0">
                <a:latin typeface="Arial"/>
                <a:cs typeface="Arial"/>
              </a:rPr>
              <a:t>features </a:t>
            </a:r>
            <a:r>
              <a:rPr sz="3200" spc="-200" dirty="0">
                <a:latin typeface="Arial"/>
                <a:cs typeface="Arial"/>
              </a:rPr>
              <a:t>such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215" dirty="0">
                <a:latin typeface="Arial"/>
                <a:cs typeface="Arial"/>
              </a:rPr>
              <a:t>as:</a:t>
            </a:r>
            <a:endParaRPr sz="3200">
              <a:latin typeface="Arial"/>
              <a:cs typeface="Arial"/>
            </a:endParaRPr>
          </a:p>
          <a:p>
            <a:pPr marL="57277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572770" algn="l"/>
              </a:tabLst>
            </a:pPr>
            <a:r>
              <a:rPr sz="2800" spc="-140" dirty="0">
                <a:latin typeface="Arial"/>
                <a:cs typeface="Arial"/>
              </a:rPr>
              <a:t>Telephone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10" dirty="0">
                <a:latin typeface="Arial"/>
                <a:cs typeface="Arial"/>
              </a:rPr>
              <a:t>fax </a:t>
            </a:r>
            <a:r>
              <a:rPr sz="2800" spc="-90" dirty="0">
                <a:latin typeface="Arial"/>
                <a:cs typeface="Arial"/>
              </a:rPr>
              <a:t>number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lists.</a:t>
            </a:r>
            <a:endParaRPr sz="2800">
              <a:latin typeface="Arial"/>
              <a:cs typeface="Arial"/>
            </a:endParaRPr>
          </a:p>
          <a:p>
            <a:pPr marL="57277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572770" algn="l"/>
              </a:tabLst>
            </a:pPr>
            <a:r>
              <a:rPr sz="2800" spc="-140" dirty="0">
                <a:latin typeface="Arial"/>
                <a:cs typeface="Arial"/>
              </a:rPr>
              <a:t>To-do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lists.</a:t>
            </a:r>
            <a:endParaRPr sz="2800">
              <a:latin typeface="Arial"/>
              <a:cs typeface="Arial"/>
            </a:endParaRPr>
          </a:p>
          <a:p>
            <a:pPr marL="57277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572770" algn="l"/>
              </a:tabLst>
            </a:pPr>
            <a:r>
              <a:rPr sz="2800" spc="-114" dirty="0">
                <a:latin typeface="Arial"/>
                <a:cs typeface="Arial"/>
              </a:rPr>
              <a:t>Online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calendars.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989" y="497840"/>
            <a:ext cx="4478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Team</a:t>
            </a:r>
            <a:r>
              <a:rPr spc="-285" dirty="0"/>
              <a:t> </a:t>
            </a:r>
            <a:r>
              <a:rPr spc="-16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438"/>
            <a:ext cx="7338059" cy="346773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60" dirty="0">
                <a:latin typeface="Arial"/>
                <a:cs typeface="Arial"/>
              </a:rPr>
              <a:t>Teams </a:t>
            </a:r>
            <a:r>
              <a:rPr sz="3200" spc="-30" dirty="0">
                <a:latin typeface="Arial"/>
                <a:cs typeface="Arial"/>
              </a:rPr>
              <a:t>often </a:t>
            </a:r>
            <a:r>
              <a:rPr sz="3200" spc="-175" dirty="0">
                <a:latin typeface="Arial"/>
                <a:cs typeface="Arial"/>
              </a:rPr>
              <a:t>have </a:t>
            </a:r>
            <a:r>
              <a:rPr sz="3200" spc="20" dirty="0">
                <a:latin typeface="Arial"/>
                <a:cs typeface="Arial"/>
              </a:rPr>
              <a:t>two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leaders: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200" dirty="0">
                <a:latin typeface="Arial"/>
                <a:cs typeface="Arial"/>
              </a:rPr>
              <a:t>One </a:t>
            </a:r>
            <a:r>
              <a:rPr sz="2800" spc="-70" dirty="0">
                <a:latin typeface="Arial"/>
                <a:cs typeface="Arial"/>
              </a:rPr>
              <a:t>who </a:t>
            </a:r>
            <a:r>
              <a:rPr sz="2800" spc="-160" dirty="0">
                <a:latin typeface="Arial"/>
                <a:cs typeface="Arial"/>
              </a:rPr>
              <a:t>leads </a:t>
            </a:r>
            <a:r>
              <a:rPr sz="2800" spc="-130" dirty="0">
                <a:latin typeface="Arial"/>
                <a:cs typeface="Arial"/>
              </a:rPr>
              <a:t>members </a:t>
            </a:r>
            <a:r>
              <a:rPr sz="2800" spc="35" dirty="0">
                <a:latin typeface="Arial"/>
                <a:cs typeface="Arial"/>
              </a:rPr>
              <a:t>to </a:t>
            </a:r>
            <a:r>
              <a:rPr sz="2800" spc="-135" dirty="0">
                <a:latin typeface="Arial"/>
                <a:cs typeface="Arial"/>
              </a:rPr>
              <a:t>accomplish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tasks.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200" dirty="0">
                <a:latin typeface="Arial"/>
                <a:cs typeface="Arial"/>
              </a:rPr>
              <a:t>One </a:t>
            </a:r>
            <a:r>
              <a:rPr sz="2800" spc="-125" dirty="0">
                <a:latin typeface="Arial"/>
                <a:cs typeface="Arial"/>
              </a:rPr>
              <a:t>concerned </a:t>
            </a:r>
            <a:r>
              <a:rPr sz="2800" spc="10" dirty="0">
                <a:latin typeface="Arial"/>
                <a:cs typeface="Arial"/>
              </a:rPr>
              <a:t>with </a:t>
            </a:r>
            <a:r>
              <a:rPr sz="2800" spc="-135" dirty="0">
                <a:latin typeface="Arial"/>
                <a:cs typeface="Arial"/>
              </a:rPr>
              <a:t>social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relationships.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90" dirty="0">
                <a:latin typeface="Arial"/>
                <a:cs typeface="Arial"/>
              </a:rPr>
              <a:t>systems </a:t>
            </a:r>
            <a:r>
              <a:rPr sz="3200" spc="-130" dirty="0">
                <a:latin typeface="Arial"/>
                <a:cs typeface="Arial"/>
              </a:rPr>
              <a:t>analyst </a:t>
            </a:r>
            <a:r>
              <a:rPr sz="3200" spc="-100" dirty="0">
                <a:latin typeface="Arial"/>
                <a:cs typeface="Arial"/>
              </a:rPr>
              <a:t>must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manage: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210" dirty="0">
                <a:latin typeface="Arial"/>
                <a:cs typeface="Arial"/>
              </a:rPr>
              <a:t>Team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members.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114" dirty="0">
                <a:latin typeface="Arial"/>
                <a:cs typeface="Arial"/>
              </a:rPr>
              <a:t>Their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activities.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114" dirty="0">
                <a:latin typeface="Arial"/>
                <a:cs typeface="Arial"/>
              </a:rPr>
              <a:t>Their </a:t>
            </a:r>
            <a:r>
              <a:rPr sz="2800" spc="-30" dirty="0">
                <a:latin typeface="Arial"/>
                <a:cs typeface="Arial"/>
              </a:rPr>
              <a:t>time </a:t>
            </a:r>
            <a:r>
              <a:rPr sz="2800" spc="-130" dirty="0">
                <a:latin typeface="Arial"/>
                <a:cs typeface="Arial"/>
              </a:rPr>
              <a:t>and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resources.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0" y="497840"/>
            <a:ext cx="27946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Goal</a:t>
            </a:r>
            <a:r>
              <a:rPr spc="-295" dirty="0"/>
              <a:t> </a:t>
            </a:r>
            <a:r>
              <a:rPr spc="-165" dirty="0"/>
              <a:t>Setting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8051165" cy="207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4675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spc="-220" dirty="0">
                <a:latin typeface="Arial"/>
                <a:cs typeface="Arial"/>
              </a:rPr>
              <a:t>Successful </a:t>
            </a:r>
            <a:r>
              <a:rPr sz="3200" spc="-90" dirty="0">
                <a:latin typeface="Arial"/>
                <a:cs typeface="Arial"/>
              </a:rPr>
              <a:t>projects </a:t>
            </a:r>
            <a:r>
              <a:rPr sz="3200" spc="-70" dirty="0">
                <a:latin typeface="Arial"/>
                <a:cs typeface="Arial"/>
              </a:rPr>
              <a:t>require </a:t>
            </a:r>
            <a:r>
              <a:rPr sz="3200" dirty="0">
                <a:latin typeface="Arial"/>
                <a:cs typeface="Arial"/>
              </a:rPr>
              <a:t>that</a:t>
            </a:r>
            <a:r>
              <a:rPr sz="3200" spc="-33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reasonable  </a:t>
            </a:r>
            <a:r>
              <a:rPr sz="3200" spc="-45" dirty="0">
                <a:latin typeface="Arial"/>
                <a:cs typeface="Arial"/>
              </a:rPr>
              <a:t>productivity </a:t>
            </a:r>
            <a:r>
              <a:rPr sz="3200" spc="-190" dirty="0">
                <a:latin typeface="Arial"/>
                <a:cs typeface="Arial"/>
              </a:rPr>
              <a:t>goals </a:t>
            </a:r>
            <a:r>
              <a:rPr sz="3200" spc="10" dirty="0">
                <a:latin typeface="Arial"/>
                <a:cs typeface="Arial"/>
              </a:rPr>
              <a:t>for </a:t>
            </a:r>
            <a:r>
              <a:rPr sz="3200" spc="-90" dirty="0">
                <a:latin typeface="Arial"/>
                <a:cs typeface="Arial"/>
              </a:rPr>
              <a:t>tangible </a:t>
            </a:r>
            <a:r>
              <a:rPr sz="3200" spc="-60" dirty="0">
                <a:latin typeface="Arial"/>
                <a:cs typeface="Arial"/>
              </a:rPr>
              <a:t>outputs </a:t>
            </a:r>
            <a:r>
              <a:rPr sz="3200" spc="-150" dirty="0">
                <a:latin typeface="Arial"/>
                <a:cs typeface="Arial"/>
              </a:rPr>
              <a:t>and  </a:t>
            </a:r>
            <a:r>
              <a:rPr sz="3200" spc="-185" dirty="0">
                <a:latin typeface="Arial"/>
                <a:cs typeface="Arial"/>
              </a:rPr>
              <a:t>process </a:t>
            </a:r>
            <a:r>
              <a:rPr sz="3200" spc="-80" dirty="0">
                <a:latin typeface="Arial"/>
                <a:cs typeface="Arial"/>
              </a:rPr>
              <a:t>activities </a:t>
            </a:r>
            <a:r>
              <a:rPr sz="3200" spc="-150" dirty="0">
                <a:latin typeface="Arial"/>
                <a:cs typeface="Arial"/>
              </a:rPr>
              <a:t>be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set.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00" dirty="0">
                <a:latin typeface="Arial"/>
                <a:cs typeface="Arial"/>
              </a:rPr>
              <a:t>Goal </a:t>
            </a:r>
            <a:r>
              <a:rPr sz="3200" spc="-80" dirty="0">
                <a:latin typeface="Arial"/>
                <a:cs typeface="Arial"/>
              </a:rPr>
              <a:t>setting </a:t>
            </a:r>
            <a:r>
              <a:rPr sz="3200" spc="-145" dirty="0">
                <a:latin typeface="Arial"/>
                <a:cs typeface="Arial"/>
              </a:rPr>
              <a:t>helps </a:t>
            </a:r>
            <a:r>
              <a:rPr sz="3200" spc="40" dirty="0">
                <a:latin typeface="Arial"/>
                <a:cs typeface="Arial"/>
              </a:rPr>
              <a:t>to </a:t>
            </a:r>
            <a:r>
              <a:rPr sz="3200" spc="-55" dirty="0">
                <a:latin typeface="Arial"/>
                <a:cs typeface="Arial"/>
              </a:rPr>
              <a:t>motivate </a:t>
            </a:r>
            <a:r>
              <a:rPr sz="3200" spc="-95" dirty="0">
                <a:latin typeface="Arial"/>
                <a:cs typeface="Arial"/>
              </a:rPr>
              <a:t>team</a:t>
            </a:r>
            <a:r>
              <a:rPr sz="3200" spc="-60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members.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497840"/>
            <a:ext cx="7640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Ecommerce </a:t>
            </a:r>
            <a:r>
              <a:rPr spc="-140" dirty="0"/>
              <a:t>Project</a:t>
            </a:r>
            <a:r>
              <a:rPr spc="-250" dirty="0"/>
              <a:t> </a:t>
            </a:r>
            <a:r>
              <a:rPr spc="-16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583690"/>
            <a:ext cx="7811770" cy="399287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72720" marR="485140" indent="-160020">
              <a:lnSpc>
                <a:spcPts val="3460"/>
              </a:lnSpc>
              <a:spcBef>
                <a:spcPts val="530"/>
              </a:spcBef>
            </a:pPr>
            <a:r>
              <a:rPr sz="3200" spc="-195" dirty="0">
                <a:latin typeface="Arial"/>
                <a:cs typeface="Arial"/>
              </a:rPr>
              <a:t>Ecommerce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35" dirty="0">
                <a:latin typeface="Arial"/>
                <a:cs typeface="Arial"/>
              </a:rPr>
              <a:t>traditional </a:t>
            </a:r>
            <a:r>
              <a:rPr sz="3200" spc="-75" dirty="0">
                <a:latin typeface="Arial"/>
                <a:cs typeface="Arial"/>
              </a:rPr>
              <a:t>software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project  </a:t>
            </a:r>
            <a:r>
              <a:rPr sz="3200" spc="-140" dirty="0">
                <a:latin typeface="Arial"/>
                <a:cs typeface="Arial"/>
              </a:rPr>
              <a:t>management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differences:</a:t>
            </a:r>
            <a:endParaRPr sz="3200">
              <a:latin typeface="Arial"/>
              <a:cs typeface="Arial"/>
            </a:endParaRPr>
          </a:p>
          <a:p>
            <a:pPr marL="572770" marR="5080" indent="-285750">
              <a:lnSpc>
                <a:spcPts val="3020"/>
              </a:lnSpc>
              <a:spcBef>
                <a:spcPts val="690"/>
              </a:spcBef>
              <a:buChar char="–"/>
              <a:tabLst>
                <a:tab pos="57277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95" dirty="0">
                <a:latin typeface="Arial"/>
                <a:cs typeface="Arial"/>
              </a:rPr>
              <a:t>data </a:t>
            </a:r>
            <a:r>
              <a:rPr sz="2800" spc="-170" dirty="0">
                <a:latin typeface="Arial"/>
                <a:cs typeface="Arial"/>
              </a:rPr>
              <a:t>used </a:t>
            </a:r>
            <a:r>
              <a:rPr sz="2800" spc="-120" dirty="0">
                <a:latin typeface="Arial"/>
                <a:cs typeface="Arial"/>
              </a:rPr>
              <a:t>by </a:t>
            </a:r>
            <a:r>
              <a:rPr sz="2800" spc="-135" dirty="0">
                <a:latin typeface="Arial"/>
                <a:cs typeface="Arial"/>
              </a:rPr>
              <a:t>ecommerce </a:t>
            </a:r>
            <a:r>
              <a:rPr sz="2800" spc="-170" dirty="0">
                <a:latin typeface="Arial"/>
                <a:cs typeface="Arial"/>
              </a:rPr>
              <a:t>systems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95" dirty="0">
                <a:latin typeface="Arial"/>
                <a:cs typeface="Arial"/>
              </a:rPr>
              <a:t>scattered  </a:t>
            </a:r>
            <a:r>
              <a:rPr sz="2800" spc="-185" dirty="0">
                <a:latin typeface="Arial"/>
                <a:cs typeface="Arial"/>
              </a:rPr>
              <a:t>across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organization.</a:t>
            </a:r>
            <a:endParaRPr sz="2800">
              <a:latin typeface="Arial"/>
              <a:cs typeface="Arial"/>
            </a:endParaRPr>
          </a:p>
          <a:p>
            <a:pPr marL="572770" marR="753745" indent="-285750">
              <a:lnSpc>
                <a:spcPts val="3020"/>
              </a:lnSpc>
              <a:spcBef>
                <a:spcPts val="700"/>
              </a:spcBef>
              <a:buChar char="–"/>
              <a:tabLst>
                <a:tab pos="572770" algn="l"/>
              </a:tabLst>
            </a:pPr>
            <a:r>
              <a:rPr sz="2800" spc="-170" dirty="0">
                <a:latin typeface="Arial"/>
                <a:cs typeface="Arial"/>
              </a:rPr>
              <a:t>Ecommerce systems </a:t>
            </a:r>
            <a:r>
              <a:rPr sz="2800" spc="-130" dirty="0">
                <a:latin typeface="Arial"/>
                <a:cs typeface="Arial"/>
              </a:rPr>
              <a:t>need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45" dirty="0">
                <a:latin typeface="Arial"/>
                <a:cs typeface="Arial"/>
              </a:rPr>
              <a:t>staff </a:t>
            </a:r>
            <a:r>
              <a:rPr sz="2800" spc="10" dirty="0">
                <a:latin typeface="Arial"/>
                <a:cs typeface="Arial"/>
              </a:rPr>
              <a:t>with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wide  </a:t>
            </a:r>
            <a:r>
              <a:rPr sz="2800" spc="-65" dirty="0">
                <a:latin typeface="Arial"/>
                <a:cs typeface="Arial"/>
              </a:rPr>
              <a:t>variety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skills.</a:t>
            </a:r>
            <a:endParaRPr sz="2800">
              <a:latin typeface="Arial"/>
              <a:cs typeface="Arial"/>
            </a:endParaRPr>
          </a:p>
          <a:p>
            <a:pPr marL="572770" marR="1302385" indent="-285750">
              <a:lnSpc>
                <a:spcPts val="3020"/>
              </a:lnSpc>
              <a:spcBef>
                <a:spcPts val="700"/>
              </a:spcBef>
              <a:buChar char="–"/>
              <a:tabLst>
                <a:tab pos="572770" algn="l"/>
              </a:tabLst>
            </a:pPr>
            <a:r>
              <a:rPr sz="2800" spc="-125" dirty="0">
                <a:latin typeface="Arial"/>
                <a:cs typeface="Arial"/>
              </a:rPr>
              <a:t>Partnerships </a:t>
            </a:r>
            <a:r>
              <a:rPr sz="2800" spc="-90" dirty="0">
                <a:latin typeface="Arial"/>
                <a:cs typeface="Arial"/>
              </a:rPr>
              <a:t>must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5" dirty="0">
                <a:latin typeface="Arial"/>
                <a:cs typeface="Arial"/>
              </a:rPr>
              <a:t>built </a:t>
            </a:r>
            <a:r>
              <a:rPr sz="2800" spc="-80" dirty="0">
                <a:latin typeface="Arial"/>
                <a:cs typeface="Arial"/>
              </a:rPr>
              <a:t>externally</a:t>
            </a:r>
            <a:r>
              <a:rPr sz="2800" spc="-39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and  </a:t>
            </a:r>
            <a:r>
              <a:rPr sz="2800" spc="-50" dirty="0">
                <a:latin typeface="Arial"/>
                <a:cs typeface="Arial"/>
              </a:rPr>
              <a:t>internally </a:t>
            </a:r>
            <a:r>
              <a:rPr sz="2800" spc="-40" dirty="0">
                <a:latin typeface="Arial"/>
                <a:cs typeface="Arial"/>
              </a:rPr>
              <a:t>well </a:t>
            </a:r>
            <a:r>
              <a:rPr sz="2800" spc="-155" dirty="0">
                <a:latin typeface="Arial"/>
                <a:cs typeface="Arial"/>
              </a:rPr>
              <a:t>ahead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37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implementation.</a:t>
            </a:r>
            <a:endParaRPr sz="2800">
              <a:latin typeface="Arial"/>
              <a:cs typeface="Arial"/>
            </a:endParaRPr>
          </a:p>
          <a:p>
            <a:pPr marL="572770" indent="-285750">
              <a:lnSpc>
                <a:spcPct val="100000"/>
              </a:lnSpc>
              <a:spcBef>
                <a:spcPts val="320"/>
              </a:spcBef>
              <a:buChar char="–"/>
              <a:tabLst>
                <a:tab pos="572770" algn="l"/>
              </a:tabLst>
            </a:pPr>
            <a:r>
              <a:rPr sz="2800" spc="-125" dirty="0">
                <a:latin typeface="Arial"/>
                <a:cs typeface="Arial"/>
              </a:rPr>
              <a:t>Security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50" dirty="0">
                <a:latin typeface="Arial"/>
                <a:cs typeface="Arial"/>
              </a:rPr>
              <a:t>utmost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importance.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889" y="497840"/>
            <a:ext cx="3536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Project</a:t>
            </a:r>
            <a:r>
              <a:rPr spc="-305" dirty="0"/>
              <a:t> </a:t>
            </a:r>
            <a:r>
              <a:rPr spc="-220" dirty="0"/>
              <a:t>Failures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531620"/>
            <a:ext cx="6285230" cy="21602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spc="-105" dirty="0">
                <a:latin typeface="Arial"/>
                <a:cs typeface="Arial"/>
              </a:rPr>
              <a:t>Project </a:t>
            </a:r>
            <a:r>
              <a:rPr sz="3200" spc="-90" dirty="0">
                <a:latin typeface="Arial"/>
                <a:cs typeface="Arial"/>
              </a:rPr>
              <a:t>failures </a:t>
            </a:r>
            <a:r>
              <a:rPr sz="3200" spc="-175" dirty="0">
                <a:latin typeface="Arial"/>
                <a:cs typeface="Arial"/>
              </a:rPr>
              <a:t>may </a:t>
            </a:r>
            <a:r>
              <a:rPr sz="3200" spc="-150" dirty="0">
                <a:latin typeface="Arial"/>
                <a:cs typeface="Arial"/>
              </a:rPr>
              <a:t>be </a:t>
            </a:r>
            <a:r>
              <a:rPr sz="3200" spc="-90" dirty="0">
                <a:latin typeface="Arial"/>
                <a:cs typeface="Arial"/>
              </a:rPr>
              <a:t>prevented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by:</a:t>
            </a:r>
            <a:endParaRPr sz="3200">
              <a:latin typeface="Arial"/>
              <a:cs typeface="Arial"/>
            </a:endParaRPr>
          </a:p>
          <a:p>
            <a:pPr marL="48133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481330" algn="l"/>
              </a:tabLst>
            </a:pPr>
            <a:r>
              <a:rPr sz="2800" spc="-114" dirty="0">
                <a:latin typeface="Arial"/>
                <a:cs typeface="Arial"/>
              </a:rPr>
              <a:t>Training.</a:t>
            </a:r>
            <a:endParaRPr sz="2800">
              <a:latin typeface="Arial"/>
              <a:cs typeface="Arial"/>
            </a:endParaRPr>
          </a:p>
          <a:p>
            <a:pPr marL="48133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481330" algn="l"/>
              </a:tabLst>
            </a:pPr>
            <a:r>
              <a:rPr sz="2800" spc="-150" dirty="0">
                <a:latin typeface="Arial"/>
                <a:cs typeface="Arial"/>
              </a:rPr>
              <a:t>Experience.</a:t>
            </a:r>
            <a:endParaRPr sz="2800">
              <a:latin typeface="Arial"/>
              <a:cs typeface="Arial"/>
            </a:endParaRPr>
          </a:p>
          <a:p>
            <a:pPr marL="48133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481330" algn="l"/>
              </a:tabLst>
            </a:pPr>
            <a:r>
              <a:rPr sz="2800" spc="-145" dirty="0">
                <a:latin typeface="Arial"/>
                <a:cs typeface="Arial"/>
              </a:rPr>
              <a:t>Learning </a:t>
            </a:r>
            <a:r>
              <a:rPr sz="2800" spc="-85" dirty="0">
                <a:latin typeface="Arial"/>
                <a:cs typeface="Arial"/>
              </a:rPr>
              <a:t>why </a:t>
            </a:r>
            <a:r>
              <a:rPr sz="2800" spc="-35" dirty="0">
                <a:latin typeface="Arial"/>
                <a:cs typeface="Arial"/>
              </a:rPr>
              <a:t>other </a:t>
            </a:r>
            <a:r>
              <a:rPr sz="2800" spc="-80" dirty="0">
                <a:latin typeface="Arial"/>
                <a:cs typeface="Arial"/>
              </a:rPr>
              <a:t>projects </a:t>
            </a:r>
            <a:r>
              <a:rPr sz="2800" spc="-155" dirty="0">
                <a:latin typeface="Arial"/>
                <a:cs typeface="Arial"/>
              </a:rPr>
              <a:t>have</a:t>
            </a:r>
            <a:r>
              <a:rPr sz="2800" spc="-434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failed.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470" y="1863090"/>
            <a:ext cx="320103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Statement of Work  </a:t>
            </a:r>
            <a:r>
              <a:rPr sz="2400" b="1" dirty="0">
                <a:latin typeface="Tahoma"/>
                <a:cs typeface="Tahoma"/>
              </a:rPr>
              <a:t>(SOW) </a:t>
            </a:r>
            <a:r>
              <a:rPr sz="2400" b="1" spc="-5" dirty="0">
                <a:latin typeface="Tahoma"/>
                <a:cs typeface="Tahoma"/>
              </a:rPr>
              <a:t>is </a:t>
            </a:r>
            <a:r>
              <a:rPr sz="2400" b="1" dirty="0">
                <a:latin typeface="Tahoma"/>
                <a:cs typeface="Tahoma"/>
              </a:rPr>
              <a:t>a  </a:t>
            </a:r>
            <a:r>
              <a:rPr sz="2400" b="1" spc="-5" dirty="0">
                <a:latin typeface="Tahoma"/>
                <a:cs typeface="Tahoma"/>
              </a:rPr>
              <a:t>“contract” </a:t>
            </a:r>
            <a:r>
              <a:rPr sz="2400" b="1" dirty="0">
                <a:latin typeface="Tahoma"/>
                <a:cs typeface="Tahoma"/>
              </a:rPr>
              <a:t>between  </a:t>
            </a:r>
            <a:r>
              <a:rPr sz="2400" b="1" spc="-5" dirty="0">
                <a:latin typeface="Tahoma"/>
                <a:cs typeface="Tahoma"/>
              </a:rPr>
              <a:t>the IS staff and </a:t>
            </a:r>
            <a:r>
              <a:rPr sz="2400" b="1" dirty="0">
                <a:latin typeface="Tahoma"/>
                <a:cs typeface="Tahoma"/>
              </a:rPr>
              <a:t>the  </a:t>
            </a:r>
            <a:r>
              <a:rPr sz="2400" b="1" spc="-5" dirty="0">
                <a:latin typeface="Tahoma"/>
                <a:cs typeface="Tahoma"/>
              </a:rPr>
              <a:t>customer regarding  deliverables and  time </a:t>
            </a:r>
            <a:r>
              <a:rPr sz="2400" b="1" dirty="0">
                <a:latin typeface="Tahoma"/>
                <a:cs typeface="Tahoma"/>
              </a:rPr>
              <a:t>estimates </a:t>
            </a:r>
            <a:r>
              <a:rPr sz="2400" b="1" spc="-5" dirty="0">
                <a:latin typeface="Tahoma"/>
                <a:cs typeface="Tahoma"/>
              </a:rPr>
              <a:t>for </a:t>
            </a:r>
            <a:r>
              <a:rPr sz="2400" b="1" dirty="0">
                <a:latin typeface="Tahoma"/>
                <a:cs typeface="Tahoma"/>
              </a:rPr>
              <a:t>a  </a:t>
            </a:r>
            <a:r>
              <a:rPr sz="2400" b="1" spc="-5" dirty="0">
                <a:latin typeface="Tahoma"/>
                <a:cs typeface="Tahoma"/>
              </a:rPr>
              <a:t>system development  project.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81863"/>
            <a:ext cx="5535597" cy="6638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920" y="497840"/>
            <a:ext cx="3820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Project</a:t>
            </a:r>
            <a:r>
              <a:rPr spc="-275" dirty="0"/>
              <a:t> </a:t>
            </a:r>
            <a:r>
              <a:rPr spc="-30" dirty="0"/>
              <a:t>Initiation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531620"/>
            <a:ext cx="7311390" cy="3616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spc="-140" dirty="0">
                <a:latin typeface="Arial"/>
                <a:cs typeface="Arial"/>
              </a:rPr>
              <a:t>Projects </a:t>
            </a:r>
            <a:r>
              <a:rPr sz="3200" spc="-130" dirty="0">
                <a:latin typeface="Arial"/>
                <a:cs typeface="Arial"/>
              </a:rPr>
              <a:t>are </a:t>
            </a:r>
            <a:r>
              <a:rPr sz="3200" spc="-30" dirty="0">
                <a:latin typeface="Arial"/>
                <a:cs typeface="Arial"/>
              </a:rPr>
              <a:t>initiated </a:t>
            </a:r>
            <a:r>
              <a:rPr sz="3200" spc="15" dirty="0">
                <a:latin typeface="Arial"/>
                <a:cs typeface="Arial"/>
              </a:rPr>
              <a:t>for </a:t>
            </a:r>
            <a:r>
              <a:rPr sz="3200" spc="20" dirty="0">
                <a:latin typeface="Arial"/>
                <a:cs typeface="Arial"/>
              </a:rPr>
              <a:t>two</a:t>
            </a:r>
            <a:r>
              <a:rPr sz="3200" spc="-64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broad </a:t>
            </a:r>
            <a:r>
              <a:rPr sz="3200" spc="-170" dirty="0">
                <a:latin typeface="Arial"/>
                <a:cs typeface="Arial"/>
              </a:rPr>
              <a:t>reasons:</a:t>
            </a:r>
            <a:endParaRPr sz="3200">
              <a:latin typeface="Arial"/>
              <a:cs typeface="Arial"/>
            </a:endParaRPr>
          </a:p>
          <a:p>
            <a:pPr marL="572770" marR="645795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572770" algn="l"/>
              </a:tabLst>
            </a:pPr>
            <a:r>
              <a:rPr sz="2800" spc="-145" dirty="0">
                <a:latin typeface="Arial"/>
                <a:cs typeface="Arial"/>
              </a:rPr>
              <a:t>Problems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85" dirty="0">
                <a:latin typeface="Arial"/>
                <a:cs typeface="Arial"/>
              </a:rPr>
              <a:t>lend </a:t>
            </a:r>
            <a:r>
              <a:rPr sz="2800" spc="-130" dirty="0">
                <a:latin typeface="Arial"/>
                <a:cs typeface="Arial"/>
              </a:rPr>
              <a:t>themselves </a:t>
            </a:r>
            <a:r>
              <a:rPr sz="2800" spc="35" dirty="0">
                <a:latin typeface="Arial"/>
                <a:cs typeface="Arial"/>
              </a:rPr>
              <a:t>to</a:t>
            </a:r>
            <a:r>
              <a:rPr sz="2800" spc="-380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systems  </a:t>
            </a:r>
            <a:r>
              <a:rPr sz="2800" spc="-90" dirty="0">
                <a:latin typeface="Arial"/>
                <a:cs typeface="Arial"/>
              </a:rPr>
              <a:t>solutions.</a:t>
            </a:r>
            <a:endParaRPr sz="2800">
              <a:latin typeface="Arial"/>
              <a:cs typeface="Arial"/>
            </a:endParaRPr>
          </a:p>
          <a:p>
            <a:pPr marL="57277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572770" algn="l"/>
              </a:tabLst>
            </a:pPr>
            <a:r>
              <a:rPr sz="2800" spc="-70" dirty="0">
                <a:latin typeface="Arial"/>
                <a:cs typeface="Arial"/>
              </a:rPr>
              <a:t>Opportunities </a:t>
            </a:r>
            <a:r>
              <a:rPr sz="2800" spc="10" dirty="0">
                <a:latin typeface="Arial"/>
                <a:cs typeface="Arial"/>
              </a:rPr>
              <a:t>for </a:t>
            </a:r>
            <a:r>
              <a:rPr sz="2800" spc="-70" dirty="0">
                <a:latin typeface="Arial"/>
                <a:cs typeface="Arial"/>
              </a:rPr>
              <a:t>improvement</a:t>
            </a:r>
            <a:r>
              <a:rPr sz="2800" spc="-40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through</a:t>
            </a:r>
            <a:endParaRPr sz="2800">
              <a:latin typeface="Arial"/>
              <a:cs typeface="Arial"/>
            </a:endParaRPr>
          </a:p>
          <a:p>
            <a:pPr marL="972819" lvl="1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972819" algn="l"/>
              </a:tabLst>
            </a:pPr>
            <a:r>
              <a:rPr sz="2800" spc="-130" dirty="0">
                <a:latin typeface="Arial"/>
                <a:cs typeface="Arial"/>
              </a:rPr>
              <a:t>Upgrading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systems.</a:t>
            </a:r>
            <a:endParaRPr sz="2800">
              <a:latin typeface="Arial"/>
              <a:cs typeface="Arial"/>
            </a:endParaRPr>
          </a:p>
          <a:p>
            <a:pPr marL="972819" lvl="1" indent="-228600">
              <a:lnSpc>
                <a:spcPct val="100000"/>
              </a:lnSpc>
              <a:spcBef>
                <a:spcPts val="690"/>
              </a:spcBef>
              <a:buChar char="•"/>
              <a:tabLst>
                <a:tab pos="972819" algn="l"/>
              </a:tabLst>
            </a:pPr>
            <a:r>
              <a:rPr sz="2800" spc="-70" dirty="0">
                <a:latin typeface="Arial"/>
                <a:cs typeface="Arial"/>
              </a:rPr>
              <a:t>Altering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systems.</a:t>
            </a:r>
            <a:endParaRPr sz="2800">
              <a:latin typeface="Arial"/>
              <a:cs typeface="Arial"/>
            </a:endParaRPr>
          </a:p>
          <a:p>
            <a:pPr marL="972819" lvl="1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972819" algn="l"/>
              </a:tabLst>
            </a:pPr>
            <a:r>
              <a:rPr sz="2800" spc="-85" dirty="0">
                <a:latin typeface="Arial"/>
                <a:cs typeface="Arial"/>
              </a:rPr>
              <a:t>Installing </a:t>
            </a:r>
            <a:r>
              <a:rPr sz="2800" spc="-95" dirty="0">
                <a:latin typeface="Arial"/>
                <a:cs typeface="Arial"/>
              </a:rPr>
              <a:t>new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systems.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5270" y="1056640"/>
            <a:ext cx="3321050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System </a:t>
            </a:r>
            <a:r>
              <a:rPr sz="2400" b="1" dirty="0">
                <a:latin typeface="Tahoma"/>
                <a:cs typeface="Tahoma"/>
              </a:rPr>
              <a:t>Service  </a:t>
            </a:r>
            <a:r>
              <a:rPr sz="2400" b="1" spc="-5" dirty="0">
                <a:latin typeface="Tahoma"/>
                <a:cs typeface="Tahoma"/>
              </a:rPr>
              <a:t>Request (SSR) is </a:t>
            </a:r>
            <a:r>
              <a:rPr sz="2400" b="1" dirty="0">
                <a:latin typeface="Tahoma"/>
                <a:cs typeface="Tahoma"/>
              </a:rPr>
              <a:t>a  </a:t>
            </a:r>
            <a:r>
              <a:rPr sz="2400" b="1" spc="-5" dirty="0">
                <a:latin typeface="Tahoma"/>
                <a:cs typeface="Tahoma"/>
              </a:rPr>
              <a:t>form requesting  development </a:t>
            </a:r>
            <a:r>
              <a:rPr sz="2400" b="1" spc="-10" dirty="0">
                <a:latin typeface="Tahoma"/>
                <a:cs typeface="Tahoma"/>
              </a:rPr>
              <a:t>or  </a:t>
            </a:r>
            <a:r>
              <a:rPr sz="2400" b="1" spc="-5" dirty="0">
                <a:latin typeface="Tahoma"/>
                <a:cs typeface="Tahoma"/>
              </a:rPr>
              <a:t>maintenance </a:t>
            </a:r>
            <a:r>
              <a:rPr sz="2400" b="1" spc="-10" dirty="0">
                <a:latin typeface="Tahoma"/>
                <a:cs typeface="Tahoma"/>
              </a:rPr>
              <a:t>of </a:t>
            </a:r>
            <a:r>
              <a:rPr sz="2400" b="1" dirty="0">
                <a:latin typeface="Tahoma"/>
                <a:cs typeface="Tahoma"/>
              </a:rPr>
              <a:t>an  </a:t>
            </a:r>
            <a:r>
              <a:rPr sz="2400" b="1" spc="-5" dirty="0">
                <a:latin typeface="Tahoma"/>
                <a:cs typeface="Tahoma"/>
              </a:rPr>
              <a:t>information system.  It includes the  contact person, </a:t>
            </a:r>
            <a:r>
              <a:rPr sz="2400" b="1" dirty="0">
                <a:latin typeface="Tahoma"/>
                <a:cs typeface="Tahoma"/>
              </a:rPr>
              <a:t>a  </a:t>
            </a:r>
            <a:r>
              <a:rPr sz="2400" b="1" spc="-5" dirty="0">
                <a:latin typeface="Tahoma"/>
                <a:cs typeface="Tahoma"/>
              </a:rPr>
              <a:t>problem statement, </a:t>
            </a:r>
            <a:r>
              <a:rPr sz="2400" b="1" dirty="0">
                <a:latin typeface="Tahoma"/>
                <a:cs typeface="Tahoma"/>
              </a:rPr>
              <a:t>a  </a:t>
            </a:r>
            <a:r>
              <a:rPr sz="2400" b="1" spc="-5" dirty="0">
                <a:latin typeface="Tahoma"/>
                <a:cs typeface="Tahoma"/>
              </a:rPr>
              <a:t>service </a:t>
            </a:r>
            <a:r>
              <a:rPr sz="2400" b="1" dirty="0">
                <a:latin typeface="Tahoma"/>
                <a:cs typeface="Tahoma"/>
              </a:rPr>
              <a:t>request  </a:t>
            </a:r>
            <a:r>
              <a:rPr sz="2400" b="1" spc="-5" dirty="0">
                <a:latin typeface="Tahoma"/>
                <a:cs typeface="Tahoma"/>
              </a:rPr>
              <a:t>statement, </a:t>
            </a:r>
            <a:r>
              <a:rPr sz="2400" b="1" dirty="0">
                <a:latin typeface="Tahoma"/>
                <a:cs typeface="Tahoma"/>
              </a:rPr>
              <a:t>and  </a:t>
            </a:r>
            <a:r>
              <a:rPr sz="2400" b="1" spc="-5" dirty="0">
                <a:latin typeface="Tahoma"/>
                <a:cs typeface="Tahoma"/>
              </a:rPr>
              <a:t>liaison contact  information.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228396"/>
            <a:ext cx="4994515" cy="6469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2200" y="872490"/>
            <a:ext cx="2727325" cy="490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 marR="5080" indent="-23622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ahoma"/>
                <a:cs typeface="Tahoma"/>
              </a:rPr>
              <a:t>Baseline </a:t>
            </a:r>
            <a:r>
              <a:rPr sz="2000" b="1" dirty="0">
                <a:latin typeface="Tahoma"/>
                <a:cs typeface="Tahoma"/>
              </a:rPr>
              <a:t>Project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Plan  (BPP) </a:t>
            </a:r>
            <a:r>
              <a:rPr sz="2000" b="1" spc="-5" dirty="0">
                <a:latin typeface="Tahoma"/>
                <a:cs typeface="Tahoma"/>
              </a:rPr>
              <a:t>is </a:t>
            </a:r>
            <a:r>
              <a:rPr sz="2000" b="1" dirty="0">
                <a:latin typeface="Tahoma"/>
                <a:cs typeface="Tahoma"/>
              </a:rPr>
              <a:t>a  document  </a:t>
            </a:r>
            <a:r>
              <a:rPr sz="2000" b="1" spc="-5" dirty="0">
                <a:latin typeface="Tahoma"/>
                <a:cs typeface="Tahoma"/>
              </a:rPr>
              <a:t>intended primarily  to </a:t>
            </a:r>
            <a:r>
              <a:rPr sz="2000" b="1" dirty="0">
                <a:latin typeface="Tahoma"/>
                <a:cs typeface="Tahoma"/>
              </a:rPr>
              <a:t>guide the  </a:t>
            </a:r>
            <a:r>
              <a:rPr sz="2000" b="1" spc="-5" dirty="0">
                <a:latin typeface="Tahoma"/>
                <a:cs typeface="Tahoma"/>
              </a:rPr>
              <a:t>development  team.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812800">
              <a:lnSpc>
                <a:spcPct val="100000"/>
              </a:lnSpc>
            </a:pPr>
            <a:r>
              <a:rPr sz="2000" b="1" spc="-5" dirty="0">
                <a:latin typeface="Tahoma"/>
                <a:cs typeface="Tahoma"/>
              </a:rPr>
              <a:t>Sections:  4</a:t>
            </a:r>
            <a:r>
              <a:rPr sz="2000" b="1" dirty="0">
                <a:latin typeface="Tahoma"/>
                <a:cs typeface="Tahoma"/>
              </a:rPr>
              <a:t>)I</a:t>
            </a:r>
            <a:r>
              <a:rPr sz="2000" b="1" spc="5" dirty="0">
                <a:latin typeface="Tahoma"/>
                <a:cs typeface="Tahoma"/>
              </a:rPr>
              <a:t>n</a:t>
            </a:r>
            <a:r>
              <a:rPr sz="2000" b="1" spc="-15" dirty="0">
                <a:latin typeface="Tahoma"/>
                <a:cs typeface="Tahoma"/>
              </a:rPr>
              <a:t>t</a:t>
            </a:r>
            <a:r>
              <a:rPr sz="2000" b="1" dirty="0">
                <a:latin typeface="Tahoma"/>
                <a:cs typeface="Tahoma"/>
              </a:rPr>
              <a:t>r</a:t>
            </a:r>
            <a:r>
              <a:rPr sz="2000" b="1" spc="-5" dirty="0">
                <a:latin typeface="Tahoma"/>
                <a:cs typeface="Tahoma"/>
              </a:rPr>
              <a:t>o</a:t>
            </a:r>
            <a:r>
              <a:rPr sz="2000" b="1" dirty="0">
                <a:latin typeface="Tahoma"/>
                <a:cs typeface="Tahoma"/>
              </a:rPr>
              <a:t>d</a:t>
            </a:r>
            <a:r>
              <a:rPr sz="2000" b="1" spc="5" dirty="0">
                <a:latin typeface="Tahoma"/>
                <a:cs typeface="Tahoma"/>
              </a:rPr>
              <a:t>u</a:t>
            </a:r>
            <a:r>
              <a:rPr sz="2000" b="1" spc="-5" dirty="0">
                <a:latin typeface="Tahoma"/>
                <a:cs typeface="Tahoma"/>
              </a:rPr>
              <a:t>cti</a:t>
            </a:r>
            <a:r>
              <a:rPr sz="2000" b="1" spc="5" dirty="0">
                <a:latin typeface="Tahoma"/>
                <a:cs typeface="Tahoma"/>
              </a:rPr>
              <a:t>o</a:t>
            </a:r>
            <a:r>
              <a:rPr sz="2000" b="1" dirty="0">
                <a:latin typeface="Tahoma"/>
                <a:cs typeface="Tahoma"/>
              </a:rPr>
              <a:t>n  </a:t>
            </a:r>
            <a:r>
              <a:rPr sz="2000" b="1" spc="-5" dirty="0">
                <a:latin typeface="Tahoma"/>
                <a:cs typeface="Tahoma"/>
              </a:rPr>
              <a:t>5)System</a:t>
            </a:r>
            <a:endParaRPr sz="2000">
              <a:latin typeface="Tahoma"/>
              <a:cs typeface="Tahoma"/>
            </a:endParaRPr>
          </a:p>
          <a:p>
            <a:pPr marL="12700" marR="1046480" indent="236220">
              <a:lnSpc>
                <a:spcPct val="100000"/>
              </a:lnSpc>
            </a:pPr>
            <a:r>
              <a:rPr sz="2000" b="1" dirty="0">
                <a:latin typeface="Tahoma"/>
                <a:cs typeface="Tahoma"/>
              </a:rPr>
              <a:t>des</a:t>
            </a:r>
            <a:r>
              <a:rPr sz="2000" b="1" spc="5" dirty="0">
                <a:latin typeface="Tahoma"/>
                <a:cs typeface="Tahoma"/>
              </a:rPr>
              <a:t>c</a:t>
            </a:r>
            <a:r>
              <a:rPr sz="2000" b="1" spc="-10" dirty="0">
                <a:latin typeface="Tahoma"/>
                <a:cs typeface="Tahoma"/>
              </a:rPr>
              <a:t>r</a:t>
            </a:r>
            <a:r>
              <a:rPr sz="2000" b="1" spc="-5" dirty="0">
                <a:latin typeface="Tahoma"/>
                <a:cs typeface="Tahoma"/>
              </a:rPr>
              <a:t>i</a:t>
            </a:r>
            <a:r>
              <a:rPr sz="2000" b="1" dirty="0">
                <a:latin typeface="Tahoma"/>
                <a:cs typeface="Tahoma"/>
              </a:rPr>
              <a:t>p</a:t>
            </a:r>
            <a:r>
              <a:rPr sz="2000" b="1" spc="-5" dirty="0">
                <a:latin typeface="Tahoma"/>
                <a:cs typeface="Tahoma"/>
              </a:rPr>
              <a:t>ti</a:t>
            </a:r>
            <a:r>
              <a:rPr sz="2000" b="1" spc="5" dirty="0">
                <a:latin typeface="Tahoma"/>
                <a:cs typeface="Tahoma"/>
              </a:rPr>
              <a:t>o</a:t>
            </a:r>
            <a:r>
              <a:rPr sz="2000" b="1" dirty="0">
                <a:latin typeface="Tahoma"/>
                <a:cs typeface="Tahoma"/>
              </a:rPr>
              <a:t>n  </a:t>
            </a:r>
            <a:r>
              <a:rPr sz="2000" b="1" spc="-5" dirty="0">
                <a:latin typeface="Tahoma"/>
                <a:cs typeface="Tahoma"/>
              </a:rPr>
              <a:t>6)Feasibility</a:t>
            </a:r>
            <a:endParaRPr sz="2000">
              <a:latin typeface="Tahoma"/>
              <a:cs typeface="Tahoma"/>
            </a:endParaRPr>
          </a:p>
          <a:p>
            <a:pPr marL="12700" marR="761365" indent="236220">
              <a:lnSpc>
                <a:spcPct val="100000"/>
              </a:lnSpc>
            </a:pPr>
            <a:r>
              <a:rPr sz="2000" b="1" dirty="0">
                <a:latin typeface="Tahoma"/>
                <a:cs typeface="Tahoma"/>
              </a:rPr>
              <a:t>assessment  </a:t>
            </a:r>
            <a:r>
              <a:rPr sz="2000" b="1" spc="-5" dirty="0">
                <a:latin typeface="Tahoma"/>
                <a:cs typeface="Tahoma"/>
              </a:rPr>
              <a:t>7</a:t>
            </a:r>
            <a:r>
              <a:rPr sz="2000" b="1" dirty="0">
                <a:latin typeface="Tahoma"/>
                <a:cs typeface="Tahoma"/>
              </a:rPr>
              <a:t>)Ma</a:t>
            </a:r>
            <a:r>
              <a:rPr sz="2000" b="1" spc="-5" dirty="0">
                <a:latin typeface="Tahoma"/>
                <a:cs typeface="Tahoma"/>
              </a:rPr>
              <a:t>n</a:t>
            </a:r>
            <a:r>
              <a:rPr sz="2000" b="1" dirty="0">
                <a:latin typeface="Tahoma"/>
                <a:cs typeface="Tahoma"/>
              </a:rPr>
              <a:t>agem</a:t>
            </a:r>
            <a:r>
              <a:rPr sz="2000" b="1" spc="-10" dirty="0">
                <a:latin typeface="Tahoma"/>
                <a:cs typeface="Tahoma"/>
              </a:rPr>
              <a:t>e</a:t>
            </a:r>
            <a:r>
              <a:rPr sz="2000" b="1" spc="5" dirty="0">
                <a:latin typeface="Tahoma"/>
                <a:cs typeface="Tahoma"/>
              </a:rPr>
              <a:t>n</a:t>
            </a:r>
            <a:r>
              <a:rPr sz="2000" b="1" dirty="0">
                <a:latin typeface="Tahoma"/>
                <a:cs typeface="Tahoma"/>
              </a:rPr>
              <a:t>t</a:t>
            </a:r>
            <a:endParaRPr sz="2000">
              <a:latin typeface="Tahoma"/>
              <a:cs typeface="Tahoma"/>
            </a:endParaRPr>
          </a:p>
          <a:p>
            <a:pPr marL="248920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latin typeface="Tahoma"/>
                <a:cs typeface="Tahoma"/>
              </a:rPr>
              <a:t>issues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0254"/>
            <a:ext cx="6125968" cy="6678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8670" y="1482090"/>
            <a:ext cx="2782570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13664" indent="-4572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ahoma"/>
                <a:cs typeface="Tahoma"/>
              </a:rPr>
              <a:t>Project </a:t>
            </a:r>
            <a:r>
              <a:rPr sz="2000" b="1" dirty="0">
                <a:latin typeface="Tahoma"/>
                <a:cs typeface="Tahoma"/>
              </a:rPr>
              <a:t>Scope  </a:t>
            </a:r>
            <a:r>
              <a:rPr sz="2000" b="1" spc="-5" dirty="0">
                <a:latin typeface="Tahoma"/>
                <a:cs typeface="Tahoma"/>
              </a:rPr>
              <a:t>statement is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part  of </a:t>
            </a:r>
            <a:r>
              <a:rPr sz="2000" b="1" spc="-5" dirty="0">
                <a:latin typeface="Tahoma"/>
                <a:cs typeface="Tahoma"/>
              </a:rPr>
              <a:t>the </a:t>
            </a:r>
            <a:r>
              <a:rPr sz="2000" b="1" dirty="0">
                <a:latin typeface="Tahoma"/>
                <a:cs typeface="Tahoma"/>
              </a:rPr>
              <a:t>BPP  </a:t>
            </a:r>
            <a:r>
              <a:rPr sz="2000" b="1" spc="-5" dirty="0">
                <a:latin typeface="Tahoma"/>
                <a:cs typeface="Tahoma"/>
              </a:rPr>
              <a:t>introduction.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ahoma"/>
                <a:cs typeface="Tahoma"/>
              </a:rPr>
              <a:t>Sections:</a:t>
            </a:r>
            <a:endParaRPr sz="20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AutoNum type="arabicParenR" startAt="4"/>
              <a:tabLst>
                <a:tab pos="469265" algn="l"/>
                <a:tab pos="469900" algn="l"/>
              </a:tabLst>
            </a:pPr>
            <a:r>
              <a:rPr sz="2000" b="1" dirty="0">
                <a:latin typeface="Tahoma"/>
                <a:cs typeface="Tahoma"/>
              </a:rPr>
              <a:t>Problem</a:t>
            </a:r>
            <a:endParaRPr sz="20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</a:pPr>
            <a:r>
              <a:rPr sz="2000" b="1" spc="-5" dirty="0">
                <a:latin typeface="Tahoma"/>
                <a:cs typeface="Tahoma"/>
              </a:rPr>
              <a:t>statement</a:t>
            </a:r>
            <a:endParaRPr sz="20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AutoNum type="arabicParenR" startAt="5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Tahoma"/>
                <a:cs typeface="Tahoma"/>
              </a:rPr>
              <a:t>Project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objectives</a:t>
            </a:r>
            <a:endParaRPr sz="20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AutoNum type="arabicParenR" startAt="5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Tahoma"/>
                <a:cs typeface="Tahoma"/>
              </a:rPr>
              <a:t>Project</a:t>
            </a:r>
            <a:endParaRPr sz="20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</a:pPr>
            <a:r>
              <a:rPr sz="2000" b="1" spc="-5" dirty="0">
                <a:latin typeface="Tahoma"/>
                <a:cs typeface="Tahoma"/>
              </a:rPr>
              <a:t>description</a:t>
            </a:r>
            <a:endParaRPr sz="20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AutoNum type="arabicParenR" startAt="7"/>
              <a:tabLst>
                <a:tab pos="469265" algn="l"/>
                <a:tab pos="469900" algn="l"/>
              </a:tabLst>
            </a:pPr>
            <a:r>
              <a:rPr sz="2000" b="1" dirty="0">
                <a:latin typeface="Tahoma"/>
                <a:cs typeface="Tahoma"/>
              </a:rPr>
              <a:t>Business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benefits</a:t>
            </a:r>
            <a:endParaRPr sz="20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AutoNum type="arabicParenR" startAt="7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Tahoma"/>
                <a:cs typeface="Tahoma"/>
              </a:rPr>
              <a:t>Deliverables</a:t>
            </a:r>
            <a:endParaRPr sz="2000">
              <a:latin typeface="Tahoma"/>
              <a:cs typeface="Tahoma"/>
            </a:endParaRPr>
          </a:p>
          <a:p>
            <a:pPr marL="469900" marR="1132205" indent="-457200">
              <a:lnSpc>
                <a:spcPct val="100000"/>
              </a:lnSpc>
              <a:buAutoNum type="arabicParenR" startAt="7"/>
              <a:tabLst>
                <a:tab pos="469265" algn="l"/>
                <a:tab pos="469900" algn="l"/>
              </a:tabLst>
            </a:pPr>
            <a:r>
              <a:rPr sz="2000" b="1" spc="5" dirty="0">
                <a:latin typeface="Tahoma"/>
                <a:cs typeface="Tahoma"/>
              </a:rPr>
              <a:t>E</a:t>
            </a:r>
            <a:r>
              <a:rPr sz="2000" b="1" dirty="0">
                <a:latin typeface="Tahoma"/>
                <a:cs typeface="Tahoma"/>
              </a:rPr>
              <a:t>xpe</a:t>
            </a:r>
            <a:r>
              <a:rPr sz="2000" b="1" spc="-5" dirty="0">
                <a:latin typeface="Tahoma"/>
                <a:cs typeface="Tahoma"/>
              </a:rPr>
              <a:t>ct</a:t>
            </a:r>
            <a:r>
              <a:rPr sz="2000" b="1" dirty="0">
                <a:latin typeface="Tahoma"/>
                <a:cs typeface="Tahoma"/>
              </a:rPr>
              <a:t>ed  </a:t>
            </a:r>
            <a:r>
              <a:rPr sz="2000" b="1" spc="-5" dirty="0">
                <a:latin typeface="Tahoma"/>
                <a:cs typeface="Tahoma"/>
              </a:rPr>
              <a:t>duration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1439"/>
            <a:ext cx="5863590" cy="6766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839" y="497840"/>
            <a:ext cx="5609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Organizational</a:t>
            </a:r>
            <a:r>
              <a:rPr spc="-260" dirty="0"/>
              <a:t> </a:t>
            </a:r>
            <a:r>
              <a:rPr spc="-21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2852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509" y="1544319"/>
            <a:ext cx="7498080" cy="363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5080" indent="-100330">
              <a:lnSpc>
                <a:spcPct val="120800"/>
              </a:lnSpc>
              <a:spcBef>
                <a:spcPts val="100"/>
              </a:spcBef>
            </a:pPr>
            <a:r>
              <a:rPr sz="2800" spc="-45" dirty="0">
                <a:latin typeface="Arial"/>
                <a:cs typeface="Arial"/>
              </a:rPr>
              <a:t>Identify </a:t>
            </a:r>
            <a:r>
              <a:rPr sz="2800" spc="-105" dirty="0">
                <a:latin typeface="Arial"/>
                <a:cs typeface="Arial"/>
              </a:rPr>
              <a:t>problems </a:t>
            </a:r>
            <a:r>
              <a:rPr sz="2800" spc="-120" dirty="0">
                <a:latin typeface="Arial"/>
                <a:cs typeface="Arial"/>
              </a:rPr>
              <a:t>by </a:t>
            </a:r>
            <a:r>
              <a:rPr sz="2800" spc="-90" dirty="0">
                <a:latin typeface="Arial"/>
                <a:cs typeface="Arial"/>
              </a:rPr>
              <a:t>looking </a:t>
            </a:r>
            <a:r>
              <a:rPr sz="2800" spc="10" dirty="0">
                <a:latin typeface="Arial"/>
                <a:cs typeface="Arial"/>
              </a:rPr>
              <a:t>for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50" dirty="0">
                <a:latin typeface="Arial"/>
                <a:cs typeface="Arial"/>
              </a:rPr>
              <a:t>following</a:t>
            </a:r>
            <a:r>
              <a:rPr sz="2800" spc="-58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signs:  </a:t>
            </a:r>
            <a:r>
              <a:rPr sz="2800" spc="-229" dirty="0">
                <a:latin typeface="Arial"/>
                <a:cs typeface="Arial"/>
              </a:rPr>
              <a:t>Check </a:t>
            </a:r>
            <a:r>
              <a:rPr sz="2800" spc="-15" dirty="0">
                <a:latin typeface="Arial"/>
                <a:cs typeface="Arial"/>
              </a:rPr>
              <a:t>output </a:t>
            </a:r>
            <a:r>
              <a:rPr sz="2800" spc="-130" dirty="0">
                <a:latin typeface="Arial"/>
                <a:cs typeface="Arial"/>
              </a:rPr>
              <a:t>against </a:t>
            </a:r>
            <a:r>
              <a:rPr sz="2800" spc="-95" dirty="0">
                <a:latin typeface="Arial"/>
                <a:cs typeface="Arial"/>
              </a:rPr>
              <a:t>performance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criteria</a:t>
            </a:r>
            <a:endParaRPr sz="2800">
              <a:latin typeface="Arial"/>
              <a:cs typeface="Arial"/>
            </a:endParaRPr>
          </a:p>
          <a:p>
            <a:pPr marL="51308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513080" algn="l"/>
              </a:tabLst>
            </a:pPr>
            <a:r>
              <a:rPr sz="2800" spc="-175" dirty="0">
                <a:latin typeface="Arial"/>
                <a:cs typeface="Arial"/>
              </a:rPr>
              <a:t>Too </a:t>
            </a:r>
            <a:r>
              <a:rPr sz="2800" spc="-140" dirty="0">
                <a:latin typeface="Arial"/>
                <a:cs typeface="Arial"/>
              </a:rPr>
              <a:t>many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errors.</a:t>
            </a:r>
            <a:endParaRPr sz="2800">
              <a:latin typeface="Arial"/>
              <a:cs typeface="Arial"/>
            </a:endParaRPr>
          </a:p>
          <a:p>
            <a:pPr marL="51308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513080" algn="l"/>
              </a:tabLst>
            </a:pPr>
            <a:r>
              <a:rPr sz="2800" spc="-90" dirty="0">
                <a:latin typeface="Arial"/>
                <a:cs typeface="Arial"/>
              </a:rPr>
              <a:t>Work </a:t>
            </a:r>
            <a:r>
              <a:rPr sz="2800" spc="-85" dirty="0">
                <a:latin typeface="Arial"/>
                <a:cs typeface="Arial"/>
              </a:rPr>
              <a:t>completed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slowly.</a:t>
            </a:r>
            <a:endParaRPr sz="2800">
              <a:latin typeface="Arial"/>
              <a:cs typeface="Arial"/>
            </a:endParaRPr>
          </a:p>
          <a:p>
            <a:pPr marL="51308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513080" algn="l"/>
              </a:tabLst>
            </a:pPr>
            <a:r>
              <a:rPr sz="2800" spc="-90" dirty="0">
                <a:latin typeface="Arial"/>
                <a:cs typeface="Arial"/>
              </a:rPr>
              <a:t>Work </a:t>
            </a:r>
            <a:r>
              <a:rPr sz="2800" spc="-114" dirty="0">
                <a:latin typeface="Arial"/>
                <a:cs typeface="Arial"/>
              </a:rPr>
              <a:t>done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incorrectly.</a:t>
            </a:r>
            <a:endParaRPr sz="2800">
              <a:latin typeface="Arial"/>
              <a:cs typeface="Arial"/>
            </a:endParaRPr>
          </a:p>
          <a:p>
            <a:pPr marL="51308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513080" algn="l"/>
              </a:tabLst>
            </a:pPr>
            <a:r>
              <a:rPr sz="2800" spc="-90" dirty="0">
                <a:latin typeface="Arial"/>
                <a:cs typeface="Arial"/>
              </a:rPr>
              <a:t>Work </a:t>
            </a:r>
            <a:r>
              <a:rPr sz="2800" spc="-114" dirty="0">
                <a:latin typeface="Arial"/>
                <a:cs typeface="Arial"/>
              </a:rPr>
              <a:t>done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incompletely.</a:t>
            </a:r>
            <a:endParaRPr sz="2800">
              <a:latin typeface="Arial"/>
              <a:cs typeface="Arial"/>
            </a:endParaRPr>
          </a:p>
          <a:p>
            <a:pPr marL="51308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513080" algn="l"/>
              </a:tabLst>
            </a:pPr>
            <a:r>
              <a:rPr sz="2800" spc="-90" dirty="0">
                <a:latin typeface="Arial"/>
                <a:cs typeface="Arial"/>
              </a:rPr>
              <a:t>Work </a:t>
            </a: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114" dirty="0">
                <a:latin typeface="Arial"/>
                <a:cs typeface="Arial"/>
              </a:rPr>
              <a:t>done </a:t>
            </a:r>
            <a:r>
              <a:rPr sz="2800" spc="-30" dirty="0">
                <a:latin typeface="Arial"/>
                <a:cs typeface="Arial"/>
              </a:rPr>
              <a:t>at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all.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50" y="528320"/>
            <a:ext cx="76625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5" dirty="0"/>
              <a:t>Organizational </a:t>
            </a:r>
            <a:r>
              <a:rPr sz="4000" spc="-200" dirty="0"/>
              <a:t>Problems</a:t>
            </a:r>
            <a:r>
              <a:rPr sz="4000" spc="-295" dirty="0"/>
              <a:t> </a:t>
            </a:r>
            <a:r>
              <a:rPr sz="4000" spc="-150" dirty="0"/>
              <a:t>(Continued)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5701665" cy="21602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  <a:tab pos="1911350" algn="l"/>
              </a:tabLst>
            </a:pPr>
            <a:r>
              <a:rPr sz="3200" spc="-190" dirty="0">
                <a:latin typeface="Arial"/>
                <a:cs typeface="Arial"/>
              </a:rPr>
              <a:t>Observe	</a:t>
            </a:r>
            <a:r>
              <a:rPr sz="3200" spc="-105" dirty="0">
                <a:latin typeface="Arial"/>
                <a:cs typeface="Arial"/>
              </a:rPr>
              <a:t>behavior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employees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155" dirty="0">
                <a:latin typeface="Arial"/>
                <a:cs typeface="Arial"/>
              </a:rPr>
              <a:t>High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absenteeism.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155" dirty="0">
                <a:latin typeface="Arial"/>
                <a:cs typeface="Arial"/>
              </a:rPr>
              <a:t>High </a:t>
            </a:r>
            <a:r>
              <a:rPr sz="2800" spc="-40" dirty="0">
                <a:latin typeface="Arial"/>
                <a:cs typeface="Arial"/>
              </a:rPr>
              <a:t>job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dissatisfaction.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155" dirty="0">
                <a:latin typeface="Arial"/>
                <a:cs typeface="Arial"/>
              </a:rPr>
              <a:t>High </a:t>
            </a:r>
            <a:r>
              <a:rPr sz="2800" spc="-40" dirty="0">
                <a:latin typeface="Arial"/>
                <a:cs typeface="Arial"/>
              </a:rPr>
              <a:t>job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turnover.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50" y="528320"/>
            <a:ext cx="76625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5" dirty="0"/>
              <a:t>Organizational </a:t>
            </a:r>
            <a:r>
              <a:rPr sz="4000" spc="-200" dirty="0"/>
              <a:t>Problems</a:t>
            </a:r>
            <a:r>
              <a:rPr sz="4000" spc="-295" dirty="0"/>
              <a:t> </a:t>
            </a:r>
            <a:r>
              <a:rPr sz="4000" spc="-150" dirty="0"/>
              <a:t>(Continued)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715884" cy="306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50" dirty="0">
                <a:latin typeface="Arial"/>
                <a:cs typeface="Arial"/>
              </a:rPr>
              <a:t>Listen </a:t>
            </a:r>
            <a:r>
              <a:rPr sz="3200" spc="35" dirty="0">
                <a:latin typeface="Arial"/>
                <a:cs typeface="Arial"/>
              </a:rPr>
              <a:t>to </a:t>
            </a:r>
            <a:r>
              <a:rPr sz="3200" spc="-145" dirty="0">
                <a:latin typeface="Arial"/>
                <a:cs typeface="Arial"/>
              </a:rPr>
              <a:t>feedback </a:t>
            </a:r>
            <a:r>
              <a:rPr sz="3200" spc="-25" dirty="0">
                <a:latin typeface="Arial"/>
                <a:cs typeface="Arial"/>
              </a:rPr>
              <a:t>from </a:t>
            </a:r>
            <a:r>
              <a:rPr sz="3200" spc="-130" dirty="0">
                <a:latin typeface="Arial"/>
                <a:cs typeface="Arial"/>
              </a:rPr>
              <a:t>vendors,</a:t>
            </a:r>
            <a:r>
              <a:rPr sz="3200" spc="-56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customers,  </a:t>
            </a:r>
            <a:r>
              <a:rPr sz="3200" spc="-150" dirty="0">
                <a:latin typeface="Arial"/>
                <a:cs typeface="Arial"/>
              </a:rPr>
              <a:t>and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suppliers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125" dirty="0">
                <a:latin typeface="Arial"/>
                <a:cs typeface="Arial"/>
              </a:rPr>
              <a:t>Complaints.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180" dirty="0">
                <a:latin typeface="Arial"/>
                <a:cs typeface="Arial"/>
              </a:rPr>
              <a:t>Suggestions </a:t>
            </a:r>
            <a:r>
              <a:rPr sz="2800" spc="10" dirty="0">
                <a:latin typeface="Arial"/>
                <a:cs typeface="Arial"/>
              </a:rPr>
              <a:t>for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improvement.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275" dirty="0">
                <a:latin typeface="Arial"/>
                <a:cs typeface="Arial"/>
              </a:rPr>
              <a:t>Loss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sales.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125" dirty="0">
                <a:latin typeface="Arial"/>
                <a:cs typeface="Arial"/>
              </a:rPr>
              <a:t>Lower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sales.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5410" y="497840"/>
            <a:ext cx="3853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Project</a:t>
            </a:r>
            <a:r>
              <a:rPr spc="-270" dirty="0"/>
              <a:t> </a:t>
            </a:r>
            <a:r>
              <a:rPr spc="-19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531620"/>
            <a:ext cx="7142480" cy="44704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spc="-200" dirty="0">
                <a:latin typeface="Arial"/>
                <a:cs typeface="Arial"/>
              </a:rPr>
              <a:t>Five </a:t>
            </a:r>
            <a:r>
              <a:rPr sz="3200" spc="-130" dirty="0">
                <a:latin typeface="Arial"/>
                <a:cs typeface="Arial"/>
              </a:rPr>
              <a:t>specific </a:t>
            </a:r>
            <a:r>
              <a:rPr sz="3200" spc="-50" dirty="0">
                <a:latin typeface="Arial"/>
                <a:cs typeface="Arial"/>
              </a:rPr>
              <a:t>criteria </a:t>
            </a:r>
            <a:r>
              <a:rPr sz="3200" spc="10" dirty="0">
                <a:latin typeface="Arial"/>
                <a:cs typeface="Arial"/>
              </a:rPr>
              <a:t>for </a:t>
            </a:r>
            <a:r>
              <a:rPr sz="3200" spc="-50" dirty="0">
                <a:latin typeface="Arial"/>
                <a:cs typeface="Arial"/>
              </a:rPr>
              <a:t>project</a:t>
            </a:r>
            <a:r>
              <a:rPr sz="3200" spc="-484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selection:</a:t>
            </a:r>
            <a:endParaRPr sz="3200">
              <a:latin typeface="Arial"/>
              <a:cs typeface="Arial"/>
            </a:endParaRPr>
          </a:p>
          <a:p>
            <a:pPr marL="38989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389890" algn="l"/>
              </a:tabLst>
            </a:pPr>
            <a:r>
              <a:rPr sz="2800" spc="-195" dirty="0">
                <a:latin typeface="Arial"/>
                <a:cs typeface="Arial"/>
              </a:rPr>
              <a:t>Backed </a:t>
            </a:r>
            <a:r>
              <a:rPr sz="2800" spc="-120" dirty="0">
                <a:latin typeface="Arial"/>
                <a:cs typeface="Arial"/>
              </a:rPr>
              <a:t>by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management.</a:t>
            </a:r>
            <a:endParaRPr sz="2800">
              <a:latin typeface="Arial"/>
              <a:cs typeface="Arial"/>
            </a:endParaRPr>
          </a:p>
          <a:p>
            <a:pPr marL="389890" marR="985519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389890" algn="l"/>
              </a:tabLst>
            </a:pPr>
            <a:r>
              <a:rPr sz="2800" spc="-145" dirty="0">
                <a:latin typeface="Arial"/>
                <a:cs typeface="Arial"/>
              </a:rPr>
              <a:t>Timed </a:t>
            </a:r>
            <a:r>
              <a:rPr sz="2800" spc="-70" dirty="0">
                <a:latin typeface="Arial"/>
                <a:cs typeface="Arial"/>
              </a:rPr>
              <a:t>appropriately </a:t>
            </a:r>
            <a:r>
              <a:rPr sz="2800" spc="10" dirty="0">
                <a:latin typeface="Arial"/>
                <a:cs typeface="Arial"/>
              </a:rPr>
              <a:t>for </a:t>
            </a:r>
            <a:r>
              <a:rPr sz="2800" spc="-55" dirty="0">
                <a:latin typeface="Arial"/>
                <a:cs typeface="Arial"/>
              </a:rPr>
              <a:t>commitment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-140" dirty="0">
                <a:latin typeface="Arial"/>
                <a:cs typeface="Arial"/>
              </a:rPr>
              <a:t>resources.</a:t>
            </a:r>
            <a:endParaRPr sz="2800">
              <a:latin typeface="Arial"/>
              <a:cs typeface="Arial"/>
            </a:endParaRPr>
          </a:p>
          <a:p>
            <a:pPr marL="389890" marR="2413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389890" algn="l"/>
              </a:tabLst>
            </a:pPr>
            <a:r>
              <a:rPr sz="2800" spc="45" dirty="0">
                <a:latin typeface="Arial"/>
                <a:cs typeface="Arial"/>
              </a:rPr>
              <a:t>It </a:t>
            </a:r>
            <a:r>
              <a:rPr sz="2800" spc="-165" dirty="0">
                <a:latin typeface="Arial"/>
                <a:cs typeface="Arial"/>
              </a:rPr>
              <a:t>moves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75" dirty="0">
                <a:latin typeface="Arial"/>
                <a:cs typeface="Arial"/>
              </a:rPr>
              <a:t>business </a:t>
            </a:r>
            <a:r>
              <a:rPr sz="2800" spc="-40" dirty="0">
                <a:latin typeface="Arial"/>
                <a:cs typeface="Arial"/>
              </a:rPr>
              <a:t>toward </a:t>
            </a:r>
            <a:r>
              <a:rPr sz="2800" spc="-45" dirty="0">
                <a:latin typeface="Arial"/>
                <a:cs typeface="Arial"/>
              </a:rPr>
              <a:t>attainment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56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its  </a:t>
            </a:r>
            <a:r>
              <a:rPr sz="2800" spc="-155" dirty="0">
                <a:latin typeface="Arial"/>
                <a:cs typeface="Arial"/>
              </a:rPr>
              <a:t>goals.</a:t>
            </a:r>
            <a:endParaRPr sz="2800">
              <a:latin typeface="Arial"/>
              <a:cs typeface="Arial"/>
            </a:endParaRPr>
          </a:p>
          <a:p>
            <a:pPr marL="38989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389890" algn="l"/>
              </a:tabLst>
            </a:pPr>
            <a:r>
              <a:rPr sz="2800" spc="-120" dirty="0">
                <a:latin typeface="Arial"/>
                <a:cs typeface="Arial"/>
              </a:rPr>
              <a:t>Practicable.</a:t>
            </a:r>
            <a:endParaRPr sz="2800">
              <a:latin typeface="Arial"/>
              <a:cs typeface="Arial"/>
            </a:endParaRPr>
          </a:p>
          <a:p>
            <a:pPr marL="389890" marR="508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389890" algn="l"/>
              </a:tabLst>
            </a:pPr>
            <a:r>
              <a:rPr sz="2800" spc="-40" dirty="0">
                <a:latin typeface="Arial"/>
                <a:cs typeface="Arial"/>
              </a:rPr>
              <a:t>Important </a:t>
            </a:r>
            <a:r>
              <a:rPr sz="2800" spc="-130" dirty="0">
                <a:latin typeface="Arial"/>
                <a:cs typeface="Arial"/>
              </a:rPr>
              <a:t>enough </a:t>
            </a:r>
            <a:r>
              <a:rPr sz="2800" spc="35" dirty="0">
                <a:latin typeface="Arial"/>
                <a:cs typeface="Arial"/>
              </a:rPr>
              <a:t>to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20" dirty="0">
                <a:latin typeface="Arial"/>
                <a:cs typeface="Arial"/>
              </a:rPr>
              <a:t>considered </a:t>
            </a:r>
            <a:r>
              <a:rPr sz="2800" spc="-90" dirty="0">
                <a:latin typeface="Arial"/>
                <a:cs typeface="Arial"/>
              </a:rPr>
              <a:t>over</a:t>
            </a:r>
            <a:r>
              <a:rPr sz="2800" spc="-509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other  </a:t>
            </a:r>
            <a:r>
              <a:rPr sz="2800" spc="-80" dirty="0">
                <a:latin typeface="Arial"/>
                <a:cs typeface="Arial"/>
              </a:rPr>
              <a:t>projects.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780" y="497840"/>
            <a:ext cx="66948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Possibilities </a:t>
            </a:r>
            <a:r>
              <a:rPr spc="20" dirty="0"/>
              <a:t>for</a:t>
            </a:r>
            <a:r>
              <a:rPr spc="-350" dirty="0"/>
              <a:t> </a:t>
            </a:r>
            <a:r>
              <a:rPr spc="-110" dirty="0"/>
              <a:t>Improvement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8519" y="1226820"/>
            <a:ext cx="7005320" cy="42202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spc="-110" dirty="0">
                <a:latin typeface="Arial"/>
                <a:cs typeface="Arial"/>
              </a:rPr>
              <a:t>Many </a:t>
            </a:r>
            <a:r>
              <a:rPr sz="3200" spc="-145" dirty="0">
                <a:latin typeface="Arial"/>
                <a:cs typeface="Arial"/>
              </a:rPr>
              <a:t>possible </a:t>
            </a:r>
            <a:r>
              <a:rPr sz="3200" spc="-110" dirty="0">
                <a:latin typeface="Arial"/>
                <a:cs typeface="Arial"/>
              </a:rPr>
              <a:t>objectives exist</a:t>
            </a:r>
            <a:r>
              <a:rPr sz="3200" spc="-32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including:</a:t>
            </a:r>
            <a:endParaRPr sz="3200">
              <a:latin typeface="Arial"/>
              <a:cs typeface="Arial"/>
            </a:endParaRPr>
          </a:p>
          <a:p>
            <a:pPr marL="43307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433070" algn="l"/>
              </a:tabLst>
            </a:pPr>
            <a:r>
              <a:rPr sz="2800" spc="-185" dirty="0">
                <a:latin typeface="Arial"/>
                <a:cs typeface="Arial"/>
              </a:rPr>
              <a:t>Speeding </a:t>
            </a:r>
            <a:r>
              <a:rPr sz="2800" spc="-95" dirty="0">
                <a:latin typeface="Arial"/>
                <a:cs typeface="Arial"/>
              </a:rPr>
              <a:t>up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process.</a:t>
            </a:r>
            <a:endParaRPr sz="2800">
              <a:latin typeface="Arial"/>
              <a:cs typeface="Arial"/>
            </a:endParaRPr>
          </a:p>
          <a:p>
            <a:pPr marL="43307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433070" algn="l"/>
              </a:tabLst>
            </a:pPr>
            <a:r>
              <a:rPr sz="2800" spc="-110" dirty="0">
                <a:latin typeface="Arial"/>
                <a:cs typeface="Arial"/>
              </a:rPr>
              <a:t>Streamlining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process.</a:t>
            </a:r>
            <a:endParaRPr sz="2800">
              <a:latin typeface="Arial"/>
              <a:cs typeface="Arial"/>
            </a:endParaRPr>
          </a:p>
          <a:p>
            <a:pPr marL="43307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433070" algn="l"/>
              </a:tabLst>
            </a:pPr>
            <a:r>
              <a:rPr sz="2800" spc="-140" dirty="0">
                <a:latin typeface="Arial"/>
                <a:cs typeface="Arial"/>
              </a:rPr>
              <a:t>Combining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processes.</a:t>
            </a:r>
            <a:endParaRPr sz="2800">
              <a:latin typeface="Arial"/>
              <a:cs typeface="Arial"/>
            </a:endParaRPr>
          </a:p>
          <a:p>
            <a:pPr marL="43307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433070" algn="l"/>
              </a:tabLst>
            </a:pPr>
            <a:r>
              <a:rPr sz="2800" spc="-175" dirty="0">
                <a:latin typeface="Arial"/>
                <a:cs typeface="Arial"/>
              </a:rPr>
              <a:t>Reducing </a:t>
            </a:r>
            <a:r>
              <a:rPr sz="2800" spc="-80" dirty="0">
                <a:latin typeface="Arial"/>
                <a:cs typeface="Arial"/>
              </a:rPr>
              <a:t>errors </a:t>
            </a:r>
            <a:r>
              <a:rPr sz="2800" spc="-45" dirty="0">
                <a:latin typeface="Arial"/>
                <a:cs typeface="Arial"/>
              </a:rPr>
              <a:t>in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input.</a:t>
            </a:r>
            <a:endParaRPr sz="2800">
              <a:latin typeface="Arial"/>
              <a:cs typeface="Arial"/>
            </a:endParaRPr>
          </a:p>
          <a:p>
            <a:pPr marL="43307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433070" algn="l"/>
              </a:tabLst>
            </a:pPr>
            <a:r>
              <a:rPr sz="2800" spc="-175" dirty="0">
                <a:latin typeface="Arial"/>
                <a:cs typeface="Arial"/>
              </a:rPr>
              <a:t>Reducing </a:t>
            </a:r>
            <a:r>
              <a:rPr sz="2800" spc="-80" dirty="0">
                <a:latin typeface="Arial"/>
                <a:cs typeface="Arial"/>
              </a:rPr>
              <a:t>redundant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storage.</a:t>
            </a:r>
            <a:endParaRPr sz="2800">
              <a:latin typeface="Arial"/>
              <a:cs typeface="Arial"/>
            </a:endParaRPr>
          </a:p>
          <a:p>
            <a:pPr marL="43307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433070" algn="l"/>
              </a:tabLst>
            </a:pPr>
            <a:r>
              <a:rPr sz="2800" spc="-175" dirty="0">
                <a:latin typeface="Arial"/>
                <a:cs typeface="Arial"/>
              </a:rPr>
              <a:t>Reducing </a:t>
            </a:r>
            <a:r>
              <a:rPr sz="2800" spc="-80" dirty="0">
                <a:latin typeface="Arial"/>
                <a:cs typeface="Arial"/>
              </a:rPr>
              <a:t>redundant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output.</a:t>
            </a:r>
            <a:endParaRPr sz="2800">
              <a:latin typeface="Arial"/>
              <a:cs typeface="Arial"/>
            </a:endParaRPr>
          </a:p>
          <a:p>
            <a:pPr marL="43307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433070" algn="l"/>
              </a:tabLst>
            </a:pPr>
            <a:r>
              <a:rPr sz="2800" spc="-90" dirty="0">
                <a:latin typeface="Arial"/>
                <a:cs typeface="Arial"/>
              </a:rPr>
              <a:t>Improving </a:t>
            </a:r>
            <a:r>
              <a:rPr sz="2800" spc="-150" dirty="0">
                <a:latin typeface="Arial"/>
                <a:cs typeface="Arial"/>
              </a:rPr>
              <a:t>system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55" dirty="0">
                <a:latin typeface="Arial"/>
                <a:cs typeface="Arial"/>
              </a:rPr>
              <a:t>subsystem</a:t>
            </a:r>
            <a:r>
              <a:rPr sz="2800" spc="-2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integration.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</TotalTime>
  <Words>1316</Words>
  <Application>Microsoft Office PowerPoint</Application>
  <PresentationFormat>On-screen Show (4:3)</PresentationFormat>
  <Paragraphs>230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Oriel</vt:lpstr>
      <vt:lpstr>Slide 1</vt:lpstr>
      <vt:lpstr>Major Topics</vt:lpstr>
      <vt:lpstr>Project Planning Tasks</vt:lpstr>
      <vt:lpstr>Project Initiation</vt:lpstr>
      <vt:lpstr>Organizational Problems</vt:lpstr>
      <vt:lpstr>Organizational Problems (Continued)</vt:lpstr>
      <vt:lpstr>Organizational Problems (Continued)</vt:lpstr>
      <vt:lpstr>Project Selection</vt:lpstr>
      <vt:lpstr>Possibilities for Improvement</vt:lpstr>
      <vt:lpstr>Feasibility</vt:lpstr>
      <vt:lpstr>Technical Feasibility</vt:lpstr>
      <vt:lpstr>Technical Feasibility</vt:lpstr>
      <vt:lpstr>Project Risk Factors</vt:lpstr>
      <vt:lpstr>High technical familiarity mitigates risk due to project size  and structure. Low familiarity increases risk.</vt:lpstr>
      <vt:lpstr>Economic Feasibility</vt:lpstr>
      <vt:lpstr>Economic Feasibility</vt:lpstr>
      <vt:lpstr>Tangible Benefits</vt:lpstr>
      <vt:lpstr>Slide 18</vt:lpstr>
      <vt:lpstr>Types of Costs</vt:lpstr>
      <vt:lpstr>Possible  Project Costs</vt:lpstr>
      <vt:lpstr>One-time Costs</vt:lpstr>
      <vt:lpstr>Recurring Costs</vt:lpstr>
      <vt:lpstr>Three Financial Measurements for  Economic Feasibility</vt:lpstr>
      <vt:lpstr>Operational Feasibility</vt:lpstr>
      <vt:lpstr>Other Feasibility Concerns</vt:lpstr>
      <vt:lpstr>Activity Planning</vt:lpstr>
      <vt:lpstr>Estimating Time</vt:lpstr>
      <vt:lpstr>Gantt Charts</vt:lpstr>
      <vt:lpstr>Gantt Chart Example</vt:lpstr>
      <vt:lpstr>PERT Diagram</vt:lpstr>
      <vt:lpstr>PERT Diagram Example</vt:lpstr>
      <vt:lpstr>PERT Diagram Advantages</vt:lpstr>
      <vt:lpstr>Timeboxing</vt:lpstr>
      <vt:lpstr>Personal Information Manager  Software</vt:lpstr>
      <vt:lpstr>Team Management</vt:lpstr>
      <vt:lpstr>Goal Setting</vt:lpstr>
      <vt:lpstr>Ecommerce Project Management</vt:lpstr>
      <vt:lpstr>Project Failures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Determining Feasibility and Managing Analysis and Design Activities</dc:title>
  <dc:creator>Allen Schmidt</dc:creator>
  <cp:lastModifiedBy>USER</cp:lastModifiedBy>
  <cp:revision>6</cp:revision>
  <dcterms:created xsi:type="dcterms:W3CDTF">2019-07-29T10:02:24Z</dcterms:created>
  <dcterms:modified xsi:type="dcterms:W3CDTF">2019-07-29T10:12:21Z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2012-02-14T00:00:00Z</vt:filetime>
  </property>
  <property fmtid="{D5CDD505-2E9C-101B-9397-08002B2CF9AE}" pid="3" name="Creator">
    <vt:lpwstr>Impress</vt:lpwstr>
  </property>
  <property fmtid="{D5CDD505-2E9C-101B-9397-08002B2CF9AE}" pid="4" name="LastSaved">
    <vt:filetime>2019-07-29T00:00:00Z</vt:filetime>
  </property>
</Properties>
</file>