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94718" autoAdjust="0"/>
  </p:normalViewPr>
  <p:slideViewPr>
    <p:cSldViewPr>
      <p:cViewPr varScale="1">
        <p:scale>
          <a:sx n="70" d="100"/>
          <a:sy n="70" d="100"/>
        </p:scale>
        <p:origin x="-51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8D9BE5-1AE6-4951-B83B-CB8BA9FF6C51}" type="datetimeFigureOut">
              <a:rPr lang="en-US" smtClean="0"/>
              <a:t>29-Jul-19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D4AB0-BCC7-4EA2-B044-74C9719CE7B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5363" name="Text Box 2"/>
          <p:cNvSpPr>
            <a:spLocks noGrp="1" noChangeArrowheads="1"/>
          </p:cNvSpPr>
          <p:nvPr>
            <p:ph type="body"/>
          </p:nvPr>
        </p:nvSpPr>
        <p:spPr>
          <a:xfrm>
            <a:off x="685800" y="4343400"/>
            <a:ext cx="5480050" cy="4114800"/>
          </a:xfrm>
          <a:noFill/>
          <a:ln/>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47107" name="Text Box 2"/>
          <p:cNvSpPr>
            <a:spLocks noGrp="1" noChangeArrowheads="1"/>
          </p:cNvSpPr>
          <p:nvPr>
            <p:ph type="body"/>
          </p:nvPr>
        </p:nvSpPr>
        <p:spPr>
          <a:xfrm>
            <a:off x="685800" y="4343400"/>
            <a:ext cx="5480050" cy="4114800"/>
          </a:xfrm>
          <a:noFill/>
          <a:ln/>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0179" name="Text Box 2"/>
          <p:cNvSpPr>
            <a:spLocks noGrp="1" noChangeArrowheads="1"/>
          </p:cNvSpPr>
          <p:nvPr>
            <p:ph type="body"/>
          </p:nvPr>
        </p:nvSpPr>
        <p:spPr>
          <a:xfrm>
            <a:off x="685800" y="4343400"/>
            <a:ext cx="5480050" cy="4114800"/>
          </a:xfrm>
          <a:noFill/>
          <a:ln/>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3251" name="Text Box 2"/>
          <p:cNvSpPr>
            <a:spLocks noGrp="1" noChangeArrowheads="1"/>
          </p:cNvSpPr>
          <p:nvPr>
            <p:ph type="body"/>
          </p:nvPr>
        </p:nvSpPr>
        <p:spPr>
          <a:xfrm>
            <a:off x="685800" y="4343400"/>
            <a:ext cx="5480050" cy="4114800"/>
          </a:xfrm>
          <a:noFill/>
          <a:ln/>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5299" name="Text Box 2"/>
          <p:cNvSpPr>
            <a:spLocks noGrp="1" noChangeArrowheads="1"/>
          </p:cNvSpPr>
          <p:nvPr>
            <p:ph type="body"/>
          </p:nvPr>
        </p:nvSpPr>
        <p:spPr>
          <a:xfrm>
            <a:off x="685800" y="4343400"/>
            <a:ext cx="5480050" cy="4114800"/>
          </a:xfrm>
          <a:noFill/>
          <a:ln/>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p:cNvSpPr>
          <p:nvPr>
            <p:ph type="sldImg"/>
          </p:nvPr>
        </p:nvSpPr>
        <p:spPr>
          <a:xfrm>
            <a:off x="-8524875" y="-5700713"/>
            <a:ext cx="17049750" cy="12787313"/>
          </a:xfrm>
        </p:spPr>
      </p:sp>
      <p:sp>
        <p:nvSpPr>
          <p:cNvPr id="57347" name="Rectangle 3"/>
          <p:cNvSpPr>
            <a:spLocks noGrp="1" noChangeArrowheads="1"/>
          </p:cNvSpPr>
          <p:nvPr>
            <p:ph type="body" idx="1"/>
          </p:nvPr>
        </p:nvSpPr>
        <p:spPr>
          <a:noFill/>
          <a:ln/>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p:cNvSpPr>
          <p:nvPr>
            <p:ph type="sldImg"/>
          </p:nvPr>
        </p:nvSpPr>
        <p:spPr>
          <a:xfrm>
            <a:off x="-8524875" y="-5700713"/>
            <a:ext cx="17049750" cy="12787313"/>
          </a:xfrm>
        </p:spPr>
      </p:sp>
      <p:sp>
        <p:nvSpPr>
          <p:cNvPr id="59395" name="Rectangle 3"/>
          <p:cNvSpPr>
            <a:spLocks noGrp="1" noChangeArrowheads="1"/>
          </p:cNvSpPr>
          <p:nvPr>
            <p:ph type="body" idx="1"/>
          </p:nvPr>
        </p:nvSpPr>
        <p:spPr>
          <a:noFill/>
          <a:ln/>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20483" name="Text Box 2"/>
          <p:cNvSpPr>
            <a:spLocks noGrp="1" noChangeArrowheads="1"/>
          </p:cNvSpPr>
          <p:nvPr>
            <p:ph type="body"/>
          </p:nvPr>
        </p:nvSpPr>
        <p:spPr>
          <a:xfrm>
            <a:off x="685800" y="4343400"/>
            <a:ext cx="5480050" cy="4114800"/>
          </a:xfrm>
          <a:noFill/>
          <a:ln/>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p:cNvSpPr>
          <p:nvPr>
            <p:ph type="sldImg"/>
          </p:nvPr>
        </p:nvSpPr>
        <p:spPr>
          <a:xfrm>
            <a:off x="-8524875" y="-5700713"/>
            <a:ext cx="17049750" cy="12787313"/>
          </a:xfrm>
        </p:spPr>
      </p:sp>
      <p:sp>
        <p:nvSpPr>
          <p:cNvPr id="22531" name="Rectangle 3"/>
          <p:cNvSpPr>
            <a:spLocks noGrp="1" noChangeArrowheads="1"/>
          </p:cNvSpPr>
          <p:nvPr>
            <p:ph type="body" idx="1"/>
          </p:nvPr>
        </p:nvSpPr>
        <p:spPr>
          <a:noFill/>
          <a:ln/>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p:cNvSpPr>
          <p:nvPr>
            <p:ph type="sldImg"/>
          </p:nvPr>
        </p:nvSpPr>
        <p:spPr>
          <a:xfrm>
            <a:off x="-8524875" y="-5700713"/>
            <a:ext cx="17049750" cy="12787313"/>
          </a:xfrm>
        </p:spPr>
      </p:sp>
      <p:sp>
        <p:nvSpPr>
          <p:cNvPr id="27651" name="Rectangle 3"/>
          <p:cNvSpPr>
            <a:spLocks noGrp="1" noChangeArrowheads="1"/>
          </p:cNvSpPr>
          <p:nvPr>
            <p:ph type="body" idx="1"/>
          </p:nvPr>
        </p:nvSpPr>
        <p:spPr>
          <a:noFill/>
          <a:ln/>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32771" name="Text Box 2"/>
          <p:cNvSpPr>
            <a:spLocks noGrp="1" noChangeArrowheads="1"/>
          </p:cNvSpPr>
          <p:nvPr>
            <p:ph type="body"/>
          </p:nvPr>
        </p:nvSpPr>
        <p:spPr>
          <a:xfrm>
            <a:off x="685800" y="4343400"/>
            <a:ext cx="5480050" cy="4114800"/>
          </a:xfrm>
          <a:noFill/>
          <a:ln/>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p:cNvSpPr>
          <p:nvPr>
            <p:ph type="sldImg"/>
          </p:nvPr>
        </p:nvSpPr>
        <p:spPr>
          <a:xfrm>
            <a:off x="-8524875" y="-5700713"/>
            <a:ext cx="17049750" cy="12787313"/>
          </a:xfrm>
        </p:spPr>
      </p:sp>
      <p:sp>
        <p:nvSpPr>
          <p:cNvPr id="34819" name="Rectangle 3"/>
          <p:cNvSpPr>
            <a:spLocks noGrp="1" noChangeArrowheads="1"/>
          </p:cNvSpPr>
          <p:nvPr>
            <p:ph type="body" idx="1"/>
          </p:nvPr>
        </p:nvSpPr>
        <p:spPr>
          <a:noFill/>
          <a:ln/>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37891" name="Text Box 2"/>
          <p:cNvSpPr>
            <a:spLocks noGrp="1" noChangeArrowheads="1"/>
          </p:cNvSpPr>
          <p:nvPr>
            <p:ph type="body"/>
          </p:nvPr>
        </p:nvSpPr>
        <p:spPr>
          <a:xfrm>
            <a:off x="685800" y="4343400"/>
            <a:ext cx="5480050" cy="4114800"/>
          </a:xfrm>
          <a:noFill/>
          <a:ln/>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40963" name="Text Box 2"/>
          <p:cNvSpPr>
            <a:spLocks noGrp="1" noChangeArrowheads="1"/>
          </p:cNvSpPr>
          <p:nvPr>
            <p:ph type="body"/>
          </p:nvPr>
        </p:nvSpPr>
        <p:spPr>
          <a:xfrm>
            <a:off x="685800" y="4343400"/>
            <a:ext cx="5480050" cy="4114800"/>
          </a:xfrm>
          <a:noFill/>
          <a:ln/>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43011" name="Text Box 2"/>
          <p:cNvSpPr>
            <a:spLocks noGrp="1" noChangeArrowheads="1"/>
          </p:cNvSpPr>
          <p:nvPr>
            <p:ph type="body"/>
          </p:nvPr>
        </p:nvSpPr>
        <p:spPr>
          <a:xfrm>
            <a:off x="685800" y="4343400"/>
            <a:ext cx="5480050" cy="4114800"/>
          </a:xfrm>
          <a:noFill/>
          <a:ln/>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29-Jul-19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29-Jul-19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29-Jul-19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29-Jul-19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29-Jul-19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29-Jul-19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29-Jul-19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29-Jul-19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29-Jul-19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457200" y="274638"/>
            <a:ext cx="8229600" cy="792162"/>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Project Management in Software Engineering</a:t>
            </a:r>
            <a:endParaRPr lang="en-GB" sz="1000" dirty="0" smtClean="0"/>
          </a:p>
        </p:txBody>
      </p:sp>
      <p:sp>
        <p:nvSpPr>
          <p:cNvPr id="14339" name="Rectangle 2"/>
          <p:cNvSpPr>
            <a:spLocks noGrp="1" noChangeArrowheads="1"/>
          </p:cNvSpPr>
          <p:nvPr>
            <p:ph sz="quarter" idx="1"/>
          </p:nvPr>
        </p:nvSpPr>
        <p:spPr>
          <a:xfrm>
            <a:off x="457200" y="2590800"/>
            <a:ext cx="8229600" cy="2927350"/>
          </a:xfrm>
        </p:spPr>
        <p:txBody>
          <a:bodyPr/>
          <a:lstStyle/>
          <a:p>
            <a:pPr algn="ctr" eaLnBrk="1" hangingPunct="1">
              <a:lnSpc>
                <a:spcPct val="90000"/>
              </a:lnSpc>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4000" dirty="0" smtClean="0"/>
              <a:t>Project initiation</a:t>
            </a:r>
          </a:p>
          <a:p>
            <a:pPr algn="ctr" eaLnBrk="1" hangingPunct="1">
              <a:lnSpc>
                <a:spcPct val="90000"/>
              </a:lnSpc>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What to do?</a:t>
            </a:r>
          </a:p>
          <a:p>
            <a:pPr algn="ctr" eaLnBrk="1" hangingPunct="1">
              <a:lnSpc>
                <a:spcPct val="90000"/>
              </a:lnSpc>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Why to do?</a:t>
            </a:r>
          </a:p>
          <a:p>
            <a:pPr algn="ctr" eaLnBrk="1" hangingPunct="1">
              <a:lnSpc>
                <a:spcPct val="90000"/>
              </a:lnSpc>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600" dirty="0" smtClean="0"/>
          </a:p>
          <a:p>
            <a:pPr algn="ctr" eaLnBrk="1" hangingPunct="1">
              <a:lnSpc>
                <a:spcPct val="90000"/>
              </a:lnSpc>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400"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1663" cy="487362"/>
          </a:xfrm>
        </p:spPr>
        <p:txBody>
          <a:bodyPr>
            <a:normAutofit fontScale="90000"/>
          </a:bodyPr>
          <a:lstStyle/>
          <a:p>
            <a:pPr eaLnBrk="1" hangingPunct="1"/>
            <a:r>
              <a:rPr lang="en-US" smtClean="0"/>
              <a:t>Identification of needs</a:t>
            </a:r>
          </a:p>
        </p:txBody>
      </p:sp>
      <p:sp>
        <p:nvSpPr>
          <p:cNvPr id="26627" name="Rectangle 3"/>
          <p:cNvSpPr>
            <a:spLocks noGrp="1" noChangeArrowheads="1"/>
          </p:cNvSpPr>
          <p:nvPr>
            <p:ph sz="quarter" idx="1"/>
          </p:nvPr>
        </p:nvSpPr>
        <p:spPr>
          <a:xfrm>
            <a:off x="304800" y="990600"/>
            <a:ext cx="8839200" cy="5867400"/>
          </a:xfrm>
        </p:spPr>
        <p:txBody>
          <a:bodyPr>
            <a:normAutofit/>
          </a:bodyPr>
          <a:lstStyle/>
          <a:p>
            <a:pPr marL="571500" indent="-571500" eaLnBrk="1" hangingPunct="1">
              <a:spcBef>
                <a:spcPts val="600"/>
              </a:spcBef>
              <a:spcAft>
                <a:spcPts val="600"/>
              </a:spcAft>
              <a:buFont typeface="Times" pitchFamily="-103" charset="0"/>
              <a:buNone/>
            </a:pPr>
            <a:r>
              <a:rPr lang="et-EE" sz="2800" dirty="0" smtClean="0"/>
              <a:t>Needs: a (desirable) situation or object that supports functioning of a system or achieving a goal.</a:t>
            </a:r>
          </a:p>
          <a:p>
            <a:pPr marL="571500" indent="-571500" eaLnBrk="1" hangingPunct="1">
              <a:buFont typeface="Times" pitchFamily="-103" charset="0"/>
              <a:buNone/>
            </a:pPr>
            <a:r>
              <a:rPr lang="et-EE" sz="2800" b="1" dirty="0" smtClean="0"/>
              <a:t>Needs of a project</a:t>
            </a:r>
            <a:r>
              <a:rPr lang="et-EE" sz="2800" dirty="0" smtClean="0"/>
              <a:t> depend on the gap between the current situation and desirable situation.</a:t>
            </a:r>
            <a:r>
              <a:rPr lang="en-US" sz="2800" dirty="0" smtClean="0"/>
              <a:t> </a:t>
            </a:r>
          </a:p>
          <a:p>
            <a:pPr marL="571500" indent="-571500" eaLnBrk="1" hangingPunct="1">
              <a:buFont typeface="Times" pitchFamily="-103" charset="0"/>
              <a:buNone/>
            </a:pPr>
            <a:r>
              <a:rPr lang="en-US" sz="2800" dirty="0" smtClean="0"/>
              <a:t>Problem: modeling and estimating/predicting!</a:t>
            </a:r>
          </a:p>
          <a:p>
            <a:pPr marL="571500" indent="-571500" eaLnBrk="1" hangingPunct="1">
              <a:buFont typeface="Times" pitchFamily="-103" charset="0"/>
              <a:buNone/>
            </a:pPr>
            <a:endParaRPr lang="en-US" b="1" i="1" dirty="0" smtClean="0"/>
          </a:p>
          <a:p>
            <a:pPr marL="571500" indent="-571500" eaLnBrk="1" hangingPunct="1">
              <a:buFont typeface="Times" pitchFamily="-103" charset="0"/>
              <a:buNone/>
            </a:pPr>
            <a:r>
              <a:rPr lang="en-US" sz="1400" b="1" i="1" dirty="0" smtClean="0"/>
              <a:t>Maslow’s</a:t>
            </a:r>
            <a:r>
              <a:rPr lang="en-US" sz="1400" dirty="0" smtClean="0"/>
              <a:t> hierarchy of human needs (1943):</a:t>
            </a:r>
          </a:p>
          <a:p>
            <a:pPr marL="571500" indent="-571500" eaLnBrk="1" hangingPunct="1">
              <a:buFont typeface="Arial" pitchFamily="34" charset="0"/>
              <a:buNone/>
            </a:pPr>
            <a:r>
              <a:rPr lang="en-US" sz="1400" dirty="0" smtClean="0"/>
              <a:t>NB! Satisfaction of lower level needs should  </a:t>
            </a:r>
          </a:p>
          <a:p>
            <a:pPr marL="571500" indent="-571500" eaLnBrk="1" hangingPunct="1">
              <a:spcBef>
                <a:spcPct val="0"/>
              </a:spcBef>
              <a:buFont typeface="Arial" pitchFamily="34" charset="0"/>
              <a:buNone/>
            </a:pPr>
            <a:r>
              <a:rPr lang="en-US" sz="1400" dirty="0" smtClean="0"/>
              <a:t>precede to those of the higher level.</a:t>
            </a:r>
          </a:p>
          <a:p>
            <a:pPr marL="571500" indent="-571500" eaLnBrk="1" hangingPunct="1">
              <a:buFont typeface="Arial" pitchFamily="34" charset="0"/>
              <a:buNone/>
            </a:pPr>
            <a:endParaRPr lang="en-US" sz="1400" dirty="0" smtClean="0"/>
          </a:p>
          <a:p>
            <a:pPr marL="571500" indent="-571500" eaLnBrk="1" hangingPunct="1">
              <a:buFont typeface="Times" pitchFamily="-103" charset="0"/>
              <a:buNone/>
            </a:pPr>
            <a:r>
              <a:rPr lang="en-GB" sz="1400" dirty="0" smtClean="0"/>
              <a:t>Problem: (the decision makers) are not always</a:t>
            </a:r>
          </a:p>
          <a:p>
            <a:pPr marL="571500" indent="-571500" eaLnBrk="1" hangingPunct="1">
              <a:buFont typeface="Times" pitchFamily="-103" charset="0"/>
              <a:buNone/>
            </a:pPr>
            <a:r>
              <a:rPr lang="en-GB" sz="1400" dirty="0" smtClean="0"/>
              <a:t> able/willing to recognize the actual needs.</a:t>
            </a:r>
            <a:endParaRPr lang="en-US" sz="1400" dirty="0" smtClean="0"/>
          </a:p>
          <a:p>
            <a:pPr marL="571500" indent="-571500" eaLnBrk="1" hangingPunct="1">
              <a:buFont typeface="Arial" pitchFamily="34" charset="0"/>
              <a:buNone/>
            </a:pPr>
            <a:endParaRPr lang="en-US" sz="1600" dirty="0" smtClean="0"/>
          </a:p>
        </p:txBody>
      </p:sp>
      <p:sp>
        <p:nvSpPr>
          <p:cNvPr id="26628" name="AutoShape 4"/>
          <p:cNvSpPr>
            <a:spLocks noChangeArrowheads="1"/>
          </p:cNvSpPr>
          <p:nvPr/>
        </p:nvSpPr>
        <p:spPr bwMode="auto">
          <a:xfrm>
            <a:off x="4953000" y="3810000"/>
            <a:ext cx="3962400" cy="3048000"/>
          </a:xfrm>
          <a:prstGeom prst="triangle">
            <a:avLst>
              <a:gd name="adj" fmla="val 50000"/>
            </a:avLst>
          </a:prstGeom>
          <a:solidFill>
            <a:srgbClr val="00B8FF"/>
          </a:solidFill>
          <a:ln w="9525">
            <a:solidFill>
              <a:schemeClr val="tx1"/>
            </a:solidFill>
            <a:miter lim="800000"/>
            <a:headEnd/>
            <a:tailEnd/>
          </a:ln>
        </p:spPr>
        <p:txBody>
          <a:bodyPr wrap="none" anchor="ctr"/>
          <a:lstStyle/>
          <a:p>
            <a:pPr algn="ctr"/>
            <a:endParaRPr lang="en-US"/>
          </a:p>
        </p:txBody>
      </p:sp>
      <p:sp>
        <p:nvSpPr>
          <p:cNvPr id="26629" name="Line 5"/>
          <p:cNvSpPr>
            <a:spLocks noChangeShapeType="1"/>
          </p:cNvSpPr>
          <p:nvPr/>
        </p:nvSpPr>
        <p:spPr bwMode="auto">
          <a:xfrm>
            <a:off x="5257800" y="6172200"/>
            <a:ext cx="3200400" cy="0"/>
          </a:xfrm>
          <a:prstGeom prst="line">
            <a:avLst/>
          </a:prstGeom>
          <a:noFill/>
          <a:ln w="9525">
            <a:solidFill>
              <a:schemeClr val="tx1"/>
            </a:solidFill>
            <a:round/>
            <a:headEnd/>
            <a:tailEnd/>
          </a:ln>
        </p:spPr>
        <p:txBody>
          <a:bodyPr wrap="none" anchor="ctr"/>
          <a:lstStyle/>
          <a:p>
            <a:endParaRPr lang="en-US"/>
          </a:p>
        </p:txBody>
      </p:sp>
      <p:sp>
        <p:nvSpPr>
          <p:cNvPr id="26630" name="Line 6"/>
          <p:cNvSpPr>
            <a:spLocks noChangeShapeType="1"/>
          </p:cNvSpPr>
          <p:nvPr/>
        </p:nvSpPr>
        <p:spPr bwMode="auto">
          <a:xfrm>
            <a:off x="5486400" y="5715000"/>
            <a:ext cx="2590800" cy="0"/>
          </a:xfrm>
          <a:prstGeom prst="line">
            <a:avLst/>
          </a:prstGeom>
          <a:noFill/>
          <a:ln w="9525">
            <a:solidFill>
              <a:schemeClr val="tx1"/>
            </a:solidFill>
            <a:round/>
            <a:headEnd/>
            <a:tailEnd/>
          </a:ln>
        </p:spPr>
        <p:txBody>
          <a:bodyPr wrap="none" anchor="ctr"/>
          <a:lstStyle/>
          <a:p>
            <a:endParaRPr lang="en-US"/>
          </a:p>
        </p:txBody>
      </p:sp>
      <p:sp>
        <p:nvSpPr>
          <p:cNvPr id="26631" name="Line 7"/>
          <p:cNvSpPr>
            <a:spLocks noChangeShapeType="1"/>
          </p:cNvSpPr>
          <p:nvPr/>
        </p:nvSpPr>
        <p:spPr bwMode="auto">
          <a:xfrm>
            <a:off x="5867400" y="5181600"/>
            <a:ext cx="2057400" cy="0"/>
          </a:xfrm>
          <a:prstGeom prst="line">
            <a:avLst/>
          </a:prstGeom>
          <a:noFill/>
          <a:ln w="9525">
            <a:solidFill>
              <a:schemeClr val="tx1"/>
            </a:solidFill>
            <a:round/>
            <a:headEnd/>
            <a:tailEnd/>
          </a:ln>
        </p:spPr>
        <p:txBody>
          <a:bodyPr wrap="none" anchor="ctr"/>
          <a:lstStyle/>
          <a:p>
            <a:endParaRPr lang="en-US"/>
          </a:p>
        </p:txBody>
      </p:sp>
      <p:sp>
        <p:nvSpPr>
          <p:cNvPr id="26632" name="Line 8"/>
          <p:cNvSpPr>
            <a:spLocks noChangeShapeType="1"/>
          </p:cNvSpPr>
          <p:nvPr/>
        </p:nvSpPr>
        <p:spPr bwMode="auto">
          <a:xfrm>
            <a:off x="6172200" y="4724400"/>
            <a:ext cx="1524000" cy="0"/>
          </a:xfrm>
          <a:prstGeom prst="line">
            <a:avLst/>
          </a:prstGeom>
          <a:noFill/>
          <a:ln w="9525">
            <a:solidFill>
              <a:schemeClr val="tx1"/>
            </a:solidFill>
            <a:round/>
            <a:headEnd/>
            <a:tailEnd/>
          </a:ln>
        </p:spPr>
        <p:txBody>
          <a:bodyPr wrap="none" anchor="ctr"/>
          <a:lstStyle/>
          <a:p>
            <a:endParaRPr lang="en-US"/>
          </a:p>
        </p:txBody>
      </p:sp>
      <p:sp>
        <p:nvSpPr>
          <p:cNvPr id="26633" name="Text Box 10"/>
          <p:cNvSpPr txBox="1">
            <a:spLocks noChangeArrowheads="1"/>
          </p:cNvSpPr>
          <p:nvPr/>
        </p:nvSpPr>
        <p:spPr bwMode="auto">
          <a:xfrm>
            <a:off x="5867400" y="6096000"/>
            <a:ext cx="2225675" cy="325438"/>
          </a:xfrm>
          <a:prstGeom prst="rect">
            <a:avLst/>
          </a:prstGeom>
          <a:noFill/>
          <a:ln w="9525">
            <a:noFill/>
            <a:miter lim="800000"/>
            <a:headEnd/>
            <a:tailEnd/>
          </a:ln>
        </p:spPr>
        <p:txBody>
          <a:bodyPr wrap="none">
            <a:spAutoFit/>
          </a:bodyPr>
          <a:lstStyle/>
          <a:p>
            <a:r>
              <a:rPr lang="en-US" dirty="0">
                <a:solidFill>
                  <a:schemeClr val="tx1"/>
                </a:solidFill>
              </a:rPr>
              <a:t>Physiological needs</a:t>
            </a:r>
            <a:endParaRPr lang="en-US" dirty="0"/>
          </a:p>
        </p:txBody>
      </p:sp>
      <p:sp>
        <p:nvSpPr>
          <p:cNvPr id="26634" name="Text Box 11"/>
          <p:cNvSpPr txBox="1">
            <a:spLocks noChangeArrowheads="1"/>
          </p:cNvSpPr>
          <p:nvPr/>
        </p:nvSpPr>
        <p:spPr bwMode="auto">
          <a:xfrm>
            <a:off x="6096000" y="5715000"/>
            <a:ext cx="1531938" cy="325438"/>
          </a:xfrm>
          <a:prstGeom prst="rect">
            <a:avLst/>
          </a:prstGeom>
          <a:noFill/>
          <a:ln w="9525">
            <a:noFill/>
            <a:miter lim="800000"/>
            <a:headEnd/>
            <a:tailEnd/>
          </a:ln>
        </p:spPr>
        <p:txBody>
          <a:bodyPr wrap="none">
            <a:spAutoFit/>
          </a:bodyPr>
          <a:lstStyle/>
          <a:p>
            <a:r>
              <a:rPr lang="en-US" dirty="0">
                <a:solidFill>
                  <a:schemeClr val="tx1"/>
                </a:solidFill>
              </a:rPr>
              <a:t>Safety needs</a:t>
            </a:r>
            <a:endParaRPr lang="en-US" dirty="0"/>
          </a:p>
        </p:txBody>
      </p:sp>
      <p:sp>
        <p:nvSpPr>
          <p:cNvPr id="26635" name="Text Box 12"/>
          <p:cNvSpPr txBox="1">
            <a:spLocks noChangeArrowheads="1"/>
          </p:cNvSpPr>
          <p:nvPr/>
        </p:nvSpPr>
        <p:spPr bwMode="auto">
          <a:xfrm>
            <a:off x="5867400" y="5257800"/>
            <a:ext cx="2200275" cy="325438"/>
          </a:xfrm>
          <a:prstGeom prst="rect">
            <a:avLst/>
          </a:prstGeom>
          <a:noFill/>
          <a:ln w="9525">
            <a:noFill/>
            <a:miter lim="800000"/>
            <a:headEnd/>
            <a:tailEnd/>
          </a:ln>
        </p:spPr>
        <p:txBody>
          <a:bodyPr wrap="none">
            <a:spAutoFit/>
          </a:bodyPr>
          <a:lstStyle/>
          <a:p>
            <a:r>
              <a:rPr lang="en-US" dirty="0">
                <a:solidFill>
                  <a:schemeClr val="tx1"/>
                </a:solidFill>
              </a:rPr>
              <a:t>Love and belonging</a:t>
            </a:r>
            <a:endParaRPr lang="en-US" dirty="0"/>
          </a:p>
        </p:txBody>
      </p:sp>
      <p:sp>
        <p:nvSpPr>
          <p:cNvPr id="26636" name="Text Box 13"/>
          <p:cNvSpPr txBox="1">
            <a:spLocks noChangeArrowheads="1"/>
          </p:cNvSpPr>
          <p:nvPr/>
        </p:nvSpPr>
        <p:spPr bwMode="auto">
          <a:xfrm>
            <a:off x="6477000" y="4724400"/>
            <a:ext cx="966788" cy="325438"/>
          </a:xfrm>
          <a:prstGeom prst="rect">
            <a:avLst/>
          </a:prstGeom>
          <a:noFill/>
          <a:ln w="9525">
            <a:noFill/>
            <a:miter lim="800000"/>
            <a:headEnd/>
            <a:tailEnd/>
          </a:ln>
        </p:spPr>
        <p:txBody>
          <a:bodyPr wrap="none">
            <a:spAutoFit/>
          </a:bodyPr>
          <a:lstStyle/>
          <a:p>
            <a:r>
              <a:rPr lang="en-US" dirty="0">
                <a:solidFill>
                  <a:schemeClr val="tx1"/>
                </a:solidFill>
              </a:rPr>
              <a:t>Esteem</a:t>
            </a:r>
            <a:endParaRPr lang="en-US" dirty="0"/>
          </a:p>
        </p:txBody>
      </p:sp>
      <p:sp>
        <p:nvSpPr>
          <p:cNvPr id="26637" name="Text Box 14"/>
          <p:cNvSpPr txBox="1">
            <a:spLocks noChangeArrowheads="1"/>
          </p:cNvSpPr>
          <p:nvPr/>
        </p:nvSpPr>
        <p:spPr bwMode="auto">
          <a:xfrm>
            <a:off x="6324600" y="4038600"/>
            <a:ext cx="1468438" cy="549275"/>
          </a:xfrm>
          <a:prstGeom prst="rect">
            <a:avLst/>
          </a:prstGeom>
          <a:noFill/>
          <a:ln w="9525">
            <a:noFill/>
            <a:miter lim="800000"/>
            <a:headEnd/>
            <a:tailEnd/>
          </a:ln>
        </p:spPr>
        <p:txBody>
          <a:bodyPr wrap="none">
            <a:spAutoFit/>
          </a:bodyPr>
          <a:lstStyle/>
          <a:p>
            <a:pPr algn="ctr"/>
            <a:r>
              <a:rPr lang="en-US" dirty="0">
                <a:solidFill>
                  <a:schemeClr val="tx1"/>
                </a:solidFill>
              </a:rPr>
              <a:t>Self-</a:t>
            </a:r>
          </a:p>
          <a:p>
            <a:pPr algn="ctr"/>
            <a:r>
              <a:rPr lang="en-US" dirty="0">
                <a:solidFill>
                  <a:schemeClr val="tx1"/>
                </a:solidFill>
              </a:rPr>
              <a:t>actualization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a:bodyPr>
          <a:lstStyle/>
          <a:p>
            <a:pPr eaLnBrk="1" hangingPunct="1"/>
            <a:r>
              <a:rPr lang="en-US" smtClean="0"/>
              <a:t>Hierarchy of ICT needs – an example</a:t>
            </a:r>
          </a:p>
        </p:txBody>
      </p:sp>
      <p:sp>
        <p:nvSpPr>
          <p:cNvPr id="28675" name="Content Placeholder 2"/>
          <p:cNvSpPr>
            <a:spLocks noGrp="1"/>
          </p:cNvSpPr>
          <p:nvPr>
            <p:ph sz="quarter" idx="1"/>
          </p:nvPr>
        </p:nvSpPr>
        <p:spPr>
          <a:xfrm>
            <a:off x="990600" y="1600200"/>
            <a:ext cx="7688263" cy="3916363"/>
          </a:xfrm>
        </p:spPr>
        <p:txBody>
          <a:bodyPr>
            <a:normAutofit/>
          </a:bodyPr>
          <a:lstStyle/>
          <a:p>
            <a:pPr eaLnBrk="1" hangingPunct="1"/>
            <a:endParaRPr lang="en-US" dirty="0" smtClean="0"/>
          </a:p>
          <a:p>
            <a:pPr eaLnBrk="1" hangingPunct="1">
              <a:spcAft>
                <a:spcPts val="1200"/>
              </a:spcAft>
              <a:buFont typeface="Times" pitchFamily="-103" charset="0"/>
              <a:buNone/>
            </a:pPr>
            <a:r>
              <a:rPr lang="en-US" dirty="0" smtClean="0"/>
              <a:t>Hierarchy of </a:t>
            </a:r>
            <a:r>
              <a:rPr lang="en-US" b="1" dirty="0" smtClean="0"/>
              <a:t>ICT needs </a:t>
            </a:r>
            <a:r>
              <a:rPr lang="en-US" dirty="0" smtClean="0"/>
              <a:t>(R. </a:t>
            </a:r>
            <a:r>
              <a:rPr lang="en-US" dirty="0" err="1" smtClean="0"/>
              <a:t>Urwiler</a:t>
            </a:r>
            <a:r>
              <a:rPr lang="en-US" dirty="0" smtClean="0"/>
              <a:t>, M. </a:t>
            </a:r>
            <a:r>
              <a:rPr lang="en-US" dirty="0" err="1" smtClean="0"/>
              <a:t>Frolick</a:t>
            </a:r>
            <a:r>
              <a:rPr lang="en-US" dirty="0" smtClean="0"/>
              <a:t>, 2008):</a:t>
            </a:r>
          </a:p>
          <a:p>
            <a:pPr marL="914400" lvl="1" indent="-457200" eaLnBrk="1" hangingPunct="1">
              <a:buFont typeface="Arial" pitchFamily="34" charset="0"/>
              <a:buAutoNum type="arabicPeriod"/>
            </a:pPr>
            <a:r>
              <a:rPr lang="en-US" sz="2000" dirty="0" smtClean="0"/>
              <a:t>Infrastructure needs</a:t>
            </a:r>
          </a:p>
          <a:p>
            <a:pPr marL="914400" lvl="1" indent="-457200" eaLnBrk="1" hangingPunct="1">
              <a:buFont typeface="Arial" pitchFamily="34" charset="0"/>
              <a:buAutoNum type="arabicPeriod"/>
            </a:pPr>
            <a:r>
              <a:rPr lang="en-US" sz="2000" dirty="0" smtClean="0"/>
              <a:t>Security &amp; stability needs</a:t>
            </a:r>
          </a:p>
          <a:p>
            <a:pPr marL="914400" lvl="1" indent="-457200" eaLnBrk="1" hangingPunct="1">
              <a:buFont typeface="Arial" pitchFamily="34" charset="0"/>
              <a:buAutoNum type="arabicPeriod"/>
            </a:pPr>
            <a:r>
              <a:rPr lang="en-US" sz="2000" dirty="0" smtClean="0"/>
              <a:t>Integrated information needs</a:t>
            </a:r>
          </a:p>
          <a:p>
            <a:pPr marL="914400" lvl="1" indent="-457200" eaLnBrk="1" hangingPunct="1">
              <a:buFont typeface="Arial" pitchFamily="34" charset="0"/>
              <a:buAutoNum type="arabicPeriod"/>
            </a:pPr>
            <a:r>
              <a:rPr lang="en-US" sz="2000" dirty="0" smtClean="0"/>
              <a:t>Competitive differentiation needs</a:t>
            </a:r>
          </a:p>
          <a:p>
            <a:pPr marL="914400" lvl="1" indent="-457200" eaLnBrk="1" hangingPunct="1">
              <a:buFont typeface="Arial" pitchFamily="34" charset="0"/>
              <a:buAutoNum type="arabicPeriod"/>
            </a:pPr>
            <a:r>
              <a:rPr lang="en-US" sz="2000" dirty="0" smtClean="0"/>
              <a:t>Paradigm shift (innovation excellence)</a:t>
            </a:r>
          </a:p>
          <a:p>
            <a:pPr eaLnBrk="1" hangingPunct="1">
              <a:buFont typeface="Times" pitchFamily="-103" charset="0"/>
              <a:buNone/>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General hierarchy of needs</a:t>
            </a:r>
          </a:p>
        </p:txBody>
      </p:sp>
      <p:sp>
        <p:nvSpPr>
          <p:cNvPr id="29699" name="Content Placeholder 2"/>
          <p:cNvSpPr>
            <a:spLocks noGrp="1"/>
          </p:cNvSpPr>
          <p:nvPr>
            <p:ph sz="quarter" idx="1"/>
          </p:nvPr>
        </p:nvSpPr>
        <p:spPr>
          <a:xfrm>
            <a:off x="685800" y="1752600"/>
            <a:ext cx="7993063" cy="3763963"/>
          </a:xfrm>
        </p:spPr>
        <p:txBody>
          <a:bodyPr>
            <a:normAutofit/>
          </a:bodyPr>
          <a:lstStyle/>
          <a:p>
            <a:pPr>
              <a:spcBef>
                <a:spcPts val="1200"/>
              </a:spcBef>
            </a:pPr>
            <a:r>
              <a:rPr lang="et-EE" smtClean="0"/>
              <a:t>Existential (needs that enable usage of a product or service).</a:t>
            </a:r>
          </a:p>
          <a:p>
            <a:pPr>
              <a:spcBef>
                <a:spcPts val="1200"/>
              </a:spcBef>
            </a:pPr>
            <a:r>
              <a:rPr lang="en-US" smtClean="0"/>
              <a:t>Business continuity (allows the smooth functioning).</a:t>
            </a:r>
          </a:p>
          <a:p>
            <a:pPr>
              <a:spcBef>
                <a:spcPts val="1200"/>
              </a:spcBef>
            </a:pPr>
            <a:r>
              <a:rPr lang="et-EE" smtClean="0"/>
              <a:t>Relevance (incl easy of use). </a:t>
            </a:r>
          </a:p>
          <a:p>
            <a:pPr>
              <a:spcBef>
                <a:spcPts val="1200"/>
              </a:spcBef>
            </a:pPr>
            <a:r>
              <a:rPr lang="en-US" smtClean="0"/>
              <a:t>The quality compared to other similar solutions (allows to ensure competitiveness).</a:t>
            </a:r>
          </a:p>
          <a:p>
            <a:pPr>
              <a:spcBef>
                <a:spcPts val="1200"/>
              </a:spcBef>
            </a:pPr>
            <a:r>
              <a:rPr lang="en-US" smtClean="0"/>
              <a:t>Innovation (will ensure sustainability)</a:t>
            </a:r>
            <a:r>
              <a:rPr lang="et-EE" smtClean="0"/>
              <a:t>.  </a:t>
            </a:r>
          </a:p>
          <a:p>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438400"/>
            <a:ext cx="8221663" cy="1138238"/>
          </a:xfrm>
        </p:spPr>
        <p:txBody>
          <a:bodyPr>
            <a:normAutofit/>
          </a:bodyPr>
          <a:lstStyle/>
          <a:p>
            <a:pPr algn="ctr"/>
            <a:r>
              <a:rPr lang="en-US" smtClean="0"/>
              <a:t>Fundamental in initiating a project – specification of the main objective</a:t>
            </a:r>
          </a:p>
        </p:txBody>
      </p:sp>
      <p:sp>
        <p:nvSpPr>
          <p:cNvPr id="30723" name="Content Placeholder 2"/>
          <p:cNvSpPr>
            <a:spLocks noGrp="1"/>
          </p:cNvSpPr>
          <p:nvPr>
            <p:ph sz="quarter" idx="1"/>
          </p:nvPr>
        </p:nvSpPr>
        <p:spPr>
          <a:xfrm>
            <a:off x="457200" y="4876800"/>
            <a:ext cx="8221663" cy="639763"/>
          </a:xfrm>
        </p:spPr>
        <p:txBody>
          <a:bodyPr/>
          <a:lstStyle/>
          <a:p>
            <a:pPr>
              <a:buFont typeface="Helvetica" pitchFamily="-103" charset="0"/>
              <a:buNone/>
            </a:pPr>
            <a:r>
              <a:rPr lang="en-US"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457200" y="319088"/>
            <a:ext cx="8229600" cy="596900"/>
          </a:xfrm>
        </p:spPr>
        <p:txBody>
          <a:bodyPr lIns="0" tIns="0" rIns="0" bIns="0"/>
          <a:lstStyle/>
          <a:p>
            <a:pPr eaLnBrk="1" hangingPunct="1">
              <a:lnSpc>
                <a:spcPct val="8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Project objective</a:t>
            </a:r>
            <a:endParaRPr lang="en-GB" sz="1200" smtClean="0"/>
          </a:p>
        </p:txBody>
      </p:sp>
      <p:sp>
        <p:nvSpPr>
          <p:cNvPr id="31747" name="Rectangle 2"/>
          <p:cNvSpPr>
            <a:spLocks noGrp="1" noChangeArrowheads="1"/>
          </p:cNvSpPr>
          <p:nvPr>
            <p:ph sz="quarter" idx="1"/>
          </p:nvPr>
        </p:nvSpPr>
        <p:spPr>
          <a:xfrm>
            <a:off x="457200" y="1295400"/>
            <a:ext cx="8229600" cy="5105400"/>
          </a:xfrm>
        </p:spPr>
        <p:txBody>
          <a:bodyPr lIns="0" tIns="0" rIns="0" bIns="0">
            <a:normAutofit fontScale="77500" lnSpcReduction="20000"/>
          </a:bodyPr>
          <a:lstStyle/>
          <a:p>
            <a:pPr marL="331788" indent="-317500" eaLnBrk="1" hangingPunct="1">
              <a:buFont typeface="Times" pitchFamily="-103" charset="0"/>
              <a:buNone/>
              <a:tabLst>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GB" smtClean="0"/>
              <a:t>Project objective is the key factor that determines the planning (and  execution) of a project.</a:t>
            </a:r>
          </a:p>
          <a:p>
            <a:pPr marL="331788" indent="-317500" eaLnBrk="1" hangingPunct="1">
              <a:buFont typeface="Times" pitchFamily="-103" charset="0"/>
              <a:buNone/>
              <a:tabLst>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GB" smtClean="0"/>
              <a:t>The requirements for objectives – SMART:</a:t>
            </a:r>
          </a:p>
          <a:p>
            <a:pPr lvl="1" eaLnBrk="1" hangingPunct="1">
              <a:buFont typeface="Helvetica" pitchFamily="-103" charset="0"/>
              <a:buAutoNum type="arabicPeriod"/>
              <a:tabLst>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GB" b="1" i="1" smtClean="0"/>
              <a:t>S</a:t>
            </a:r>
            <a:r>
              <a:rPr lang="en-GB" i="1" smtClean="0"/>
              <a:t>pecific</a:t>
            </a:r>
            <a:r>
              <a:rPr lang="en-GB" smtClean="0"/>
              <a:t> – tells exactly what is expected.</a:t>
            </a:r>
          </a:p>
          <a:p>
            <a:pPr lvl="1" eaLnBrk="1" hangingPunct="1">
              <a:buFont typeface="Helvetica" pitchFamily="-103" charset="0"/>
              <a:buAutoNum type="arabicPeriod"/>
              <a:tabLst>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GB" b="1" i="1" smtClean="0"/>
              <a:t>M</a:t>
            </a:r>
            <a:r>
              <a:rPr lang="en-GB" i="1" smtClean="0"/>
              <a:t>easurable</a:t>
            </a:r>
            <a:r>
              <a:rPr lang="en-GB" smtClean="0"/>
              <a:t> – concrete criteria for measuring progress (E: bank image).</a:t>
            </a:r>
          </a:p>
          <a:p>
            <a:pPr lvl="1" eaLnBrk="1" hangingPunct="1">
              <a:buFont typeface="Helvetica" pitchFamily="-103" charset="0"/>
              <a:buAutoNum type="arabicPeriod"/>
              <a:tabLst>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GB" b="1" i="1" smtClean="0"/>
              <a:t>A</a:t>
            </a:r>
            <a:r>
              <a:rPr lang="en-GB" i="1" smtClean="0"/>
              <a:t>greed (attainable</a:t>
            </a:r>
            <a:r>
              <a:rPr lang="en-GB" smtClean="0"/>
              <a:t>) – stakeholders recognize its importance.</a:t>
            </a:r>
          </a:p>
          <a:p>
            <a:pPr lvl="1" eaLnBrk="1" hangingPunct="1">
              <a:buFont typeface="Helvetica" pitchFamily="-103" charset="0"/>
              <a:buAutoNum type="arabicPeriod"/>
              <a:tabLst>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GB" b="1" i="1" smtClean="0"/>
              <a:t>R</a:t>
            </a:r>
            <a:r>
              <a:rPr lang="en-GB" i="1" smtClean="0"/>
              <a:t>ealistic (relevant</a:t>
            </a:r>
            <a:r>
              <a:rPr lang="en-GB" smtClean="0"/>
              <a:t>) – enough resources are available.</a:t>
            </a:r>
          </a:p>
          <a:p>
            <a:pPr lvl="1" eaLnBrk="1" hangingPunct="1">
              <a:buFont typeface="Helvetica" pitchFamily="-103" charset="0"/>
              <a:buAutoNum type="arabicPeriod"/>
              <a:tabLst>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GB" b="1" i="1" smtClean="0"/>
              <a:t>T</a:t>
            </a:r>
            <a:r>
              <a:rPr lang="en-GB" i="1" smtClean="0"/>
              <a:t>ime-bound (timed, timely)</a:t>
            </a:r>
            <a:r>
              <a:rPr lang="en-GB" smtClean="0"/>
              <a:t> – grounding within a time frame.</a:t>
            </a:r>
          </a:p>
          <a:p>
            <a:pPr marL="331788" indent="-317500" eaLnBrk="1" hangingPunct="1">
              <a:lnSpc>
                <a:spcPct val="69000"/>
              </a:lnSpc>
              <a:buFont typeface="Helvetica" pitchFamily="-103" charset="0"/>
              <a:buNone/>
              <a:tabLst>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GB" smtClean="0"/>
          </a:p>
          <a:p>
            <a:pPr marL="331788" indent="-317500" eaLnBrk="1" hangingPunct="1">
              <a:buFont typeface="Helvetica" pitchFamily="-103" charset="0"/>
              <a:buNone/>
              <a:tabLst>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GB" smtClean="0"/>
              <a:t>SMART requirements can be applied for sub-goals as well.</a:t>
            </a:r>
          </a:p>
          <a:p>
            <a:pPr marL="331788" indent="-317500" eaLnBrk="1" hangingPunct="1">
              <a:spcBef>
                <a:spcPts val="1500"/>
              </a:spcBef>
              <a:buSzPct val="45000"/>
              <a:buFont typeface="Wingdings" pitchFamily="2" charset="2"/>
              <a:buNone/>
              <a:tabLst>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GB" smtClean="0"/>
              <a:t>Finding a good project objective needs discussions involving other stakeholders and is often time consuming.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1663" cy="639762"/>
          </a:xfrm>
        </p:spPr>
        <p:txBody>
          <a:bodyPr>
            <a:normAutofit fontScale="90000"/>
          </a:bodyPr>
          <a:lstStyle/>
          <a:p>
            <a:pPr eaLnBrk="1" hangingPunct="1"/>
            <a:r>
              <a:rPr lang="en-US" smtClean="0"/>
              <a:t>Analysis of project objective – the factors</a:t>
            </a:r>
          </a:p>
        </p:txBody>
      </p:sp>
      <p:sp>
        <p:nvSpPr>
          <p:cNvPr id="33795" name="Rectangle 3"/>
          <p:cNvSpPr>
            <a:spLocks noGrp="1" noChangeArrowheads="1"/>
          </p:cNvSpPr>
          <p:nvPr>
            <p:ph sz="quarter" idx="1"/>
          </p:nvPr>
        </p:nvSpPr>
        <p:spPr>
          <a:xfrm>
            <a:off x="457200" y="1066800"/>
            <a:ext cx="8534400" cy="4953000"/>
          </a:xfrm>
        </p:spPr>
        <p:txBody>
          <a:bodyPr>
            <a:normAutofit fontScale="77500" lnSpcReduction="20000"/>
          </a:bodyPr>
          <a:lstStyle/>
          <a:p>
            <a:pPr marL="0" indent="0" eaLnBrk="1" hangingPunct="1">
              <a:lnSpc>
                <a:spcPct val="99000"/>
              </a:lnSpc>
              <a:spcBef>
                <a:spcPts val="1500"/>
              </a:spcBef>
              <a:buFont typeface="Helvetica" pitchFamily="-103" charset="0"/>
              <a:buNone/>
            </a:pPr>
            <a:r>
              <a:rPr lang="en-GB" smtClean="0"/>
              <a:t>Forward looking! Analysis of possible trends.</a:t>
            </a:r>
          </a:p>
          <a:p>
            <a:pPr marL="0" indent="0" eaLnBrk="1" hangingPunct="1">
              <a:lnSpc>
                <a:spcPct val="99000"/>
              </a:lnSpc>
              <a:spcBef>
                <a:spcPts val="1500"/>
              </a:spcBef>
              <a:buFont typeface="Helvetica" pitchFamily="-103" charset="0"/>
              <a:buNone/>
            </a:pPr>
            <a:r>
              <a:rPr lang="en-GB" smtClean="0"/>
              <a:t>Taking into account the current and emerging factors, requirements and limitations :</a:t>
            </a:r>
          </a:p>
          <a:p>
            <a:pPr marL="1084263" lvl="1" indent="-457200" eaLnBrk="1" hangingPunct="1">
              <a:buSzTx/>
              <a:buFont typeface="Arial" pitchFamily="34" charset="0"/>
              <a:buAutoNum type="arabicPeriod"/>
            </a:pPr>
            <a:r>
              <a:rPr lang="en-GB" smtClean="0"/>
              <a:t>Changes in the market (E: digitalization, open content)</a:t>
            </a:r>
          </a:p>
          <a:p>
            <a:pPr marL="1084263" lvl="1" indent="-457200" eaLnBrk="1" hangingPunct="1">
              <a:buSzTx/>
              <a:buFont typeface="Arial" pitchFamily="34" charset="0"/>
              <a:buAutoNum type="arabicPeriod"/>
            </a:pPr>
            <a:r>
              <a:rPr lang="en-GB" smtClean="0"/>
              <a:t>Institutional problems and possible reorganizations</a:t>
            </a:r>
          </a:p>
          <a:p>
            <a:pPr marL="1084263" lvl="1" indent="-457200" eaLnBrk="1" hangingPunct="1">
              <a:buSzTx/>
              <a:buFont typeface="Arial" pitchFamily="34" charset="0"/>
              <a:buAutoNum type="arabicPeriod"/>
            </a:pPr>
            <a:r>
              <a:rPr lang="en-GB" smtClean="0"/>
              <a:t>Possible changing of consumer needs</a:t>
            </a:r>
          </a:p>
          <a:p>
            <a:pPr marL="1084263" lvl="1" indent="-457200" eaLnBrk="1" hangingPunct="1">
              <a:buSzTx/>
              <a:buFont typeface="Arial" pitchFamily="34" charset="0"/>
              <a:buAutoNum type="arabicPeriod"/>
            </a:pPr>
            <a:r>
              <a:rPr lang="en-GB" smtClean="0"/>
              <a:t>Changes of technological solutions (E: cloud solutions)</a:t>
            </a:r>
          </a:p>
          <a:p>
            <a:pPr marL="1084263" lvl="1" indent="-457200" eaLnBrk="1" hangingPunct="1">
              <a:buSzTx/>
              <a:buFont typeface="Arial" pitchFamily="34" charset="0"/>
              <a:buAutoNum type="arabicPeriod"/>
            </a:pPr>
            <a:r>
              <a:rPr lang="en-GB" smtClean="0"/>
              <a:t>Emerging/changing of social demand (E: increase of elderly people)</a:t>
            </a:r>
          </a:p>
          <a:p>
            <a:pPr marL="1084263" lvl="1" indent="-457200" eaLnBrk="1" hangingPunct="1">
              <a:buSzTx/>
              <a:buFont typeface="Arial" pitchFamily="34" charset="0"/>
              <a:buAutoNum type="arabicPeriod"/>
            </a:pPr>
            <a:r>
              <a:rPr lang="en-GB" smtClean="0"/>
              <a:t>Legislative constraints (E: role of employers in curriculum development)</a:t>
            </a:r>
          </a:p>
          <a:p>
            <a:pPr marL="1084263" lvl="1" indent="-457200" eaLnBrk="1" hangingPunct="1">
              <a:buSzTx/>
              <a:buFont typeface="Arial" pitchFamily="34" charset="0"/>
              <a:buAutoNum type="arabicPeriod"/>
            </a:pPr>
            <a:r>
              <a:rPr lang="en-GB" smtClean="0"/>
              <a:t>Possible activities of the competitors (E: Science School, Student Academy).</a:t>
            </a:r>
          </a:p>
          <a:p>
            <a:pPr marL="0" indent="0" eaLnBrk="1" hangingPunct="1">
              <a:buSzTx/>
              <a:buFont typeface="Times" pitchFamily="-103" charset="0"/>
              <a:buNone/>
            </a:pPr>
            <a:r>
              <a:rPr lang="en-GB" sz="1900" smtClean="0"/>
              <a:t>Image of a sandglass: absorb as much knowledge as possible (upper part) for serving the interests of as many as possible individuals (lower part).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r>
              <a:rPr lang="en-US" smtClean="0"/>
              <a:t>Recommendations 2 (specification of the objective)</a:t>
            </a:r>
          </a:p>
        </p:txBody>
      </p:sp>
      <p:sp>
        <p:nvSpPr>
          <p:cNvPr id="35843" name="Content Placeholder 2"/>
          <p:cNvSpPr>
            <a:spLocks noGrp="1"/>
          </p:cNvSpPr>
          <p:nvPr>
            <p:ph sz="quarter" idx="1"/>
          </p:nvPr>
        </p:nvSpPr>
        <p:spPr>
          <a:xfrm>
            <a:off x="457200" y="1295400"/>
            <a:ext cx="8221663" cy="4724400"/>
          </a:xfrm>
        </p:spPr>
        <p:txBody>
          <a:bodyPr>
            <a:normAutofit fontScale="92500" lnSpcReduction="20000"/>
          </a:bodyPr>
          <a:lstStyle/>
          <a:p>
            <a:pPr eaLnBrk="1" hangingPunct="1">
              <a:spcBef>
                <a:spcPts val="800"/>
              </a:spcBef>
            </a:pPr>
            <a:r>
              <a:rPr lang="en-US" sz="2400" smtClean="0"/>
              <a:t>Discuss the needs and objective with the main stakeholders (including target groups): </a:t>
            </a:r>
          </a:p>
          <a:p>
            <a:pPr eaLnBrk="1" hangingPunct="1">
              <a:spcBef>
                <a:spcPts val="800"/>
              </a:spcBef>
              <a:buFont typeface="Arial" pitchFamily="34" charset="0"/>
              <a:buChar char="•"/>
            </a:pPr>
            <a:r>
              <a:rPr lang="en-US" smtClean="0"/>
              <a:t>Potential users of the expected outcome of the project, </a:t>
            </a:r>
          </a:p>
          <a:p>
            <a:pPr eaLnBrk="1" hangingPunct="1">
              <a:spcBef>
                <a:spcPts val="800"/>
              </a:spcBef>
              <a:buFont typeface="Arial" pitchFamily="34" charset="0"/>
              <a:buChar char="•"/>
            </a:pPr>
            <a:r>
              <a:rPr lang="en-US" smtClean="0"/>
              <a:t>Bosses and colleagues, </a:t>
            </a:r>
          </a:p>
          <a:p>
            <a:pPr eaLnBrk="1" hangingPunct="1">
              <a:spcBef>
                <a:spcPts val="800"/>
              </a:spcBef>
              <a:buFont typeface="Arial" pitchFamily="34" charset="0"/>
              <a:buChar char="•"/>
            </a:pPr>
            <a:r>
              <a:rPr lang="en-US" smtClean="0"/>
              <a:t>Potential donors and contributors,</a:t>
            </a:r>
          </a:p>
          <a:p>
            <a:pPr eaLnBrk="1" hangingPunct="1">
              <a:spcBef>
                <a:spcPts val="800"/>
              </a:spcBef>
              <a:buFont typeface="Arial" pitchFamily="34" charset="0"/>
              <a:buChar char="•"/>
            </a:pPr>
            <a:r>
              <a:rPr lang="en-US" smtClean="0"/>
              <a:t>Project team members.</a:t>
            </a:r>
          </a:p>
          <a:p>
            <a:pPr eaLnBrk="1" hangingPunct="1">
              <a:spcBef>
                <a:spcPts val="1400"/>
              </a:spcBef>
              <a:buFont typeface="Times" pitchFamily="-103" charset="0"/>
              <a:buNone/>
            </a:pPr>
            <a:r>
              <a:rPr lang="en-US" smtClean="0"/>
              <a:t>Example: Consultations in the ministry during the preparations of Educational Technology master programme. </a:t>
            </a:r>
            <a:endParaRPr lang="en-GB" smtClean="0"/>
          </a:p>
          <a:p>
            <a:pPr eaLnBrk="1" hangingPunct="1">
              <a:spcBef>
                <a:spcPts val="1500"/>
              </a:spcBef>
              <a:buFont typeface="Helvetica" pitchFamily="-103" charset="0"/>
              <a:buAutoNum type="arabicPeriod" startAt="2"/>
            </a:pPr>
            <a:r>
              <a:rPr lang="en-GB" sz="2400" smtClean="0"/>
              <a:t>Find effective/appealing name and acronym for the project. </a:t>
            </a:r>
            <a:endParaRPr lang="en-US" sz="2400" smtClean="0"/>
          </a:p>
          <a:p>
            <a:pPr>
              <a:buFont typeface="Times" pitchFamily="-103" charset="0"/>
              <a:buNone/>
            </a:pP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457200" y="319088"/>
            <a:ext cx="8229600" cy="596900"/>
          </a:xfrm>
        </p:spPr>
        <p:txBody>
          <a:bodyPr lIns="0" tIns="0" rIns="0" bIns="0">
            <a:normAutofit fontScale="90000"/>
          </a:bodyPr>
          <a:lstStyle/>
          <a:p>
            <a:pPr eaLnBrk="1" hangingPunct="1">
              <a:lnSpc>
                <a:spcPct val="8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Exercises – preconditions and objective</a:t>
            </a:r>
            <a:endParaRPr lang="en-GB" sz="1200" smtClean="0"/>
          </a:p>
        </p:txBody>
      </p:sp>
      <p:sp>
        <p:nvSpPr>
          <p:cNvPr id="32771" name="Rectangle 2"/>
          <p:cNvSpPr>
            <a:spLocks noGrp="1" noChangeArrowheads="1"/>
          </p:cNvSpPr>
          <p:nvPr>
            <p:ph sz="quarter" idx="1"/>
          </p:nvPr>
        </p:nvSpPr>
        <p:spPr>
          <a:xfrm>
            <a:off x="431800" y="1219200"/>
            <a:ext cx="8102600" cy="5105400"/>
          </a:xfrm>
        </p:spPr>
        <p:txBody>
          <a:bodyPr lIns="0" tIns="0" rIns="0" bIns="0">
            <a:normAutofit fontScale="70000" lnSpcReduction="20000"/>
          </a:bodyPr>
          <a:lstStyle/>
          <a:p>
            <a:pPr marL="495300" indent="-495300" eaLnBrk="1" hangingPunct="1">
              <a:spcBef>
                <a:spcPts val="1200"/>
              </a:spcBef>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Name additional risks (including those of the decision makers).</a:t>
            </a:r>
          </a:p>
          <a:p>
            <a:pPr marL="495300" indent="-495300" eaLnBrk="1" hangingPunct="1">
              <a:spcBef>
                <a:spcPts val="1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What are the weaknesses of these formulations</a:t>
            </a:r>
            <a:r>
              <a:rPr lang="cs-CZ" smtClean="0"/>
              <a:t> of the objective</a:t>
            </a:r>
            <a:r>
              <a:rPr lang="en-GB" smtClean="0"/>
              <a:t>: </a:t>
            </a:r>
          </a:p>
          <a:p>
            <a:pPr marL="814388" lvl="1" indent="-342900" eaLnBrk="1" hangingPunct="1">
              <a:buFont typeface="Helvetica" pitchFamily="-103" charset="0"/>
              <a:buAutoNum type="alphaLcParen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“Studying diffusion processes in multiple-component systems”,</a:t>
            </a:r>
          </a:p>
          <a:p>
            <a:pPr marL="814388" lvl="1" indent="-342900" eaLnBrk="1" hangingPunct="1">
              <a:buFont typeface="Helvetica" pitchFamily="-103" charset="0"/>
              <a:buAutoNum type="alphaLcParen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“Development of an optimal methodology for medical treatment of cold”</a:t>
            </a:r>
            <a:r>
              <a:rPr lang="en-GB" smtClean="0"/>
              <a:t>.</a:t>
            </a:r>
          </a:p>
          <a:p>
            <a:pPr marL="495300" indent="-495300" eaLnBrk="1" hangingPunct="1">
              <a:spcBef>
                <a:spcPts val="1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Name additional factors that can be taken into account by finding the objective of a project.</a:t>
            </a:r>
          </a:p>
          <a:p>
            <a:pPr marL="495300" indent="-495300" eaLnBrk="1" hangingPunct="1">
              <a:spcBef>
                <a:spcPts val="1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What SMART principles are not satisfied and why</a:t>
            </a:r>
            <a:r>
              <a:rPr lang="cs-CZ" smtClean="0"/>
              <a:t> by the following titles of student‘ theses</a:t>
            </a:r>
            <a:r>
              <a:rPr lang="en-GB" smtClean="0"/>
              <a:t>: 	</a:t>
            </a:r>
          </a:p>
          <a:p>
            <a:pPr marL="814388" lvl="1" indent="-342900" eaLnBrk="1" hangingPunct="1">
              <a:spcBef>
                <a:spcPts val="300"/>
              </a:spcBef>
              <a:buFont typeface="Helvetica" pitchFamily="-103" charset="0"/>
              <a:buAutoNum type="alphaLcParen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Development of a full-featured learning management system for secondary schools; 	</a:t>
            </a:r>
          </a:p>
          <a:p>
            <a:pPr marL="814388" lvl="1" indent="-342900" eaLnBrk="1" hangingPunct="1">
              <a:spcBef>
                <a:spcPts val="300"/>
              </a:spcBef>
              <a:buFont typeface="Helvetica" pitchFamily="-103" charset="0"/>
              <a:buAutoNum type="alphaLcParen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Finding an optimal route between two arbitrary locations in Kabul;</a:t>
            </a:r>
          </a:p>
          <a:p>
            <a:pPr marL="814388" lvl="1" indent="-342900" eaLnBrk="1" hangingPunct="1">
              <a:spcBef>
                <a:spcPts val="300"/>
              </a:spcBef>
              <a:buFont typeface="Helvetica" pitchFamily="-103" charset="0"/>
              <a:buAutoNum type="alphaLcParen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Development of a web page.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fontScale="90000"/>
          </a:bodyPr>
          <a:lstStyle/>
          <a:p>
            <a:r>
              <a:rPr lang="en-GB" smtClean="0"/>
              <a:t>Exercises – preconditions and objective</a:t>
            </a:r>
            <a:endParaRPr lang="en-US" smtClean="0"/>
          </a:p>
        </p:txBody>
      </p:sp>
      <p:sp>
        <p:nvSpPr>
          <p:cNvPr id="38915" name="Content Placeholder 2"/>
          <p:cNvSpPr>
            <a:spLocks noGrp="1"/>
          </p:cNvSpPr>
          <p:nvPr>
            <p:ph sz="quarter" idx="1"/>
          </p:nvPr>
        </p:nvSpPr>
        <p:spPr>
          <a:xfrm>
            <a:off x="457200" y="1524000"/>
            <a:ext cx="8221663" cy="3992563"/>
          </a:xfrm>
        </p:spPr>
        <p:txBody>
          <a:bodyPr>
            <a:normAutofit fontScale="77500" lnSpcReduction="20000"/>
          </a:bodyPr>
          <a:lstStyle/>
          <a:p>
            <a:pPr marL="495300" indent="-495300" eaLnBrk="1" hangingPunct="1">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t-EE" smtClean="0">
                <a:solidFill>
                  <a:srgbClr val="FF0000"/>
                </a:solidFill>
              </a:rPr>
              <a:t>B</a:t>
            </a:r>
            <a:r>
              <a:rPr lang="en-US" smtClean="0">
                <a:solidFill>
                  <a:srgbClr val="FF0000"/>
                </a:solidFill>
              </a:rPr>
              <a:t>ring an example of a computer software you need but that is currently not available</a:t>
            </a:r>
            <a:r>
              <a:rPr lang="en-GB" smtClean="0">
                <a:solidFill>
                  <a:srgbClr val="FF0000"/>
                </a:solidFill>
              </a:rPr>
              <a:t>.</a:t>
            </a:r>
          </a:p>
          <a:p>
            <a:pPr marL="495300" indent="-495300" eaLnBrk="1" hangingPunct="1">
              <a:spcBef>
                <a:spcPts val="1800"/>
              </a:spcBef>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solidFill>
                  <a:srgbClr val="FF0000"/>
                </a:solidFill>
              </a:rPr>
              <a:t>For finding an objective, balanced scorecards can be used. What aspects are assumed to be taken into account (for a definition of balanced scorecards, see, for example www.balancedscorecard.org)? </a:t>
            </a:r>
          </a:p>
          <a:p>
            <a:pPr marL="495300" indent="-495300" eaLnBrk="1" hangingPunct="1">
              <a:spcBef>
                <a:spcPts val="1800"/>
              </a:spcBef>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solidFill>
                  <a:srgbClr val="FF0000"/>
                </a:solidFill>
              </a:rPr>
              <a:t>List services that are needed, but not yet recognised enough in the society.</a:t>
            </a:r>
          </a:p>
          <a:p>
            <a:pPr marL="495300" indent="-495300" eaLnBrk="1" hangingPunct="1">
              <a:spcBef>
                <a:spcPts val="1800"/>
              </a:spcBef>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solidFill>
                  <a:srgbClr val="FF0000"/>
                </a:solidFill>
              </a:rPr>
              <a:t>List services importance of what is recognised, but that are nevertheless not offered enough. </a:t>
            </a:r>
          </a:p>
          <a:p>
            <a:pPr marL="495300" indent="-495300">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457200" y="319088"/>
            <a:ext cx="8229600" cy="596900"/>
          </a:xfrm>
        </p:spPr>
        <p:txBody>
          <a:bodyPr lIns="0" tIns="0" rIns="0" bIns="0"/>
          <a:lstStyle/>
          <a:p>
            <a:pPr eaLnBrk="1" hangingPunct="1">
              <a:lnSpc>
                <a:spcPct val="8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Finding sources of financing</a:t>
            </a:r>
            <a:endParaRPr lang="en-GB" sz="1200" smtClean="0"/>
          </a:p>
        </p:txBody>
      </p:sp>
      <p:sp>
        <p:nvSpPr>
          <p:cNvPr id="39939" name="Rectangle 2"/>
          <p:cNvSpPr>
            <a:spLocks noGrp="1" noChangeArrowheads="1"/>
          </p:cNvSpPr>
          <p:nvPr>
            <p:ph sz="quarter" idx="1"/>
          </p:nvPr>
        </p:nvSpPr>
        <p:spPr>
          <a:xfrm>
            <a:off x="457200" y="1447800"/>
            <a:ext cx="8458200" cy="4918075"/>
          </a:xfrm>
        </p:spPr>
        <p:txBody>
          <a:bodyPr lIns="0" tIns="0" rIns="0" bIns="0">
            <a:normAutofit fontScale="77500" lnSpcReduction="20000"/>
          </a:bodyPr>
          <a:lstStyle/>
          <a:p>
            <a:pPr eaLnBrk="1" hangingPunct="1">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Ability to get and deploy resources is one of the main quality indicators of project managers.</a:t>
            </a:r>
          </a:p>
          <a:p>
            <a:pPr eaLnBrk="1" hangingPunct="1">
              <a:spcBef>
                <a:spcPts val="1500"/>
              </a:spcBef>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Financing (and the application procedures) depends on the type of the:</a:t>
            </a:r>
          </a:p>
          <a:p>
            <a:pPr lvl="1" eaLnBrk="1" hangingPunct="1">
              <a:buSzPct val="4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applicant – an institution or an individual</a:t>
            </a:r>
          </a:p>
          <a:p>
            <a:pPr lvl="1" eaLnBrk="1" hangingPunct="1">
              <a:buSzPct val="4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application – regulated (form based) or not</a:t>
            </a:r>
          </a:p>
          <a:p>
            <a:pPr lvl="1" eaLnBrk="1" hangingPunct="1">
              <a:buSzPct val="4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context – in house, belonging to a program, sponsored</a:t>
            </a:r>
          </a:p>
          <a:p>
            <a:pPr eaLnBrk="1" hangingPunct="1">
              <a:spcBef>
                <a:spcPts val="1350"/>
              </a:spcBef>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Decisive aspects:</a:t>
            </a:r>
          </a:p>
          <a:p>
            <a:pPr lvl="1" eaLnBrk="1" hangingPunct="1">
              <a:buSzPct val="4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Belonging to priority areas (E: Tempus IT master curricula)</a:t>
            </a:r>
          </a:p>
          <a:p>
            <a:pPr lvl="1" eaLnBrk="1" hangingPunct="1">
              <a:buSzPct val="4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Eligibility ‏of the applicant (E: Tiger University program – public universities)</a:t>
            </a:r>
          </a:p>
          <a:p>
            <a:pPr lvl="1" eaLnBrk="1" hangingPunct="1">
              <a:buSzPct val="4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Fulfilling the formal requirements (if there are any. E: SF first call)</a:t>
            </a:r>
          </a:p>
          <a:p>
            <a:pPr lvl="1" eaLnBrk="1" hangingPunct="1">
              <a:buSzPct val="4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The interests of the sponsor (by sponsored non-regulated projects).</a:t>
            </a:r>
          </a:p>
          <a:p>
            <a:pPr eaLnBrk="1" hangingPunct="1">
              <a:lnSpc>
                <a:spcPct val="83000"/>
              </a:lnSpc>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80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Plan</a:t>
            </a:r>
          </a:p>
        </p:txBody>
      </p:sp>
      <p:sp>
        <p:nvSpPr>
          <p:cNvPr id="16387" name="Content Placeholder 2"/>
          <p:cNvSpPr>
            <a:spLocks noGrp="1"/>
          </p:cNvSpPr>
          <p:nvPr>
            <p:ph sz="quarter" idx="1"/>
          </p:nvPr>
        </p:nvSpPr>
        <p:spPr>
          <a:xfrm>
            <a:off x="1143000" y="1295400"/>
            <a:ext cx="7535863" cy="4572000"/>
          </a:xfrm>
        </p:spPr>
        <p:txBody>
          <a:bodyPr>
            <a:normAutofit/>
          </a:bodyPr>
          <a:lstStyle/>
          <a:p>
            <a:pPr eaLnBrk="1" hangingPunct="1">
              <a:spcBef>
                <a:spcPts val="1350"/>
              </a:spcBef>
            </a:pPr>
            <a:r>
              <a:rPr lang="en-US" smtClean="0"/>
              <a:t>Preconditions for project initiation</a:t>
            </a:r>
          </a:p>
          <a:p>
            <a:pPr eaLnBrk="1" hangingPunct="1">
              <a:spcBef>
                <a:spcPts val="1350"/>
              </a:spcBef>
            </a:pPr>
            <a:r>
              <a:rPr lang="en-US" smtClean="0"/>
              <a:t>General risks associated with the projects</a:t>
            </a:r>
          </a:p>
          <a:p>
            <a:pPr eaLnBrk="1" hangingPunct="1">
              <a:spcBef>
                <a:spcPts val="1350"/>
              </a:spcBef>
            </a:pPr>
            <a:r>
              <a:rPr lang="en-US" smtClean="0"/>
              <a:t>Identification of needs and objective</a:t>
            </a:r>
          </a:p>
          <a:p>
            <a:pPr eaLnBrk="1" hangingPunct="1">
              <a:spcBef>
                <a:spcPts val="1350"/>
              </a:spcBef>
            </a:pPr>
            <a:r>
              <a:rPr lang="en-US" smtClean="0"/>
              <a:t>Finding and analysis of the project objective</a:t>
            </a:r>
          </a:p>
          <a:p>
            <a:pPr eaLnBrk="1" hangingPunct="1">
              <a:spcBef>
                <a:spcPts val="1350"/>
              </a:spcBef>
            </a:pPr>
            <a:r>
              <a:rPr lang="en-US" smtClean="0"/>
              <a:t>Resource analysis (including finances)</a:t>
            </a:r>
          </a:p>
          <a:p>
            <a:pPr eaLnBrk="1" hangingPunct="1">
              <a:spcBef>
                <a:spcPts val="1350"/>
              </a:spcBef>
            </a:pPr>
            <a:r>
              <a:rPr lang="en-US" smtClean="0"/>
              <a:t>Project charter</a:t>
            </a:r>
          </a:p>
          <a:p>
            <a:pPr eaLnBrk="1" hangingPunct="1">
              <a:spcBef>
                <a:spcPts val="1350"/>
              </a:spcBef>
            </a:pPr>
            <a:r>
              <a:rPr lang="en-US" smtClean="0"/>
              <a:t>Composition of the project team</a:t>
            </a:r>
          </a:p>
          <a:p>
            <a:pPr eaLnBrk="1" hangingPunct="1">
              <a:spcBef>
                <a:spcPts val="1350"/>
              </a:spcBef>
            </a:pP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457200" y="319088"/>
            <a:ext cx="8229600" cy="596900"/>
          </a:xfrm>
        </p:spPr>
        <p:txBody>
          <a:bodyPr lIns="0" tIns="0" rIns="0" bIns="0">
            <a:normAutofit fontScale="90000"/>
          </a:bodyPr>
          <a:lstStyle/>
          <a:p>
            <a:pPr eaLnBrk="1" hangingPunct="1">
              <a:lnSpc>
                <a:spcPct val="8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Some principles of looking for a sponsor  </a:t>
            </a:r>
            <a:endParaRPr lang="en-GB" sz="1200" smtClean="0"/>
          </a:p>
        </p:txBody>
      </p:sp>
      <p:sp>
        <p:nvSpPr>
          <p:cNvPr id="41987" name="Rectangle 2"/>
          <p:cNvSpPr>
            <a:spLocks noGrp="1" noChangeArrowheads="1"/>
          </p:cNvSpPr>
          <p:nvPr>
            <p:ph sz="quarter" idx="1"/>
          </p:nvPr>
        </p:nvSpPr>
        <p:spPr>
          <a:xfrm>
            <a:off x="457200" y="1143000"/>
            <a:ext cx="8458200" cy="5029200"/>
          </a:xfrm>
        </p:spPr>
        <p:txBody>
          <a:bodyPr lIns="0" tIns="0" rIns="0" bIns="0"/>
          <a:lstStyle/>
          <a:p>
            <a:pPr marL="495300" indent="-495300"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The main aim of a sponsoring institution – improve its image.</a:t>
            </a:r>
          </a:p>
          <a:p>
            <a:pPr marL="495300" indent="-495300" eaLnBrk="1" hangingPunct="1">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900" smtClean="0"/>
              <a:t>Present your application as an offer for investments, not as asking for a charity</a:t>
            </a:r>
            <a:r>
              <a:rPr lang="en-GB" sz="1900" smtClean="0"/>
              <a:t>.</a:t>
            </a:r>
          </a:p>
          <a:p>
            <a:pPr marL="495300" indent="-495300" eaLnBrk="1" hangingPunct="1">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900" smtClean="0"/>
              <a:t>Follow the wishes and suggestions of the potential donor</a:t>
            </a:r>
            <a:r>
              <a:rPr lang="cs-CZ" sz="1900" smtClean="0"/>
              <a:t> </a:t>
            </a:r>
            <a:r>
              <a:rPr lang="en-GB" sz="1900" b="1" smtClean="0"/>
              <a:t>(</a:t>
            </a:r>
            <a:r>
              <a:rPr lang="en-GB" sz="1900" smtClean="0"/>
              <a:t>interests dominate over logic); listen the sponsor (E: ISE; financing doctoral studies).</a:t>
            </a:r>
          </a:p>
          <a:p>
            <a:pPr marL="495300" indent="-495300" eaLnBrk="1" hangingPunct="1">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900" smtClean="0"/>
              <a:t>Compare your institution in relation to the competitors</a:t>
            </a:r>
            <a:r>
              <a:rPr lang="en-GB" sz="1900" smtClean="0"/>
              <a:t>.</a:t>
            </a:r>
          </a:p>
          <a:p>
            <a:pPr marL="495300" indent="-495300" eaLnBrk="1" hangingPunct="1">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900" smtClean="0"/>
              <a:t>Make your case bigger than your institution</a:t>
            </a:r>
            <a:r>
              <a:rPr lang="en-GB" sz="1900" smtClean="0"/>
              <a:t>.</a:t>
            </a:r>
          </a:p>
          <a:p>
            <a:pPr marL="495300" indent="-495300" eaLnBrk="1" hangingPunct="1">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900" smtClean="0"/>
              <a:t>Few will do the most</a:t>
            </a:r>
            <a:r>
              <a:rPr lang="en-GB" sz="1900" smtClean="0"/>
              <a:t>.</a:t>
            </a:r>
          </a:p>
          <a:p>
            <a:pPr marL="495300" indent="-495300" eaLnBrk="1" hangingPunct="1">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900" smtClean="0"/>
              <a:t>Inform about your plans without asking support</a:t>
            </a:r>
            <a:r>
              <a:rPr lang="en-GB" sz="1900" smtClean="0"/>
              <a:t>.</a:t>
            </a:r>
          </a:p>
          <a:p>
            <a:pPr marL="495300" indent="-495300" eaLnBrk="1" hangingPunct="1">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900" smtClean="0"/>
              <a:t>Patience will succeed</a:t>
            </a:r>
            <a:r>
              <a:rPr lang="en-GB" sz="1900" smtClean="0"/>
              <a:t>.</a:t>
            </a:r>
          </a:p>
          <a:p>
            <a:pPr marL="495300" indent="-495300" eaLnBrk="1" hangingPunct="1">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900" smtClean="0"/>
              <a:t>Relations with the donors should be kept after completion of the project</a:t>
            </a:r>
            <a:r>
              <a:rPr lang="en-GB" sz="1900" smtClean="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GB" smtClean="0"/>
              <a:t>Sponsoring – practicalities</a:t>
            </a:r>
            <a:endParaRPr lang="en-US" smtClean="0"/>
          </a:p>
        </p:txBody>
      </p:sp>
      <p:sp>
        <p:nvSpPr>
          <p:cNvPr id="44035" name="Content Placeholder 2"/>
          <p:cNvSpPr>
            <a:spLocks noGrp="1"/>
          </p:cNvSpPr>
          <p:nvPr>
            <p:ph sz="quarter" idx="1"/>
          </p:nvPr>
        </p:nvSpPr>
        <p:spPr>
          <a:xfrm>
            <a:off x="304800" y="1371600"/>
            <a:ext cx="8534400" cy="4343400"/>
          </a:xfrm>
        </p:spPr>
        <p:txBody>
          <a:bodyPr>
            <a:normAutofit fontScale="92500" lnSpcReduction="20000"/>
          </a:bodyPr>
          <a:lstStyle/>
          <a:p>
            <a:pPr marL="495300" indent="-495300" eaLnBrk="1" hangingPunct="1">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Agreements: </a:t>
            </a:r>
          </a:p>
          <a:p>
            <a:pPr marL="495300" indent="-495300"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smtClean="0"/>
              <a:t>How (if at all) will the sponsorship publicly announced</a:t>
            </a:r>
            <a:r>
              <a:rPr lang="en-GB" sz="1800" smtClean="0"/>
              <a:t> (E: Balteco), </a:t>
            </a:r>
          </a:p>
          <a:p>
            <a:pPr marL="495300" indent="-495300"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smtClean="0"/>
              <a:t>How (if at all) the sponsorship can be used by partners in their PR-activities</a:t>
            </a:r>
            <a:r>
              <a:rPr lang="en-GB" sz="1800" smtClean="0"/>
              <a:t>, </a:t>
            </a:r>
          </a:p>
          <a:p>
            <a:pPr marL="495300" indent="-495300"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smtClean="0"/>
              <a:t>What other sponsors (if at all) does the sponsor accept</a:t>
            </a:r>
            <a:r>
              <a:rPr lang="cs-CZ" sz="1800" smtClean="0"/>
              <a:t>,</a:t>
            </a:r>
          </a:p>
          <a:p>
            <a:pPr marL="495300" indent="-495300"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a:t>
            </a:r>
          </a:p>
          <a:p>
            <a:pPr marL="495300" indent="-495300" eaLnBrk="1" hangingPunct="1">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mtClean="0"/>
          </a:p>
          <a:p>
            <a:pPr marL="495300" indent="-495300" eaLnBrk="1" hangingPunct="1">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Ingrid Vuks (some results from the master thesis): </a:t>
            </a:r>
          </a:p>
          <a:p>
            <a:pPr marL="495300" indent="-495300"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sponsoring is not regulated in ¾ of Estonian enterprises,</a:t>
            </a:r>
          </a:p>
          <a:p>
            <a:pPr marL="495300" indent="-495300"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Sponsoring principles are not public (only 3 out of 200 had them in the Web),</a:t>
            </a:r>
          </a:p>
          <a:p>
            <a:pPr marL="495300" indent="-495300"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A decision making body can be very different. </a:t>
            </a:r>
          </a:p>
          <a:p>
            <a:pPr marL="495300" indent="-495300" eaLnBrk="1" hangingPunct="1">
              <a:spcBef>
                <a:spcPts val="1350"/>
              </a:spcBef>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The most effective practice in Estonia – personal acquaintance. </a:t>
            </a:r>
          </a:p>
          <a:p>
            <a:pPr marL="495300" indent="-495300">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fontScale="90000"/>
          </a:bodyPr>
          <a:lstStyle/>
          <a:p>
            <a:r>
              <a:rPr lang="en-US" smtClean="0"/>
              <a:t>Recommendations 3 (sources of financing)</a:t>
            </a:r>
          </a:p>
        </p:txBody>
      </p:sp>
      <p:sp>
        <p:nvSpPr>
          <p:cNvPr id="45059" name="Content Placeholder 2"/>
          <p:cNvSpPr>
            <a:spLocks noGrp="1"/>
          </p:cNvSpPr>
          <p:nvPr>
            <p:ph sz="quarter" idx="1"/>
          </p:nvPr>
        </p:nvSpPr>
        <p:spPr/>
        <p:txBody>
          <a:bodyPr/>
          <a:lstStyle/>
          <a:p>
            <a:pPr eaLnBrk="1" hangingPunct="1">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In finding the sources of financing:</a:t>
            </a:r>
          </a:p>
          <a:p>
            <a:pPr lvl="1" eaLnBrk="1" hangingPunct="1">
              <a:lnSpc>
                <a:spcPct val="150000"/>
              </a:lnSpc>
              <a:spcBef>
                <a:spcPts val="1200"/>
              </a:spcBef>
              <a:buSzPct val="4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Be informed (E: status of Estonia in EU 5FW e-learning projects)‏</a:t>
            </a:r>
          </a:p>
          <a:p>
            <a:pPr lvl="1" eaLnBrk="1" hangingPunct="1">
              <a:lnSpc>
                <a:spcPct val="150000"/>
              </a:lnSpc>
              <a:spcBef>
                <a:spcPts val="1200"/>
              </a:spcBef>
              <a:buSzPct val="4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Evaluate your chances compared to the potential competitors</a:t>
            </a:r>
          </a:p>
          <a:p>
            <a:pPr lvl="1" eaLnBrk="1" hangingPunct="1">
              <a:lnSpc>
                <a:spcPct val="150000"/>
              </a:lnSpc>
              <a:spcBef>
                <a:spcPts val="1200"/>
              </a:spcBef>
              <a:buSzPct val="4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Trust, but make sure – Lenin: “</a:t>
            </a:r>
            <a:r>
              <a:rPr lang="ru-RU" sz="2000" smtClean="0"/>
              <a:t>доверия это хорошо, но контроль лучше</a:t>
            </a:r>
            <a:r>
              <a:rPr lang="en-US" sz="2000" smtClean="0"/>
              <a:t>”</a:t>
            </a:r>
            <a:r>
              <a:rPr lang="en-GB" sz="2000" smtClean="0"/>
              <a:t> (“Trust is good, but control is better”).  Example: Humboldt research grant.‏</a:t>
            </a:r>
          </a:p>
          <a:p>
            <a:pPr>
              <a:lnSpc>
                <a:spcPct val="150000"/>
              </a:lnSpc>
              <a:spcBef>
                <a:spcPts val="1200"/>
              </a:spcBef>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457200" y="319088"/>
            <a:ext cx="8229600" cy="596900"/>
          </a:xfrm>
        </p:spPr>
        <p:txBody>
          <a:bodyPr lIns="0" tIns="0" rIns="0" bIns="0"/>
          <a:lstStyle/>
          <a:p>
            <a:pPr eaLnBrk="1" hangingPunct="1">
              <a:lnSpc>
                <a:spcPct val="8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Exercises – financing projects</a:t>
            </a:r>
            <a:endParaRPr lang="en-GB" sz="1200" smtClean="0"/>
          </a:p>
        </p:txBody>
      </p:sp>
      <p:sp>
        <p:nvSpPr>
          <p:cNvPr id="46083" name="Rectangle 2"/>
          <p:cNvSpPr>
            <a:spLocks noGrp="1" noChangeArrowheads="1"/>
          </p:cNvSpPr>
          <p:nvPr>
            <p:ph sz="quarter" idx="1"/>
          </p:nvPr>
        </p:nvSpPr>
        <p:spPr>
          <a:xfrm>
            <a:off x="533400" y="1676400"/>
            <a:ext cx="7924800" cy="4691063"/>
          </a:xfrm>
        </p:spPr>
        <p:txBody>
          <a:bodyPr lIns="0" tIns="0" rIns="0" bIns="0">
            <a:normAutofit fontScale="92500" lnSpcReduction="20000"/>
          </a:bodyPr>
          <a:lstStyle/>
          <a:p>
            <a:pPr marL="512763" indent="-495300" eaLnBrk="1" hangingPunct="1">
              <a:spcBef>
                <a:spcPts val="1800"/>
              </a:spcBef>
              <a:buFont typeface="Arial" pitchFamily="34" charset="0"/>
              <a:buAutoNum type="arabicPeriod"/>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mtClean="0"/>
              <a:t>In what cases each of the strategies below will work better:</a:t>
            </a:r>
            <a:r>
              <a:rPr lang="cs-CZ" smtClean="0"/>
              <a:t> </a:t>
            </a:r>
          </a:p>
          <a:p>
            <a:pPr marL="912813" lvl="1" indent="-495300" eaLnBrk="1" hangingPunct="1">
              <a:buFont typeface="Helvetica" pitchFamily="-103" charset="0"/>
              <a:buAutoNum type="alphaLcParen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smtClean="0"/>
              <a:t>First determine an objective for a project and then search for finances,</a:t>
            </a:r>
          </a:p>
          <a:p>
            <a:pPr marL="912813" lvl="1" indent="-495300" eaLnBrk="1" hangingPunct="1">
              <a:buFont typeface="Helvetica" pitchFamily="-103" charset="0"/>
              <a:buAutoNum type="alphaLcParen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smtClean="0"/>
              <a:t>First determine a donor and then the objective for a project.</a:t>
            </a:r>
            <a:r>
              <a:rPr lang="cs-CZ" sz="1700" smtClean="0"/>
              <a:t> </a:t>
            </a:r>
            <a:endParaRPr lang="en-GB" sz="1700" smtClean="0"/>
          </a:p>
          <a:p>
            <a:pPr marL="512763" indent="-495300" eaLnBrk="1" hangingPunct="1">
              <a:spcBef>
                <a:spcPts val="1800"/>
              </a:spcBef>
              <a:buFont typeface="Arial" pitchFamily="34" charset="0"/>
              <a:buAutoNum type="arabicPeriod"/>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mtClean="0"/>
              <a:t>What of the principles of looking for a sponsor are in your opinion more important to follow, and what maybe not so important? Bring examples of cases where these principles (or some of them) are followed and where not</a:t>
            </a:r>
            <a:r>
              <a:rPr lang="en-GB" smtClean="0"/>
              <a:t>.</a:t>
            </a:r>
          </a:p>
          <a:p>
            <a:pPr marL="512763" indent="-495300" eaLnBrk="1" hangingPunct="1">
              <a:spcBef>
                <a:spcPts val="1800"/>
              </a:spcBef>
              <a:buFont typeface="Arial" pitchFamily="34" charset="0"/>
              <a:buAutoNum type="arabicPeriod"/>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mtClean="0"/>
              <a:t>Place yourself in the role of a sponsor. What arguments would for you be the most decisive for a positive decision? </a:t>
            </a:r>
            <a:endParaRPr lang="en-GB" sz="240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smtClean="0"/>
              <a:t>Exercises – financing projects 2</a:t>
            </a:r>
            <a:endParaRPr lang="en-US" smtClean="0"/>
          </a:p>
        </p:txBody>
      </p:sp>
      <p:sp>
        <p:nvSpPr>
          <p:cNvPr id="48131" name="Content Placeholder 2"/>
          <p:cNvSpPr>
            <a:spLocks noGrp="1"/>
          </p:cNvSpPr>
          <p:nvPr>
            <p:ph sz="quarter" idx="1"/>
          </p:nvPr>
        </p:nvSpPr>
        <p:spPr>
          <a:xfrm>
            <a:off x="457200" y="2057400"/>
            <a:ext cx="8221663" cy="3459163"/>
          </a:xfrm>
        </p:spPr>
        <p:txBody>
          <a:bodyPr>
            <a:normAutofit fontScale="85000" lnSpcReduction="20000"/>
          </a:bodyPr>
          <a:lstStyle/>
          <a:p>
            <a:pPr marL="512763" indent="-495300" eaLnBrk="1" hangingPunct="1">
              <a:spcBef>
                <a:spcPts val="1925"/>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mtClean="0">
                <a:solidFill>
                  <a:srgbClr val="FF0000"/>
                </a:solidFill>
              </a:rPr>
              <a:t>Choose an institution that finances projects and analyse statistical data of successful projects (distribution by subject areas, amount of support, duration etc).</a:t>
            </a:r>
            <a:r>
              <a:rPr lang="cs-CZ" smtClean="0">
                <a:solidFill>
                  <a:srgbClr val="FF0000"/>
                </a:solidFill>
              </a:rPr>
              <a:t> </a:t>
            </a:r>
          </a:p>
          <a:p>
            <a:pPr marL="512763" indent="-495300" eaLnBrk="1" hangingPunct="1">
              <a:spcBef>
                <a:spcPts val="1925"/>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cs-CZ" smtClean="0">
                <a:solidFill>
                  <a:srgbClr val="FF0000"/>
                </a:solidFill>
              </a:rPr>
              <a:t>Find answer to the following questions concerning the objective of the project of your group:</a:t>
            </a:r>
          </a:p>
          <a:p>
            <a:pPr marL="790575" lvl="1" indent="-495300" eaLnBrk="1" hangingPunct="1">
              <a:spcBef>
                <a:spcPts val="12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cs-CZ" smtClean="0">
                <a:solidFill>
                  <a:srgbClr val="FF0000"/>
                </a:solidFill>
              </a:rPr>
              <a:t>What are success indicators of the project?</a:t>
            </a:r>
          </a:p>
          <a:p>
            <a:pPr marL="790575" lvl="1" indent="-495300" eaLnBrk="1" hangingPunct="1">
              <a:spcBef>
                <a:spcPts val="12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cs-CZ" smtClean="0">
                <a:solidFill>
                  <a:srgbClr val="FF0000"/>
                </a:solidFill>
              </a:rPr>
              <a:t>What are the strengths of the project team?</a:t>
            </a:r>
          </a:p>
          <a:p>
            <a:pPr marL="512763" indent="-495300">
              <a:buFont typeface="Times" pitchFamily="-103" charse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57200" y="319088"/>
            <a:ext cx="8229600" cy="596900"/>
          </a:xfrm>
        </p:spPr>
        <p:txBody>
          <a:bodyPr lIns="0" tIns="0" rIns="0" bIns="0"/>
          <a:lstStyle/>
          <a:p>
            <a:pPr eaLnBrk="1" hangingPunct="1">
              <a:lnSpc>
                <a:spcPct val="8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Resource analysis</a:t>
            </a:r>
            <a:endParaRPr lang="en-GB" sz="1200" smtClean="0"/>
          </a:p>
        </p:txBody>
      </p:sp>
      <p:sp>
        <p:nvSpPr>
          <p:cNvPr id="49155" name="Rectangle 2"/>
          <p:cNvSpPr>
            <a:spLocks noGrp="1" noChangeArrowheads="1"/>
          </p:cNvSpPr>
          <p:nvPr>
            <p:ph sz="quarter" idx="1"/>
          </p:nvPr>
        </p:nvSpPr>
        <p:spPr>
          <a:xfrm>
            <a:off x="457200" y="1524000"/>
            <a:ext cx="8305800" cy="3937000"/>
          </a:xfrm>
        </p:spPr>
        <p:txBody>
          <a:bodyPr lIns="0" tIns="0" rIns="0" bIns="0">
            <a:normAutofit fontScale="70000" lnSpcReduction="20000"/>
          </a:bodyPr>
          <a:lstStyle/>
          <a:p>
            <a:pPr marL="495300" indent="-495300" eaLnBrk="1" hangingPunct="1">
              <a:spcBef>
                <a:spcPts val="600"/>
              </a:spcBef>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Are enough qualified people available?</a:t>
            </a:r>
          </a:p>
          <a:p>
            <a:pPr marL="838200" lvl="1" indent="-381000" eaLnBrk="1" hangingPunct="1">
              <a:buSzTx/>
              <a:buFont typeface="Times" pitchFamily="-103"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Uncertainty in a project start (involvement of potential experts; 6FP: 2/8; targeted projects; LeFlow+eParticipation);</a:t>
            </a:r>
          </a:p>
          <a:p>
            <a:pPr marL="838200" lvl="1" indent="-381000" eaLnBrk="1" hangingPunct="1">
              <a:buSzTx/>
              <a:buFont typeface="Times" pitchFamily="-103"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organizational type of the institution (functional, project based, matrix type).</a:t>
            </a:r>
          </a:p>
          <a:p>
            <a:pPr marL="495300" indent="-495300" eaLnBrk="1" hangingPunct="1">
              <a:spcBef>
                <a:spcPts val="1800"/>
              </a:spcBef>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Is necessary infrastructure available</a:t>
            </a:r>
            <a:r>
              <a:rPr lang="cs-CZ" smtClean="0"/>
              <a:t> </a:t>
            </a:r>
            <a:r>
              <a:rPr lang="en-GB" smtClean="0"/>
              <a:t>(workplaces, tools)?</a:t>
            </a:r>
          </a:p>
          <a:p>
            <a:pPr marL="495300" indent="-495300" eaLnBrk="1" hangingPunct="1">
              <a:spcBef>
                <a:spcPts val="1800"/>
              </a:spcBef>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Does the upper management, partners etc accept the project initiation/needs? E: Estonian Educational IS.</a:t>
            </a:r>
          </a:p>
          <a:p>
            <a:pPr marL="495300" indent="-495300" eaLnBrk="1" hangingPunct="1">
              <a:spcBef>
                <a:spcPts val="1800"/>
              </a:spcBef>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In case the project will receive insufficient financing, are there necessary compensation opportunities? 100%/0% model.</a:t>
            </a:r>
          </a:p>
          <a:p>
            <a:pPr marL="495300" indent="-495300" eaLnBrk="1" hangingPunct="1">
              <a:lnSpc>
                <a:spcPct val="83000"/>
              </a:lnSpc>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fontScale="90000"/>
          </a:bodyPr>
          <a:lstStyle/>
          <a:p>
            <a:r>
              <a:rPr lang="en-US" smtClean="0"/>
              <a:t>Recommendations 4 (estimating the work load)</a:t>
            </a:r>
          </a:p>
        </p:txBody>
      </p:sp>
      <p:sp>
        <p:nvSpPr>
          <p:cNvPr id="51203" name="Content Placeholder 2"/>
          <p:cNvSpPr>
            <a:spLocks noGrp="1"/>
          </p:cNvSpPr>
          <p:nvPr>
            <p:ph sz="quarter" idx="1"/>
          </p:nvPr>
        </p:nvSpPr>
        <p:spPr>
          <a:xfrm>
            <a:off x="457200" y="2057400"/>
            <a:ext cx="8221663" cy="3611563"/>
          </a:xfrm>
        </p:spPr>
        <p:txBody>
          <a:bodyPr/>
          <a:lstStyle/>
          <a:p>
            <a:pPr marL="838200" lvl="1" indent="-381000" eaLnBrk="1" hangingPunct="1">
              <a:spcBef>
                <a:spcPts val="2088"/>
              </a:spcBef>
              <a:buFont typeface="Helvetica" pitchFamily="-103"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Jobs that require specific competence (which is not available in the project team) is recommended to outsource.</a:t>
            </a:r>
          </a:p>
          <a:p>
            <a:pPr marL="838200" lvl="1" indent="-381000" eaLnBrk="1" hangingPunct="1">
              <a:spcBef>
                <a:spcPts val="2088"/>
              </a:spcBef>
              <a:buFont typeface="Helvetica" pitchFamily="-103"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For large and complicated projects, it is recommended to hire a full-time project manager. Examples: Enterprise Estonia SPINNO project – Knowledge Transfer Centre, Centre for Educational Innovation.</a:t>
            </a:r>
          </a:p>
          <a:p>
            <a:pPr>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457200" y="319088"/>
            <a:ext cx="8229600" cy="596900"/>
          </a:xfrm>
        </p:spPr>
        <p:txBody>
          <a:bodyPr lIns="0" tIns="0" rIns="0" bIns="0"/>
          <a:lstStyle/>
          <a:p>
            <a:pPr eaLnBrk="1" hangingPunct="1">
              <a:lnSpc>
                <a:spcPct val="8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Project charter</a:t>
            </a:r>
            <a:endParaRPr lang="en-GB" sz="1200" smtClean="0"/>
          </a:p>
        </p:txBody>
      </p:sp>
      <p:sp>
        <p:nvSpPr>
          <p:cNvPr id="52227" name="Rectangle 2"/>
          <p:cNvSpPr>
            <a:spLocks noGrp="1" noChangeArrowheads="1"/>
          </p:cNvSpPr>
          <p:nvPr>
            <p:ph sz="quarter" idx="1"/>
          </p:nvPr>
        </p:nvSpPr>
        <p:spPr>
          <a:xfrm>
            <a:off x="457200" y="1143000"/>
            <a:ext cx="8229600" cy="4648200"/>
          </a:xfrm>
        </p:spPr>
        <p:txBody>
          <a:bodyPr lIns="0" tIns="0" rIns="0" bIns="0">
            <a:normAutofit fontScale="70000" lnSpcReduction="20000"/>
          </a:bodyPr>
          <a:lstStyle/>
          <a:p>
            <a:pPr marL="336550" indent="-319088" eaLnBrk="1" hangingPunct="1">
              <a:buFont typeface="Times" pitchFamily="-103" charse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mtClean="0"/>
              <a:t>Content: short (1-2 pages) description of the basic information of the project (name, objective, needs estimation, novelty, deliverables/activities, partners, resources, duration).</a:t>
            </a:r>
          </a:p>
          <a:p>
            <a:pPr marL="336550" indent="-319088" eaLnBrk="1" hangingPunct="1">
              <a:buFont typeface="Times" pitchFamily="-103" charse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mtClean="0"/>
              <a:t>The aim: </a:t>
            </a:r>
          </a:p>
          <a:p>
            <a:pPr lvl="1" eaLnBrk="1" hangingPunct="1">
              <a:spcBef>
                <a:spcPts val="288"/>
              </a:spcBef>
              <a:buSzPct val="45000"/>
              <a:buFont typeface="Wingdings" pitchFamily="2"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mtClean="0"/>
              <a:t>Get acceptance from decision makers </a:t>
            </a:r>
          </a:p>
          <a:p>
            <a:pPr lvl="1" eaLnBrk="1" hangingPunct="1">
              <a:spcBef>
                <a:spcPts val="288"/>
              </a:spcBef>
              <a:buSzPct val="45000"/>
              <a:buFont typeface="Wingdings" pitchFamily="2"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mtClean="0"/>
              <a:t>Finding partners</a:t>
            </a:r>
          </a:p>
          <a:p>
            <a:pPr lvl="1" eaLnBrk="1" hangingPunct="1">
              <a:spcBef>
                <a:spcPts val="288"/>
              </a:spcBef>
              <a:buSzPct val="45000"/>
              <a:buFont typeface="Wingdings" pitchFamily="2"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mtClean="0"/>
              <a:t>Agreeing on the role distribution between the partners</a:t>
            </a:r>
          </a:p>
          <a:p>
            <a:pPr marL="336550" indent="-319088" eaLnBrk="1" hangingPunct="1">
              <a:buFont typeface="Times" pitchFamily="-103" charse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mtClean="0"/>
              <a:t>Possible additional aspects depend on the type of the project: constraints, standards, examples of similar projects, exploitation of project outcome etc. </a:t>
            </a:r>
          </a:p>
          <a:p>
            <a:pPr marL="336550" indent="-319088" eaLnBrk="1" hangingPunct="1">
              <a:buFont typeface="Times" pitchFamily="-103" charse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mtClean="0"/>
              <a:t>Example: Quality system of ICT vocational schools (Appendix 1 of LN).</a:t>
            </a:r>
          </a:p>
          <a:p>
            <a:pPr marL="336550" indent="-319088" eaLnBrk="1" hangingPunct="1">
              <a:buFont typeface="Times" pitchFamily="-103" charse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mtClean="0"/>
              <a:t>Instead of one document, there can be two or three. PRINCE2: a) </a:t>
            </a:r>
            <a:r>
              <a:rPr lang="en-GB" i="1" smtClean="0"/>
              <a:t>Project Mandate</a:t>
            </a:r>
            <a:r>
              <a:rPr lang="en-GB" smtClean="0"/>
              <a:t>; b) </a:t>
            </a:r>
            <a:r>
              <a:rPr lang="en-GB" i="1" smtClean="0"/>
              <a:t>Project Brief</a:t>
            </a:r>
            <a:r>
              <a:rPr lang="en-GB" smtClean="0"/>
              <a:t>; c) </a:t>
            </a:r>
            <a:r>
              <a:rPr lang="en-GB" i="1" smtClean="0"/>
              <a:t>Project Initiation Document</a:t>
            </a:r>
            <a:r>
              <a:rPr lang="en-GB" smtClean="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ChangeArrowheads="1"/>
          </p:cNvSpPr>
          <p:nvPr>
            <p:ph type="title"/>
          </p:nvPr>
        </p:nvSpPr>
        <p:spPr>
          <a:xfrm>
            <a:off x="457200" y="319088"/>
            <a:ext cx="8229600" cy="596900"/>
          </a:xfrm>
        </p:spPr>
        <p:txBody>
          <a:bodyPr lIns="0" tIns="0" rIns="0" bIns="0"/>
          <a:lstStyle/>
          <a:p>
            <a:pPr eaLnBrk="1" hangingPunct="1">
              <a:lnSpc>
                <a:spcPct val="8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Composition of a project team</a:t>
            </a:r>
            <a:endParaRPr lang="en-GB" sz="1200" smtClean="0"/>
          </a:p>
        </p:txBody>
      </p:sp>
      <p:sp>
        <p:nvSpPr>
          <p:cNvPr id="54275" name="Rectangle 2"/>
          <p:cNvSpPr>
            <a:spLocks noGrp="1" noChangeArrowheads="1"/>
          </p:cNvSpPr>
          <p:nvPr>
            <p:ph sz="quarter" idx="1"/>
          </p:nvPr>
        </p:nvSpPr>
        <p:spPr>
          <a:xfrm>
            <a:off x="457200" y="1371600"/>
            <a:ext cx="8229600" cy="4343400"/>
          </a:xfrm>
        </p:spPr>
        <p:txBody>
          <a:bodyPr lIns="0" tIns="0" rIns="0" bIns="0">
            <a:normAutofit fontScale="85000" lnSpcReduction="10000"/>
          </a:bodyPr>
          <a:lstStyle/>
          <a:p>
            <a:pPr marL="495300" indent="-495300" eaLnBrk="1" hangingPunct="1">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Most important – motivation of the partners. E: change of a partner in TEMPUS math.curr. project. </a:t>
            </a:r>
          </a:p>
          <a:p>
            <a:pPr marL="495300" indent="-495300" eaLnBrk="1" hangingPunct="1">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Partners having experience in similar projects are preferred.</a:t>
            </a:r>
          </a:p>
          <a:p>
            <a:pPr marL="495300" indent="-495300" eaLnBrk="1" hangingPunct="1">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Leading institutions are preferred (quality, mediated contacts, reputation).</a:t>
            </a:r>
          </a:p>
          <a:p>
            <a:pPr marL="495300" indent="-495300" eaLnBrk="1" hangingPunct="1">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Prefer partners with whom you already have had good cooperation. </a:t>
            </a:r>
          </a:p>
          <a:p>
            <a:pPr marL="495300" indent="-495300" eaLnBrk="1" hangingPunct="1">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Partners’ specific interests should not dominate over project’s objectives. E: covering study costs for master studies.</a:t>
            </a:r>
          </a:p>
          <a:p>
            <a:pPr marL="495300" indent="-495300" eaLnBrk="1" hangingPunct="1">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Partners should complement each other. E (of risks): a person in a partner institution left to another institution (AGETT).</a:t>
            </a:r>
          </a:p>
          <a:p>
            <a:pPr marL="495300" indent="-495300" eaLnBrk="1" hangingPunct="1">
              <a:buFont typeface="Arial"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The partners should accept the conditions set by the sponsors.</a:t>
            </a:r>
            <a:r>
              <a:rPr lang="cs-CZ" smtClean="0"/>
              <a:t> </a:t>
            </a:r>
            <a:r>
              <a:rPr lang="en-GB" smtClean="0"/>
              <a:t> E: a partner demanded double salary (AGETT).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Important aspects of partnership</a:t>
            </a:r>
          </a:p>
        </p:txBody>
      </p:sp>
      <p:sp>
        <p:nvSpPr>
          <p:cNvPr id="56323" name="Rectangle 3"/>
          <p:cNvSpPr>
            <a:spLocks noGrp="1" noChangeArrowheads="1"/>
          </p:cNvSpPr>
          <p:nvPr>
            <p:ph sz="quarter" idx="1"/>
          </p:nvPr>
        </p:nvSpPr>
        <p:spPr/>
        <p:txBody>
          <a:bodyPr>
            <a:normAutofit/>
          </a:bodyPr>
          <a:lstStyle/>
          <a:p>
            <a:pPr eaLnBrk="1" hangingPunct="1">
              <a:buFont typeface="Times" pitchFamily="-103" charset="0"/>
              <a:buNone/>
            </a:pPr>
            <a:r>
              <a:rPr lang="en-GB" smtClean="0"/>
              <a:t>Possible problems in becoming a partner:</a:t>
            </a:r>
          </a:p>
          <a:p>
            <a:pPr lvl="1" eaLnBrk="1" hangingPunct="1">
              <a:buSzPct val="45000"/>
              <a:buFont typeface="Wingdings" pitchFamily="2" charset="2"/>
              <a:buChar char=""/>
            </a:pPr>
            <a:r>
              <a:rPr lang="en-GB" sz="2000" smtClean="0"/>
              <a:t>Your work and competence will not adequately be exploited</a:t>
            </a:r>
            <a:r>
              <a:rPr lang="cs-CZ" sz="2000" smtClean="0"/>
              <a:t>;</a:t>
            </a:r>
            <a:endParaRPr lang="en-GB" sz="2000" smtClean="0"/>
          </a:p>
          <a:p>
            <a:pPr lvl="1" eaLnBrk="1" hangingPunct="1">
              <a:buSzPct val="45000"/>
              <a:buFont typeface="Wingdings" pitchFamily="2" charset="2"/>
              <a:buChar char=""/>
            </a:pPr>
            <a:r>
              <a:rPr lang="en-GB" sz="2000" smtClean="0"/>
              <a:t>Incompetent co-ordination of the project can harm the reputation of partners</a:t>
            </a:r>
            <a:r>
              <a:rPr lang="cs-CZ" sz="2000" smtClean="0"/>
              <a:t>;</a:t>
            </a:r>
          </a:p>
          <a:p>
            <a:pPr lvl="1" eaLnBrk="1" hangingPunct="1">
              <a:buSzPct val="45000"/>
              <a:buFont typeface="Wingdings" pitchFamily="2" charset="2"/>
              <a:buChar char=""/>
            </a:pPr>
            <a:r>
              <a:rPr lang="en-GB" sz="2000" smtClean="0"/>
              <a:t>Different understanding and interpretations. E: prototyping in realisation of innovation vouchers.</a:t>
            </a:r>
          </a:p>
          <a:p>
            <a:pPr eaLnBrk="1" hangingPunct="1">
              <a:buFont typeface="Times" pitchFamily="-103" charset="0"/>
              <a:buNone/>
            </a:pPr>
            <a:r>
              <a:rPr lang="en-GB" smtClean="0"/>
              <a:t>Insufficient acceptance by partners of the project manager can harm the project.</a:t>
            </a:r>
          </a:p>
          <a:p>
            <a:pPr eaLnBrk="1" hangingPunct="1">
              <a:buFont typeface="Times" pitchFamily="-103" charset="0"/>
              <a:buNone/>
            </a:pPr>
            <a:r>
              <a:rPr lang="en-GB" smtClean="0"/>
              <a:t>Formal requirements: North-South (EU projects), minimal number of partners, involvement of PhD students, ...</a:t>
            </a:r>
          </a:p>
          <a:p>
            <a:pPr eaLnBrk="1" hangingPunct="1">
              <a:buFont typeface="Times" pitchFamily="-103" charset="0"/>
              <a:buNone/>
            </a:pPr>
            <a:endParaRPr lang="en-GB"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en-US" smtClean="0"/>
              <a:t>The aim of the project initiation phase</a:t>
            </a:r>
          </a:p>
        </p:txBody>
      </p:sp>
      <p:sp>
        <p:nvSpPr>
          <p:cNvPr id="17411" name="Content Placeholder 2"/>
          <p:cNvSpPr>
            <a:spLocks noGrp="1"/>
          </p:cNvSpPr>
          <p:nvPr>
            <p:ph sz="quarter" idx="1"/>
          </p:nvPr>
        </p:nvSpPr>
        <p:spPr>
          <a:xfrm>
            <a:off x="457200" y="2133600"/>
            <a:ext cx="8221663" cy="3382963"/>
          </a:xfrm>
        </p:spPr>
        <p:txBody>
          <a:bodyPr/>
          <a:lstStyle/>
          <a:p>
            <a:pPr algn="ctr">
              <a:lnSpc>
                <a:spcPct val="150000"/>
              </a:lnSpc>
              <a:buFont typeface="Times" pitchFamily="-103" charset="0"/>
              <a:buNone/>
            </a:pPr>
            <a:r>
              <a:rPr lang="en-US" smtClean="0"/>
              <a:t>Form a clear understanding about the rationality of project planning – answer the question </a:t>
            </a:r>
          </a:p>
          <a:p>
            <a:pPr algn="ctr">
              <a:lnSpc>
                <a:spcPct val="150000"/>
              </a:lnSpc>
              <a:buFont typeface="Times" pitchFamily="-103" charset="0"/>
              <a:buNone/>
            </a:pPr>
            <a:r>
              <a:rPr lang="en-US" smtClean="0"/>
              <a:t>“Would planning of a project be reasonable?”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4638"/>
            <a:ext cx="8221663" cy="639762"/>
          </a:xfrm>
        </p:spPr>
        <p:txBody>
          <a:bodyPr>
            <a:normAutofit/>
          </a:bodyPr>
          <a:lstStyle/>
          <a:p>
            <a:pPr eaLnBrk="1" hangingPunct="1"/>
            <a:r>
              <a:rPr lang="en-US" smtClean="0"/>
              <a:t>Indicators of a risky partner</a:t>
            </a:r>
            <a:r>
              <a:rPr lang="en-US" sz="1200" smtClean="0"/>
              <a:t> </a:t>
            </a:r>
          </a:p>
        </p:txBody>
      </p:sp>
      <p:sp>
        <p:nvSpPr>
          <p:cNvPr id="58371" name="Rectangle 3"/>
          <p:cNvSpPr>
            <a:spLocks noGrp="1" noChangeArrowheads="1"/>
          </p:cNvSpPr>
          <p:nvPr>
            <p:ph sz="quarter" idx="1"/>
          </p:nvPr>
        </p:nvSpPr>
        <p:spPr>
          <a:xfrm>
            <a:off x="533400" y="1143000"/>
            <a:ext cx="8221663" cy="4648200"/>
          </a:xfrm>
        </p:spPr>
        <p:txBody>
          <a:bodyPr/>
          <a:lstStyle/>
          <a:p>
            <a:pPr marL="914400" lvl="1" indent="-457200" eaLnBrk="1" hangingPunct="1">
              <a:spcBef>
                <a:spcPct val="70000"/>
              </a:spcBef>
              <a:buFont typeface="Arial" pitchFamily="34" charset="0"/>
              <a:buAutoNum type="arabicPeriod"/>
            </a:pPr>
            <a:r>
              <a:rPr lang="en-US" sz="2000" smtClean="0"/>
              <a:t>Focused on getting projects accepted, not so much running them.</a:t>
            </a:r>
          </a:p>
          <a:p>
            <a:pPr marL="914400" lvl="1" indent="-457200" eaLnBrk="1" hangingPunct="1">
              <a:spcBef>
                <a:spcPct val="70000"/>
              </a:spcBef>
              <a:buFont typeface="Arial" pitchFamily="34" charset="0"/>
              <a:buAutoNum type="arabicPeriod"/>
            </a:pPr>
            <a:r>
              <a:rPr lang="en-US" sz="2000" smtClean="0"/>
              <a:t>Not taking responsibilities.</a:t>
            </a:r>
          </a:p>
          <a:p>
            <a:pPr marL="914400" lvl="1" indent="-457200" eaLnBrk="1" hangingPunct="1">
              <a:spcBef>
                <a:spcPct val="70000"/>
              </a:spcBef>
              <a:buFont typeface="Arial" pitchFamily="34" charset="0"/>
              <a:buAutoNum type="arabicPeriod"/>
            </a:pPr>
            <a:r>
              <a:rPr lang="en-US" sz="2000" smtClean="0"/>
              <a:t>Dominating “know-it-all” people.</a:t>
            </a:r>
          </a:p>
          <a:p>
            <a:pPr marL="914400" lvl="1" indent="-457200" eaLnBrk="1" hangingPunct="1">
              <a:spcBef>
                <a:spcPct val="70000"/>
              </a:spcBef>
              <a:buFont typeface="Arial" pitchFamily="34" charset="0"/>
              <a:buAutoNum type="arabicPeriod"/>
            </a:pPr>
            <a:r>
              <a:rPr lang="en-US" sz="2000" smtClean="0"/>
              <a:t>Formalists who are valuing documents, not so much the real activities/outcomes.</a:t>
            </a:r>
          </a:p>
          <a:p>
            <a:pPr marL="914400" lvl="1" indent="-457200" eaLnBrk="1" hangingPunct="1">
              <a:spcBef>
                <a:spcPct val="70000"/>
              </a:spcBef>
              <a:buFont typeface="Arial" pitchFamily="34" charset="0"/>
              <a:buAutoNum type="arabicPeriod"/>
            </a:pPr>
            <a:r>
              <a:rPr lang="en-US" sz="2000" smtClean="0"/>
              <a:t>Having “fuzzy” tasks. E: different people attend the meetings.</a:t>
            </a:r>
          </a:p>
          <a:p>
            <a:pPr marL="914400" lvl="1" indent="-457200" eaLnBrk="1" hangingPunct="1">
              <a:spcBef>
                <a:spcPct val="70000"/>
              </a:spcBef>
              <a:buFont typeface="Arial" pitchFamily="34" charset="0"/>
              <a:buAutoNum type="arabicPeriod"/>
            </a:pPr>
            <a:r>
              <a:rPr lang="en-US" sz="2000" smtClean="0"/>
              <a:t>Do not hold agreements.</a:t>
            </a:r>
          </a:p>
          <a:p>
            <a:pPr marL="914400" lvl="1" indent="-457200" eaLnBrk="1" hangingPunct="1">
              <a:spcBef>
                <a:spcPct val="70000"/>
              </a:spcBef>
              <a:buFont typeface="Arial" pitchFamily="34" charset="0"/>
              <a:buAutoNum type="arabicPeriod"/>
            </a:pPr>
            <a:r>
              <a:rPr lang="en-US" sz="2000" smtClean="0"/>
              <a:t>“Last minute” executors (NB! Quality risk).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pPr eaLnBrk="1" hangingPunct="1"/>
            <a:r>
              <a:rPr lang="en-US" smtClean="0"/>
              <a:t>The main tasks for project initiation phase</a:t>
            </a:r>
          </a:p>
        </p:txBody>
      </p:sp>
      <p:sp>
        <p:nvSpPr>
          <p:cNvPr id="18435" name="Content Placeholder 2"/>
          <p:cNvSpPr>
            <a:spLocks noGrp="1"/>
          </p:cNvSpPr>
          <p:nvPr>
            <p:ph sz="quarter" idx="1"/>
          </p:nvPr>
        </p:nvSpPr>
        <p:spPr>
          <a:xfrm>
            <a:off x="457200" y="1828800"/>
            <a:ext cx="8221663" cy="3962400"/>
          </a:xfrm>
        </p:spPr>
        <p:txBody>
          <a:bodyPr>
            <a:normAutofit lnSpcReduction="10000"/>
          </a:bodyPr>
          <a:lstStyle/>
          <a:p>
            <a:pPr marL="514350" indent="-514350" eaLnBrk="1" hangingPunct="1"/>
            <a:r>
              <a:rPr lang="en-GB" sz="2400" smtClean="0"/>
              <a:t>Make sure that the </a:t>
            </a:r>
            <a:r>
              <a:rPr lang="en-GB" sz="2400" b="1" smtClean="0"/>
              <a:t>preconditions</a:t>
            </a:r>
            <a:r>
              <a:rPr lang="en-GB" sz="2400" smtClean="0"/>
              <a:t> for project initiation are fulfilled.</a:t>
            </a:r>
          </a:p>
          <a:p>
            <a:pPr marL="514350" indent="-514350" eaLnBrk="1" hangingPunct="1">
              <a:spcBef>
                <a:spcPts val="1350"/>
              </a:spcBef>
            </a:pPr>
            <a:r>
              <a:rPr lang="en-GB" sz="2400" smtClean="0"/>
              <a:t>Define the project </a:t>
            </a:r>
            <a:r>
              <a:rPr lang="en-GB" sz="2400" b="1" smtClean="0"/>
              <a:t>objective</a:t>
            </a:r>
            <a:r>
              <a:rPr lang="en-GB" sz="2400" smtClean="0"/>
              <a:t> (what to do?)</a:t>
            </a:r>
          </a:p>
          <a:p>
            <a:pPr marL="514350" indent="-514350" eaLnBrk="1" hangingPunct="1">
              <a:spcBef>
                <a:spcPts val="1350"/>
              </a:spcBef>
            </a:pPr>
            <a:r>
              <a:rPr lang="en-GB" sz="2400" smtClean="0"/>
              <a:t>Make sure about the </a:t>
            </a:r>
            <a:r>
              <a:rPr lang="en-GB" sz="2400" b="1" smtClean="0"/>
              <a:t>necessity</a:t>
            </a:r>
            <a:r>
              <a:rPr lang="en-GB" sz="2400" smtClean="0"/>
              <a:t> of the project (why to do?) </a:t>
            </a:r>
          </a:p>
          <a:p>
            <a:pPr marL="514350" indent="-514350" eaLnBrk="1" hangingPunct="1">
              <a:spcBef>
                <a:spcPts val="1350"/>
              </a:spcBef>
            </a:pPr>
            <a:r>
              <a:rPr lang="en-GB" sz="2400" smtClean="0"/>
              <a:t>Make sure about </a:t>
            </a:r>
            <a:r>
              <a:rPr lang="en-GB" sz="2400" b="1" smtClean="0"/>
              <a:t>feasibility</a:t>
            </a:r>
            <a:r>
              <a:rPr lang="en-GB" sz="2400" smtClean="0"/>
              <a:t> of the project (whether the achievement of the project’s objective is realistic?).</a:t>
            </a:r>
          </a:p>
          <a:p>
            <a:pPr marL="514350" indent="-514350" eaLnBrk="1" hangingPunct="1">
              <a:spcBef>
                <a:spcPts val="1350"/>
              </a:spcBef>
              <a:buFont typeface="+mj-lt" charset="0"/>
              <a:buNone/>
            </a:pPr>
            <a:r>
              <a:rPr lang="en-GB" sz="2400" smtClean="0"/>
              <a:t>The main instrument for decision – </a:t>
            </a:r>
            <a:r>
              <a:rPr lang="en-GB" sz="2400" b="1" smtClean="0"/>
              <a:t>project charter</a:t>
            </a:r>
            <a:r>
              <a:rPr lang="en-GB" sz="2400" smtClean="0"/>
              <a:t>.</a:t>
            </a:r>
          </a:p>
          <a:p>
            <a:pPr marL="514350" indent="-514350" eaLnBrk="1" hangingPunct="1">
              <a:buFont typeface="Times" pitchFamily="-103" charset="0"/>
              <a:buNone/>
            </a:pPr>
            <a:endParaRPr lang="en-US" sz="2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457200" y="319088"/>
            <a:ext cx="8229600" cy="596900"/>
          </a:xfrm>
        </p:spPr>
        <p:txBody>
          <a:bodyPr lIns="0" tIns="0" rIns="0" bIns="0"/>
          <a:lstStyle/>
          <a:p>
            <a:pPr eaLnBrk="1" hangingPunct="1">
              <a:lnSpc>
                <a:spcPct val="8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Preconditions for project initiation</a:t>
            </a:r>
            <a:endParaRPr lang="en-GB" sz="1200" smtClean="0"/>
          </a:p>
        </p:txBody>
      </p:sp>
      <p:sp>
        <p:nvSpPr>
          <p:cNvPr id="19459" name="Rectangle 2"/>
          <p:cNvSpPr>
            <a:spLocks noGrp="1" noChangeArrowheads="1"/>
          </p:cNvSpPr>
          <p:nvPr>
            <p:ph sz="quarter" idx="1"/>
          </p:nvPr>
        </p:nvSpPr>
        <p:spPr>
          <a:xfrm>
            <a:off x="0" y="990600"/>
            <a:ext cx="8915400" cy="5105400"/>
          </a:xfrm>
        </p:spPr>
        <p:txBody>
          <a:bodyPr lIns="0" tIns="0" rIns="0" bIns="0"/>
          <a:lstStyle/>
          <a:p>
            <a:pPr marL="800100" lvl="1" indent="-342900" eaLnBrk="1" hangingPunct="1">
              <a:spcBef>
                <a:spcPts val="1200"/>
              </a:spcBef>
              <a:buFont typeface="Helvetica" pitchFamily="-103"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Existence of a problem (that the project could solve). </a:t>
            </a:r>
          </a:p>
          <a:p>
            <a:pPr marL="800100" lvl="1" indent="-342900" eaLnBrk="1" hangingPunct="1">
              <a:spcBef>
                <a:spcPts val="1200"/>
              </a:spcBef>
              <a:buFont typeface="Helvetica" pitchFamily="-103"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Existence of some ideas how the problem could be approached.</a:t>
            </a:r>
          </a:p>
          <a:p>
            <a:pPr marL="800100" lvl="1" indent="-342900" eaLnBrk="1" hangingPunct="1">
              <a:spcBef>
                <a:spcPts val="1200"/>
              </a:spcBef>
              <a:buFont typeface="Helvetica" pitchFamily="-103"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The project (that is, solving the problem) supports achieving long-term objectives of the institution (Example: Tempus).</a:t>
            </a:r>
          </a:p>
          <a:p>
            <a:pPr marL="800100" lvl="1" indent="-342900" eaLnBrk="1" hangingPunct="1">
              <a:spcBef>
                <a:spcPts val="1200"/>
              </a:spcBef>
              <a:buFont typeface="Helvetica" pitchFamily="-103"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Necessary human resources are available (competence + quantity). Example: N: </a:t>
            </a:r>
            <a:r>
              <a:rPr lang="en-GB" sz="2000" i="1" smtClean="0"/>
              <a:t>LeFlow</a:t>
            </a:r>
            <a:r>
              <a:rPr lang="en-GB" sz="2000" smtClean="0"/>
              <a:t> </a:t>
            </a:r>
            <a:r>
              <a:rPr lang="en-GB" sz="2000" smtClean="0">
                <a:latin typeface="Wingdings" pitchFamily="2" charset="2"/>
              </a:rPr>
              <a:t></a:t>
            </a:r>
            <a:r>
              <a:rPr lang="en-GB" sz="2000" smtClean="0"/>
              <a:t> </a:t>
            </a:r>
            <a:r>
              <a:rPr lang="en-GB" sz="2000" i="1" smtClean="0"/>
              <a:t>eParticipation</a:t>
            </a:r>
            <a:r>
              <a:rPr lang="en-GB" sz="2000" smtClean="0"/>
              <a:t> (Interreg IV A).</a:t>
            </a:r>
          </a:p>
          <a:p>
            <a:pPr marL="800100" lvl="1" indent="-342900" eaLnBrk="1" hangingPunct="1">
              <a:spcBef>
                <a:spcPts val="1200"/>
              </a:spcBef>
              <a:buFont typeface="Helvetica" pitchFamily="-103"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Financing probability is big enough (compare with the possible competitors). Example: low success rate of personal research grants.</a:t>
            </a:r>
          </a:p>
          <a:p>
            <a:pPr marL="800100" lvl="1" indent="-342900" eaLnBrk="1" hangingPunct="1">
              <a:spcBef>
                <a:spcPts val="1200"/>
              </a:spcBef>
              <a:buFont typeface="Helvetica" pitchFamily="-103"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Requirements and limitations are clear (Example: 1. round of structural funds was announced while regulating documents were not ready).</a:t>
            </a:r>
          </a:p>
          <a:p>
            <a:pPr marL="800100" lvl="1" indent="-342900" eaLnBrk="1" hangingPunct="1">
              <a:spcBef>
                <a:spcPts val="1200"/>
              </a:spcBef>
              <a:buFont typeface="Helvetica" pitchFamily="-103"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Risks associated with the projects are bearable</a:t>
            </a:r>
            <a:r>
              <a:rPr lang="en-GB" sz="2000" smtClean="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1663" cy="792162"/>
          </a:xfrm>
        </p:spPr>
        <p:txBody>
          <a:bodyPr>
            <a:normAutofit fontScale="90000"/>
          </a:bodyPr>
          <a:lstStyle/>
          <a:p>
            <a:pPr eaLnBrk="1" hangingPunct="1"/>
            <a:r>
              <a:rPr lang="en-US" smtClean="0"/>
              <a:t>General risks associated with the projects</a:t>
            </a:r>
          </a:p>
        </p:txBody>
      </p:sp>
      <p:sp>
        <p:nvSpPr>
          <p:cNvPr id="21507" name="Rectangle 3"/>
          <p:cNvSpPr>
            <a:spLocks noGrp="1" noChangeArrowheads="1"/>
          </p:cNvSpPr>
          <p:nvPr>
            <p:ph sz="quarter" idx="1"/>
          </p:nvPr>
        </p:nvSpPr>
        <p:spPr>
          <a:xfrm>
            <a:off x="304800" y="1219200"/>
            <a:ext cx="8610600" cy="4648200"/>
          </a:xfrm>
        </p:spPr>
        <p:txBody>
          <a:bodyPr>
            <a:normAutofit fontScale="92500" lnSpcReduction="20000"/>
          </a:bodyPr>
          <a:lstStyle/>
          <a:p>
            <a:pPr marL="350838" indent="-350838" eaLnBrk="1" hangingPunct="1">
              <a:buFont typeface="Arial" pitchFamily="34" charset="0"/>
              <a:buAutoNum type="arabicPeriod"/>
            </a:pPr>
            <a:r>
              <a:rPr lang="en-US" smtClean="0"/>
              <a:t>Unreasonable spending of resources. Example: unsuccessful project application </a:t>
            </a:r>
            <a:r>
              <a:rPr lang="en-US" i="1" smtClean="0"/>
              <a:t>LeFlow: </a:t>
            </a:r>
            <a:r>
              <a:rPr lang="en-GB" smtClean="0">
                <a:solidFill>
                  <a:schemeClr val="tx1"/>
                </a:solidFill>
                <a:cs typeface="Calibri" pitchFamily="34" charset="0"/>
              </a:rPr>
              <a:t>Competency Management and Learning Flows within Mash-up Personal Learning Environments</a:t>
            </a:r>
            <a:r>
              <a:rPr lang="en-US" smtClean="0"/>
              <a:t>.</a:t>
            </a:r>
          </a:p>
          <a:p>
            <a:pPr marL="350838" indent="-350838" eaLnBrk="1" hangingPunct="1">
              <a:buFont typeface="Arial" pitchFamily="34" charset="0"/>
              <a:buAutoNum type="arabicPeriod"/>
            </a:pPr>
            <a:r>
              <a:rPr lang="en-US" smtClean="0"/>
              <a:t>Infiltration of ideas to the competitors. Example: school of social sciences.</a:t>
            </a:r>
          </a:p>
          <a:p>
            <a:pPr marL="350838" indent="-350838" eaLnBrk="1" hangingPunct="1">
              <a:buFont typeface="Arial" pitchFamily="34" charset="0"/>
              <a:buAutoNum type="arabicPeriod"/>
            </a:pPr>
            <a:r>
              <a:rPr lang="en-US" smtClean="0"/>
              <a:t>Damage of reputation. Example: transfer of JEP 11202 management to another university.</a:t>
            </a:r>
          </a:p>
          <a:p>
            <a:pPr marL="350838" indent="-350838" eaLnBrk="1" hangingPunct="1">
              <a:buFont typeface="Arial" pitchFamily="34" charset="0"/>
              <a:buAutoNum type="arabicPeriod"/>
            </a:pPr>
            <a:r>
              <a:rPr lang="en-US" smtClean="0"/>
              <a:t>Deterioration of the quality of other activities. Example: too many EU FP6 projects were approved.</a:t>
            </a:r>
          </a:p>
          <a:p>
            <a:pPr marL="350838" indent="-350838" eaLnBrk="1" hangingPunct="1">
              <a:buFont typeface="Arial" pitchFamily="34" charset="0"/>
              <a:buAutoNum type="arabicPeriod"/>
            </a:pPr>
            <a:r>
              <a:rPr lang="en-US" smtClean="0"/>
              <a:t>Poor acceptance/exploitation of the outcome of the project by the custo-mers (bad user friendliness, similar products of the competitors, …). </a:t>
            </a:r>
          </a:p>
          <a:p>
            <a:pPr marL="350838" indent="-350838" eaLnBrk="1" hangingPunct="1">
              <a:buFont typeface="Arial" pitchFamily="34" charset="0"/>
              <a:buAutoNum type="arabicPeriod"/>
            </a:pPr>
            <a:r>
              <a:rPr lang="en-US" smtClean="0"/>
              <a:t>Damage that is caused by the partners. Example: bankruptcy because of partners’ failure.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Possible alternatives</a:t>
            </a:r>
          </a:p>
        </p:txBody>
      </p:sp>
      <p:sp>
        <p:nvSpPr>
          <p:cNvPr id="23555" name="Content Placeholder 2"/>
          <p:cNvSpPr>
            <a:spLocks noGrp="1"/>
          </p:cNvSpPr>
          <p:nvPr>
            <p:ph sz="quarter" idx="1"/>
          </p:nvPr>
        </p:nvSpPr>
        <p:spPr>
          <a:xfrm>
            <a:off x="457200" y="1752600"/>
            <a:ext cx="8221663" cy="3916363"/>
          </a:xfrm>
        </p:spPr>
        <p:txBody>
          <a:bodyPr>
            <a:normAutofit lnSpcReduction="10000"/>
          </a:bodyPr>
          <a:lstStyle/>
          <a:p>
            <a:pPr marL="514350" indent="-514350"/>
            <a:r>
              <a:rPr lang="en-US" smtClean="0"/>
              <a:t>Outsource a Project Plan. Example: Layers (</a:t>
            </a:r>
            <a:r>
              <a:rPr lang="en-US" i="1" smtClean="0"/>
              <a:t>Invent Baltics</a:t>
            </a:r>
            <a:r>
              <a:rPr lang="en-US" smtClean="0"/>
              <a:t>).</a:t>
            </a:r>
          </a:p>
          <a:p>
            <a:pPr marL="514350" indent="-514350">
              <a:spcBef>
                <a:spcPts val="1800"/>
              </a:spcBef>
            </a:pPr>
            <a:r>
              <a:rPr lang="en-US" smtClean="0"/>
              <a:t>Outsource the intended outcome of the project. Example: TLU web.</a:t>
            </a:r>
          </a:p>
          <a:p>
            <a:pPr marL="514350" indent="-514350">
              <a:spcBef>
                <a:spcPts val="1800"/>
              </a:spcBef>
            </a:pPr>
            <a:r>
              <a:rPr lang="en-US" smtClean="0"/>
              <a:t>Outsource some activities of the project. Example: software engineering for </a:t>
            </a:r>
            <a:r>
              <a:rPr lang="en-US" i="1" smtClean="0"/>
              <a:t>eParticipation</a:t>
            </a:r>
            <a:r>
              <a:rPr lang="en-US" smtClean="0"/>
              <a:t> project; collecting empirical data for R&amp;D projects.</a:t>
            </a:r>
          </a:p>
          <a:p>
            <a:pPr marL="514350" indent="-514350">
              <a:spcBef>
                <a:spcPts val="1800"/>
              </a:spcBef>
            </a:pPr>
            <a:r>
              <a:rPr lang="en-US" smtClean="0"/>
              <a:t>Becoming a partner of another relevant project (possibly of another institution).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US" smtClean="0"/>
              <a:t>Opportunities that may open through projects</a:t>
            </a:r>
          </a:p>
        </p:txBody>
      </p:sp>
      <p:sp>
        <p:nvSpPr>
          <p:cNvPr id="24579" name="Content Placeholder 2"/>
          <p:cNvSpPr>
            <a:spLocks noGrp="1"/>
          </p:cNvSpPr>
          <p:nvPr>
            <p:ph sz="quarter" idx="1"/>
          </p:nvPr>
        </p:nvSpPr>
        <p:spPr>
          <a:xfrm>
            <a:off x="685800" y="1676400"/>
            <a:ext cx="7993063" cy="3992563"/>
          </a:xfrm>
        </p:spPr>
        <p:txBody>
          <a:bodyPr>
            <a:normAutofit fontScale="92500" lnSpcReduction="20000"/>
          </a:bodyPr>
          <a:lstStyle/>
          <a:p>
            <a:pPr>
              <a:spcBef>
                <a:spcPts val="1950"/>
              </a:spcBef>
            </a:pPr>
            <a:r>
              <a:rPr lang="en-US" smtClean="0"/>
              <a:t>Getting resources for development of the Institution. Example: about 50% of the income of the School of Digital Technologies is project based.</a:t>
            </a:r>
          </a:p>
          <a:p>
            <a:pPr>
              <a:spcBef>
                <a:spcPts val="1950"/>
              </a:spcBef>
            </a:pPr>
            <a:r>
              <a:rPr lang="en-US" smtClean="0"/>
              <a:t>Capacity building of the institution. Example: DoRa professors and postdocs, ID lab, HITSA tiger university projects, …</a:t>
            </a:r>
          </a:p>
          <a:p>
            <a:pPr>
              <a:spcBef>
                <a:spcPts val="1950"/>
              </a:spcBef>
            </a:pPr>
            <a:r>
              <a:rPr lang="en-US" smtClean="0"/>
              <a:t>Advancement of organizational culture. Example: following the fixed budgets and deadlines.</a:t>
            </a:r>
          </a:p>
          <a:p>
            <a:pPr>
              <a:spcBef>
                <a:spcPts val="1950"/>
              </a:spcBef>
            </a:pPr>
            <a:r>
              <a:rPr lang="en-US" smtClean="0"/>
              <a:t>Raising the reputation of the institution. </a:t>
            </a:r>
          </a:p>
          <a:p>
            <a:pPr>
              <a:spcBef>
                <a:spcPts val="1950"/>
              </a:spcBef>
            </a:pPr>
            <a:r>
              <a:rPr lang="en-US" smtClean="0"/>
              <a:t>Widening the network of partners.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a:bodyPr>
          <a:lstStyle/>
          <a:p>
            <a:pPr eaLnBrk="1" hangingPunct="1"/>
            <a:r>
              <a:rPr lang="en-US" smtClean="0"/>
              <a:t>Recommendations 1 (</a:t>
            </a:r>
            <a:r>
              <a:rPr lang="en-GB" smtClean="0"/>
              <a:t>Preconditions for project initiation</a:t>
            </a:r>
            <a:r>
              <a:rPr lang="en-US" smtClean="0"/>
              <a:t>) </a:t>
            </a:r>
          </a:p>
        </p:txBody>
      </p:sp>
      <p:sp>
        <p:nvSpPr>
          <p:cNvPr id="25603" name="Content Placeholder 2"/>
          <p:cNvSpPr>
            <a:spLocks noGrp="1"/>
          </p:cNvSpPr>
          <p:nvPr>
            <p:ph sz="quarter" idx="1"/>
          </p:nvPr>
        </p:nvSpPr>
        <p:spPr>
          <a:xfrm>
            <a:off x="838200" y="1447800"/>
            <a:ext cx="7840663" cy="4068763"/>
          </a:xfrm>
        </p:spPr>
        <p:txBody>
          <a:bodyPr>
            <a:normAutofit fontScale="92500" lnSpcReduction="20000"/>
          </a:bodyPr>
          <a:lstStyle/>
          <a:p>
            <a:pPr eaLnBrk="1" hangingPunct="1">
              <a:spcBef>
                <a:spcPts val="12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Decision about a project initiation should base on a </a:t>
            </a:r>
            <a:r>
              <a:rPr lang="en-GB" b="1" smtClean="0"/>
              <a:t>balanced analysis</a:t>
            </a:r>
            <a:r>
              <a:rPr lang="en-GB" smtClean="0"/>
              <a:t> of risks and opportunities: sometimes it is reasonable to initiate a project even if some risk or even losses are obviously too big. Example: construction of </a:t>
            </a:r>
            <a:r>
              <a:rPr lang="en-GB" i="1" smtClean="0"/>
              <a:t>Mare</a:t>
            </a:r>
            <a:r>
              <a:rPr lang="en-GB" smtClean="0"/>
              <a:t> building of Tallinn University (</a:t>
            </a:r>
            <a:r>
              <a:rPr lang="en-GB" i="1" smtClean="0"/>
              <a:t>Eesti Ehitus</a:t>
            </a:r>
            <a:r>
              <a:rPr lang="en-GB" smtClean="0"/>
              <a:t>).</a:t>
            </a:r>
          </a:p>
          <a:p>
            <a:pPr eaLnBrk="1" hangingPunct="1">
              <a:spcBef>
                <a:spcPts val="1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For reducing the risks of failure:</a:t>
            </a:r>
          </a:p>
          <a:p>
            <a:pPr lvl="1" eaLnBrk="1" hangingPunct="1">
              <a:buSzPct val="4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Before managing a project, participate on a project as a member</a:t>
            </a:r>
          </a:p>
          <a:p>
            <a:pPr lvl="1" eaLnBrk="1" hangingPunct="1">
              <a:buSzPct val="4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Before managing a big project, manage a small one</a:t>
            </a:r>
          </a:p>
          <a:p>
            <a:pPr lvl="1" eaLnBrk="1" hangingPunct="1">
              <a:buSzPct val="4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Before managing an international project, manage a national</a:t>
            </a:r>
          </a:p>
          <a:p>
            <a:pPr lvl="1" eaLnBrk="1" hangingPunct="1">
              <a:buSzPct val="4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Before managing an international project, participate as a team member</a:t>
            </a:r>
          </a:p>
          <a:p>
            <a:pPr eaLnBrk="1" hangingPunct="1">
              <a:buFont typeface="Times" pitchFamily="-103"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TotalTime>
  <Words>2432</Words>
  <Application>Microsoft Office PowerPoint</Application>
  <PresentationFormat>On-screen Show (4:3)</PresentationFormat>
  <Paragraphs>223</Paragraphs>
  <Slides>30</Slides>
  <Notes>15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Oriel</vt:lpstr>
      <vt:lpstr>Project Management in Software Engineering</vt:lpstr>
      <vt:lpstr>Plan</vt:lpstr>
      <vt:lpstr>The aim of the project initiation phase</vt:lpstr>
      <vt:lpstr>The main tasks for project initiation phase</vt:lpstr>
      <vt:lpstr>Preconditions for project initiation</vt:lpstr>
      <vt:lpstr>General risks associated with the projects</vt:lpstr>
      <vt:lpstr>Possible alternatives</vt:lpstr>
      <vt:lpstr>Opportunities that may open through projects</vt:lpstr>
      <vt:lpstr>Recommendations 1 (Preconditions for project initiation) </vt:lpstr>
      <vt:lpstr>Identification of needs</vt:lpstr>
      <vt:lpstr>Hierarchy of ICT needs – an example</vt:lpstr>
      <vt:lpstr>General hierarchy of needs</vt:lpstr>
      <vt:lpstr>Fundamental in initiating a project – specification of the main objective</vt:lpstr>
      <vt:lpstr>Project objective</vt:lpstr>
      <vt:lpstr>Analysis of project objective – the factors</vt:lpstr>
      <vt:lpstr>Recommendations 2 (specification of the objective)</vt:lpstr>
      <vt:lpstr>Exercises – preconditions and objective</vt:lpstr>
      <vt:lpstr>Exercises – preconditions and objective</vt:lpstr>
      <vt:lpstr>Finding sources of financing</vt:lpstr>
      <vt:lpstr>Some principles of looking for a sponsor  </vt:lpstr>
      <vt:lpstr>Sponsoring – practicalities</vt:lpstr>
      <vt:lpstr>Recommendations 3 (sources of financing)</vt:lpstr>
      <vt:lpstr>Exercises – financing projects</vt:lpstr>
      <vt:lpstr>Exercises – financing projects 2</vt:lpstr>
      <vt:lpstr>Resource analysis</vt:lpstr>
      <vt:lpstr>Recommendations 4 (estimating the work load)</vt:lpstr>
      <vt:lpstr>Project charter</vt:lpstr>
      <vt:lpstr>Composition of a project team</vt:lpstr>
      <vt:lpstr>Important aspects of partnership</vt:lpstr>
      <vt:lpstr>Indicators of a risky partner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in Software Engineering</dc:title>
  <dc:creator>Admin</dc:creator>
  <cp:lastModifiedBy>USER</cp:lastModifiedBy>
  <cp:revision>6</cp:revision>
  <dcterms:created xsi:type="dcterms:W3CDTF">2006-08-16T00:00:00Z</dcterms:created>
  <dcterms:modified xsi:type="dcterms:W3CDTF">2019-07-29T10:21:11Z</dcterms:modified>
</cp:coreProperties>
</file>