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0" r:id="rId3"/>
    <p:sldId id="287" r:id="rId4"/>
    <p:sldId id="261" r:id="rId5"/>
    <p:sldId id="288" r:id="rId6"/>
    <p:sldId id="289" r:id="rId7"/>
    <p:sldId id="295" r:id="rId8"/>
    <p:sldId id="306" r:id="rId9"/>
    <p:sldId id="315" r:id="rId10"/>
    <p:sldId id="318" r:id="rId11"/>
    <p:sldId id="319" r:id="rId12"/>
    <p:sldId id="296" r:id="rId13"/>
    <p:sldId id="260" r:id="rId14"/>
    <p:sldId id="312" r:id="rId15"/>
    <p:sldId id="316" r:id="rId16"/>
    <p:sldId id="262" r:id="rId17"/>
    <p:sldId id="299" r:id="rId18"/>
    <p:sldId id="309" r:id="rId19"/>
    <p:sldId id="320" r:id="rId20"/>
    <p:sldId id="300" r:id="rId21"/>
    <p:sldId id="308" r:id="rId22"/>
    <p:sldId id="301" r:id="rId23"/>
    <p:sldId id="321" r:id="rId24"/>
    <p:sldId id="266" r:id="rId25"/>
    <p:sldId id="267" r:id="rId26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72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AU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AU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A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EC4A8A-194A-4521-905D-DAEABAD8B202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109AB1C-C767-494D-A90F-FB75853B6F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9A7AA-28AD-4B03-9910-E9D22DFCD667}" type="slidenum">
              <a:rPr lang="en-US"/>
              <a:pPr/>
              <a:t>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peritia is a Perth-based project management company since 2003.</a:t>
            </a:r>
          </a:p>
          <a:p>
            <a:r>
              <a:rPr lang="en-US"/>
              <a:t>peritia works across a range of industries including Information Technology focussing on adding value to project-led companies.</a:t>
            </a:r>
          </a:p>
          <a:p>
            <a:r>
              <a:rPr lang="en-US"/>
              <a:t>Yvonne Parle is a Senior Consultant at peritia. She has worked in Information Technology, management and business analysis for over 20 years in the U.K., the U.S., Australia and Europe.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6365F-A10E-4540-87DA-489637398246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Successful projects are built on people so are failed ones!</a:t>
            </a:r>
          </a:p>
          <a:p>
            <a:endParaRPr lang="en-US"/>
          </a:p>
          <a:p>
            <a:r>
              <a:rPr lang="en-US"/>
              <a:t>Project Manager is the person responsible for managing a project (PMBOK) – who then is responsible for LEADING a project? (Project Leadership is about establishing direction, aligning people and motivating &amp; inspiring)</a:t>
            </a:r>
          </a:p>
          <a:p>
            <a:endParaRPr lang="en-US"/>
          </a:p>
          <a:p>
            <a:r>
              <a:rPr lang="en-US"/>
              <a:t>Organisational culture, national culture – influence on communication and problem solving</a:t>
            </a:r>
          </a:p>
          <a:p>
            <a:r>
              <a:rPr lang="en-US"/>
              <a:t>High resource versus low-resource (or no-resource) settings?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B33C1-748C-4591-8C3D-690D5AA58A6C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 the project down into deliverable products where XX equals no more than 10, 20, 30 or 30 hours to complete.</a:t>
            </a:r>
          </a:p>
          <a:p>
            <a:endParaRPr lang="en-US"/>
          </a:p>
          <a:p>
            <a:r>
              <a:rPr lang="en-US"/>
              <a:t>HOW WILL THE DELIVERABLES ASSIST WITH REPORTING LATER ON?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77818-F47F-40E0-8F60-76FE1C8B45CD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CTRs are generally prepared as a team effort – generating debate resulting in fine-tuning and better accuracy in estimation and better definition of deliverables and risk.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2CF3C56E-9A02-473D-8189-1B46D00056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E753875D-FF0C-4163-B6CD-274079E736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FC814185-2E5F-4ECD-88BE-99CD697A1D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D0441424-503F-4505-98D5-23E5D661CB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1033ACBA-FD28-43AE-B906-DCCF489223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D1ADF5AD-A9A0-4319-AFA8-3F823FE310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446C34AF-1965-451D-A69F-1C3B39ABA6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A4F1CFE1-209F-412F-9EA4-1DEE927D33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39FB0416-78E6-4A14-AB5C-22E2A2A68E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F5EBB125-61D0-43E8-9185-C86C32E9C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2- </a:t>
            </a:r>
            <a:fld id="{DB72808F-45E7-4CBE-BEC4-09C8C6E886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ICT 327 Management of IT Projects		    Semester 1, 2005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45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/>
              <a:t>Topic 2- </a:t>
            </a:r>
            <a:fld id="{B70B7EE5-DF0E-4B5A-A8E9-45CC879EB3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762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ICT 327 Management of IT Projects		    Semester 1, 2005	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Planning &amp; Initiation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Stakeholders</a:t>
            </a:r>
            <a:endParaRPr lang="en-AU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stakeholders</a:t>
            </a:r>
          </a:p>
          <a:p>
            <a:pPr lvl="1"/>
            <a:r>
              <a:rPr lang="en-US"/>
              <a:t>Consider external groups, internal groups, other projects, people groups, partners</a:t>
            </a:r>
          </a:p>
          <a:p>
            <a:r>
              <a:rPr lang="en-US"/>
              <a:t>Identify their stake (or interest)</a:t>
            </a:r>
            <a:endParaRPr lang="en-AU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971550" y="4005263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Stakeholder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971550" y="4437063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2771775" y="407670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2843213" y="400526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Interest</a:t>
            </a:r>
            <a:endParaRPr lang="en-AU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analysis map</a:t>
            </a:r>
            <a:endParaRPr lang="en-AU"/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 flipV="1">
            <a:off x="1403350" y="1628775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403350" y="5734050"/>
            <a:ext cx="5761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140200" y="1557338"/>
            <a:ext cx="0" cy="4175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1403350" y="371792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428750" y="6092825"/>
            <a:ext cx="6599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Degree to which they are critical to the success of project</a:t>
            </a:r>
            <a:endParaRPr lang="en-AU" sz="2000">
              <a:latin typeface="Arial" pitchFamily="34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 rot="16200000">
            <a:off x="-625474" y="3890962"/>
            <a:ext cx="267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Impact on stakeholder</a:t>
            </a:r>
            <a:endParaRPr lang="en-AU" sz="2000">
              <a:latin typeface="Arial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755650" y="177323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High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755650" y="566102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Low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7308850" y="57340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High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1476375" y="1628775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latin typeface="Arial" pitchFamily="34" charset="0"/>
              </a:rPr>
              <a:t>Buy-in</a:t>
            </a:r>
          </a:p>
          <a:p>
            <a:r>
              <a:rPr lang="en-US" sz="1800">
                <a:latin typeface="Arial" pitchFamily="34" charset="0"/>
              </a:rPr>
              <a:t>Address concerns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011863" y="1557338"/>
            <a:ext cx="2292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latin typeface="Arial" pitchFamily="34" charset="0"/>
              </a:rPr>
              <a:t>Ownership</a:t>
            </a:r>
          </a:p>
          <a:p>
            <a:r>
              <a:rPr lang="en-US" sz="1800">
                <a:latin typeface="Arial" pitchFamily="34" charset="0"/>
              </a:rPr>
              <a:t>Address concerns &amp; </a:t>
            </a:r>
          </a:p>
          <a:p>
            <a:r>
              <a:rPr lang="en-US" sz="1800">
                <a:latin typeface="Arial" pitchFamily="34" charset="0"/>
              </a:rPr>
              <a:t>active involvement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084888" y="3789363"/>
            <a:ext cx="296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latin typeface="Arial" pitchFamily="34" charset="0"/>
              </a:rPr>
              <a:t>Buy-in</a:t>
            </a:r>
          </a:p>
          <a:p>
            <a:r>
              <a:rPr lang="en-US" sz="1800">
                <a:latin typeface="Arial" pitchFamily="34" charset="0"/>
              </a:rPr>
              <a:t>Some involvement required</a:t>
            </a:r>
            <a:endParaRPr lang="en-AU" sz="1800">
              <a:latin typeface="Arial" pitchFamily="34" charset="0"/>
            </a:endParaRP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403350" y="3716338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latin typeface="Arial" pitchFamily="34" charset="0"/>
              </a:rPr>
              <a:t>Awareness</a:t>
            </a:r>
          </a:p>
          <a:p>
            <a:r>
              <a:rPr lang="en-US" sz="1800">
                <a:latin typeface="Arial" pitchFamily="34" charset="0"/>
              </a:rPr>
              <a:t>Keep informed</a:t>
            </a:r>
            <a:endParaRPr lang="en-AU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Initiation Documents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organization has its own variations of what documents are required for project initiation.  </a:t>
            </a:r>
          </a:p>
          <a:p>
            <a:r>
              <a:rPr lang="en-US"/>
              <a:t>It’s important to identify the need for projects, who the stakeholders are, and what the main goals are for the project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Planning &amp; Initiation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“If you plan for nothing – you will surely get there”</a:t>
            </a:r>
          </a:p>
          <a:p>
            <a:r>
              <a:rPr lang="en-US" sz="2800"/>
              <a:t>Define the job in detail</a:t>
            </a:r>
          </a:p>
          <a:p>
            <a:r>
              <a:rPr lang="en-US" sz="2800"/>
              <a:t>Get the right people in the right roles</a:t>
            </a:r>
          </a:p>
          <a:p>
            <a:r>
              <a:rPr lang="en-US" sz="2800"/>
              <a:t>Estimate the time and costs</a:t>
            </a:r>
          </a:p>
          <a:p>
            <a:r>
              <a:rPr lang="en-US" sz="2800"/>
              <a:t>Break the job down into smaller tasks</a:t>
            </a:r>
          </a:p>
          <a:p>
            <a:r>
              <a:rPr lang="en-US" sz="2800"/>
              <a:t>Develop project standards</a:t>
            </a:r>
          </a:p>
          <a:p>
            <a:r>
              <a:rPr lang="en-US" sz="2800"/>
              <a:t>Establish a change procedure</a:t>
            </a:r>
          </a:p>
          <a:p>
            <a:r>
              <a:rPr lang="en-US" sz="2800"/>
              <a:t>Agree on Acceptance criteria</a:t>
            </a:r>
          </a:p>
          <a:p>
            <a:endParaRPr lang="en-US" sz="280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04800" y="1524000"/>
            <a:ext cx="853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Activities in the planning phase</a:t>
            </a:r>
            <a:endParaRPr lang="en-GB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Integration</a:t>
            </a:r>
          </a:p>
          <a:p>
            <a:pPr lvl="1"/>
            <a:r>
              <a:rPr lang="en-US" sz="2400"/>
              <a:t>Project plan development</a:t>
            </a:r>
          </a:p>
          <a:p>
            <a:r>
              <a:rPr lang="en-US" sz="2800"/>
              <a:t>Scope</a:t>
            </a:r>
          </a:p>
          <a:p>
            <a:pPr lvl="1"/>
            <a:r>
              <a:rPr lang="en-US" sz="2400"/>
              <a:t>Scope planning, scope definition</a:t>
            </a:r>
          </a:p>
          <a:p>
            <a:r>
              <a:rPr lang="en-US" sz="2800"/>
              <a:t>Time</a:t>
            </a:r>
          </a:p>
          <a:p>
            <a:pPr lvl="1"/>
            <a:r>
              <a:rPr lang="en-US" sz="2400"/>
              <a:t>Activity definition, activity sequencing, activity duration, estimating, schedule development</a:t>
            </a:r>
          </a:p>
          <a:p>
            <a:r>
              <a:rPr lang="en-US" sz="2800"/>
              <a:t>Cost</a:t>
            </a:r>
          </a:p>
          <a:p>
            <a:pPr lvl="1"/>
            <a:r>
              <a:rPr lang="en-US" sz="2400"/>
              <a:t>Resource planning, cost estimating, cost budgeting</a:t>
            </a:r>
          </a:p>
          <a:p>
            <a:pPr lvl="1"/>
            <a:endParaRPr lang="en-US" sz="2400"/>
          </a:p>
          <a:p>
            <a:endParaRPr lang="en-GB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Activities in the planning phase</a:t>
            </a: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Quality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Quality planning</a:t>
            </a:r>
          </a:p>
          <a:p>
            <a:pPr>
              <a:lnSpc>
                <a:spcPct val="90000"/>
              </a:lnSpc>
            </a:pPr>
            <a:r>
              <a:rPr lang="en-US" sz="2800"/>
              <a:t>Human Resource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Organisational planning, staff acquisition</a:t>
            </a:r>
          </a:p>
          <a:p>
            <a:pPr>
              <a:lnSpc>
                <a:spcPct val="90000"/>
              </a:lnSpc>
            </a:pPr>
            <a:r>
              <a:rPr lang="en-US" sz="2800"/>
              <a:t>Communications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Communications planning</a:t>
            </a:r>
          </a:p>
          <a:p>
            <a:pPr>
              <a:lnSpc>
                <a:spcPct val="90000"/>
              </a:lnSpc>
            </a:pPr>
            <a:r>
              <a:rPr lang="en-US" sz="2800"/>
              <a:t>Risk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Risk management planning, risk identification, qualitative risk analysis, risk response planning</a:t>
            </a:r>
          </a:p>
          <a:p>
            <a:pPr>
              <a:lnSpc>
                <a:spcPct val="90000"/>
              </a:lnSpc>
            </a:pPr>
            <a:r>
              <a:rPr lang="en-US" sz="2800"/>
              <a:t>Procurement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Procurement planning, Solicitation planning</a:t>
            </a:r>
            <a:endParaRPr lang="en-GB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Detailed planning approach</a:t>
            </a:r>
            <a:br>
              <a:rPr lang="en-US" sz="2800"/>
            </a:br>
            <a:r>
              <a:rPr lang="en-US" sz="1900" b="1" i="1"/>
              <a:t>90% planning, 10% execution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Why do I need to write it up?</a:t>
            </a:r>
          </a:p>
          <a:p>
            <a:pPr lvl="1">
              <a:lnSpc>
                <a:spcPct val="90000"/>
              </a:lnSpc>
            </a:pPr>
            <a:r>
              <a:rPr lang="en-US"/>
              <a:t>CTRs (Cost, Time, Resource sheets)</a:t>
            </a:r>
          </a:p>
          <a:p>
            <a:pPr lvl="1">
              <a:lnSpc>
                <a:spcPct val="90000"/>
              </a:lnSpc>
            </a:pPr>
            <a:r>
              <a:rPr lang="en-US"/>
              <a:t>XX Hour Rule – no task should be more than 30 hours.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/>
              <a:t>CTRs are used as</a:t>
            </a:r>
          </a:p>
          <a:p>
            <a:pPr lvl="1">
              <a:lnSpc>
                <a:spcPct val="90000"/>
              </a:lnSpc>
            </a:pPr>
            <a:r>
              <a:rPr lang="en-US"/>
              <a:t>Checklist for completeness</a:t>
            </a:r>
          </a:p>
          <a:p>
            <a:pPr lvl="1">
              <a:lnSpc>
                <a:spcPct val="90000"/>
              </a:lnSpc>
            </a:pPr>
            <a:r>
              <a:rPr lang="en-US"/>
              <a:t>Clear communication document</a:t>
            </a:r>
          </a:p>
          <a:p>
            <a:pPr lvl="1">
              <a:lnSpc>
                <a:spcPct val="90000"/>
              </a:lnSpc>
            </a:pPr>
            <a:r>
              <a:rPr lang="en-US"/>
              <a:t>Input to Kick off Meeting</a:t>
            </a:r>
          </a:p>
          <a:p>
            <a:pPr lvl="1">
              <a:lnSpc>
                <a:spcPct val="90000"/>
              </a:lnSpc>
            </a:pPr>
            <a:r>
              <a:rPr lang="en-US"/>
              <a:t>Progress reporting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Planning</a:t>
            </a:r>
            <a:br>
              <a:rPr lang="en-US"/>
            </a:br>
            <a:r>
              <a:rPr lang="en-US"/>
              <a:t> </a:t>
            </a:r>
            <a:r>
              <a:rPr lang="en-US" sz="2100" b="1" i="1"/>
              <a:t>90% planning, 10% execution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main purpose of project planning is to guide execution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Every knowledge area includes planning information </a:t>
            </a:r>
            <a:r>
              <a:rPr lang="en-US" sz="2000" dirty="0"/>
              <a:t>(see Table 3-5 on pages 79-80)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outputs include: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team contract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scope statement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work breakdown structure (WBS)*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project schedule, in the form of a Gantt chart with all dependencies and resources entered*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list of prioritized risks*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484188" y="3641725"/>
            <a:ext cx="346075" cy="404813"/>
            <a:chOff x="3217" y="3526"/>
            <a:chExt cx="314" cy="367"/>
          </a:xfrm>
        </p:grpSpPr>
        <p:sp>
          <p:nvSpPr>
            <p:cNvPr id="110597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00" name="Line 8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02" name="Group 10"/>
          <p:cNvGrpSpPr>
            <a:grpSpLocks/>
          </p:cNvGrpSpPr>
          <p:nvPr/>
        </p:nvGrpSpPr>
        <p:grpSpPr bwMode="auto">
          <a:xfrm>
            <a:off x="484188" y="4175125"/>
            <a:ext cx="346075" cy="404813"/>
            <a:chOff x="3217" y="3526"/>
            <a:chExt cx="314" cy="367"/>
          </a:xfrm>
        </p:grpSpPr>
        <p:sp>
          <p:nvSpPr>
            <p:cNvPr id="110603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484188" y="4619625"/>
            <a:ext cx="346075" cy="404813"/>
            <a:chOff x="3217" y="3526"/>
            <a:chExt cx="314" cy="367"/>
          </a:xfrm>
        </p:grpSpPr>
        <p:sp>
          <p:nvSpPr>
            <p:cNvPr id="110609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4" name="Group 22"/>
          <p:cNvGrpSpPr>
            <a:grpSpLocks/>
          </p:cNvGrpSpPr>
          <p:nvPr/>
        </p:nvGrpSpPr>
        <p:grpSpPr bwMode="auto">
          <a:xfrm>
            <a:off x="509588" y="5102225"/>
            <a:ext cx="346075" cy="404813"/>
            <a:chOff x="3217" y="3526"/>
            <a:chExt cx="314" cy="367"/>
          </a:xfrm>
        </p:grpSpPr>
        <p:sp>
          <p:nvSpPr>
            <p:cNvPr id="110615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6" name="Line 24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17" name="Line 25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534988" y="5610225"/>
            <a:ext cx="346075" cy="404813"/>
            <a:chOff x="3217" y="3526"/>
            <a:chExt cx="314" cy="367"/>
          </a:xfrm>
        </p:grpSpPr>
        <p:sp>
          <p:nvSpPr>
            <p:cNvPr id="110621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2" name="Line 30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23" name="Line 31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Question</a:t>
            </a: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is a scope statement critical?</a:t>
            </a:r>
          </a:p>
          <a:p>
            <a:endParaRPr lang="en-US"/>
          </a:p>
          <a:p>
            <a:r>
              <a:rPr lang="en-US"/>
              <a:t>If you were organising a party, what is in scope and what is out of scope.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Breakdown approaches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guidelines</a:t>
            </a:r>
          </a:p>
          <a:p>
            <a:r>
              <a:rPr lang="en-US" dirty="0"/>
              <a:t>Analogy</a:t>
            </a:r>
          </a:p>
          <a:p>
            <a:r>
              <a:rPr lang="en-US" dirty="0"/>
              <a:t>Top down</a:t>
            </a:r>
          </a:p>
          <a:p>
            <a:r>
              <a:rPr lang="en-US" dirty="0"/>
              <a:t>Bottom up</a:t>
            </a:r>
          </a:p>
          <a:p>
            <a:r>
              <a:rPr lang="en-US" dirty="0"/>
              <a:t>Mind-mapping</a:t>
            </a:r>
          </a:p>
          <a:p>
            <a:endParaRPr lang="en-US" dirty="0"/>
          </a:p>
          <a:p>
            <a:pPr algn="r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and projects</a:t>
            </a:r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1371600" y="4572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1371600" y="441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010400" y="3962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time</a:t>
            </a:r>
            <a:endParaRPr lang="en-GB">
              <a:latin typeface="Arial" pitchFamily="34" charset="0"/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2743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4267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58674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447800" y="472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Phase</a:t>
            </a:r>
            <a:endParaRPr lang="en-GB">
              <a:latin typeface="Arial" pitchFamily="34" charset="0"/>
            </a:endParaRP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2971800" y="472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Phase</a:t>
            </a:r>
            <a:endParaRPr lang="en-GB">
              <a:latin typeface="Arial" pitchFamily="34" charset="0"/>
            </a:endParaRP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4495800" y="472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Phase</a:t>
            </a:r>
            <a:endParaRPr lang="en-GB">
              <a:latin typeface="Arial" pitchFamily="34" charset="0"/>
            </a:endParaRP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6019800" y="472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Phase</a:t>
            </a:r>
            <a:endParaRPr lang="en-GB">
              <a:latin typeface="Arial" pitchFamily="34" charset="0"/>
            </a:endParaRP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066800" y="2743200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Project start</a:t>
            </a:r>
            <a:endParaRPr lang="en-GB">
              <a:latin typeface="Arial" pitchFamily="34" charset="0"/>
            </a:endParaRP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6350000" y="2743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Project end</a:t>
            </a:r>
            <a:endParaRPr lang="en-GB">
              <a:latin typeface="Arial" pitchFamily="34" charset="0"/>
            </a:endParaRP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1371600" y="32004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Project Gantt Chart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/>
          <a:srcRect t="10001" b="6667"/>
          <a:stretch>
            <a:fillRect/>
          </a:stretch>
        </p:blipFill>
        <p:spPr bwMode="auto">
          <a:xfrm>
            <a:off x="482600" y="1333500"/>
            <a:ext cx="83058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GB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party:</a:t>
            </a:r>
          </a:p>
          <a:p>
            <a:endParaRPr lang="en-US"/>
          </a:p>
          <a:p>
            <a:pPr lvl="1"/>
            <a:r>
              <a:rPr lang="en-US"/>
              <a:t>Use mind-mapping method to produce a WBS.</a:t>
            </a:r>
          </a:p>
          <a:p>
            <a:endParaRPr lang="en-US"/>
          </a:p>
          <a:p>
            <a:pPr lvl="1"/>
            <a:r>
              <a:rPr lang="en-US"/>
              <a:t>Use the top-down approach</a:t>
            </a:r>
          </a:p>
          <a:p>
            <a:endParaRPr lang="en-US"/>
          </a:p>
          <a:p>
            <a:pPr lvl="1"/>
            <a:r>
              <a:rPr lang="en-US"/>
              <a:t>Use the bottom-up approach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List of Prioritized Risks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/>
          <a:srcRect t="9677" b="12537"/>
          <a:stretch>
            <a:fillRect/>
          </a:stretch>
        </p:blipFill>
        <p:spPr bwMode="auto">
          <a:xfrm>
            <a:off x="533400" y="1435100"/>
            <a:ext cx="86106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  <a:endParaRPr lang="en-AU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your risks for </a:t>
            </a:r>
            <a:r>
              <a:rPr lang="en-US" dirty="0" smtClean="0"/>
              <a:t>the</a:t>
            </a:r>
            <a:r>
              <a:rPr lang="en-US" dirty="0" smtClean="0"/>
              <a:t> project.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the top 5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Checklist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/>
              <a:t>Has a project definition been written, reviewed by the stakeholders and approved by the project sponsor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Have the benefits been fully assessed and quantified wherever possible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 the benefits match the needs?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Have all the risks been identified and categorized?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 a comprehensive and satisfactory work breakdown been developed?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the work breakdown reflect the deliverables to be produced?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Are all key logical relationships between projects and activities clear?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 the plan been developed to minimize or offset the risks?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each deliverable, check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Are the project deliverables relevant and are they feasible both to produce and implement?</a:t>
            </a:r>
          </a:p>
          <a:p>
            <a:pPr lvl="1">
              <a:lnSpc>
                <a:spcPct val="90000"/>
              </a:lnSpc>
            </a:pPr>
            <a:r>
              <a:rPr lang="en-US"/>
              <a:t>Have quality criteria been established?</a:t>
            </a:r>
          </a:p>
          <a:p>
            <a:pPr lvl="1">
              <a:lnSpc>
                <a:spcPct val="90000"/>
              </a:lnSpc>
            </a:pPr>
            <a:r>
              <a:rPr lang="en-US"/>
              <a:t>Is it clear who is accountable for preparing each deliverable?</a:t>
            </a:r>
          </a:p>
          <a:p>
            <a:pPr lvl="1">
              <a:lnSpc>
                <a:spcPct val="90000"/>
              </a:lnSpc>
            </a:pPr>
            <a:r>
              <a:rPr lang="en-US"/>
              <a:t>Is it clear who will review the deliverable prior to signing off acceptance of each deliverable?</a:t>
            </a:r>
          </a:p>
          <a:p>
            <a:pPr lvl="1">
              <a:lnSpc>
                <a:spcPct val="90000"/>
              </a:lnSpc>
            </a:pPr>
            <a:r>
              <a:rPr lang="en-US"/>
              <a:t>Is it clear who will sign off each deliverable?</a:t>
            </a:r>
          </a:p>
          <a:p>
            <a:pPr lvl="1">
              <a:lnSpc>
                <a:spcPct val="90000"/>
              </a:lnSpc>
            </a:pPr>
            <a:r>
              <a:rPr lang="en-US"/>
              <a:t>Has sufficient time been allowed for reviewing/amending each deliverable?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 of Process Groups in a Phase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397000"/>
            <a:ext cx="82296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178425" y="5992813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(PMBOK</a:t>
            </a:r>
            <a:r>
              <a:rPr lang="en-US" sz="2000">
                <a:solidFill>
                  <a:schemeClr val="tx2"/>
                </a:solidFill>
                <a:latin typeface="Arial" pitchFamily="34" charset="0"/>
                <a:cs typeface="Times New Roman" pitchFamily="18" charset="0"/>
              </a:rPr>
              <a:t>®</a:t>
            </a: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 Guide, 2000, p. 31)</a:t>
            </a:r>
            <a:endParaRPr lang="en-GB" sz="20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Project Definition (Buttrick 2000)	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If you don’t know </a:t>
            </a:r>
            <a:r>
              <a:rPr lang="en-US" sz="2800" i="1" u="sng"/>
              <a:t>why</a:t>
            </a:r>
            <a:r>
              <a:rPr lang="en-US" sz="2800"/>
              <a:t> you are doing the project, consider terminating it</a:t>
            </a:r>
          </a:p>
          <a:p>
            <a:r>
              <a:rPr lang="en-US" sz="2800"/>
              <a:t>If you don’t know </a:t>
            </a:r>
            <a:r>
              <a:rPr lang="en-US" sz="2800" i="1" u="sng"/>
              <a:t>what</a:t>
            </a:r>
            <a:r>
              <a:rPr lang="en-US" sz="2800"/>
              <a:t> you are delivering, regard your costs and timescales as unstable and your risk high</a:t>
            </a:r>
          </a:p>
          <a:p>
            <a:r>
              <a:rPr lang="en-US" sz="2800"/>
              <a:t>If you don’t know </a:t>
            </a:r>
            <a:r>
              <a:rPr lang="en-US" sz="2800" i="1" u="sng"/>
              <a:t>when</a:t>
            </a:r>
            <a:r>
              <a:rPr lang="en-US" sz="2800"/>
              <a:t> it will be done, carry out more investigations until you do</a:t>
            </a:r>
          </a:p>
          <a:p>
            <a:r>
              <a:rPr lang="en-US" sz="2800"/>
              <a:t>If you don’t know </a:t>
            </a:r>
            <a:r>
              <a:rPr lang="en-US" sz="2800" i="1" u="sng"/>
              <a:t>how</a:t>
            </a:r>
            <a:r>
              <a:rPr lang="en-US" sz="2800"/>
              <a:t> you will approach the project, regard risk as high and investigate further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 Knowledge Areas</a:t>
            </a:r>
            <a:endParaRPr lang="en-AU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/>
          <a:srcRect t="28346" r="33038" b="21025"/>
          <a:stretch>
            <a:fillRect/>
          </a:stretch>
        </p:blipFill>
        <p:spPr bwMode="auto">
          <a:xfrm>
            <a:off x="482600" y="1909763"/>
            <a:ext cx="68326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/>
          <a:srcRect l="68141" t="47713" r="19469" b="38057"/>
          <a:stretch>
            <a:fillRect/>
          </a:stretch>
        </p:blipFill>
        <p:spPr bwMode="auto">
          <a:xfrm>
            <a:off x="7543800" y="3500438"/>
            <a:ext cx="10668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 Among Process Groups &amp; Knowledge Areas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rcRect t="1303"/>
          <a:stretch>
            <a:fillRect/>
          </a:stretch>
        </p:blipFill>
        <p:spPr bwMode="auto">
          <a:xfrm>
            <a:off x="812800" y="1397000"/>
            <a:ext cx="78486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622925" y="6145213"/>
            <a:ext cx="3209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Arial" pitchFamily="34" charset="0"/>
              </a:rPr>
              <a:t>(PMBOK</a:t>
            </a:r>
            <a:r>
              <a:rPr lang="en-US" sz="1800">
                <a:solidFill>
                  <a:schemeClr val="tx2"/>
                </a:solidFill>
                <a:latin typeface="Arial" pitchFamily="34" charset="0"/>
                <a:cs typeface="Times New Roman" pitchFamily="18" charset="0"/>
              </a:rPr>
              <a:t>®</a:t>
            </a:r>
            <a:r>
              <a:rPr lang="en-US" sz="1800">
                <a:solidFill>
                  <a:schemeClr val="tx2"/>
                </a:solidFill>
                <a:latin typeface="Arial" pitchFamily="34" charset="0"/>
              </a:rPr>
              <a:t> Guide 2000, p. 38)</a:t>
            </a:r>
            <a:endParaRPr lang="en-GB" sz="18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Initiation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Initiating a project includes recognizing and starting a new project or project phase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organizations use a pre-initiation phase, while others include items like developing a business case as part of initiation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Main goal is to formally select and start off projects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outputs include: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Assigning the project manager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Identifying key stakeholders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Completing a business </a:t>
            </a:r>
            <a:r>
              <a:rPr lang="en-US" sz="2400" dirty="0" smtClean="0"/>
              <a:t>case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Completing a project charter &amp; getting signatures on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endParaRPr lang="en-US" sz="2000" dirty="0"/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850900" y="4673600"/>
            <a:ext cx="282575" cy="330200"/>
            <a:chOff x="3217" y="3526"/>
            <a:chExt cx="314" cy="367"/>
          </a:xfrm>
        </p:grpSpPr>
        <p:sp>
          <p:nvSpPr>
            <p:cNvPr id="106501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838200" y="5092700"/>
            <a:ext cx="282575" cy="330200"/>
            <a:chOff x="3217" y="3526"/>
            <a:chExt cx="314" cy="367"/>
          </a:xfrm>
        </p:grpSpPr>
        <p:sp>
          <p:nvSpPr>
            <p:cNvPr id="106507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12" name="Group 16"/>
          <p:cNvGrpSpPr>
            <a:grpSpLocks/>
          </p:cNvGrpSpPr>
          <p:nvPr/>
        </p:nvGrpSpPr>
        <p:grpSpPr bwMode="auto">
          <a:xfrm>
            <a:off x="850900" y="5537200"/>
            <a:ext cx="282575" cy="330200"/>
            <a:chOff x="3217" y="3526"/>
            <a:chExt cx="314" cy="367"/>
          </a:xfrm>
        </p:grpSpPr>
        <p:sp>
          <p:nvSpPr>
            <p:cNvPr id="106513" name="Document"/>
            <p:cNvSpPr>
              <a:spLocks noEditPoints="1" noChangeArrowheads="1"/>
            </p:cNvSpPr>
            <p:nvPr/>
          </p:nvSpPr>
          <p:spPr bwMode="auto">
            <a:xfrm>
              <a:off x="3217" y="3526"/>
              <a:ext cx="314" cy="36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>
              <a:off x="3272" y="3592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15" name="Line 19"/>
            <p:cNvSpPr>
              <a:spLocks noChangeShapeType="1"/>
            </p:cNvSpPr>
            <p:nvPr/>
          </p:nvSpPr>
          <p:spPr bwMode="auto">
            <a:xfrm>
              <a:off x="3272" y="364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3274" y="3700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3274" y="375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GB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stakeholder?</a:t>
            </a:r>
          </a:p>
          <a:p>
            <a:endParaRPr lang="en-US"/>
          </a:p>
          <a:p>
            <a:r>
              <a:rPr lang="en-US"/>
              <a:t>What is it important to identify all of the stakeholders?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stakeholders</a:t>
            </a:r>
            <a:endParaRPr lang="en-GB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14475"/>
            <a:ext cx="44958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T 327 Topic 08 2004 Semester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ICT 327 Topic 08 2004 Semester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T 327 Topic 08 2004 Semester 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327 Topic 08 2004 Semester 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327 Topic 08 2004 Semester 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327 Topic 08 2004 Semester 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327 Topic 08 2004 Semester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327 Topic 08 2004 Semester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327 Topic 08 2004 Semester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Settings\NEC user\Desktop\ICT327\ICT 327 Topic 08 2004 Semester 2.ppt</Template>
  <TotalTime>692</TotalTime>
  <Words>1006</Words>
  <Application>Microsoft PowerPoint</Application>
  <PresentationFormat>On-screen Show (4:3)</PresentationFormat>
  <Paragraphs>167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ICT 327 Topic 08 2004 Semester 2</vt:lpstr>
      <vt:lpstr> Project Planning &amp; Initiation </vt:lpstr>
      <vt:lpstr>Time and projects</vt:lpstr>
      <vt:lpstr>Overlap of Process Groups in a Phase</vt:lpstr>
      <vt:lpstr>Project Definition (Buttrick 2000) </vt:lpstr>
      <vt:lpstr>9 Knowledge Areas</vt:lpstr>
      <vt:lpstr>Relationships Among Process Groups &amp; Knowledge Areas</vt:lpstr>
      <vt:lpstr>Project Initiation</vt:lpstr>
      <vt:lpstr>Question</vt:lpstr>
      <vt:lpstr>Example stakeholders</vt:lpstr>
      <vt:lpstr>Stakeholders</vt:lpstr>
      <vt:lpstr>Stakeholder analysis map</vt:lpstr>
      <vt:lpstr>Project Initiation Documents</vt:lpstr>
      <vt:lpstr>Project Planning &amp; Initiation</vt:lpstr>
      <vt:lpstr>Activities in the planning phase</vt:lpstr>
      <vt:lpstr>Activities in the planning phase</vt:lpstr>
      <vt:lpstr>Detailed planning approach 90% planning, 10% execution</vt:lpstr>
      <vt:lpstr>Project Planning  90% planning, 10% execution</vt:lpstr>
      <vt:lpstr> Question</vt:lpstr>
      <vt:lpstr>Work Breakdown approaches</vt:lpstr>
      <vt:lpstr>Example Project Gantt Chart</vt:lpstr>
      <vt:lpstr>Question</vt:lpstr>
      <vt:lpstr>Example List of Prioritized Risks</vt:lpstr>
      <vt:lpstr>Activity</vt:lpstr>
      <vt:lpstr>Project Checklist</vt:lpstr>
      <vt:lpstr>For each deliverable, check </vt:lpstr>
    </vt:vector>
  </TitlesOfParts>
  <Company>Murdoch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&amp; Initiation</dc:title>
  <dc:subject>ICT327 Management of IT Projects</dc:subject>
  <dc:creator>Diana Adorno</dc:creator>
  <cp:lastModifiedBy>USER</cp:lastModifiedBy>
  <cp:revision>31</cp:revision>
  <dcterms:created xsi:type="dcterms:W3CDTF">2004-05-09T05:01:51Z</dcterms:created>
  <dcterms:modified xsi:type="dcterms:W3CDTF">2019-07-30T04:20:12Z</dcterms:modified>
</cp:coreProperties>
</file>