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9" r:id="rId21"/>
    <p:sldId id="274" r:id="rId22"/>
    <p:sldId id="275" r:id="rId23"/>
    <p:sldId id="276" r:id="rId24"/>
    <p:sldId id="277" r:id="rId25"/>
    <p:sldId id="278" r:id="rId26"/>
    <p:sldId id="290" r:id="rId27"/>
    <p:sldId id="279" r:id="rId28"/>
    <p:sldId id="280" r:id="rId29"/>
    <p:sldId id="281" r:id="rId30"/>
    <p:sldId id="282" r:id="rId31"/>
    <p:sldId id="283" r:id="rId32"/>
    <p:sldId id="284" r:id="rId33"/>
    <p:sldId id="285" r:id="rId34"/>
    <p:sldId id="291" r:id="rId35"/>
    <p:sldId id="292" r:id="rId36"/>
    <p:sldId id="295" r:id="rId37"/>
    <p:sldId id="296" r:id="rId38"/>
    <p:sldId id="293" r:id="rId39"/>
    <p:sldId id="294"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609600"/>
            <a:ext cx="7772400" cy="3809999"/>
          </a:xfrm>
        </p:spPr>
        <p:txBody>
          <a:bodyPr>
            <a:normAutofit/>
          </a:bodyPr>
          <a:lstStyle/>
          <a:p>
            <a:pPr eaLnBrk="1" hangingPunct="1">
              <a:defRPr/>
            </a:pP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PROJECT MANAGEMENT TOOLS AND TECHNIQUES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smtClean="0">
              <a:solidFill>
                <a:schemeClr val="tx1"/>
              </a:solidFill>
            </a:endParaRPr>
          </a:p>
        </p:txBody>
      </p:sp>
      <p:sp>
        <p:nvSpPr>
          <p:cNvPr id="21507" name="Rectangle 3"/>
          <p:cNvSpPr>
            <a:spLocks noGrp="1" noChangeArrowheads="1"/>
          </p:cNvSpPr>
          <p:nvPr>
            <p:ph type="subTitle" idx="1"/>
          </p:nvPr>
        </p:nvSpPr>
        <p:spPr>
          <a:xfrm>
            <a:off x="457200" y="685800"/>
            <a:ext cx="8686800" cy="4953000"/>
          </a:xfrm>
        </p:spPr>
        <p:txBody>
          <a:bodyPr/>
          <a:lstStyle/>
          <a:p>
            <a:pPr marL="609600" indent="-609600" algn="l" eaLnBrk="1" hangingPunct="1">
              <a:lnSpc>
                <a:spcPct val="80000"/>
              </a:lnSpc>
              <a:defRPr/>
            </a:pPr>
            <a:r>
              <a:rPr lang="en-US" sz="1800" b="1" dirty="0" smtClean="0"/>
              <a:t>2.1 DESCRIBING PROJECT SCOPE, ALTERNATIVES  AND FEASIBILITY</a:t>
            </a:r>
          </a:p>
          <a:p>
            <a:pPr marL="609600" indent="-609600" algn="l" eaLnBrk="1" hangingPunct="1">
              <a:lnSpc>
                <a:spcPct val="80000"/>
              </a:lnSpc>
              <a:defRPr/>
            </a:pPr>
            <a:endParaRPr lang="en-US" sz="1800" b="1" u="sng" dirty="0" smtClean="0">
              <a:solidFill>
                <a:srgbClr val="FFFF00"/>
              </a:solidFill>
            </a:endParaRPr>
          </a:p>
          <a:p>
            <a:pPr marL="609600" indent="-609600" algn="l" eaLnBrk="1" hangingPunct="1">
              <a:lnSpc>
                <a:spcPct val="80000"/>
              </a:lnSpc>
              <a:defRPr/>
            </a:pPr>
            <a:r>
              <a:rPr lang="en-US" sz="1800" b="1" u="sng" dirty="0" smtClean="0">
                <a:solidFill>
                  <a:srgbClr val="FF0000"/>
                </a:solidFill>
              </a:rPr>
              <a:t>PURPOSE:</a:t>
            </a:r>
            <a:r>
              <a:rPr lang="en-US" sz="1800" b="1" dirty="0" smtClean="0">
                <a:solidFill>
                  <a:srgbClr val="FF0000"/>
                </a:solidFill>
              </a:rPr>
              <a:t> Is to understand the content and complexity   </a:t>
            </a:r>
            <a:br>
              <a:rPr lang="en-US" sz="1800" b="1" dirty="0" smtClean="0">
                <a:solidFill>
                  <a:srgbClr val="FF0000"/>
                </a:solidFill>
              </a:rPr>
            </a:br>
            <a:r>
              <a:rPr lang="en-US" sz="1800" b="1" dirty="0" smtClean="0">
                <a:solidFill>
                  <a:srgbClr val="FF0000"/>
                </a:solidFill>
              </a:rPr>
              <a:t>             of the Project.</a:t>
            </a:r>
          </a:p>
          <a:p>
            <a:pPr marL="609600" indent="-609600" algn="l" eaLnBrk="1" hangingPunct="1">
              <a:lnSpc>
                <a:spcPct val="80000"/>
              </a:lnSpc>
              <a:defRPr/>
            </a:pPr>
            <a:endParaRPr lang="en-US" sz="1800" dirty="0" smtClean="0">
              <a:solidFill>
                <a:srgbClr val="FFFF00"/>
              </a:solidFill>
            </a:endParaRPr>
          </a:p>
          <a:p>
            <a:pPr marL="609600" indent="-609600" algn="l" eaLnBrk="1" hangingPunct="1">
              <a:lnSpc>
                <a:spcPct val="80000"/>
              </a:lnSpc>
              <a:defRPr/>
            </a:pPr>
            <a:endParaRPr lang="en-US" sz="1800" dirty="0" smtClean="0">
              <a:solidFill>
                <a:srgbClr val="FFFF00"/>
              </a:solidFill>
            </a:endParaRPr>
          </a:p>
          <a:p>
            <a:pPr marL="609600" indent="-609600" algn="l" eaLnBrk="1" hangingPunct="1">
              <a:lnSpc>
                <a:spcPct val="80000"/>
              </a:lnSpc>
              <a:defRPr/>
            </a:pPr>
            <a:r>
              <a:rPr lang="en-US" sz="1800" b="1" dirty="0" smtClean="0"/>
              <a:t>2.2 DIVIDING THE PROJECT INTO MANAGEABLE TASKS (WORK BREAKEDOWN STRUCTURE)</a:t>
            </a:r>
          </a:p>
          <a:p>
            <a:pPr marL="609600" indent="-609600" algn="l" eaLnBrk="1" hangingPunct="1">
              <a:lnSpc>
                <a:spcPct val="80000"/>
              </a:lnSpc>
              <a:defRPr/>
            </a:pPr>
            <a:r>
              <a:rPr lang="en-US" sz="1800" b="1" dirty="0" smtClean="0"/>
              <a:t>       </a:t>
            </a:r>
            <a:br>
              <a:rPr lang="en-US" sz="1800" b="1" dirty="0" smtClean="0"/>
            </a:br>
            <a:r>
              <a:rPr lang="en-US" sz="1800" b="1" dirty="0" smtClean="0">
                <a:solidFill>
                  <a:srgbClr val="FF0000"/>
                </a:solidFill>
              </a:rPr>
              <a:t>Project must be divided into manageable tasks and then logically order them to ensure a smooth evolution between tasks. </a:t>
            </a:r>
          </a:p>
          <a:p>
            <a:pPr marL="609600" indent="-609600" algn="l" eaLnBrk="1" hangingPunct="1">
              <a:lnSpc>
                <a:spcPct val="80000"/>
              </a:lnSpc>
              <a:defRPr/>
            </a:pPr>
            <a:endParaRPr lang="en-US" sz="1800" b="1" dirty="0" smtClean="0">
              <a:solidFill>
                <a:srgbClr val="FF0000"/>
              </a:solidFill>
            </a:endParaRPr>
          </a:p>
          <a:p>
            <a:pPr marL="609600" indent="-609600" algn="l" eaLnBrk="1" hangingPunct="1">
              <a:lnSpc>
                <a:spcPct val="80000"/>
              </a:lnSpc>
              <a:defRPr/>
            </a:pPr>
            <a:r>
              <a:rPr lang="en-US" sz="1800" b="1" dirty="0" smtClean="0">
                <a:solidFill>
                  <a:srgbClr val="FF0000"/>
                </a:solidFill>
              </a:rPr>
              <a:t>       The definition of tasks and their sequences is referred as the Work </a:t>
            </a:r>
            <a:r>
              <a:rPr lang="en-US" sz="1800" b="1" dirty="0" err="1" smtClean="0">
                <a:solidFill>
                  <a:srgbClr val="FF0000"/>
                </a:solidFill>
              </a:rPr>
              <a:t>Breakedown</a:t>
            </a:r>
            <a:r>
              <a:rPr lang="en-US" sz="1800" b="1" dirty="0" smtClean="0">
                <a:solidFill>
                  <a:srgbClr val="FF0000"/>
                </a:solidFill>
              </a:rPr>
              <a:t> Structure (WBS).  </a:t>
            </a:r>
            <a:br>
              <a:rPr lang="en-US" sz="1800" b="1" dirty="0" smtClean="0">
                <a:solidFill>
                  <a:srgbClr val="FF0000"/>
                </a:solidFill>
              </a:rPr>
            </a:br>
            <a:endParaRPr lang="en-US" sz="1800" b="1" dirty="0" smtClean="0">
              <a:solidFill>
                <a:srgbClr val="FF0000"/>
              </a:solidFill>
            </a:endParaRPr>
          </a:p>
          <a:p>
            <a:pPr marL="609600" indent="-609600" algn="l" eaLnBrk="1" hangingPunct="1">
              <a:lnSpc>
                <a:spcPct val="80000"/>
              </a:lnSpc>
              <a:defRPr/>
            </a:pPr>
            <a:r>
              <a:rPr lang="en-US" sz="1800" b="1" dirty="0" smtClean="0">
                <a:solidFill>
                  <a:srgbClr val="FF0000"/>
                </a:solidFill>
              </a:rPr>
              <a:t>        WBS is  essential in Planning and executing the Project because it is the foundation for developing the Project Schedules  </a:t>
            </a:r>
            <a:r>
              <a:rPr lang="en-US" sz="1800" b="1" dirty="0" smtClean="0">
                <a:solidFill>
                  <a:srgbClr val="FFFF00"/>
                </a:solidFill>
              </a:rPr>
              <a:t/>
            </a:r>
            <a:br>
              <a:rPr lang="en-US" sz="1800" b="1" dirty="0" smtClean="0">
                <a:solidFill>
                  <a:srgbClr val="FFFF00"/>
                </a:solidFill>
              </a:rPr>
            </a:br>
            <a:r>
              <a:rPr lang="en-US" sz="1800" b="1" dirty="0" smtClean="0">
                <a:solidFill>
                  <a:srgbClr val="FFFF00"/>
                </a:solidFill>
              </a:rPr>
              <a:t>(</a:t>
            </a:r>
            <a:r>
              <a:rPr lang="en-US" sz="2000" b="1" dirty="0" smtClean="0"/>
              <a:t>PERT / and GANNT chart) </a:t>
            </a:r>
            <a:r>
              <a:rPr lang="en-US" sz="1800" b="1" dirty="0" smtClean="0">
                <a:solidFill>
                  <a:srgbClr val="FFFF00"/>
                </a:solidFill>
              </a:rPr>
              <a:t> </a:t>
            </a:r>
            <a:r>
              <a:rPr lang="en-US" sz="1800" b="1" dirty="0" smtClean="0">
                <a:solidFill>
                  <a:srgbClr val="FF0000"/>
                </a:solidFill>
              </a:rPr>
              <a:t>for identifying Milestones in the Scheduling and for managing Costs.</a:t>
            </a:r>
          </a:p>
          <a:p>
            <a:pPr marL="609600" indent="-609600" algn="l" eaLnBrk="1" hangingPunct="1">
              <a:lnSpc>
                <a:spcPct val="80000"/>
              </a:lnSpc>
              <a:defRPr/>
            </a:pPr>
            <a:endParaRPr lang="en-US" sz="1800" b="1" dirty="0" smtClean="0">
              <a:solidFill>
                <a:srgbClr val="FFFF0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152400"/>
            <a:ext cx="7924800" cy="530225"/>
          </a:xfrm>
        </p:spPr>
        <p:txBody>
          <a:bodyPr/>
          <a:lstStyle/>
          <a:p>
            <a:pPr eaLnBrk="1" hangingPunct="1">
              <a:defRPr/>
            </a:pPr>
            <a:r>
              <a:rPr lang="en-US" sz="2800" smtClean="0"/>
              <a:t>Work BreakedownStructure (WBS)</a:t>
            </a:r>
          </a:p>
        </p:txBody>
      </p:sp>
      <p:graphicFrame>
        <p:nvGraphicFramePr>
          <p:cNvPr id="1026" name="Object 3"/>
          <p:cNvGraphicFramePr>
            <a:graphicFrameLocks noChangeAspect="1"/>
          </p:cNvGraphicFramePr>
          <p:nvPr>
            <p:ph idx="1"/>
          </p:nvPr>
        </p:nvGraphicFramePr>
        <p:xfrm>
          <a:off x="609600" y="990600"/>
          <a:ext cx="7921625" cy="5256213"/>
        </p:xfrm>
        <a:graphic>
          <a:graphicData uri="http://schemas.openxmlformats.org/presentationml/2006/ole">
            <p:oleObj spid="_x0000_s1026" name="Bitmap Image" r:id="rId3" imgW="6095238" imgH="4571429" progId="PBrush">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smtClean="0">
              <a:solidFill>
                <a:schemeClr val="tx1"/>
              </a:solidFill>
            </a:endParaRPr>
          </a:p>
        </p:txBody>
      </p:sp>
      <p:sp>
        <p:nvSpPr>
          <p:cNvPr id="22531" name="Rectangle 3"/>
          <p:cNvSpPr>
            <a:spLocks noGrp="1" noChangeArrowheads="1"/>
          </p:cNvSpPr>
          <p:nvPr>
            <p:ph type="subTitle" idx="1"/>
          </p:nvPr>
        </p:nvSpPr>
        <p:spPr>
          <a:xfrm>
            <a:off x="457200" y="685800"/>
            <a:ext cx="8686800" cy="4953000"/>
          </a:xfrm>
        </p:spPr>
        <p:txBody>
          <a:bodyPr/>
          <a:lstStyle/>
          <a:p>
            <a:pPr marL="609600" indent="-609600" algn="l" eaLnBrk="1" hangingPunct="1">
              <a:lnSpc>
                <a:spcPct val="80000"/>
              </a:lnSpc>
              <a:defRPr/>
            </a:pPr>
            <a:r>
              <a:rPr lang="en-US" sz="1800" b="1" dirty="0" smtClean="0"/>
              <a:t>2.3 ESTIMATING RESOURCES AND CARRYING A RESOURCE PLAN</a:t>
            </a:r>
          </a:p>
          <a:p>
            <a:pPr marL="609600" indent="-609600" algn="l" eaLnBrk="1" hangingPunct="1">
              <a:lnSpc>
                <a:spcPct val="80000"/>
              </a:lnSpc>
              <a:defRPr/>
            </a:pPr>
            <a:endParaRPr lang="en-US" sz="1800" b="1" dirty="0" smtClean="0"/>
          </a:p>
          <a:p>
            <a:pPr marL="609600" indent="-609600" algn="l" eaLnBrk="1" hangingPunct="1">
              <a:lnSpc>
                <a:spcPct val="80000"/>
              </a:lnSpc>
              <a:defRPr/>
            </a:pPr>
            <a:r>
              <a:rPr lang="en-US" sz="1800" b="1" u="sng" dirty="0" smtClean="0">
                <a:solidFill>
                  <a:srgbClr val="FF0000"/>
                </a:solidFill>
              </a:rPr>
              <a:t>PURPOSE</a:t>
            </a:r>
          </a:p>
          <a:p>
            <a:pPr marL="609600" indent="-609600" algn="l" eaLnBrk="1" hangingPunct="1">
              <a:lnSpc>
                <a:spcPct val="80000"/>
              </a:lnSpc>
              <a:defRPr/>
            </a:pPr>
            <a:r>
              <a:rPr lang="en-US" sz="2000" b="1" dirty="0" smtClean="0">
                <a:solidFill>
                  <a:srgbClr val="FF0000"/>
                </a:solidFill>
              </a:rPr>
              <a:t>       Is to estimate Resource Requirements for each project Activity and use this information to create a Project Plan.</a:t>
            </a:r>
          </a:p>
          <a:p>
            <a:pPr marL="609600" indent="-609600" algn="l" eaLnBrk="1" hangingPunct="1">
              <a:lnSpc>
                <a:spcPct val="80000"/>
              </a:lnSpc>
              <a:defRPr/>
            </a:pPr>
            <a:endParaRPr lang="en-US" sz="2000" b="1" dirty="0" smtClean="0">
              <a:solidFill>
                <a:srgbClr val="FFFF00"/>
              </a:solidFill>
            </a:endParaRPr>
          </a:p>
          <a:p>
            <a:pPr marL="609600" indent="-609600" algn="l" eaLnBrk="1" hangingPunct="1">
              <a:lnSpc>
                <a:spcPct val="80000"/>
              </a:lnSpc>
              <a:defRPr/>
            </a:pPr>
            <a:r>
              <a:rPr lang="en-US" sz="1800" b="1" dirty="0" smtClean="0"/>
              <a:t>2.4 DEVELOPUNG A PRELIMINARY SCHEDULE</a:t>
            </a:r>
          </a:p>
          <a:p>
            <a:pPr marL="609600" indent="-609600" algn="l" eaLnBrk="1" hangingPunct="1">
              <a:lnSpc>
                <a:spcPct val="80000"/>
              </a:lnSpc>
              <a:defRPr/>
            </a:pPr>
            <a:endParaRPr lang="en-US" sz="1800" b="1" dirty="0" smtClean="0"/>
          </a:p>
          <a:p>
            <a:pPr marL="609600" indent="-609600" algn="l" eaLnBrk="1" hangingPunct="1">
              <a:lnSpc>
                <a:spcPct val="80000"/>
              </a:lnSpc>
              <a:defRPr/>
            </a:pPr>
            <a:r>
              <a:rPr lang="en-US" sz="1800" b="1" dirty="0" smtClean="0">
                <a:solidFill>
                  <a:srgbClr val="FF0000"/>
                </a:solidFill>
              </a:rPr>
              <a:t>      Using the information on Tasks and Resources availability to assign TIME ESTIMATES to each Activity in the WBS. </a:t>
            </a:r>
          </a:p>
          <a:p>
            <a:pPr marL="609600" indent="-609600" algn="l" eaLnBrk="1" hangingPunct="1">
              <a:lnSpc>
                <a:spcPct val="80000"/>
              </a:lnSpc>
              <a:defRPr/>
            </a:pPr>
            <a:endParaRPr lang="en-US" sz="1800" b="1" dirty="0" smtClean="0">
              <a:solidFill>
                <a:srgbClr val="FFFF00"/>
              </a:solidFill>
            </a:endParaRPr>
          </a:p>
          <a:p>
            <a:pPr marL="609600" indent="-609600" algn="l" eaLnBrk="1" hangingPunct="1">
              <a:lnSpc>
                <a:spcPct val="80000"/>
              </a:lnSpc>
              <a:defRPr/>
            </a:pPr>
            <a:r>
              <a:rPr lang="en-US" sz="1800" b="1" dirty="0" smtClean="0">
                <a:solidFill>
                  <a:srgbClr val="FFFF00"/>
                </a:solidFill>
              </a:rPr>
              <a:t>    </a:t>
            </a:r>
            <a:r>
              <a:rPr lang="en-US" sz="1800" b="1" dirty="0" smtClean="0">
                <a:solidFill>
                  <a:srgbClr val="FF0000"/>
                </a:solidFill>
              </a:rPr>
              <a:t>TIME ESTIMATES will allows you to create</a:t>
            </a:r>
            <a:r>
              <a:rPr lang="en-US" sz="1800" b="1" dirty="0" smtClean="0">
                <a:solidFill>
                  <a:srgbClr val="FFFF00"/>
                </a:solidFill>
              </a:rPr>
              <a:t> </a:t>
            </a:r>
            <a:r>
              <a:rPr lang="en-US" sz="1800" b="1" u="sng" dirty="0" smtClean="0"/>
              <a:t>Target Starting</a:t>
            </a:r>
            <a:r>
              <a:rPr lang="en-US" sz="1800" b="1" dirty="0" smtClean="0">
                <a:solidFill>
                  <a:srgbClr val="FFFF00"/>
                </a:solidFill>
              </a:rPr>
              <a:t> </a:t>
            </a:r>
            <a:r>
              <a:rPr lang="en-US" sz="1800" b="1" dirty="0" smtClean="0">
                <a:solidFill>
                  <a:srgbClr val="FF0000"/>
                </a:solidFill>
              </a:rPr>
              <a:t>and</a:t>
            </a:r>
            <a:r>
              <a:rPr lang="en-US" sz="1800" b="1" dirty="0" smtClean="0">
                <a:solidFill>
                  <a:srgbClr val="FFFF00"/>
                </a:solidFill>
              </a:rPr>
              <a:t> </a:t>
            </a:r>
            <a:r>
              <a:rPr lang="en-US" sz="1800" b="1" u="sng" dirty="0" smtClean="0"/>
              <a:t>Ending Dates</a:t>
            </a:r>
            <a:r>
              <a:rPr lang="en-US" sz="1800" b="1" dirty="0" smtClean="0">
                <a:solidFill>
                  <a:srgbClr val="FFFF00"/>
                </a:solidFill>
              </a:rPr>
              <a:t> </a:t>
            </a:r>
            <a:r>
              <a:rPr lang="en-US" sz="1800" b="1" dirty="0" smtClean="0">
                <a:solidFill>
                  <a:srgbClr val="FF0000"/>
                </a:solidFill>
              </a:rPr>
              <a:t>for the Project.</a:t>
            </a:r>
          </a:p>
          <a:p>
            <a:pPr marL="609600" indent="-609600" algn="l" eaLnBrk="1" hangingPunct="1">
              <a:lnSpc>
                <a:spcPct val="80000"/>
              </a:lnSpc>
              <a:defRPr/>
            </a:pPr>
            <a:endParaRPr lang="en-US" sz="1800" b="1" dirty="0" smtClean="0">
              <a:solidFill>
                <a:srgbClr val="FFFF00"/>
              </a:solidFill>
            </a:endParaRPr>
          </a:p>
          <a:p>
            <a:pPr marL="609600" indent="-609600" algn="l" eaLnBrk="1" hangingPunct="1">
              <a:lnSpc>
                <a:spcPct val="80000"/>
              </a:lnSpc>
              <a:defRPr/>
            </a:pPr>
            <a:endParaRPr lang="en-US" sz="1800" b="1" dirty="0" smtClean="0">
              <a:solidFill>
                <a:srgbClr val="FFFF00"/>
              </a:solidFill>
            </a:endParaRPr>
          </a:p>
          <a:p>
            <a:pPr marL="609600" indent="-609600" algn="l" eaLnBrk="1" hangingPunct="1">
              <a:lnSpc>
                <a:spcPct val="80000"/>
              </a:lnSpc>
              <a:defRPr/>
            </a:pPr>
            <a:r>
              <a:rPr lang="en-US" sz="1800" b="1" dirty="0" smtClean="0">
                <a:solidFill>
                  <a:srgbClr val="FFFF00"/>
                </a:solidFill>
              </a:rPr>
              <a:t>     </a:t>
            </a:r>
            <a:r>
              <a:rPr lang="en-US" sz="1800" b="1" dirty="0" smtClean="0">
                <a:solidFill>
                  <a:srgbClr val="FF0000"/>
                </a:solidFill>
              </a:rPr>
              <a:t>The Preliminary Schedule may be represented as a GANTT Chart or as a Network Diagram (</a:t>
            </a:r>
            <a:r>
              <a:rPr lang="en-US" sz="1800" b="1" dirty="0" err="1" smtClean="0">
                <a:solidFill>
                  <a:srgbClr val="FF0000"/>
                </a:solidFill>
              </a:rPr>
              <a:t>ie</a:t>
            </a:r>
            <a:r>
              <a:rPr lang="en-US" sz="1800" b="1" dirty="0" smtClean="0">
                <a:solidFill>
                  <a:srgbClr val="FF0000"/>
                </a:solidFill>
              </a:rPr>
              <a:t>. PERT/CPM Chart.</a:t>
            </a:r>
          </a:p>
          <a:p>
            <a:pPr marL="609600" indent="-609600" algn="l" eaLnBrk="1" hangingPunct="1">
              <a:lnSpc>
                <a:spcPct val="80000"/>
              </a:lnSpc>
              <a:defRPr/>
            </a:pPr>
            <a:endParaRPr lang="en-US" sz="1800" b="1" dirty="0" smtClean="0">
              <a:solidFill>
                <a:srgbClr val="FFFF00"/>
              </a:solidFill>
            </a:endParaRPr>
          </a:p>
          <a:p>
            <a:pPr marL="609600" indent="-609600" algn="l" eaLnBrk="1" hangingPunct="1">
              <a:lnSpc>
                <a:spcPct val="80000"/>
              </a:lnSpc>
              <a:defRPr/>
            </a:pPr>
            <a:endParaRPr lang="en-US" sz="1800" b="1" dirty="0" smtClean="0">
              <a:solidFill>
                <a:srgbClr val="FFFF00"/>
              </a:solidFill>
            </a:endParaRPr>
          </a:p>
          <a:p>
            <a:pPr marL="609600" indent="-609600" algn="l" eaLnBrk="1" hangingPunct="1">
              <a:lnSpc>
                <a:spcPct val="80000"/>
              </a:lnSpc>
              <a:defRPr/>
            </a:pPr>
            <a:endParaRPr lang="en-US" sz="1800" b="1" dirty="0" smtClean="0">
              <a:solidFill>
                <a:srgbClr val="FFFF00"/>
              </a:solidFill>
            </a:endParaRPr>
          </a:p>
          <a:p>
            <a:pPr marL="609600" indent="-609600" algn="l" eaLnBrk="1" hangingPunct="1">
              <a:lnSpc>
                <a:spcPct val="80000"/>
              </a:lnSpc>
              <a:defRPr/>
            </a:pPr>
            <a:endParaRPr lang="en-US" sz="18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smtClean="0">
              <a:solidFill>
                <a:schemeClr val="tx1"/>
              </a:solidFill>
            </a:endParaRPr>
          </a:p>
        </p:txBody>
      </p:sp>
      <p:sp>
        <p:nvSpPr>
          <p:cNvPr id="23555" name="Rectangle 3"/>
          <p:cNvSpPr>
            <a:spLocks noGrp="1" noChangeArrowheads="1"/>
          </p:cNvSpPr>
          <p:nvPr>
            <p:ph type="subTitle" idx="1"/>
          </p:nvPr>
        </p:nvSpPr>
        <p:spPr>
          <a:xfrm>
            <a:off x="457200" y="685800"/>
            <a:ext cx="8686800" cy="4953000"/>
          </a:xfrm>
        </p:spPr>
        <p:txBody>
          <a:bodyPr/>
          <a:lstStyle/>
          <a:p>
            <a:pPr marL="609600" indent="-609600" algn="l" eaLnBrk="1" hangingPunct="1">
              <a:defRPr/>
            </a:pPr>
            <a:r>
              <a:rPr lang="en-US" sz="2400" b="1" dirty="0" smtClean="0"/>
              <a:t>2.5 DEVELOPING A COMMUNICATION PLAN</a:t>
            </a:r>
            <a:r>
              <a:rPr lang="en-US" sz="1800" b="1" dirty="0" smtClean="0"/>
              <a:t> </a:t>
            </a:r>
          </a:p>
          <a:p>
            <a:pPr marL="609600" indent="-609600" algn="l" eaLnBrk="1" hangingPunct="1">
              <a:defRPr/>
            </a:pPr>
            <a:endParaRPr lang="en-US" sz="1800" b="1" dirty="0" smtClean="0"/>
          </a:p>
          <a:p>
            <a:pPr marL="609600" indent="-609600" algn="l" eaLnBrk="1" hangingPunct="1">
              <a:defRPr/>
            </a:pPr>
            <a:r>
              <a:rPr lang="en-US" sz="1800" b="1" u="sng" dirty="0" smtClean="0">
                <a:solidFill>
                  <a:srgbClr val="FF0000"/>
                </a:solidFill>
              </a:rPr>
              <a:t>PURPOSE</a:t>
            </a:r>
          </a:p>
          <a:p>
            <a:pPr marL="609600" indent="-609600" algn="l" eaLnBrk="1" hangingPunct="1">
              <a:defRPr/>
            </a:pPr>
            <a:r>
              <a:rPr lang="en-US" sz="2000" b="1" dirty="0" smtClean="0">
                <a:solidFill>
                  <a:srgbClr val="FF0000"/>
                </a:solidFill>
              </a:rPr>
              <a:t>       Is to outline the communication procedures among Management, Project team members and the Customer. </a:t>
            </a:r>
          </a:p>
          <a:p>
            <a:pPr marL="609600" indent="-609600" algn="l" eaLnBrk="1" hangingPunct="1">
              <a:defRPr/>
            </a:pPr>
            <a:r>
              <a:rPr lang="en-US" sz="1800" b="1" dirty="0" smtClean="0">
                <a:solidFill>
                  <a:srgbClr val="FFFF00"/>
                </a:solidFill>
              </a:rPr>
              <a:t/>
            </a:r>
            <a:br>
              <a:rPr lang="en-US" sz="1800" b="1" dirty="0" smtClean="0">
                <a:solidFill>
                  <a:srgbClr val="FFFF00"/>
                </a:solidFill>
              </a:rPr>
            </a:br>
            <a:endParaRPr lang="en-US" sz="1800" b="1" dirty="0" smtClean="0">
              <a:solidFill>
                <a:srgbClr val="FFFF00"/>
              </a:solidFill>
            </a:endParaRPr>
          </a:p>
          <a:p>
            <a:pPr marL="609600" indent="-609600" algn="l" eaLnBrk="1" hangingPunct="1">
              <a:defRPr/>
            </a:pPr>
            <a:r>
              <a:rPr lang="en-US" sz="2000" b="1" dirty="0" smtClean="0"/>
              <a:t>2.6 DETERMINING PROJECT STANDARD AND PROCEDURES</a:t>
            </a:r>
          </a:p>
          <a:p>
            <a:pPr marL="609600" indent="-609600" algn="l" eaLnBrk="1" hangingPunct="1">
              <a:defRPr/>
            </a:pPr>
            <a:r>
              <a:rPr lang="en-US" sz="1800" b="1" dirty="0" smtClean="0"/>
              <a:t/>
            </a:r>
            <a:br>
              <a:rPr lang="en-US" sz="1800" b="1" dirty="0" smtClean="0"/>
            </a:br>
            <a:r>
              <a:rPr lang="en-US" sz="1800" b="1" dirty="0" smtClean="0">
                <a:solidFill>
                  <a:srgbClr val="FF0000"/>
                </a:solidFill>
              </a:rPr>
              <a:t>Specify hoe various Project Deliverables are produced and tested by you and your Project team.</a:t>
            </a:r>
          </a:p>
          <a:p>
            <a:pPr marL="609600" indent="-609600" algn="l" eaLnBrk="1" hangingPunct="1">
              <a:defRPr/>
            </a:pPr>
            <a:endParaRPr lang="en-US" sz="1800" b="1" dirty="0" smtClean="0">
              <a:solidFill>
                <a:srgbClr val="FF0000"/>
              </a:solidFill>
            </a:endParaRPr>
          </a:p>
          <a:p>
            <a:pPr marL="609600" indent="-609600" algn="l" eaLnBrk="1" hangingPunct="1">
              <a:defRPr/>
            </a:pPr>
            <a:r>
              <a:rPr lang="en-US" sz="1800" b="1" dirty="0" smtClean="0">
                <a:solidFill>
                  <a:srgbClr val="FF0000"/>
                </a:solidFill>
              </a:rPr>
              <a:t>         Setting Project Standards and Procedures for work acceptance is a way to assure the development of a high quality System.</a:t>
            </a:r>
          </a:p>
          <a:p>
            <a:pPr marL="609600" indent="-609600" algn="l" eaLnBrk="1" hangingPunct="1">
              <a:defRPr/>
            </a:pPr>
            <a:r>
              <a:rPr lang="en-US" sz="1800" b="1" dirty="0" smtClean="0">
                <a:solidFill>
                  <a:srgbClr val="FF0000"/>
                </a:solidFill>
              </a:rPr>
              <a:t>    </a:t>
            </a:r>
          </a:p>
          <a:p>
            <a:pPr marL="609600" indent="-609600" algn="l" eaLnBrk="1" hangingPunct="1">
              <a:defRPr/>
            </a:pPr>
            <a:endParaRPr lang="en-US" sz="1800" b="1" dirty="0" smtClean="0"/>
          </a:p>
          <a:p>
            <a:pPr marL="609600" indent="-609600" algn="l" eaLnBrk="1" hangingPunct="1">
              <a:defRPr/>
            </a:pPr>
            <a:endParaRPr lang="en-US" sz="1800" b="1" dirty="0" smtClean="0">
              <a:solidFill>
                <a:srgbClr val="FFFF00"/>
              </a:solidFill>
            </a:endParaRPr>
          </a:p>
          <a:p>
            <a:pPr marL="609600" indent="-609600" algn="l" eaLnBrk="1" hangingPunct="1">
              <a:defRPr/>
            </a:pPr>
            <a:endParaRPr lang="en-US" sz="1800" b="1"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smtClean="0">
              <a:solidFill>
                <a:schemeClr val="tx1"/>
              </a:solidFill>
            </a:endParaRPr>
          </a:p>
        </p:txBody>
      </p:sp>
      <p:sp>
        <p:nvSpPr>
          <p:cNvPr id="24579" name="Rectangle 3"/>
          <p:cNvSpPr>
            <a:spLocks noGrp="1" noChangeArrowheads="1"/>
          </p:cNvSpPr>
          <p:nvPr>
            <p:ph type="subTitle" idx="1"/>
          </p:nvPr>
        </p:nvSpPr>
        <p:spPr>
          <a:xfrm>
            <a:off x="457200" y="685800"/>
            <a:ext cx="8305800" cy="5715000"/>
          </a:xfrm>
        </p:spPr>
        <p:txBody>
          <a:bodyPr/>
          <a:lstStyle/>
          <a:p>
            <a:pPr marL="609600" indent="-609600" algn="l" eaLnBrk="1" hangingPunct="1">
              <a:lnSpc>
                <a:spcPct val="80000"/>
              </a:lnSpc>
              <a:defRPr/>
            </a:pPr>
            <a:r>
              <a:rPr lang="en-US" sz="2400" b="1" dirty="0" smtClean="0"/>
              <a:t>2.7 IDENTIFYING AND ASSESSING RISK</a:t>
            </a:r>
            <a:r>
              <a:rPr lang="en-US" sz="900" b="1" dirty="0" smtClean="0"/>
              <a:t> </a:t>
            </a:r>
          </a:p>
          <a:p>
            <a:pPr marL="609600" indent="-609600" algn="l" eaLnBrk="1" hangingPunct="1">
              <a:lnSpc>
                <a:spcPct val="80000"/>
              </a:lnSpc>
              <a:defRPr/>
            </a:pPr>
            <a:endParaRPr lang="en-US" sz="900" b="1" dirty="0" smtClean="0"/>
          </a:p>
          <a:p>
            <a:pPr marL="609600" indent="-609600" algn="l" eaLnBrk="1" hangingPunct="1">
              <a:lnSpc>
                <a:spcPct val="80000"/>
              </a:lnSpc>
              <a:defRPr/>
            </a:pPr>
            <a:r>
              <a:rPr lang="en-US" sz="1800" b="1" u="sng" dirty="0" smtClean="0">
                <a:solidFill>
                  <a:srgbClr val="FF0000"/>
                </a:solidFill>
              </a:rPr>
              <a:t>PURPOSE</a:t>
            </a:r>
          </a:p>
          <a:p>
            <a:pPr marL="609600" indent="-609600" algn="l" eaLnBrk="1" hangingPunct="1">
              <a:lnSpc>
                <a:spcPct val="80000"/>
              </a:lnSpc>
              <a:defRPr/>
            </a:pPr>
            <a:r>
              <a:rPr lang="en-US" sz="1800" b="1" dirty="0" smtClean="0">
                <a:solidFill>
                  <a:srgbClr val="FF0000"/>
                </a:solidFill>
              </a:rPr>
              <a:t>         Is to identify sources of Project Risk and to estimate the consequences of those Risks.</a:t>
            </a:r>
          </a:p>
          <a:p>
            <a:pPr marL="609600" indent="-609600" algn="l" eaLnBrk="1" hangingPunct="1">
              <a:lnSpc>
                <a:spcPct val="80000"/>
              </a:lnSpc>
              <a:defRPr/>
            </a:pPr>
            <a:endParaRPr lang="en-US" sz="1800" b="1" dirty="0" smtClean="0">
              <a:solidFill>
                <a:srgbClr val="FF0000"/>
              </a:solidFill>
            </a:endParaRPr>
          </a:p>
          <a:p>
            <a:pPr marL="609600" indent="-609600" algn="l" eaLnBrk="1" hangingPunct="1">
              <a:lnSpc>
                <a:spcPct val="80000"/>
              </a:lnSpc>
              <a:defRPr/>
            </a:pPr>
            <a:r>
              <a:rPr lang="en-US" sz="1800" b="1" dirty="0" smtClean="0">
                <a:solidFill>
                  <a:srgbClr val="FF0000"/>
                </a:solidFill>
              </a:rPr>
              <a:t>         Risk might arise from the use of new technology, availability of critical</a:t>
            </a:r>
            <a:r>
              <a:rPr lang="en-US" sz="1400" b="1" dirty="0" smtClean="0">
                <a:solidFill>
                  <a:srgbClr val="FF0000"/>
                </a:solidFill>
              </a:rPr>
              <a:t> </a:t>
            </a:r>
            <a:r>
              <a:rPr lang="en-US" sz="2000" b="1" dirty="0" smtClean="0">
                <a:solidFill>
                  <a:srgbClr val="FF0000"/>
                </a:solidFill>
              </a:rPr>
              <a:t>resources, team member inexperience with technology or business</a:t>
            </a:r>
            <a:r>
              <a:rPr lang="en-US" sz="1400" b="1" dirty="0" smtClean="0">
                <a:solidFill>
                  <a:srgbClr val="FF0000"/>
                </a:solidFill>
              </a:rPr>
              <a:t> </a:t>
            </a:r>
            <a:r>
              <a:rPr lang="en-US" sz="2400" b="1" dirty="0" smtClean="0">
                <a:solidFill>
                  <a:srgbClr val="FF0000"/>
                </a:solidFill>
              </a:rPr>
              <a:t>area etc.</a:t>
            </a:r>
          </a:p>
          <a:p>
            <a:pPr marL="609600" indent="-609600" algn="l" eaLnBrk="1" hangingPunct="1">
              <a:lnSpc>
                <a:spcPct val="80000"/>
              </a:lnSpc>
              <a:defRPr/>
            </a:pPr>
            <a:endParaRPr lang="en-US" sz="2400" b="1" dirty="0" smtClean="0">
              <a:solidFill>
                <a:srgbClr val="FFFF00"/>
              </a:solidFill>
            </a:endParaRPr>
          </a:p>
          <a:p>
            <a:pPr marL="609600" indent="-609600" algn="l" eaLnBrk="1" hangingPunct="1">
              <a:lnSpc>
                <a:spcPct val="80000"/>
              </a:lnSpc>
              <a:defRPr/>
            </a:pPr>
            <a:r>
              <a:rPr lang="en-US" sz="1400" b="1" dirty="0" smtClean="0">
                <a:solidFill>
                  <a:srgbClr val="FFFF00"/>
                </a:solidFill>
              </a:rPr>
              <a:t>         </a:t>
            </a:r>
            <a:r>
              <a:rPr lang="en-US" sz="1800" b="1" dirty="0" smtClean="0"/>
              <a:t>YOU SHOULD CONTINUALLY TRY TO IDENTIFY AND ASSESSS PROJECT RISK</a:t>
            </a:r>
            <a:r>
              <a:rPr lang="en-US" sz="1600" b="1" dirty="0" smtClean="0"/>
              <a:t>.</a:t>
            </a:r>
          </a:p>
          <a:p>
            <a:pPr marL="609600" indent="-609600" algn="l" eaLnBrk="1" hangingPunct="1">
              <a:lnSpc>
                <a:spcPct val="80000"/>
              </a:lnSpc>
              <a:defRPr/>
            </a:pPr>
            <a:r>
              <a:rPr lang="en-US" sz="1600" b="1" dirty="0" smtClean="0">
                <a:solidFill>
                  <a:srgbClr val="FFFF00"/>
                </a:solidFill>
              </a:rPr>
              <a:t/>
            </a:r>
            <a:br>
              <a:rPr lang="en-US" sz="1600" b="1" dirty="0" smtClean="0">
                <a:solidFill>
                  <a:srgbClr val="FFFF00"/>
                </a:solidFill>
              </a:rPr>
            </a:br>
            <a:endParaRPr lang="en-US" sz="1600" b="1" dirty="0" smtClean="0">
              <a:solidFill>
                <a:srgbClr val="FFFF00"/>
              </a:solidFill>
            </a:endParaRPr>
          </a:p>
          <a:p>
            <a:pPr marL="609600" indent="-609600" algn="l" eaLnBrk="1" hangingPunct="1">
              <a:lnSpc>
                <a:spcPct val="80000"/>
              </a:lnSpc>
              <a:defRPr/>
            </a:pPr>
            <a:endParaRPr lang="en-US" sz="1600" b="1" dirty="0" smtClean="0"/>
          </a:p>
          <a:p>
            <a:pPr marL="609600" indent="-609600" algn="l" eaLnBrk="1" hangingPunct="1">
              <a:lnSpc>
                <a:spcPct val="80000"/>
              </a:lnSpc>
              <a:defRPr/>
            </a:pPr>
            <a:r>
              <a:rPr lang="en-US" sz="2400" b="1" dirty="0" smtClean="0"/>
              <a:t>2.8 CREATING A PRELIMINARY BUDGET</a:t>
            </a:r>
            <a:r>
              <a:rPr lang="en-US" sz="1600" b="1" dirty="0" smtClean="0"/>
              <a:t/>
            </a:r>
            <a:br>
              <a:rPr lang="en-US" sz="1600" b="1" dirty="0" smtClean="0"/>
            </a:br>
            <a:endParaRPr lang="en-US" sz="900" b="1" dirty="0" smtClean="0"/>
          </a:p>
          <a:p>
            <a:pPr marL="609600" indent="-609600" algn="l" eaLnBrk="1" hangingPunct="1">
              <a:lnSpc>
                <a:spcPct val="80000"/>
              </a:lnSpc>
              <a:defRPr/>
            </a:pPr>
            <a:r>
              <a:rPr lang="en-US" sz="900" b="1" dirty="0" smtClean="0">
                <a:solidFill>
                  <a:srgbClr val="FFFF00"/>
                </a:solidFill>
              </a:rPr>
              <a:t>           </a:t>
            </a:r>
            <a:r>
              <a:rPr lang="en-US" sz="1800" b="1" dirty="0" smtClean="0">
                <a:solidFill>
                  <a:srgbClr val="FF0000"/>
                </a:solidFill>
              </a:rPr>
              <a:t>You need to create a Preliminary Project budget that outlines the Planned expenses and Revenues associated with the Project.</a:t>
            </a:r>
          </a:p>
          <a:p>
            <a:pPr marL="609600" indent="-609600" algn="l" eaLnBrk="1" hangingPunct="1">
              <a:lnSpc>
                <a:spcPct val="80000"/>
              </a:lnSpc>
              <a:defRPr/>
            </a:pPr>
            <a:endParaRPr lang="en-US" sz="1800" b="1" dirty="0" smtClean="0">
              <a:solidFill>
                <a:srgbClr val="FF0000"/>
              </a:solidFill>
            </a:endParaRPr>
          </a:p>
          <a:p>
            <a:pPr marL="609600" indent="-609600" algn="l" eaLnBrk="1" hangingPunct="1">
              <a:lnSpc>
                <a:spcPct val="80000"/>
              </a:lnSpc>
              <a:defRPr/>
            </a:pPr>
            <a:r>
              <a:rPr lang="en-US" sz="1400" b="1" dirty="0" smtClean="0">
                <a:solidFill>
                  <a:srgbClr val="FF0000"/>
                </a:solidFill>
              </a:rPr>
              <a:t>       </a:t>
            </a:r>
            <a:r>
              <a:rPr lang="en-US" sz="1800" b="1" dirty="0" smtClean="0">
                <a:solidFill>
                  <a:srgbClr val="FF0000"/>
                </a:solidFill>
              </a:rPr>
              <a:t>The Preliminary Budget will be used for Project Justification.</a:t>
            </a:r>
          </a:p>
          <a:p>
            <a:pPr marL="609600" indent="-609600" algn="l" eaLnBrk="1" hangingPunct="1">
              <a:lnSpc>
                <a:spcPct val="80000"/>
              </a:lnSpc>
              <a:defRPr/>
            </a:pPr>
            <a:endParaRPr lang="en-US" sz="18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304800" y="228600"/>
            <a:ext cx="8153400" cy="228600"/>
          </a:xfrm>
        </p:spPr>
        <p:txBody>
          <a:bodyPr>
            <a:normAutofit fontScale="90000"/>
          </a:bodyPr>
          <a:lstStyle/>
          <a:p>
            <a:pPr algn="l" eaLnBrk="1" hangingPunct="1">
              <a:defRPr/>
            </a:pPr>
            <a:endParaRPr lang="en-US" sz="2400" smtClean="0">
              <a:solidFill>
                <a:schemeClr val="tx1"/>
              </a:solidFill>
            </a:endParaRPr>
          </a:p>
        </p:txBody>
      </p:sp>
      <p:sp>
        <p:nvSpPr>
          <p:cNvPr id="25603" name="Rectangle 3"/>
          <p:cNvSpPr>
            <a:spLocks noGrp="1" noChangeArrowheads="1"/>
          </p:cNvSpPr>
          <p:nvPr>
            <p:ph type="subTitle" idx="1"/>
          </p:nvPr>
        </p:nvSpPr>
        <p:spPr>
          <a:xfrm>
            <a:off x="457200" y="685800"/>
            <a:ext cx="8305800" cy="5715000"/>
          </a:xfrm>
        </p:spPr>
        <p:txBody>
          <a:bodyPr/>
          <a:lstStyle/>
          <a:p>
            <a:pPr marL="609600" indent="-609600" algn="l" eaLnBrk="1" hangingPunct="1">
              <a:lnSpc>
                <a:spcPct val="80000"/>
              </a:lnSpc>
              <a:defRPr/>
            </a:pPr>
            <a:r>
              <a:rPr lang="en-US" sz="2800" b="1" dirty="0" smtClean="0"/>
              <a:t>2.9 DEVELOPING A STATEMENT OF WORK </a:t>
            </a:r>
          </a:p>
          <a:p>
            <a:pPr marL="609600" indent="-609600" algn="l" eaLnBrk="1" hangingPunct="1">
              <a:lnSpc>
                <a:spcPct val="80000"/>
              </a:lnSpc>
              <a:defRPr/>
            </a:pPr>
            <a:endParaRPr lang="en-US" sz="2800" b="1" dirty="0" smtClean="0"/>
          </a:p>
          <a:p>
            <a:pPr marL="609600" indent="-609600" algn="l" eaLnBrk="1" hangingPunct="1">
              <a:lnSpc>
                <a:spcPct val="80000"/>
              </a:lnSpc>
              <a:defRPr/>
            </a:pPr>
            <a:r>
              <a:rPr lang="en-US" sz="2000" b="1" dirty="0" smtClean="0">
                <a:solidFill>
                  <a:srgbClr val="FFFF00"/>
                </a:solidFill>
              </a:rPr>
              <a:t>        </a:t>
            </a:r>
            <a:r>
              <a:rPr lang="en-US" sz="2000" b="1" dirty="0" smtClean="0">
                <a:solidFill>
                  <a:srgbClr val="FF0000"/>
                </a:solidFill>
              </a:rPr>
              <a:t>Developed primarily for the Customer.  It outlines work that will be done and clearly describes what the Project will deliver. </a:t>
            </a:r>
          </a:p>
          <a:p>
            <a:pPr marL="609600" indent="-609600" algn="l" eaLnBrk="1" hangingPunct="1">
              <a:lnSpc>
                <a:spcPct val="80000"/>
              </a:lnSpc>
              <a:defRPr/>
            </a:pPr>
            <a:endParaRPr lang="en-US" sz="2000" b="1" dirty="0" smtClean="0">
              <a:solidFill>
                <a:srgbClr val="FF0000"/>
              </a:solidFill>
            </a:endParaRPr>
          </a:p>
          <a:p>
            <a:pPr marL="609600" indent="-609600" algn="l" eaLnBrk="1" hangingPunct="1">
              <a:lnSpc>
                <a:spcPct val="80000"/>
              </a:lnSpc>
              <a:defRPr/>
            </a:pPr>
            <a:r>
              <a:rPr lang="en-US" sz="2000" b="1" dirty="0" smtClean="0">
                <a:solidFill>
                  <a:srgbClr val="FF0000"/>
                </a:solidFill>
              </a:rPr>
              <a:t>         It is useful since all parties have a clear understanding of the intended Project Size, Duration and outcomes. </a:t>
            </a:r>
          </a:p>
          <a:p>
            <a:pPr marL="609600" indent="-609600" algn="l" eaLnBrk="1" hangingPunct="1">
              <a:lnSpc>
                <a:spcPct val="80000"/>
              </a:lnSpc>
              <a:defRPr/>
            </a:pPr>
            <a:endParaRPr lang="en-US" sz="2000" b="1" dirty="0" smtClean="0"/>
          </a:p>
          <a:p>
            <a:pPr marL="609600" indent="-609600" algn="l" eaLnBrk="1" hangingPunct="1">
              <a:lnSpc>
                <a:spcPct val="80000"/>
              </a:lnSpc>
              <a:defRPr/>
            </a:pPr>
            <a:r>
              <a:rPr lang="en-US" sz="2400" b="1" dirty="0" smtClean="0"/>
              <a:t>2.10 SETTING A BASELINE PROJECT PLAN</a:t>
            </a:r>
            <a:br>
              <a:rPr lang="en-US" sz="2400" b="1" dirty="0" smtClean="0"/>
            </a:br>
            <a:endParaRPr lang="en-US" sz="2400" b="1" dirty="0" smtClean="0"/>
          </a:p>
          <a:p>
            <a:pPr marL="609600" indent="-609600" algn="l" eaLnBrk="1" hangingPunct="1">
              <a:lnSpc>
                <a:spcPct val="80000"/>
              </a:lnSpc>
              <a:defRPr/>
            </a:pPr>
            <a:r>
              <a:rPr lang="en-US" sz="1200" b="1" dirty="0" smtClean="0">
                <a:solidFill>
                  <a:srgbClr val="FFFF00"/>
                </a:solidFill>
              </a:rPr>
              <a:t>                 </a:t>
            </a:r>
            <a:r>
              <a:rPr lang="en-US" sz="2000" b="1" dirty="0" smtClean="0">
                <a:solidFill>
                  <a:srgbClr val="FF0000"/>
                </a:solidFill>
              </a:rPr>
              <a:t>The Baseline Project Plan provides an estimate of the    </a:t>
            </a:r>
            <a:br>
              <a:rPr lang="en-US" sz="2000" b="1" dirty="0" smtClean="0">
                <a:solidFill>
                  <a:srgbClr val="FF0000"/>
                </a:solidFill>
              </a:rPr>
            </a:br>
            <a:r>
              <a:rPr lang="en-US" sz="2000" b="1" dirty="0" smtClean="0">
                <a:solidFill>
                  <a:srgbClr val="FF0000"/>
                </a:solidFill>
              </a:rPr>
              <a:t>  Project’s tasks and Resource requirements and is used to </a:t>
            </a:r>
            <a:br>
              <a:rPr lang="en-US" sz="2000" b="1" dirty="0" smtClean="0">
                <a:solidFill>
                  <a:srgbClr val="FF0000"/>
                </a:solidFill>
              </a:rPr>
            </a:br>
            <a:r>
              <a:rPr lang="en-US" sz="2000" b="1" dirty="0" smtClean="0">
                <a:solidFill>
                  <a:srgbClr val="FF0000"/>
                </a:solidFill>
              </a:rPr>
              <a:t>  guide the next project phase Execution. </a:t>
            </a:r>
          </a:p>
          <a:p>
            <a:pPr marL="609600" indent="-609600" algn="l" eaLnBrk="1" hangingPunct="1">
              <a:lnSpc>
                <a:spcPct val="80000"/>
              </a:lnSpc>
              <a:defRPr/>
            </a:pPr>
            <a:r>
              <a:rPr lang="en-US" sz="2000" b="1" dirty="0" smtClean="0">
                <a:solidFill>
                  <a:srgbClr val="FF0000"/>
                </a:solidFill>
              </a:rPr>
              <a:t>  </a:t>
            </a:r>
            <a:br>
              <a:rPr lang="en-US" sz="2000" b="1" dirty="0" smtClean="0">
                <a:solidFill>
                  <a:srgbClr val="FF0000"/>
                </a:solidFill>
              </a:rPr>
            </a:br>
            <a:r>
              <a:rPr lang="en-US" sz="2000" b="1" dirty="0" smtClean="0">
                <a:solidFill>
                  <a:srgbClr val="FF0000"/>
                </a:solidFill>
              </a:rPr>
              <a:t> As new information is acquired during Project Execution, the Baseline Plan will be continue to be updated.</a:t>
            </a:r>
          </a:p>
          <a:p>
            <a:pPr marL="609600" indent="-609600" algn="l" eaLnBrk="1" hangingPunct="1">
              <a:lnSpc>
                <a:spcPct val="80000"/>
              </a:lnSpc>
              <a:defRPr/>
            </a:pPr>
            <a:endParaRPr lang="en-US" sz="20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304800" y="304800"/>
            <a:ext cx="8153400" cy="685800"/>
          </a:xfrm>
        </p:spPr>
        <p:txBody>
          <a:bodyPr/>
          <a:lstStyle/>
          <a:p>
            <a:pPr algn="l" eaLnBrk="1" hangingPunct="1">
              <a:defRPr/>
            </a:pPr>
            <a:r>
              <a:rPr lang="en-US" sz="2800" smtClean="0">
                <a:solidFill>
                  <a:schemeClr val="tx1"/>
                </a:solidFill>
              </a:rPr>
              <a:t>3. EXECUTING THE PROJECT</a:t>
            </a:r>
          </a:p>
        </p:txBody>
      </p:sp>
      <p:sp>
        <p:nvSpPr>
          <p:cNvPr id="26627" name="Rectangle 3"/>
          <p:cNvSpPr>
            <a:spLocks noGrp="1" noChangeArrowheads="1"/>
          </p:cNvSpPr>
          <p:nvPr>
            <p:ph type="subTitle" idx="1"/>
          </p:nvPr>
        </p:nvSpPr>
        <p:spPr>
          <a:xfrm>
            <a:off x="762000" y="1295400"/>
            <a:ext cx="8001000" cy="5105400"/>
          </a:xfrm>
        </p:spPr>
        <p:txBody>
          <a:bodyPr/>
          <a:lstStyle/>
          <a:p>
            <a:pPr marL="609600" indent="-609600" algn="l" eaLnBrk="1" hangingPunct="1">
              <a:defRPr/>
            </a:pPr>
            <a:r>
              <a:rPr lang="en-US" sz="2000" b="1" smtClean="0"/>
              <a:t>      The third Phase in Project Management Process in which the Plans created in the prior Project Phases are put to action.</a:t>
            </a:r>
          </a:p>
          <a:p>
            <a:pPr marL="609600" indent="-609600" algn="l" eaLnBrk="1" hangingPunct="1">
              <a:defRPr/>
            </a:pPr>
            <a:r>
              <a:rPr lang="en-US" sz="2000" b="1" smtClean="0"/>
              <a:t>       </a:t>
            </a:r>
            <a:br>
              <a:rPr lang="en-US" sz="2000" b="1" smtClean="0"/>
            </a:br>
            <a:r>
              <a:rPr lang="en-US" sz="2000" b="1" smtClean="0"/>
              <a:t>If you develop a high quality Project Plan, it is much more likely that the Project will be successfully executed.</a:t>
            </a:r>
          </a:p>
          <a:p>
            <a:pPr marL="609600" indent="-609600" algn="l" eaLnBrk="1" hangingPunct="1">
              <a:defRPr/>
            </a:pPr>
            <a:endParaRPr lang="en-US" sz="2800" b="1" smtClean="0"/>
          </a:p>
          <a:p>
            <a:pPr marL="609600" indent="-609600" algn="l" eaLnBrk="1" hangingPunct="1">
              <a:defRPr/>
            </a:pPr>
            <a:r>
              <a:rPr lang="en-US" sz="2000" b="1" u="sng" smtClean="0"/>
              <a:t>KEY ACTIVITIES OF PROJECT EXECUTION </a:t>
            </a:r>
          </a:p>
          <a:p>
            <a:pPr marL="609600" indent="-609600" algn="l" eaLnBrk="1" hangingPunct="1">
              <a:defRPr/>
            </a:pPr>
            <a:endParaRPr lang="en-US" sz="1800" b="1" smtClean="0"/>
          </a:p>
          <a:p>
            <a:pPr marL="609600" indent="-609600" algn="l" eaLnBrk="1" hangingPunct="1">
              <a:buFont typeface="Wingdings" pitchFamily="2" charset="2"/>
              <a:buAutoNum type="arabicPeriod"/>
              <a:defRPr/>
            </a:pPr>
            <a:r>
              <a:rPr lang="en-US" sz="1800" b="1" smtClean="0"/>
              <a:t>1. EXECUTING BASELINE PROJECT PLAN</a:t>
            </a:r>
          </a:p>
          <a:p>
            <a:pPr marL="609600" indent="-609600" algn="l" eaLnBrk="1" hangingPunct="1">
              <a:buFont typeface="Wingdings" pitchFamily="2" charset="2"/>
              <a:buAutoNum type="arabicPeriod"/>
              <a:defRPr/>
            </a:pPr>
            <a:r>
              <a:rPr lang="en-US" sz="1800" b="1" smtClean="0"/>
              <a:t>MONITORING PROJECT PROGRESS AGAINST THE BASELINE PLAN</a:t>
            </a:r>
          </a:p>
          <a:p>
            <a:pPr marL="609600" indent="-609600" algn="l" eaLnBrk="1" hangingPunct="1">
              <a:buFont typeface="Wingdings" pitchFamily="2" charset="2"/>
              <a:buAutoNum type="arabicPeriod"/>
              <a:defRPr/>
            </a:pPr>
            <a:r>
              <a:rPr lang="en-US" sz="1800" b="1" smtClean="0"/>
              <a:t>MONITORING CHANGES TO BASELINE PLAN</a:t>
            </a:r>
          </a:p>
          <a:p>
            <a:pPr marL="609600" indent="-609600" algn="l" eaLnBrk="1" hangingPunct="1">
              <a:buFont typeface="Wingdings" pitchFamily="2" charset="2"/>
              <a:buAutoNum type="arabicPeriod"/>
              <a:defRPr/>
            </a:pPr>
            <a:r>
              <a:rPr lang="en-US" sz="1800" b="1" smtClean="0"/>
              <a:t>MAINTAINING THE PROJECT WORKBOOK</a:t>
            </a:r>
          </a:p>
          <a:p>
            <a:pPr marL="609600" indent="-609600" algn="l" eaLnBrk="1" hangingPunct="1">
              <a:buFont typeface="Wingdings" pitchFamily="2" charset="2"/>
              <a:buAutoNum type="arabicPeriod"/>
              <a:defRPr/>
            </a:pPr>
            <a:r>
              <a:rPr lang="en-US" sz="1800" b="1" smtClean="0"/>
              <a:t>COMMUNOCATING THE PROJECT STATUS.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304800" y="304800"/>
            <a:ext cx="8153400" cy="685800"/>
          </a:xfrm>
        </p:spPr>
        <p:txBody>
          <a:bodyPr/>
          <a:lstStyle/>
          <a:p>
            <a:pPr algn="l" eaLnBrk="1" hangingPunct="1">
              <a:defRPr/>
            </a:pPr>
            <a:r>
              <a:rPr lang="en-US" sz="2800" smtClean="0">
                <a:solidFill>
                  <a:schemeClr val="tx1"/>
                </a:solidFill>
              </a:rPr>
              <a:t>4. </a:t>
            </a:r>
            <a:r>
              <a:rPr lang="en-US" sz="2800" u="sng" smtClean="0">
                <a:solidFill>
                  <a:schemeClr val="tx1"/>
                </a:solidFill>
              </a:rPr>
              <a:t>CLOSING DOWN THE PROJECT</a:t>
            </a:r>
          </a:p>
        </p:txBody>
      </p:sp>
      <p:sp>
        <p:nvSpPr>
          <p:cNvPr id="27651" name="Rectangle 3"/>
          <p:cNvSpPr>
            <a:spLocks noGrp="1" noChangeArrowheads="1"/>
          </p:cNvSpPr>
          <p:nvPr>
            <p:ph type="subTitle" idx="1"/>
          </p:nvPr>
        </p:nvSpPr>
        <p:spPr>
          <a:xfrm>
            <a:off x="762000" y="1295400"/>
            <a:ext cx="8001000" cy="5105400"/>
          </a:xfrm>
        </p:spPr>
        <p:txBody>
          <a:bodyPr/>
          <a:lstStyle/>
          <a:p>
            <a:pPr marL="609600" indent="-609600" algn="l" eaLnBrk="1" hangingPunct="1">
              <a:lnSpc>
                <a:spcPct val="90000"/>
              </a:lnSpc>
              <a:defRPr/>
            </a:pPr>
            <a:r>
              <a:rPr lang="en-US" sz="2000" b="1" dirty="0" smtClean="0"/>
              <a:t>      The final Phase of Project Management  process which focuses on bringing a Project to an end.</a:t>
            </a:r>
          </a:p>
          <a:p>
            <a:pPr marL="609600" indent="-609600" algn="l" eaLnBrk="1" hangingPunct="1">
              <a:lnSpc>
                <a:spcPct val="90000"/>
              </a:lnSpc>
              <a:defRPr/>
            </a:pPr>
            <a:r>
              <a:rPr lang="en-US" sz="2000" b="1" dirty="0" smtClean="0"/>
              <a:t/>
            </a:r>
            <a:br>
              <a:rPr lang="en-US" sz="2000" b="1" dirty="0" smtClean="0"/>
            </a:br>
            <a:r>
              <a:rPr lang="en-US" sz="2000" b="1" dirty="0" smtClean="0">
                <a:solidFill>
                  <a:srgbClr val="FF0000"/>
                </a:solidFill>
              </a:rPr>
              <a:t>Closedown is a very important activity since a Project is not complete until it is closed and it is at closedown that projects are deemed a success or failure. </a:t>
            </a:r>
          </a:p>
          <a:p>
            <a:pPr marL="609600" indent="-609600" algn="l" eaLnBrk="1" hangingPunct="1">
              <a:lnSpc>
                <a:spcPct val="90000"/>
              </a:lnSpc>
              <a:defRPr/>
            </a:pPr>
            <a:endParaRPr lang="en-US" sz="2000" b="1" dirty="0" smtClean="0">
              <a:solidFill>
                <a:srgbClr val="FF0000"/>
              </a:solidFill>
            </a:endParaRPr>
          </a:p>
          <a:p>
            <a:pPr marL="609600" indent="-609600" algn="l" eaLnBrk="1" hangingPunct="1">
              <a:lnSpc>
                <a:spcPct val="90000"/>
              </a:lnSpc>
              <a:defRPr/>
            </a:pPr>
            <a:r>
              <a:rPr lang="en-US" sz="2000" b="1" dirty="0" smtClean="0">
                <a:solidFill>
                  <a:srgbClr val="FF0000"/>
                </a:solidFill>
              </a:rPr>
              <a:t>      Projects can conclude with a natural or unnatural termination. </a:t>
            </a:r>
          </a:p>
          <a:p>
            <a:pPr marL="609600" indent="-609600" algn="l" eaLnBrk="1" hangingPunct="1">
              <a:lnSpc>
                <a:spcPct val="90000"/>
              </a:lnSpc>
              <a:defRPr/>
            </a:pPr>
            <a:endParaRPr lang="en-US" sz="2000" b="1" dirty="0" smtClean="0">
              <a:solidFill>
                <a:srgbClr val="FF0000"/>
              </a:solidFill>
            </a:endParaRPr>
          </a:p>
          <a:p>
            <a:pPr marL="609600" indent="-609600" algn="l" eaLnBrk="1" hangingPunct="1">
              <a:lnSpc>
                <a:spcPct val="90000"/>
              </a:lnSpc>
              <a:defRPr/>
            </a:pPr>
            <a:r>
              <a:rPr lang="en-US" sz="2000" b="1" dirty="0" smtClean="0">
                <a:solidFill>
                  <a:srgbClr val="FF0000"/>
                </a:solidFill>
              </a:rPr>
              <a:t>      Natural termination occurs when the requirements of the Project have been met and thus the Project completed and is a success.</a:t>
            </a:r>
          </a:p>
          <a:p>
            <a:pPr marL="609600" indent="-609600" algn="l" eaLnBrk="1" hangingPunct="1">
              <a:lnSpc>
                <a:spcPct val="90000"/>
              </a:lnSpc>
              <a:defRPr/>
            </a:pPr>
            <a:endParaRPr lang="en-US" sz="2000" b="1" dirty="0" smtClean="0">
              <a:solidFill>
                <a:srgbClr val="FF0000"/>
              </a:solidFill>
            </a:endParaRPr>
          </a:p>
          <a:p>
            <a:pPr marL="609600" indent="-609600" algn="l" eaLnBrk="1" hangingPunct="1">
              <a:lnSpc>
                <a:spcPct val="90000"/>
              </a:lnSpc>
              <a:defRPr/>
            </a:pPr>
            <a:r>
              <a:rPr lang="en-US" sz="2000" b="1" dirty="0" smtClean="0">
                <a:solidFill>
                  <a:srgbClr val="FF0000"/>
                </a:solidFill>
              </a:rPr>
              <a:t>       An Unnatural termination occurs when the Project is stopped before natural completion.</a:t>
            </a:r>
            <a:endParaRPr lang="en-US" sz="18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304800"/>
            <a:ext cx="8153400" cy="685800"/>
          </a:xfrm>
        </p:spPr>
        <p:txBody>
          <a:bodyPr/>
          <a:lstStyle/>
          <a:p>
            <a:pPr algn="l" eaLnBrk="1" hangingPunct="1">
              <a:defRPr/>
            </a:pPr>
            <a:r>
              <a:rPr lang="en-US" sz="2800" smtClean="0">
                <a:solidFill>
                  <a:schemeClr val="tx1"/>
                </a:solidFill>
              </a:rPr>
              <a:t>4. </a:t>
            </a:r>
            <a:r>
              <a:rPr lang="en-US" sz="2800" u="sng" smtClean="0">
                <a:solidFill>
                  <a:schemeClr val="tx1"/>
                </a:solidFill>
              </a:rPr>
              <a:t>CLOSING DOWN THE PROJECT</a:t>
            </a:r>
          </a:p>
        </p:txBody>
      </p:sp>
      <p:sp>
        <p:nvSpPr>
          <p:cNvPr id="29699" name="Rectangle 3"/>
          <p:cNvSpPr>
            <a:spLocks noGrp="1" noChangeArrowheads="1"/>
          </p:cNvSpPr>
          <p:nvPr>
            <p:ph type="subTitle" idx="1"/>
          </p:nvPr>
        </p:nvSpPr>
        <p:spPr>
          <a:xfrm>
            <a:off x="762000" y="1295400"/>
            <a:ext cx="8001000" cy="5105400"/>
          </a:xfrm>
        </p:spPr>
        <p:txBody>
          <a:bodyPr/>
          <a:lstStyle/>
          <a:p>
            <a:pPr marL="609600" indent="-609600" algn="l" eaLnBrk="1" hangingPunct="1">
              <a:defRPr/>
            </a:pPr>
            <a:r>
              <a:rPr lang="en-US" sz="2400" b="1" dirty="0" smtClean="0"/>
              <a:t>      </a:t>
            </a:r>
            <a:r>
              <a:rPr lang="en-US" sz="2400" b="1" u="sng" dirty="0" smtClean="0">
                <a:solidFill>
                  <a:srgbClr val="FF0000"/>
                </a:solidFill>
              </a:rPr>
              <a:t>PROJECT CLOSEDOWN ACTIVITIES</a:t>
            </a:r>
          </a:p>
          <a:p>
            <a:pPr marL="609600" indent="-609600" algn="l" eaLnBrk="1" hangingPunct="1">
              <a:defRPr/>
            </a:pPr>
            <a:endParaRPr lang="en-US" sz="2400" b="1" u="sng" dirty="0" smtClean="0">
              <a:solidFill>
                <a:srgbClr val="FF0000"/>
              </a:solidFill>
            </a:endParaRPr>
          </a:p>
          <a:p>
            <a:pPr marL="609600" indent="-609600" algn="l" eaLnBrk="1" hangingPunct="1">
              <a:buFont typeface="Wingdings" pitchFamily="2" charset="2"/>
              <a:buAutoNum type="arabicPeriod"/>
              <a:defRPr/>
            </a:pPr>
            <a:r>
              <a:rPr lang="en-US" sz="2400" b="1" dirty="0" smtClean="0">
                <a:solidFill>
                  <a:srgbClr val="FF0000"/>
                </a:solidFill>
              </a:rPr>
              <a:t>Closing Down the Project</a:t>
            </a:r>
          </a:p>
          <a:p>
            <a:pPr marL="609600" indent="-609600" algn="l" eaLnBrk="1" hangingPunct="1">
              <a:buFont typeface="Wingdings" pitchFamily="2" charset="2"/>
              <a:buAutoNum type="arabicPeriod"/>
              <a:defRPr/>
            </a:pPr>
            <a:r>
              <a:rPr lang="en-US" sz="2400" b="1" dirty="0" smtClean="0">
                <a:solidFill>
                  <a:srgbClr val="FF0000"/>
                </a:solidFill>
              </a:rPr>
              <a:t>Conducting Post-project Review</a:t>
            </a:r>
          </a:p>
          <a:p>
            <a:pPr marL="609600" indent="-609600" algn="l" eaLnBrk="1" hangingPunct="1">
              <a:buFont typeface="Wingdings" pitchFamily="2" charset="2"/>
              <a:buAutoNum type="arabicPeriod"/>
              <a:defRPr/>
            </a:pPr>
            <a:r>
              <a:rPr lang="en-US" sz="2400" b="1" dirty="0" smtClean="0">
                <a:solidFill>
                  <a:srgbClr val="FF0000"/>
                </a:solidFill>
              </a:rPr>
              <a:t>Closing the Customer Contract</a:t>
            </a:r>
          </a:p>
          <a:p>
            <a:pPr marL="609600" indent="-609600" algn="l" eaLnBrk="1" hangingPunct="1">
              <a:defRPr/>
            </a:pPr>
            <a:r>
              <a:rPr lang="en-US" sz="2400" b="1" u="sng" dirty="0" smtClean="0">
                <a:solidFill>
                  <a:srgbClr val="FF0000"/>
                </a:solidFill>
              </a:rPr>
              <a:t>      </a:t>
            </a:r>
            <a:endParaRPr lang="en-US" sz="20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304800" y="304800"/>
            <a:ext cx="8153400" cy="685800"/>
          </a:xfrm>
        </p:spPr>
        <p:txBody>
          <a:bodyPr/>
          <a:lstStyle/>
          <a:p>
            <a:pPr algn="l" eaLnBrk="1" hangingPunct="1">
              <a:defRPr/>
            </a:pPr>
            <a:r>
              <a:rPr lang="en-US" sz="2400" b="1" u="sng" smtClean="0">
                <a:solidFill>
                  <a:schemeClr val="tx1"/>
                </a:solidFill>
              </a:rPr>
              <a:t>REPRESENTING &amp; SCHEDULING PROJECT PLANS</a:t>
            </a:r>
          </a:p>
        </p:txBody>
      </p:sp>
      <p:sp>
        <p:nvSpPr>
          <p:cNvPr id="30723" name="Rectangle 3"/>
          <p:cNvSpPr>
            <a:spLocks noGrp="1" noChangeArrowheads="1"/>
          </p:cNvSpPr>
          <p:nvPr>
            <p:ph type="subTitle" idx="1"/>
          </p:nvPr>
        </p:nvSpPr>
        <p:spPr>
          <a:xfrm>
            <a:off x="762000" y="1295400"/>
            <a:ext cx="8001000" cy="5105400"/>
          </a:xfrm>
        </p:spPr>
        <p:txBody>
          <a:bodyPr/>
          <a:lstStyle/>
          <a:p>
            <a:pPr marL="609600" indent="-609600" algn="l" eaLnBrk="1" hangingPunct="1">
              <a:defRPr/>
            </a:pPr>
            <a:r>
              <a:rPr lang="en-US" sz="2400" b="1" dirty="0" smtClean="0"/>
              <a:t>      The Most commonly used methods are :-</a:t>
            </a:r>
          </a:p>
          <a:p>
            <a:pPr marL="609600" indent="-609600" algn="l" eaLnBrk="1" hangingPunct="1">
              <a:defRPr/>
            </a:pPr>
            <a:endParaRPr lang="en-US" sz="2400" b="1" dirty="0" smtClean="0"/>
          </a:p>
          <a:p>
            <a:pPr marL="609600" indent="-609600" algn="l" eaLnBrk="1" hangingPunct="1">
              <a:defRPr/>
            </a:pPr>
            <a:endParaRPr lang="en-US" sz="2400" b="1" dirty="0" smtClean="0"/>
          </a:p>
          <a:p>
            <a:pPr marL="609600" indent="-609600" algn="l" eaLnBrk="1" hangingPunct="1">
              <a:buFont typeface="Wingdings" pitchFamily="2" charset="2"/>
              <a:buChar char="Ø"/>
              <a:defRPr/>
            </a:pPr>
            <a:r>
              <a:rPr lang="en-US" sz="2800" b="1" dirty="0" smtClean="0">
                <a:solidFill>
                  <a:srgbClr val="FF0000"/>
                </a:solidFill>
              </a:rPr>
              <a:t>GANTT CHART</a:t>
            </a:r>
          </a:p>
          <a:p>
            <a:pPr marL="609600" indent="-609600" algn="l" eaLnBrk="1" hangingPunct="1">
              <a:defRPr/>
            </a:pPr>
            <a:endParaRPr lang="en-US" sz="2800" b="1" dirty="0" smtClean="0">
              <a:solidFill>
                <a:srgbClr val="FF0000"/>
              </a:solidFill>
            </a:endParaRPr>
          </a:p>
          <a:p>
            <a:pPr marL="609600" indent="-609600" algn="l" eaLnBrk="1" hangingPunct="1">
              <a:buFont typeface="Wingdings" pitchFamily="2" charset="2"/>
              <a:buChar char="Ø"/>
              <a:defRPr/>
            </a:pPr>
            <a:r>
              <a:rPr lang="en-US" sz="2800" b="1" dirty="0" smtClean="0">
                <a:solidFill>
                  <a:srgbClr val="FF0000"/>
                </a:solidFill>
              </a:rPr>
              <a:t>NETWORK DIAGRAMS (PERT/ CPM</a:t>
            </a:r>
            <a:r>
              <a:rPr lang="en-US" sz="2000" b="1" dirty="0" smtClean="0">
                <a:solidFill>
                  <a:srgbClr val="FF0000"/>
                </a:solidFill>
              </a:rPr>
              <a:t>)</a:t>
            </a:r>
          </a:p>
          <a:p>
            <a:pPr marL="609600" indent="-609600" algn="l" eaLnBrk="1" hangingPunct="1">
              <a:buFont typeface="Wingdings" pitchFamily="2" charset="2"/>
              <a:buChar char="Ø"/>
              <a:defRPr/>
            </a:pPr>
            <a:endParaRPr lang="en-US" sz="20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533400"/>
            <a:ext cx="7772400" cy="762000"/>
          </a:xfrm>
        </p:spPr>
        <p:txBody>
          <a:bodyPr/>
          <a:lstStyle/>
          <a:p>
            <a:pPr eaLnBrk="1" hangingPunct="1">
              <a:defRPr/>
            </a:pPr>
            <a:r>
              <a:rPr lang="en-US" sz="3600" u="sng" smtClean="0">
                <a:solidFill>
                  <a:schemeClr val="tx1"/>
                </a:solidFill>
              </a:rPr>
              <a:t>What is Project Management?</a:t>
            </a:r>
          </a:p>
        </p:txBody>
      </p:sp>
      <p:sp>
        <p:nvSpPr>
          <p:cNvPr id="10243" name="Rectangle 3"/>
          <p:cNvSpPr>
            <a:spLocks noGrp="1" noChangeArrowheads="1"/>
          </p:cNvSpPr>
          <p:nvPr>
            <p:ph type="subTitle" idx="1"/>
          </p:nvPr>
        </p:nvSpPr>
        <p:spPr>
          <a:xfrm>
            <a:off x="1371600" y="1524000"/>
            <a:ext cx="7162800" cy="4724400"/>
          </a:xfrm>
        </p:spPr>
        <p:txBody>
          <a:bodyPr/>
          <a:lstStyle/>
          <a:p>
            <a:pPr algn="l" eaLnBrk="1" hangingPunct="1">
              <a:defRPr/>
            </a:pPr>
            <a:r>
              <a:rPr lang="en-US" dirty="0" smtClean="0"/>
              <a:t>Project Management is the process of defining, Planning ,organizing, leading and controlling the development of an Information System Project.</a:t>
            </a:r>
          </a:p>
          <a:p>
            <a:pPr algn="l" eaLnBrk="1" hangingPunct="1">
              <a:defRPr/>
            </a:pPr>
            <a:endParaRPr lang="en-US" dirty="0" smtClean="0"/>
          </a:p>
          <a:p>
            <a:pPr algn="l" eaLnBrk="1" hangingPunct="1">
              <a:defRPr/>
            </a:pPr>
            <a:r>
              <a:rPr lang="en-US" dirty="0" smtClean="0"/>
              <a:t>The goal of Project Management is to deliver an Information System that is acceptable to Users and is developed on time and within budget</a:t>
            </a:r>
          </a:p>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GANTT CHART</a:t>
            </a:r>
            <a:endParaRPr lang="en-US" dirty="0">
              <a:solidFill>
                <a:srgbClr val="FF0000"/>
              </a:solidFill>
            </a:endParaRPr>
          </a:p>
        </p:txBody>
      </p:sp>
      <p:sp>
        <p:nvSpPr>
          <p:cNvPr id="3" name="Content Placeholder 2"/>
          <p:cNvSpPr>
            <a:spLocks noGrp="1"/>
          </p:cNvSpPr>
          <p:nvPr>
            <p:ph idx="1"/>
          </p:nvPr>
        </p:nvSpPr>
        <p:spPr/>
        <p:txBody>
          <a:bodyPr/>
          <a:lstStyle/>
          <a:p>
            <a:r>
              <a:rPr lang="en-US" sz="2400" dirty="0" smtClean="0"/>
              <a:t>Developed in 1917 by Henry Gantt as tool for managing factory production</a:t>
            </a:r>
          </a:p>
          <a:p>
            <a:r>
              <a:rPr lang="en-US" sz="2400" dirty="0" smtClean="0"/>
              <a:t>Depicts start times and lengths of major tasks (i.e. WBS)</a:t>
            </a:r>
          </a:p>
          <a:p>
            <a:r>
              <a:rPr lang="en-US" sz="2400" dirty="0" smtClean="0"/>
              <a:t>Can be used to monitor ongoing progress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941387"/>
          </a:xfrm>
        </p:spPr>
        <p:txBody>
          <a:bodyPr/>
          <a:lstStyle/>
          <a:p>
            <a:pPr eaLnBrk="1" hangingPunct="1">
              <a:defRPr/>
            </a:pPr>
            <a:r>
              <a:rPr lang="en-US" sz="3600" b="1" u="sng" dirty="0" smtClean="0">
                <a:solidFill>
                  <a:schemeClr val="tx1"/>
                </a:solidFill>
              </a:rPr>
              <a:t>GANTT CHART</a:t>
            </a:r>
          </a:p>
        </p:txBody>
      </p:sp>
      <p:sp>
        <p:nvSpPr>
          <p:cNvPr id="48131" name="Rectangle 3"/>
          <p:cNvSpPr>
            <a:spLocks noGrp="1" noChangeArrowheads="1"/>
          </p:cNvSpPr>
          <p:nvPr>
            <p:ph type="body" idx="1"/>
          </p:nvPr>
        </p:nvSpPr>
        <p:spPr/>
        <p:txBody>
          <a:bodyPr/>
          <a:lstStyle/>
          <a:p>
            <a:pPr eaLnBrk="1" hangingPunct="1">
              <a:lnSpc>
                <a:spcPct val="80000"/>
              </a:lnSpc>
              <a:defRPr/>
            </a:pPr>
            <a:r>
              <a:rPr lang="en-US" sz="2000" b="1" dirty="0" smtClean="0"/>
              <a:t/>
            </a:r>
            <a:br>
              <a:rPr lang="en-US" sz="2000" b="1" dirty="0" smtClean="0"/>
            </a:br>
            <a:r>
              <a:rPr lang="en-US" sz="2000" b="1" dirty="0" smtClean="0">
                <a:solidFill>
                  <a:srgbClr val="FF0000"/>
                </a:solidFill>
              </a:rPr>
              <a:t>A graphical representation of a Project that shows each task as a horizontal bar whose length is proportional to its time for completion.</a:t>
            </a:r>
          </a:p>
          <a:p>
            <a:pPr eaLnBrk="1" hangingPunct="1">
              <a:lnSpc>
                <a:spcPct val="80000"/>
              </a:lnSpc>
              <a:defRPr/>
            </a:pPr>
            <a:endParaRPr lang="en-US" sz="2000" b="1" dirty="0" smtClean="0">
              <a:solidFill>
                <a:srgbClr val="FFFF00"/>
              </a:solidFill>
            </a:endParaRPr>
          </a:p>
          <a:p>
            <a:pPr eaLnBrk="1" hangingPunct="1">
              <a:lnSpc>
                <a:spcPct val="80000"/>
              </a:lnSpc>
              <a:defRPr/>
            </a:pPr>
            <a:r>
              <a:rPr lang="en-US" sz="2000" b="1" dirty="0" smtClean="0"/>
              <a:t>A GANTT Chart is a horizontal bar chart that illustrates a Project schedule.</a:t>
            </a:r>
          </a:p>
          <a:p>
            <a:pPr eaLnBrk="1" hangingPunct="1">
              <a:lnSpc>
                <a:spcPct val="80000"/>
              </a:lnSpc>
              <a:defRPr/>
            </a:pPr>
            <a:endParaRPr lang="en-US" sz="2000" b="1" dirty="0" smtClean="0">
              <a:solidFill>
                <a:srgbClr val="FFFF00"/>
              </a:solidFill>
            </a:endParaRPr>
          </a:p>
          <a:p>
            <a:pPr eaLnBrk="1" hangingPunct="1">
              <a:lnSpc>
                <a:spcPct val="80000"/>
              </a:lnSpc>
              <a:defRPr/>
            </a:pPr>
            <a:r>
              <a:rPr lang="en-US" sz="2000" b="1" dirty="0" smtClean="0"/>
              <a:t>In the GANTT Chart Time is displayed on the horizontal axis and the Tasks/ Activities  are arranged vertically from top to bottom, in order of their start dates.</a:t>
            </a:r>
          </a:p>
          <a:p>
            <a:pPr eaLnBrk="1" hangingPunct="1">
              <a:lnSpc>
                <a:spcPct val="80000"/>
              </a:lnSpc>
              <a:defRPr/>
            </a:pPr>
            <a:endParaRPr lang="en-US" sz="2000" b="1" dirty="0" smtClean="0"/>
          </a:p>
          <a:p>
            <a:pPr eaLnBrk="1" hangingPunct="1">
              <a:lnSpc>
                <a:spcPct val="80000"/>
              </a:lnSpc>
              <a:defRPr/>
            </a:pPr>
            <a:r>
              <a:rPr lang="en-US" sz="2000" b="1" dirty="0" smtClean="0"/>
              <a:t>A detailed GANTT Chart for a large project might be quite complex and hard to understand. To simplify the chart Project manager can combine related activities into one Task.</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304800" y="304800"/>
            <a:ext cx="8153400" cy="685800"/>
          </a:xfrm>
        </p:spPr>
        <p:txBody>
          <a:bodyPr/>
          <a:lstStyle/>
          <a:p>
            <a:pPr algn="l" eaLnBrk="1" hangingPunct="1">
              <a:defRPr/>
            </a:pPr>
            <a:r>
              <a:rPr lang="en-US" sz="3600" b="1" u="sng" smtClean="0">
                <a:solidFill>
                  <a:schemeClr val="tx1"/>
                </a:solidFill>
              </a:rPr>
              <a:t>GANTT CHART</a:t>
            </a:r>
            <a:endParaRPr lang="en-US" sz="2400" u="sng" smtClean="0">
              <a:solidFill>
                <a:schemeClr val="tx1"/>
              </a:solidFill>
            </a:endParaRPr>
          </a:p>
        </p:txBody>
      </p:sp>
      <p:sp>
        <p:nvSpPr>
          <p:cNvPr id="33795" name="Rectangle 3"/>
          <p:cNvSpPr>
            <a:spLocks noGrp="1" noChangeArrowheads="1"/>
          </p:cNvSpPr>
          <p:nvPr>
            <p:ph type="subTitle" idx="1"/>
          </p:nvPr>
        </p:nvSpPr>
        <p:spPr>
          <a:xfrm>
            <a:off x="762000" y="1295400"/>
            <a:ext cx="8001000" cy="5105400"/>
          </a:xfrm>
        </p:spPr>
        <p:txBody>
          <a:bodyPr/>
          <a:lstStyle/>
          <a:p>
            <a:pPr marL="609600" indent="-609600" algn="l" eaLnBrk="1" hangingPunct="1">
              <a:buFont typeface="Wingdings" pitchFamily="2" charset="2"/>
              <a:buChar char="Ø"/>
              <a:defRPr/>
            </a:pPr>
            <a:r>
              <a:rPr lang="en-US" sz="2000" b="1" dirty="0" smtClean="0">
                <a:solidFill>
                  <a:srgbClr val="FF0000"/>
                </a:solidFill>
              </a:rPr>
              <a:t>A graphical representation of a Project that shows each task as a horizontal bar whose length s proportional to its time for completion.</a:t>
            </a:r>
          </a:p>
          <a:p>
            <a:pPr marL="609600" indent="-609600" algn="l" eaLnBrk="1" hangingPunct="1">
              <a:buFont typeface="Wingdings" pitchFamily="2" charset="2"/>
              <a:buChar char="Ø"/>
              <a:defRPr/>
            </a:pPr>
            <a:endParaRPr lang="en-US" sz="2000" b="1" dirty="0" smtClean="0">
              <a:solidFill>
                <a:srgbClr val="FF0000"/>
              </a:solidFill>
            </a:endParaRPr>
          </a:p>
          <a:p>
            <a:pPr marL="609600" indent="-609600" algn="l" eaLnBrk="1" hangingPunct="1">
              <a:buFont typeface="Wingdings" pitchFamily="2" charset="2"/>
              <a:buChar char="Ø"/>
              <a:defRPr/>
            </a:pPr>
            <a:r>
              <a:rPr lang="en-US" sz="2000" b="1" dirty="0" smtClean="0">
                <a:solidFill>
                  <a:srgbClr val="FF0000"/>
                </a:solidFill>
              </a:rPr>
              <a:t>GANTT CHART do not show how tasks must be ordered (precedence) but simply show when a task should begin and should end</a:t>
            </a:r>
          </a:p>
          <a:p>
            <a:pPr marL="609600" indent="-609600" algn="l" eaLnBrk="1" hangingPunct="1">
              <a:buFont typeface="Wingdings" pitchFamily="2" charset="2"/>
              <a:buChar char="Ø"/>
              <a:defRPr/>
            </a:pPr>
            <a:endParaRPr lang="en-US" sz="2000" b="1" dirty="0" smtClean="0">
              <a:solidFill>
                <a:srgbClr val="FF0000"/>
              </a:solidFill>
            </a:endParaRPr>
          </a:p>
          <a:p>
            <a:pPr marL="609600" indent="-609600" algn="l" eaLnBrk="1" hangingPunct="1">
              <a:buFont typeface="Wingdings" pitchFamily="2" charset="2"/>
              <a:buChar char="Ø"/>
              <a:defRPr/>
            </a:pPr>
            <a:r>
              <a:rPr lang="en-US" sz="2000" b="1" dirty="0" smtClean="0">
                <a:solidFill>
                  <a:srgbClr val="FF0000"/>
                </a:solidFill>
              </a:rPr>
              <a:t>GANTT Chart is often more useful to for depicting relatively simple projects or sub projects of a large project, the activities of a single worker, or for monitoring the progress of activities compared to scheduled completion dates..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z="2400" smtClean="0"/>
              <a:t>GANTT CHART</a:t>
            </a:r>
          </a:p>
        </p:txBody>
      </p:sp>
      <p:graphicFrame>
        <p:nvGraphicFramePr>
          <p:cNvPr id="2050" name="Object 3"/>
          <p:cNvGraphicFramePr>
            <a:graphicFrameLocks noChangeAspect="1"/>
          </p:cNvGraphicFramePr>
          <p:nvPr>
            <p:ph idx="1"/>
          </p:nvPr>
        </p:nvGraphicFramePr>
        <p:xfrm>
          <a:off x="533400" y="990600"/>
          <a:ext cx="8153400" cy="5410200"/>
        </p:xfrm>
        <a:graphic>
          <a:graphicData uri="http://schemas.openxmlformats.org/presentationml/2006/ole">
            <p:oleObj spid="_x0000_s2050" name="Photo Editor Photo" r:id="rId3" imgW="7621064" imgH="7059010" progId="">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304800" y="304800"/>
            <a:ext cx="8153400" cy="685800"/>
          </a:xfrm>
        </p:spPr>
        <p:txBody>
          <a:bodyPr/>
          <a:lstStyle/>
          <a:p>
            <a:pPr algn="l" eaLnBrk="1" hangingPunct="1">
              <a:defRPr/>
            </a:pPr>
            <a:r>
              <a:rPr lang="en-US" sz="3600" b="1" u="sng" smtClean="0">
                <a:solidFill>
                  <a:schemeClr val="tx1"/>
                </a:solidFill>
              </a:rPr>
              <a:t>NETWORK DIAGRAM</a:t>
            </a:r>
            <a:r>
              <a:rPr lang="en-US" sz="2400" u="sng" smtClean="0">
                <a:solidFill>
                  <a:schemeClr val="tx1"/>
                </a:solidFill>
              </a:rPr>
              <a:t> </a:t>
            </a:r>
          </a:p>
        </p:txBody>
      </p:sp>
      <p:sp>
        <p:nvSpPr>
          <p:cNvPr id="32771" name="Rectangle 3"/>
          <p:cNvSpPr>
            <a:spLocks noGrp="1" noChangeArrowheads="1"/>
          </p:cNvSpPr>
          <p:nvPr>
            <p:ph type="subTitle" idx="1"/>
          </p:nvPr>
        </p:nvSpPr>
        <p:spPr>
          <a:xfrm>
            <a:off x="762000" y="1295400"/>
            <a:ext cx="8001000" cy="5105400"/>
          </a:xfrm>
        </p:spPr>
        <p:txBody>
          <a:bodyPr/>
          <a:lstStyle/>
          <a:p>
            <a:pPr marL="609600" indent="-609600" algn="l" eaLnBrk="1" hangingPunct="1">
              <a:buFont typeface="Wingdings" pitchFamily="2" charset="2"/>
              <a:buChar char="Ø"/>
              <a:defRPr/>
            </a:pPr>
            <a:r>
              <a:rPr lang="en-US" sz="2000" b="1" dirty="0" smtClean="0">
                <a:solidFill>
                  <a:srgbClr val="FF0000"/>
                </a:solidFill>
              </a:rPr>
              <a:t>Is a graphical depiction of Project tasks and their inter-relationships.</a:t>
            </a:r>
          </a:p>
          <a:p>
            <a:pPr marL="609600" indent="-609600" algn="l" eaLnBrk="1" hangingPunct="1">
              <a:buFont typeface="Wingdings" pitchFamily="2" charset="2"/>
              <a:buChar char="Ø"/>
              <a:defRPr/>
            </a:pPr>
            <a:endParaRPr lang="en-US" sz="2000" b="1" dirty="0" smtClean="0">
              <a:solidFill>
                <a:srgbClr val="FF0000"/>
              </a:solidFill>
            </a:endParaRPr>
          </a:p>
          <a:p>
            <a:pPr marL="609600" indent="-609600" algn="l" eaLnBrk="1" hangingPunct="1">
              <a:buFont typeface="Wingdings" pitchFamily="2" charset="2"/>
              <a:buChar char="Ø"/>
              <a:defRPr/>
            </a:pPr>
            <a:r>
              <a:rPr lang="en-US" sz="2000" b="1" dirty="0" smtClean="0">
                <a:solidFill>
                  <a:srgbClr val="FF0000"/>
                </a:solidFill>
              </a:rPr>
              <a:t>The distinguishing feature of a Network Diagram is that the ordering of Tasks is shown by connecting with its predecessor and successor tasks. tasks.</a:t>
            </a:r>
          </a:p>
          <a:p>
            <a:pPr marL="609600" indent="-609600" algn="l" eaLnBrk="1" hangingPunct="1">
              <a:buFont typeface="Wingdings" pitchFamily="2" charset="2"/>
              <a:buChar char="Ø"/>
              <a:defRPr/>
            </a:pPr>
            <a:endParaRPr lang="en-US" sz="2000" b="1" dirty="0" smtClean="0">
              <a:solidFill>
                <a:srgbClr val="FFFF00"/>
              </a:solidFill>
            </a:endParaRPr>
          </a:p>
          <a:p>
            <a:pPr marL="609600" indent="-609600" algn="l" eaLnBrk="1" hangingPunct="1">
              <a:buFont typeface="Wingdings" pitchFamily="2" charset="2"/>
              <a:buChar char="Ø"/>
              <a:defRPr/>
            </a:pPr>
            <a:r>
              <a:rPr lang="en-US" sz="2000" b="1" dirty="0" smtClean="0">
                <a:solidFill>
                  <a:srgbClr val="FF0000"/>
                </a:solidFill>
              </a:rPr>
              <a:t>Network Diagramming is a </a:t>
            </a:r>
            <a:r>
              <a:rPr lang="en-US" sz="2000" b="1" dirty="0" smtClean="0"/>
              <a:t>Critical Path Scheduling Technique </a:t>
            </a:r>
            <a:r>
              <a:rPr lang="en-US" sz="2000" b="1" dirty="0" smtClean="0">
                <a:solidFill>
                  <a:srgbClr val="FF0000"/>
                </a:solidFill>
              </a:rPr>
              <a:t>used for controlling resources. </a:t>
            </a:r>
          </a:p>
          <a:p>
            <a:pPr marL="609600" indent="-609600" algn="l" eaLnBrk="1" hangingPunct="1">
              <a:buFont typeface="Wingdings" pitchFamily="2" charset="2"/>
              <a:buChar char="Ø"/>
              <a:defRPr/>
            </a:pPr>
            <a:endParaRPr lang="en-US" sz="2000" b="1" dirty="0" smtClean="0">
              <a:solidFill>
                <a:srgbClr val="FFFF00"/>
              </a:solidFill>
            </a:endParaRPr>
          </a:p>
          <a:p>
            <a:pPr marL="609600" indent="-609600" algn="l" eaLnBrk="1" hangingPunct="1">
              <a:buFont typeface="Wingdings" pitchFamily="2" charset="2"/>
              <a:buChar char="Ø"/>
              <a:defRPr/>
            </a:pPr>
            <a:r>
              <a:rPr lang="en-US" sz="2000" b="1" u="sng" dirty="0" smtClean="0"/>
              <a:t>CRITICAL PATH SCHEDULING </a:t>
            </a:r>
          </a:p>
          <a:p>
            <a:pPr marL="609600" indent="-609600" algn="l" eaLnBrk="1" hangingPunct="1">
              <a:defRPr/>
            </a:pPr>
            <a:r>
              <a:rPr lang="en-US" sz="2000" b="1" dirty="0" smtClean="0"/>
              <a:t>        A scheduling technique whose order and duration of a sequence of task activities directly affect the Completion Date of a Project </a:t>
            </a:r>
            <a:endParaRPr lang="en-US" sz="2000" b="1" u="sng" dirty="0" smtClean="0"/>
          </a:p>
          <a:p>
            <a:pPr marL="609600" indent="-609600" algn="l" eaLnBrk="1" hangingPunct="1">
              <a:defRPr/>
            </a:pPr>
            <a:r>
              <a:rPr lang="en-US" sz="2000" b="1" u="sng" dirty="0" smtClean="0"/>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04800" y="304800"/>
            <a:ext cx="8153400" cy="685800"/>
          </a:xfrm>
        </p:spPr>
        <p:txBody>
          <a:bodyPr/>
          <a:lstStyle/>
          <a:p>
            <a:pPr algn="l" eaLnBrk="1" hangingPunct="1">
              <a:defRPr/>
            </a:pPr>
            <a:r>
              <a:rPr lang="en-US" sz="3600" b="1" u="sng" smtClean="0">
                <a:solidFill>
                  <a:schemeClr val="tx1"/>
                </a:solidFill>
              </a:rPr>
              <a:t>NETWORK DIAGRAM</a:t>
            </a:r>
            <a:r>
              <a:rPr lang="en-US" sz="2400" u="sng" smtClean="0">
                <a:solidFill>
                  <a:schemeClr val="tx1"/>
                </a:solidFill>
              </a:rPr>
              <a:t> </a:t>
            </a:r>
          </a:p>
        </p:txBody>
      </p:sp>
      <p:sp>
        <p:nvSpPr>
          <p:cNvPr id="35843" name="Rectangle 3"/>
          <p:cNvSpPr>
            <a:spLocks noGrp="1" noChangeArrowheads="1"/>
          </p:cNvSpPr>
          <p:nvPr>
            <p:ph type="subTitle" idx="1"/>
          </p:nvPr>
        </p:nvSpPr>
        <p:spPr>
          <a:xfrm>
            <a:off x="381000" y="1295400"/>
            <a:ext cx="8382000" cy="5105400"/>
          </a:xfrm>
        </p:spPr>
        <p:txBody>
          <a:bodyPr/>
          <a:lstStyle/>
          <a:p>
            <a:pPr marL="609600" indent="-609600" algn="l" eaLnBrk="1" hangingPunct="1">
              <a:defRPr/>
            </a:pPr>
            <a:r>
              <a:rPr lang="en-US" sz="2400" b="1" smtClean="0"/>
              <a:t>You would use a Network Diagram when Project Tasks:-</a:t>
            </a:r>
          </a:p>
          <a:p>
            <a:pPr marL="609600" indent="-609600" algn="l" eaLnBrk="1" hangingPunct="1">
              <a:buFont typeface="Wingdings" pitchFamily="2" charset="2"/>
              <a:buChar char="Ø"/>
              <a:defRPr/>
            </a:pPr>
            <a:endParaRPr lang="en-US" sz="2400" b="1" smtClean="0"/>
          </a:p>
          <a:p>
            <a:pPr marL="609600" indent="-609600" algn="l" eaLnBrk="1" hangingPunct="1">
              <a:buFont typeface="Wingdings" pitchFamily="2" charset="2"/>
              <a:buChar char="Ø"/>
              <a:defRPr/>
            </a:pPr>
            <a:r>
              <a:rPr lang="en-US" sz="2400" b="1" smtClean="0"/>
              <a:t>Are well defined and have clear beginning and end point</a:t>
            </a:r>
          </a:p>
          <a:p>
            <a:pPr marL="609600" indent="-609600" algn="l" eaLnBrk="1" hangingPunct="1">
              <a:buFont typeface="Wingdings" pitchFamily="2" charset="2"/>
              <a:buChar char="Ø"/>
              <a:defRPr/>
            </a:pPr>
            <a:endParaRPr lang="en-US" sz="2400" b="1" smtClean="0"/>
          </a:p>
          <a:p>
            <a:pPr marL="609600" indent="-609600" algn="l" eaLnBrk="1" hangingPunct="1">
              <a:buFont typeface="Wingdings" pitchFamily="2" charset="2"/>
              <a:buChar char="Ø"/>
              <a:defRPr/>
            </a:pPr>
            <a:r>
              <a:rPr lang="en-US" sz="2400" b="1" smtClean="0"/>
              <a:t>Can be worked on independently of other tasks</a:t>
            </a:r>
          </a:p>
          <a:p>
            <a:pPr marL="609600" indent="-609600" algn="l" eaLnBrk="1" hangingPunct="1">
              <a:buFont typeface="Wingdings" pitchFamily="2" charset="2"/>
              <a:buChar char="Ø"/>
              <a:defRPr/>
            </a:pPr>
            <a:endParaRPr lang="en-US" sz="2400" b="1" smtClean="0"/>
          </a:p>
          <a:p>
            <a:pPr marL="609600" indent="-609600" algn="l" eaLnBrk="1" hangingPunct="1">
              <a:buFont typeface="Wingdings" pitchFamily="2" charset="2"/>
              <a:buChar char="Ø"/>
              <a:defRPr/>
            </a:pPr>
            <a:r>
              <a:rPr lang="en-US" sz="2400" b="1" smtClean="0"/>
              <a:t>Are ordered</a:t>
            </a:r>
          </a:p>
          <a:p>
            <a:pPr marL="609600" indent="-609600" algn="l" eaLnBrk="1" hangingPunct="1">
              <a:buFont typeface="Wingdings" pitchFamily="2" charset="2"/>
              <a:buChar char="Ø"/>
              <a:defRPr/>
            </a:pPr>
            <a:endParaRPr lang="en-US" sz="2400" b="1" smtClean="0"/>
          </a:p>
          <a:p>
            <a:pPr marL="609600" indent="-609600" algn="l" eaLnBrk="1" hangingPunct="1">
              <a:buFont typeface="Wingdings" pitchFamily="2" charset="2"/>
              <a:buChar char="Ø"/>
              <a:defRPr/>
            </a:pPr>
            <a:r>
              <a:rPr lang="en-US" sz="2400" b="1" smtClean="0"/>
              <a:t>Serve the purpose of project</a:t>
            </a:r>
          </a:p>
          <a:p>
            <a:pPr marL="609600" indent="-609600" algn="l" eaLnBrk="1" hangingPunct="1">
              <a:buFont typeface="Wingdings" pitchFamily="2" charset="2"/>
              <a:buChar char="Ø"/>
              <a:defRPr/>
            </a:pPr>
            <a:endParaRPr lang="en-US" sz="2400" b="1" smtClean="0"/>
          </a:p>
          <a:p>
            <a:pPr marL="609600" indent="-609600" algn="l" eaLnBrk="1" hangingPunct="1">
              <a:defRPr/>
            </a:pPr>
            <a:endParaRPr lang="en-US" sz="2400" b="1"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rPr>
              <a:t>Program Evaluation &amp; Review Technique (PERT)</a:t>
            </a:r>
            <a:endParaRPr lang="en-US" sz="2800" dirty="0">
              <a:latin typeface="+mn-lt"/>
            </a:endParaRPr>
          </a:p>
        </p:txBody>
      </p:sp>
      <p:sp>
        <p:nvSpPr>
          <p:cNvPr id="3" name="Content Placeholder 2"/>
          <p:cNvSpPr>
            <a:spLocks noGrp="1"/>
          </p:cNvSpPr>
          <p:nvPr>
            <p:ph idx="1"/>
          </p:nvPr>
        </p:nvSpPr>
        <p:spPr/>
        <p:txBody>
          <a:bodyPr/>
          <a:lstStyle/>
          <a:p>
            <a:r>
              <a:rPr lang="en-US" sz="2400" dirty="0" smtClean="0"/>
              <a:t>Developed in 1958 for Polaris missile program</a:t>
            </a:r>
          </a:p>
          <a:p>
            <a:r>
              <a:rPr lang="en-US" sz="2400" dirty="0" smtClean="0"/>
              <a:t>Used extensively in Cold War projects such as CORONA and SR-71</a:t>
            </a:r>
          </a:p>
          <a:p>
            <a:r>
              <a:rPr lang="en-US" sz="2400" dirty="0" smtClean="0"/>
              <a:t>Time estimates, scheduling, and interdependencies of WBS tasks</a:t>
            </a:r>
          </a:p>
          <a:p>
            <a:r>
              <a:rPr lang="en-US" sz="2400" dirty="0" smtClean="0"/>
              <a:t>Visualized in network model</a:t>
            </a:r>
          </a:p>
          <a:p>
            <a:endParaRPr lang="en-US" dirty="0"/>
          </a:p>
        </p:txBody>
      </p:sp>
      <p:pic>
        <p:nvPicPr>
          <p:cNvPr id="4" name="Picture 4" descr="polaris"/>
          <p:cNvPicPr>
            <a:picLocks noChangeAspect="1" noChangeArrowheads="1"/>
          </p:cNvPicPr>
          <p:nvPr/>
        </p:nvPicPr>
        <p:blipFill>
          <a:blip r:embed="rId2"/>
          <a:srcRect/>
          <a:stretch>
            <a:fillRect/>
          </a:stretch>
        </p:blipFill>
        <p:spPr bwMode="auto">
          <a:xfrm>
            <a:off x="6248400" y="3581400"/>
            <a:ext cx="2209800" cy="2667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z="3200" b="1" u="sng" smtClean="0">
                <a:solidFill>
                  <a:schemeClr val="tx1"/>
                </a:solidFill>
              </a:rPr>
              <a:t>PROGRAM EVALUATION REVIEW TECHNIQUE  (PERT)</a:t>
            </a:r>
          </a:p>
        </p:txBody>
      </p:sp>
      <p:sp>
        <p:nvSpPr>
          <p:cNvPr id="34819" name="Rectangle 3"/>
          <p:cNvSpPr>
            <a:spLocks noGrp="1" noChangeArrowheads="1"/>
          </p:cNvSpPr>
          <p:nvPr>
            <p:ph type="body" idx="1"/>
          </p:nvPr>
        </p:nvSpPr>
        <p:spPr/>
        <p:txBody>
          <a:bodyPr/>
          <a:lstStyle/>
          <a:p>
            <a:pPr eaLnBrk="1" hangingPunct="1">
              <a:defRPr/>
            </a:pPr>
            <a:r>
              <a:rPr lang="en-US" sz="2000" b="1" dirty="0" smtClean="0"/>
              <a:t>One of the most difficult and most error prone activities when constructing a Project Schedule is the determination of the </a:t>
            </a:r>
            <a:r>
              <a:rPr lang="en-US" sz="2000" b="1" dirty="0" smtClean="0">
                <a:solidFill>
                  <a:srgbClr val="FF0000"/>
                </a:solidFill>
              </a:rPr>
              <a:t>TIME DURATION </a:t>
            </a:r>
            <a:r>
              <a:rPr lang="en-US" sz="2000" b="1" dirty="0" smtClean="0"/>
              <a:t>for each task within a Work Breakdown Structure (WBS), specially when there is a high degree of complexity and uncertainty about a task.  </a:t>
            </a:r>
          </a:p>
          <a:p>
            <a:pPr eaLnBrk="1" hangingPunct="1">
              <a:defRPr/>
            </a:pPr>
            <a:endParaRPr lang="en-US" sz="2000" b="1" dirty="0" smtClean="0"/>
          </a:p>
          <a:p>
            <a:pPr eaLnBrk="1" hangingPunct="1">
              <a:defRPr/>
            </a:pPr>
            <a:r>
              <a:rPr lang="en-US" sz="2000" b="1" dirty="0" smtClean="0"/>
              <a:t>PERT is a technique used to calculate the Expected Time for a tasks.</a:t>
            </a:r>
          </a:p>
          <a:p>
            <a:pPr eaLnBrk="1" hangingPunct="1">
              <a:defRPr/>
            </a:pPr>
            <a:endParaRPr lang="en-US" sz="2000" b="1" dirty="0" smtClean="0"/>
          </a:p>
          <a:p>
            <a:pPr eaLnBrk="1" hangingPunct="1">
              <a:defRPr/>
            </a:pPr>
            <a:r>
              <a:rPr lang="en-US" sz="2000" b="1" dirty="0" smtClean="0"/>
              <a:t>PERT is a technique that uses Optimistic time (O), Pessimistic time (P) and Realistic Time (R) estimates to calculate the EXPECTED TIME (ET) or a particular task.</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3200" b="1" u="sng" smtClean="0">
                <a:solidFill>
                  <a:schemeClr val="tx1"/>
                </a:solidFill>
              </a:rPr>
              <a:t>PROGRAM EVALUATION REVIEW TECHNIQUE  (PERT)</a:t>
            </a:r>
          </a:p>
        </p:txBody>
      </p:sp>
      <p:sp>
        <p:nvSpPr>
          <p:cNvPr id="36867" name="Rectangle 3"/>
          <p:cNvSpPr>
            <a:spLocks noGrp="1" noChangeArrowheads="1"/>
          </p:cNvSpPr>
          <p:nvPr>
            <p:ph type="body" idx="1"/>
          </p:nvPr>
        </p:nvSpPr>
        <p:spPr/>
        <p:txBody>
          <a:bodyPr/>
          <a:lstStyle/>
          <a:p>
            <a:pPr eaLnBrk="1" hangingPunct="1">
              <a:lnSpc>
                <a:spcPct val="90000"/>
              </a:lnSpc>
              <a:defRPr/>
            </a:pPr>
            <a:r>
              <a:rPr lang="en-US" sz="2400" b="1" smtClean="0"/>
              <a:t>PERT is a technique that uses Optimistic time (o), Pessimistic time (p) and Realistic Time (r) estimates to calculate the EXPECTED TIME (ET) or a particular task.</a:t>
            </a:r>
          </a:p>
          <a:p>
            <a:pPr eaLnBrk="1" hangingPunct="1">
              <a:lnSpc>
                <a:spcPct val="90000"/>
              </a:lnSpc>
              <a:defRPr/>
            </a:pPr>
            <a:endParaRPr lang="en-US" sz="2400" b="1" smtClean="0"/>
          </a:p>
          <a:p>
            <a:pPr eaLnBrk="1" hangingPunct="1">
              <a:lnSpc>
                <a:spcPct val="90000"/>
              </a:lnSpc>
              <a:defRPr/>
            </a:pPr>
            <a:r>
              <a:rPr lang="en-US" sz="2400" b="1" smtClean="0"/>
              <a:t>The Optimistic time (o) and Pessimistic time (p)  reflects  the minimum and maximum possible periods of time for an activity to be completed.</a:t>
            </a:r>
          </a:p>
          <a:p>
            <a:pPr eaLnBrk="1" hangingPunct="1">
              <a:lnSpc>
                <a:spcPct val="90000"/>
              </a:lnSpc>
              <a:defRPr/>
            </a:pPr>
            <a:endParaRPr lang="en-US" sz="2400" b="1" smtClean="0"/>
          </a:p>
          <a:p>
            <a:pPr eaLnBrk="1" hangingPunct="1">
              <a:lnSpc>
                <a:spcPct val="90000"/>
              </a:lnSpc>
              <a:defRPr/>
            </a:pPr>
            <a:r>
              <a:rPr lang="en-US" sz="2400" b="1" smtClean="0"/>
              <a:t>The Realistic time (r) or the Most likely time , reflects the Project manager’s “Best Guess” of the amount of time required for a task completion.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sz="3200" b="1" u="sng" smtClean="0">
                <a:solidFill>
                  <a:schemeClr val="tx1"/>
                </a:solidFill>
              </a:rPr>
              <a:t>PROGRAM EVALUATION REVIEW TECHNIQUE  (PERT)</a:t>
            </a:r>
          </a:p>
        </p:txBody>
      </p:sp>
      <p:sp>
        <p:nvSpPr>
          <p:cNvPr id="37891" name="Rectangle 3"/>
          <p:cNvSpPr>
            <a:spLocks noGrp="1" noChangeArrowheads="1"/>
          </p:cNvSpPr>
          <p:nvPr>
            <p:ph type="body" idx="1"/>
          </p:nvPr>
        </p:nvSpPr>
        <p:spPr/>
        <p:txBody>
          <a:bodyPr/>
          <a:lstStyle/>
          <a:p>
            <a:pPr eaLnBrk="1" hangingPunct="1">
              <a:buFont typeface="Wingdings" pitchFamily="2" charset="2"/>
              <a:buNone/>
              <a:defRPr/>
            </a:pPr>
            <a:r>
              <a:rPr lang="en-US" sz="2400" b="1" u="sng" smtClean="0"/>
              <a:t>CALCULATING EXPECTED COMPLETION TIME (ET)</a:t>
            </a:r>
          </a:p>
          <a:p>
            <a:pPr eaLnBrk="1" hangingPunct="1">
              <a:buFont typeface="Wingdings" pitchFamily="2" charset="2"/>
              <a:buNone/>
              <a:defRPr/>
            </a:pPr>
            <a:endParaRPr lang="en-US" sz="2400" b="1" u="sng" smtClean="0"/>
          </a:p>
          <a:p>
            <a:pPr eaLnBrk="1" hangingPunct="1">
              <a:buFont typeface="Wingdings" pitchFamily="2" charset="2"/>
              <a:buNone/>
              <a:defRPr/>
            </a:pPr>
            <a:r>
              <a:rPr lang="en-US" sz="2400" b="1" smtClean="0"/>
              <a:t>                                         o + 4r + p</a:t>
            </a:r>
            <a:br>
              <a:rPr lang="en-US" sz="2400" b="1" smtClean="0"/>
            </a:br>
            <a:r>
              <a:rPr lang="en-US" sz="2400" b="1" smtClean="0"/>
              <a:t>                          ET =  ------------------- </a:t>
            </a:r>
            <a:br>
              <a:rPr lang="en-US" sz="2400" b="1" smtClean="0"/>
            </a:br>
            <a:r>
              <a:rPr lang="en-US" sz="2400" b="1" smtClean="0"/>
              <a:t>                                            6</a:t>
            </a:r>
          </a:p>
          <a:p>
            <a:pPr eaLnBrk="1" hangingPunct="1">
              <a:buFont typeface="Wingdings" pitchFamily="2" charset="2"/>
              <a:buNone/>
              <a:defRPr/>
            </a:pPr>
            <a:r>
              <a:rPr lang="en-US" sz="2400" b="1" smtClean="0"/>
              <a:t>    Because the expected Completion time should be closer to the realistic time (r), it is typically weighed Four times more than the Optimistic time (o) and the Pessimistic time (p).  Once you add these values together , it must be divided by 6 to determine the Expected Time for a task.</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Tools</a:t>
            </a:r>
            <a:endParaRPr lang="en-US" dirty="0"/>
          </a:p>
        </p:txBody>
      </p:sp>
      <p:sp>
        <p:nvSpPr>
          <p:cNvPr id="3" name="Content Placeholder 2"/>
          <p:cNvSpPr>
            <a:spLocks noGrp="1"/>
          </p:cNvSpPr>
          <p:nvPr>
            <p:ph idx="1"/>
          </p:nvPr>
        </p:nvSpPr>
        <p:spPr/>
        <p:txBody>
          <a:bodyPr>
            <a:normAutofit/>
          </a:bodyPr>
          <a:lstStyle/>
          <a:p>
            <a:r>
              <a:rPr lang="en-US" sz="2400" dirty="0" smtClean="0"/>
              <a:t>Organization</a:t>
            </a:r>
          </a:p>
          <a:p>
            <a:pPr lvl="1"/>
            <a:r>
              <a:rPr lang="en-US" sz="2400" dirty="0" smtClean="0"/>
              <a:t>Project Lifecycle</a:t>
            </a:r>
          </a:p>
          <a:p>
            <a:pPr lvl="1"/>
            <a:r>
              <a:rPr lang="en-US" sz="2400" dirty="0" smtClean="0"/>
              <a:t>Project Proposal</a:t>
            </a:r>
          </a:p>
          <a:p>
            <a:pPr lvl="1"/>
            <a:r>
              <a:rPr lang="en-US" sz="2400" dirty="0" smtClean="0"/>
              <a:t>Work Breakdown Structure</a:t>
            </a:r>
          </a:p>
          <a:p>
            <a:pPr lvl="1"/>
            <a:endParaRPr lang="en-US" sz="2400" dirty="0" smtClean="0"/>
          </a:p>
          <a:p>
            <a:r>
              <a:rPr lang="en-US" sz="2400" dirty="0" smtClean="0"/>
              <a:t>Scheduling and visualization </a:t>
            </a:r>
          </a:p>
          <a:p>
            <a:pPr lvl="1"/>
            <a:r>
              <a:rPr lang="en-US" sz="2400" dirty="0" smtClean="0"/>
              <a:t>Gantt Chart</a:t>
            </a:r>
          </a:p>
          <a:p>
            <a:pPr lvl="1"/>
            <a:r>
              <a:rPr lang="en-US" sz="2400" dirty="0" smtClean="0"/>
              <a:t>PERT</a:t>
            </a:r>
          </a:p>
          <a:p>
            <a:pPr lvl="1"/>
            <a:r>
              <a:rPr lang="en-US" sz="2400" dirty="0" smtClean="0"/>
              <a:t>Critical Path Method</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z="3200" b="1" u="sng" smtClean="0">
                <a:solidFill>
                  <a:schemeClr val="tx1"/>
                </a:solidFill>
              </a:rPr>
              <a:t>HOW TO CONSTRUCT A NETWORK DIAGRAM (PERT / CPM)</a:t>
            </a:r>
          </a:p>
        </p:txBody>
      </p:sp>
      <p:sp>
        <p:nvSpPr>
          <p:cNvPr id="39939"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defRPr/>
            </a:pPr>
            <a:r>
              <a:rPr lang="en-US" sz="1800" b="1" dirty="0" smtClean="0"/>
              <a:t>    </a:t>
            </a:r>
            <a:r>
              <a:rPr lang="en-US" sz="2000" b="1" dirty="0" smtClean="0"/>
              <a:t>DEVELOPING A NETWORK DOAGRAM IS A FOUR STEP PROCESS:-</a:t>
            </a:r>
          </a:p>
          <a:p>
            <a:pPr marL="609600" indent="-609600" eaLnBrk="1" hangingPunct="1">
              <a:lnSpc>
                <a:spcPct val="90000"/>
              </a:lnSpc>
              <a:buFont typeface="Wingdings" pitchFamily="2" charset="2"/>
              <a:buNone/>
              <a:defRPr/>
            </a:pPr>
            <a:endParaRPr lang="en-US" sz="2000" b="1" dirty="0" smtClean="0"/>
          </a:p>
          <a:p>
            <a:pPr marL="609600" indent="-609600" eaLnBrk="1" hangingPunct="1">
              <a:lnSpc>
                <a:spcPct val="90000"/>
              </a:lnSpc>
              <a:buFont typeface="Wingdings" pitchFamily="2" charset="2"/>
              <a:buAutoNum type="arabicPeriod"/>
              <a:defRPr/>
            </a:pPr>
            <a:r>
              <a:rPr lang="en-US" sz="2000" b="1" dirty="0" smtClean="0"/>
              <a:t>Identify each Project Activity to be completed</a:t>
            </a:r>
          </a:p>
          <a:p>
            <a:pPr marL="609600" indent="-609600" eaLnBrk="1" hangingPunct="1">
              <a:lnSpc>
                <a:spcPct val="90000"/>
              </a:lnSpc>
              <a:buFont typeface="Wingdings" pitchFamily="2" charset="2"/>
              <a:buAutoNum type="arabicPeriod"/>
              <a:defRPr/>
            </a:pPr>
            <a:endParaRPr lang="en-US" sz="2000" b="1" dirty="0" smtClean="0"/>
          </a:p>
          <a:p>
            <a:pPr marL="609600" indent="-609600" eaLnBrk="1" hangingPunct="1">
              <a:lnSpc>
                <a:spcPct val="90000"/>
              </a:lnSpc>
              <a:buFont typeface="Wingdings" pitchFamily="2" charset="2"/>
              <a:buAutoNum type="arabicPeriod"/>
              <a:defRPr/>
            </a:pPr>
            <a:r>
              <a:rPr lang="en-US" sz="2000" b="1" dirty="0" smtClean="0"/>
              <a:t>Determine Time estimates and calculate Expected Completion Time for each Activity</a:t>
            </a:r>
          </a:p>
          <a:p>
            <a:pPr marL="609600" indent="-609600" eaLnBrk="1" hangingPunct="1">
              <a:lnSpc>
                <a:spcPct val="90000"/>
              </a:lnSpc>
              <a:buFont typeface="Wingdings" pitchFamily="2" charset="2"/>
              <a:buAutoNum type="arabicPeriod"/>
              <a:defRPr/>
            </a:pPr>
            <a:endParaRPr lang="en-US" sz="2000" b="1" dirty="0" smtClean="0"/>
          </a:p>
          <a:p>
            <a:pPr marL="609600" indent="-609600" eaLnBrk="1" hangingPunct="1">
              <a:lnSpc>
                <a:spcPct val="90000"/>
              </a:lnSpc>
              <a:buFont typeface="Wingdings" pitchFamily="2" charset="2"/>
              <a:buAutoNum type="arabicPeriod"/>
              <a:defRPr/>
            </a:pPr>
            <a:r>
              <a:rPr lang="en-US" sz="2000" b="1" dirty="0" smtClean="0"/>
              <a:t>For each Activity,  identify the immediate predecessor Activities</a:t>
            </a:r>
          </a:p>
          <a:p>
            <a:pPr marL="609600" indent="-609600" eaLnBrk="1" hangingPunct="1">
              <a:lnSpc>
                <a:spcPct val="90000"/>
              </a:lnSpc>
              <a:buFont typeface="Wingdings" pitchFamily="2" charset="2"/>
              <a:buAutoNum type="arabicPeriod"/>
              <a:defRPr/>
            </a:pPr>
            <a:endParaRPr lang="en-US" sz="2000" b="1" dirty="0" smtClean="0"/>
          </a:p>
          <a:p>
            <a:pPr marL="609600" indent="-609600" eaLnBrk="1" hangingPunct="1">
              <a:lnSpc>
                <a:spcPct val="90000"/>
              </a:lnSpc>
              <a:buFont typeface="Wingdings" pitchFamily="2" charset="2"/>
              <a:buAutoNum type="arabicPeriod"/>
              <a:defRPr/>
            </a:pPr>
            <a:r>
              <a:rPr lang="en-US" sz="2000" b="1" dirty="0" smtClean="0"/>
              <a:t>Enter the Activities with connecting arrows based on Dependencies and calculate Start and End times based on Duration and Resources.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600" b="1" smtClean="0"/>
              <a:t>PERT CHART SYMBOLS</a:t>
            </a:r>
            <a:br>
              <a:rPr lang="en-US" sz="3600" b="1" smtClean="0"/>
            </a:br>
            <a:endParaRPr lang="en-US" sz="3600" b="1" smtClean="0"/>
          </a:p>
        </p:txBody>
      </p:sp>
      <p:sp>
        <p:nvSpPr>
          <p:cNvPr id="40963" name="Rectangle 3"/>
          <p:cNvSpPr>
            <a:spLocks noGrp="1" noChangeArrowheads="1"/>
          </p:cNvSpPr>
          <p:nvPr>
            <p:ph type="body" idx="1"/>
          </p:nvPr>
        </p:nvSpPr>
        <p:spPr>
          <a:xfrm>
            <a:off x="457200" y="685800"/>
            <a:ext cx="8229600" cy="5943600"/>
          </a:xfrm>
        </p:spPr>
        <p:txBody>
          <a:bodyPr/>
          <a:lstStyle/>
          <a:p>
            <a:pPr marL="609600" indent="-609600" eaLnBrk="1" hangingPunct="1">
              <a:lnSpc>
                <a:spcPct val="80000"/>
              </a:lnSpc>
              <a:buFont typeface="Wingdings" pitchFamily="2" charset="2"/>
              <a:buNone/>
              <a:defRPr/>
            </a:pPr>
            <a:r>
              <a:rPr lang="en-US" sz="2800" b="1" dirty="0" smtClean="0"/>
              <a:t/>
            </a:r>
            <a:br>
              <a:rPr lang="en-US" sz="2800" b="1" dirty="0" smtClean="0"/>
            </a:br>
            <a:r>
              <a:rPr lang="en-US" sz="2800" b="1" dirty="0" smtClean="0"/>
              <a:t>PERT</a:t>
            </a:r>
            <a:r>
              <a:rPr lang="en-US" sz="2000" b="1" dirty="0" smtClean="0"/>
              <a:t> Chart is consisted of TASKS and EVENTS.</a:t>
            </a:r>
            <a:br>
              <a:rPr lang="en-US" sz="2000" b="1" dirty="0" smtClean="0"/>
            </a:br>
            <a:r>
              <a:rPr lang="en-US" sz="2000" b="1" dirty="0" smtClean="0"/>
              <a:t/>
            </a:r>
            <a:br>
              <a:rPr lang="en-US" sz="2000" b="1" dirty="0" smtClean="0"/>
            </a:br>
            <a:r>
              <a:rPr lang="en-US" sz="2000" b="1" dirty="0" smtClean="0"/>
              <a:t>An EVENT is called a Milestone, representing a point in time, such as the Start or Completion of a Task.</a:t>
            </a:r>
          </a:p>
          <a:p>
            <a:pPr marL="609600" indent="-609600" eaLnBrk="1" hangingPunct="1">
              <a:lnSpc>
                <a:spcPct val="80000"/>
              </a:lnSpc>
              <a:buFont typeface="Wingdings" pitchFamily="2" charset="2"/>
              <a:buNone/>
              <a:defRPr/>
            </a:pPr>
            <a:r>
              <a:rPr lang="en-US" sz="2000" b="1" dirty="0" smtClean="0"/>
              <a:t/>
            </a:r>
            <a:br>
              <a:rPr lang="en-US" sz="2000" b="1" dirty="0" smtClean="0"/>
            </a:br>
            <a:r>
              <a:rPr lang="en-US" sz="2000" b="1" dirty="0" smtClean="0"/>
              <a:t> A circle or a Rectangle shape NODE is used to represent an EVENT.             </a:t>
            </a:r>
          </a:p>
          <a:p>
            <a:pPr marL="609600" indent="-609600" eaLnBrk="1" hangingPunct="1">
              <a:lnSpc>
                <a:spcPct val="80000"/>
              </a:lnSpc>
              <a:buFont typeface="Wingdings" pitchFamily="2" charset="2"/>
              <a:buNone/>
              <a:defRPr/>
            </a:pPr>
            <a:r>
              <a:rPr lang="en-US" sz="2000" b="1" dirty="0" smtClean="0"/>
              <a:t>      </a:t>
            </a:r>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buFont typeface="Wingdings" pitchFamily="2" charset="2"/>
              <a:buNone/>
              <a:defRPr/>
            </a:pPr>
            <a:r>
              <a:rPr lang="en-US" sz="2000" b="1" dirty="0" smtClean="0"/>
              <a:t>        </a:t>
            </a:r>
            <a:endParaRPr lang="en-US" sz="2000" b="1" dirty="0" smtClean="0"/>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buFont typeface="Wingdings" pitchFamily="2" charset="2"/>
              <a:buNone/>
              <a:defRPr/>
            </a:pPr>
            <a:r>
              <a:rPr lang="en-US" sz="2000" b="1" dirty="0" smtClean="0"/>
              <a:t>Every </a:t>
            </a:r>
            <a:r>
              <a:rPr lang="en-US" sz="2000" b="1" dirty="0" smtClean="0"/>
              <a:t>PERT Chart has one Beginning and one End NODE that represents the Start and Finish of a  Project.</a:t>
            </a:r>
            <a:br>
              <a:rPr lang="en-US" sz="2000" b="1" dirty="0" smtClean="0"/>
            </a:br>
            <a:endParaRPr lang="en-US" sz="2000" b="1" dirty="0" smtClean="0"/>
          </a:p>
          <a:p>
            <a:pPr marL="609600" indent="-609600" eaLnBrk="1" hangingPunct="1">
              <a:lnSpc>
                <a:spcPct val="80000"/>
              </a:lnSpc>
              <a:buFont typeface="Wingdings" pitchFamily="2" charset="2"/>
              <a:buNone/>
              <a:defRPr/>
            </a:pPr>
            <a:r>
              <a:rPr lang="en-US" sz="2000" b="1" dirty="0" smtClean="0"/>
              <a:t>        The Earliest and Latest Time is both Zero in Starting Event.</a:t>
            </a:r>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buFont typeface="Wingdings" pitchFamily="2" charset="2"/>
              <a:buNone/>
              <a:defRPr/>
            </a:pPr>
            <a:r>
              <a:rPr lang="en-US" sz="2000" b="1" dirty="0" smtClean="0"/>
              <a:t>       A TASK also called Activity, is depicted by an ARROW Connecting  Events.       A Dashed Arrow represents a DUMMY TASK  which is the </a:t>
            </a:r>
            <a:r>
              <a:rPr lang="en-US" sz="2000" b="1" dirty="0" err="1" smtClean="0"/>
              <a:t>dependancty</a:t>
            </a:r>
            <a:r>
              <a:rPr lang="en-US" sz="2000" b="1" dirty="0" smtClean="0"/>
              <a:t> between two events without requiring ant resource</a:t>
            </a:r>
            <a:r>
              <a:rPr lang="en-US" sz="2000" b="1" dirty="0" smtClean="0"/>
              <a:t>.</a:t>
            </a:r>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buFont typeface="Wingdings" pitchFamily="2" charset="2"/>
              <a:buNone/>
              <a:defRPr/>
            </a:pPr>
            <a:endParaRPr lang="en-US" sz="2000" b="1" dirty="0" smtClean="0"/>
          </a:p>
        </p:txBody>
      </p:sp>
      <p:sp>
        <p:nvSpPr>
          <p:cNvPr id="32772" name="Line 4"/>
          <p:cNvSpPr>
            <a:spLocks noChangeShapeType="1"/>
          </p:cNvSpPr>
          <p:nvPr/>
        </p:nvSpPr>
        <p:spPr bwMode="auto">
          <a:xfrm flipV="1">
            <a:off x="4495800" y="6400800"/>
            <a:ext cx="2514600" cy="76200"/>
          </a:xfrm>
          <a:prstGeom prst="line">
            <a:avLst/>
          </a:prstGeom>
          <a:noFill/>
          <a:ln w="9525">
            <a:solidFill>
              <a:schemeClr val="tx1"/>
            </a:solidFill>
            <a:round/>
            <a:headEnd/>
            <a:tailEnd type="triangle" w="med" len="med"/>
          </a:ln>
        </p:spPr>
        <p:txBody>
          <a:bodyPr/>
          <a:lstStyle/>
          <a:p>
            <a:endParaRPr lang="en-US" dirty="0">
              <a:solidFill>
                <a:srgbClr val="FF0000"/>
              </a:solidFill>
            </a:endParaRPr>
          </a:p>
        </p:txBody>
      </p:sp>
      <p:sp>
        <p:nvSpPr>
          <p:cNvPr id="32773" name="Oval 6"/>
          <p:cNvSpPr>
            <a:spLocks noChangeArrowheads="1"/>
          </p:cNvSpPr>
          <p:nvPr/>
        </p:nvSpPr>
        <p:spPr bwMode="auto">
          <a:xfrm>
            <a:off x="3733800" y="2743200"/>
            <a:ext cx="914400" cy="914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74" name="Line 8"/>
          <p:cNvSpPr>
            <a:spLocks noChangeShapeType="1"/>
          </p:cNvSpPr>
          <p:nvPr/>
        </p:nvSpPr>
        <p:spPr bwMode="auto">
          <a:xfrm>
            <a:off x="4191000" y="2971800"/>
            <a:ext cx="0" cy="838200"/>
          </a:xfrm>
          <a:prstGeom prst="line">
            <a:avLst/>
          </a:prstGeom>
          <a:noFill/>
          <a:ln w="9525">
            <a:solidFill>
              <a:schemeClr val="tx1"/>
            </a:solidFill>
            <a:round/>
            <a:headEnd/>
            <a:tailEnd/>
          </a:ln>
        </p:spPr>
        <p:txBody>
          <a:bodyPr/>
          <a:lstStyle/>
          <a:p>
            <a:endParaRPr lang="en-US"/>
          </a:p>
        </p:txBody>
      </p:sp>
      <p:sp>
        <p:nvSpPr>
          <p:cNvPr id="32775" name="Line 9"/>
          <p:cNvSpPr>
            <a:spLocks noChangeShapeType="1"/>
          </p:cNvSpPr>
          <p:nvPr/>
        </p:nvSpPr>
        <p:spPr bwMode="auto">
          <a:xfrm flipV="1">
            <a:off x="4191000" y="3352800"/>
            <a:ext cx="4572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600" b="1" smtClean="0"/>
              <a:t>PERT CHART SYMBOLS</a:t>
            </a:r>
            <a:br>
              <a:rPr lang="en-US" sz="3600" b="1" smtClean="0"/>
            </a:br>
            <a:endParaRPr lang="en-US" sz="3600" b="1" smtClean="0"/>
          </a:p>
        </p:txBody>
      </p:sp>
      <p:sp>
        <p:nvSpPr>
          <p:cNvPr id="43011" name="Rectangle 3"/>
          <p:cNvSpPr>
            <a:spLocks noGrp="1" noChangeArrowheads="1"/>
          </p:cNvSpPr>
          <p:nvPr>
            <p:ph type="body" idx="1"/>
          </p:nvPr>
        </p:nvSpPr>
        <p:spPr>
          <a:xfrm>
            <a:off x="457200" y="685800"/>
            <a:ext cx="8229600" cy="5638800"/>
          </a:xfrm>
        </p:spPr>
        <p:txBody>
          <a:bodyPr/>
          <a:lstStyle/>
          <a:p>
            <a:pPr marL="609600" indent="-609600" eaLnBrk="1" hangingPunct="1">
              <a:lnSpc>
                <a:spcPct val="80000"/>
              </a:lnSpc>
              <a:buFont typeface="Wingdings" pitchFamily="2" charset="2"/>
              <a:buNone/>
              <a:defRPr/>
            </a:pPr>
            <a:r>
              <a:rPr lang="en-US" sz="3600" b="1" dirty="0" smtClean="0"/>
              <a:t/>
            </a:r>
            <a:br>
              <a:rPr lang="en-US" sz="3600" b="1" dirty="0" smtClean="0"/>
            </a:br>
            <a:r>
              <a:rPr lang="en-US" sz="2400" b="1" dirty="0" smtClean="0">
                <a:solidFill>
                  <a:srgbClr val="FF0000"/>
                </a:solidFill>
              </a:rPr>
              <a:t>S</a:t>
            </a:r>
            <a:r>
              <a:rPr lang="en-US" sz="2400" b="1" u="sng" dirty="0" smtClean="0">
                <a:solidFill>
                  <a:srgbClr val="FF0000"/>
                </a:solidFill>
              </a:rPr>
              <a:t>LACK TIME</a:t>
            </a:r>
            <a:r>
              <a:rPr lang="en-US" sz="2400" b="1" dirty="0" smtClean="0"/>
              <a:t>:-</a:t>
            </a:r>
            <a:r>
              <a:rPr lang="en-US" sz="2000" b="1" dirty="0" smtClean="0"/>
              <a:t/>
            </a:r>
            <a:br>
              <a:rPr lang="en-US" sz="2000" b="1" dirty="0" smtClean="0"/>
            </a:br>
            <a:r>
              <a:rPr lang="en-US" sz="2000" b="1" dirty="0" smtClean="0"/>
              <a:t/>
            </a:r>
            <a:br>
              <a:rPr lang="en-US" sz="2000" b="1" dirty="0" smtClean="0"/>
            </a:br>
            <a:r>
              <a:rPr lang="en-US" sz="2000" b="1" dirty="0" smtClean="0"/>
              <a:t>The Slack Time available for any Task is equal to the difference between the Earliest completion Time (ECT) and the Latest Completion Time (LCT)</a:t>
            </a:r>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buFont typeface="Wingdings" pitchFamily="2" charset="2"/>
              <a:buNone/>
              <a:defRPr/>
            </a:pPr>
            <a:r>
              <a:rPr lang="en-US" sz="2000" b="1" dirty="0" smtClean="0"/>
              <a:t>                  </a:t>
            </a:r>
            <a:r>
              <a:rPr lang="en-US" sz="2000" b="1" dirty="0" smtClean="0">
                <a:solidFill>
                  <a:srgbClr val="FF0000"/>
                </a:solidFill>
              </a:rPr>
              <a:t>SLACK TIME =  (LCT – ECT)</a:t>
            </a:r>
            <a:br>
              <a:rPr lang="en-US" sz="2000" b="1" dirty="0" smtClean="0">
                <a:solidFill>
                  <a:srgbClr val="FF0000"/>
                </a:solidFill>
              </a:rPr>
            </a:br>
            <a:endParaRPr lang="en-US" sz="2000" b="1" dirty="0" smtClean="0">
              <a:solidFill>
                <a:srgbClr val="FF0000"/>
              </a:solidFill>
            </a:endParaRPr>
          </a:p>
          <a:p>
            <a:pPr marL="609600" indent="-609600" eaLnBrk="1" hangingPunct="1">
              <a:lnSpc>
                <a:spcPct val="80000"/>
              </a:lnSpc>
              <a:buFont typeface="Wingdings" pitchFamily="2" charset="2"/>
              <a:buNone/>
              <a:defRPr/>
            </a:pPr>
            <a:r>
              <a:rPr lang="en-US" sz="2000" b="1" dirty="0" smtClean="0">
                <a:solidFill>
                  <a:srgbClr val="FF0000"/>
                </a:solidFill>
              </a:rPr>
              <a:t>       </a:t>
            </a:r>
            <a:r>
              <a:rPr lang="en-US" sz="2400" b="1" u="sng" dirty="0" smtClean="0">
                <a:solidFill>
                  <a:srgbClr val="FF0000"/>
                </a:solidFill>
              </a:rPr>
              <a:t>CRITICAL PATH</a:t>
            </a:r>
          </a:p>
          <a:p>
            <a:pPr marL="609600" indent="-609600" eaLnBrk="1" hangingPunct="1">
              <a:lnSpc>
                <a:spcPct val="80000"/>
              </a:lnSpc>
              <a:buFont typeface="Wingdings" pitchFamily="2" charset="2"/>
              <a:buNone/>
              <a:defRPr/>
            </a:pPr>
            <a:r>
              <a:rPr lang="en-US" sz="2000" b="1" dirty="0" smtClean="0"/>
              <a:t>        Is a sequence of Dependent Tasks that have the Largest sum of Estimated Time (ET). IT is the Path that has no Slack Time built in.</a:t>
            </a:r>
            <a:br>
              <a:rPr lang="en-US" sz="2000" b="1" dirty="0" smtClean="0"/>
            </a:br>
            <a:endParaRPr lang="en-US" sz="2000" b="1" dirty="0" smtClean="0"/>
          </a:p>
          <a:p>
            <a:pPr marL="609600" indent="-609600" eaLnBrk="1" hangingPunct="1">
              <a:lnSpc>
                <a:spcPct val="80000"/>
              </a:lnSpc>
              <a:defRPr/>
            </a:pPr>
            <a:r>
              <a:rPr lang="en-US" sz="2000" b="1" dirty="0" smtClean="0"/>
              <a:t>The Critical Path on PERT chart is shown with thick Dark line.</a:t>
            </a:r>
          </a:p>
          <a:p>
            <a:pPr marL="609600" indent="-609600" eaLnBrk="1" hangingPunct="1">
              <a:lnSpc>
                <a:spcPct val="80000"/>
              </a:lnSpc>
              <a:buFont typeface="Wingdings" pitchFamily="2" charset="2"/>
              <a:buNone/>
              <a:defRPr/>
            </a:pPr>
            <a:endParaRPr lang="en-US" sz="2000" b="1" dirty="0" smtClean="0"/>
          </a:p>
          <a:p>
            <a:pPr marL="609600" indent="-609600" eaLnBrk="1" hangingPunct="1">
              <a:lnSpc>
                <a:spcPct val="80000"/>
              </a:lnSpc>
              <a:defRPr/>
            </a:pPr>
            <a:r>
              <a:rPr lang="en-US" sz="2000" b="1" dirty="0" smtClean="0"/>
              <a:t>To find the Critical Path begin with identifying all     </a:t>
            </a:r>
            <a:br>
              <a:rPr lang="en-US" sz="2000" b="1" dirty="0" smtClean="0"/>
            </a:br>
            <a:r>
              <a:rPr lang="en-US" sz="2000" b="1" dirty="0" smtClean="0"/>
              <a:t>alternative paths that exist from Event 1 to the Final  </a:t>
            </a:r>
            <a:br>
              <a:rPr lang="en-US" sz="2000" b="1" dirty="0" smtClean="0"/>
            </a:br>
            <a:r>
              <a:rPr lang="en-US" sz="2000" b="1" dirty="0" smtClean="0"/>
              <a:t>Event.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762000" y="1338263"/>
          <a:ext cx="7621588" cy="4181475"/>
        </p:xfrm>
        <a:graphic>
          <a:graphicData uri="http://schemas.openxmlformats.org/presentationml/2006/ole">
            <p:oleObj spid="_x0000_s3074" name="Photo Editor Photo" r:id="rId3" imgW="7621064" imgH="4180952" progId="">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636587"/>
          </a:xfrm>
        </p:spPr>
        <p:txBody>
          <a:bodyPr>
            <a:normAutofit/>
          </a:bodyPr>
          <a:lstStyle/>
          <a:p>
            <a:pPr>
              <a:defRPr/>
            </a:pPr>
            <a:r>
              <a:rPr lang="en-US" sz="3200" dirty="0" smtClean="0"/>
              <a:t>Critical Path Method (CPM)</a:t>
            </a:r>
            <a:endParaRPr lang="en-US" sz="3600" b="1" dirty="0" smtClean="0"/>
          </a:p>
        </p:txBody>
      </p:sp>
      <p:sp>
        <p:nvSpPr>
          <p:cNvPr id="43011" name="Rectangle 3"/>
          <p:cNvSpPr>
            <a:spLocks noGrp="1" noChangeArrowheads="1"/>
          </p:cNvSpPr>
          <p:nvPr>
            <p:ph type="body" idx="1"/>
          </p:nvPr>
        </p:nvSpPr>
        <p:spPr>
          <a:xfrm>
            <a:off x="457200" y="1143000"/>
            <a:ext cx="8229600" cy="5181600"/>
          </a:xfrm>
        </p:spPr>
        <p:txBody>
          <a:bodyPr/>
          <a:lstStyle/>
          <a:p>
            <a:endParaRPr lang="en-US" sz="3600" b="1" dirty="0" smtClean="0"/>
          </a:p>
          <a:p>
            <a:r>
              <a:rPr lang="en-US" sz="2400" dirty="0" smtClean="0"/>
              <a:t>Similar </a:t>
            </a:r>
            <a:r>
              <a:rPr lang="en-US" sz="2400" dirty="0" smtClean="0"/>
              <a:t>to PERT (and developed at same time)</a:t>
            </a:r>
          </a:p>
          <a:p>
            <a:r>
              <a:rPr lang="en-US" sz="2400" dirty="0" smtClean="0"/>
              <a:t>Different emphases</a:t>
            </a:r>
          </a:p>
          <a:p>
            <a:pPr lvl="1"/>
            <a:r>
              <a:rPr lang="en-US" sz="2400" dirty="0" smtClean="0"/>
              <a:t>“Critical path”: Longest set of tasks – determines overall time for project</a:t>
            </a:r>
          </a:p>
          <a:p>
            <a:pPr lvl="1"/>
            <a:r>
              <a:rPr lang="en-US" sz="2400" dirty="0" smtClean="0"/>
              <a:t>“Crash” time estimates: Shortest time required in “emergency” situation</a:t>
            </a:r>
          </a:p>
          <a:p>
            <a:pPr marL="609600" indent="-609600" eaLnBrk="1" hangingPunct="1">
              <a:lnSpc>
                <a:spcPct val="80000"/>
              </a:lnSpc>
              <a:buFont typeface="Wingdings" pitchFamily="2" charset="2"/>
              <a:buNone/>
              <a:defRPr/>
            </a:pPr>
            <a:endParaRPr lang="en-US" sz="2000" b="1"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87362"/>
          </a:xfrm>
        </p:spPr>
        <p:txBody>
          <a:bodyPr>
            <a:normAutofit/>
          </a:bodyPr>
          <a:lstStyle/>
          <a:p>
            <a:r>
              <a:rPr lang="en-US" sz="2400" dirty="0" smtClean="0"/>
              <a:t>CPM Chart</a:t>
            </a:r>
            <a:endParaRPr lang="en-US" sz="2400" dirty="0"/>
          </a:p>
        </p:txBody>
      </p:sp>
      <p:sp>
        <p:nvSpPr>
          <p:cNvPr id="5" name="Rectangle 3"/>
          <p:cNvSpPr txBox="1">
            <a:spLocks noChangeArrowheads="1"/>
          </p:cNvSpPr>
          <p:nvPr/>
        </p:nvSpPr>
        <p:spPr>
          <a:xfrm>
            <a:off x="152400" y="3886200"/>
            <a:ext cx="8991600" cy="2971800"/>
          </a:xfrm>
          <a:prstGeom prst="rect">
            <a:avLst/>
          </a:prstGeom>
        </p:spPr>
        <p:txBody>
          <a:bodyPr vert="horz" lIns="91440" tIns="45720" rIns="91440" bIns="45720" rtlCol="0">
            <a:normAutofit fontScale="85000" lnSpcReduction="20000"/>
          </a:bodyPr>
          <a:lstStyle/>
          <a:p>
            <a:r>
              <a:rPr lang="en-US" sz="2800" dirty="0" smtClean="0"/>
              <a:t>PERT charts are also called Critical Path Management (CPM) or Critical Path Analysis (CPA) charts</a:t>
            </a:r>
            <a:r>
              <a:rPr lang="en-US" sz="2800" dirty="0" smtClean="0"/>
              <a:t>.</a:t>
            </a:r>
          </a:p>
          <a:p>
            <a:r>
              <a:rPr lang="en-US" sz="2800" dirty="0" smtClean="0"/>
              <a:t> </a:t>
            </a:r>
            <a:r>
              <a:rPr lang="en-US" sz="2800" dirty="0" smtClean="0"/>
              <a:t>The PERT chart on the left places the time to do a task, starting date, and ending date inside the task box</a:t>
            </a:r>
            <a:r>
              <a:rPr lang="en-US" sz="2800" dirty="0" smtClean="0"/>
              <a:t>.</a:t>
            </a:r>
          </a:p>
          <a:p>
            <a:r>
              <a:rPr lang="en-US" sz="2800" dirty="0" smtClean="0"/>
              <a:t> </a:t>
            </a:r>
            <a:r>
              <a:rPr lang="en-US" sz="2800" dirty="0" smtClean="0"/>
              <a:t>The horizontal axis has time in months and the vertical axis shows who will be doing the work.</a:t>
            </a:r>
          </a:p>
          <a:p>
            <a:r>
              <a:rPr lang="en-US" sz="2800" dirty="0" smtClean="0"/>
              <a:t> </a:t>
            </a:r>
            <a:r>
              <a:rPr kumimoji="0" lang="en-US" sz="2500" b="0" i="0" u="none" strike="noStrike" kern="1200" cap="none" spc="0" normalizeH="0" baseline="0" noProof="0" dirty="0" smtClean="0">
                <a:ln>
                  <a:noFill/>
                </a:ln>
                <a:solidFill>
                  <a:schemeClr val="tx1"/>
                </a:solidFill>
                <a:effectLst/>
                <a:uLnTx/>
                <a:uFillTx/>
                <a:latin typeface="+mn-lt"/>
                <a:ea typeface="+mn-ea"/>
                <a:cs typeface="+mn-cs"/>
              </a:rPr>
              <a:t>Time estimates given on nodes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Including crash times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Critical path highlighted</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Content Placeholder 7" descr="Pert Chart for a Website Design Process"/>
          <p:cNvPicPr>
            <a:picLocks noGrp="1"/>
          </p:cNvPicPr>
          <p:nvPr>
            <p:ph idx="1"/>
          </p:nvPr>
        </p:nvPicPr>
        <p:blipFill>
          <a:blip r:embed="rId2"/>
          <a:srcRect/>
          <a:stretch>
            <a:fillRect/>
          </a:stretch>
        </p:blipFill>
        <p:spPr bwMode="auto">
          <a:xfrm>
            <a:off x="228600" y="685800"/>
            <a:ext cx="82296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7813"/>
            <a:ext cx="8229600" cy="560387"/>
          </a:xfrm>
        </p:spPr>
        <p:txBody>
          <a:bodyPr/>
          <a:lstStyle/>
          <a:p>
            <a:pPr eaLnBrk="1" hangingPunct="1">
              <a:defRPr/>
            </a:pPr>
            <a:r>
              <a:rPr lang="en-US" sz="2400" smtClean="0"/>
              <a:t>GANTT CHART vs PERT CHART</a:t>
            </a:r>
          </a:p>
        </p:txBody>
      </p:sp>
      <p:graphicFrame>
        <p:nvGraphicFramePr>
          <p:cNvPr id="4098" name="Object 3"/>
          <p:cNvGraphicFramePr>
            <a:graphicFrameLocks noChangeAspect="1"/>
          </p:cNvGraphicFramePr>
          <p:nvPr>
            <p:ph idx="1"/>
          </p:nvPr>
        </p:nvGraphicFramePr>
        <p:xfrm>
          <a:off x="533400" y="990600"/>
          <a:ext cx="7848600" cy="5135563"/>
        </p:xfrm>
        <a:graphic>
          <a:graphicData uri="http://schemas.openxmlformats.org/presentationml/2006/ole">
            <p:oleObj spid="_x0000_s45058" name="Photo Editor Photo" r:id="rId3" imgW="7621064" imgH="6230220" progId="">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7813"/>
            <a:ext cx="8229600" cy="560387"/>
          </a:xfrm>
        </p:spPr>
        <p:txBody>
          <a:bodyPr/>
          <a:lstStyle/>
          <a:p>
            <a:pPr eaLnBrk="1" hangingPunct="1">
              <a:defRPr/>
            </a:pPr>
            <a:r>
              <a:rPr lang="en-US" sz="2800" b="1" smtClean="0"/>
              <a:t>GANTT CHART vs PERT CHART</a:t>
            </a:r>
          </a:p>
        </p:txBody>
      </p:sp>
      <p:sp>
        <p:nvSpPr>
          <p:cNvPr id="46083" name="Rectangle 3"/>
          <p:cNvSpPr>
            <a:spLocks noGrp="1" noChangeArrowheads="1"/>
          </p:cNvSpPr>
          <p:nvPr>
            <p:ph type="body" idx="1"/>
          </p:nvPr>
        </p:nvSpPr>
        <p:spPr>
          <a:xfrm>
            <a:off x="457200" y="1066800"/>
            <a:ext cx="8153400" cy="5486400"/>
          </a:xfrm>
        </p:spPr>
        <p:txBody>
          <a:bodyPr/>
          <a:lstStyle/>
          <a:p>
            <a:pPr eaLnBrk="1" hangingPunct="1">
              <a:lnSpc>
                <a:spcPct val="80000"/>
              </a:lnSpc>
              <a:defRPr/>
            </a:pPr>
            <a:r>
              <a:rPr lang="en-US" sz="2000" b="1" smtClean="0"/>
              <a:t>GANTT chart visually shows the duration of Tasks whereas a PERT chart visually shows the sequence dependencies between tasks.</a:t>
            </a:r>
          </a:p>
          <a:p>
            <a:pPr eaLnBrk="1" hangingPunct="1">
              <a:lnSpc>
                <a:spcPct val="80000"/>
              </a:lnSpc>
              <a:buFont typeface="Wingdings" pitchFamily="2" charset="2"/>
              <a:buNone/>
              <a:defRPr/>
            </a:pPr>
            <a:endParaRPr lang="en-US" sz="2000" b="1" smtClean="0"/>
          </a:p>
          <a:p>
            <a:pPr eaLnBrk="1" hangingPunct="1">
              <a:lnSpc>
                <a:spcPct val="80000"/>
              </a:lnSpc>
              <a:defRPr/>
            </a:pPr>
            <a:r>
              <a:rPr lang="en-US" sz="2000" b="1" smtClean="0"/>
              <a:t>GANTT visually shows the Time overlap of Tasks whereas a Network does not show time overlap but does show which tasks could be done in parallel.</a:t>
            </a:r>
          </a:p>
          <a:p>
            <a:pPr eaLnBrk="1" hangingPunct="1">
              <a:lnSpc>
                <a:spcPct val="80000"/>
              </a:lnSpc>
              <a:buFont typeface="Wingdings" pitchFamily="2" charset="2"/>
              <a:buNone/>
              <a:defRPr/>
            </a:pPr>
            <a:endParaRPr lang="en-US" sz="2000" b="1" smtClean="0"/>
          </a:p>
          <a:p>
            <a:pPr eaLnBrk="1" hangingPunct="1">
              <a:lnSpc>
                <a:spcPct val="80000"/>
              </a:lnSpc>
              <a:defRPr/>
            </a:pPr>
            <a:r>
              <a:rPr lang="en-US" sz="2000" b="1" smtClean="0"/>
              <a:t>Some form of GANTT chart can visually show Slack Time available within an Earliest Start and Latest finish time..</a:t>
            </a:r>
          </a:p>
          <a:p>
            <a:pPr eaLnBrk="1" hangingPunct="1">
              <a:lnSpc>
                <a:spcPct val="80000"/>
              </a:lnSpc>
              <a:buFont typeface="Wingdings" pitchFamily="2" charset="2"/>
              <a:buNone/>
              <a:defRPr/>
            </a:pPr>
            <a:endParaRPr lang="en-US" sz="2000" b="1" smtClean="0"/>
          </a:p>
          <a:p>
            <a:pPr eaLnBrk="1" hangingPunct="1">
              <a:lnSpc>
                <a:spcPct val="80000"/>
              </a:lnSpc>
              <a:defRPr/>
            </a:pPr>
            <a:r>
              <a:rPr lang="en-US" sz="2000" b="1" smtClean="0"/>
              <a:t>Most Project Managers find PERT  very helpful for scheduling, monitoring and controlling Projects.</a:t>
            </a:r>
          </a:p>
          <a:p>
            <a:pPr eaLnBrk="1" hangingPunct="1">
              <a:lnSpc>
                <a:spcPct val="80000"/>
              </a:lnSpc>
              <a:defRPr/>
            </a:pPr>
            <a:endParaRPr lang="en-US" sz="2000" b="1" smtClean="0"/>
          </a:p>
          <a:p>
            <a:pPr eaLnBrk="1" hangingPunct="1">
              <a:lnSpc>
                <a:spcPct val="80000"/>
              </a:lnSpc>
              <a:defRPr/>
            </a:pPr>
            <a:r>
              <a:rPr lang="en-US" sz="2000" b="1" smtClean="0"/>
              <a:t>PERT is recommended for Large Projects with high intertask dependencies and the GANTT chart for simpler Projects. </a:t>
            </a:r>
          </a:p>
          <a:p>
            <a:pPr eaLnBrk="1" hangingPunct="1">
              <a:lnSpc>
                <a:spcPct val="80000"/>
              </a:lnSpc>
              <a:defRPr/>
            </a:pPr>
            <a:endParaRPr lang="en-US" sz="2000" b="1" smtClean="0"/>
          </a:p>
          <a:p>
            <a:pPr lvl="1" eaLnBrk="1" hangingPunct="1">
              <a:lnSpc>
                <a:spcPct val="80000"/>
              </a:lnSpc>
              <a:buFont typeface="Wingdings" pitchFamily="2" charset="2"/>
              <a:buNone/>
              <a:defRPr/>
            </a:pPr>
            <a:r>
              <a:rPr lang="en-US" sz="2000" b="1" smtClean="0"/>
              <a:t>Most Project Management Case Tools nowadays (eg. MS-Project ) allow the  best feature of PERT to be incorporated into GANTT Charts.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Implications</a:t>
            </a:r>
          </a:p>
        </p:txBody>
      </p:sp>
      <p:sp>
        <p:nvSpPr>
          <p:cNvPr id="36867" name="Rectangle 3"/>
          <p:cNvSpPr>
            <a:spLocks noGrp="1" noChangeArrowheads="1"/>
          </p:cNvSpPr>
          <p:nvPr>
            <p:ph type="body" idx="1"/>
          </p:nvPr>
        </p:nvSpPr>
        <p:spPr/>
        <p:txBody>
          <a:bodyPr/>
          <a:lstStyle/>
          <a:p>
            <a:r>
              <a:rPr lang="en-US"/>
              <a:t>Project “Success” can be measured</a:t>
            </a:r>
          </a:p>
          <a:p>
            <a:r>
              <a:rPr lang="en-US"/>
              <a:t>Can use customer satisfaction as the metric</a:t>
            </a:r>
          </a:p>
          <a:p>
            <a:r>
              <a:rPr lang="en-US"/>
              <a:t>In business, can use sales</a:t>
            </a:r>
          </a:p>
          <a:p>
            <a:r>
              <a:rPr lang="en-US"/>
              <a:t>In problem-solving, can establish metrics at each project phase</a:t>
            </a:r>
          </a:p>
          <a:p>
            <a:r>
              <a:rPr lang="en-US"/>
              <a:t>Can tie goals to metrics</a:t>
            </a:r>
          </a:p>
          <a:p>
            <a:r>
              <a:rPr lang="en-US"/>
              <a:t>BUT No Child Left Behind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Software</a:t>
            </a:r>
          </a:p>
        </p:txBody>
      </p:sp>
      <p:sp>
        <p:nvSpPr>
          <p:cNvPr id="14339" name="Rectangle 3"/>
          <p:cNvSpPr>
            <a:spLocks noGrp="1" noChangeArrowheads="1"/>
          </p:cNvSpPr>
          <p:nvPr>
            <p:ph type="body" idx="1"/>
          </p:nvPr>
        </p:nvSpPr>
        <p:spPr/>
        <p:txBody>
          <a:bodyPr/>
          <a:lstStyle/>
          <a:p>
            <a:pPr>
              <a:lnSpc>
                <a:spcPct val="90000"/>
              </a:lnSpc>
            </a:pPr>
            <a:r>
              <a:rPr lang="en-US"/>
              <a:t>Dozens of programs!</a:t>
            </a:r>
          </a:p>
          <a:p>
            <a:pPr>
              <a:lnSpc>
                <a:spcPct val="90000"/>
              </a:lnSpc>
            </a:pPr>
            <a:r>
              <a:rPr lang="en-US"/>
              <a:t>Commercial desktop</a:t>
            </a:r>
          </a:p>
          <a:p>
            <a:pPr lvl="1">
              <a:lnSpc>
                <a:spcPct val="90000"/>
              </a:lnSpc>
            </a:pPr>
            <a:r>
              <a:rPr lang="en-US"/>
              <a:t>Microsoft Project</a:t>
            </a:r>
          </a:p>
          <a:p>
            <a:pPr lvl="1">
              <a:lnSpc>
                <a:spcPct val="90000"/>
              </a:lnSpc>
            </a:pPr>
            <a:r>
              <a:rPr lang="en-US"/>
              <a:t>Primavera</a:t>
            </a:r>
          </a:p>
          <a:p>
            <a:pPr>
              <a:lnSpc>
                <a:spcPct val="90000"/>
              </a:lnSpc>
            </a:pPr>
            <a:r>
              <a:rPr lang="en-US"/>
              <a:t>Open source</a:t>
            </a:r>
          </a:p>
          <a:p>
            <a:pPr lvl="1">
              <a:lnSpc>
                <a:spcPct val="90000"/>
              </a:lnSpc>
            </a:pPr>
            <a:r>
              <a:rPr lang="en-US"/>
              <a:t>dotProject</a:t>
            </a:r>
          </a:p>
          <a:p>
            <a:pPr>
              <a:lnSpc>
                <a:spcPct val="90000"/>
              </a:lnSpc>
            </a:pPr>
            <a:r>
              <a:rPr lang="en-US"/>
              <a:t>Web-based</a:t>
            </a:r>
          </a:p>
          <a:p>
            <a:pPr lvl="1">
              <a:lnSpc>
                <a:spcPct val="90000"/>
              </a:lnSpc>
            </a:pPr>
            <a:r>
              <a:rPr lang="en-US"/>
              <a:t>eProject</a:t>
            </a:r>
          </a:p>
        </p:txBody>
      </p:sp>
      <p:pic>
        <p:nvPicPr>
          <p:cNvPr id="14340" name="Picture 4" descr="microsoft-project"/>
          <p:cNvPicPr>
            <a:picLocks noChangeAspect="1" noChangeArrowheads="1"/>
          </p:cNvPicPr>
          <p:nvPr/>
        </p:nvPicPr>
        <p:blipFill>
          <a:blip r:embed="rId2"/>
          <a:srcRect/>
          <a:stretch>
            <a:fillRect/>
          </a:stretch>
        </p:blipFill>
        <p:spPr bwMode="auto">
          <a:xfrm>
            <a:off x="6324600" y="2362200"/>
            <a:ext cx="1554163" cy="204628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533400"/>
            <a:ext cx="7772400" cy="762000"/>
          </a:xfrm>
        </p:spPr>
        <p:txBody>
          <a:bodyPr/>
          <a:lstStyle/>
          <a:p>
            <a:pPr eaLnBrk="1" hangingPunct="1">
              <a:defRPr/>
            </a:pPr>
            <a:r>
              <a:rPr lang="en-US" sz="3200" smtClean="0">
                <a:solidFill>
                  <a:schemeClr val="tx1"/>
                </a:solidFill>
              </a:rPr>
              <a:t>PROJECT MANAGEMENT PROCESS PHASES</a:t>
            </a:r>
          </a:p>
        </p:txBody>
      </p:sp>
      <p:sp>
        <p:nvSpPr>
          <p:cNvPr id="11267" name="Rectangle 3"/>
          <p:cNvSpPr>
            <a:spLocks noGrp="1" noChangeArrowheads="1"/>
          </p:cNvSpPr>
          <p:nvPr>
            <p:ph type="subTitle" idx="1"/>
          </p:nvPr>
        </p:nvSpPr>
        <p:spPr>
          <a:xfrm>
            <a:off x="1371600" y="1524000"/>
            <a:ext cx="7162800" cy="4724400"/>
          </a:xfrm>
        </p:spPr>
        <p:txBody>
          <a:bodyPr/>
          <a:lstStyle/>
          <a:p>
            <a:pPr marL="609600" indent="-609600" algn="l" eaLnBrk="1" hangingPunct="1">
              <a:defRPr/>
            </a:pPr>
            <a:endParaRPr lang="en-US" smtClean="0"/>
          </a:p>
          <a:p>
            <a:pPr marL="609600" indent="-609600" algn="l" eaLnBrk="1" hangingPunct="1">
              <a:buFont typeface="Wingdings" pitchFamily="2" charset="2"/>
              <a:buAutoNum type="arabicPeriod"/>
              <a:defRPr/>
            </a:pPr>
            <a:r>
              <a:rPr lang="en-US" smtClean="0"/>
              <a:t>INITIATING THE PROJECT</a:t>
            </a:r>
          </a:p>
          <a:p>
            <a:pPr marL="609600" indent="-609600" algn="l" eaLnBrk="1" hangingPunct="1">
              <a:buFont typeface="Wingdings" pitchFamily="2" charset="2"/>
              <a:buAutoNum type="arabicPeriod"/>
              <a:defRPr/>
            </a:pPr>
            <a:r>
              <a:rPr lang="en-US" smtClean="0"/>
              <a:t>PLANNING THE PROJECT </a:t>
            </a:r>
          </a:p>
          <a:p>
            <a:pPr marL="609600" indent="-609600" algn="l" eaLnBrk="1" hangingPunct="1">
              <a:buFont typeface="Wingdings" pitchFamily="2" charset="2"/>
              <a:buAutoNum type="arabicPeriod"/>
              <a:defRPr/>
            </a:pPr>
            <a:r>
              <a:rPr lang="en-US" smtClean="0"/>
              <a:t>EXECUTING THE PROJECT </a:t>
            </a:r>
          </a:p>
          <a:p>
            <a:pPr marL="609600" indent="-609600" algn="l" eaLnBrk="1" hangingPunct="1">
              <a:buFont typeface="Wingdings" pitchFamily="2" charset="2"/>
              <a:buAutoNum type="arabicPeriod"/>
              <a:defRPr/>
            </a:pPr>
            <a:r>
              <a:rPr lang="en-US" smtClean="0"/>
              <a:t>CLOSING DOWN THE PROJECT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a:t>Examples: Projette (add on to MS Project)</a:t>
            </a:r>
          </a:p>
        </p:txBody>
      </p:sp>
      <p:pic>
        <p:nvPicPr>
          <p:cNvPr id="31748" name="Picture 4" descr="microsoft_project_viewer-15957"/>
          <p:cNvPicPr>
            <a:picLocks noChangeAspect="1" noChangeArrowheads="1"/>
          </p:cNvPicPr>
          <p:nvPr/>
        </p:nvPicPr>
        <p:blipFill>
          <a:blip r:embed="rId2"/>
          <a:srcRect/>
          <a:stretch>
            <a:fillRect/>
          </a:stretch>
        </p:blipFill>
        <p:spPr bwMode="auto">
          <a:xfrm>
            <a:off x="1219200" y="1676400"/>
            <a:ext cx="7696200" cy="49053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Example: Open Project</a:t>
            </a:r>
          </a:p>
        </p:txBody>
      </p:sp>
      <p:pic>
        <p:nvPicPr>
          <p:cNvPr id="32772" name="Picture 4" descr="openproj_ubuntu"/>
          <p:cNvPicPr>
            <a:picLocks noChangeAspect="1" noChangeArrowheads="1"/>
          </p:cNvPicPr>
          <p:nvPr/>
        </p:nvPicPr>
        <p:blipFill>
          <a:blip r:embed="rId2"/>
          <a:srcRect/>
          <a:stretch>
            <a:fillRect/>
          </a:stretch>
        </p:blipFill>
        <p:spPr bwMode="auto">
          <a:xfrm>
            <a:off x="1524000" y="1600200"/>
            <a:ext cx="6781800" cy="508635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Some newer project methods</a:t>
            </a:r>
          </a:p>
        </p:txBody>
      </p:sp>
      <p:sp>
        <p:nvSpPr>
          <p:cNvPr id="33795" name="Rectangle 3"/>
          <p:cNvSpPr>
            <a:spLocks noGrp="1" noChangeArrowheads="1"/>
          </p:cNvSpPr>
          <p:nvPr>
            <p:ph type="body" idx="1"/>
          </p:nvPr>
        </p:nvSpPr>
        <p:spPr/>
        <p:txBody>
          <a:bodyPr/>
          <a:lstStyle/>
          <a:p>
            <a:pPr>
              <a:lnSpc>
                <a:spcPct val="90000"/>
              </a:lnSpc>
            </a:pPr>
            <a:r>
              <a:rPr lang="en-US" sz="2500"/>
              <a:t>Brainstorming</a:t>
            </a:r>
          </a:p>
          <a:p>
            <a:pPr>
              <a:lnSpc>
                <a:spcPct val="90000"/>
              </a:lnSpc>
            </a:pPr>
            <a:r>
              <a:rPr lang="en-US" sz="2500"/>
              <a:t>Rapid prototyping</a:t>
            </a:r>
          </a:p>
          <a:p>
            <a:pPr>
              <a:lnSpc>
                <a:spcPct val="90000"/>
              </a:lnSpc>
            </a:pPr>
            <a:r>
              <a:rPr lang="en-US" sz="2500"/>
              <a:t>Focus groups</a:t>
            </a:r>
          </a:p>
          <a:p>
            <a:pPr>
              <a:lnSpc>
                <a:spcPct val="90000"/>
              </a:lnSpc>
            </a:pPr>
            <a:r>
              <a:rPr lang="en-US" sz="2500"/>
              <a:t>Scenario-based planning</a:t>
            </a:r>
          </a:p>
          <a:p>
            <a:pPr>
              <a:lnSpc>
                <a:spcPct val="90000"/>
              </a:lnSpc>
            </a:pPr>
            <a:r>
              <a:rPr lang="en-US" sz="2500"/>
              <a:t>SWOT</a:t>
            </a:r>
          </a:p>
          <a:p>
            <a:pPr>
              <a:lnSpc>
                <a:spcPct val="90000"/>
              </a:lnSpc>
            </a:pPr>
            <a:r>
              <a:rPr lang="en-US" sz="2500"/>
              <a:t>Red teaming</a:t>
            </a:r>
          </a:p>
          <a:p>
            <a:pPr>
              <a:lnSpc>
                <a:spcPct val="90000"/>
              </a:lnSpc>
            </a:pPr>
            <a:r>
              <a:rPr lang="en-US" sz="2500"/>
              <a:t>Delphi methods</a:t>
            </a:r>
          </a:p>
          <a:p>
            <a:pPr>
              <a:lnSpc>
                <a:spcPct val="90000"/>
              </a:lnSpc>
            </a:pPr>
            <a:r>
              <a:rPr lang="en-US" sz="2500"/>
              <a:t>Source code control systems</a:t>
            </a:r>
          </a:p>
          <a:p>
            <a:pPr>
              <a:lnSpc>
                <a:spcPct val="90000"/>
              </a:lnSpc>
            </a:pPr>
            <a:r>
              <a:rPr lang="en-US" sz="2500"/>
              <a:t>Fault tolerant systems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533400"/>
            <a:ext cx="7772400" cy="762000"/>
          </a:xfrm>
        </p:spPr>
        <p:txBody>
          <a:bodyPr/>
          <a:lstStyle/>
          <a:p>
            <a:pPr eaLnBrk="1" hangingPunct="1">
              <a:defRPr/>
            </a:pPr>
            <a:r>
              <a:rPr lang="en-US" sz="3200" u="sng" smtClean="0">
                <a:solidFill>
                  <a:schemeClr val="tx1"/>
                </a:solidFill>
              </a:rPr>
              <a:t>1. PROJECT INITIATION</a:t>
            </a:r>
            <a:r>
              <a:rPr lang="en-US" sz="3200" smtClean="0">
                <a:solidFill>
                  <a:schemeClr val="tx1"/>
                </a:solidFill>
              </a:rPr>
              <a:t> </a:t>
            </a:r>
          </a:p>
        </p:txBody>
      </p:sp>
      <p:sp>
        <p:nvSpPr>
          <p:cNvPr id="12292" name="Rectangle 4"/>
          <p:cNvSpPr>
            <a:spLocks noGrp="1" noChangeArrowheads="1"/>
          </p:cNvSpPr>
          <p:nvPr>
            <p:ph type="subTitle" idx="1"/>
          </p:nvPr>
        </p:nvSpPr>
        <p:spPr>
          <a:xfrm>
            <a:off x="685800" y="1752600"/>
            <a:ext cx="7772400" cy="3886200"/>
          </a:xfrm>
        </p:spPr>
        <p:txBody>
          <a:bodyPr/>
          <a:lstStyle/>
          <a:p>
            <a:pPr algn="l" eaLnBrk="1" hangingPunct="1">
              <a:defRPr/>
            </a:pPr>
            <a:r>
              <a:rPr lang="en-US" smtClean="0"/>
              <a:t>The first phase of Project Management </a:t>
            </a:r>
          </a:p>
          <a:p>
            <a:pPr algn="l" eaLnBrk="1" hangingPunct="1">
              <a:defRPr/>
            </a:pPr>
            <a:r>
              <a:rPr lang="en-US" smtClean="0"/>
              <a:t>Process in which activities are performed to asses the Size, Scope, and Complexity of the Project and to establish procedures to support later Project activities.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381000"/>
            <a:ext cx="7772400" cy="533400"/>
          </a:xfrm>
        </p:spPr>
        <p:txBody>
          <a:bodyPr>
            <a:normAutofit fontScale="90000"/>
          </a:bodyPr>
          <a:lstStyle/>
          <a:p>
            <a:pPr eaLnBrk="1" hangingPunct="1">
              <a:defRPr/>
            </a:pPr>
            <a:r>
              <a:rPr lang="en-US" sz="3200" u="sng" smtClean="0">
                <a:solidFill>
                  <a:schemeClr val="tx1"/>
                </a:solidFill>
              </a:rPr>
              <a:t>PROJECT INITIATION ACTIVITIES</a:t>
            </a:r>
            <a:endParaRPr lang="en-US" sz="3200" smtClean="0">
              <a:solidFill>
                <a:schemeClr val="tx1"/>
              </a:solidFill>
            </a:endParaRPr>
          </a:p>
        </p:txBody>
      </p:sp>
      <p:sp>
        <p:nvSpPr>
          <p:cNvPr id="13315" name="Rectangle 3"/>
          <p:cNvSpPr>
            <a:spLocks noGrp="1" noChangeArrowheads="1"/>
          </p:cNvSpPr>
          <p:nvPr>
            <p:ph type="subTitle" idx="1"/>
          </p:nvPr>
        </p:nvSpPr>
        <p:spPr>
          <a:xfrm>
            <a:off x="609600" y="990600"/>
            <a:ext cx="7924800" cy="4953000"/>
          </a:xfrm>
        </p:spPr>
        <p:txBody>
          <a:bodyPr/>
          <a:lstStyle/>
          <a:p>
            <a:pPr marL="609600" indent="-609600" algn="l" eaLnBrk="1" hangingPunct="1">
              <a:lnSpc>
                <a:spcPct val="80000"/>
              </a:lnSpc>
              <a:buFont typeface="Wingdings" pitchFamily="2" charset="2"/>
              <a:buAutoNum type="arabicPeriod"/>
              <a:defRPr/>
            </a:pPr>
            <a:r>
              <a:rPr lang="en-US" sz="2400" b="1" smtClean="0"/>
              <a:t>ESTABLISHING THE PROJECT INITIATION TEAM</a:t>
            </a:r>
          </a:p>
          <a:p>
            <a:pPr marL="609600" indent="-609600" algn="l" eaLnBrk="1" hangingPunct="1">
              <a:lnSpc>
                <a:spcPct val="80000"/>
              </a:lnSpc>
              <a:buFont typeface="Wingdings" pitchFamily="2" charset="2"/>
              <a:buAutoNum type="arabicPeriod"/>
              <a:defRPr/>
            </a:pPr>
            <a:endParaRPr lang="en-US" sz="2400" b="1" smtClean="0"/>
          </a:p>
          <a:p>
            <a:pPr marL="609600" indent="-609600" algn="l" eaLnBrk="1" hangingPunct="1">
              <a:lnSpc>
                <a:spcPct val="80000"/>
              </a:lnSpc>
              <a:buFont typeface="Wingdings" pitchFamily="2" charset="2"/>
              <a:buAutoNum type="arabicPeriod"/>
              <a:defRPr/>
            </a:pPr>
            <a:r>
              <a:rPr lang="en-US" sz="2400" b="1" smtClean="0"/>
              <a:t>ESTABLISHING A RELATIONSHIP WITH CUSTOMER</a:t>
            </a:r>
          </a:p>
          <a:p>
            <a:pPr marL="609600" indent="-609600" algn="l" eaLnBrk="1" hangingPunct="1">
              <a:lnSpc>
                <a:spcPct val="80000"/>
              </a:lnSpc>
              <a:buFont typeface="Wingdings" pitchFamily="2" charset="2"/>
              <a:buAutoNum type="arabicPeriod"/>
              <a:defRPr/>
            </a:pPr>
            <a:endParaRPr lang="en-US" sz="2400" b="1" smtClean="0"/>
          </a:p>
          <a:p>
            <a:pPr marL="609600" indent="-609600" algn="l" eaLnBrk="1" hangingPunct="1">
              <a:lnSpc>
                <a:spcPct val="80000"/>
              </a:lnSpc>
              <a:buFont typeface="Wingdings" pitchFamily="2" charset="2"/>
              <a:buAutoNum type="arabicPeriod"/>
              <a:defRPr/>
            </a:pPr>
            <a:r>
              <a:rPr lang="en-US" sz="2400" b="1" smtClean="0"/>
              <a:t>ESTABLISHING PROJECT INITIATION PLAN</a:t>
            </a:r>
          </a:p>
          <a:p>
            <a:pPr marL="609600" indent="-609600" algn="l" eaLnBrk="1" hangingPunct="1">
              <a:lnSpc>
                <a:spcPct val="80000"/>
              </a:lnSpc>
              <a:buFont typeface="Wingdings" pitchFamily="2" charset="2"/>
              <a:buAutoNum type="arabicPeriod"/>
              <a:defRPr/>
            </a:pPr>
            <a:endParaRPr lang="en-US" sz="2400" b="1" smtClean="0"/>
          </a:p>
          <a:p>
            <a:pPr marL="609600" indent="-609600" algn="l" eaLnBrk="1" hangingPunct="1">
              <a:lnSpc>
                <a:spcPct val="80000"/>
              </a:lnSpc>
              <a:buFont typeface="Wingdings" pitchFamily="2" charset="2"/>
              <a:buAutoNum type="arabicPeriod"/>
              <a:defRPr/>
            </a:pPr>
            <a:r>
              <a:rPr lang="en-US" sz="2400" b="1" smtClean="0"/>
              <a:t>ESTABLISHING MANAGEMENT PROCEDURES</a:t>
            </a:r>
            <a:br>
              <a:rPr lang="en-US" sz="2400" b="1" smtClean="0"/>
            </a:br>
            <a:endParaRPr lang="en-US" sz="2400" b="1" smtClean="0"/>
          </a:p>
          <a:p>
            <a:pPr marL="609600" indent="-609600" algn="l" eaLnBrk="1" hangingPunct="1">
              <a:lnSpc>
                <a:spcPct val="80000"/>
              </a:lnSpc>
              <a:buFont typeface="Wingdings" pitchFamily="2" charset="2"/>
              <a:buAutoNum type="arabicPeriod"/>
              <a:defRPr/>
            </a:pPr>
            <a:r>
              <a:rPr lang="en-US" sz="2400" b="1" smtClean="0"/>
              <a:t>ESTABLISH PROJECT MANAGEMENT ENVIRONMENT AND PROJECT WORKBOOK</a:t>
            </a:r>
          </a:p>
          <a:p>
            <a:pPr marL="609600" indent="-609600" algn="l" eaLnBrk="1" hangingPunct="1">
              <a:lnSpc>
                <a:spcPct val="80000"/>
              </a:lnSpc>
              <a:buFont typeface="Wingdings" pitchFamily="2" charset="2"/>
              <a:buAutoNum type="arabicPeriod"/>
              <a:defRPr/>
            </a:pPr>
            <a:endParaRPr lang="en-US" sz="2400" b="1" smtClean="0"/>
          </a:p>
          <a:p>
            <a:pPr marL="609600" indent="-609600" algn="l" eaLnBrk="1" hangingPunct="1">
              <a:lnSpc>
                <a:spcPct val="80000"/>
              </a:lnSpc>
              <a:defRPr/>
            </a:pPr>
            <a:r>
              <a:rPr lang="en-US" sz="2400" b="1" smtClean="0"/>
              <a:t>Depending on the Project some of these Initial Activities may be unnecessary and some may be very involved.</a:t>
            </a:r>
          </a:p>
          <a:p>
            <a:pPr marL="609600" indent="-609600" algn="l" eaLnBrk="1" hangingPunct="1">
              <a:lnSpc>
                <a:spcPct val="80000"/>
              </a:lnSpc>
              <a:buFont typeface="Wingdings" pitchFamily="2" charset="2"/>
              <a:buAutoNum type="arabicPeriod"/>
              <a:defRPr/>
            </a:pPr>
            <a:endParaRPr lang="en-US" sz="2400" b="1" smtClean="0"/>
          </a:p>
          <a:p>
            <a:pPr marL="609600" indent="-609600" algn="l" eaLnBrk="1" hangingPunct="1">
              <a:lnSpc>
                <a:spcPct val="80000"/>
              </a:lnSpc>
              <a:buFont typeface="Wingdings" pitchFamily="2" charset="2"/>
              <a:buAutoNum type="arabicPeriod"/>
              <a:defRPr/>
            </a:pPr>
            <a:endParaRPr lang="en-US" sz="2400" b="1"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28600"/>
            <a:ext cx="7772400" cy="685800"/>
          </a:xfrm>
        </p:spPr>
        <p:txBody>
          <a:bodyPr/>
          <a:lstStyle/>
          <a:p>
            <a:pPr eaLnBrk="1" hangingPunct="1">
              <a:defRPr/>
            </a:pPr>
            <a:r>
              <a:rPr lang="en-US" sz="3200" u="sng" smtClean="0">
                <a:solidFill>
                  <a:schemeClr val="tx1"/>
                </a:solidFill>
              </a:rPr>
              <a:t>2. PROJECT PLANNING</a:t>
            </a:r>
            <a:r>
              <a:rPr lang="en-US" sz="3200" smtClean="0">
                <a:solidFill>
                  <a:schemeClr val="tx1"/>
                </a:solidFill>
              </a:rPr>
              <a:t> </a:t>
            </a:r>
          </a:p>
        </p:txBody>
      </p:sp>
      <p:sp>
        <p:nvSpPr>
          <p:cNvPr id="14339" name="Rectangle 3"/>
          <p:cNvSpPr>
            <a:spLocks noGrp="1" noChangeArrowheads="1"/>
          </p:cNvSpPr>
          <p:nvPr>
            <p:ph type="subTitle" idx="1"/>
          </p:nvPr>
        </p:nvSpPr>
        <p:spPr>
          <a:xfrm>
            <a:off x="685800" y="1143000"/>
            <a:ext cx="7772400" cy="4495800"/>
          </a:xfrm>
        </p:spPr>
        <p:txBody>
          <a:bodyPr/>
          <a:lstStyle/>
          <a:p>
            <a:pPr algn="l" eaLnBrk="1" hangingPunct="1">
              <a:lnSpc>
                <a:spcPct val="90000"/>
              </a:lnSpc>
              <a:defRPr/>
            </a:pPr>
            <a:r>
              <a:rPr lang="en-US" sz="2400" b="1" dirty="0" smtClean="0">
                <a:solidFill>
                  <a:srgbClr val="FF0000"/>
                </a:solidFill>
              </a:rPr>
              <a:t>The Project Planning provides an overall framework for managing Project Costs and schedules. </a:t>
            </a:r>
          </a:p>
          <a:p>
            <a:pPr algn="l" eaLnBrk="1" hangingPunct="1">
              <a:lnSpc>
                <a:spcPct val="90000"/>
              </a:lnSpc>
              <a:defRPr/>
            </a:pPr>
            <a:r>
              <a:rPr lang="en-US" sz="2400" b="1" dirty="0" smtClean="0">
                <a:solidFill>
                  <a:srgbClr val="FF0000"/>
                </a:solidFill>
              </a:rPr>
              <a:t> </a:t>
            </a:r>
          </a:p>
          <a:p>
            <a:pPr algn="l" eaLnBrk="1" hangingPunct="1">
              <a:lnSpc>
                <a:spcPct val="90000"/>
              </a:lnSpc>
              <a:defRPr/>
            </a:pPr>
            <a:r>
              <a:rPr lang="en-US" sz="2400" b="1" dirty="0" smtClean="0">
                <a:solidFill>
                  <a:srgbClr val="FF0000"/>
                </a:solidFill>
              </a:rPr>
              <a:t>Project Planning takes place at the beginning and at the end of each Project Phase.</a:t>
            </a:r>
          </a:p>
          <a:p>
            <a:pPr algn="l" eaLnBrk="1" hangingPunct="1">
              <a:lnSpc>
                <a:spcPct val="90000"/>
              </a:lnSpc>
              <a:defRPr/>
            </a:pPr>
            <a:endParaRPr lang="en-US" sz="2400" b="1" dirty="0" smtClean="0">
              <a:solidFill>
                <a:srgbClr val="FF0000"/>
              </a:solidFill>
            </a:endParaRPr>
          </a:p>
          <a:p>
            <a:pPr algn="l" eaLnBrk="1" hangingPunct="1">
              <a:lnSpc>
                <a:spcPct val="90000"/>
              </a:lnSpc>
              <a:defRPr/>
            </a:pPr>
            <a:r>
              <a:rPr lang="en-US" sz="2400" b="1" dirty="0" smtClean="0">
                <a:solidFill>
                  <a:srgbClr val="FF0000"/>
                </a:solidFill>
              </a:rPr>
              <a:t>Project Planning involves defining clear, discrete “Activities” or “Tasks” and the work needed to complete each Activity.</a:t>
            </a:r>
          </a:p>
          <a:p>
            <a:pPr algn="l" eaLnBrk="1" hangingPunct="1">
              <a:lnSpc>
                <a:spcPct val="90000"/>
              </a:lnSpc>
              <a:defRPr/>
            </a:pPr>
            <a:endParaRPr lang="en-US" sz="2400" b="1" dirty="0" smtClean="0">
              <a:solidFill>
                <a:srgbClr val="FFFF00"/>
              </a:solidFill>
            </a:endParaRPr>
          </a:p>
          <a:p>
            <a:pPr algn="l" eaLnBrk="1" hangingPunct="1">
              <a:lnSpc>
                <a:spcPct val="90000"/>
              </a:lnSpc>
              <a:defRPr/>
            </a:pPr>
            <a:r>
              <a:rPr lang="en-US" sz="2400" dirty="0" smtClean="0"/>
              <a:t>   </a:t>
            </a:r>
            <a:r>
              <a:rPr lang="en-US" sz="2400" b="1" dirty="0" smtClean="0"/>
              <a:t>IF YOU FAIL TO PLAN, YOU PLAN TO FAIL!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28600"/>
            <a:ext cx="7772400" cy="685800"/>
          </a:xfrm>
        </p:spPr>
        <p:txBody>
          <a:bodyPr/>
          <a:lstStyle/>
          <a:p>
            <a:pPr eaLnBrk="1" hangingPunct="1">
              <a:defRPr/>
            </a:pPr>
            <a:r>
              <a:rPr lang="en-US" sz="3200" u="sng" smtClean="0">
                <a:solidFill>
                  <a:schemeClr val="tx1"/>
                </a:solidFill>
              </a:rPr>
              <a:t>2. PROJECT PLANNING</a:t>
            </a:r>
            <a:r>
              <a:rPr lang="en-US" sz="3200" smtClean="0">
                <a:solidFill>
                  <a:schemeClr val="tx1"/>
                </a:solidFill>
              </a:rPr>
              <a:t> </a:t>
            </a:r>
          </a:p>
        </p:txBody>
      </p:sp>
      <p:sp>
        <p:nvSpPr>
          <p:cNvPr id="16387" name="Rectangle 3"/>
          <p:cNvSpPr>
            <a:spLocks noGrp="1" noChangeArrowheads="1"/>
          </p:cNvSpPr>
          <p:nvPr>
            <p:ph type="subTitle" idx="1"/>
          </p:nvPr>
        </p:nvSpPr>
        <p:spPr>
          <a:xfrm>
            <a:off x="685800" y="1143000"/>
            <a:ext cx="7772400" cy="4495800"/>
          </a:xfrm>
        </p:spPr>
        <p:txBody>
          <a:bodyPr/>
          <a:lstStyle/>
          <a:p>
            <a:pPr algn="l" eaLnBrk="1" hangingPunct="1">
              <a:lnSpc>
                <a:spcPct val="80000"/>
              </a:lnSpc>
              <a:defRPr/>
            </a:pPr>
            <a:r>
              <a:rPr lang="en-US" sz="2800" smtClean="0"/>
              <a:t>Project Planning involves defining clear, discrete “Activities” or “Tasks” and the work needed to complete each Activity.</a:t>
            </a:r>
          </a:p>
          <a:p>
            <a:pPr algn="l" eaLnBrk="1" hangingPunct="1">
              <a:lnSpc>
                <a:spcPct val="80000"/>
              </a:lnSpc>
              <a:defRPr/>
            </a:pPr>
            <a:endParaRPr lang="en-US" sz="2800" smtClean="0"/>
          </a:p>
          <a:p>
            <a:pPr algn="l" eaLnBrk="1" hangingPunct="1">
              <a:lnSpc>
                <a:spcPct val="80000"/>
              </a:lnSpc>
              <a:defRPr/>
            </a:pPr>
            <a:r>
              <a:rPr lang="en-US" sz="2800" smtClean="0"/>
              <a:t>An ACTIVITY is any work that has a beginning and an end. And requires the use of Project resources including people, time and money.</a:t>
            </a:r>
          </a:p>
          <a:p>
            <a:pPr algn="l" eaLnBrk="1" hangingPunct="1">
              <a:lnSpc>
                <a:spcPct val="80000"/>
              </a:lnSpc>
              <a:defRPr/>
            </a:pPr>
            <a:endParaRPr lang="en-US" sz="2800" smtClean="0"/>
          </a:p>
          <a:p>
            <a:pPr algn="l" eaLnBrk="1" hangingPunct="1">
              <a:lnSpc>
                <a:spcPct val="80000"/>
              </a:lnSpc>
              <a:defRPr/>
            </a:pPr>
            <a:r>
              <a:rPr lang="en-US" sz="2800" smtClean="0"/>
              <a:t>Activities are the basic units of work that Project Manager Plans, monitors so Activities should be relatively small and manageable.</a:t>
            </a:r>
          </a:p>
          <a:p>
            <a:pPr algn="l" eaLnBrk="1" hangingPunct="1">
              <a:lnSpc>
                <a:spcPct val="80000"/>
              </a:lnSpc>
              <a:defRPr/>
            </a:pPr>
            <a:endParaRPr lang="en-US" sz="28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228600"/>
            <a:ext cx="7772400" cy="685800"/>
          </a:xfrm>
        </p:spPr>
        <p:txBody>
          <a:bodyPr/>
          <a:lstStyle/>
          <a:p>
            <a:pPr eaLnBrk="1" hangingPunct="1">
              <a:defRPr/>
            </a:pPr>
            <a:r>
              <a:rPr lang="en-US" sz="3200" u="sng" smtClean="0">
                <a:solidFill>
                  <a:schemeClr val="tx1"/>
                </a:solidFill>
              </a:rPr>
              <a:t>2. PROJECT PLANNING ACTIVITIES</a:t>
            </a:r>
          </a:p>
        </p:txBody>
      </p:sp>
      <p:sp>
        <p:nvSpPr>
          <p:cNvPr id="17411" name="Rectangle 3"/>
          <p:cNvSpPr>
            <a:spLocks noGrp="1" noChangeArrowheads="1"/>
          </p:cNvSpPr>
          <p:nvPr>
            <p:ph type="subTitle" idx="1"/>
          </p:nvPr>
        </p:nvSpPr>
        <p:spPr>
          <a:xfrm>
            <a:off x="457200" y="1143000"/>
            <a:ext cx="8305800" cy="4495800"/>
          </a:xfrm>
        </p:spPr>
        <p:txBody>
          <a:bodyPr/>
          <a:lstStyle/>
          <a:p>
            <a:pPr marL="609600" indent="-609600" algn="l" eaLnBrk="1" hangingPunct="1">
              <a:buFont typeface="Wingdings" pitchFamily="2" charset="2"/>
              <a:buAutoNum type="arabicPeriod"/>
              <a:defRPr/>
            </a:pPr>
            <a:r>
              <a:rPr lang="en-US" sz="2400" b="1" smtClean="0"/>
              <a:t>Describing Project Scope, Alternatives and feasibility</a:t>
            </a:r>
          </a:p>
          <a:p>
            <a:pPr marL="609600" indent="-609600" algn="l" eaLnBrk="1" hangingPunct="1">
              <a:buFont typeface="Wingdings" pitchFamily="2" charset="2"/>
              <a:buAutoNum type="arabicPeriod"/>
              <a:defRPr/>
            </a:pPr>
            <a:r>
              <a:rPr lang="en-US" sz="2400" b="1" smtClean="0"/>
              <a:t>Dividing the Project into manageable tasks (WBS)</a:t>
            </a:r>
          </a:p>
          <a:p>
            <a:pPr marL="609600" indent="-609600" algn="l" eaLnBrk="1" hangingPunct="1">
              <a:buFont typeface="Wingdings" pitchFamily="2" charset="2"/>
              <a:buAutoNum type="arabicPeriod"/>
              <a:defRPr/>
            </a:pPr>
            <a:r>
              <a:rPr lang="en-US" sz="2400" b="1" smtClean="0"/>
              <a:t>Estimating and creating a Resources Plan</a:t>
            </a:r>
          </a:p>
          <a:p>
            <a:pPr marL="609600" indent="-609600" algn="l" eaLnBrk="1" hangingPunct="1">
              <a:buFont typeface="Wingdings" pitchFamily="2" charset="2"/>
              <a:buAutoNum type="arabicPeriod"/>
              <a:defRPr/>
            </a:pPr>
            <a:r>
              <a:rPr lang="en-US" sz="2400" b="1" smtClean="0"/>
              <a:t>Developing a Preliminary Project Schedule</a:t>
            </a:r>
          </a:p>
          <a:p>
            <a:pPr marL="609600" indent="-609600" algn="l" eaLnBrk="1" hangingPunct="1">
              <a:buFont typeface="Wingdings" pitchFamily="2" charset="2"/>
              <a:buAutoNum type="arabicPeriod"/>
              <a:defRPr/>
            </a:pPr>
            <a:r>
              <a:rPr lang="en-US" sz="2400" b="1" smtClean="0"/>
              <a:t>Developing a Project Communication Plan</a:t>
            </a:r>
          </a:p>
          <a:p>
            <a:pPr marL="609600" indent="-609600" algn="l" eaLnBrk="1" hangingPunct="1">
              <a:buFont typeface="Wingdings" pitchFamily="2" charset="2"/>
              <a:buAutoNum type="arabicPeriod"/>
              <a:defRPr/>
            </a:pPr>
            <a:r>
              <a:rPr lang="en-US" sz="2400" b="1" smtClean="0"/>
              <a:t>Determining Project Standards and Procedures</a:t>
            </a:r>
          </a:p>
          <a:p>
            <a:pPr marL="609600" indent="-609600" algn="l" eaLnBrk="1" hangingPunct="1">
              <a:buFont typeface="Wingdings" pitchFamily="2" charset="2"/>
              <a:buAutoNum type="arabicPeriod"/>
              <a:defRPr/>
            </a:pPr>
            <a:r>
              <a:rPr lang="en-US" sz="2400" b="1" smtClean="0"/>
              <a:t>Identifying and Assessing Project Risks</a:t>
            </a:r>
          </a:p>
          <a:p>
            <a:pPr marL="609600" indent="-609600" algn="l" eaLnBrk="1" hangingPunct="1">
              <a:buFont typeface="Wingdings" pitchFamily="2" charset="2"/>
              <a:buAutoNum type="arabicPeriod"/>
              <a:defRPr/>
            </a:pPr>
            <a:r>
              <a:rPr lang="en-US" sz="2400" b="1" smtClean="0"/>
              <a:t>Developing a Statement of Work</a:t>
            </a:r>
          </a:p>
          <a:p>
            <a:pPr marL="609600" indent="-609600" algn="l" eaLnBrk="1" hangingPunct="1">
              <a:buFont typeface="Wingdings" pitchFamily="2" charset="2"/>
              <a:buAutoNum type="arabicPeriod"/>
              <a:defRPr/>
            </a:pPr>
            <a:r>
              <a:rPr lang="en-US" sz="2400" b="1" smtClean="0"/>
              <a:t>Setting a Baseline Project Plan.</a:t>
            </a:r>
          </a:p>
          <a:p>
            <a:pPr marL="609600" indent="-609600" algn="l" eaLnBrk="1" hangingPunct="1">
              <a:buFont typeface="Wingdings" pitchFamily="2" charset="2"/>
              <a:buAutoNum type="arabicPeriod"/>
              <a:defRPr/>
            </a:pPr>
            <a:endParaRPr lang="en-US" sz="2400" b="1" smtClean="0"/>
          </a:p>
          <a:p>
            <a:pPr marL="609600" indent="-609600" algn="l" eaLnBrk="1" hangingPunct="1">
              <a:buFont typeface="Wingdings" pitchFamily="2" charset="2"/>
              <a:buAutoNum type="arabicPeriod"/>
              <a:defRPr/>
            </a:pPr>
            <a:endParaRPr lang="en-US" sz="2400" b="1"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1630</Words>
  <Application>Microsoft Office PowerPoint</Application>
  <PresentationFormat>On-screen Show (4:3)</PresentationFormat>
  <Paragraphs>299</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Bitmap Image</vt:lpstr>
      <vt:lpstr>Photo Editor Photo</vt:lpstr>
      <vt:lpstr>   PROJECT MANAGEMENT TOOLS AND TECHNIQUES</vt:lpstr>
      <vt:lpstr>What is Project Management?</vt:lpstr>
      <vt:lpstr>Basic Tools</vt:lpstr>
      <vt:lpstr>PROJECT MANAGEMENT PROCESS PHASES</vt:lpstr>
      <vt:lpstr>1. PROJECT INITIATION </vt:lpstr>
      <vt:lpstr>PROJECT INITIATION ACTIVITIES</vt:lpstr>
      <vt:lpstr>2. PROJECT PLANNING </vt:lpstr>
      <vt:lpstr>2. PROJECT PLANNING </vt:lpstr>
      <vt:lpstr>2. PROJECT PLANNING ACTIVITIES</vt:lpstr>
      <vt:lpstr>Slide 10</vt:lpstr>
      <vt:lpstr>Work BreakedownStructure (WBS)</vt:lpstr>
      <vt:lpstr>Slide 12</vt:lpstr>
      <vt:lpstr>Slide 13</vt:lpstr>
      <vt:lpstr>Slide 14</vt:lpstr>
      <vt:lpstr>Slide 15</vt:lpstr>
      <vt:lpstr>3. EXECUTING THE PROJECT</vt:lpstr>
      <vt:lpstr>4. CLOSING DOWN THE PROJECT</vt:lpstr>
      <vt:lpstr>4. CLOSING DOWN THE PROJECT</vt:lpstr>
      <vt:lpstr>REPRESENTING &amp; SCHEDULING PROJECT PLANS</vt:lpstr>
      <vt:lpstr>GANTT CHART</vt:lpstr>
      <vt:lpstr>GANTT CHART</vt:lpstr>
      <vt:lpstr>GANTT CHART</vt:lpstr>
      <vt:lpstr>GANTT CHART</vt:lpstr>
      <vt:lpstr>NETWORK DIAGRAM </vt:lpstr>
      <vt:lpstr>NETWORK DIAGRAM </vt:lpstr>
      <vt:lpstr>Program Evaluation &amp; Review Technique (PERT)</vt:lpstr>
      <vt:lpstr>PROGRAM EVALUATION REVIEW TECHNIQUE  (PERT)</vt:lpstr>
      <vt:lpstr>PROGRAM EVALUATION REVIEW TECHNIQUE  (PERT)</vt:lpstr>
      <vt:lpstr>PROGRAM EVALUATION REVIEW TECHNIQUE  (PERT)</vt:lpstr>
      <vt:lpstr>HOW TO CONSTRUCT A NETWORK DIAGRAM (PERT / CPM)</vt:lpstr>
      <vt:lpstr>PERT CHART SYMBOLS </vt:lpstr>
      <vt:lpstr>PERT CHART SYMBOLS </vt:lpstr>
      <vt:lpstr>Slide 33</vt:lpstr>
      <vt:lpstr>Critical Path Method (CPM)</vt:lpstr>
      <vt:lpstr>CPM Chart</vt:lpstr>
      <vt:lpstr>GANTT CHART vs PERT CHART</vt:lpstr>
      <vt:lpstr>GANTT CHART vs PERT CHART</vt:lpstr>
      <vt:lpstr>Implications</vt:lpstr>
      <vt:lpstr>Software</vt:lpstr>
      <vt:lpstr>Examples: Projette (add on to MS Project)</vt:lpstr>
      <vt:lpstr>Example: Open Project</vt:lpstr>
      <vt:lpstr>Some newer project methods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MANAGEMENT TOOLS AND TECHNIQUES</dc:title>
  <dc:creator>Admin</dc:creator>
  <cp:lastModifiedBy>USER</cp:lastModifiedBy>
  <cp:revision>17</cp:revision>
  <dcterms:created xsi:type="dcterms:W3CDTF">2006-08-16T00:00:00Z</dcterms:created>
  <dcterms:modified xsi:type="dcterms:W3CDTF">2019-09-20T07:20:59Z</dcterms:modified>
</cp:coreProperties>
</file>