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301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73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BF8E-E41E-4522-9AAC-C01E424D1E0C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D9468-829F-4A5A-B496-295C2B676B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76F015-7A91-4C4C-ACE0-95EB8A6BF7E0}" type="slidenum">
              <a:rPr lang="en-US" altLang="en-US">
                <a:latin typeface="Times New Roman" pitchFamily="18" charset="0"/>
              </a:rPr>
              <a:pPr eaLnBrk="1" hangingPunct="1"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Agile –Overview</a:t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 descr="Agenda&#10;• What is Agile?&#10;• Agile Manifesto&#10;• Agile principles&#10;• Agile Methodologies&#10;2&#10; 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 Build projects around motivated&#10;individuals. Give them the environment&#10;and support they need, and trust them&#10;to get the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 The most efficient and effective method of&#10;conveying information to and within a&#10;development team is face-to-face conve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8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 Working software is the primary&#10;measure of progress.&#10;In Agile development, progress &amp; success is&#10;measured by working so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 Agile processes promote sustainable development. The sponsors, developers,&#10;and users should be able to maintain a const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1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. Continuous attention to technical&#10;excellence and good design enhances&#10;agility.&#10;We know that agile development focuses o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. Simplicity--the art of maximizing the&#10;amount of work not done--is essential.&#10;Agile development always keeps software&#10;s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 The best architectures,&#10;requirements, and designs emerge&#10;from self-organizing teams.&#10;Agile development believes that b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 The best architectures,&#10;requirements, and designs emerge&#10;from self-organizing teams.&#10;Agile development believes that b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839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 At regular intervals, the team reflects&#10;on how to become more effective, then&#10;tunes and adjusts its behavior according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23D4A5-74FF-4E43-86D5-7CFB3589A38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Agile Misconceptions?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18487" cy="118586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Agile means:  </a:t>
            </a:r>
            <a:r>
              <a:rPr lang="en-GB" altLang="en-US" sz="1800" dirty="0" smtClean="0"/>
              <a:t>“letting the programming team do whatever they need to with no project management, and no architecture, allowing a solution to emerge, the programmers will do all the testing necessary with Unit Tests…” </a:t>
            </a:r>
            <a:endParaRPr lang="en-GB" altLang="en-US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636838"/>
            <a:ext cx="57150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24400"/>
            <a:ext cx="54102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5" name="Picture 7" descr="j04012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8755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629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A-</a:t>
            </a:r>
            <a:r>
              <a:rPr lang="en-US" b="1" dirty="0" err="1" smtClean="0"/>
              <a:t>gil</a:t>
            </a:r>
            <a:r>
              <a:rPr lang="en-US" b="1" dirty="0" smtClean="0"/>
              <a:t>-</a:t>
            </a:r>
            <a:r>
              <a:rPr lang="en-US" b="1" dirty="0" err="1" smtClean="0"/>
              <a:t>i</a:t>
            </a:r>
            <a:r>
              <a:rPr lang="en-US" b="1" dirty="0" smtClean="0"/>
              <a:t>-</a:t>
            </a:r>
            <a:r>
              <a:rPr lang="en-US" b="1" dirty="0" err="1" smtClean="0"/>
              <a:t>ty</a:t>
            </a:r>
            <a:r>
              <a:rPr lang="en-US" b="1" dirty="0" smtClean="0"/>
              <a:t> </a:t>
            </a:r>
            <a:r>
              <a:rPr lang="en-US" dirty="0" smtClean="0"/>
              <a:t>(ә-'</a:t>
            </a:r>
            <a:r>
              <a:rPr lang="en-US" dirty="0" err="1" smtClean="0"/>
              <a:t>ji</a:t>
            </a:r>
            <a:r>
              <a:rPr lang="en-US" dirty="0" smtClean="0"/>
              <a:t>-</a:t>
            </a:r>
            <a:r>
              <a:rPr lang="en-US" dirty="0" err="1" smtClean="0"/>
              <a:t>lә</a:t>
            </a:r>
            <a:r>
              <a:rPr lang="en-US" dirty="0" smtClean="0"/>
              <a:t>-</a:t>
            </a:r>
            <a:r>
              <a:rPr lang="en-US" dirty="0" err="1" smtClean="0"/>
              <a:t>tē</a:t>
            </a:r>
            <a:r>
              <a:rPr lang="en-US" dirty="0" smtClean="0"/>
              <a:t>) Property consisting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quickness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lightness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ease of movement</a:t>
            </a:r>
            <a:r>
              <a:rPr lang="en-US" dirty="0" smtClean="0"/>
              <a:t>; To be very </a:t>
            </a:r>
            <a:r>
              <a:rPr lang="en-US" dirty="0" smtClean="0">
                <a:solidFill>
                  <a:srgbClr val="00B050"/>
                </a:solidFill>
              </a:rPr>
              <a:t>nimble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sz="1800" i="1" dirty="0" smtClean="0"/>
              <a:t>The ability to create and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respond to change </a:t>
            </a:r>
            <a:r>
              <a:rPr lang="en-US" sz="1800" i="1" dirty="0" smtClean="0"/>
              <a:t>in order to profit in a turbulent  business environment</a:t>
            </a:r>
          </a:p>
          <a:p>
            <a:pPr>
              <a:spcBef>
                <a:spcPts val="1000"/>
              </a:spcBef>
            </a:pPr>
            <a:r>
              <a:rPr lang="en-US" sz="1800" i="1" dirty="0" smtClean="0"/>
              <a:t>The ability to </a:t>
            </a:r>
            <a:r>
              <a:rPr lang="en-US" sz="1800" dirty="0" smtClean="0"/>
              <a:t>quickly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reprioritize</a:t>
            </a:r>
            <a:r>
              <a:rPr lang="en-US" sz="1800" dirty="0" smtClean="0"/>
              <a:t> </a:t>
            </a:r>
            <a:r>
              <a:rPr lang="en-US" sz="1800" i="1" dirty="0" smtClean="0"/>
              <a:t>use of resources when requirements, technology, and knowledge shift</a:t>
            </a:r>
          </a:p>
          <a:p>
            <a:pPr>
              <a:spcBef>
                <a:spcPts val="1000"/>
              </a:spcBef>
            </a:pPr>
            <a:r>
              <a:rPr lang="en-US" sz="1800" i="1" dirty="0" smtClean="0"/>
              <a:t>A very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fast response </a:t>
            </a:r>
            <a:r>
              <a:rPr lang="en-US" sz="1800" i="1" dirty="0" smtClean="0"/>
              <a:t>to sudden market changes and emerging threats by intensive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customer interaction</a:t>
            </a:r>
          </a:p>
          <a:p>
            <a:pPr>
              <a:spcBef>
                <a:spcPts val="1000"/>
              </a:spcBef>
            </a:pPr>
            <a:r>
              <a:rPr lang="en-US" sz="1800" i="1" dirty="0" smtClean="0"/>
              <a:t>Use of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evolutionary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incremental</a:t>
            </a:r>
            <a:r>
              <a:rPr lang="en-US" sz="1800" i="1" dirty="0" smtClean="0"/>
              <a:t>, and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iterative</a:t>
            </a:r>
            <a:r>
              <a:rPr lang="en-US" sz="1800" dirty="0" smtClean="0"/>
              <a:t> </a:t>
            </a:r>
            <a:r>
              <a:rPr lang="en-US" sz="1800" i="1" dirty="0" smtClean="0"/>
              <a:t>delivery to converge on an optimal customer solution</a:t>
            </a:r>
          </a:p>
          <a:p>
            <a:pPr>
              <a:spcBef>
                <a:spcPts val="1000"/>
              </a:spcBef>
            </a:pPr>
            <a:r>
              <a:rPr lang="en-US" sz="1800" i="1" dirty="0" smtClean="0"/>
              <a:t>Maximizing </a:t>
            </a:r>
            <a:r>
              <a:rPr lang="en-US" sz="1800" b="1" dirty="0" smtClean="0">
                <a:solidFill>
                  <a:srgbClr val="FF0000"/>
                </a:solidFill>
              </a:rPr>
              <a:t>BUSINESS VALUE </a:t>
            </a:r>
            <a:r>
              <a:rPr lang="en-US" sz="1800" i="1" dirty="0" smtClean="0"/>
              <a:t>with right sized, just enough, and just-in-time processes and documentation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Actually there are multiple levels of planning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Daily planning</a:t>
            </a:r>
          </a:p>
          <a:p>
            <a:pPr lvl="1"/>
            <a:r>
              <a:rPr lang="en-US" dirty="0" smtClean="0"/>
              <a:t>Bi-weekly Sprint planning</a:t>
            </a:r>
          </a:p>
          <a:p>
            <a:pPr lvl="1"/>
            <a:r>
              <a:rPr lang="en-US" dirty="0" smtClean="0"/>
              <a:t>Release Planning every 3 – 4 months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Agile does, in fact, produce documentation, even though it differs from that of Waterfall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lvl="1"/>
            <a:r>
              <a:rPr lang="en-US" dirty="0" smtClean="0"/>
              <a:t>Increased </a:t>
            </a:r>
            <a:r>
              <a:rPr lang="en-US" dirty="0"/>
              <a:t>collaboration throughout Agile development projects provides all stakeholders with a better understanding of the end product as it is being created, thus reducing the need for some design documentation.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rather than create a single, lengthy document listing all project requirements, project managers might compile a collection of user stories that can be actively updated and maintained using software, prioritized on the fly, and used to provide real-time visibility into development progress.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 1: Agile Means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Planning/ Documentation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1352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231457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510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dhotmarketingblender.com/wp-content/uploads/2011/10/sliver-bullet-hi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4267200" cy="137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696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Proponents </a:t>
            </a:r>
            <a:r>
              <a:rPr lang="en-US" dirty="0"/>
              <a:t>of agile will sometimes claim that moving to agile will “fix all of your problems</a:t>
            </a:r>
            <a:r>
              <a:rPr lang="en-US" dirty="0" smtClean="0"/>
              <a:t>”.</a:t>
            </a:r>
          </a:p>
          <a:p>
            <a:endParaRPr lang="en-US" u="sng" dirty="0"/>
          </a:p>
          <a:p>
            <a:pPr marL="109728" indent="0">
              <a:buNone/>
            </a:pPr>
            <a:r>
              <a:rPr lang="en-US" u="sng" dirty="0" smtClean="0"/>
              <a:t>That </a:t>
            </a:r>
            <a:r>
              <a:rPr lang="en-US" u="sng" dirty="0"/>
              <a:t>is not the case. 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Agile </a:t>
            </a:r>
            <a:r>
              <a:rPr lang="en-US" dirty="0"/>
              <a:t>Values and Principles </a:t>
            </a:r>
            <a:r>
              <a:rPr lang="en-US" dirty="0" smtClean="0"/>
              <a:t>point </a:t>
            </a:r>
            <a:r>
              <a:rPr lang="en-US" dirty="0"/>
              <a:t>to Collaboration, Rapid Feedback Loops, and Quality.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way, agile </a:t>
            </a:r>
            <a:r>
              <a:rPr lang="en-US" i="1" dirty="0"/>
              <a:t>exposes </a:t>
            </a:r>
            <a:r>
              <a:rPr lang="en-US" dirty="0"/>
              <a:t>your problems - before any issue can be addressed, it needs to be surfaced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 2: Agile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silver bullet solution!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13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true Scrum doesn’t discuss Project Managers – it focuses on the Product Owner, Scrum Master, and the Development Team.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Managers typically have different responsibilities, such as budgeting, reporting, and portfolio management.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projects using Scrum, these tasks are often split up between the product owner and scrum master.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M</a:t>
            </a:r>
            <a:r>
              <a:rPr lang="en-US" dirty="0" smtClean="0"/>
              <a:t>anagers </a:t>
            </a:r>
            <a:r>
              <a:rPr lang="en-US" dirty="0"/>
              <a:t>will </a:t>
            </a:r>
            <a:r>
              <a:rPr lang="en-US" dirty="0" smtClean="0"/>
              <a:t>often take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scrum </a:t>
            </a:r>
            <a:r>
              <a:rPr lang="en-US" dirty="0"/>
              <a:t>master role and then train </a:t>
            </a:r>
            <a:br>
              <a:rPr lang="en-US" dirty="0"/>
            </a:br>
            <a:r>
              <a:rPr lang="en-US" dirty="0" smtClean="0"/>
              <a:t>the product owners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 3: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Projects don’t use Project Managers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123rf_TiedUpBiz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228599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256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0866"/>
            <a:ext cx="8229600" cy="394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 4: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all/any software development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6018311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recommended for systems where human life is on the line.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	NASA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5228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Some managers believe that self-organization is the same as anarchy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dirty="0" smtClean="0"/>
              <a:t>self organized team is a group </a:t>
            </a:r>
            <a:r>
              <a:rPr lang="en-US" dirty="0"/>
              <a:t>of motivated individuals, who </a:t>
            </a:r>
            <a:r>
              <a:rPr lang="en-US" dirty="0" smtClean="0"/>
              <a:t>manage </a:t>
            </a:r>
            <a:r>
              <a:rPr lang="en-US" dirty="0"/>
              <a:t>their work (allocation, reallocation, estimation</a:t>
            </a:r>
            <a:r>
              <a:rPr lang="en-US" dirty="0" smtClean="0"/>
              <a:t>,, </a:t>
            </a:r>
            <a:r>
              <a:rPr lang="en-US" dirty="0"/>
              <a:t>delivery, and rework) as a group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They still require mentoring and coaching, but they don't require "command and control</a:t>
            </a:r>
            <a:r>
              <a:rPr lang="en-US" dirty="0" smtClean="0"/>
              <a:t>."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Management role does change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They provide care and feeding</a:t>
            </a:r>
          </a:p>
          <a:p>
            <a:pPr lvl="1"/>
            <a:r>
              <a:rPr lang="en-US" dirty="0" smtClean="0"/>
              <a:t>They define clear vision and constraints</a:t>
            </a:r>
          </a:p>
          <a:p>
            <a:pPr lvl="1"/>
            <a:r>
              <a:rPr lang="en-US" dirty="0" smtClean="0"/>
              <a:t>Not responsible for delivery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is only within this confines does self-organization happen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 5: Agile = Anarchy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96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685800"/>
            <a:ext cx="6324600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 6: There’s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way to do Agile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5400"/>
            <a:ext cx="2476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Agile Manifesto consists of four values and 12 principles.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</a:t>
            </a:r>
            <a:r>
              <a:rPr lang="en-US" sz="1400" dirty="0"/>
              <a:t>style has benefits, as well as weaknesses, and one must evaluate their own specific situation to determine which interpretation is the best match.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 </a:t>
            </a:r>
            <a:r>
              <a:rPr lang="en-US" sz="1400" dirty="0"/>
              <a:t>long as you are adhering to the Agile Manifesto’s values and principles, you should be considered agile.</a:t>
            </a:r>
          </a:p>
        </p:txBody>
      </p:sp>
    </p:spTree>
    <p:extLst>
      <p:ext uri="{BB962C8B-B14F-4D97-AF65-F5344CB8AC3E}">
        <p14:creationId xmlns="" xmlns:p14="http://schemas.microsoft.com/office/powerpoint/2010/main" val="41336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Successful </a:t>
            </a:r>
            <a:r>
              <a:rPr lang="en-US" dirty="0"/>
              <a:t>Agile implementations are more process-driven and coordinated than traditional waterfall implementations.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processes are less disciplined and structured than those of waterfall.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48000"/>
            <a:ext cx="8128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685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901700"/>
            <a:ext cx="4292600" cy="3086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4300" y="1143000"/>
            <a:ext cx="3441700" cy="2806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2100" y="4102100"/>
            <a:ext cx="4914900" cy="194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547100" y="64770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508000"/>
            <a:ext cx="8183779" cy="12003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883400" algn="l"/>
                <a:tab pos="72263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 8: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projects….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6883400" algn="l"/>
                <a:tab pos="7226300" algn="l"/>
              </a:tabLst>
            </a:pPr>
            <a:r>
              <a:rPr lang="en-US" altLang="zh-CN" dirty="0"/>
              <a:t>		</a:t>
            </a:r>
            <a:r>
              <a:rPr lang="en-US" altLang="zh-CN" sz="2004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DSDM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6883400" algn="l"/>
                <a:tab pos="7226300" algn="l"/>
              </a:tabLst>
            </a:pPr>
            <a:r>
              <a:rPr lang="en-US" altLang="zh-CN" dirty="0"/>
              <a:t>	</a:t>
            </a:r>
            <a:r>
              <a:rPr lang="en-US" altLang="zh-CN" sz="15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www.dsdm.org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4000" y="4343400"/>
            <a:ext cx="3603551" cy="15594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dirty="0"/>
              <a:t>		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5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1600" dirty="0"/>
              <a:t>	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www.scaledagileframework.com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5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1600" dirty="0"/>
              <a:t>			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</a:t>
            </a:r>
          </a:p>
          <a:p>
            <a:pPr>
              <a:lnSpc>
                <a:spcPts val="18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https://www.ibm.com/developerworks/community/blogs/ambler/entry/dis</a:t>
            </a:r>
          </a:p>
          <a:p>
            <a:pPr>
              <a:lnSpc>
                <a:spcPts val="12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1600" dirty="0"/>
              <a:t>		</a:t>
            </a: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ciplined_agile_delivery_dad_lifecycle14?lang=en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1351422"/>
            <a:ext cx="7035800" cy="3632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422400" y="3429000"/>
            <a:ext cx="939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Evolving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508000"/>
            <a:ext cx="7013074" cy="11105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9144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 9: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incremental,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spiral,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iterative,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renamed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52967" y="5551052"/>
            <a:ext cx="7170233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816600" algn="l"/>
              </a:tabLst>
            </a:pP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Palmquist,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Steven;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Lapham,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Mary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Garcia-Miller,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Suzanne;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Chick,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Timothy;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Ozkaya,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Ipek.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Worlds: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Waterfall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Similarities</a:t>
            </a:r>
          </a:p>
          <a:p>
            <a:pPr>
              <a:lnSpc>
                <a:spcPts val="900"/>
              </a:lnSpc>
              <a:tabLst>
                <a:tab pos="5816600" algn="l"/>
              </a:tabLst>
            </a:pP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(CMU/SEI-2013-TN-021).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Institute,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Carnegie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Mellon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>
                <a:tab pos="5816600" algn="l"/>
              </a:tabLst>
            </a:pPr>
            <a:r>
              <a:rPr lang="en-US" altLang="zh-CN" dirty="0"/>
              <a:t>	</a:t>
            </a:r>
            <a:r>
              <a:rPr lang="en-US" altLang="zh-CN" sz="6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696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2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524000"/>
            <a:ext cx="7239000" cy="3898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495300"/>
            <a:ext cx="6506076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 10: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Co-Located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98800" y="3276600"/>
            <a:ext cx="3327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55600" algn="l"/>
                <a:tab pos="11303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67%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>
              <a:lnSpc>
                <a:spcPts val="1900"/>
              </a:lnSpc>
              <a:tabLst>
                <a:tab pos="355600" algn="l"/>
                <a:tab pos="11303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respondents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managing</a:t>
            </a:r>
          </a:p>
          <a:p>
            <a:pPr>
              <a:lnSpc>
                <a:spcPts val="1900"/>
              </a:lnSpc>
              <a:tabLst>
                <a:tab pos="355600" algn="l"/>
                <a:tab pos="11303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  <a:p>
            <a:pPr>
              <a:lnSpc>
                <a:spcPts val="1900"/>
              </a:lnSpc>
              <a:tabLst>
                <a:tab pos="355600" algn="l"/>
                <a:tab pos="1130300" algn="l"/>
              </a:tabLst>
            </a:pPr>
            <a:r>
              <a:rPr lang="en-US" altLang="zh-CN" dirty="0"/>
              <a:t>		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3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 is Agile?&#10;• Agile development is an umbrella term that describes several agile&#10;methodologies to handle IT teams and p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8392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Agile Methodology for developers and for business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Continuous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Delivery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Our highest priority is to satisfy the customer through early and continuous delivery of valuable software</a:t>
            </a:r>
          </a:p>
          <a:p>
            <a:pPr lvl="1"/>
            <a:r>
              <a:rPr lang="en-US" sz="3200"/>
              <a:t>Sustainable process</a:t>
            </a:r>
          </a:p>
          <a:p>
            <a:pPr lvl="1"/>
            <a:r>
              <a:rPr lang="en-US" sz="3200"/>
              <a:t>Feature boxed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Changing Requirements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Welcome changing requirements, even late in development. Agile processes harness change for the customer's competitive advantage</a:t>
            </a:r>
          </a:p>
          <a:p>
            <a:pPr lvl="1"/>
            <a:r>
              <a:rPr lang="en-US" sz="3200"/>
              <a:t>Particularly appropriate for situations with volatile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 Delivery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Deliver working software frequently, from a couple of weeks to a couple of months, with a preference to the shorter timescale</a:t>
            </a:r>
          </a:p>
          <a:p>
            <a:pPr lvl="1"/>
            <a:r>
              <a:rPr lang="en-US" sz="3200"/>
              <a:t>Very small increments</a:t>
            </a:r>
          </a:p>
          <a:p>
            <a:pPr lvl="1"/>
            <a:r>
              <a:rPr lang="en-US" sz="3200"/>
              <a:t>Implies increased </a:t>
            </a:r>
            <a:r>
              <a:rPr lang="en-US" sz="3200" i="1"/>
              <a:t>release</a:t>
            </a:r>
            <a:r>
              <a:rPr lang="en-US" sz="3200"/>
              <a:t> overhead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 Involvement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Business people and developers must work together daily throughout the project</a:t>
            </a:r>
          </a:p>
          <a:p>
            <a:pPr lvl="1"/>
            <a:r>
              <a:rPr lang="en-US" sz="3200"/>
              <a:t>Implies identified customer (or surrogate)</a:t>
            </a:r>
          </a:p>
          <a:p>
            <a:pPr lvl="1"/>
            <a:r>
              <a:rPr lang="en-US" sz="3200"/>
              <a:t>And big-time customer commitment</a:t>
            </a:r>
          </a:p>
          <a:p>
            <a:pPr lvl="1"/>
            <a:r>
              <a:rPr lang="en-US" sz="3200"/>
              <a:t>Suitable for in-house projects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Motivated Participants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Build projects around motivated individuals. Give them the environment and support they need, and trust them to get the job done</a:t>
            </a:r>
          </a:p>
          <a:p>
            <a:pPr lvl="1"/>
            <a:r>
              <a:rPr lang="en-US" sz="3200"/>
              <a:t>All processes want motivated individuals</a:t>
            </a:r>
          </a:p>
          <a:p>
            <a:pPr lvl="1"/>
            <a:r>
              <a:rPr lang="en-US" sz="3200"/>
              <a:t>Agile office design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Meetings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The most efficient and effective method of conveying information to and within a development team is face-to-face conversation.</a:t>
            </a:r>
          </a:p>
          <a:p>
            <a:pPr lvl="1"/>
            <a:r>
              <a:rPr lang="en-US" sz="3200"/>
              <a:t>Questionable</a:t>
            </a:r>
          </a:p>
          <a:p>
            <a:pPr lvl="1"/>
            <a:r>
              <a:rPr lang="en-US" sz="3200"/>
              <a:t>Have to identify who should be attending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Software Focus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 dirty="0"/>
              <a:t>Working software is the primary measure of progress</a:t>
            </a:r>
          </a:p>
          <a:p>
            <a:pPr lvl="1"/>
            <a:r>
              <a:rPr lang="en-US" sz="3200" dirty="0" smtClean="0"/>
              <a:t>De-emphasis </a:t>
            </a:r>
            <a:r>
              <a:rPr lang="en-US" sz="3200" dirty="0"/>
              <a:t>of infrastructure, both architectural and </a:t>
            </a:r>
            <a:r>
              <a:rPr lang="en-US" sz="3200" dirty="0" smtClean="0"/>
              <a:t>process</a:t>
            </a:r>
          </a:p>
          <a:p>
            <a:pPr lvl="1"/>
            <a:r>
              <a:rPr lang="en-US" sz="3200" dirty="0" smtClean="0"/>
              <a:t>Due to developer and user’s constant communication, it’s possible to deliver the features that provide the most business values.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Sustainability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Agile processes promote sustainable development. The sponsors, developers, and users should be able to maintain a constant pace indefinitely</a:t>
            </a:r>
          </a:p>
          <a:p>
            <a:pPr lvl="1"/>
            <a:r>
              <a:rPr lang="en-US" sz="3200"/>
              <a:t>All processes would like this</a:t>
            </a:r>
          </a:p>
          <a:p>
            <a:pPr lvl="1"/>
            <a:r>
              <a:rPr lang="en-US" sz="3200"/>
              <a:t>No crises requiring overtime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Amortization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Continuous attention to technical excellence and good design enhances agility</a:t>
            </a:r>
          </a:p>
          <a:p>
            <a:pPr lvl="1"/>
            <a:r>
              <a:rPr lang="en-US" sz="3200"/>
              <a:t>Amortization of design and quality activities throughout development</a:t>
            </a:r>
          </a:p>
          <a:p>
            <a:pPr lvl="1"/>
            <a:r>
              <a:rPr lang="en-US" sz="3200"/>
              <a:t>Localizes design decisions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ile manifesto&#10;• In 2001, a group of people&#10;got together to discuss&#10;about better ways of&#10;software development as&#10;the trad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Simplicity--the art of maximizing the amount of work not done--is essential</a:t>
            </a:r>
          </a:p>
          <a:p>
            <a:pPr lvl="1"/>
            <a:r>
              <a:rPr lang="en-US" sz="3200"/>
              <a:t>Avoid generalizing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Self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 dirty="0"/>
              <a:t>The best architectures, requirements, and designs emerge from self-organizing </a:t>
            </a:r>
            <a:r>
              <a:rPr lang="en-US" sz="3600" dirty="0" smtClean="0"/>
              <a:t>teams.</a:t>
            </a:r>
            <a:endParaRPr lang="en-US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/>
              <a:t>At regular intervals, the team reflects on how to become more effective, then tunes and adjusts its behavior accordingly</a:t>
            </a:r>
          </a:p>
          <a:p>
            <a:pPr lvl="1"/>
            <a:r>
              <a:rPr lang="en-US" sz="3200"/>
              <a:t>Amortization of process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ile Methodologies&#10;• If you assume as Agile as umbrella (as shown&#10;in figure), it consists several specific&#10;methodologies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 set for Agile Process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94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Light weight Approaches-</a:t>
            </a:r>
          </a:p>
          <a:p>
            <a:r>
              <a:rPr lang="en-US" sz="2400" dirty="0" smtClean="0"/>
              <a:t>SCRUM, </a:t>
            </a:r>
          </a:p>
          <a:p>
            <a:r>
              <a:rPr lang="en-US" sz="2400" dirty="0" smtClean="0"/>
              <a:t>  Lean,  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Kanban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Crystal, </a:t>
            </a:r>
          </a:p>
          <a:p>
            <a:r>
              <a:rPr lang="en-US" sz="2400" dirty="0" err="1" smtClean="0"/>
              <a:t>Xtreme</a:t>
            </a:r>
            <a:r>
              <a:rPr lang="en-US" sz="2400" dirty="0" smtClean="0"/>
              <a:t> Programming( XP)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Fuller Approaches-</a:t>
            </a:r>
          </a:p>
          <a:p>
            <a:r>
              <a:rPr lang="en-US" sz="2400" dirty="0" smtClean="0"/>
              <a:t>DSDM ( dynamic  systems development method),</a:t>
            </a:r>
          </a:p>
          <a:p>
            <a:r>
              <a:rPr lang="en-US" sz="2400" dirty="0" smtClean="0"/>
              <a:t>Agile Unified Process,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Feature-Driven </a:t>
            </a:r>
            <a:r>
              <a:rPr lang="en-US" sz="2400" dirty="0" smtClean="0"/>
              <a:t>Development, </a:t>
            </a:r>
            <a:endParaRPr lang="en-US" sz="2400" dirty="0" smtClean="0"/>
          </a:p>
          <a:p>
            <a:r>
              <a:rPr lang="en-US" sz="2400" dirty="0" smtClean="0"/>
              <a:t>Pragmatic </a:t>
            </a:r>
            <a:r>
              <a:rPr lang="en-US" sz="2400" dirty="0" smtClean="0"/>
              <a:t>Programming </a:t>
            </a:r>
            <a:r>
              <a:rPr lang="en-US" sz="2400" dirty="0" smtClean="0"/>
              <a:t>,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Adaptive </a:t>
            </a:r>
            <a:r>
              <a:rPr lang="en-US" sz="2400" dirty="0" smtClean="0"/>
              <a:t>Software Development</a:t>
            </a: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ile manifesto Continued…&#10;• We are uncovering better ways of developing software by doing it and&#10;helping others does it.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ile Principles&#10;1. Our highest priority is to satisfy the&#10;customer through early and continuous&#10;delivery of valuable soft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 Welcome changing requirements, even late in development. Agile&#10;processes harness change for the customer's competitive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9153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 Deliver working software frequently, from a couple of weeks to a&#10;couple of months, with a preference to the shorter tim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3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 Business people and developers must&#10;work together daily throughout the&#10;project.&#10;In Agile software development, developm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105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753</Words>
  <Application>Microsoft Office PowerPoint</Application>
  <PresentationFormat>On-screen Show (4:3)</PresentationFormat>
  <Paragraphs>143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Agile –Overview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Agile Misconceptions?</vt:lpstr>
      <vt:lpstr>Myth 1: Agile Means No Planning/ Documentation</vt:lpstr>
      <vt:lpstr>Myth 2: Agile is a silver bullet solution!  </vt:lpstr>
      <vt:lpstr> Myth 3: Agile Projects don’t use Project Managers  </vt:lpstr>
      <vt:lpstr>Myth 4: Agile can be used for all/any software development</vt:lpstr>
      <vt:lpstr>Myth 5: Agile = Anarchy</vt:lpstr>
      <vt:lpstr>Myth 6: There’s only one way to do Agile</vt:lpstr>
      <vt:lpstr>Myth 7: Agile processes are less disciplined and structured than those of waterfall.  </vt:lpstr>
      <vt:lpstr>Slide 27</vt:lpstr>
      <vt:lpstr>Slide 28</vt:lpstr>
      <vt:lpstr>Slide 29</vt:lpstr>
      <vt:lpstr>Benefits of Agile Methodology for developers and for business</vt:lpstr>
      <vt:lpstr>Continuous  Delivery</vt:lpstr>
      <vt:lpstr>Changing Requirements</vt:lpstr>
      <vt:lpstr>Frequent Delivery</vt:lpstr>
      <vt:lpstr>Customer Involvement</vt:lpstr>
      <vt:lpstr>Motivated Participants</vt:lpstr>
      <vt:lpstr>Meetings</vt:lpstr>
      <vt:lpstr>Software Focus</vt:lpstr>
      <vt:lpstr>Sustainability</vt:lpstr>
      <vt:lpstr>Amortization</vt:lpstr>
      <vt:lpstr>Simplicity</vt:lpstr>
      <vt:lpstr>Self Organization</vt:lpstr>
      <vt:lpstr>Reflection</vt:lpstr>
      <vt:lpstr>Slide 43</vt:lpstr>
      <vt:lpstr>Tool set for Agile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–Overview </dc:title>
  <dc:creator>Admin</dc:creator>
  <cp:lastModifiedBy>USER</cp:lastModifiedBy>
  <cp:revision>23</cp:revision>
  <dcterms:created xsi:type="dcterms:W3CDTF">2006-08-16T00:00:00Z</dcterms:created>
  <dcterms:modified xsi:type="dcterms:W3CDTF">2019-08-26T09:37:00Z</dcterms:modified>
</cp:coreProperties>
</file>