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303" r:id="rId3"/>
    <p:sldId id="265" r:id="rId4"/>
    <p:sldId id="258" r:id="rId5"/>
    <p:sldId id="259" r:id="rId6"/>
    <p:sldId id="261" r:id="rId7"/>
    <p:sldId id="294" r:id="rId8"/>
    <p:sldId id="296" r:id="rId9"/>
    <p:sldId id="266" r:id="rId10"/>
    <p:sldId id="267" r:id="rId11"/>
    <p:sldId id="268" r:id="rId12"/>
    <p:sldId id="269" r:id="rId13"/>
    <p:sldId id="302" r:id="rId14"/>
    <p:sldId id="270" r:id="rId15"/>
    <p:sldId id="271" r:id="rId16"/>
    <p:sldId id="297" r:id="rId17"/>
    <p:sldId id="272" r:id="rId18"/>
    <p:sldId id="280" r:id="rId19"/>
    <p:sldId id="282" r:id="rId20"/>
    <p:sldId id="298" r:id="rId21"/>
    <p:sldId id="283" r:id="rId22"/>
    <p:sldId id="284" r:id="rId23"/>
    <p:sldId id="285" r:id="rId24"/>
    <p:sldId id="286" r:id="rId25"/>
    <p:sldId id="287" r:id="rId26"/>
    <p:sldId id="289" r:id="rId27"/>
    <p:sldId id="299" r:id="rId28"/>
    <p:sldId id="300" r:id="rId29"/>
    <p:sldId id="291" r:id="rId30"/>
    <p:sldId id="301" r:id="rId31"/>
    <p:sldId id="26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18" autoAdjust="0"/>
  </p:normalViewPr>
  <p:slideViewPr>
    <p:cSldViewPr>
      <p:cViewPr>
        <p:scale>
          <a:sx n="66" d="100"/>
          <a:sy n="66" d="100"/>
        </p:scale>
        <p:origin x="-636" y="-19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6" d="100"/>
          <a:sy n="56" d="100"/>
        </p:scale>
        <p:origin x="-186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B151B2-1574-4C93-B2B5-39D7F40D99CB}" type="datetimeFigureOut">
              <a:rPr lang="en-US" smtClean="0"/>
              <a:pPr/>
              <a:t>03-Sep-19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8FF272-348F-40AD-B726-B961AE6EAD7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476E51-A78B-4EFA-8454-9E4F85ECD810}" type="datetimeFigureOut">
              <a:rPr lang="en-US" smtClean="0"/>
              <a:pPr/>
              <a:t>03-Sep-19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1BE058-48A8-43F1-8E13-445B415B68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1BE058-48A8-43F1-8E13-445B415B6892}"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16A889D-EF6D-4094-8D52-5A79E91DABE6}" type="datetimeFigureOut">
              <a:rPr lang="en-US"/>
              <a:pPr>
                <a:defRPr/>
              </a:pPr>
              <a:t>03-Sep-19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19B9EE-42A6-4081-B423-B29A2E1602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80052A-ACFF-4530-884B-E6F487010C2B}" type="datetimeFigureOut">
              <a:rPr lang="en-US"/>
              <a:pPr>
                <a:defRPr/>
              </a:pPr>
              <a:t>03-Sep-19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5010F3-ADFE-4158-BDBB-76882603F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0A6E05-43B4-4FA3-9831-CA2CC585DA2E}" type="datetimeFigureOut">
              <a:rPr lang="en-US"/>
              <a:pPr>
                <a:defRPr/>
              </a:pPr>
              <a:t>03-Sep-19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ADC561-DF76-40D7-916F-5AF742EAF2C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0BDAA9-7CD7-40DF-8E01-A12A8B3448E2}" type="datetimeFigureOut">
              <a:rPr lang="en-US"/>
              <a:pPr>
                <a:defRPr/>
              </a:pPr>
              <a:t>03-Sep-19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C12319-BE98-4306-9E34-9EDAEC7A7A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7CFBE71-974D-4863-B048-C6FACE776775}" type="datetimeFigureOut">
              <a:rPr lang="en-US"/>
              <a:pPr>
                <a:defRPr/>
              </a:pPr>
              <a:t>03-Sep-19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AE3593-5AC1-4F2E-BB66-B91592404C7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04F21D5-31C1-4376-9CE7-C2BA6B02DA02}" type="datetimeFigureOut">
              <a:rPr lang="en-US"/>
              <a:pPr>
                <a:defRPr/>
              </a:pPr>
              <a:t>03-Sep-19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9CF33B-4CE4-4EA6-AAA9-4FEB6F10C7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80D8FC0-9674-4CE4-AD4A-905298FB9B0B}" type="datetimeFigureOut">
              <a:rPr lang="en-US"/>
              <a:pPr>
                <a:defRPr/>
              </a:pPr>
              <a:t>03-Sep-19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A0B2E83-B23F-4CDC-AB8D-ECDC89EB13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F7FEC75-9232-4713-8D77-DDC8236172E3}" type="datetimeFigureOut">
              <a:rPr lang="en-US"/>
              <a:pPr>
                <a:defRPr/>
              </a:pPr>
              <a:t>03-Sep-19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A6CB4E0-C27A-4D80-803F-281FB41D5D5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538C289-0F1F-4C16-9389-243666FDCEC1}" type="datetimeFigureOut">
              <a:rPr lang="en-US"/>
              <a:pPr>
                <a:defRPr/>
              </a:pPr>
              <a:t>03-Sep-19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B7C691D-14C2-4EBA-B493-52DD2ED0213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750E4E4-EE8F-4A04-B3DA-AEC1CC00A6C0}" type="datetimeFigureOut">
              <a:rPr lang="en-US"/>
              <a:pPr>
                <a:defRPr/>
              </a:pPr>
              <a:t>03-Sep-19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B8FA55-042B-43C0-B429-57A4888ECED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179DE5-2BC9-442F-B300-BC6FC901EB1B}" type="datetimeFigureOut">
              <a:rPr lang="en-US"/>
              <a:pPr>
                <a:defRPr/>
              </a:pPr>
              <a:t>03-Sep-19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27CDB8-415F-482F-96F2-2135FD27D0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CBA063A-9CC1-4558-9BA2-9091762962AC}" type="datetimeFigureOut">
              <a:rPr lang="en-US"/>
              <a:pPr>
                <a:defRPr/>
              </a:pPr>
              <a:t>03-Sep-19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F61C81D-F0E6-4841-9BA6-D485F49729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t>Agile Processes: Scrum</a:t>
            </a:r>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52400"/>
            <a:ext cx="8229600" cy="1143000"/>
          </a:xfrm>
        </p:spPr>
        <p:txBody>
          <a:bodyPr/>
          <a:lstStyle/>
          <a:p>
            <a:pPr eaLnBrk="1" hangingPunct="1"/>
            <a:r>
              <a:rPr lang="en-US" smtClean="0"/>
              <a:t>Core Roles – </a:t>
            </a:r>
            <a:r>
              <a:rPr lang="en-US" b="1" smtClean="0"/>
              <a:t>Product Owner</a:t>
            </a:r>
          </a:p>
        </p:txBody>
      </p:sp>
      <p:sp>
        <p:nvSpPr>
          <p:cNvPr id="11267" name="Content Placeholder 2"/>
          <p:cNvSpPr>
            <a:spLocks noGrp="1"/>
          </p:cNvSpPr>
          <p:nvPr>
            <p:ph idx="1"/>
          </p:nvPr>
        </p:nvSpPr>
        <p:spPr>
          <a:xfrm>
            <a:off x="457200" y="990600"/>
            <a:ext cx="8686800" cy="5715000"/>
          </a:xfrm>
        </p:spPr>
        <p:txBody>
          <a:bodyPr/>
          <a:lstStyle/>
          <a:p>
            <a:pPr eaLnBrk="1" hangingPunct="1">
              <a:lnSpc>
                <a:spcPct val="80000"/>
              </a:lnSpc>
            </a:pPr>
            <a:r>
              <a:rPr lang="en-US" sz="3000" smtClean="0"/>
              <a:t>The Product Owner represents </a:t>
            </a:r>
            <a:r>
              <a:rPr lang="en-US" sz="3000" b="1" smtClean="0"/>
              <a:t>stakeholders</a:t>
            </a:r>
            <a:r>
              <a:rPr lang="en-US" sz="3000" smtClean="0"/>
              <a:t> and is the </a:t>
            </a:r>
            <a:r>
              <a:rPr lang="en-US" sz="3000" b="1" smtClean="0"/>
              <a:t>voice of the customer</a:t>
            </a:r>
            <a:r>
              <a:rPr lang="en-US" sz="3000" smtClean="0"/>
              <a:t>. </a:t>
            </a:r>
          </a:p>
          <a:p>
            <a:pPr eaLnBrk="1" hangingPunct="1">
              <a:lnSpc>
                <a:spcPct val="80000"/>
              </a:lnSpc>
            </a:pPr>
            <a:r>
              <a:rPr lang="en-US" sz="3000" smtClean="0"/>
              <a:t>Product Owner is </a:t>
            </a:r>
            <a:r>
              <a:rPr lang="en-US" sz="3000" b="1" smtClean="0"/>
              <a:t>accountable</a:t>
            </a:r>
            <a:r>
              <a:rPr lang="en-US" sz="3000" smtClean="0"/>
              <a:t> for ensuring that the team </a:t>
            </a:r>
            <a:r>
              <a:rPr lang="en-US" sz="3000" b="1" smtClean="0"/>
              <a:t>delivers value</a:t>
            </a:r>
            <a:r>
              <a:rPr lang="en-US" sz="3000" smtClean="0"/>
              <a:t> to the business. </a:t>
            </a:r>
          </a:p>
          <a:p>
            <a:pPr eaLnBrk="1" hangingPunct="1">
              <a:lnSpc>
                <a:spcPct val="80000"/>
              </a:lnSpc>
            </a:pPr>
            <a:r>
              <a:rPr lang="en-US" sz="3000" b="1" smtClean="0"/>
              <a:t>Product Owner</a:t>
            </a:r>
            <a:r>
              <a:rPr lang="en-US" sz="3000" smtClean="0"/>
              <a:t> </a:t>
            </a:r>
          </a:p>
          <a:p>
            <a:pPr lvl="1" eaLnBrk="1" hangingPunct="1">
              <a:lnSpc>
                <a:spcPct val="80000"/>
              </a:lnSpc>
            </a:pPr>
            <a:r>
              <a:rPr lang="en-US" sz="2600" b="1" smtClean="0"/>
              <a:t>writes</a:t>
            </a:r>
            <a:r>
              <a:rPr lang="en-US" sz="2600" smtClean="0"/>
              <a:t> customer-centric items (typically </a:t>
            </a:r>
            <a:r>
              <a:rPr lang="en-US" sz="3000" b="1" smtClean="0"/>
              <a:t>user stories</a:t>
            </a:r>
            <a:r>
              <a:rPr lang="en-US" sz="2600" smtClean="0"/>
              <a:t>),</a:t>
            </a:r>
          </a:p>
          <a:p>
            <a:pPr lvl="1" eaLnBrk="1" hangingPunct="1">
              <a:lnSpc>
                <a:spcPct val="80000"/>
              </a:lnSpc>
            </a:pPr>
            <a:r>
              <a:rPr lang="en-US" sz="2600" b="1" smtClean="0"/>
              <a:t>prioritizes</a:t>
            </a:r>
            <a:r>
              <a:rPr lang="en-US" sz="2600" smtClean="0"/>
              <a:t> them, and </a:t>
            </a:r>
          </a:p>
          <a:p>
            <a:pPr lvl="1" eaLnBrk="1" hangingPunct="1">
              <a:lnSpc>
                <a:spcPct val="80000"/>
              </a:lnSpc>
            </a:pPr>
            <a:r>
              <a:rPr lang="en-US" sz="2600" b="1" smtClean="0"/>
              <a:t>adds</a:t>
            </a:r>
            <a:r>
              <a:rPr lang="en-US" sz="2600" smtClean="0"/>
              <a:t> them to the </a:t>
            </a:r>
            <a:r>
              <a:rPr lang="en-US" sz="3000" b="1" smtClean="0"/>
              <a:t>product backlog</a:t>
            </a:r>
            <a:r>
              <a:rPr lang="en-US" sz="2600" smtClean="0"/>
              <a:t>. </a:t>
            </a:r>
          </a:p>
          <a:p>
            <a:pPr eaLnBrk="1" hangingPunct="1">
              <a:lnSpc>
                <a:spcPct val="80000"/>
              </a:lnSpc>
              <a:buFont typeface="Arial" pitchFamily="34" charset="0"/>
              <a:buNone/>
            </a:pPr>
            <a:endParaRPr lang="en-US" sz="3000" smtClean="0"/>
          </a:p>
          <a:p>
            <a:pPr eaLnBrk="1" hangingPunct="1">
              <a:lnSpc>
                <a:spcPct val="80000"/>
              </a:lnSpc>
              <a:buFont typeface="Arial" pitchFamily="34" charset="0"/>
              <a:buNone/>
            </a:pPr>
            <a:r>
              <a:rPr lang="en-US" sz="3000" smtClean="0"/>
              <a:t>Note:  </a:t>
            </a:r>
          </a:p>
          <a:p>
            <a:pPr eaLnBrk="1" hangingPunct="1">
              <a:lnSpc>
                <a:spcPct val="80000"/>
              </a:lnSpc>
            </a:pPr>
            <a:r>
              <a:rPr lang="en-US" sz="3000" smtClean="0"/>
              <a:t>Scrum teams should have </a:t>
            </a:r>
            <a:r>
              <a:rPr lang="en-US" sz="3000" b="1" smtClean="0"/>
              <a:t>one</a:t>
            </a:r>
            <a:r>
              <a:rPr lang="en-US" sz="3000" smtClean="0"/>
              <a:t> </a:t>
            </a:r>
            <a:r>
              <a:rPr lang="en-US" sz="3000" b="1" smtClean="0"/>
              <a:t>Product Owner</a:t>
            </a:r>
            <a:r>
              <a:rPr lang="en-US" sz="3000" smtClean="0"/>
              <a:t>.</a:t>
            </a:r>
          </a:p>
          <a:p>
            <a:pPr eaLnBrk="1" hangingPunct="1">
              <a:lnSpc>
                <a:spcPct val="80000"/>
              </a:lnSpc>
            </a:pPr>
            <a:r>
              <a:rPr lang="en-US" sz="3000" smtClean="0"/>
              <a:t>May also be a member of the development team</a:t>
            </a:r>
          </a:p>
          <a:p>
            <a:pPr eaLnBrk="1" hangingPunct="1">
              <a:lnSpc>
                <a:spcPct val="80000"/>
              </a:lnSpc>
            </a:pPr>
            <a:r>
              <a:rPr lang="en-US" sz="3000" smtClean="0"/>
              <a:t>Not recommend this person be Scrum Master.  </a:t>
            </a:r>
            <a:endParaRPr lang="en-US" sz="3000" baseline="30000" smtClean="0">
              <a:solidFill>
                <a:srgbClr val="0B008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76200"/>
            <a:ext cx="8229600" cy="1143000"/>
          </a:xfrm>
        </p:spPr>
        <p:txBody>
          <a:bodyPr/>
          <a:lstStyle/>
          <a:p>
            <a:pPr eaLnBrk="1" hangingPunct="1"/>
            <a:r>
              <a:rPr lang="en-US" smtClean="0"/>
              <a:t>Core Roles – </a:t>
            </a:r>
            <a:r>
              <a:rPr lang="en-US" b="1" smtClean="0"/>
              <a:t>Development Team</a:t>
            </a:r>
          </a:p>
        </p:txBody>
      </p:sp>
      <p:sp>
        <p:nvSpPr>
          <p:cNvPr id="3" name="Content Placeholder 2"/>
          <p:cNvSpPr>
            <a:spLocks noGrp="1"/>
          </p:cNvSpPr>
          <p:nvPr>
            <p:ph idx="1"/>
          </p:nvPr>
        </p:nvSpPr>
        <p:spPr/>
        <p:txBody>
          <a:bodyPr>
            <a:normAutofit lnSpcReduction="10000"/>
          </a:bodyPr>
          <a:lstStyle/>
          <a:p>
            <a:pPr eaLnBrk="1" hangingPunct="1">
              <a:lnSpc>
                <a:spcPct val="80000"/>
              </a:lnSpc>
              <a:buFont typeface="Arial" charset="0"/>
              <a:buChar char="•"/>
              <a:defRPr/>
            </a:pPr>
            <a:r>
              <a:rPr lang="en-US" sz="3000" smtClean="0"/>
              <a:t>The Development Team is responsible for </a:t>
            </a:r>
            <a:r>
              <a:rPr lang="en-US" sz="3000" b="1" smtClean="0"/>
              <a:t>delivering</a:t>
            </a:r>
            <a:r>
              <a:rPr lang="en-US" sz="3000" smtClean="0"/>
              <a:t> </a:t>
            </a:r>
            <a:r>
              <a:rPr lang="en-US" sz="3000" b="1" smtClean="0"/>
              <a:t>potentially shippable product</a:t>
            </a:r>
            <a:r>
              <a:rPr lang="en-US" sz="3000" smtClean="0"/>
              <a:t> </a:t>
            </a:r>
            <a:r>
              <a:rPr lang="en-US" sz="3000" b="1" smtClean="0"/>
              <a:t>increments</a:t>
            </a:r>
            <a:r>
              <a:rPr lang="en-US" sz="3000" smtClean="0"/>
              <a:t> at end of each Sprint. </a:t>
            </a:r>
          </a:p>
          <a:p>
            <a:pPr eaLnBrk="1" hangingPunct="1">
              <a:lnSpc>
                <a:spcPct val="80000"/>
              </a:lnSpc>
              <a:buFont typeface="Arial" charset="0"/>
              <a:buChar char="•"/>
              <a:defRPr/>
            </a:pPr>
            <a:endParaRPr lang="en-US" sz="3000" smtClean="0"/>
          </a:p>
          <a:p>
            <a:pPr eaLnBrk="1" hangingPunct="1">
              <a:lnSpc>
                <a:spcPct val="80000"/>
              </a:lnSpc>
              <a:buFont typeface="Arial" charset="0"/>
              <a:buChar char="•"/>
              <a:defRPr/>
            </a:pPr>
            <a:r>
              <a:rPr lang="en-US" sz="3000" smtClean="0"/>
              <a:t>Team = 3–9 people with cross-functional skills.</a:t>
            </a:r>
          </a:p>
          <a:p>
            <a:pPr eaLnBrk="1" hangingPunct="1">
              <a:lnSpc>
                <a:spcPct val="80000"/>
              </a:lnSpc>
              <a:buFont typeface="Arial" charset="0"/>
              <a:buChar char="•"/>
              <a:defRPr/>
            </a:pPr>
            <a:r>
              <a:rPr lang="en-US" sz="3000" smtClean="0"/>
              <a:t>Team does actual work </a:t>
            </a:r>
          </a:p>
          <a:p>
            <a:pPr lvl="1" eaLnBrk="1" hangingPunct="1">
              <a:lnSpc>
                <a:spcPct val="80000"/>
              </a:lnSpc>
              <a:buFont typeface="Arial" charset="0"/>
              <a:buChar char="–"/>
              <a:defRPr/>
            </a:pPr>
            <a:r>
              <a:rPr lang="en-US" sz="2600" smtClean="0"/>
              <a:t>(analyze, design, develop, test, technical communication, document, etc.). </a:t>
            </a:r>
          </a:p>
          <a:p>
            <a:pPr eaLnBrk="1" hangingPunct="1">
              <a:lnSpc>
                <a:spcPct val="80000"/>
              </a:lnSpc>
              <a:buFont typeface="Arial" charset="0"/>
              <a:buChar char="•"/>
              <a:defRPr/>
            </a:pPr>
            <a:endParaRPr lang="en-US" sz="3000" smtClean="0"/>
          </a:p>
          <a:p>
            <a:pPr eaLnBrk="1" hangingPunct="1">
              <a:lnSpc>
                <a:spcPct val="80000"/>
              </a:lnSpc>
              <a:buFont typeface="Arial" charset="0"/>
              <a:buChar char="•"/>
              <a:defRPr/>
            </a:pPr>
            <a:r>
              <a:rPr lang="en-US" sz="3000" smtClean="0"/>
              <a:t>Team is </a:t>
            </a:r>
            <a:r>
              <a:rPr lang="en-US" sz="3400" b="1" u="sng" smtClean="0"/>
              <a:t>self-organizing</a:t>
            </a:r>
            <a:r>
              <a:rPr lang="en-US" sz="3000" smtClean="0"/>
              <a:t>, even though they may interface with project management organizations (PMOs).</a:t>
            </a:r>
          </a:p>
          <a:p>
            <a:pPr eaLnBrk="1" hangingPunct="1">
              <a:lnSpc>
                <a:spcPct val="80000"/>
              </a:lnSpc>
              <a:buFont typeface="Arial" charset="0"/>
              <a:buChar char="•"/>
              <a:defRPr/>
            </a:pPr>
            <a:endParaRPr lang="en-US" sz="30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lstStyle/>
          <a:p>
            <a:pPr eaLnBrk="1" hangingPunct="1"/>
            <a:r>
              <a:rPr lang="en-US" smtClean="0"/>
              <a:t>Core Roles – </a:t>
            </a:r>
            <a:r>
              <a:rPr lang="en-US" b="1" smtClean="0"/>
              <a:t>Scrum Master</a:t>
            </a:r>
          </a:p>
        </p:txBody>
      </p:sp>
      <p:sp>
        <p:nvSpPr>
          <p:cNvPr id="3" name="Content Placeholder 2"/>
          <p:cNvSpPr>
            <a:spLocks noGrp="1"/>
          </p:cNvSpPr>
          <p:nvPr>
            <p:ph idx="1"/>
          </p:nvPr>
        </p:nvSpPr>
        <p:spPr>
          <a:xfrm>
            <a:off x="0" y="1066800"/>
            <a:ext cx="9144000" cy="5562600"/>
          </a:xfrm>
        </p:spPr>
        <p:txBody>
          <a:bodyPr>
            <a:normAutofit lnSpcReduction="10000"/>
          </a:bodyPr>
          <a:lstStyle/>
          <a:p>
            <a:pPr eaLnBrk="1" hangingPunct="1">
              <a:lnSpc>
                <a:spcPct val="80000"/>
              </a:lnSpc>
              <a:buFont typeface="Arial" charset="0"/>
              <a:buChar char="•"/>
              <a:defRPr/>
            </a:pPr>
            <a:r>
              <a:rPr lang="en-US" sz="3300" b="1" smtClean="0"/>
              <a:t>Scrum</a:t>
            </a:r>
            <a:r>
              <a:rPr lang="en-US" sz="3300" smtClean="0"/>
              <a:t> is facilitated by a Scrum Master –</a:t>
            </a:r>
          </a:p>
          <a:p>
            <a:pPr eaLnBrk="1" hangingPunct="1">
              <a:lnSpc>
                <a:spcPct val="80000"/>
              </a:lnSpc>
              <a:buFont typeface="Arial" charset="0"/>
              <a:buChar char="•"/>
              <a:defRPr/>
            </a:pPr>
            <a:r>
              <a:rPr lang="en-US" sz="3300" smtClean="0"/>
              <a:t>Accountable for </a:t>
            </a:r>
            <a:r>
              <a:rPr lang="en-US" sz="3300" b="1" smtClean="0"/>
              <a:t>removing</a:t>
            </a:r>
            <a:r>
              <a:rPr lang="en-US" sz="3300" smtClean="0"/>
              <a:t> </a:t>
            </a:r>
            <a:r>
              <a:rPr lang="en-US" sz="3300" b="1" smtClean="0"/>
              <a:t>impediments</a:t>
            </a:r>
            <a:r>
              <a:rPr lang="en-US" sz="3300" smtClean="0"/>
              <a:t> for team to deliver sprint goal / deliverables. </a:t>
            </a:r>
          </a:p>
          <a:p>
            <a:pPr eaLnBrk="1" hangingPunct="1">
              <a:lnSpc>
                <a:spcPct val="80000"/>
              </a:lnSpc>
              <a:buFont typeface="Arial" charset="0"/>
              <a:buChar char="•"/>
              <a:defRPr/>
            </a:pPr>
            <a:r>
              <a:rPr lang="en-US" sz="3300" b="1" smtClean="0"/>
              <a:t>Scrum Master is not the team leader,</a:t>
            </a:r>
            <a:r>
              <a:rPr lang="en-US" sz="3300" smtClean="0"/>
              <a:t> but acts as a </a:t>
            </a:r>
            <a:r>
              <a:rPr lang="en-US" sz="3300" b="1" smtClean="0"/>
              <a:t>buffer</a:t>
            </a:r>
            <a:r>
              <a:rPr lang="en-US" sz="3300" smtClean="0"/>
              <a:t> between the team and any distracting influences. </a:t>
            </a:r>
          </a:p>
          <a:p>
            <a:pPr eaLnBrk="1" hangingPunct="1">
              <a:lnSpc>
                <a:spcPct val="80000"/>
              </a:lnSpc>
              <a:buFont typeface="Arial" charset="0"/>
              <a:buChar char="•"/>
              <a:defRPr/>
            </a:pPr>
            <a:endParaRPr lang="en-US" sz="3300" smtClean="0"/>
          </a:p>
          <a:p>
            <a:pPr eaLnBrk="1" hangingPunct="1">
              <a:lnSpc>
                <a:spcPct val="80000"/>
              </a:lnSpc>
              <a:buFont typeface="Arial" charset="0"/>
              <a:buChar char="•"/>
              <a:defRPr/>
            </a:pPr>
            <a:r>
              <a:rPr lang="en-US" sz="3300" smtClean="0"/>
              <a:t>Scrum Master ensures </a:t>
            </a:r>
            <a:r>
              <a:rPr lang="en-US" sz="3700" b="1" u="sng" smtClean="0"/>
              <a:t>process</a:t>
            </a:r>
            <a:r>
              <a:rPr lang="en-US" sz="3300" smtClean="0"/>
              <a:t> is used as intended. </a:t>
            </a:r>
          </a:p>
          <a:p>
            <a:pPr eaLnBrk="1" hangingPunct="1">
              <a:lnSpc>
                <a:spcPct val="80000"/>
              </a:lnSpc>
              <a:buFont typeface="Arial" charset="0"/>
              <a:buChar char="•"/>
              <a:defRPr/>
            </a:pPr>
            <a:r>
              <a:rPr lang="en-US" sz="3300" smtClean="0"/>
              <a:t>Scrum Master is the </a:t>
            </a:r>
            <a:r>
              <a:rPr lang="en-US" sz="3300" b="1" smtClean="0"/>
              <a:t>enforcer of rules</a:t>
            </a:r>
            <a:r>
              <a:rPr lang="en-US" sz="3300" smtClean="0"/>
              <a:t>. </a:t>
            </a:r>
          </a:p>
          <a:p>
            <a:pPr eaLnBrk="1" hangingPunct="1">
              <a:lnSpc>
                <a:spcPct val="80000"/>
              </a:lnSpc>
              <a:buFont typeface="Arial" charset="0"/>
              <a:buChar char="•"/>
              <a:defRPr/>
            </a:pPr>
            <a:r>
              <a:rPr lang="en-US" sz="3300" smtClean="0"/>
              <a:t>Scrum Master’s role: </a:t>
            </a:r>
            <a:r>
              <a:rPr lang="en-US" sz="3700" b="1" smtClean="0"/>
              <a:t>protect</a:t>
            </a:r>
            <a:r>
              <a:rPr lang="en-US" sz="3300" smtClean="0"/>
              <a:t> the Team and keep it </a:t>
            </a:r>
            <a:r>
              <a:rPr lang="en-US" sz="3700" b="1" smtClean="0"/>
              <a:t>focused</a:t>
            </a:r>
            <a:r>
              <a:rPr lang="en-US" sz="3300" smtClean="0"/>
              <a:t> on the tasks at hand. </a:t>
            </a:r>
          </a:p>
          <a:p>
            <a:pPr eaLnBrk="1" hangingPunct="1">
              <a:lnSpc>
                <a:spcPct val="80000"/>
              </a:lnSpc>
              <a:buFont typeface="Arial" charset="0"/>
              <a:buChar char="•"/>
              <a:defRPr/>
            </a:pPr>
            <a:endParaRPr lang="en-US" sz="3300" smtClean="0"/>
          </a:p>
          <a:p>
            <a:pPr eaLnBrk="1" hangingPunct="1">
              <a:lnSpc>
                <a:spcPct val="80000"/>
              </a:lnSpc>
              <a:buFont typeface="Arial" charset="0"/>
              <a:buChar char="•"/>
              <a:defRPr/>
            </a:pPr>
            <a:endParaRPr lang="en-US" sz="33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eaLnBrk="1" hangingPunct="1"/>
            <a:r>
              <a:rPr lang="en-US" smtClean="0"/>
              <a:t>Sprints</a:t>
            </a:r>
          </a:p>
        </p:txBody>
      </p:sp>
      <p:sp>
        <p:nvSpPr>
          <p:cNvPr id="14339" name="Rectangle 3"/>
          <p:cNvSpPr>
            <a:spLocks noGrp="1"/>
          </p:cNvSpPr>
          <p:nvPr>
            <p:ph type="body" idx="1"/>
          </p:nvPr>
        </p:nvSpPr>
        <p:spPr/>
        <p:txBody>
          <a:bodyPr/>
          <a:lstStyle/>
          <a:p>
            <a:pPr eaLnBrk="1" hangingPunct="1"/>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792163"/>
          </a:xfrm>
        </p:spPr>
        <p:txBody>
          <a:bodyPr/>
          <a:lstStyle/>
          <a:p>
            <a:pPr eaLnBrk="1" hangingPunct="1"/>
            <a:r>
              <a:rPr lang="en-US" smtClean="0"/>
              <a:t>The Sprint (1 of 4)</a:t>
            </a:r>
          </a:p>
        </p:txBody>
      </p:sp>
      <p:sp>
        <p:nvSpPr>
          <p:cNvPr id="15363" name="Content Placeholder 2"/>
          <p:cNvSpPr>
            <a:spLocks noGrp="1"/>
          </p:cNvSpPr>
          <p:nvPr>
            <p:ph idx="1"/>
          </p:nvPr>
        </p:nvSpPr>
        <p:spPr>
          <a:xfrm>
            <a:off x="457200" y="1066800"/>
            <a:ext cx="8458200" cy="5059363"/>
          </a:xfrm>
        </p:spPr>
        <p:txBody>
          <a:bodyPr/>
          <a:lstStyle/>
          <a:p>
            <a:pPr eaLnBrk="1" hangingPunct="1">
              <a:lnSpc>
                <a:spcPct val="80000"/>
              </a:lnSpc>
            </a:pPr>
            <a:r>
              <a:rPr lang="en-US" sz="3000" b="1" smtClean="0">
                <a:solidFill>
                  <a:srgbClr val="000000"/>
                </a:solidFill>
                <a:latin typeface="Arial" pitchFamily="34" charset="0"/>
              </a:rPr>
              <a:t>Sprint</a:t>
            </a:r>
            <a:r>
              <a:rPr lang="en-US" sz="3000" smtClean="0">
                <a:solidFill>
                  <a:srgbClr val="000000"/>
                </a:solidFill>
                <a:latin typeface="Arial" pitchFamily="34" charset="0"/>
              </a:rPr>
              <a:t>:  basic unit of development in Scrum. </a:t>
            </a:r>
          </a:p>
          <a:p>
            <a:pPr eaLnBrk="1" hangingPunct="1">
              <a:lnSpc>
                <a:spcPct val="80000"/>
              </a:lnSpc>
            </a:pPr>
            <a:r>
              <a:rPr lang="en-US" sz="3000" b="1" smtClean="0">
                <a:solidFill>
                  <a:srgbClr val="000000"/>
                </a:solidFill>
                <a:latin typeface="Arial" pitchFamily="34" charset="0"/>
              </a:rPr>
              <a:t>Sprint duration</a:t>
            </a:r>
            <a:r>
              <a:rPr lang="en-US" sz="3000" smtClean="0">
                <a:solidFill>
                  <a:srgbClr val="000000"/>
                </a:solidFill>
                <a:latin typeface="Arial" pitchFamily="34" charset="0"/>
              </a:rPr>
              <a:t>:  one week to one month;</a:t>
            </a:r>
          </a:p>
          <a:p>
            <a:pPr eaLnBrk="1" hangingPunct="1">
              <a:lnSpc>
                <a:spcPct val="80000"/>
              </a:lnSpc>
            </a:pPr>
            <a:r>
              <a:rPr lang="en-US" sz="3000" b="1" smtClean="0">
                <a:solidFill>
                  <a:srgbClr val="000000"/>
                </a:solidFill>
                <a:latin typeface="Arial" pitchFamily="34" charset="0"/>
              </a:rPr>
              <a:t>“Time Boxed</a:t>
            </a:r>
            <a:r>
              <a:rPr lang="en-US" sz="3000" smtClean="0">
                <a:solidFill>
                  <a:srgbClr val="000000"/>
                </a:solidFill>
                <a:latin typeface="Arial" pitchFamily="34" charset="0"/>
              </a:rPr>
              <a:t>" effort of a constant length.</a:t>
            </a:r>
            <a:endParaRPr lang="en-US" sz="3000" baseline="30000" smtClean="0">
              <a:solidFill>
                <a:srgbClr val="0B0080"/>
              </a:solidFill>
              <a:latin typeface="Arial" pitchFamily="34" charset="0"/>
            </a:endParaRPr>
          </a:p>
          <a:p>
            <a:pPr eaLnBrk="1" hangingPunct="1">
              <a:lnSpc>
                <a:spcPct val="80000"/>
              </a:lnSpc>
            </a:pPr>
            <a:endParaRPr lang="en-US" sz="3000" smtClean="0">
              <a:solidFill>
                <a:srgbClr val="000000"/>
              </a:solidFill>
              <a:latin typeface="Arial" pitchFamily="34" charset="0"/>
            </a:endParaRPr>
          </a:p>
          <a:p>
            <a:pPr eaLnBrk="1" hangingPunct="1">
              <a:lnSpc>
                <a:spcPct val="80000"/>
              </a:lnSpc>
            </a:pPr>
            <a:r>
              <a:rPr lang="en-US" sz="3000" smtClean="0">
                <a:solidFill>
                  <a:srgbClr val="000000"/>
                </a:solidFill>
                <a:latin typeface="Arial" pitchFamily="34" charset="0"/>
              </a:rPr>
              <a:t>Each sprint:</a:t>
            </a:r>
          </a:p>
          <a:p>
            <a:pPr eaLnBrk="1" hangingPunct="1">
              <a:lnSpc>
                <a:spcPct val="80000"/>
              </a:lnSpc>
            </a:pPr>
            <a:r>
              <a:rPr lang="en-US" sz="3000" smtClean="0">
                <a:solidFill>
                  <a:srgbClr val="000000"/>
                </a:solidFill>
                <a:latin typeface="Arial" pitchFamily="34" charset="0"/>
              </a:rPr>
              <a:t>Preceded by a </a:t>
            </a:r>
            <a:r>
              <a:rPr lang="en-US" sz="3000" b="1" smtClean="0">
                <a:solidFill>
                  <a:srgbClr val="000000"/>
                </a:solidFill>
                <a:latin typeface="Arial" pitchFamily="34" charset="0"/>
              </a:rPr>
              <a:t>planning meeting</a:t>
            </a:r>
            <a:r>
              <a:rPr lang="en-US" sz="3000" smtClean="0">
                <a:solidFill>
                  <a:srgbClr val="000000"/>
                </a:solidFill>
                <a:latin typeface="Arial" pitchFamily="34" charset="0"/>
              </a:rPr>
              <a:t>, </a:t>
            </a:r>
          </a:p>
          <a:p>
            <a:pPr lvl="1" eaLnBrk="1" hangingPunct="1">
              <a:lnSpc>
                <a:spcPct val="80000"/>
              </a:lnSpc>
            </a:pPr>
            <a:r>
              <a:rPr lang="en-US" sz="2600" smtClean="0">
                <a:solidFill>
                  <a:srgbClr val="000000"/>
                </a:solidFill>
                <a:latin typeface="Arial" pitchFamily="34" charset="0"/>
              </a:rPr>
              <a:t>where the </a:t>
            </a:r>
            <a:r>
              <a:rPr lang="en-US" sz="3000" b="1" smtClean="0">
                <a:solidFill>
                  <a:srgbClr val="000000"/>
                </a:solidFill>
                <a:latin typeface="Arial" pitchFamily="34" charset="0"/>
              </a:rPr>
              <a:t>tasks</a:t>
            </a:r>
            <a:r>
              <a:rPr lang="en-US" sz="2600" smtClean="0">
                <a:solidFill>
                  <a:srgbClr val="000000"/>
                </a:solidFill>
                <a:latin typeface="Arial" pitchFamily="34" charset="0"/>
              </a:rPr>
              <a:t> for sprint are </a:t>
            </a:r>
            <a:r>
              <a:rPr lang="en-US" sz="2600" b="1" smtClean="0">
                <a:solidFill>
                  <a:srgbClr val="000000"/>
                </a:solidFill>
                <a:latin typeface="Arial" pitchFamily="34" charset="0"/>
              </a:rPr>
              <a:t>identified</a:t>
            </a:r>
            <a:r>
              <a:rPr lang="en-US" sz="2600" smtClean="0">
                <a:solidFill>
                  <a:srgbClr val="000000"/>
                </a:solidFill>
                <a:latin typeface="Arial" pitchFamily="34" charset="0"/>
              </a:rPr>
              <a:t> and an </a:t>
            </a:r>
          </a:p>
          <a:p>
            <a:pPr lvl="1" eaLnBrk="1" hangingPunct="1">
              <a:lnSpc>
                <a:spcPct val="80000"/>
              </a:lnSpc>
            </a:pPr>
            <a:r>
              <a:rPr lang="en-US" sz="2600" b="1" smtClean="0">
                <a:solidFill>
                  <a:srgbClr val="000000"/>
                </a:solidFill>
                <a:latin typeface="Arial" pitchFamily="34" charset="0"/>
              </a:rPr>
              <a:t>estimated commitment for the sprint goal</a:t>
            </a:r>
            <a:r>
              <a:rPr lang="en-US" sz="2600" smtClean="0">
                <a:solidFill>
                  <a:srgbClr val="000000"/>
                </a:solidFill>
                <a:latin typeface="Arial" pitchFamily="34" charset="0"/>
              </a:rPr>
              <a:t> made, and followed by </a:t>
            </a:r>
          </a:p>
          <a:p>
            <a:pPr lvl="1" eaLnBrk="1" hangingPunct="1">
              <a:lnSpc>
                <a:spcPct val="80000"/>
              </a:lnSpc>
            </a:pPr>
            <a:r>
              <a:rPr lang="en-US" sz="2600" smtClean="0">
                <a:solidFill>
                  <a:srgbClr val="000000"/>
                </a:solidFill>
                <a:latin typeface="Arial" pitchFamily="34" charset="0"/>
              </a:rPr>
              <a:t>a </a:t>
            </a:r>
            <a:r>
              <a:rPr lang="en-US" sz="2600" b="1" smtClean="0">
                <a:solidFill>
                  <a:srgbClr val="000000"/>
                </a:solidFill>
                <a:latin typeface="Arial" pitchFamily="34" charset="0"/>
              </a:rPr>
              <a:t>review or retrospective meeting</a:t>
            </a:r>
            <a:r>
              <a:rPr lang="en-US" sz="2600" smtClean="0">
                <a:solidFill>
                  <a:srgbClr val="000000"/>
                </a:solidFill>
                <a:latin typeface="Arial" pitchFamily="34" charset="0"/>
              </a:rPr>
              <a:t>,</a:t>
            </a:r>
            <a:r>
              <a:rPr lang="en-US" sz="2600" smtClean="0">
                <a:solidFill>
                  <a:srgbClr val="0B0080"/>
                </a:solidFill>
                <a:latin typeface="Arial" pitchFamily="34" charset="0"/>
              </a:rPr>
              <a:t> </a:t>
            </a:r>
            <a:r>
              <a:rPr lang="en-US" sz="2600" smtClean="0">
                <a:solidFill>
                  <a:srgbClr val="000000"/>
                </a:solidFill>
                <a:latin typeface="Arial" pitchFamily="34" charset="0"/>
              </a:rPr>
              <a:t>where the progress is reviewed and lessons for the next sprint are identified.</a:t>
            </a:r>
            <a:endParaRPr lang="en-US" sz="26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28600"/>
            <a:ext cx="8229600" cy="1143000"/>
          </a:xfrm>
        </p:spPr>
        <p:txBody>
          <a:bodyPr/>
          <a:lstStyle/>
          <a:p>
            <a:pPr eaLnBrk="1" hangingPunct="1"/>
            <a:r>
              <a:rPr lang="en-US" smtClean="0"/>
              <a:t>The Sprint (2 of 4)</a:t>
            </a:r>
          </a:p>
        </p:txBody>
      </p:sp>
      <p:sp>
        <p:nvSpPr>
          <p:cNvPr id="16387" name="Content Placeholder 2"/>
          <p:cNvSpPr>
            <a:spLocks noGrp="1"/>
          </p:cNvSpPr>
          <p:nvPr>
            <p:ph idx="1"/>
          </p:nvPr>
        </p:nvSpPr>
        <p:spPr>
          <a:xfrm>
            <a:off x="0" y="838200"/>
            <a:ext cx="9144000" cy="5867400"/>
          </a:xfrm>
        </p:spPr>
        <p:txBody>
          <a:bodyPr/>
          <a:lstStyle/>
          <a:p>
            <a:pPr eaLnBrk="1" hangingPunct="1">
              <a:lnSpc>
                <a:spcPct val="80000"/>
              </a:lnSpc>
            </a:pPr>
            <a:r>
              <a:rPr lang="en-US" smtClean="0">
                <a:solidFill>
                  <a:srgbClr val="000000"/>
                </a:solidFill>
                <a:latin typeface="Arial" pitchFamily="34" charset="0"/>
              </a:rPr>
              <a:t>During Sprint, </a:t>
            </a:r>
            <a:r>
              <a:rPr lang="en-US" b="1" smtClean="0">
                <a:solidFill>
                  <a:srgbClr val="000000"/>
                </a:solidFill>
                <a:latin typeface="Arial" pitchFamily="34" charset="0"/>
              </a:rPr>
              <a:t>team creates finished portions</a:t>
            </a:r>
            <a:r>
              <a:rPr lang="en-US" smtClean="0">
                <a:solidFill>
                  <a:srgbClr val="000000"/>
                </a:solidFill>
                <a:latin typeface="Arial" pitchFamily="34" charset="0"/>
              </a:rPr>
              <a:t> of a product. (an </a:t>
            </a:r>
            <a:r>
              <a:rPr lang="en-US" b="1" u="sng" smtClean="0">
                <a:solidFill>
                  <a:srgbClr val="000000"/>
                </a:solidFill>
                <a:latin typeface="Arial" pitchFamily="34" charset="0"/>
              </a:rPr>
              <a:t>increment</a:t>
            </a:r>
            <a:r>
              <a:rPr lang="en-US" smtClean="0">
                <a:solidFill>
                  <a:srgbClr val="000000"/>
                </a:solidFill>
                <a:latin typeface="Arial" pitchFamily="34" charset="0"/>
              </a:rPr>
              <a:t>)</a:t>
            </a:r>
          </a:p>
          <a:p>
            <a:pPr eaLnBrk="1" hangingPunct="1">
              <a:lnSpc>
                <a:spcPct val="80000"/>
              </a:lnSpc>
            </a:pPr>
            <a:r>
              <a:rPr lang="en-US" sz="3600" b="1" u="sng" smtClean="0">
                <a:solidFill>
                  <a:srgbClr val="000000"/>
                </a:solidFill>
                <a:latin typeface="Arial" pitchFamily="34" charset="0"/>
              </a:rPr>
              <a:t>Features</a:t>
            </a:r>
            <a:r>
              <a:rPr lang="en-US" smtClean="0">
                <a:solidFill>
                  <a:srgbClr val="000000"/>
                </a:solidFill>
                <a:latin typeface="Arial" pitchFamily="34" charset="0"/>
              </a:rPr>
              <a:t> going  into a Sprint come from the </a:t>
            </a:r>
            <a:r>
              <a:rPr lang="en-US" b="1" i="1" smtClean="0">
                <a:solidFill>
                  <a:srgbClr val="000000"/>
                </a:solidFill>
                <a:latin typeface="Arial" pitchFamily="34" charset="0"/>
              </a:rPr>
              <a:t>product</a:t>
            </a:r>
            <a:r>
              <a:rPr lang="en-US" b="1" smtClean="0">
                <a:solidFill>
                  <a:srgbClr val="000000"/>
                </a:solidFill>
                <a:latin typeface="Arial" pitchFamily="34" charset="0"/>
              </a:rPr>
              <a:t> </a:t>
            </a:r>
            <a:r>
              <a:rPr lang="en-US" b="1" i="1" smtClean="0">
                <a:solidFill>
                  <a:srgbClr val="000000"/>
                </a:solidFill>
                <a:latin typeface="Arial" pitchFamily="34" charset="0"/>
              </a:rPr>
              <a:t>backlog</a:t>
            </a:r>
            <a:r>
              <a:rPr lang="en-US" smtClean="0">
                <a:solidFill>
                  <a:srgbClr val="000000"/>
                </a:solidFill>
                <a:latin typeface="Arial" pitchFamily="34" charset="0"/>
              </a:rPr>
              <a:t>: a prioritized list of reqments.</a:t>
            </a:r>
          </a:p>
          <a:p>
            <a:pPr eaLnBrk="1" hangingPunct="1">
              <a:lnSpc>
                <a:spcPct val="80000"/>
              </a:lnSpc>
            </a:pPr>
            <a:endParaRPr lang="en-US" smtClean="0">
              <a:solidFill>
                <a:srgbClr val="000000"/>
              </a:solidFill>
              <a:latin typeface="Arial" pitchFamily="34" charset="0"/>
            </a:endParaRPr>
          </a:p>
          <a:p>
            <a:pPr lvl="1" eaLnBrk="1" hangingPunct="1">
              <a:lnSpc>
                <a:spcPct val="80000"/>
              </a:lnSpc>
            </a:pPr>
            <a:r>
              <a:rPr lang="en-US" b="1" u="sng" smtClean="0">
                <a:solidFill>
                  <a:srgbClr val="000000"/>
                </a:solidFill>
                <a:latin typeface="Arial" pitchFamily="34" charset="0"/>
              </a:rPr>
              <a:t>Which</a:t>
            </a:r>
            <a:r>
              <a:rPr lang="en-US" b="1" smtClean="0">
                <a:solidFill>
                  <a:srgbClr val="000000"/>
                </a:solidFill>
                <a:latin typeface="Arial" pitchFamily="34" charset="0"/>
              </a:rPr>
              <a:t> backlog items</a:t>
            </a:r>
            <a:r>
              <a:rPr lang="en-US" smtClean="0">
                <a:solidFill>
                  <a:srgbClr val="000000"/>
                </a:solidFill>
                <a:latin typeface="Arial" pitchFamily="34" charset="0"/>
              </a:rPr>
              <a:t> go into sprint (</a:t>
            </a:r>
            <a:r>
              <a:rPr lang="en-US" b="1" smtClean="0">
                <a:solidFill>
                  <a:srgbClr val="000000"/>
                </a:solidFill>
                <a:latin typeface="Arial" pitchFamily="34" charset="0"/>
              </a:rPr>
              <a:t>sprint goals)</a:t>
            </a:r>
            <a:r>
              <a:rPr lang="en-US" smtClean="0">
                <a:solidFill>
                  <a:srgbClr val="000000"/>
                </a:solidFill>
                <a:latin typeface="Arial" pitchFamily="34" charset="0"/>
              </a:rPr>
              <a:t>  determined during Sprint Planning Mtg.  </a:t>
            </a:r>
          </a:p>
          <a:p>
            <a:pPr eaLnBrk="1" hangingPunct="1">
              <a:lnSpc>
                <a:spcPct val="80000"/>
              </a:lnSpc>
            </a:pPr>
            <a:endParaRPr lang="en-US" b="1" smtClean="0"/>
          </a:p>
          <a:p>
            <a:pPr eaLnBrk="1" hangingPunct="1">
              <a:lnSpc>
                <a:spcPct val="80000"/>
              </a:lnSpc>
            </a:pPr>
            <a:r>
              <a:rPr lang="en-US" b="1" smtClean="0"/>
              <a:t>Sprint</a:t>
            </a:r>
            <a:r>
              <a:rPr lang="en-US" smtClean="0"/>
              <a:t> </a:t>
            </a:r>
            <a:r>
              <a:rPr lang="en-US" b="1" smtClean="0"/>
              <a:t>Goal</a:t>
            </a:r>
            <a:r>
              <a:rPr lang="en-US" smtClean="0"/>
              <a:t> </a:t>
            </a:r>
          </a:p>
          <a:p>
            <a:pPr lvl="1" eaLnBrk="1" hangingPunct="1">
              <a:lnSpc>
                <a:spcPct val="80000"/>
              </a:lnSpc>
            </a:pPr>
            <a:r>
              <a:rPr lang="en-US" smtClean="0"/>
              <a:t>sets up </a:t>
            </a:r>
            <a:r>
              <a:rPr lang="en-US" b="1" smtClean="0"/>
              <a:t>minimum success criterion</a:t>
            </a:r>
            <a:r>
              <a:rPr lang="en-US" smtClean="0"/>
              <a:t> for the Sprint and </a:t>
            </a:r>
          </a:p>
          <a:p>
            <a:pPr lvl="1" eaLnBrk="1" hangingPunct="1">
              <a:lnSpc>
                <a:spcPct val="80000"/>
              </a:lnSpc>
            </a:pPr>
            <a:r>
              <a:rPr lang="en-US" b="1" smtClean="0"/>
              <a:t>keeps the team focused</a:t>
            </a:r>
            <a:r>
              <a:rPr lang="en-US" smtClean="0"/>
              <a:t> on the broader picture rather than narrowly on the task at hand. </a:t>
            </a:r>
          </a:p>
          <a:p>
            <a:pPr eaLnBrk="1" hangingPunct="1">
              <a:lnSpc>
                <a:spcPct val="80000"/>
              </a:lnSpc>
            </a:pPr>
            <a:endParaRPr lang="en-US" smtClean="0">
              <a:solidFill>
                <a:srgbClr val="000000"/>
              </a:solidFill>
              <a:latin typeface="Arial" pitchFamily="34" charset="0"/>
            </a:endParaRPr>
          </a:p>
          <a:p>
            <a:pPr eaLnBrk="1" hangingPunct="1">
              <a:lnSpc>
                <a:spcPct val="80000"/>
              </a:lnSpc>
            </a:pPr>
            <a:endParaRPr lang="en-US" smtClean="0">
              <a:solidFill>
                <a:srgbClr val="000000"/>
              </a:solidFill>
              <a:latin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457200" y="-228600"/>
            <a:ext cx="8229600" cy="1143000"/>
          </a:xfrm>
        </p:spPr>
        <p:txBody>
          <a:bodyPr/>
          <a:lstStyle/>
          <a:p>
            <a:pPr eaLnBrk="1" hangingPunct="1"/>
            <a:r>
              <a:rPr lang="en-US" smtClean="0"/>
              <a:t>The Sprint (3 of 4)</a:t>
            </a:r>
          </a:p>
        </p:txBody>
      </p:sp>
      <p:sp>
        <p:nvSpPr>
          <p:cNvPr id="3" name="Content Placeholder 2"/>
          <p:cNvSpPr>
            <a:spLocks noGrp="1"/>
          </p:cNvSpPr>
          <p:nvPr>
            <p:ph idx="4294967295"/>
          </p:nvPr>
        </p:nvSpPr>
        <p:spPr>
          <a:xfrm>
            <a:off x="0" y="838200"/>
            <a:ext cx="9144000" cy="5867400"/>
          </a:xfrm>
        </p:spPr>
        <p:txBody>
          <a:bodyPr>
            <a:normAutofit lnSpcReduction="10000"/>
          </a:bodyPr>
          <a:lstStyle/>
          <a:p>
            <a:pPr eaLnBrk="1" hangingPunct="1">
              <a:lnSpc>
                <a:spcPct val="80000"/>
              </a:lnSpc>
              <a:buFont typeface="Arial" charset="0"/>
              <a:buChar char="•"/>
              <a:defRPr/>
            </a:pPr>
            <a:r>
              <a:rPr lang="en-US" sz="2800" dirty="0" smtClean="0">
                <a:solidFill>
                  <a:srgbClr val="000000"/>
                </a:solidFill>
                <a:latin typeface="Arial" charset="0"/>
              </a:rPr>
              <a:t>The </a:t>
            </a:r>
            <a:r>
              <a:rPr lang="en-US" sz="3600" b="1" u="sng" dirty="0" smtClean="0">
                <a:solidFill>
                  <a:srgbClr val="000000"/>
                </a:solidFill>
                <a:latin typeface="Arial" charset="0"/>
              </a:rPr>
              <a:t>team</a:t>
            </a:r>
            <a:r>
              <a:rPr lang="en-US" sz="2800" dirty="0" smtClean="0">
                <a:solidFill>
                  <a:srgbClr val="000000"/>
                </a:solidFill>
                <a:latin typeface="Arial" charset="0"/>
              </a:rPr>
              <a:t> </a:t>
            </a:r>
            <a:r>
              <a:rPr lang="en-US" sz="2800" b="1" dirty="0" smtClean="0">
                <a:solidFill>
                  <a:srgbClr val="000000"/>
                </a:solidFill>
                <a:latin typeface="Arial" charset="0"/>
              </a:rPr>
              <a:t>then</a:t>
            </a:r>
            <a:r>
              <a:rPr lang="en-US" sz="2800" dirty="0" smtClean="0">
                <a:solidFill>
                  <a:srgbClr val="000000"/>
                </a:solidFill>
                <a:latin typeface="Arial" charset="0"/>
              </a:rPr>
              <a:t> determines </a:t>
            </a:r>
            <a:r>
              <a:rPr lang="en-US" sz="2800" b="1" dirty="0" smtClean="0">
                <a:solidFill>
                  <a:srgbClr val="000000"/>
                </a:solidFill>
                <a:latin typeface="Arial" charset="0"/>
              </a:rPr>
              <a:t>how </a:t>
            </a:r>
            <a:r>
              <a:rPr lang="en-US" sz="2800" b="1" u="sng" dirty="0" smtClean="0">
                <a:solidFill>
                  <a:srgbClr val="000000"/>
                </a:solidFill>
                <a:latin typeface="Arial" charset="0"/>
              </a:rPr>
              <a:t>many</a:t>
            </a:r>
            <a:r>
              <a:rPr lang="en-US" sz="2800" b="1" dirty="0" smtClean="0">
                <a:solidFill>
                  <a:srgbClr val="000000"/>
                </a:solidFill>
                <a:latin typeface="Arial" charset="0"/>
              </a:rPr>
              <a:t> selected items</a:t>
            </a:r>
            <a:r>
              <a:rPr lang="en-US" sz="2800" dirty="0" smtClean="0">
                <a:solidFill>
                  <a:srgbClr val="000000"/>
                </a:solidFill>
                <a:latin typeface="Arial" charset="0"/>
              </a:rPr>
              <a:t> can be  </a:t>
            </a:r>
            <a:r>
              <a:rPr lang="en-US" sz="2800" b="1" dirty="0" smtClean="0">
                <a:solidFill>
                  <a:srgbClr val="000000"/>
                </a:solidFill>
                <a:latin typeface="Arial" charset="0"/>
              </a:rPr>
              <a:t>completed</a:t>
            </a:r>
            <a:r>
              <a:rPr lang="en-US" sz="2800" dirty="0" smtClean="0">
                <a:solidFill>
                  <a:srgbClr val="000000"/>
                </a:solidFill>
                <a:latin typeface="Arial" charset="0"/>
              </a:rPr>
              <a:t> during the next sprint.</a:t>
            </a:r>
          </a:p>
          <a:p>
            <a:pPr eaLnBrk="1" hangingPunct="1">
              <a:lnSpc>
                <a:spcPct val="80000"/>
              </a:lnSpc>
              <a:buFont typeface="Arial" charset="0"/>
              <a:buChar char="•"/>
              <a:defRPr/>
            </a:pPr>
            <a:r>
              <a:rPr lang="en-US" sz="2800" dirty="0" smtClean="0">
                <a:solidFill>
                  <a:srgbClr val="000000"/>
                </a:solidFill>
                <a:latin typeface="Arial" charset="0"/>
              </a:rPr>
              <a:t/>
            </a:r>
            <a:br>
              <a:rPr lang="en-US" sz="2800" dirty="0" smtClean="0">
                <a:solidFill>
                  <a:srgbClr val="000000"/>
                </a:solidFill>
                <a:latin typeface="Arial" charset="0"/>
              </a:rPr>
            </a:br>
            <a:r>
              <a:rPr lang="en-US" sz="2800" dirty="0" smtClean="0">
                <a:solidFill>
                  <a:srgbClr val="000000"/>
                </a:solidFill>
                <a:latin typeface="Arial" charset="0"/>
              </a:rPr>
              <a:t>These then go into the </a:t>
            </a:r>
            <a:r>
              <a:rPr lang="en-US" sz="2800" b="1" u="sng" dirty="0" smtClean="0">
                <a:solidFill>
                  <a:srgbClr val="000000"/>
                </a:solidFill>
                <a:latin typeface="Arial" charset="0"/>
              </a:rPr>
              <a:t>Sprint</a:t>
            </a:r>
            <a:r>
              <a:rPr lang="en-US" sz="2800" dirty="0" smtClean="0">
                <a:solidFill>
                  <a:srgbClr val="000000"/>
                </a:solidFill>
                <a:latin typeface="Arial" charset="0"/>
              </a:rPr>
              <a:t> </a:t>
            </a:r>
            <a:r>
              <a:rPr lang="en-US" sz="2800" b="1" dirty="0" smtClean="0">
                <a:solidFill>
                  <a:srgbClr val="000000"/>
                </a:solidFill>
                <a:latin typeface="Arial" charset="0"/>
              </a:rPr>
              <a:t>Backlog</a:t>
            </a:r>
            <a:r>
              <a:rPr lang="en-US" sz="2800" dirty="0" smtClean="0">
                <a:solidFill>
                  <a:srgbClr val="000000"/>
                </a:solidFill>
                <a:latin typeface="Arial" charset="0"/>
              </a:rPr>
              <a:t>. </a:t>
            </a:r>
          </a:p>
          <a:p>
            <a:pPr eaLnBrk="1" hangingPunct="1">
              <a:lnSpc>
                <a:spcPct val="80000"/>
              </a:lnSpc>
              <a:buFont typeface="Arial" charset="0"/>
              <a:buChar char="•"/>
              <a:defRPr/>
            </a:pPr>
            <a:endParaRPr lang="en-US" sz="2800" dirty="0" smtClean="0">
              <a:solidFill>
                <a:srgbClr val="000000"/>
              </a:solidFill>
              <a:latin typeface="Arial" charset="0"/>
            </a:endParaRPr>
          </a:p>
          <a:p>
            <a:pPr eaLnBrk="1" hangingPunct="1">
              <a:lnSpc>
                <a:spcPct val="80000"/>
              </a:lnSpc>
              <a:buFont typeface="Arial" charset="0"/>
              <a:buChar char="•"/>
              <a:defRPr/>
            </a:pPr>
            <a:r>
              <a:rPr lang="en-US" sz="2800" b="1" dirty="0" smtClean="0">
                <a:solidFill>
                  <a:srgbClr val="000000"/>
                </a:solidFill>
                <a:latin typeface="Arial" charset="0"/>
              </a:rPr>
              <a:t>Sprint Backlog</a:t>
            </a:r>
            <a:r>
              <a:rPr lang="en-US" sz="2800" dirty="0" smtClean="0">
                <a:solidFill>
                  <a:srgbClr val="000000"/>
                </a:solidFill>
                <a:latin typeface="Arial" charset="0"/>
              </a:rPr>
              <a:t> is </a:t>
            </a:r>
            <a:r>
              <a:rPr lang="en-US" sz="2800" b="1" dirty="0" smtClean="0">
                <a:solidFill>
                  <a:srgbClr val="000000"/>
                </a:solidFill>
                <a:latin typeface="Arial" charset="0"/>
              </a:rPr>
              <a:t>property</a:t>
            </a:r>
            <a:r>
              <a:rPr lang="en-US" sz="2800" dirty="0" smtClean="0">
                <a:solidFill>
                  <a:srgbClr val="000000"/>
                </a:solidFill>
                <a:latin typeface="Arial" charset="0"/>
              </a:rPr>
              <a:t> of the development team, During a sprint, </a:t>
            </a:r>
            <a:r>
              <a:rPr lang="en-US" sz="2800" b="1" dirty="0" smtClean="0">
                <a:solidFill>
                  <a:srgbClr val="000000"/>
                </a:solidFill>
                <a:latin typeface="Arial" charset="0"/>
              </a:rPr>
              <a:t>no one is allowed to </a:t>
            </a:r>
            <a:r>
              <a:rPr lang="en-US" sz="2800" b="1" u="sng" dirty="0" smtClean="0">
                <a:solidFill>
                  <a:srgbClr val="000000"/>
                </a:solidFill>
                <a:latin typeface="Arial" charset="0"/>
              </a:rPr>
              <a:t>edit</a:t>
            </a:r>
            <a:r>
              <a:rPr lang="en-US" sz="2800" b="1" dirty="0" smtClean="0">
                <a:solidFill>
                  <a:srgbClr val="000000"/>
                </a:solidFill>
                <a:latin typeface="Arial" charset="0"/>
              </a:rPr>
              <a:t> the sprint backlog </a:t>
            </a:r>
            <a:r>
              <a:rPr lang="en-US" sz="2800" b="1" u="sng" dirty="0" smtClean="0">
                <a:solidFill>
                  <a:srgbClr val="000000"/>
                </a:solidFill>
                <a:latin typeface="Arial" charset="0"/>
              </a:rPr>
              <a:t>except</a:t>
            </a:r>
            <a:r>
              <a:rPr lang="en-US" sz="2800" b="1" dirty="0" smtClean="0">
                <a:solidFill>
                  <a:srgbClr val="000000"/>
                </a:solidFill>
                <a:latin typeface="Arial" charset="0"/>
              </a:rPr>
              <a:t> for development team.</a:t>
            </a:r>
            <a:r>
              <a:rPr lang="en-US" sz="2800" dirty="0" smtClean="0">
                <a:solidFill>
                  <a:srgbClr val="000000"/>
                </a:solidFill>
                <a:latin typeface="Arial" charset="0"/>
              </a:rPr>
              <a:t> </a:t>
            </a:r>
          </a:p>
          <a:p>
            <a:pPr eaLnBrk="1" hangingPunct="1">
              <a:lnSpc>
                <a:spcPct val="80000"/>
              </a:lnSpc>
              <a:buFont typeface="Arial" charset="0"/>
              <a:buChar char="•"/>
              <a:defRPr/>
            </a:pPr>
            <a:endParaRPr lang="en-US" sz="2800" dirty="0" smtClean="0">
              <a:solidFill>
                <a:srgbClr val="000000"/>
              </a:solidFill>
              <a:latin typeface="Arial" charset="0"/>
            </a:endParaRPr>
          </a:p>
          <a:p>
            <a:pPr eaLnBrk="1" hangingPunct="1">
              <a:lnSpc>
                <a:spcPct val="80000"/>
              </a:lnSpc>
              <a:buFont typeface="Arial" charset="0"/>
              <a:buChar char="•"/>
              <a:defRPr/>
            </a:pPr>
            <a:r>
              <a:rPr lang="en-US" sz="2800" b="1" dirty="0" smtClean="0">
                <a:solidFill>
                  <a:srgbClr val="000000"/>
                </a:solidFill>
                <a:latin typeface="Arial" charset="0"/>
              </a:rPr>
              <a:t>Development:</a:t>
            </a:r>
            <a:r>
              <a:rPr lang="en-US" sz="2800" dirty="0" smtClean="0">
                <a:solidFill>
                  <a:srgbClr val="000000"/>
                </a:solidFill>
                <a:latin typeface="Arial" charset="0"/>
              </a:rPr>
              <a:t> </a:t>
            </a:r>
            <a:r>
              <a:rPr lang="en-US" sz="2800" b="1" u="sng" dirty="0" smtClean="0">
                <a:latin typeface="Arial" charset="0"/>
              </a:rPr>
              <a:t>time-boxed</a:t>
            </a:r>
            <a:r>
              <a:rPr lang="en-US" sz="2800" dirty="0" smtClean="0">
                <a:solidFill>
                  <a:srgbClr val="0B0080"/>
                </a:solidFill>
                <a:latin typeface="Arial" charset="0"/>
              </a:rPr>
              <a:t>; </a:t>
            </a:r>
            <a:r>
              <a:rPr lang="en-US" sz="2800" dirty="0" smtClean="0">
                <a:solidFill>
                  <a:srgbClr val="000000"/>
                </a:solidFill>
                <a:latin typeface="Arial" charset="0"/>
              </a:rPr>
              <a:t>Sprint </a:t>
            </a:r>
            <a:r>
              <a:rPr lang="en-US" sz="2800" b="1" u="sng" dirty="0" smtClean="0">
                <a:solidFill>
                  <a:srgbClr val="000000"/>
                </a:solidFill>
                <a:latin typeface="Arial" charset="0"/>
              </a:rPr>
              <a:t>must</a:t>
            </a:r>
            <a:r>
              <a:rPr lang="en-US" sz="2800" dirty="0" smtClean="0">
                <a:solidFill>
                  <a:srgbClr val="000000"/>
                </a:solidFill>
                <a:latin typeface="Arial" charset="0"/>
              </a:rPr>
              <a:t> end on time; </a:t>
            </a:r>
          </a:p>
          <a:p>
            <a:pPr eaLnBrk="1" hangingPunct="1">
              <a:lnSpc>
                <a:spcPct val="80000"/>
              </a:lnSpc>
              <a:buFont typeface="Arial" charset="0"/>
              <a:buChar char="•"/>
              <a:defRPr/>
            </a:pPr>
            <a:endParaRPr lang="en-US" sz="2800" dirty="0" smtClean="0">
              <a:solidFill>
                <a:srgbClr val="000000"/>
              </a:solidFill>
              <a:latin typeface="Arial" charset="0"/>
            </a:endParaRPr>
          </a:p>
          <a:p>
            <a:pPr eaLnBrk="1" hangingPunct="1">
              <a:lnSpc>
                <a:spcPct val="80000"/>
              </a:lnSpc>
              <a:buFont typeface="Arial" charset="0"/>
              <a:buChar char="•"/>
              <a:defRPr/>
            </a:pPr>
            <a:r>
              <a:rPr lang="en-US" sz="2800" dirty="0" smtClean="0">
                <a:solidFill>
                  <a:srgbClr val="000000"/>
                </a:solidFill>
                <a:latin typeface="Arial" charset="0"/>
              </a:rPr>
              <a:t>Requirements not completed for any reason?</a:t>
            </a:r>
          </a:p>
          <a:p>
            <a:pPr marL="0" indent="0" eaLnBrk="1" hangingPunct="1">
              <a:lnSpc>
                <a:spcPct val="80000"/>
              </a:lnSpc>
              <a:buFont typeface="Arial" charset="0"/>
              <a:buNone/>
              <a:defRPr/>
            </a:pPr>
            <a:r>
              <a:rPr lang="en-US" sz="2800" dirty="0">
                <a:solidFill>
                  <a:srgbClr val="000000"/>
                </a:solidFill>
                <a:latin typeface="Arial" charset="0"/>
              </a:rPr>
              <a:t> </a:t>
            </a:r>
            <a:r>
              <a:rPr lang="en-US" sz="2800" dirty="0" smtClean="0">
                <a:solidFill>
                  <a:srgbClr val="000000"/>
                </a:solidFill>
                <a:latin typeface="Arial" charset="0"/>
              </a:rPr>
              <a:t>     are omitted and </a:t>
            </a:r>
            <a:r>
              <a:rPr lang="en-US" sz="2800" b="1" dirty="0" smtClean="0">
                <a:solidFill>
                  <a:srgbClr val="000000"/>
                </a:solidFill>
                <a:latin typeface="Arial" charset="0"/>
              </a:rPr>
              <a:t>returned</a:t>
            </a:r>
            <a:r>
              <a:rPr lang="en-US" sz="2800" dirty="0" smtClean="0">
                <a:solidFill>
                  <a:srgbClr val="000000"/>
                </a:solidFill>
                <a:latin typeface="Arial" charset="0"/>
              </a:rPr>
              <a:t> to </a:t>
            </a:r>
            <a:r>
              <a:rPr lang="en-US" sz="2800" b="1" dirty="0" smtClean="0">
                <a:solidFill>
                  <a:srgbClr val="000000"/>
                </a:solidFill>
                <a:latin typeface="Arial" charset="0"/>
              </a:rPr>
              <a:t>Product</a:t>
            </a:r>
            <a:r>
              <a:rPr lang="en-US" sz="2800" dirty="0" smtClean="0">
                <a:solidFill>
                  <a:srgbClr val="000000"/>
                </a:solidFill>
                <a:latin typeface="Arial" charset="0"/>
              </a:rPr>
              <a:t> </a:t>
            </a:r>
            <a:r>
              <a:rPr lang="en-US" sz="2800" b="1" dirty="0" smtClean="0">
                <a:solidFill>
                  <a:srgbClr val="000000"/>
                </a:solidFill>
                <a:latin typeface="Arial" charset="0"/>
              </a:rPr>
              <a:t>Backlog</a:t>
            </a:r>
            <a:r>
              <a:rPr lang="en-US" sz="2800" dirty="0" smtClean="0">
                <a:solidFill>
                  <a:srgbClr val="000000"/>
                </a:solidFill>
                <a:latin typeface="Arial" charset="0"/>
              </a:rPr>
              <a:t>.</a:t>
            </a:r>
          </a:p>
          <a:p>
            <a:pPr eaLnBrk="1" hangingPunct="1">
              <a:lnSpc>
                <a:spcPct val="80000"/>
              </a:lnSpc>
              <a:buFont typeface="Arial" charset="0"/>
              <a:buNone/>
              <a:defRPr/>
            </a:pPr>
            <a:r>
              <a:rPr lang="en-US" sz="2800" dirty="0" smtClean="0">
                <a:solidFill>
                  <a:srgbClr val="000000"/>
                </a:solidFill>
                <a:latin typeface="Arial" charset="0"/>
              </a:rPr>
              <a:t> </a:t>
            </a:r>
          </a:p>
          <a:p>
            <a:pPr eaLnBrk="1" hangingPunct="1">
              <a:lnSpc>
                <a:spcPct val="80000"/>
              </a:lnSpc>
              <a:buFont typeface="Arial" charset="0"/>
              <a:buChar char="•"/>
              <a:defRPr/>
            </a:pPr>
            <a:r>
              <a:rPr lang="en-US" sz="2800" dirty="0" smtClean="0">
                <a:solidFill>
                  <a:srgbClr val="000000"/>
                </a:solidFill>
                <a:latin typeface="Arial" charset="0"/>
              </a:rPr>
              <a:t>When Sprint is done, team </a:t>
            </a:r>
            <a:r>
              <a:rPr lang="en-US" sz="2800" b="1" dirty="0" smtClean="0">
                <a:solidFill>
                  <a:srgbClr val="000000"/>
                </a:solidFill>
                <a:latin typeface="Arial" charset="0"/>
              </a:rPr>
              <a:t>demonstrates</a:t>
            </a:r>
            <a:r>
              <a:rPr lang="en-US" sz="2800" dirty="0" smtClean="0">
                <a:solidFill>
                  <a:srgbClr val="000000"/>
                </a:solidFill>
                <a:latin typeface="Arial" charset="0"/>
              </a:rPr>
              <a:t> software.</a:t>
            </a: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76200"/>
            <a:ext cx="8229600" cy="792163"/>
          </a:xfrm>
        </p:spPr>
        <p:txBody>
          <a:bodyPr/>
          <a:lstStyle/>
          <a:p>
            <a:pPr eaLnBrk="1" hangingPunct="1"/>
            <a:r>
              <a:rPr lang="en-US" sz="4800" smtClean="0"/>
              <a:t>The Sprint (4 of 4)</a:t>
            </a:r>
          </a:p>
        </p:txBody>
      </p:sp>
      <p:sp>
        <p:nvSpPr>
          <p:cNvPr id="18435" name="Content Placeholder 2"/>
          <p:cNvSpPr>
            <a:spLocks noGrp="1"/>
          </p:cNvSpPr>
          <p:nvPr>
            <p:ph idx="1"/>
          </p:nvPr>
        </p:nvSpPr>
        <p:spPr>
          <a:xfrm>
            <a:off x="533400" y="990600"/>
            <a:ext cx="8229600" cy="5562600"/>
          </a:xfrm>
        </p:spPr>
        <p:txBody>
          <a:bodyPr/>
          <a:lstStyle/>
          <a:p>
            <a:pPr eaLnBrk="1" hangingPunct="1">
              <a:lnSpc>
                <a:spcPct val="80000"/>
              </a:lnSpc>
            </a:pPr>
            <a:r>
              <a:rPr lang="en-US" sz="2900" smtClean="0">
                <a:solidFill>
                  <a:srgbClr val="000000"/>
                </a:solidFill>
                <a:latin typeface="Arial" pitchFamily="34" charset="0"/>
              </a:rPr>
              <a:t>Scrum enables </a:t>
            </a:r>
            <a:r>
              <a:rPr lang="en-US" sz="3300" b="1" u="sng" smtClean="0">
                <a:solidFill>
                  <a:srgbClr val="000000"/>
                </a:solidFill>
                <a:latin typeface="Arial" pitchFamily="34" charset="0"/>
              </a:rPr>
              <a:t>self-organizing</a:t>
            </a:r>
            <a:r>
              <a:rPr lang="en-US" sz="2900" smtClean="0">
                <a:solidFill>
                  <a:srgbClr val="000000"/>
                </a:solidFill>
                <a:latin typeface="Arial" pitchFamily="34" charset="0"/>
              </a:rPr>
              <a:t> teams</a:t>
            </a:r>
          </a:p>
          <a:p>
            <a:pPr eaLnBrk="1" hangingPunct="1">
              <a:lnSpc>
                <a:spcPct val="80000"/>
              </a:lnSpc>
            </a:pPr>
            <a:endParaRPr lang="en-US" sz="2900" smtClean="0">
              <a:solidFill>
                <a:srgbClr val="000000"/>
              </a:solidFill>
              <a:latin typeface="Arial" pitchFamily="34" charset="0"/>
            </a:endParaRPr>
          </a:p>
          <a:p>
            <a:pPr eaLnBrk="1" hangingPunct="1">
              <a:lnSpc>
                <a:spcPct val="80000"/>
              </a:lnSpc>
            </a:pPr>
            <a:endParaRPr lang="en-US" sz="2900" smtClean="0">
              <a:solidFill>
                <a:srgbClr val="000000"/>
              </a:solidFill>
              <a:latin typeface="Arial" pitchFamily="34" charset="0"/>
            </a:endParaRPr>
          </a:p>
          <a:p>
            <a:pPr eaLnBrk="1" hangingPunct="1">
              <a:lnSpc>
                <a:spcPct val="80000"/>
              </a:lnSpc>
            </a:pPr>
            <a:r>
              <a:rPr lang="en-US" sz="2900" smtClean="0">
                <a:solidFill>
                  <a:srgbClr val="000000"/>
                </a:solidFill>
                <a:latin typeface="Arial" pitchFamily="34" charset="0"/>
              </a:rPr>
              <a:t>Encourages </a:t>
            </a:r>
            <a:r>
              <a:rPr lang="en-US" sz="2900" b="1" u="sng" smtClean="0">
                <a:solidFill>
                  <a:srgbClr val="000000"/>
                </a:solidFill>
                <a:latin typeface="Arial" pitchFamily="34" charset="0"/>
              </a:rPr>
              <a:t>co-location</a:t>
            </a:r>
            <a:r>
              <a:rPr lang="en-US" sz="2900" smtClean="0">
                <a:solidFill>
                  <a:srgbClr val="000000"/>
                </a:solidFill>
                <a:latin typeface="Arial" pitchFamily="34" charset="0"/>
              </a:rPr>
              <a:t> of all team members, </a:t>
            </a:r>
          </a:p>
          <a:p>
            <a:pPr eaLnBrk="1" hangingPunct="1">
              <a:lnSpc>
                <a:spcPct val="80000"/>
              </a:lnSpc>
              <a:buFont typeface="Arial" pitchFamily="34" charset="0"/>
              <a:buNone/>
            </a:pPr>
            <a:endParaRPr lang="en-US" sz="2900" smtClean="0">
              <a:solidFill>
                <a:srgbClr val="000000"/>
              </a:solidFill>
              <a:latin typeface="Arial" pitchFamily="34" charset="0"/>
            </a:endParaRPr>
          </a:p>
          <a:p>
            <a:pPr eaLnBrk="1" hangingPunct="1">
              <a:lnSpc>
                <a:spcPct val="80000"/>
              </a:lnSpc>
              <a:buFont typeface="Arial" pitchFamily="34" charset="0"/>
              <a:buNone/>
            </a:pPr>
            <a:endParaRPr lang="en-US" sz="2900" smtClean="0">
              <a:solidFill>
                <a:srgbClr val="000000"/>
              </a:solidFill>
              <a:latin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Artifacts</a:t>
            </a:r>
          </a:p>
        </p:txBody>
      </p:sp>
      <p:sp>
        <p:nvSpPr>
          <p:cNvPr id="19459" name="Content Placeholder 2"/>
          <p:cNvSpPr>
            <a:spLocks noGrp="1"/>
          </p:cNvSpPr>
          <p:nvPr>
            <p:ph idx="1"/>
          </p:nvPr>
        </p:nvSpPr>
        <p:spPr/>
        <p:txBody>
          <a:bodyPr/>
          <a:lstStyle/>
          <a:p>
            <a:pPr eaLnBrk="1" hangingPunct="1"/>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6200"/>
            <a:ext cx="8229600" cy="1143000"/>
          </a:xfrm>
        </p:spPr>
        <p:txBody>
          <a:bodyPr/>
          <a:lstStyle/>
          <a:p>
            <a:pPr eaLnBrk="1" hangingPunct="1"/>
            <a:r>
              <a:rPr lang="en-US" smtClean="0"/>
              <a:t>Artifact:  Product Backlog</a:t>
            </a:r>
          </a:p>
        </p:txBody>
      </p:sp>
      <p:sp>
        <p:nvSpPr>
          <p:cNvPr id="3" name="Content Placeholder 2"/>
          <p:cNvSpPr>
            <a:spLocks noGrp="1"/>
          </p:cNvSpPr>
          <p:nvPr>
            <p:ph idx="1"/>
          </p:nvPr>
        </p:nvSpPr>
        <p:spPr>
          <a:xfrm>
            <a:off x="457200" y="1066800"/>
            <a:ext cx="8229600" cy="5791200"/>
          </a:xfrm>
        </p:spPr>
        <p:txBody>
          <a:bodyPr>
            <a:normAutofit lnSpcReduction="10000"/>
          </a:bodyPr>
          <a:lstStyle/>
          <a:p>
            <a:pPr eaLnBrk="1" hangingPunct="1">
              <a:lnSpc>
                <a:spcPct val="80000"/>
              </a:lnSpc>
              <a:buFont typeface="Arial" charset="0"/>
              <a:buChar char="•"/>
              <a:defRPr/>
            </a:pPr>
            <a:r>
              <a:rPr lang="en-US" sz="2400" b="1" dirty="0" smtClean="0">
                <a:solidFill>
                  <a:srgbClr val="000000"/>
                </a:solidFill>
                <a:latin typeface="Arial" charset="0"/>
              </a:rPr>
              <a:t>Product backlog</a:t>
            </a:r>
            <a:r>
              <a:rPr lang="en-US" sz="2400" dirty="0" smtClean="0">
                <a:solidFill>
                  <a:srgbClr val="000000"/>
                </a:solidFill>
                <a:latin typeface="Arial" charset="0"/>
              </a:rPr>
              <a:t> is an ordered list of "requirements" that is maintained for a product</a:t>
            </a:r>
          </a:p>
          <a:p>
            <a:pPr eaLnBrk="1" hangingPunct="1">
              <a:lnSpc>
                <a:spcPct val="80000"/>
              </a:lnSpc>
              <a:buFont typeface="Arial" charset="0"/>
              <a:buChar char="•"/>
              <a:defRPr/>
            </a:pPr>
            <a:endParaRPr lang="en-US" sz="2400" dirty="0" smtClean="0">
              <a:solidFill>
                <a:srgbClr val="000000"/>
              </a:solidFill>
              <a:latin typeface="Arial" charset="0"/>
            </a:endParaRPr>
          </a:p>
          <a:p>
            <a:pPr eaLnBrk="1" hangingPunct="1">
              <a:lnSpc>
                <a:spcPct val="80000"/>
              </a:lnSpc>
              <a:buFont typeface="Arial" charset="0"/>
              <a:buChar char="•"/>
              <a:defRPr/>
            </a:pPr>
            <a:r>
              <a:rPr lang="en-US" sz="2400" dirty="0" smtClean="0">
                <a:solidFill>
                  <a:srgbClr val="000000"/>
                </a:solidFill>
                <a:latin typeface="Arial" charset="0"/>
              </a:rPr>
              <a:t>Contains Product Backlog Items </a:t>
            </a:r>
            <a:r>
              <a:rPr lang="en-US" sz="2400" b="1" dirty="0" smtClean="0">
                <a:solidFill>
                  <a:srgbClr val="000000"/>
                </a:solidFill>
                <a:latin typeface="Arial" charset="0"/>
              </a:rPr>
              <a:t>ordered</a:t>
            </a:r>
            <a:r>
              <a:rPr lang="en-US" sz="2400" dirty="0" smtClean="0">
                <a:solidFill>
                  <a:srgbClr val="000000"/>
                </a:solidFill>
                <a:latin typeface="Arial" charset="0"/>
              </a:rPr>
              <a:t> by the Product Owner based on</a:t>
            </a:r>
          </a:p>
          <a:p>
            <a:pPr lvl="1" eaLnBrk="1" hangingPunct="1">
              <a:lnSpc>
                <a:spcPct val="80000"/>
              </a:lnSpc>
              <a:buFont typeface="Arial" charset="0"/>
              <a:buChar char="–"/>
              <a:defRPr/>
            </a:pPr>
            <a:r>
              <a:rPr lang="en-US" sz="2000" dirty="0" smtClean="0">
                <a:solidFill>
                  <a:srgbClr val="000000"/>
                </a:solidFill>
                <a:latin typeface="Arial" charset="0"/>
              </a:rPr>
              <a:t>considerations like risk, </a:t>
            </a:r>
          </a:p>
          <a:p>
            <a:pPr lvl="1" eaLnBrk="1" hangingPunct="1">
              <a:lnSpc>
                <a:spcPct val="80000"/>
              </a:lnSpc>
              <a:buFont typeface="Arial" charset="0"/>
              <a:buChar char="–"/>
              <a:defRPr/>
            </a:pPr>
            <a:r>
              <a:rPr lang="en-US" sz="2000" dirty="0" smtClean="0">
                <a:solidFill>
                  <a:srgbClr val="000000"/>
                </a:solidFill>
                <a:latin typeface="Arial" charset="0"/>
              </a:rPr>
              <a:t>business value, </a:t>
            </a:r>
          </a:p>
          <a:p>
            <a:pPr lvl="1" eaLnBrk="1" hangingPunct="1">
              <a:lnSpc>
                <a:spcPct val="80000"/>
              </a:lnSpc>
              <a:buFont typeface="Arial" charset="0"/>
              <a:buChar char="–"/>
              <a:defRPr/>
            </a:pPr>
            <a:r>
              <a:rPr lang="en-US" sz="2000" dirty="0" smtClean="0">
                <a:solidFill>
                  <a:srgbClr val="000000"/>
                </a:solidFill>
                <a:latin typeface="Arial" charset="0"/>
              </a:rPr>
              <a:t>dependencies, </a:t>
            </a:r>
          </a:p>
          <a:p>
            <a:pPr lvl="1" eaLnBrk="1" hangingPunct="1">
              <a:lnSpc>
                <a:spcPct val="80000"/>
              </a:lnSpc>
              <a:buFont typeface="Arial" charset="0"/>
              <a:buChar char="–"/>
              <a:defRPr/>
            </a:pPr>
            <a:r>
              <a:rPr lang="en-US" sz="2000" dirty="0" smtClean="0">
                <a:solidFill>
                  <a:srgbClr val="000000"/>
                </a:solidFill>
                <a:latin typeface="Arial" charset="0"/>
              </a:rPr>
              <a:t>date needed, etc. </a:t>
            </a:r>
          </a:p>
          <a:p>
            <a:pPr eaLnBrk="1" hangingPunct="1">
              <a:lnSpc>
                <a:spcPct val="80000"/>
              </a:lnSpc>
              <a:buFont typeface="Arial" charset="0"/>
              <a:buChar char="•"/>
              <a:defRPr/>
            </a:pPr>
            <a:endParaRPr lang="en-US" sz="2400" dirty="0" smtClean="0">
              <a:solidFill>
                <a:srgbClr val="000000"/>
              </a:solidFill>
              <a:latin typeface="Arial" charset="0"/>
            </a:endParaRPr>
          </a:p>
          <a:p>
            <a:pPr eaLnBrk="1" hangingPunct="1">
              <a:lnSpc>
                <a:spcPct val="80000"/>
              </a:lnSpc>
              <a:buFont typeface="Arial" charset="0"/>
              <a:buChar char="•"/>
              <a:defRPr/>
            </a:pPr>
            <a:r>
              <a:rPr lang="en-US" sz="2400" b="1" dirty="0" smtClean="0">
                <a:solidFill>
                  <a:srgbClr val="000000"/>
                </a:solidFill>
                <a:latin typeface="Arial" charset="0"/>
              </a:rPr>
              <a:t>Features</a:t>
            </a:r>
            <a:r>
              <a:rPr lang="en-US" sz="2400" dirty="0" smtClean="0">
                <a:solidFill>
                  <a:srgbClr val="000000"/>
                </a:solidFill>
                <a:latin typeface="Arial" charset="0"/>
              </a:rPr>
              <a:t> added to backlog commonly written in story format</a:t>
            </a:r>
          </a:p>
          <a:p>
            <a:pPr eaLnBrk="1" hangingPunct="1">
              <a:lnSpc>
                <a:spcPct val="80000"/>
              </a:lnSpc>
              <a:buFont typeface="Arial" charset="0"/>
              <a:buChar char="•"/>
              <a:defRPr/>
            </a:pPr>
            <a:endParaRPr lang="en-US" sz="2400" dirty="0" smtClean="0">
              <a:solidFill>
                <a:srgbClr val="000000"/>
              </a:solidFill>
              <a:latin typeface="Arial" charset="0"/>
            </a:endParaRPr>
          </a:p>
          <a:p>
            <a:pPr eaLnBrk="1" hangingPunct="1">
              <a:lnSpc>
                <a:spcPct val="80000"/>
              </a:lnSpc>
              <a:buFont typeface="Arial" charset="0"/>
              <a:buChar char="•"/>
              <a:defRPr/>
            </a:pPr>
            <a:r>
              <a:rPr lang="en-US" sz="2400" dirty="0" smtClean="0">
                <a:solidFill>
                  <a:srgbClr val="000000"/>
                </a:solidFill>
                <a:latin typeface="Arial" charset="0"/>
              </a:rPr>
              <a:t>The product backlog is the “</a:t>
            </a:r>
            <a:r>
              <a:rPr lang="en-US" sz="2400" b="1" dirty="0" smtClean="0">
                <a:solidFill>
                  <a:srgbClr val="000000"/>
                </a:solidFill>
                <a:latin typeface="Arial" charset="0"/>
              </a:rPr>
              <a:t>What</a:t>
            </a:r>
            <a:r>
              <a:rPr lang="en-US" sz="2400" dirty="0" smtClean="0">
                <a:solidFill>
                  <a:srgbClr val="000000"/>
                </a:solidFill>
                <a:latin typeface="Arial" charset="0"/>
              </a:rPr>
              <a:t>” that will be built, sorted in the relative order it should be built in. </a:t>
            </a:r>
          </a:p>
          <a:p>
            <a:pPr lvl="1" eaLnBrk="1" hangingPunct="1">
              <a:lnSpc>
                <a:spcPct val="80000"/>
              </a:lnSpc>
              <a:buFont typeface="Arial" charset="0"/>
              <a:buChar char="–"/>
              <a:defRPr/>
            </a:pPr>
            <a:r>
              <a:rPr lang="en-US" sz="1900" dirty="0" smtClean="0">
                <a:solidFill>
                  <a:srgbClr val="000000"/>
                </a:solidFill>
                <a:latin typeface="Arial" charset="0"/>
              </a:rPr>
              <a:t>Is open and editable by </a:t>
            </a:r>
            <a:r>
              <a:rPr lang="en-US" sz="1900" b="1" dirty="0" smtClean="0">
                <a:solidFill>
                  <a:srgbClr val="000000"/>
                </a:solidFill>
                <a:latin typeface="Arial" charset="0"/>
              </a:rPr>
              <a:t>anyone, </a:t>
            </a:r>
          </a:p>
          <a:p>
            <a:pPr lvl="1" eaLnBrk="1" hangingPunct="1">
              <a:lnSpc>
                <a:spcPct val="80000"/>
              </a:lnSpc>
              <a:buFont typeface="Arial" charset="0"/>
              <a:buChar char="–"/>
              <a:defRPr/>
            </a:pPr>
            <a:r>
              <a:rPr lang="en-US" sz="1900" b="1" dirty="0" smtClean="0">
                <a:solidFill>
                  <a:srgbClr val="000000"/>
                </a:solidFill>
                <a:latin typeface="Arial" charset="0"/>
              </a:rPr>
              <a:t>Product Owner is ultimately responsible </a:t>
            </a:r>
            <a:r>
              <a:rPr lang="en-US" sz="1900" dirty="0" smtClean="0">
                <a:solidFill>
                  <a:srgbClr val="000000"/>
                </a:solidFill>
                <a:latin typeface="Arial" charset="0"/>
              </a:rPr>
              <a:t>for </a:t>
            </a:r>
            <a:r>
              <a:rPr lang="en-US" sz="1900" b="1" dirty="0" smtClean="0">
                <a:solidFill>
                  <a:srgbClr val="000000"/>
                </a:solidFill>
                <a:latin typeface="Arial" charset="0"/>
              </a:rPr>
              <a:t>ordering</a:t>
            </a:r>
            <a:r>
              <a:rPr lang="en-US" sz="1900" dirty="0" smtClean="0">
                <a:solidFill>
                  <a:srgbClr val="000000"/>
                </a:solidFill>
                <a:latin typeface="Arial" charset="0"/>
              </a:rPr>
              <a:t> </a:t>
            </a:r>
            <a:r>
              <a:rPr lang="en-US" sz="1900" b="1" dirty="0" smtClean="0">
                <a:solidFill>
                  <a:srgbClr val="000000"/>
                </a:solidFill>
                <a:latin typeface="Arial" charset="0"/>
              </a:rPr>
              <a:t>the</a:t>
            </a:r>
            <a:r>
              <a:rPr lang="en-US" sz="1900" dirty="0" smtClean="0">
                <a:solidFill>
                  <a:srgbClr val="000000"/>
                </a:solidFill>
                <a:latin typeface="Arial" charset="0"/>
              </a:rPr>
              <a:t> </a:t>
            </a:r>
            <a:r>
              <a:rPr lang="en-US" sz="1900" b="1" dirty="0" smtClean="0">
                <a:solidFill>
                  <a:srgbClr val="000000"/>
                </a:solidFill>
                <a:latin typeface="Arial" charset="0"/>
              </a:rPr>
              <a:t>stories</a:t>
            </a:r>
            <a:r>
              <a:rPr lang="en-US" sz="1900" dirty="0" smtClean="0">
                <a:solidFill>
                  <a:srgbClr val="000000"/>
                </a:solidFill>
                <a:latin typeface="Arial" charset="0"/>
              </a:rPr>
              <a:t> on the backlog for the Development Team. </a:t>
            </a:r>
          </a:p>
          <a:p>
            <a:pPr eaLnBrk="1" hangingPunct="1">
              <a:lnSpc>
                <a:spcPct val="80000"/>
              </a:lnSpc>
              <a:buFont typeface="Arial" charset="0"/>
              <a:buNone/>
              <a:defRPr/>
            </a:pPr>
            <a:r>
              <a:rPr lang="en-US" sz="2400" dirty="0" smtClean="0">
                <a:solidFill>
                  <a:srgbClr val="000000"/>
                </a:solidFill>
                <a:latin typeface="Arial" charset="0"/>
              </a:rPr>
              <a:t> </a:t>
            </a:r>
            <a:endParaRPr lang="en-US" sz="2100" dirty="0" smtClean="0">
              <a:solidFill>
                <a:srgbClr val="000000"/>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US" sz="2800" dirty="0" smtClean="0"/>
              <a:t>Meaning of Sprint- </a:t>
            </a:r>
          </a:p>
          <a:p>
            <a:r>
              <a:rPr lang="en-US" sz="2800" dirty="0" smtClean="0"/>
              <a:t>1. run at full speed over a short distance.</a:t>
            </a:r>
          </a:p>
          <a:p>
            <a:endParaRPr lang="en-US" sz="2800" dirty="0" smtClean="0"/>
          </a:p>
          <a:p>
            <a:endParaRPr lang="en-US" sz="2800" dirty="0" smtClean="0"/>
          </a:p>
          <a:p>
            <a:r>
              <a:rPr lang="en-US" sz="2800" dirty="0" smtClean="0"/>
              <a:t>2.  (especially in software development) a set period of time during which specific tasks must be completed. </a:t>
            </a:r>
          </a:p>
          <a:p>
            <a:pPr lvl="1"/>
            <a:r>
              <a:rPr lang="en-US" sz="2400" dirty="0" smtClean="0"/>
              <a:t>   "team members discuss issues with each other at the   </a:t>
            </a:r>
          </a:p>
          <a:p>
            <a:pPr lvl="1">
              <a:buNone/>
            </a:pPr>
            <a:r>
              <a:rPr lang="en-US" sz="2400" dirty="0" smtClean="0"/>
              <a:t>         end of every sprint"</a:t>
            </a:r>
          </a:p>
          <a:p>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457200" y="0"/>
            <a:ext cx="8229600" cy="1143000"/>
          </a:xfrm>
        </p:spPr>
        <p:txBody>
          <a:bodyPr/>
          <a:lstStyle/>
          <a:p>
            <a:pPr eaLnBrk="1" hangingPunct="1"/>
            <a:r>
              <a:rPr lang="en-US" smtClean="0"/>
              <a:t>Artifact:  Product Backlog</a:t>
            </a:r>
          </a:p>
        </p:txBody>
      </p:sp>
      <p:sp>
        <p:nvSpPr>
          <p:cNvPr id="3" name="Content Placeholder 2"/>
          <p:cNvSpPr>
            <a:spLocks noGrp="1"/>
          </p:cNvSpPr>
          <p:nvPr>
            <p:ph idx="4294967295"/>
          </p:nvPr>
        </p:nvSpPr>
        <p:spPr>
          <a:xfrm>
            <a:off x="152400" y="1295400"/>
            <a:ext cx="8839200" cy="5334000"/>
          </a:xfrm>
        </p:spPr>
        <p:txBody>
          <a:bodyPr>
            <a:normAutofit lnSpcReduction="10000"/>
          </a:bodyPr>
          <a:lstStyle/>
          <a:p>
            <a:pPr eaLnBrk="1" hangingPunct="1">
              <a:lnSpc>
                <a:spcPct val="80000"/>
              </a:lnSpc>
              <a:buFont typeface="Arial" charset="0"/>
              <a:buChar char="•"/>
              <a:defRPr/>
            </a:pPr>
            <a:r>
              <a:rPr lang="en-US" dirty="0" smtClean="0">
                <a:solidFill>
                  <a:srgbClr val="000000"/>
                </a:solidFill>
                <a:latin typeface="Arial" charset="0"/>
              </a:rPr>
              <a:t>The product backlog contains rough estimates of both business value and development effort, these values are often stated in </a:t>
            </a:r>
            <a:r>
              <a:rPr lang="en-US" b="1" dirty="0" smtClean="0">
                <a:solidFill>
                  <a:srgbClr val="000000"/>
                </a:solidFill>
                <a:latin typeface="Arial" charset="0"/>
              </a:rPr>
              <a:t>story</a:t>
            </a:r>
            <a:r>
              <a:rPr lang="en-US" dirty="0" smtClean="0">
                <a:solidFill>
                  <a:srgbClr val="000000"/>
                </a:solidFill>
                <a:latin typeface="Arial" charset="0"/>
              </a:rPr>
              <a:t> </a:t>
            </a:r>
            <a:r>
              <a:rPr lang="en-US" b="1" dirty="0" smtClean="0">
                <a:solidFill>
                  <a:srgbClr val="000000"/>
                </a:solidFill>
                <a:latin typeface="Arial" charset="0"/>
              </a:rPr>
              <a:t>points</a:t>
            </a:r>
            <a:r>
              <a:rPr lang="en-US" dirty="0" smtClean="0">
                <a:solidFill>
                  <a:srgbClr val="000000"/>
                </a:solidFill>
                <a:latin typeface="Arial" charset="0"/>
              </a:rPr>
              <a:t> using a rounded </a:t>
            </a:r>
            <a:r>
              <a:rPr lang="en-US" dirty="0" smtClean="0">
                <a:solidFill>
                  <a:srgbClr val="0B0080"/>
                </a:solidFill>
                <a:latin typeface="Arial" charset="0"/>
              </a:rPr>
              <a:t>Fibonacci</a:t>
            </a:r>
            <a:r>
              <a:rPr lang="en-US" dirty="0" smtClean="0">
                <a:solidFill>
                  <a:srgbClr val="000000"/>
                </a:solidFill>
                <a:latin typeface="Arial" charset="0"/>
              </a:rPr>
              <a:t> sequence. </a:t>
            </a:r>
          </a:p>
          <a:p>
            <a:pPr eaLnBrk="1" hangingPunct="1">
              <a:lnSpc>
                <a:spcPct val="80000"/>
              </a:lnSpc>
              <a:buFont typeface="Arial" charset="0"/>
              <a:buChar char="•"/>
              <a:defRPr/>
            </a:pPr>
            <a:endParaRPr lang="en-US" dirty="0" smtClean="0">
              <a:solidFill>
                <a:srgbClr val="000000"/>
              </a:solidFill>
              <a:latin typeface="Arial" charset="0"/>
            </a:endParaRPr>
          </a:p>
          <a:p>
            <a:pPr eaLnBrk="1" hangingPunct="1">
              <a:lnSpc>
                <a:spcPct val="80000"/>
              </a:lnSpc>
              <a:buFont typeface="Arial" charset="0"/>
              <a:buChar char="•"/>
              <a:defRPr/>
            </a:pPr>
            <a:r>
              <a:rPr lang="en-US" dirty="0" smtClean="0">
                <a:solidFill>
                  <a:srgbClr val="000000"/>
                </a:solidFill>
                <a:latin typeface="Arial" charset="0"/>
              </a:rPr>
              <a:t>Those </a:t>
            </a:r>
            <a:r>
              <a:rPr lang="en-US" b="1" u="sng" dirty="0" smtClean="0">
                <a:solidFill>
                  <a:srgbClr val="000000"/>
                </a:solidFill>
                <a:latin typeface="Arial" charset="0"/>
              </a:rPr>
              <a:t>estimates</a:t>
            </a:r>
            <a:r>
              <a:rPr lang="en-US" dirty="0" smtClean="0">
                <a:solidFill>
                  <a:srgbClr val="000000"/>
                </a:solidFill>
                <a:latin typeface="Arial" charset="0"/>
              </a:rPr>
              <a:t> help the Product Owner to gauge the timeline and may influence ordering of backlog items.</a:t>
            </a:r>
          </a:p>
          <a:p>
            <a:pPr marL="0" indent="0" eaLnBrk="1" hangingPunct="1">
              <a:lnSpc>
                <a:spcPct val="80000"/>
              </a:lnSpc>
              <a:buFont typeface="Arial" charset="0"/>
              <a:buNone/>
              <a:defRPr/>
            </a:pPr>
            <a:endParaRPr lang="en-US" dirty="0" smtClean="0">
              <a:solidFill>
                <a:srgbClr val="000000"/>
              </a:solidFill>
              <a:latin typeface="Arial" charset="0"/>
            </a:endParaRPr>
          </a:p>
          <a:p>
            <a:pPr lvl="1" eaLnBrk="1" hangingPunct="1">
              <a:lnSpc>
                <a:spcPct val="80000"/>
              </a:lnSpc>
              <a:buFont typeface="Arial" charset="0"/>
              <a:buChar char="–"/>
              <a:defRPr/>
            </a:pPr>
            <a:r>
              <a:rPr lang="en-US" sz="2600" dirty="0" smtClean="0">
                <a:solidFill>
                  <a:srgbClr val="000000"/>
                </a:solidFill>
                <a:latin typeface="Arial" charset="0"/>
              </a:rPr>
              <a:t>Example, if the “add spellcheck” and “add table support” features have the same business value, the one with the smallest development effort will probably have higher priority, because the Return on Investment is higher.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Artifacts – The Product Backlog 2</a:t>
            </a:r>
          </a:p>
        </p:txBody>
      </p:sp>
      <p:sp>
        <p:nvSpPr>
          <p:cNvPr id="22531" name="Content Placeholder 2"/>
          <p:cNvSpPr>
            <a:spLocks noGrp="1"/>
          </p:cNvSpPr>
          <p:nvPr>
            <p:ph idx="1"/>
          </p:nvPr>
        </p:nvSpPr>
        <p:spPr>
          <a:xfrm>
            <a:off x="228600" y="1600200"/>
            <a:ext cx="8534400" cy="4525963"/>
          </a:xfrm>
        </p:spPr>
        <p:txBody>
          <a:bodyPr/>
          <a:lstStyle/>
          <a:p>
            <a:pPr eaLnBrk="1" hangingPunct="1">
              <a:lnSpc>
                <a:spcPct val="90000"/>
              </a:lnSpc>
            </a:pPr>
            <a:r>
              <a:rPr lang="en-US" b="1" smtClean="0"/>
              <a:t>Product Owner</a:t>
            </a:r>
            <a:r>
              <a:rPr lang="en-US" smtClean="0"/>
              <a:t>:  responsible for </a:t>
            </a:r>
            <a:r>
              <a:rPr lang="en-US" b="1" smtClean="0"/>
              <a:t>the product backlog</a:t>
            </a:r>
            <a:r>
              <a:rPr lang="en-US" smtClean="0"/>
              <a:t> and the </a:t>
            </a:r>
            <a:r>
              <a:rPr lang="en-US" b="1" smtClean="0"/>
              <a:t>business value </a:t>
            </a:r>
            <a:r>
              <a:rPr lang="en-US" smtClean="0"/>
              <a:t>of each item listed.   </a:t>
            </a:r>
          </a:p>
          <a:p>
            <a:pPr eaLnBrk="1" hangingPunct="1">
              <a:lnSpc>
                <a:spcPct val="90000"/>
              </a:lnSpc>
            </a:pPr>
            <a:r>
              <a:rPr lang="en-US" b="1" smtClean="0"/>
              <a:t>Development Team</a:t>
            </a:r>
            <a:r>
              <a:rPr lang="en-US" smtClean="0"/>
              <a:t>: responsible for the </a:t>
            </a:r>
            <a:r>
              <a:rPr lang="en-US" b="1" smtClean="0"/>
              <a:t>estimated effort </a:t>
            </a:r>
            <a:r>
              <a:rPr lang="en-US" smtClean="0"/>
              <a:t>to complete each backlog item.  </a:t>
            </a:r>
          </a:p>
          <a:p>
            <a:pPr eaLnBrk="1" hangingPunct="1">
              <a:lnSpc>
                <a:spcPct val="90000"/>
              </a:lnSpc>
              <a:buFont typeface="Arial" pitchFamily="34" charset="0"/>
              <a:buNone/>
            </a:pPr>
            <a:r>
              <a:rPr lang="en-US" smtClean="0"/>
              <a:t> </a:t>
            </a:r>
          </a:p>
          <a:p>
            <a:pPr eaLnBrk="1" hangingPunct="1">
              <a:lnSpc>
                <a:spcPct val="90000"/>
              </a:lnSpc>
            </a:pPr>
            <a:r>
              <a:rPr lang="en-US" smtClean="0"/>
              <a:t>Team contributes by estimating Items and User-Stories, either in “</a:t>
            </a:r>
            <a:r>
              <a:rPr lang="en-US" b="1" smtClean="0"/>
              <a:t>Story-points</a:t>
            </a:r>
            <a:r>
              <a:rPr lang="en-US" smtClean="0"/>
              <a:t>” or in “</a:t>
            </a:r>
            <a:r>
              <a:rPr lang="en-US" b="1" smtClean="0"/>
              <a:t>estimated hours</a:t>
            </a:r>
            <a:r>
              <a:rPr lang="en-US" smtClean="0"/>
              <a:t>.”</a:t>
            </a:r>
          </a:p>
          <a:p>
            <a:pPr eaLnBrk="1" hangingPunct="1">
              <a:lnSpc>
                <a:spcPct val="90000"/>
              </a:lnSpc>
            </a:pP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6200"/>
            <a:ext cx="8229600" cy="1143000"/>
          </a:xfrm>
        </p:spPr>
        <p:txBody>
          <a:bodyPr/>
          <a:lstStyle/>
          <a:p>
            <a:pPr eaLnBrk="1" hangingPunct="1"/>
            <a:r>
              <a:rPr lang="en-US" smtClean="0"/>
              <a:t>Artifacts:  Sprint Backlog</a:t>
            </a:r>
          </a:p>
        </p:txBody>
      </p:sp>
      <p:sp>
        <p:nvSpPr>
          <p:cNvPr id="23555" name="Content Placeholder 2"/>
          <p:cNvSpPr>
            <a:spLocks noGrp="1"/>
          </p:cNvSpPr>
          <p:nvPr>
            <p:ph idx="1"/>
          </p:nvPr>
        </p:nvSpPr>
        <p:spPr>
          <a:xfrm>
            <a:off x="381000" y="1066800"/>
            <a:ext cx="8610600" cy="5638800"/>
          </a:xfrm>
        </p:spPr>
        <p:txBody>
          <a:bodyPr/>
          <a:lstStyle/>
          <a:p>
            <a:pPr eaLnBrk="1" hangingPunct="1">
              <a:lnSpc>
                <a:spcPct val="80000"/>
              </a:lnSpc>
            </a:pPr>
            <a:r>
              <a:rPr lang="en-US" sz="2500" b="1" smtClean="0">
                <a:solidFill>
                  <a:srgbClr val="000000"/>
                </a:solidFill>
                <a:latin typeface="Arial" pitchFamily="34" charset="0"/>
              </a:rPr>
              <a:t>Sprint Backlog: </a:t>
            </a:r>
            <a:r>
              <a:rPr lang="en-US" sz="2500" smtClean="0">
                <a:solidFill>
                  <a:srgbClr val="000000"/>
                </a:solidFill>
                <a:latin typeface="Arial" pitchFamily="34" charset="0"/>
              </a:rPr>
              <a:t>list of work the Development Team must address during the next sprint. </a:t>
            </a:r>
          </a:p>
          <a:p>
            <a:pPr eaLnBrk="1" hangingPunct="1">
              <a:lnSpc>
                <a:spcPct val="80000"/>
              </a:lnSpc>
            </a:pPr>
            <a:r>
              <a:rPr lang="en-US" sz="2500" smtClean="0">
                <a:solidFill>
                  <a:srgbClr val="000000"/>
                </a:solidFill>
                <a:latin typeface="Arial" pitchFamily="34" charset="0"/>
              </a:rPr>
              <a:t>List derived by selecting stories/features from the top of the product backlog until the Development Team feels it has enough work to fill the sprint.</a:t>
            </a:r>
          </a:p>
          <a:p>
            <a:pPr eaLnBrk="1" hangingPunct="1">
              <a:lnSpc>
                <a:spcPct val="80000"/>
              </a:lnSpc>
              <a:buFont typeface="Arial" pitchFamily="34" charset="0"/>
              <a:buNone/>
            </a:pPr>
            <a:r>
              <a:rPr lang="en-US" sz="2500" smtClean="0">
                <a:solidFill>
                  <a:srgbClr val="000000"/>
                </a:solidFill>
                <a:latin typeface="Arial" pitchFamily="34" charset="0"/>
              </a:rPr>
              <a:t> </a:t>
            </a:r>
          </a:p>
          <a:p>
            <a:pPr eaLnBrk="1" hangingPunct="1">
              <a:lnSpc>
                <a:spcPct val="80000"/>
              </a:lnSpc>
            </a:pPr>
            <a:r>
              <a:rPr lang="en-US" sz="2500" b="1" smtClean="0">
                <a:solidFill>
                  <a:srgbClr val="000000"/>
                </a:solidFill>
                <a:latin typeface="Arial" pitchFamily="34" charset="0"/>
              </a:rPr>
              <a:t>Thinking</a:t>
            </a:r>
            <a:r>
              <a:rPr lang="en-US" sz="2500" smtClean="0">
                <a:solidFill>
                  <a:srgbClr val="000000"/>
                </a:solidFill>
                <a:latin typeface="Arial" pitchFamily="34" charset="0"/>
              </a:rPr>
              <a:t>:  This is done by the Development Team asking "Can we also do this?" and adding stories/features to the sprint backlog. </a:t>
            </a:r>
          </a:p>
          <a:p>
            <a:pPr eaLnBrk="1" hangingPunct="1">
              <a:lnSpc>
                <a:spcPct val="80000"/>
              </a:lnSpc>
            </a:pPr>
            <a:endParaRPr lang="en-US" sz="2500" smtClean="0">
              <a:solidFill>
                <a:srgbClr val="000000"/>
              </a:solidFill>
              <a:latin typeface="Arial" pitchFamily="34" charset="0"/>
            </a:endParaRPr>
          </a:p>
          <a:p>
            <a:pPr eaLnBrk="1" hangingPunct="1">
              <a:lnSpc>
                <a:spcPct val="80000"/>
              </a:lnSpc>
            </a:pPr>
            <a:r>
              <a:rPr lang="en-US" sz="2500" b="1" smtClean="0">
                <a:solidFill>
                  <a:srgbClr val="000000"/>
                </a:solidFill>
                <a:latin typeface="Arial" pitchFamily="34" charset="0"/>
              </a:rPr>
              <a:t>History</a:t>
            </a:r>
            <a:r>
              <a:rPr lang="en-US" sz="2500" smtClean="0">
                <a:solidFill>
                  <a:srgbClr val="000000"/>
                </a:solidFill>
                <a:latin typeface="Arial" pitchFamily="34" charset="0"/>
              </a:rPr>
              <a:t>:  Development Team should note </a:t>
            </a:r>
            <a:r>
              <a:rPr lang="en-US" sz="2500" b="1" smtClean="0">
                <a:solidFill>
                  <a:srgbClr val="000000"/>
                </a:solidFill>
                <a:latin typeface="Arial" pitchFamily="34" charset="0"/>
              </a:rPr>
              <a:t>velocity</a:t>
            </a:r>
            <a:r>
              <a:rPr lang="en-US" sz="2500" smtClean="0">
                <a:solidFill>
                  <a:srgbClr val="000000"/>
                </a:solidFill>
                <a:latin typeface="Arial" pitchFamily="34" charset="0"/>
              </a:rPr>
              <a:t> of previous Sprints (total story points completed from each of the last sprints stories) when selecting stories/features for the </a:t>
            </a:r>
            <a:r>
              <a:rPr lang="en-US" sz="2500" b="1" smtClean="0">
                <a:solidFill>
                  <a:srgbClr val="000000"/>
                </a:solidFill>
                <a:latin typeface="Arial" pitchFamily="34" charset="0"/>
              </a:rPr>
              <a:t>new</a:t>
            </a:r>
            <a:r>
              <a:rPr lang="en-US" sz="2500" smtClean="0">
                <a:solidFill>
                  <a:srgbClr val="000000"/>
                </a:solidFill>
                <a:latin typeface="Arial" pitchFamily="34" charset="0"/>
              </a:rPr>
              <a:t> </a:t>
            </a:r>
            <a:r>
              <a:rPr lang="en-US" sz="2500" b="1" smtClean="0">
                <a:solidFill>
                  <a:srgbClr val="000000"/>
                </a:solidFill>
                <a:latin typeface="Arial" pitchFamily="34" charset="0"/>
              </a:rPr>
              <a:t>sprint.</a:t>
            </a:r>
          </a:p>
          <a:p>
            <a:pPr eaLnBrk="1" hangingPunct="1">
              <a:lnSpc>
                <a:spcPct val="80000"/>
              </a:lnSpc>
            </a:pPr>
            <a:endParaRPr lang="en-US" sz="2500" b="1" smtClean="0">
              <a:solidFill>
                <a:srgbClr val="000000"/>
              </a:solidFill>
              <a:latin typeface="Arial" pitchFamily="34" charset="0"/>
            </a:endParaRPr>
          </a:p>
          <a:p>
            <a:pPr eaLnBrk="1" hangingPunct="1">
              <a:lnSpc>
                <a:spcPct val="80000"/>
              </a:lnSpc>
            </a:pPr>
            <a:r>
              <a:rPr lang="en-US" sz="2500" smtClean="0">
                <a:solidFill>
                  <a:srgbClr val="000000"/>
                </a:solidFill>
                <a:latin typeface="Arial" pitchFamily="34" charset="0"/>
              </a:rPr>
              <a:t>Use number as </a:t>
            </a:r>
            <a:r>
              <a:rPr lang="en-US" sz="2500" b="1" smtClean="0">
                <a:solidFill>
                  <a:srgbClr val="000000"/>
                </a:solidFill>
                <a:latin typeface="Arial" pitchFamily="34" charset="0"/>
              </a:rPr>
              <a:t>guide</a:t>
            </a:r>
            <a:r>
              <a:rPr lang="en-US" sz="2500" smtClean="0">
                <a:solidFill>
                  <a:srgbClr val="000000"/>
                </a:solidFill>
                <a:latin typeface="Arial" pitchFamily="34" charset="0"/>
              </a:rPr>
              <a:t> for "effort" they can complete.</a:t>
            </a:r>
            <a:endParaRPr lang="en-US" sz="25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6200"/>
            <a:ext cx="8229600" cy="1143000"/>
          </a:xfrm>
        </p:spPr>
        <p:txBody>
          <a:bodyPr/>
          <a:lstStyle/>
          <a:p>
            <a:pPr eaLnBrk="1" hangingPunct="1"/>
            <a:r>
              <a:rPr lang="en-US" smtClean="0"/>
              <a:t>Artifacts:  Sprint Backlog</a:t>
            </a:r>
          </a:p>
        </p:txBody>
      </p:sp>
      <p:sp>
        <p:nvSpPr>
          <p:cNvPr id="3" name="Content Placeholder 2"/>
          <p:cNvSpPr>
            <a:spLocks noGrp="1"/>
          </p:cNvSpPr>
          <p:nvPr>
            <p:ph idx="1"/>
          </p:nvPr>
        </p:nvSpPr>
        <p:spPr>
          <a:xfrm>
            <a:off x="0" y="990600"/>
            <a:ext cx="9144000" cy="5715000"/>
          </a:xfrm>
        </p:spPr>
        <p:txBody>
          <a:bodyPr>
            <a:noAutofit/>
          </a:bodyPr>
          <a:lstStyle/>
          <a:p>
            <a:pPr eaLnBrk="1" hangingPunct="1">
              <a:lnSpc>
                <a:spcPct val="80000"/>
              </a:lnSpc>
              <a:buFont typeface="Arial" charset="0"/>
              <a:buChar char="•"/>
              <a:defRPr/>
            </a:pPr>
            <a:r>
              <a:rPr lang="en-US" sz="2400" b="1" dirty="0" smtClean="0">
                <a:solidFill>
                  <a:srgbClr val="000000"/>
                </a:solidFill>
                <a:latin typeface="Arial" charset="0"/>
              </a:rPr>
              <a:t>Stories/features</a:t>
            </a:r>
            <a:r>
              <a:rPr lang="en-US" sz="2400" dirty="0" smtClean="0">
                <a:solidFill>
                  <a:srgbClr val="000000"/>
                </a:solidFill>
                <a:latin typeface="Arial" charset="0"/>
              </a:rPr>
              <a:t>:  broken down into </a:t>
            </a:r>
            <a:r>
              <a:rPr lang="en-US" sz="2400" b="1" dirty="0" smtClean="0">
                <a:solidFill>
                  <a:srgbClr val="000000"/>
                </a:solidFill>
                <a:latin typeface="Arial" charset="0"/>
              </a:rPr>
              <a:t>tasks</a:t>
            </a:r>
            <a:r>
              <a:rPr lang="en-US" sz="2400" dirty="0" smtClean="0">
                <a:solidFill>
                  <a:srgbClr val="000000"/>
                </a:solidFill>
                <a:latin typeface="Arial" charset="0"/>
              </a:rPr>
              <a:t> by Development Team</a:t>
            </a:r>
          </a:p>
          <a:p>
            <a:pPr eaLnBrk="1" hangingPunct="1">
              <a:lnSpc>
                <a:spcPct val="80000"/>
              </a:lnSpc>
              <a:buFont typeface="Arial" charset="0"/>
              <a:buChar char="•"/>
              <a:defRPr/>
            </a:pPr>
            <a:r>
              <a:rPr lang="en-US" sz="2400" dirty="0" smtClean="0">
                <a:solidFill>
                  <a:srgbClr val="000000"/>
                </a:solidFill>
                <a:latin typeface="Arial" charset="0"/>
              </a:rPr>
              <a:t>Should normally be between </a:t>
            </a:r>
            <a:r>
              <a:rPr lang="en-US" sz="2400" b="1" dirty="0" smtClean="0">
                <a:solidFill>
                  <a:srgbClr val="000000"/>
                </a:solidFill>
                <a:latin typeface="Arial" charset="0"/>
              </a:rPr>
              <a:t>four and sixteen hours </a:t>
            </a:r>
            <a:r>
              <a:rPr lang="en-US" sz="2400" dirty="0" smtClean="0">
                <a:solidFill>
                  <a:srgbClr val="000000"/>
                </a:solidFill>
                <a:latin typeface="Arial" charset="0"/>
              </a:rPr>
              <a:t>of work.</a:t>
            </a:r>
          </a:p>
          <a:p>
            <a:pPr marL="0" indent="0" eaLnBrk="1" hangingPunct="1">
              <a:lnSpc>
                <a:spcPct val="80000"/>
              </a:lnSpc>
              <a:buFont typeface="Arial" charset="0"/>
              <a:buNone/>
              <a:defRPr/>
            </a:pPr>
            <a:r>
              <a:rPr lang="en-US" sz="2400" dirty="0" smtClean="0">
                <a:solidFill>
                  <a:srgbClr val="000000"/>
                </a:solidFill>
                <a:latin typeface="Arial" charset="0"/>
              </a:rPr>
              <a:t> </a:t>
            </a:r>
          </a:p>
          <a:p>
            <a:pPr eaLnBrk="1" hangingPunct="1">
              <a:lnSpc>
                <a:spcPct val="80000"/>
              </a:lnSpc>
              <a:buFont typeface="Arial" charset="0"/>
              <a:buChar char="•"/>
              <a:defRPr/>
            </a:pPr>
            <a:r>
              <a:rPr lang="en-US" sz="2400" dirty="0" smtClean="0">
                <a:solidFill>
                  <a:srgbClr val="000000"/>
                </a:solidFill>
                <a:latin typeface="Arial" charset="0"/>
              </a:rPr>
              <a:t>With this level of detail the Development Team understands exactly what to do, and potentially, anyone can pick a task from the list.</a:t>
            </a:r>
          </a:p>
          <a:p>
            <a:pPr marL="0" indent="0" eaLnBrk="1" hangingPunct="1">
              <a:lnSpc>
                <a:spcPct val="80000"/>
              </a:lnSpc>
              <a:buFont typeface="Arial" charset="0"/>
              <a:buNone/>
              <a:defRPr/>
            </a:pPr>
            <a:r>
              <a:rPr lang="en-US" sz="2400" dirty="0" smtClean="0">
                <a:solidFill>
                  <a:srgbClr val="000000"/>
                </a:solidFill>
                <a:latin typeface="Arial" charset="0"/>
              </a:rPr>
              <a:t> </a:t>
            </a:r>
          </a:p>
          <a:p>
            <a:pPr eaLnBrk="1" hangingPunct="1">
              <a:lnSpc>
                <a:spcPct val="80000"/>
              </a:lnSpc>
              <a:buFont typeface="Arial" charset="0"/>
              <a:buChar char="•"/>
              <a:defRPr/>
            </a:pPr>
            <a:r>
              <a:rPr lang="en-US" sz="2400" b="1" dirty="0" smtClean="0">
                <a:solidFill>
                  <a:srgbClr val="000000"/>
                </a:solidFill>
                <a:latin typeface="Arial" charset="0"/>
              </a:rPr>
              <a:t>Tasks</a:t>
            </a:r>
            <a:r>
              <a:rPr lang="en-US" sz="2400" dirty="0" smtClean="0">
                <a:solidFill>
                  <a:srgbClr val="000000"/>
                </a:solidFill>
                <a:latin typeface="Arial" charset="0"/>
              </a:rPr>
              <a:t> on sprint backlog are </a:t>
            </a:r>
            <a:r>
              <a:rPr lang="en-US" sz="2400" b="1" dirty="0" smtClean="0">
                <a:solidFill>
                  <a:srgbClr val="000000"/>
                </a:solidFill>
                <a:latin typeface="Arial" charset="0"/>
              </a:rPr>
              <a:t>never</a:t>
            </a:r>
            <a:r>
              <a:rPr lang="en-US" sz="2400" dirty="0" smtClean="0">
                <a:solidFill>
                  <a:srgbClr val="000000"/>
                </a:solidFill>
                <a:latin typeface="Arial" charset="0"/>
              </a:rPr>
              <a:t> </a:t>
            </a:r>
            <a:r>
              <a:rPr lang="en-US" sz="2400" b="1" dirty="0" smtClean="0">
                <a:solidFill>
                  <a:srgbClr val="000000"/>
                </a:solidFill>
                <a:latin typeface="Arial" charset="0"/>
              </a:rPr>
              <a:t>assigned</a:t>
            </a:r>
            <a:r>
              <a:rPr lang="en-US" sz="2400" dirty="0" smtClean="0">
                <a:solidFill>
                  <a:srgbClr val="000000"/>
                </a:solidFill>
                <a:latin typeface="Arial" charset="0"/>
              </a:rPr>
              <a:t>; tasks are </a:t>
            </a:r>
            <a:r>
              <a:rPr lang="en-US" sz="2400" b="1" dirty="0" smtClean="0">
                <a:solidFill>
                  <a:srgbClr val="000000"/>
                </a:solidFill>
                <a:latin typeface="Arial" charset="0"/>
              </a:rPr>
              <a:t>signed up for.</a:t>
            </a:r>
            <a:r>
              <a:rPr lang="en-US" sz="2400" dirty="0" smtClean="0">
                <a:solidFill>
                  <a:srgbClr val="000000"/>
                </a:solidFill>
                <a:latin typeface="Arial" charset="0"/>
              </a:rPr>
              <a:t> by team members during </a:t>
            </a:r>
            <a:r>
              <a:rPr lang="en-US" sz="2400" b="1" dirty="0" smtClean="0">
                <a:solidFill>
                  <a:srgbClr val="000000"/>
                </a:solidFill>
                <a:latin typeface="Arial" charset="0"/>
              </a:rPr>
              <a:t>daily</a:t>
            </a:r>
            <a:r>
              <a:rPr lang="en-US" sz="2400" dirty="0" smtClean="0">
                <a:solidFill>
                  <a:srgbClr val="000000"/>
                </a:solidFill>
                <a:latin typeface="Arial" charset="0"/>
              </a:rPr>
              <a:t> </a:t>
            </a:r>
            <a:r>
              <a:rPr lang="en-US" sz="2400" b="1" dirty="0" smtClean="0">
                <a:solidFill>
                  <a:srgbClr val="000000"/>
                </a:solidFill>
                <a:latin typeface="Arial" charset="0"/>
              </a:rPr>
              <a:t>scrum</a:t>
            </a:r>
            <a:r>
              <a:rPr lang="en-US" sz="2400" dirty="0" smtClean="0">
                <a:solidFill>
                  <a:srgbClr val="000000"/>
                </a:solidFill>
                <a:latin typeface="Arial" charset="0"/>
              </a:rPr>
              <a:t>, according to </a:t>
            </a:r>
            <a:r>
              <a:rPr lang="en-US" sz="2400" b="1" dirty="0" smtClean="0">
                <a:solidFill>
                  <a:srgbClr val="000000"/>
                </a:solidFill>
                <a:latin typeface="Arial" charset="0"/>
              </a:rPr>
              <a:t>priority</a:t>
            </a:r>
            <a:r>
              <a:rPr lang="en-US" sz="2400" dirty="0" smtClean="0">
                <a:solidFill>
                  <a:srgbClr val="000000"/>
                </a:solidFill>
                <a:latin typeface="Arial" charset="0"/>
              </a:rPr>
              <a:t> and </a:t>
            </a:r>
            <a:r>
              <a:rPr lang="en-US" sz="2400" b="1" dirty="0" smtClean="0">
                <a:solidFill>
                  <a:srgbClr val="000000"/>
                </a:solidFill>
                <a:latin typeface="Arial" charset="0"/>
              </a:rPr>
              <a:t>member</a:t>
            </a:r>
            <a:r>
              <a:rPr lang="en-US" sz="2400" dirty="0" smtClean="0">
                <a:solidFill>
                  <a:srgbClr val="000000"/>
                </a:solidFill>
                <a:latin typeface="Arial" charset="0"/>
              </a:rPr>
              <a:t> </a:t>
            </a:r>
            <a:r>
              <a:rPr lang="en-US" sz="2400" b="1" dirty="0" smtClean="0">
                <a:solidFill>
                  <a:srgbClr val="000000"/>
                </a:solidFill>
                <a:latin typeface="Arial" charset="0"/>
              </a:rPr>
              <a:t>skills</a:t>
            </a:r>
            <a:r>
              <a:rPr lang="en-US" sz="2400" dirty="0" smtClean="0">
                <a:solidFill>
                  <a:srgbClr val="000000"/>
                </a:solidFill>
                <a:latin typeface="Arial" charset="0"/>
              </a:rPr>
              <a:t>. </a:t>
            </a:r>
          </a:p>
          <a:p>
            <a:pPr eaLnBrk="1" hangingPunct="1">
              <a:lnSpc>
                <a:spcPct val="80000"/>
              </a:lnSpc>
              <a:buFont typeface="Arial" charset="0"/>
              <a:buChar char="•"/>
              <a:defRPr/>
            </a:pPr>
            <a:endParaRPr lang="en-US" sz="2400" dirty="0" smtClean="0">
              <a:solidFill>
                <a:srgbClr val="000000"/>
              </a:solidFill>
              <a:latin typeface="Arial" charset="0"/>
            </a:endParaRPr>
          </a:p>
          <a:p>
            <a:pPr eaLnBrk="1" hangingPunct="1">
              <a:lnSpc>
                <a:spcPct val="80000"/>
              </a:lnSpc>
              <a:buFont typeface="Arial" charset="0"/>
              <a:buChar char="•"/>
              <a:defRPr/>
            </a:pPr>
            <a:r>
              <a:rPr lang="en-US" sz="2400" dirty="0" smtClean="0">
                <a:solidFill>
                  <a:srgbClr val="000000"/>
                </a:solidFill>
                <a:latin typeface="Arial" charset="0"/>
              </a:rPr>
              <a:t>Promotes </a:t>
            </a:r>
            <a:r>
              <a:rPr lang="en-US" sz="2400" b="1" dirty="0" smtClean="0">
                <a:solidFill>
                  <a:srgbClr val="000000"/>
                </a:solidFill>
                <a:latin typeface="Arial" charset="0"/>
              </a:rPr>
              <a:t>self-organization</a:t>
            </a:r>
            <a:r>
              <a:rPr lang="en-US" sz="2400" dirty="0" smtClean="0">
                <a:solidFill>
                  <a:srgbClr val="000000"/>
                </a:solidFill>
                <a:latin typeface="Arial" charset="0"/>
              </a:rPr>
              <a:t> of Team, and </a:t>
            </a:r>
            <a:r>
              <a:rPr lang="en-US" sz="2400" b="1" dirty="0" smtClean="0">
                <a:solidFill>
                  <a:srgbClr val="000000"/>
                </a:solidFill>
                <a:latin typeface="Arial" charset="0"/>
              </a:rPr>
              <a:t>developer buy-in</a:t>
            </a:r>
            <a:r>
              <a:rPr lang="en-US" sz="2400" dirty="0" smtClean="0">
                <a:solidFill>
                  <a:srgbClr val="000000"/>
                </a:solidFill>
                <a:latin typeface="Arial" charset="0"/>
              </a:rPr>
              <a:t>.</a:t>
            </a:r>
          </a:p>
          <a:p>
            <a:pPr eaLnBrk="1" hangingPunct="1">
              <a:lnSpc>
                <a:spcPct val="80000"/>
              </a:lnSpc>
              <a:buFont typeface="Arial" charset="0"/>
              <a:buChar char="•"/>
              <a:defRPr/>
            </a:pPr>
            <a:endParaRPr lang="en-US" sz="2400" dirty="0" smtClean="0">
              <a:solidFill>
                <a:srgbClr val="000000"/>
              </a:solidFill>
              <a:latin typeface="Arial" charset="0"/>
            </a:endParaRPr>
          </a:p>
          <a:p>
            <a:pPr eaLnBrk="1" hangingPunct="1">
              <a:lnSpc>
                <a:spcPct val="80000"/>
              </a:lnSpc>
              <a:buFont typeface="Arial" charset="0"/>
              <a:buChar char="•"/>
              <a:defRPr/>
            </a:pPr>
            <a:r>
              <a:rPr lang="en-US" sz="2400" b="1" dirty="0" smtClean="0">
                <a:solidFill>
                  <a:srgbClr val="000000"/>
                </a:solidFill>
                <a:latin typeface="Arial" charset="0"/>
              </a:rPr>
              <a:t>Sprint backlog is property of Team</a:t>
            </a:r>
            <a:r>
              <a:rPr lang="en-US" sz="2400" dirty="0" smtClean="0">
                <a:solidFill>
                  <a:srgbClr val="000000"/>
                </a:solidFill>
                <a:latin typeface="Arial" charset="0"/>
              </a:rPr>
              <a:t>, and all included </a:t>
            </a:r>
            <a:r>
              <a:rPr lang="en-US" sz="2400" b="1" dirty="0" smtClean="0">
                <a:solidFill>
                  <a:srgbClr val="000000"/>
                </a:solidFill>
                <a:latin typeface="Arial" charset="0"/>
              </a:rPr>
              <a:t>estimates</a:t>
            </a:r>
            <a:r>
              <a:rPr lang="en-US" sz="2400" dirty="0" smtClean="0">
                <a:solidFill>
                  <a:srgbClr val="000000"/>
                </a:solidFill>
                <a:latin typeface="Arial" charset="0"/>
              </a:rPr>
              <a:t> are provided by the Development Team.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1143000"/>
          </a:xfrm>
        </p:spPr>
        <p:txBody>
          <a:bodyPr/>
          <a:lstStyle/>
          <a:p>
            <a:pPr eaLnBrk="1" hangingPunct="1"/>
            <a:r>
              <a:rPr lang="en-US" smtClean="0"/>
              <a:t>Artifacts - Increment</a:t>
            </a:r>
          </a:p>
        </p:txBody>
      </p:sp>
      <p:sp>
        <p:nvSpPr>
          <p:cNvPr id="3" name="Content Placeholder 2"/>
          <p:cNvSpPr>
            <a:spLocks noGrp="1"/>
          </p:cNvSpPr>
          <p:nvPr>
            <p:ph idx="1"/>
          </p:nvPr>
        </p:nvSpPr>
        <p:spPr>
          <a:xfrm>
            <a:off x="457200" y="1143000"/>
            <a:ext cx="8229600" cy="4525963"/>
          </a:xfrm>
        </p:spPr>
        <p:txBody>
          <a:bodyPr>
            <a:normAutofit fontScale="92500" lnSpcReduction="10000"/>
          </a:bodyPr>
          <a:lstStyle/>
          <a:p>
            <a:pPr eaLnBrk="1" hangingPunct="1">
              <a:lnSpc>
                <a:spcPct val="90000"/>
              </a:lnSpc>
              <a:buFont typeface="Arial" charset="0"/>
              <a:buChar char="•"/>
              <a:defRPr/>
            </a:pPr>
            <a:r>
              <a:rPr lang="en-US" dirty="0" smtClean="0">
                <a:solidFill>
                  <a:srgbClr val="000000"/>
                </a:solidFill>
                <a:latin typeface="Arial" charset="0"/>
              </a:rPr>
              <a:t>The ”</a:t>
            </a:r>
            <a:r>
              <a:rPr lang="en-US" b="1" dirty="0" smtClean="0">
                <a:solidFill>
                  <a:srgbClr val="000000"/>
                </a:solidFill>
                <a:latin typeface="Arial" charset="0"/>
              </a:rPr>
              <a:t>increment”</a:t>
            </a:r>
            <a:r>
              <a:rPr lang="en-US" dirty="0" smtClean="0">
                <a:solidFill>
                  <a:srgbClr val="000000"/>
                </a:solidFill>
                <a:latin typeface="Arial" charset="0"/>
              </a:rPr>
              <a:t> is </a:t>
            </a:r>
            <a:r>
              <a:rPr lang="en-US" b="1" dirty="0" smtClean="0">
                <a:solidFill>
                  <a:srgbClr val="000000"/>
                </a:solidFill>
                <a:latin typeface="Arial" charset="0"/>
              </a:rPr>
              <a:t>sum</a:t>
            </a:r>
            <a:r>
              <a:rPr lang="en-US" dirty="0" smtClean="0">
                <a:solidFill>
                  <a:srgbClr val="000000"/>
                </a:solidFill>
                <a:latin typeface="Arial" charset="0"/>
              </a:rPr>
              <a:t> of all Product Backlog Items completed during a sprint </a:t>
            </a:r>
            <a:r>
              <a:rPr lang="en-US" b="1" dirty="0" smtClean="0">
                <a:solidFill>
                  <a:srgbClr val="000000"/>
                </a:solidFill>
                <a:latin typeface="Arial" charset="0"/>
              </a:rPr>
              <a:t>and</a:t>
            </a:r>
            <a:r>
              <a:rPr lang="en-US" dirty="0" smtClean="0">
                <a:solidFill>
                  <a:srgbClr val="000000"/>
                </a:solidFill>
                <a:latin typeface="Arial" charset="0"/>
              </a:rPr>
              <a:t> all previous sprints. </a:t>
            </a:r>
          </a:p>
          <a:p>
            <a:pPr eaLnBrk="1" hangingPunct="1">
              <a:lnSpc>
                <a:spcPct val="90000"/>
              </a:lnSpc>
              <a:buFont typeface="Arial" charset="0"/>
              <a:buChar char="•"/>
              <a:defRPr/>
            </a:pPr>
            <a:endParaRPr lang="en-US" dirty="0" smtClean="0">
              <a:solidFill>
                <a:srgbClr val="000000"/>
              </a:solidFill>
              <a:latin typeface="Arial" charset="0"/>
            </a:endParaRPr>
          </a:p>
          <a:p>
            <a:pPr eaLnBrk="1" hangingPunct="1">
              <a:lnSpc>
                <a:spcPct val="90000"/>
              </a:lnSpc>
              <a:buFont typeface="Arial" charset="0"/>
              <a:buChar char="•"/>
              <a:defRPr/>
            </a:pPr>
            <a:r>
              <a:rPr lang="en-US" dirty="0" smtClean="0">
                <a:solidFill>
                  <a:srgbClr val="000000"/>
                </a:solidFill>
                <a:latin typeface="Arial" charset="0"/>
              </a:rPr>
              <a:t>At end of a sprint, Increment must be done according to </a:t>
            </a:r>
            <a:r>
              <a:rPr lang="en-US" b="1" dirty="0" smtClean="0">
                <a:solidFill>
                  <a:srgbClr val="000000"/>
                </a:solidFill>
                <a:latin typeface="Arial" charset="0"/>
              </a:rPr>
              <a:t>Scrum Team's definition</a:t>
            </a:r>
            <a:r>
              <a:rPr lang="en-US" dirty="0" smtClean="0">
                <a:solidFill>
                  <a:srgbClr val="000000"/>
                </a:solidFill>
                <a:latin typeface="Arial" charset="0"/>
              </a:rPr>
              <a:t> of done. </a:t>
            </a:r>
          </a:p>
          <a:p>
            <a:pPr eaLnBrk="1" hangingPunct="1">
              <a:lnSpc>
                <a:spcPct val="90000"/>
              </a:lnSpc>
              <a:buFont typeface="Arial" charset="0"/>
              <a:buChar char="•"/>
              <a:defRPr/>
            </a:pPr>
            <a:endParaRPr lang="en-US" dirty="0" smtClean="0">
              <a:solidFill>
                <a:srgbClr val="000000"/>
              </a:solidFill>
              <a:latin typeface="Arial" charset="0"/>
            </a:endParaRPr>
          </a:p>
          <a:p>
            <a:pPr eaLnBrk="1" hangingPunct="1">
              <a:lnSpc>
                <a:spcPct val="90000"/>
              </a:lnSpc>
              <a:buFont typeface="Arial" charset="0"/>
              <a:buChar char="•"/>
              <a:defRPr/>
            </a:pPr>
            <a:r>
              <a:rPr lang="en-US" dirty="0" smtClean="0">
                <a:solidFill>
                  <a:srgbClr val="000000"/>
                </a:solidFill>
                <a:latin typeface="Arial" charset="0"/>
              </a:rPr>
              <a:t>The increment must be in </a:t>
            </a:r>
            <a:r>
              <a:rPr lang="en-US" b="1" dirty="0" smtClean="0">
                <a:solidFill>
                  <a:srgbClr val="000000"/>
                </a:solidFill>
                <a:latin typeface="Arial" charset="0"/>
              </a:rPr>
              <a:t>usable condition</a:t>
            </a:r>
            <a:r>
              <a:rPr lang="en-US" dirty="0" smtClean="0">
                <a:solidFill>
                  <a:srgbClr val="000000"/>
                </a:solidFill>
                <a:latin typeface="Arial" charset="0"/>
              </a:rPr>
              <a:t> regardless of whether the Product Owner decides to actually release it.</a:t>
            </a: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1143000"/>
          </a:xfrm>
        </p:spPr>
        <p:txBody>
          <a:bodyPr/>
          <a:lstStyle/>
          <a:p>
            <a:pPr eaLnBrk="1" hangingPunct="1"/>
            <a:r>
              <a:rPr lang="en-US" smtClean="0"/>
              <a:t>Artifacts:  Burn Down</a:t>
            </a:r>
          </a:p>
        </p:txBody>
      </p:sp>
      <p:sp>
        <p:nvSpPr>
          <p:cNvPr id="26627" name="Content Placeholder 2"/>
          <p:cNvSpPr>
            <a:spLocks noGrp="1"/>
          </p:cNvSpPr>
          <p:nvPr>
            <p:ph idx="1"/>
          </p:nvPr>
        </p:nvSpPr>
        <p:spPr>
          <a:xfrm>
            <a:off x="228600" y="1219200"/>
            <a:ext cx="8686800" cy="5562600"/>
          </a:xfrm>
        </p:spPr>
        <p:txBody>
          <a:bodyPr/>
          <a:lstStyle/>
          <a:p>
            <a:pPr eaLnBrk="1" hangingPunct="1">
              <a:lnSpc>
                <a:spcPct val="80000"/>
              </a:lnSpc>
            </a:pPr>
            <a:r>
              <a:rPr lang="en-US" sz="2200" smtClean="0">
                <a:solidFill>
                  <a:srgbClr val="000000"/>
                </a:solidFill>
                <a:latin typeface="Arial" pitchFamily="34" charset="0"/>
              </a:rPr>
              <a:t>The sprint </a:t>
            </a:r>
            <a:r>
              <a:rPr lang="en-US" sz="2600" b="1" smtClean="0">
                <a:solidFill>
                  <a:srgbClr val="0B0080"/>
                </a:solidFill>
                <a:latin typeface="Arial" pitchFamily="34" charset="0"/>
              </a:rPr>
              <a:t>burn down chart</a:t>
            </a:r>
            <a:r>
              <a:rPr lang="en-US" sz="2200" smtClean="0">
                <a:solidFill>
                  <a:srgbClr val="000000"/>
                </a:solidFill>
                <a:latin typeface="Arial" pitchFamily="34" charset="0"/>
              </a:rPr>
              <a:t> is a publicly displayed chart showing </a:t>
            </a:r>
            <a:r>
              <a:rPr lang="en-US" sz="2200" b="1" smtClean="0">
                <a:solidFill>
                  <a:srgbClr val="000000"/>
                </a:solidFill>
                <a:latin typeface="Arial" pitchFamily="34" charset="0"/>
              </a:rPr>
              <a:t>remaining work</a:t>
            </a:r>
            <a:r>
              <a:rPr lang="en-US" sz="2200" smtClean="0">
                <a:solidFill>
                  <a:srgbClr val="000000"/>
                </a:solidFill>
                <a:latin typeface="Arial" pitchFamily="34" charset="0"/>
              </a:rPr>
              <a:t> in the sprint backlog. </a:t>
            </a:r>
          </a:p>
          <a:p>
            <a:pPr eaLnBrk="1" hangingPunct="1">
              <a:lnSpc>
                <a:spcPct val="80000"/>
              </a:lnSpc>
            </a:pPr>
            <a:endParaRPr lang="en-US" sz="2200" smtClean="0">
              <a:solidFill>
                <a:srgbClr val="000000"/>
              </a:solidFill>
              <a:latin typeface="Arial" pitchFamily="34" charset="0"/>
            </a:endParaRPr>
          </a:p>
          <a:p>
            <a:pPr eaLnBrk="1" hangingPunct="1">
              <a:lnSpc>
                <a:spcPct val="80000"/>
              </a:lnSpc>
            </a:pPr>
            <a:r>
              <a:rPr lang="en-US" sz="2200" smtClean="0">
                <a:solidFill>
                  <a:srgbClr val="000000"/>
                </a:solidFill>
                <a:latin typeface="Arial" pitchFamily="34" charset="0"/>
              </a:rPr>
              <a:t>Updated every day; gives a simple view of the sprint progress. </a:t>
            </a:r>
          </a:p>
          <a:p>
            <a:pPr eaLnBrk="1" hangingPunct="1">
              <a:lnSpc>
                <a:spcPct val="80000"/>
              </a:lnSpc>
            </a:pPr>
            <a:endParaRPr lang="en-US" sz="2200" smtClean="0">
              <a:solidFill>
                <a:srgbClr val="000000"/>
              </a:solidFill>
              <a:latin typeface="Arial" pitchFamily="34" charset="0"/>
            </a:endParaRPr>
          </a:p>
          <a:p>
            <a:pPr eaLnBrk="1" hangingPunct="1">
              <a:lnSpc>
                <a:spcPct val="80000"/>
              </a:lnSpc>
            </a:pPr>
            <a:r>
              <a:rPr lang="en-US" sz="2200" smtClean="0">
                <a:solidFill>
                  <a:srgbClr val="000000"/>
                </a:solidFill>
                <a:latin typeface="Arial" pitchFamily="34" charset="0"/>
              </a:rPr>
              <a:t>Other types of burn down:</a:t>
            </a:r>
          </a:p>
          <a:p>
            <a:pPr eaLnBrk="1" hangingPunct="1">
              <a:lnSpc>
                <a:spcPct val="80000"/>
              </a:lnSpc>
            </a:pPr>
            <a:r>
              <a:rPr lang="en-US" sz="2200" b="1" smtClean="0">
                <a:solidFill>
                  <a:srgbClr val="000000"/>
                </a:solidFill>
                <a:latin typeface="Arial" pitchFamily="34" charset="0"/>
              </a:rPr>
              <a:t>Release burn down chart: </a:t>
            </a:r>
            <a:r>
              <a:rPr lang="en-US" sz="2200" smtClean="0">
                <a:solidFill>
                  <a:srgbClr val="000000"/>
                </a:solidFill>
                <a:latin typeface="Arial" pitchFamily="34" charset="0"/>
              </a:rPr>
              <a:t>shows amount of work left to </a:t>
            </a:r>
            <a:r>
              <a:rPr lang="en-US" sz="2200" b="1" smtClean="0">
                <a:solidFill>
                  <a:srgbClr val="000000"/>
                </a:solidFill>
                <a:latin typeface="Arial" pitchFamily="34" charset="0"/>
              </a:rPr>
              <a:t>complete</a:t>
            </a:r>
            <a:r>
              <a:rPr lang="en-US" sz="2200" smtClean="0">
                <a:solidFill>
                  <a:srgbClr val="000000"/>
                </a:solidFill>
                <a:latin typeface="Arial" pitchFamily="34" charset="0"/>
              </a:rPr>
              <a:t> the target commitment for a Product Release </a:t>
            </a:r>
          </a:p>
          <a:p>
            <a:pPr lvl="1" eaLnBrk="1" hangingPunct="1">
              <a:lnSpc>
                <a:spcPct val="80000"/>
              </a:lnSpc>
            </a:pPr>
            <a:r>
              <a:rPr lang="en-US" sz="2000" smtClean="0">
                <a:solidFill>
                  <a:srgbClr val="000000"/>
                </a:solidFill>
                <a:latin typeface="Arial" pitchFamily="34" charset="0"/>
              </a:rPr>
              <a:t>This normally spans multiple iterations </a:t>
            </a:r>
          </a:p>
          <a:p>
            <a:pPr eaLnBrk="1" hangingPunct="1">
              <a:lnSpc>
                <a:spcPct val="80000"/>
              </a:lnSpc>
            </a:pPr>
            <a:endParaRPr lang="en-US" sz="2200" smtClean="0">
              <a:solidFill>
                <a:srgbClr val="000000"/>
              </a:solidFill>
              <a:latin typeface="Arial" pitchFamily="34" charset="0"/>
            </a:endParaRPr>
          </a:p>
          <a:p>
            <a:pPr eaLnBrk="1" hangingPunct="1">
              <a:lnSpc>
                <a:spcPct val="80000"/>
              </a:lnSpc>
            </a:pPr>
            <a:r>
              <a:rPr lang="en-US" sz="2200" b="1" smtClean="0">
                <a:solidFill>
                  <a:srgbClr val="000000"/>
                </a:solidFill>
                <a:latin typeface="Arial" pitchFamily="34" charset="0"/>
              </a:rPr>
              <a:t>Alternative Release burn down chart</a:t>
            </a:r>
            <a:r>
              <a:rPr lang="en-US" sz="2200" smtClean="0">
                <a:solidFill>
                  <a:srgbClr val="000000"/>
                </a:solidFill>
                <a:latin typeface="Arial" pitchFamily="34" charset="0"/>
              </a:rPr>
              <a:t>: basically does the same, but clearly shows scope changes to Release Content, by resetting the baseline.</a:t>
            </a:r>
          </a:p>
          <a:p>
            <a:pPr eaLnBrk="1" hangingPunct="1">
              <a:lnSpc>
                <a:spcPct val="80000"/>
              </a:lnSpc>
            </a:pPr>
            <a:endParaRPr lang="en-US" sz="2200" smtClean="0">
              <a:solidFill>
                <a:srgbClr val="000000"/>
              </a:solidFill>
              <a:latin typeface="Arial" pitchFamily="34" charset="0"/>
            </a:endParaRPr>
          </a:p>
          <a:p>
            <a:pPr lvl="1" eaLnBrk="1" hangingPunct="1">
              <a:lnSpc>
                <a:spcPct val="80000"/>
              </a:lnSpc>
            </a:pPr>
            <a:r>
              <a:rPr lang="en-US" sz="2000" smtClean="0">
                <a:solidFill>
                  <a:srgbClr val="000000"/>
                </a:solidFill>
                <a:latin typeface="Arial" pitchFamily="34" charset="0"/>
              </a:rPr>
              <a:t>This should not be confused with an </a:t>
            </a:r>
            <a:r>
              <a:rPr lang="en-US" sz="2000" smtClean="0">
                <a:latin typeface="Arial" pitchFamily="34" charset="0"/>
              </a:rPr>
              <a:t>earned value chart</a:t>
            </a:r>
            <a:r>
              <a:rPr lang="en-US" sz="2000" smtClean="0">
                <a:solidFill>
                  <a:srgbClr val="000000"/>
                </a:solidFill>
                <a:latin typeface="Arial" pitchFamily="34" charset="0"/>
              </a:rPr>
              <a:t>.</a:t>
            </a:r>
          </a:p>
          <a:p>
            <a:pPr eaLnBrk="1" hangingPunct="1">
              <a:lnSpc>
                <a:spcPct val="80000"/>
              </a:lnSpc>
            </a:pPr>
            <a:endParaRPr lang="en-US" sz="22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
            <a:ext cx="8229600" cy="1143000"/>
          </a:xfrm>
        </p:spPr>
        <p:txBody>
          <a:bodyPr/>
          <a:lstStyle/>
          <a:p>
            <a:pPr eaLnBrk="1" hangingPunct="1"/>
            <a:r>
              <a:rPr lang="en-US" sz="4000" smtClean="0"/>
              <a:t>Scrum Terminology </a:t>
            </a:r>
          </a:p>
        </p:txBody>
      </p:sp>
      <p:sp>
        <p:nvSpPr>
          <p:cNvPr id="3" name="Content Placeholder 2"/>
          <p:cNvSpPr>
            <a:spLocks noGrp="1"/>
          </p:cNvSpPr>
          <p:nvPr>
            <p:ph idx="1"/>
          </p:nvPr>
        </p:nvSpPr>
        <p:spPr>
          <a:xfrm>
            <a:off x="0" y="914400"/>
            <a:ext cx="9144000" cy="5486400"/>
          </a:xfrm>
        </p:spPr>
        <p:txBody>
          <a:bodyPr>
            <a:normAutofit lnSpcReduction="10000"/>
          </a:bodyPr>
          <a:lstStyle/>
          <a:p>
            <a:pPr eaLnBrk="1" hangingPunct="1">
              <a:lnSpc>
                <a:spcPct val="80000"/>
              </a:lnSpc>
              <a:buFont typeface="Arial" charset="0"/>
              <a:buNone/>
              <a:defRPr/>
            </a:pPr>
            <a:r>
              <a:rPr lang="en-US" sz="2800" b="1" dirty="0" smtClean="0"/>
              <a:t>Scrum Team</a:t>
            </a:r>
            <a:r>
              <a:rPr lang="en-US" sz="2800" dirty="0" smtClean="0"/>
              <a:t>:  Have already discussed </a:t>
            </a:r>
          </a:p>
          <a:p>
            <a:pPr eaLnBrk="1" hangingPunct="1">
              <a:lnSpc>
                <a:spcPct val="80000"/>
              </a:lnSpc>
              <a:buFont typeface="Arial" charset="0"/>
              <a:buNone/>
              <a:defRPr/>
            </a:pPr>
            <a:r>
              <a:rPr lang="en-US" sz="2800" dirty="0" smtClean="0"/>
              <a:t>	</a:t>
            </a:r>
          </a:p>
          <a:p>
            <a:pPr lvl="1" eaLnBrk="1" hangingPunct="1">
              <a:lnSpc>
                <a:spcPct val="80000"/>
              </a:lnSpc>
              <a:buFont typeface="Arial" charset="0"/>
              <a:buChar char="–"/>
              <a:defRPr/>
            </a:pPr>
            <a:r>
              <a:rPr lang="en-US" b="1" dirty="0" smtClean="0"/>
              <a:t>Product Owner</a:t>
            </a:r>
            <a:r>
              <a:rPr lang="en-US" dirty="0" smtClean="0"/>
              <a:t>:   </a:t>
            </a:r>
          </a:p>
          <a:p>
            <a:pPr lvl="1" eaLnBrk="1" hangingPunct="1">
              <a:lnSpc>
                <a:spcPct val="80000"/>
              </a:lnSpc>
              <a:buFont typeface="Arial" charset="0"/>
              <a:buChar char="–"/>
              <a:defRPr/>
            </a:pPr>
            <a:endParaRPr lang="en-US" dirty="0" smtClean="0"/>
          </a:p>
          <a:p>
            <a:pPr lvl="1" eaLnBrk="1" hangingPunct="1">
              <a:lnSpc>
                <a:spcPct val="80000"/>
              </a:lnSpc>
              <a:buFont typeface="Arial" charset="0"/>
              <a:buChar char="–"/>
              <a:defRPr/>
            </a:pPr>
            <a:r>
              <a:rPr lang="en-US" b="1" dirty="0" smtClean="0"/>
              <a:t>Scrum Master</a:t>
            </a:r>
            <a:r>
              <a:rPr lang="en-US" dirty="0" smtClean="0"/>
              <a:t>:  </a:t>
            </a:r>
          </a:p>
          <a:p>
            <a:pPr lvl="1" eaLnBrk="1" hangingPunct="1">
              <a:lnSpc>
                <a:spcPct val="80000"/>
              </a:lnSpc>
              <a:buFont typeface="Arial" charset="0"/>
              <a:buChar char="–"/>
              <a:defRPr/>
            </a:pPr>
            <a:endParaRPr lang="en-US" dirty="0" smtClean="0"/>
          </a:p>
          <a:p>
            <a:pPr lvl="1" eaLnBrk="1" hangingPunct="1">
              <a:lnSpc>
                <a:spcPct val="80000"/>
              </a:lnSpc>
              <a:buFont typeface="Arial" charset="0"/>
              <a:buChar char="–"/>
              <a:defRPr/>
            </a:pPr>
            <a:r>
              <a:rPr lang="en-US" b="1" dirty="0" smtClean="0"/>
              <a:t>Development Team</a:t>
            </a:r>
            <a:r>
              <a:rPr lang="en-US" dirty="0" smtClean="0"/>
              <a:t>:  </a:t>
            </a:r>
          </a:p>
          <a:p>
            <a:pPr lvl="1" eaLnBrk="1" hangingPunct="1">
              <a:lnSpc>
                <a:spcPct val="80000"/>
              </a:lnSpc>
              <a:buFont typeface="Arial" charset="0"/>
              <a:buChar char="–"/>
              <a:defRPr/>
            </a:pPr>
            <a:endParaRPr lang="en-US" dirty="0"/>
          </a:p>
          <a:p>
            <a:pPr lvl="1" eaLnBrk="1" hangingPunct="1">
              <a:lnSpc>
                <a:spcPct val="80000"/>
              </a:lnSpc>
              <a:buFont typeface="Arial" charset="0"/>
              <a:buChar char="–"/>
              <a:defRPr/>
            </a:pPr>
            <a:r>
              <a:rPr lang="en-US" b="1" dirty="0" smtClean="0"/>
              <a:t>Product Backlog </a:t>
            </a:r>
          </a:p>
          <a:p>
            <a:pPr lvl="1" eaLnBrk="1" hangingPunct="1">
              <a:lnSpc>
                <a:spcPct val="80000"/>
              </a:lnSpc>
              <a:buFont typeface="Arial" charset="0"/>
              <a:buChar char="–"/>
              <a:defRPr/>
            </a:pPr>
            <a:endParaRPr lang="en-US" b="1" dirty="0"/>
          </a:p>
          <a:p>
            <a:pPr lvl="1" eaLnBrk="1" hangingPunct="1">
              <a:lnSpc>
                <a:spcPct val="80000"/>
              </a:lnSpc>
              <a:buFont typeface="Arial" charset="0"/>
              <a:buChar char="–"/>
              <a:defRPr/>
            </a:pPr>
            <a:r>
              <a:rPr lang="en-US" b="1" dirty="0" smtClean="0"/>
              <a:t>Sprint Backlog </a:t>
            </a:r>
          </a:p>
          <a:p>
            <a:pPr lvl="1" eaLnBrk="1" hangingPunct="1">
              <a:lnSpc>
                <a:spcPct val="80000"/>
              </a:lnSpc>
              <a:buFont typeface="Arial" charset="0"/>
              <a:buChar char="–"/>
              <a:defRPr/>
            </a:pPr>
            <a:endParaRPr lang="en-US" b="1" dirty="0"/>
          </a:p>
          <a:p>
            <a:pPr lvl="1" eaLnBrk="1" hangingPunct="1">
              <a:lnSpc>
                <a:spcPct val="80000"/>
              </a:lnSpc>
              <a:buFont typeface="Arial" charset="0"/>
              <a:buChar char="–"/>
              <a:defRPr/>
            </a:pPr>
            <a:r>
              <a:rPr lang="en-US" b="1" dirty="0" smtClean="0"/>
              <a:t>Sprint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457200" y="-228600"/>
            <a:ext cx="8229600" cy="1143000"/>
          </a:xfrm>
        </p:spPr>
        <p:txBody>
          <a:bodyPr/>
          <a:lstStyle/>
          <a:p>
            <a:pPr eaLnBrk="1" hangingPunct="1"/>
            <a:r>
              <a:rPr lang="en-US" sz="4000" smtClean="0"/>
              <a:t>More Terminology Used in Scrum:</a:t>
            </a:r>
          </a:p>
        </p:txBody>
      </p:sp>
      <p:sp>
        <p:nvSpPr>
          <p:cNvPr id="28675" name="Rectangle 3"/>
          <p:cNvSpPr>
            <a:spLocks noGrp="1"/>
          </p:cNvSpPr>
          <p:nvPr>
            <p:ph type="body" idx="1"/>
          </p:nvPr>
        </p:nvSpPr>
        <p:spPr>
          <a:xfrm>
            <a:off x="0" y="838200"/>
            <a:ext cx="8991600" cy="5334000"/>
          </a:xfrm>
        </p:spPr>
        <p:txBody>
          <a:bodyPr/>
          <a:lstStyle/>
          <a:p>
            <a:pPr eaLnBrk="1" hangingPunct="1">
              <a:lnSpc>
                <a:spcPct val="80000"/>
              </a:lnSpc>
            </a:pPr>
            <a:r>
              <a:rPr lang="en-US" sz="2800" b="1" smtClean="0"/>
              <a:t>Sprint burn down chart</a:t>
            </a:r>
            <a:r>
              <a:rPr lang="en-US" sz="2800" smtClean="0"/>
              <a:t>: Daily progress for a Sprint over the sprint’s length.</a:t>
            </a:r>
          </a:p>
          <a:p>
            <a:pPr eaLnBrk="1" hangingPunct="1">
              <a:lnSpc>
                <a:spcPct val="80000"/>
              </a:lnSpc>
            </a:pPr>
            <a:endParaRPr lang="en-US" sz="2800" smtClean="0"/>
          </a:p>
          <a:p>
            <a:pPr eaLnBrk="1" hangingPunct="1">
              <a:lnSpc>
                <a:spcPct val="80000"/>
              </a:lnSpc>
            </a:pPr>
            <a:r>
              <a:rPr lang="en-US" sz="2800" b="1" smtClean="0"/>
              <a:t> </a:t>
            </a:r>
            <a:r>
              <a:rPr lang="en-US" smtClean="0"/>
              <a:t>(</a:t>
            </a:r>
            <a:r>
              <a:rPr lang="en-US" b="1" smtClean="0"/>
              <a:t>User) Story</a:t>
            </a:r>
            <a:r>
              <a:rPr lang="en-US" smtClean="0"/>
              <a:t>:  A feature added to the backlog is commonly referred to as a story; has a specific suggested structure.</a:t>
            </a:r>
          </a:p>
          <a:p>
            <a:pPr lvl="1" eaLnBrk="1" hangingPunct="1">
              <a:lnSpc>
                <a:spcPct val="80000"/>
              </a:lnSpc>
            </a:pPr>
            <a:endParaRPr lang="en-US" sz="3200" smtClean="0"/>
          </a:p>
          <a:p>
            <a:pPr eaLnBrk="1" hangingPunct="1">
              <a:lnSpc>
                <a:spcPct val="80000"/>
              </a:lnSpc>
            </a:pPr>
            <a:r>
              <a:rPr lang="en-US" smtClean="0"/>
              <a:t>Done so development team can identify user, action and required result in a request;  simple way of writing requests anyone can understand. </a:t>
            </a:r>
          </a:p>
          <a:p>
            <a:pPr eaLnBrk="1" hangingPunct="1">
              <a:lnSpc>
                <a:spcPct val="80000"/>
              </a:lnSpc>
            </a:pPr>
            <a:endParaRPr lang="en-US" smtClean="0"/>
          </a:p>
          <a:p>
            <a:pPr eaLnBrk="1" hangingPunct="1">
              <a:lnSpc>
                <a:spcPct val="80000"/>
              </a:lnSpc>
            </a:pPr>
            <a:r>
              <a:rPr lang="en-US" b="1" smtClean="0"/>
              <a:t>Example</a:t>
            </a:r>
            <a:r>
              <a:rPr lang="en-US" smtClean="0"/>
              <a:t>: As a wiki user I want a tools menu on the edit screen so that I can easily apply font formatting.</a:t>
            </a:r>
          </a:p>
          <a:p>
            <a:pPr eaLnBrk="1" hangingPunct="1">
              <a:lnSpc>
                <a:spcPct val="80000"/>
              </a:lnSpc>
            </a:pPr>
            <a:endParaRPr lang="en-US" sz="2800" smtClean="0"/>
          </a:p>
          <a:p>
            <a:pPr eaLnBrk="1" hangingPunct="1"/>
            <a:endParaRPr lang="en-US" sz="28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457200" y="-76200"/>
            <a:ext cx="8229600" cy="1143000"/>
          </a:xfrm>
        </p:spPr>
        <p:txBody>
          <a:bodyPr/>
          <a:lstStyle/>
          <a:p>
            <a:pPr eaLnBrk="1" hangingPunct="1"/>
            <a:r>
              <a:rPr lang="en-US" sz="4000" smtClean="0"/>
              <a:t>More Terminology Used in Scrum:</a:t>
            </a:r>
          </a:p>
        </p:txBody>
      </p:sp>
      <p:sp>
        <p:nvSpPr>
          <p:cNvPr id="29699" name="Rectangle 3"/>
          <p:cNvSpPr>
            <a:spLocks noGrp="1"/>
          </p:cNvSpPr>
          <p:nvPr>
            <p:ph type="body" idx="1"/>
          </p:nvPr>
        </p:nvSpPr>
        <p:spPr>
          <a:xfrm>
            <a:off x="457200" y="990600"/>
            <a:ext cx="8229600" cy="5562600"/>
          </a:xfrm>
        </p:spPr>
        <p:txBody>
          <a:bodyPr/>
          <a:lstStyle/>
          <a:p>
            <a:pPr eaLnBrk="1" hangingPunct="1">
              <a:lnSpc>
                <a:spcPct val="80000"/>
              </a:lnSpc>
            </a:pPr>
            <a:r>
              <a:rPr lang="en-US" sz="2800" smtClean="0">
                <a:solidFill>
                  <a:srgbClr val="000000"/>
                </a:solidFill>
                <a:latin typeface="Arial" pitchFamily="34" charset="0"/>
              </a:rPr>
              <a:t>A </a:t>
            </a:r>
            <a:r>
              <a:rPr lang="en-US" sz="2800" b="1" smtClean="0">
                <a:solidFill>
                  <a:srgbClr val="000000"/>
                </a:solidFill>
                <a:latin typeface="Arial" pitchFamily="34" charset="0"/>
              </a:rPr>
              <a:t>story</a:t>
            </a:r>
            <a:r>
              <a:rPr lang="en-US" sz="2800" smtClean="0">
                <a:solidFill>
                  <a:srgbClr val="000000"/>
                </a:solidFill>
                <a:latin typeface="Arial" pitchFamily="34" charset="0"/>
              </a:rPr>
              <a:t> is an </a:t>
            </a:r>
          </a:p>
          <a:p>
            <a:pPr lvl="1" eaLnBrk="1" hangingPunct="1">
              <a:lnSpc>
                <a:spcPct val="80000"/>
              </a:lnSpc>
            </a:pPr>
            <a:r>
              <a:rPr lang="en-US" sz="2400" i="1" smtClean="0">
                <a:solidFill>
                  <a:srgbClr val="000000"/>
                </a:solidFill>
                <a:latin typeface="Arial" pitchFamily="34" charset="0"/>
              </a:rPr>
              <a:t>independent, </a:t>
            </a:r>
          </a:p>
          <a:p>
            <a:pPr lvl="1" eaLnBrk="1" hangingPunct="1">
              <a:lnSpc>
                <a:spcPct val="80000"/>
              </a:lnSpc>
            </a:pPr>
            <a:r>
              <a:rPr lang="en-US" sz="2400" i="1" smtClean="0">
                <a:solidFill>
                  <a:srgbClr val="000000"/>
                </a:solidFill>
                <a:latin typeface="Arial" pitchFamily="34" charset="0"/>
              </a:rPr>
              <a:t>negotiable, </a:t>
            </a:r>
          </a:p>
          <a:p>
            <a:pPr lvl="1" eaLnBrk="1" hangingPunct="1">
              <a:lnSpc>
                <a:spcPct val="80000"/>
              </a:lnSpc>
            </a:pPr>
            <a:r>
              <a:rPr lang="en-US" sz="2400" i="1" smtClean="0">
                <a:solidFill>
                  <a:srgbClr val="000000"/>
                </a:solidFill>
                <a:latin typeface="Arial" pitchFamily="34" charset="0"/>
              </a:rPr>
              <a:t>valuable, </a:t>
            </a:r>
          </a:p>
          <a:p>
            <a:pPr lvl="1" eaLnBrk="1" hangingPunct="1">
              <a:lnSpc>
                <a:spcPct val="80000"/>
              </a:lnSpc>
            </a:pPr>
            <a:r>
              <a:rPr lang="en-US" sz="2400" i="1" smtClean="0">
                <a:solidFill>
                  <a:srgbClr val="000000"/>
                </a:solidFill>
                <a:latin typeface="Arial" pitchFamily="34" charset="0"/>
              </a:rPr>
              <a:t>estimatable, </a:t>
            </a:r>
          </a:p>
          <a:p>
            <a:pPr lvl="1" eaLnBrk="1" hangingPunct="1">
              <a:lnSpc>
                <a:spcPct val="80000"/>
              </a:lnSpc>
            </a:pPr>
            <a:r>
              <a:rPr lang="en-US" sz="2400" i="1" smtClean="0">
                <a:solidFill>
                  <a:srgbClr val="000000"/>
                </a:solidFill>
                <a:latin typeface="Arial" pitchFamily="34" charset="0"/>
              </a:rPr>
              <a:t>small, </a:t>
            </a:r>
          </a:p>
          <a:p>
            <a:pPr lvl="1" eaLnBrk="1" hangingPunct="1">
              <a:lnSpc>
                <a:spcPct val="80000"/>
              </a:lnSpc>
            </a:pPr>
            <a:r>
              <a:rPr lang="en-US" sz="2400" i="1" smtClean="0">
                <a:solidFill>
                  <a:srgbClr val="000000"/>
                </a:solidFill>
                <a:latin typeface="Arial" pitchFamily="34" charset="0"/>
              </a:rPr>
              <a:t>testable requirement</a:t>
            </a:r>
            <a:r>
              <a:rPr lang="en-US" sz="2400" smtClean="0">
                <a:solidFill>
                  <a:srgbClr val="000000"/>
                </a:solidFill>
                <a:latin typeface="Arial" pitchFamily="34" charset="0"/>
              </a:rPr>
              <a:t>  </a:t>
            </a:r>
          </a:p>
          <a:p>
            <a:pPr eaLnBrk="1" hangingPunct="1">
              <a:lnSpc>
                <a:spcPct val="80000"/>
              </a:lnSpc>
            </a:pPr>
            <a:endParaRPr lang="en-US" sz="2800" smtClean="0">
              <a:solidFill>
                <a:srgbClr val="000000"/>
              </a:solidFill>
              <a:latin typeface="Arial" pitchFamily="34" charset="0"/>
            </a:endParaRPr>
          </a:p>
          <a:p>
            <a:pPr eaLnBrk="1" hangingPunct="1">
              <a:lnSpc>
                <a:spcPct val="80000"/>
              </a:lnSpc>
            </a:pPr>
            <a:r>
              <a:rPr lang="en-US" sz="2800" smtClean="0">
                <a:solidFill>
                  <a:srgbClr val="000000"/>
                </a:solidFill>
                <a:latin typeface="Arial" pitchFamily="34" charset="0"/>
              </a:rPr>
              <a:t>Despite being </a:t>
            </a:r>
            <a:r>
              <a:rPr lang="en-US" sz="2800" b="1" smtClean="0">
                <a:solidFill>
                  <a:srgbClr val="000000"/>
                </a:solidFill>
                <a:latin typeface="Arial" pitchFamily="34" charset="0"/>
              </a:rPr>
              <a:t>independent</a:t>
            </a:r>
            <a:r>
              <a:rPr lang="en-US" sz="2800" smtClean="0">
                <a:solidFill>
                  <a:srgbClr val="000000"/>
                </a:solidFill>
                <a:latin typeface="Arial" pitchFamily="34" charset="0"/>
              </a:rPr>
              <a:t>, stories have no direct dependencies with other requirements.</a:t>
            </a:r>
          </a:p>
          <a:p>
            <a:pPr eaLnBrk="1" hangingPunct="1">
              <a:lnSpc>
                <a:spcPct val="80000"/>
              </a:lnSpc>
            </a:pPr>
            <a:endParaRPr lang="en-US" sz="2800" smtClean="0">
              <a:solidFill>
                <a:srgbClr val="000000"/>
              </a:solidFill>
              <a:latin typeface="Arial" pitchFamily="34" charset="0"/>
            </a:endParaRPr>
          </a:p>
          <a:p>
            <a:pPr eaLnBrk="1" hangingPunct="1">
              <a:lnSpc>
                <a:spcPct val="80000"/>
              </a:lnSpc>
            </a:pPr>
            <a:r>
              <a:rPr lang="en-US" sz="2800" smtClean="0">
                <a:solidFill>
                  <a:srgbClr val="000000"/>
                </a:solidFill>
                <a:latin typeface="Arial" pitchFamily="34" charset="0"/>
              </a:rPr>
              <a:t>Stories may be clustered into epics (a group of related stories) when represented on a product roadmap or further down in the backlog.</a:t>
            </a:r>
          </a:p>
          <a:p>
            <a:pPr eaLnBrk="1" hangingPunct="1">
              <a:lnSpc>
                <a:spcPct val="80000"/>
              </a:lnSpc>
            </a:pPr>
            <a:endParaRPr lang="en-US" sz="2800" smtClean="0"/>
          </a:p>
          <a:p>
            <a:pPr eaLnBrk="1" hangingPunct="1"/>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76200"/>
            <a:ext cx="8229600" cy="1143000"/>
          </a:xfrm>
        </p:spPr>
        <p:txBody>
          <a:bodyPr/>
          <a:lstStyle/>
          <a:p>
            <a:pPr eaLnBrk="1" hangingPunct="1"/>
            <a:r>
              <a:rPr lang="en-US" sz="4000" smtClean="0"/>
              <a:t>More Terminology Used in Scrum:</a:t>
            </a:r>
          </a:p>
        </p:txBody>
      </p:sp>
      <p:sp>
        <p:nvSpPr>
          <p:cNvPr id="30723" name="Content Placeholder 3"/>
          <p:cNvSpPr>
            <a:spLocks noGrp="1"/>
          </p:cNvSpPr>
          <p:nvPr>
            <p:ph idx="1"/>
          </p:nvPr>
        </p:nvSpPr>
        <p:spPr>
          <a:xfrm>
            <a:off x="228600" y="1600200"/>
            <a:ext cx="8686800" cy="4525963"/>
          </a:xfrm>
        </p:spPr>
        <p:txBody>
          <a:bodyPr/>
          <a:lstStyle/>
          <a:p>
            <a:pPr eaLnBrk="1" hangingPunct="1">
              <a:lnSpc>
                <a:spcPct val="80000"/>
              </a:lnSpc>
            </a:pPr>
            <a:r>
              <a:rPr lang="en-US" sz="2800" b="1" smtClean="0"/>
              <a:t>Tasks</a:t>
            </a:r>
            <a:r>
              <a:rPr lang="en-US" sz="2800" smtClean="0"/>
              <a:t>:  Added to story at beginning of a sprint and broken down into hours. </a:t>
            </a:r>
          </a:p>
          <a:p>
            <a:pPr lvl="1" eaLnBrk="1" hangingPunct="1">
              <a:lnSpc>
                <a:spcPct val="80000"/>
              </a:lnSpc>
            </a:pPr>
            <a:r>
              <a:rPr lang="en-US" sz="2400" smtClean="0"/>
              <a:t>Each task should not exceed 12 hours, but it's common for teams to insist that a task take no more than a day to finish.</a:t>
            </a:r>
          </a:p>
          <a:p>
            <a:pPr eaLnBrk="1" hangingPunct="1">
              <a:lnSpc>
                <a:spcPct val="80000"/>
              </a:lnSpc>
            </a:pPr>
            <a:endParaRPr lang="en-US" sz="2800" b="1" smtClean="0"/>
          </a:p>
          <a:p>
            <a:pPr eaLnBrk="1" hangingPunct="1">
              <a:lnSpc>
                <a:spcPct val="80000"/>
              </a:lnSpc>
            </a:pPr>
            <a:r>
              <a:rPr lang="en-US" sz="2800" b="1" smtClean="0"/>
              <a:t>Definition</a:t>
            </a:r>
            <a:r>
              <a:rPr lang="en-US" sz="2800" smtClean="0"/>
              <a:t> </a:t>
            </a:r>
            <a:r>
              <a:rPr lang="en-US" sz="2800" b="1" smtClean="0"/>
              <a:t>of Done </a:t>
            </a:r>
            <a:r>
              <a:rPr lang="en-US" sz="2800" smtClean="0"/>
              <a:t>(DoD):  The </a:t>
            </a:r>
            <a:r>
              <a:rPr lang="en-US" sz="2800" smtClean="0">
                <a:solidFill>
                  <a:srgbClr val="0B0080"/>
                </a:solidFill>
              </a:rPr>
              <a:t>exit-criteria</a:t>
            </a:r>
            <a:r>
              <a:rPr lang="en-US" sz="2800" smtClean="0"/>
              <a:t> used to determine whether a product backlog item is complete. </a:t>
            </a:r>
          </a:p>
          <a:p>
            <a:pPr eaLnBrk="1" hangingPunct="1">
              <a:lnSpc>
                <a:spcPct val="80000"/>
              </a:lnSpc>
            </a:pPr>
            <a:endParaRPr lang="en-US" sz="2800" smtClean="0"/>
          </a:p>
          <a:p>
            <a:pPr eaLnBrk="1" hangingPunct="1">
              <a:lnSpc>
                <a:spcPct val="80000"/>
              </a:lnSpc>
            </a:pPr>
            <a:r>
              <a:rPr lang="en-US" sz="2800" smtClean="0"/>
              <a:t>In many cases the DoD requires that all </a:t>
            </a:r>
            <a:r>
              <a:rPr lang="en-US" sz="2800" smtClean="0">
                <a:solidFill>
                  <a:srgbClr val="0B0080"/>
                </a:solidFill>
              </a:rPr>
              <a:t>regression tests </a:t>
            </a:r>
            <a:r>
              <a:rPr lang="en-US" sz="2800" smtClean="0"/>
              <a:t>should be successful.</a:t>
            </a:r>
          </a:p>
          <a:p>
            <a:pPr eaLnBrk="1" hangingPunct="1">
              <a:lnSpc>
                <a:spcPct val="80000"/>
              </a:lnSpc>
            </a:pPr>
            <a:endParaRPr lang="en-US" sz="2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Introduction</a:t>
            </a:r>
          </a:p>
        </p:txBody>
      </p:sp>
      <p:sp>
        <p:nvSpPr>
          <p:cNvPr id="3075" name="Content Placeholder 2"/>
          <p:cNvSpPr>
            <a:spLocks noGrp="1"/>
          </p:cNvSpPr>
          <p:nvPr>
            <p:ph idx="1"/>
          </p:nvPr>
        </p:nvSpPr>
        <p:spPr/>
        <p:txBody>
          <a:bodyPr/>
          <a:lstStyle/>
          <a:p>
            <a:pPr eaLnBrk="1" hangingPunct="1"/>
            <a:r>
              <a:rPr lang="en-US" smtClean="0"/>
              <a:t>The two dominant Agile approaches are Scrum and eXtreme Programming (XP).</a:t>
            </a:r>
          </a:p>
          <a:p>
            <a:pPr eaLnBrk="1" hangingPunct="1"/>
            <a:r>
              <a:rPr lang="en-US" smtClean="0"/>
              <a:t>XP was arguably the first method deemed to be “Agile”.  </a:t>
            </a:r>
          </a:p>
          <a:p>
            <a:pPr eaLnBrk="1" hangingPunct="1"/>
            <a:r>
              <a:rPr lang="en-US" smtClean="0"/>
              <a:t>We will start with Scrum – very popular and in very wide use today!</a:t>
            </a:r>
          </a:p>
          <a:p>
            <a:pPr eaLnBrk="1" hangingPunct="1"/>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en-US" sz="4000" smtClean="0"/>
              <a:t> More Terminology Used in Scrum:</a:t>
            </a:r>
          </a:p>
        </p:txBody>
      </p:sp>
      <p:sp>
        <p:nvSpPr>
          <p:cNvPr id="31747" name="Rectangle 3"/>
          <p:cNvSpPr>
            <a:spLocks noGrp="1"/>
          </p:cNvSpPr>
          <p:nvPr>
            <p:ph type="body" idx="1"/>
          </p:nvPr>
        </p:nvSpPr>
        <p:spPr/>
        <p:txBody>
          <a:bodyPr/>
          <a:lstStyle/>
          <a:p>
            <a:pPr eaLnBrk="1" hangingPunct="1">
              <a:lnSpc>
                <a:spcPct val="80000"/>
              </a:lnSpc>
            </a:pPr>
            <a:r>
              <a:rPr lang="en-US" sz="2800" b="1" smtClean="0"/>
              <a:t>Velocity</a:t>
            </a:r>
            <a:r>
              <a:rPr lang="en-US" sz="2800" smtClean="0"/>
              <a:t>:  The total effort a team is capable of in a sprint. The number is derived by adding all the    </a:t>
            </a:r>
            <a:r>
              <a:rPr lang="en-US" sz="2800" b="1" smtClean="0"/>
              <a:t>story points</a:t>
            </a:r>
            <a:r>
              <a:rPr lang="en-US" sz="2800" smtClean="0"/>
              <a:t> from the last sprint's stories/features. </a:t>
            </a:r>
          </a:p>
          <a:p>
            <a:pPr eaLnBrk="1" hangingPunct="1">
              <a:lnSpc>
                <a:spcPct val="80000"/>
              </a:lnSpc>
            </a:pPr>
            <a:endParaRPr lang="en-US" sz="2800" smtClean="0"/>
          </a:p>
          <a:p>
            <a:pPr eaLnBrk="1" hangingPunct="1">
              <a:lnSpc>
                <a:spcPct val="80000"/>
              </a:lnSpc>
            </a:pPr>
            <a:r>
              <a:rPr lang="en-US" sz="2800" smtClean="0"/>
              <a:t>This is a </a:t>
            </a:r>
            <a:r>
              <a:rPr lang="en-US" sz="2800" b="1" smtClean="0"/>
              <a:t>guideline</a:t>
            </a:r>
            <a:r>
              <a:rPr lang="en-US" sz="2800" smtClean="0"/>
              <a:t> for the team and assists them in understanding </a:t>
            </a:r>
            <a:r>
              <a:rPr lang="en-US" sz="2800" b="1" smtClean="0"/>
              <a:t>how many stories </a:t>
            </a:r>
            <a:r>
              <a:rPr lang="en-US" sz="2800" smtClean="0"/>
              <a:t>they can do in a sprint.</a:t>
            </a:r>
          </a:p>
          <a:p>
            <a:pPr eaLnBrk="1" hangingPunct="1">
              <a:lnSpc>
                <a:spcPct val="80000"/>
              </a:lnSpc>
            </a:pPr>
            <a:endParaRPr lang="en-US" sz="2800" smtClean="0"/>
          </a:p>
          <a:p>
            <a:pPr eaLnBrk="1" hangingPunct="1">
              <a:lnSpc>
                <a:spcPct val="80000"/>
              </a:lnSpc>
            </a:pPr>
            <a:r>
              <a:rPr lang="en-US" sz="2800" b="1" smtClean="0"/>
              <a:t>Impediment</a:t>
            </a:r>
            <a:r>
              <a:rPr lang="en-US" sz="2800" smtClean="0"/>
              <a:t>:  Anything that prevents a team member from performing work as efficiently as possible.</a:t>
            </a:r>
          </a:p>
          <a:p>
            <a:pPr eaLnBrk="1" hangingPunct="1"/>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152400" y="381000"/>
            <a:ext cx="89916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4000" smtClean="0"/>
              <a:t>Project Management Emphasis based on a Standard 30-day Sprint</a:t>
            </a:r>
          </a:p>
        </p:txBody>
      </p:sp>
      <p:sp>
        <p:nvSpPr>
          <p:cNvPr id="3" name="Content Placeholder 2"/>
          <p:cNvSpPr>
            <a:spLocks noGrp="1"/>
          </p:cNvSpPr>
          <p:nvPr>
            <p:ph idx="1"/>
          </p:nvPr>
        </p:nvSpPr>
        <p:spPr/>
        <p:txBody>
          <a:bodyPr>
            <a:normAutofit fontScale="92500" lnSpcReduction="10000"/>
          </a:bodyPr>
          <a:lstStyle/>
          <a:p>
            <a:pPr eaLnBrk="1" hangingPunct="1">
              <a:lnSpc>
                <a:spcPct val="80000"/>
              </a:lnSpc>
              <a:buFont typeface="Arial" charset="0"/>
              <a:buChar char="•"/>
              <a:defRPr/>
            </a:pPr>
            <a:r>
              <a:rPr lang="en-US" sz="3000" b="1" smtClean="0"/>
              <a:t>Scrum:</a:t>
            </a:r>
            <a:r>
              <a:rPr lang="en-US" sz="3000" smtClean="0"/>
              <a:t> a definite project management emphasis.</a:t>
            </a:r>
          </a:p>
          <a:p>
            <a:pPr eaLnBrk="1" hangingPunct="1">
              <a:lnSpc>
                <a:spcPct val="80000"/>
              </a:lnSpc>
              <a:buFont typeface="Arial" charset="0"/>
              <a:buChar char="•"/>
              <a:defRPr/>
            </a:pPr>
            <a:endParaRPr lang="en-US" sz="3000" smtClean="0"/>
          </a:p>
          <a:p>
            <a:pPr eaLnBrk="1" hangingPunct="1">
              <a:lnSpc>
                <a:spcPct val="80000"/>
              </a:lnSpc>
              <a:buFont typeface="Arial" charset="0"/>
              <a:buChar char="•"/>
              <a:defRPr/>
            </a:pPr>
            <a:r>
              <a:rPr lang="en-US" sz="3000" b="1" smtClean="0"/>
              <a:t>Scrum Master</a:t>
            </a:r>
            <a:r>
              <a:rPr lang="en-US" sz="3000" smtClean="0"/>
              <a:t>:  A </a:t>
            </a:r>
            <a:r>
              <a:rPr lang="en-US" sz="3000" b="1" smtClean="0"/>
              <a:t>Scrum project</a:t>
            </a:r>
            <a:r>
              <a:rPr lang="en-US" sz="3000" smtClean="0"/>
              <a:t> Is managed by a Scrum Master, who can be considered as much a </a:t>
            </a:r>
            <a:r>
              <a:rPr lang="en-US" sz="3000" u="sng" smtClean="0"/>
              <a:t>consultant or coach as a manager</a:t>
            </a:r>
            <a:r>
              <a:rPr lang="en-US" sz="3000" smtClean="0"/>
              <a:t>.</a:t>
            </a:r>
          </a:p>
          <a:p>
            <a:pPr eaLnBrk="1" hangingPunct="1">
              <a:lnSpc>
                <a:spcPct val="80000"/>
              </a:lnSpc>
              <a:buFont typeface="Arial" charset="0"/>
              <a:buChar char="•"/>
              <a:defRPr/>
            </a:pPr>
            <a:endParaRPr lang="en-US" sz="3000" b="1" smtClean="0"/>
          </a:p>
          <a:p>
            <a:pPr eaLnBrk="1" hangingPunct="1">
              <a:lnSpc>
                <a:spcPct val="80000"/>
              </a:lnSpc>
              <a:buFont typeface="Arial" charset="0"/>
              <a:buChar char="•"/>
              <a:defRPr/>
            </a:pPr>
            <a:r>
              <a:rPr lang="en-US" sz="3000" b="1" smtClean="0"/>
              <a:t>Sprint</a:t>
            </a:r>
            <a:r>
              <a:rPr lang="en-US" sz="3000" smtClean="0"/>
              <a:t>.  Scrum has a fundamental 30-day development cycle called a </a:t>
            </a:r>
            <a:r>
              <a:rPr lang="en-US" sz="3000" b="1" smtClean="0"/>
              <a:t>Sprint</a:t>
            </a:r>
            <a:r>
              <a:rPr lang="en-US" sz="3000" smtClean="0"/>
              <a:t>, preceded by </a:t>
            </a:r>
          </a:p>
          <a:p>
            <a:pPr lvl="1" eaLnBrk="1" hangingPunct="1">
              <a:lnSpc>
                <a:spcPct val="80000"/>
              </a:lnSpc>
              <a:buFont typeface="Arial" charset="0"/>
              <a:buChar char="–"/>
              <a:defRPr/>
            </a:pPr>
            <a:r>
              <a:rPr lang="en-US" sz="2600" b="1" smtClean="0"/>
              <a:t>pre-Sprint</a:t>
            </a:r>
            <a:r>
              <a:rPr lang="en-US" sz="2600" smtClean="0"/>
              <a:t> activities and </a:t>
            </a:r>
            <a:r>
              <a:rPr lang="en-US" sz="2600" b="1" smtClean="0"/>
              <a:t>post-Sprint</a:t>
            </a:r>
            <a:r>
              <a:rPr lang="en-US" sz="2600" smtClean="0"/>
              <a:t> activities.</a:t>
            </a:r>
          </a:p>
          <a:p>
            <a:pPr lvl="1" eaLnBrk="1" hangingPunct="1">
              <a:lnSpc>
                <a:spcPct val="80000"/>
              </a:lnSpc>
              <a:buFont typeface="Arial" charset="0"/>
              <a:buNone/>
              <a:defRPr/>
            </a:pPr>
            <a:endParaRPr lang="en-US" sz="2600" smtClean="0"/>
          </a:p>
          <a:p>
            <a:pPr eaLnBrk="1" hangingPunct="1">
              <a:lnSpc>
                <a:spcPct val="80000"/>
              </a:lnSpc>
              <a:buFont typeface="Arial" charset="0"/>
              <a:buChar char="•"/>
              <a:defRPr/>
            </a:pPr>
            <a:r>
              <a:rPr lang="en-US" sz="3000" b="1" smtClean="0"/>
              <a:t>Daily Scrum</a:t>
            </a:r>
            <a:r>
              <a:rPr lang="en-US" sz="3000" smtClean="0"/>
              <a:t>:  A short (less than 30 minutes) daily Scrum Meeting allows the team to monitor status and communicate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Product Backlog for Planning</a:t>
            </a:r>
          </a:p>
        </p:txBody>
      </p:sp>
      <p:sp>
        <p:nvSpPr>
          <p:cNvPr id="5123" name="Content Placeholder 2"/>
          <p:cNvSpPr>
            <a:spLocks noGrp="1"/>
          </p:cNvSpPr>
          <p:nvPr>
            <p:ph idx="1"/>
          </p:nvPr>
        </p:nvSpPr>
        <p:spPr/>
        <p:txBody>
          <a:bodyPr/>
          <a:lstStyle/>
          <a:p>
            <a:pPr eaLnBrk="1" hangingPunct="1">
              <a:lnSpc>
                <a:spcPct val="80000"/>
              </a:lnSpc>
            </a:pPr>
            <a:r>
              <a:rPr lang="en-US" sz="3000" b="1" smtClean="0"/>
              <a:t>Project planning</a:t>
            </a:r>
            <a:r>
              <a:rPr lang="en-US" sz="3000" smtClean="0"/>
              <a:t> is based on a </a:t>
            </a:r>
            <a:r>
              <a:rPr lang="en-US" sz="3000" b="1" smtClean="0"/>
              <a:t>Product Backlog</a:t>
            </a:r>
            <a:r>
              <a:rPr lang="en-US" sz="3000" smtClean="0"/>
              <a:t>, which contains </a:t>
            </a:r>
          </a:p>
          <a:p>
            <a:pPr lvl="1" eaLnBrk="1" hangingPunct="1">
              <a:lnSpc>
                <a:spcPct val="80000"/>
              </a:lnSpc>
            </a:pPr>
            <a:r>
              <a:rPr lang="en-US" sz="2600" smtClean="0"/>
              <a:t>functions and </a:t>
            </a:r>
          </a:p>
          <a:p>
            <a:pPr lvl="1" eaLnBrk="1" hangingPunct="1">
              <a:lnSpc>
                <a:spcPct val="80000"/>
              </a:lnSpc>
            </a:pPr>
            <a:r>
              <a:rPr lang="en-US" sz="2600" smtClean="0"/>
              <a:t>technology enhancements </a:t>
            </a:r>
          </a:p>
          <a:p>
            <a:pPr eaLnBrk="1" hangingPunct="1">
              <a:lnSpc>
                <a:spcPct val="80000"/>
              </a:lnSpc>
            </a:pPr>
            <a:r>
              <a:rPr lang="en-US" sz="3000" smtClean="0"/>
              <a:t>envisioned for the project.</a:t>
            </a:r>
          </a:p>
          <a:p>
            <a:pPr eaLnBrk="1" hangingPunct="1">
              <a:lnSpc>
                <a:spcPct val="80000"/>
              </a:lnSpc>
            </a:pPr>
            <a:endParaRPr lang="en-US" sz="3000" smtClean="0"/>
          </a:p>
          <a:p>
            <a:pPr eaLnBrk="1" hangingPunct="1">
              <a:lnSpc>
                <a:spcPct val="80000"/>
              </a:lnSpc>
            </a:pPr>
            <a:r>
              <a:rPr lang="en-US" sz="3000" smtClean="0"/>
              <a:t>Two meetings are held – </a:t>
            </a:r>
          </a:p>
          <a:p>
            <a:pPr lvl="1" eaLnBrk="1" hangingPunct="1">
              <a:lnSpc>
                <a:spcPct val="80000"/>
              </a:lnSpc>
            </a:pPr>
            <a:r>
              <a:rPr lang="en-US" sz="2600" smtClean="0"/>
              <a:t>one to decide the </a:t>
            </a:r>
            <a:r>
              <a:rPr lang="en-US" sz="2600" b="1" smtClean="0"/>
              <a:t>features</a:t>
            </a:r>
            <a:r>
              <a:rPr lang="en-US" sz="2600" smtClean="0"/>
              <a:t> </a:t>
            </a:r>
            <a:r>
              <a:rPr lang="en-US" sz="2600" b="1" smtClean="0"/>
              <a:t>for the next Sprint</a:t>
            </a:r>
            <a:r>
              <a:rPr lang="en-US" sz="2600" smtClean="0"/>
              <a:t> and </a:t>
            </a:r>
          </a:p>
          <a:p>
            <a:pPr lvl="1" eaLnBrk="1" hangingPunct="1">
              <a:lnSpc>
                <a:spcPct val="80000"/>
              </a:lnSpc>
            </a:pPr>
            <a:r>
              <a:rPr lang="en-US" sz="2600" smtClean="0"/>
              <a:t>the other to </a:t>
            </a:r>
            <a:r>
              <a:rPr lang="en-US" sz="2600" b="1" smtClean="0"/>
              <a:t>plan out the work</a:t>
            </a:r>
            <a:r>
              <a:rPr lang="en-US" sz="260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76200"/>
            <a:ext cx="8229600" cy="1143000"/>
          </a:xfrm>
        </p:spPr>
        <p:txBody>
          <a:bodyPr/>
          <a:lstStyle/>
          <a:p>
            <a:pPr eaLnBrk="1" hangingPunct="1"/>
            <a:r>
              <a:rPr lang="en-US" smtClean="0"/>
              <a:t>Scrum and Scalability</a:t>
            </a:r>
          </a:p>
        </p:txBody>
      </p:sp>
      <p:sp>
        <p:nvSpPr>
          <p:cNvPr id="3" name="Content Placeholder 2"/>
          <p:cNvSpPr>
            <a:spLocks noGrp="1"/>
          </p:cNvSpPr>
          <p:nvPr>
            <p:ph idx="1"/>
          </p:nvPr>
        </p:nvSpPr>
        <p:spPr/>
        <p:txBody>
          <a:bodyPr>
            <a:normAutofit fontScale="92500" lnSpcReduction="10000"/>
          </a:bodyPr>
          <a:lstStyle/>
          <a:p>
            <a:pPr eaLnBrk="1" hangingPunct="1">
              <a:lnSpc>
                <a:spcPct val="90000"/>
              </a:lnSpc>
              <a:buFont typeface="Arial" charset="0"/>
              <a:buChar char="•"/>
              <a:defRPr/>
            </a:pPr>
            <a:r>
              <a:rPr lang="en-US" smtClean="0"/>
              <a:t>Scrum: one of the </a:t>
            </a:r>
            <a:r>
              <a:rPr lang="en-US" b="1" smtClean="0"/>
              <a:t>few agile methods</a:t>
            </a:r>
            <a:r>
              <a:rPr lang="en-US" smtClean="0"/>
              <a:t> used to </a:t>
            </a:r>
            <a:r>
              <a:rPr lang="en-US" sz="3600" b="1" smtClean="0"/>
              <a:t>scale up</a:t>
            </a:r>
            <a:r>
              <a:rPr lang="en-US" smtClean="0"/>
              <a:t> for larger projects.</a:t>
            </a:r>
          </a:p>
          <a:p>
            <a:pPr eaLnBrk="1" hangingPunct="1">
              <a:lnSpc>
                <a:spcPct val="90000"/>
              </a:lnSpc>
              <a:buFont typeface="Arial" charset="0"/>
              <a:buChar char="•"/>
              <a:defRPr/>
            </a:pPr>
            <a:r>
              <a:rPr lang="en-US" smtClean="0"/>
              <a:t>How done?</a:t>
            </a:r>
          </a:p>
          <a:p>
            <a:pPr lvl="1" eaLnBrk="1" hangingPunct="1">
              <a:lnSpc>
                <a:spcPct val="90000"/>
              </a:lnSpc>
              <a:buFont typeface="Arial" charset="0"/>
              <a:buChar char="–"/>
              <a:defRPr/>
            </a:pPr>
            <a:r>
              <a:rPr lang="en-US" sz="3200" smtClean="0"/>
              <a:t>Accomplished the </a:t>
            </a:r>
            <a:r>
              <a:rPr lang="en-US" sz="3200" u="sng" smtClean="0"/>
              <a:t>same way</a:t>
            </a:r>
            <a:r>
              <a:rPr lang="en-US" sz="3200" smtClean="0"/>
              <a:t> as organizations handle integrated product teams.</a:t>
            </a:r>
          </a:p>
          <a:p>
            <a:pPr lvl="1" eaLnBrk="1" hangingPunct="1">
              <a:lnSpc>
                <a:spcPct val="90000"/>
              </a:lnSpc>
              <a:buFont typeface="Arial" charset="0"/>
              <a:buChar char="–"/>
              <a:defRPr/>
            </a:pPr>
            <a:r>
              <a:rPr lang="en-US" sz="3200" u="sng" smtClean="0"/>
              <a:t>Individual Scrum team coaches</a:t>
            </a:r>
            <a:r>
              <a:rPr lang="en-US" sz="3200" smtClean="0"/>
              <a:t> - part of a </a:t>
            </a:r>
            <a:r>
              <a:rPr lang="en-US" sz="3200" u="sng" smtClean="0"/>
              <a:t>higher</a:t>
            </a:r>
            <a:r>
              <a:rPr lang="en-US" sz="3200" smtClean="0"/>
              <a:t> </a:t>
            </a:r>
            <a:r>
              <a:rPr lang="en-US" sz="3200" u="sng" smtClean="0"/>
              <a:t>echelon</a:t>
            </a:r>
            <a:r>
              <a:rPr lang="en-US" sz="3200" smtClean="0"/>
              <a:t> </a:t>
            </a:r>
            <a:r>
              <a:rPr lang="en-US" sz="3200" u="sng" smtClean="0"/>
              <a:t>team</a:t>
            </a:r>
            <a:r>
              <a:rPr lang="en-US" sz="3200" smtClean="0"/>
              <a:t> </a:t>
            </a:r>
            <a:r>
              <a:rPr lang="en-US" sz="3200" u="sng" smtClean="0"/>
              <a:t>of</a:t>
            </a:r>
            <a:r>
              <a:rPr lang="en-US" sz="3200" smtClean="0"/>
              <a:t> </a:t>
            </a:r>
            <a:r>
              <a:rPr lang="en-US" sz="3200" u="sng" smtClean="0"/>
              <a:t>coaches</a:t>
            </a:r>
            <a:r>
              <a:rPr lang="en-US" sz="3200" smtClean="0"/>
              <a:t> spanning several products.</a:t>
            </a:r>
          </a:p>
          <a:p>
            <a:pPr lvl="1" eaLnBrk="1" hangingPunct="1">
              <a:lnSpc>
                <a:spcPct val="90000"/>
              </a:lnSpc>
              <a:buFont typeface="Arial" charset="0"/>
              <a:buChar char="–"/>
              <a:defRPr/>
            </a:pPr>
            <a:r>
              <a:rPr lang="en-US" sz="3200" smtClean="0"/>
              <a:t>This provides for communications to avoid conflicting development issues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52400"/>
            <a:ext cx="8229600" cy="1143000"/>
          </a:xfrm>
        </p:spPr>
        <p:txBody>
          <a:bodyPr/>
          <a:lstStyle/>
          <a:p>
            <a:pPr eaLnBrk="1" hangingPunct="1"/>
            <a:r>
              <a:rPr lang="en-US" smtClean="0"/>
              <a:t>Scrum - Queues</a:t>
            </a:r>
          </a:p>
        </p:txBody>
      </p:sp>
      <p:sp>
        <p:nvSpPr>
          <p:cNvPr id="3" name="Content Placeholder 2"/>
          <p:cNvSpPr>
            <a:spLocks noGrp="1"/>
          </p:cNvSpPr>
          <p:nvPr>
            <p:ph idx="1"/>
          </p:nvPr>
        </p:nvSpPr>
        <p:spPr>
          <a:xfrm>
            <a:off x="0" y="838200"/>
            <a:ext cx="9144000" cy="5486400"/>
          </a:xfrm>
        </p:spPr>
        <p:txBody>
          <a:bodyPr>
            <a:normAutofit lnSpcReduction="10000"/>
          </a:bodyPr>
          <a:lstStyle/>
          <a:p>
            <a:pPr eaLnBrk="1" hangingPunct="1">
              <a:lnSpc>
                <a:spcPct val="80000"/>
              </a:lnSpc>
              <a:buFont typeface="Arial" charset="0"/>
              <a:buChar char="•"/>
              <a:defRPr/>
            </a:pPr>
            <a:r>
              <a:rPr lang="en-US" dirty="0" smtClean="0"/>
              <a:t>Product Backlog </a:t>
            </a:r>
            <a:r>
              <a:rPr lang="en-US" dirty="0" smtClean="0">
                <a:sym typeface="Wingdings" pitchFamily="2" charset="2"/>
              </a:rPr>
              <a:t> Sprint Backlog  Sprint  Working increment of the Software</a:t>
            </a:r>
          </a:p>
          <a:p>
            <a:pPr eaLnBrk="1" hangingPunct="1">
              <a:lnSpc>
                <a:spcPct val="80000"/>
              </a:lnSpc>
              <a:buFont typeface="Arial" charset="0"/>
              <a:buChar char="•"/>
              <a:defRPr/>
            </a:pPr>
            <a:endParaRPr lang="en-US" dirty="0" smtClean="0">
              <a:sym typeface="Wingdings" pitchFamily="2" charset="2"/>
            </a:endParaRPr>
          </a:p>
          <a:p>
            <a:pPr eaLnBrk="1" hangingPunct="1">
              <a:lnSpc>
                <a:spcPct val="80000"/>
              </a:lnSpc>
              <a:buFont typeface="Arial" charset="0"/>
              <a:buChar char="•"/>
              <a:defRPr/>
            </a:pPr>
            <a:r>
              <a:rPr lang="en-US" b="1" dirty="0" smtClean="0">
                <a:sym typeface="Wingdings" pitchFamily="2" charset="2"/>
              </a:rPr>
              <a:t>Scrum</a:t>
            </a:r>
            <a:r>
              <a:rPr lang="en-US" dirty="0" smtClean="0">
                <a:sym typeface="Wingdings" pitchFamily="2" charset="2"/>
              </a:rPr>
              <a:t> uses </a:t>
            </a:r>
            <a:r>
              <a:rPr lang="en-US" b="1" dirty="0" smtClean="0">
                <a:sym typeface="Wingdings" pitchFamily="2" charset="2"/>
              </a:rPr>
              <a:t>lightweight queue-based management</a:t>
            </a:r>
            <a:r>
              <a:rPr lang="en-US" dirty="0" smtClean="0">
                <a:sym typeface="Wingdings" pitchFamily="2" charset="2"/>
              </a:rPr>
              <a:t> and work-breakdown mechanisms.</a:t>
            </a:r>
          </a:p>
          <a:p>
            <a:pPr eaLnBrk="1" hangingPunct="1">
              <a:lnSpc>
                <a:spcPct val="80000"/>
              </a:lnSpc>
              <a:buFont typeface="Arial" charset="0"/>
              <a:buChar char="•"/>
              <a:defRPr/>
            </a:pPr>
            <a:endParaRPr lang="en-US" dirty="0" smtClean="0">
              <a:sym typeface="Wingdings" pitchFamily="2" charset="2"/>
            </a:endParaRPr>
          </a:p>
          <a:p>
            <a:pPr eaLnBrk="1" hangingPunct="1">
              <a:lnSpc>
                <a:spcPct val="80000"/>
              </a:lnSpc>
              <a:buFont typeface="Arial" charset="0"/>
              <a:buChar char="•"/>
              <a:defRPr/>
            </a:pPr>
            <a:r>
              <a:rPr lang="en-US" b="1" dirty="0" smtClean="0">
                <a:sym typeface="Wingdings" pitchFamily="2" charset="2"/>
              </a:rPr>
              <a:t>Product Backlog queue</a:t>
            </a:r>
            <a:r>
              <a:rPr lang="en-US" dirty="0" smtClean="0">
                <a:sym typeface="Wingdings" pitchFamily="2" charset="2"/>
              </a:rPr>
              <a:t>:  a low-tech customer-managed queue of demand requests for products.</a:t>
            </a:r>
          </a:p>
          <a:p>
            <a:pPr eaLnBrk="1" hangingPunct="1">
              <a:lnSpc>
                <a:spcPct val="80000"/>
              </a:lnSpc>
              <a:buFont typeface="Arial" charset="0"/>
              <a:buChar char="•"/>
              <a:defRPr/>
            </a:pPr>
            <a:r>
              <a:rPr lang="en-US" dirty="0" smtClean="0">
                <a:sym typeface="Wingdings" pitchFamily="2" charset="2"/>
              </a:rPr>
              <a:t>.</a:t>
            </a:r>
          </a:p>
          <a:p>
            <a:pPr eaLnBrk="1" hangingPunct="1">
              <a:lnSpc>
                <a:spcPct val="80000"/>
              </a:lnSpc>
              <a:buFont typeface="Arial" charset="0"/>
              <a:buChar char="•"/>
              <a:defRPr/>
            </a:pPr>
            <a:r>
              <a:rPr lang="en-US" b="1" dirty="0" smtClean="0">
                <a:sym typeface="Wingdings" pitchFamily="2" charset="2"/>
              </a:rPr>
              <a:t>Sprint</a:t>
            </a:r>
            <a:r>
              <a:rPr lang="en-US" dirty="0" smtClean="0">
                <a:sym typeface="Wingdings" pitchFamily="2" charset="2"/>
              </a:rPr>
              <a:t>:  At launch time, a Sprint (30-day time-boxed iteration) does </a:t>
            </a:r>
            <a:r>
              <a:rPr lang="en-US" b="1" dirty="0" smtClean="0">
                <a:sym typeface="Wingdings" pitchFamily="2" charset="2"/>
              </a:rPr>
              <a:t>just-in-time planning</a:t>
            </a:r>
            <a:r>
              <a:rPr lang="en-US" dirty="0" smtClean="0">
                <a:sym typeface="Wingdings" pitchFamily="2" charset="2"/>
              </a:rPr>
              <a:t> </a:t>
            </a:r>
          </a:p>
          <a:p>
            <a:pPr eaLnBrk="1" hangingPunct="1">
              <a:lnSpc>
                <a:spcPct val="80000"/>
              </a:lnSpc>
              <a:buFont typeface="Arial" charset="0"/>
              <a:buChar char="•"/>
              <a:defRPr/>
            </a:pPr>
            <a:endParaRPr lang="en-US" dirty="0" smtClean="0">
              <a:sym typeface="Wingdings" pitchFamily="2" charset="2"/>
            </a:endParaRPr>
          </a:p>
          <a:p>
            <a:pPr eaLnBrk="1" hangingPunct="1">
              <a:lnSpc>
                <a:spcPct val="80000"/>
              </a:lnSpc>
              <a:buFont typeface="Arial" charset="0"/>
              <a:buChar char="•"/>
              <a:defRPr/>
            </a:pPr>
            <a:r>
              <a:rPr lang="en-US" b="1" dirty="0" smtClean="0">
                <a:sym typeface="Wingdings" pitchFamily="2" charset="2"/>
              </a:rPr>
              <a:t>Sprint</a:t>
            </a:r>
            <a:r>
              <a:rPr lang="en-US" dirty="0" smtClean="0">
                <a:sym typeface="Wingdings" pitchFamily="2" charset="2"/>
              </a:rPr>
              <a:t> </a:t>
            </a:r>
            <a:r>
              <a:rPr lang="en-US" b="1" dirty="0" smtClean="0">
                <a:sym typeface="Wingdings" pitchFamily="2" charset="2"/>
              </a:rPr>
              <a:t>Backlog</a:t>
            </a:r>
            <a:r>
              <a:rPr lang="en-US" dirty="0" smtClean="0">
                <a:sym typeface="Wingdings" pitchFamily="2" charset="2"/>
              </a:rPr>
              <a:t>: queue for Sprint work-mgmt</a:t>
            </a:r>
            <a:r>
              <a:rPr lang="en-US" b="1" dirty="0" smtClean="0">
                <a:sym typeface="Wingdings" pitchFamily="2" charset="2"/>
              </a:rPr>
              <a:t>.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457200" y="-76200"/>
            <a:ext cx="8229600" cy="1143000"/>
          </a:xfrm>
        </p:spPr>
        <p:txBody>
          <a:bodyPr/>
          <a:lstStyle/>
          <a:p>
            <a:pPr eaLnBrk="1" hangingPunct="1"/>
            <a:r>
              <a:rPr lang="en-US" smtClean="0"/>
              <a:t>Scrum - Management</a:t>
            </a:r>
          </a:p>
        </p:txBody>
      </p:sp>
      <p:sp>
        <p:nvSpPr>
          <p:cNvPr id="3" name="Content Placeholder 2"/>
          <p:cNvSpPr>
            <a:spLocks noGrp="1"/>
          </p:cNvSpPr>
          <p:nvPr>
            <p:ph idx="4294967295"/>
          </p:nvPr>
        </p:nvSpPr>
        <p:spPr>
          <a:xfrm>
            <a:off x="457200" y="685800"/>
            <a:ext cx="8458200" cy="5791200"/>
          </a:xfrm>
        </p:spPr>
        <p:txBody>
          <a:bodyPr>
            <a:normAutofit/>
          </a:bodyPr>
          <a:lstStyle/>
          <a:p>
            <a:pPr eaLnBrk="1" hangingPunct="1">
              <a:lnSpc>
                <a:spcPct val="80000"/>
              </a:lnSpc>
              <a:buFont typeface="Arial" charset="0"/>
              <a:buNone/>
              <a:defRPr/>
            </a:pPr>
            <a:r>
              <a:rPr lang="en-US" i="1" dirty="0" smtClean="0">
                <a:sym typeface="Wingdings" pitchFamily="2" charset="2"/>
              </a:rPr>
              <a:t> </a:t>
            </a:r>
          </a:p>
          <a:p>
            <a:pPr eaLnBrk="1" hangingPunct="1">
              <a:lnSpc>
                <a:spcPct val="80000"/>
              </a:lnSpc>
              <a:buFont typeface="Arial" charset="0"/>
              <a:buChar char="•"/>
              <a:defRPr/>
            </a:pPr>
            <a:r>
              <a:rPr lang="en-US" b="1" dirty="0" smtClean="0">
                <a:sym typeface="Wingdings" pitchFamily="2" charset="2"/>
              </a:rPr>
              <a:t>Daily Scrum:  </a:t>
            </a:r>
            <a:r>
              <a:rPr lang="en-US" dirty="0" smtClean="0">
                <a:sym typeface="Wingdings" pitchFamily="2" charset="2"/>
              </a:rPr>
              <a:t>Very</a:t>
            </a:r>
            <a:r>
              <a:rPr lang="en-US" b="1" dirty="0" smtClean="0">
                <a:sym typeface="Wingdings" pitchFamily="2" charset="2"/>
              </a:rPr>
              <a:t> </a:t>
            </a:r>
            <a:r>
              <a:rPr lang="en-US" dirty="0" smtClean="0">
                <a:sym typeface="Wingdings" pitchFamily="2" charset="2"/>
              </a:rPr>
              <a:t>notable and very visible</a:t>
            </a:r>
          </a:p>
          <a:p>
            <a:pPr eaLnBrk="1" hangingPunct="1">
              <a:lnSpc>
                <a:spcPct val="80000"/>
              </a:lnSpc>
              <a:buFont typeface="Arial" charset="0"/>
              <a:buChar char="•"/>
              <a:defRPr/>
            </a:pPr>
            <a:r>
              <a:rPr lang="en-US" dirty="0" smtClean="0">
                <a:sym typeface="Wingdings" pitchFamily="2" charset="2"/>
              </a:rPr>
              <a:t>Is a </a:t>
            </a:r>
            <a:r>
              <a:rPr lang="en-US" b="1" dirty="0" smtClean="0">
                <a:sym typeface="Wingdings" pitchFamily="2" charset="2"/>
              </a:rPr>
              <a:t>daily standup</a:t>
            </a:r>
            <a:r>
              <a:rPr lang="en-US" dirty="0" smtClean="0">
                <a:sym typeface="Wingdings" pitchFamily="2" charset="2"/>
              </a:rPr>
              <a:t>, </a:t>
            </a:r>
          </a:p>
          <a:p>
            <a:pPr lvl="1" eaLnBrk="1" hangingPunct="1">
              <a:lnSpc>
                <a:spcPct val="80000"/>
              </a:lnSpc>
              <a:buFont typeface="Arial" charset="0"/>
              <a:buChar char="–"/>
              <a:defRPr/>
            </a:pPr>
            <a:r>
              <a:rPr lang="en-US" b="1" dirty="0" smtClean="0">
                <a:sym typeface="Wingdings" pitchFamily="2" charset="2"/>
              </a:rPr>
              <a:t>except</a:t>
            </a:r>
            <a:r>
              <a:rPr lang="en-US" dirty="0" smtClean="0">
                <a:sym typeface="Wingdings" pitchFamily="2" charset="2"/>
              </a:rPr>
              <a:t> that it is the </a:t>
            </a:r>
            <a:r>
              <a:rPr lang="en-US" b="1" dirty="0" smtClean="0">
                <a:sym typeface="Wingdings" pitchFamily="2" charset="2"/>
              </a:rPr>
              <a:t>team</a:t>
            </a:r>
            <a:r>
              <a:rPr lang="en-US" dirty="0" smtClean="0">
                <a:sym typeface="Wingdings" pitchFamily="2" charset="2"/>
              </a:rPr>
              <a:t> that is participating and sharing coordination information </a:t>
            </a:r>
            <a:r>
              <a:rPr lang="en-US" b="1" dirty="0" smtClean="0">
                <a:sym typeface="Wingdings" pitchFamily="2" charset="2"/>
              </a:rPr>
              <a:t>not</a:t>
            </a:r>
            <a:r>
              <a:rPr lang="en-US" dirty="0" smtClean="0">
                <a:sym typeface="Wingdings" pitchFamily="2" charset="2"/>
              </a:rPr>
              <a:t> a </a:t>
            </a:r>
            <a:r>
              <a:rPr lang="en-US" b="1" dirty="0" smtClean="0">
                <a:sym typeface="Wingdings" pitchFamily="2" charset="2"/>
              </a:rPr>
              <a:t>central</a:t>
            </a:r>
            <a:r>
              <a:rPr lang="en-US" dirty="0" smtClean="0">
                <a:sym typeface="Wingdings" pitchFamily="2" charset="2"/>
              </a:rPr>
              <a:t> </a:t>
            </a:r>
            <a:r>
              <a:rPr lang="en-US" b="1" dirty="0" smtClean="0">
                <a:sym typeface="Wingdings" pitchFamily="2" charset="2"/>
              </a:rPr>
              <a:t>project</a:t>
            </a:r>
            <a:r>
              <a:rPr lang="en-US" dirty="0" smtClean="0">
                <a:sym typeface="Wingdings" pitchFamily="2" charset="2"/>
              </a:rPr>
              <a:t> </a:t>
            </a:r>
            <a:r>
              <a:rPr lang="en-US" b="1" dirty="0" smtClean="0">
                <a:sym typeface="Wingdings" pitchFamily="2" charset="2"/>
              </a:rPr>
              <a:t>manager</a:t>
            </a:r>
            <a:r>
              <a:rPr lang="en-US" dirty="0" smtClean="0">
                <a:sym typeface="Wingdings" pitchFamily="2" charset="2"/>
              </a:rPr>
              <a:t>.</a:t>
            </a:r>
          </a:p>
          <a:p>
            <a:pPr marL="0" indent="0" eaLnBrk="1" hangingPunct="1">
              <a:lnSpc>
                <a:spcPct val="80000"/>
              </a:lnSpc>
              <a:buFont typeface="Arial" charset="0"/>
              <a:buNone/>
              <a:defRPr/>
            </a:pPr>
            <a:endParaRPr lang="en-US" dirty="0" smtClean="0">
              <a:sym typeface="Wingdings" pitchFamily="2" charset="2"/>
            </a:endParaRPr>
          </a:p>
          <a:p>
            <a:pPr eaLnBrk="1" hangingPunct="1">
              <a:lnSpc>
                <a:spcPct val="80000"/>
              </a:lnSpc>
              <a:buFont typeface="Arial" charset="0"/>
              <a:buChar char="•"/>
              <a:defRPr/>
            </a:pPr>
            <a:r>
              <a:rPr lang="en-US" b="1" dirty="0" smtClean="0">
                <a:sym typeface="Wingdings" pitchFamily="2" charset="2"/>
              </a:rPr>
              <a:t>Scrum Master</a:t>
            </a:r>
            <a:r>
              <a:rPr lang="en-US" i="1" dirty="0" smtClean="0">
                <a:sym typeface="Wingdings" pitchFamily="2" charset="2"/>
              </a:rPr>
              <a:t> </a:t>
            </a:r>
          </a:p>
          <a:p>
            <a:pPr lvl="1" eaLnBrk="1" hangingPunct="1">
              <a:lnSpc>
                <a:spcPct val="80000"/>
              </a:lnSpc>
              <a:buFont typeface="Arial" charset="0"/>
              <a:buChar char="–"/>
              <a:defRPr/>
            </a:pPr>
            <a:r>
              <a:rPr lang="en-US" dirty="0" smtClean="0">
                <a:sym typeface="Wingdings" pitchFamily="2" charset="2"/>
              </a:rPr>
              <a:t>holds daily scrum and </a:t>
            </a:r>
          </a:p>
          <a:p>
            <a:pPr lvl="1" eaLnBrk="1" hangingPunct="1">
              <a:lnSpc>
                <a:spcPct val="80000"/>
              </a:lnSpc>
              <a:buFont typeface="Arial" charset="0"/>
              <a:buChar char="–"/>
              <a:defRPr/>
            </a:pPr>
            <a:r>
              <a:rPr lang="en-US" dirty="0" smtClean="0">
                <a:sym typeface="Wingdings" pitchFamily="2" charset="2"/>
              </a:rPr>
              <a:t>acts more as a </a:t>
            </a:r>
            <a:r>
              <a:rPr lang="en-US" b="1" dirty="0" smtClean="0">
                <a:sym typeface="Wingdings" pitchFamily="2" charset="2"/>
              </a:rPr>
              <a:t>facilitator</a:t>
            </a:r>
            <a:r>
              <a:rPr lang="en-US" dirty="0" smtClean="0">
                <a:sym typeface="Wingdings" pitchFamily="2" charset="2"/>
              </a:rPr>
              <a:t> and </a:t>
            </a:r>
            <a:r>
              <a:rPr lang="en-US" b="1" dirty="0" smtClean="0">
                <a:sym typeface="Wingdings" pitchFamily="2" charset="2"/>
              </a:rPr>
              <a:t>runs</a:t>
            </a:r>
            <a:r>
              <a:rPr lang="en-US" dirty="0" smtClean="0">
                <a:sym typeface="Wingdings" pitchFamily="2" charset="2"/>
              </a:rPr>
              <a:t> </a:t>
            </a:r>
            <a:r>
              <a:rPr lang="en-US" b="1" dirty="0" smtClean="0">
                <a:sym typeface="Wingdings" pitchFamily="2" charset="2"/>
              </a:rPr>
              <a:t>interference</a:t>
            </a:r>
            <a:r>
              <a:rPr lang="en-US" dirty="0" smtClean="0">
                <a:sym typeface="Wingdings" pitchFamily="2" charset="2"/>
              </a:rPr>
              <a:t> for the core team when </a:t>
            </a:r>
            <a:r>
              <a:rPr lang="en-US" b="1" dirty="0" smtClean="0">
                <a:sym typeface="Wingdings" pitchFamily="2" charset="2"/>
              </a:rPr>
              <a:t>blocks</a:t>
            </a:r>
            <a:r>
              <a:rPr lang="en-US" dirty="0" smtClean="0">
                <a:sym typeface="Wingdings" pitchFamily="2" charset="2"/>
              </a:rPr>
              <a:t> or </a:t>
            </a:r>
            <a:r>
              <a:rPr lang="en-US" b="1" dirty="0" smtClean="0">
                <a:sym typeface="Wingdings" pitchFamily="2" charset="2"/>
              </a:rPr>
              <a:t>issues</a:t>
            </a:r>
            <a:r>
              <a:rPr lang="en-US" dirty="0" smtClean="0">
                <a:sym typeface="Wingdings" pitchFamily="2" charset="2"/>
              </a:rPr>
              <a:t> arise.  (</a:t>
            </a:r>
            <a:r>
              <a:rPr lang="en-US" dirty="0" err="1" smtClean="0">
                <a:sym typeface="Wingdings" pitchFamily="2" charset="2"/>
              </a:rPr>
              <a:t>Kennaley</a:t>
            </a:r>
            <a:r>
              <a:rPr lang="en-US" dirty="0" smtClean="0">
                <a:sym typeface="Wingdings" pitchFamily="2" charset="2"/>
              </a:rPr>
              <a:t>, SDLC 3.0, p. 31)</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1143000"/>
          </a:xfrm>
        </p:spPr>
        <p:txBody>
          <a:bodyPr/>
          <a:lstStyle/>
          <a:p>
            <a:pPr eaLnBrk="1" hangingPunct="1"/>
            <a:r>
              <a:rPr lang="en-US" smtClean="0"/>
              <a:t>Core Roles</a:t>
            </a:r>
            <a:endParaRPr lang="en-US" sz="5400" b="1" smtClean="0"/>
          </a:p>
        </p:txBody>
      </p:sp>
      <p:sp>
        <p:nvSpPr>
          <p:cNvPr id="10243" name="Content Placeholder 2"/>
          <p:cNvSpPr>
            <a:spLocks noGrp="1"/>
          </p:cNvSpPr>
          <p:nvPr>
            <p:ph idx="1"/>
          </p:nvPr>
        </p:nvSpPr>
        <p:spPr>
          <a:xfrm>
            <a:off x="0" y="1219200"/>
            <a:ext cx="9067800" cy="4906963"/>
          </a:xfrm>
        </p:spPr>
        <p:txBody>
          <a:bodyPr/>
          <a:lstStyle/>
          <a:p>
            <a:pPr eaLnBrk="1" hangingPunct="1">
              <a:lnSpc>
                <a:spcPct val="90000"/>
              </a:lnSpc>
            </a:pPr>
            <a:r>
              <a:rPr lang="en-US" sz="3800" smtClean="0">
                <a:solidFill>
                  <a:srgbClr val="000000"/>
                </a:solidFill>
                <a:latin typeface="Arial" pitchFamily="34" charset="0"/>
              </a:rPr>
              <a:t>Three </a:t>
            </a:r>
            <a:r>
              <a:rPr lang="en-US" sz="3800" b="1" smtClean="0">
                <a:solidFill>
                  <a:srgbClr val="000000"/>
                </a:solidFill>
                <a:latin typeface="Arial" pitchFamily="34" charset="0"/>
              </a:rPr>
              <a:t>core roles</a:t>
            </a:r>
            <a:r>
              <a:rPr lang="en-US" sz="3800" smtClean="0">
                <a:solidFill>
                  <a:srgbClr val="000000"/>
                </a:solidFill>
                <a:latin typeface="Arial" pitchFamily="34" charset="0"/>
              </a:rPr>
              <a:t> and a range of </a:t>
            </a:r>
            <a:r>
              <a:rPr lang="en-US" sz="3800" b="1" smtClean="0">
                <a:solidFill>
                  <a:srgbClr val="000000"/>
                </a:solidFill>
                <a:latin typeface="Arial" pitchFamily="34" charset="0"/>
              </a:rPr>
              <a:t>ancillary roles</a:t>
            </a:r>
          </a:p>
          <a:p>
            <a:pPr eaLnBrk="1" hangingPunct="1">
              <a:lnSpc>
                <a:spcPct val="90000"/>
              </a:lnSpc>
              <a:buFont typeface="Arial" pitchFamily="34" charset="0"/>
              <a:buNone/>
            </a:pPr>
            <a:endParaRPr lang="en-US" sz="3800" b="1" smtClean="0">
              <a:solidFill>
                <a:srgbClr val="000000"/>
              </a:solidFill>
              <a:latin typeface="Arial" pitchFamily="34" charset="0"/>
            </a:endParaRPr>
          </a:p>
          <a:p>
            <a:pPr eaLnBrk="1" hangingPunct="1">
              <a:lnSpc>
                <a:spcPct val="90000"/>
              </a:lnSpc>
            </a:pPr>
            <a:r>
              <a:rPr lang="en-US" sz="3800" b="1" smtClean="0">
                <a:solidFill>
                  <a:srgbClr val="000000"/>
                </a:solidFill>
                <a:latin typeface="Arial" pitchFamily="34" charset="0"/>
              </a:rPr>
              <a:t>Core roles:</a:t>
            </a:r>
          </a:p>
          <a:p>
            <a:pPr lvl="1" eaLnBrk="1" hangingPunct="1">
              <a:lnSpc>
                <a:spcPct val="90000"/>
              </a:lnSpc>
            </a:pPr>
            <a:r>
              <a:rPr lang="en-US" sz="3400" b="1" smtClean="0">
                <a:solidFill>
                  <a:srgbClr val="000000"/>
                </a:solidFill>
                <a:latin typeface="Arial" pitchFamily="34" charset="0"/>
              </a:rPr>
              <a:t>Core roles</a:t>
            </a:r>
            <a:r>
              <a:rPr lang="en-US" sz="3400" smtClean="0">
                <a:solidFill>
                  <a:srgbClr val="000000"/>
                </a:solidFill>
                <a:latin typeface="Arial" pitchFamily="34" charset="0"/>
              </a:rPr>
              <a:t> are those </a:t>
            </a:r>
            <a:r>
              <a:rPr lang="en-US" sz="3400" b="1" smtClean="0">
                <a:solidFill>
                  <a:srgbClr val="000000"/>
                </a:solidFill>
                <a:latin typeface="Arial" pitchFamily="34" charset="0"/>
              </a:rPr>
              <a:t>committed to the </a:t>
            </a:r>
            <a:r>
              <a:rPr lang="en-US" sz="4200" b="1" u="sng" smtClean="0">
                <a:solidFill>
                  <a:srgbClr val="000000"/>
                </a:solidFill>
                <a:latin typeface="Arial" pitchFamily="34" charset="0"/>
              </a:rPr>
              <a:t>project</a:t>
            </a:r>
            <a:r>
              <a:rPr lang="en-US" sz="3400" smtClean="0">
                <a:solidFill>
                  <a:srgbClr val="000000"/>
                </a:solidFill>
                <a:latin typeface="Arial" pitchFamily="34" charset="0"/>
              </a:rPr>
              <a:t> in the Scrum process</a:t>
            </a:r>
          </a:p>
          <a:p>
            <a:pPr lvl="1" eaLnBrk="1" hangingPunct="1">
              <a:lnSpc>
                <a:spcPct val="90000"/>
              </a:lnSpc>
            </a:pPr>
            <a:r>
              <a:rPr lang="en-US" sz="3400" smtClean="0">
                <a:solidFill>
                  <a:srgbClr val="000000"/>
                </a:solidFill>
                <a:latin typeface="Arial" pitchFamily="34" charset="0"/>
              </a:rPr>
              <a:t>Core roles: those </a:t>
            </a:r>
            <a:r>
              <a:rPr lang="en-US" sz="3400" b="1" smtClean="0">
                <a:solidFill>
                  <a:srgbClr val="000000"/>
                </a:solidFill>
                <a:latin typeface="Arial" pitchFamily="34" charset="0"/>
              </a:rPr>
              <a:t>producing the </a:t>
            </a:r>
            <a:r>
              <a:rPr lang="en-US" sz="4200" b="1" u="sng" smtClean="0">
                <a:solidFill>
                  <a:srgbClr val="000000"/>
                </a:solidFill>
                <a:latin typeface="Arial" pitchFamily="34" charset="0"/>
              </a:rPr>
              <a:t>product</a:t>
            </a:r>
            <a:r>
              <a:rPr lang="en-US" sz="3400" smtClean="0">
                <a:solidFill>
                  <a:srgbClr val="000000"/>
                </a:solidFill>
                <a:latin typeface="Arial" pitchFamily="34" charset="0"/>
              </a:rPr>
              <a:t> </a:t>
            </a:r>
          </a:p>
          <a:p>
            <a:pPr eaLnBrk="1" hangingPunct="1">
              <a:lnSpc>
                <a:spcPct val="90000"/>
              </a:lnSpc>
            </a:pPr>
            <a:endParaRPr lang="en-US" sz="380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1320</Words>
  <Application>Microsoft Office PowerPoint</Application>
  <PresentationFormat>On-screen Show (4:3)</PresentationFormat>
  <Paragraphs>239</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Agile Processes: Scrum</vt:lpstr>
      <vt:lpstr>Slide 2</vt:lpstr>
      <vt:lpstr>Introduction</vt:lpstr>
      <vt:lpstr>Project Management Emphasis based on a Standard 30-day Sprint</vt:lpstr>
      <vt:lpstr>Product Backlog for Planning</vt:lpstr>
      <vt:lpstr>Scrum and Scalability</vt:lpstr>
      <vt:lpstr>Scrum - Queues</vt:lpstr>
      <vt:lpstr>Scrum - Management</vt:lpstr>
      <vt:lpstr>Core Roles</vt:lpstr>
      <vt:lpstr>Core Roles – Product Owner</vt:lpstr>
      <vt:lpstr>Core Roles – Development Team</vt:lpstr>
      <vt:lpstr>Core Roles – Scrum Master</vt:lpstr>
      <vt:lpstr>Sprints</vt:lpstr>
      <vt:lpstr>The Sprint (1 of 4)</vt:lpstr>
      <vt:lpstr>The Sprint (2 of 4)</vt:lpstr>
      <vt:lpstr>The Sprint (3 of 4)</vt:lpstr>
      <vt:lpstr>The Sprint (4 of 4)</vt:lpstr>
      <vt:lpstr>Artifacts</vt:lpstr>
      <vt:lpstr>Artifact:  Product Backlog</vt:lpstr>
      <vt:lpstr>Artifact:  Product Backlog</vt:lpstr>
      <vt:lpstr>Artifacts – The Product Backlog 2</vt:lpstr>
      <vt:lpstr>Artifacts:  Sprint Backlog</vt:lpstr>
      <vt:lpstr>Artifacts:  Sprint Backlog</vt:lpstr>
      <vt:lpstr>Artifacts - Increment</vt:lpstr>
      <vt:lpstr>Artifacts:  Burn Down</vt:lpstr>
      <vt:lpstr>Scrum Terminology </vt:lpstr>
      <vt:lpstr>More Terminology Used in Scrum:</vt:lpstr>
      <vt:lpstr>More Terminology Used in Scrum:</vt:lpstr>
      <vt:lpstr>More Terminology Used in Scrum:</vt:lpstr>
      <vt:lpstr> More Terminology Used in Scrum:</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Processes: Scrum</dc:title>
  <dc:creator>Bob</dc:creator>
  <cp:lastModifiedBy>USER</cp:lastModifiedBy>
  <cp:revision>63</cp:revision>
  <dcterms:created xsi:type="dcterms:W3CDTF">2012-08-23T21:14:13Z</dcterms:created>
  <dcterms:modified xsi:type="dcterms:W3CDTF">2019-09-03T06:05:15Z</dcterms:modified>
</cp:coreProperties>
</file>