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2"/>
  </p:notesMasterIdLst>
  <p:handoutMasterIdLst>
    <p:handoutMasterId r:id="rId63"/>
  </p:handoutMasterIdLst>
  <p:sldIdLst>
    <p:sldId id="257" r:id="rId2"/>
    <p:sldId id="336" r:id="rId3"/>
    <p:sldId id="337" r:id="rId4"/>
    <p:sldId id="338" r:id="rId5"/>
    <p:sldId id="339" r:id="rId6"/>
    <p:sldId id="390" r:id="rId7"/>
    <p:sldId id="340" r:id="rId8"/>
    <p:sldId id="341" r:id="rId9"/>
    <p:sldId id="342" r:id="rId10"/>
    <p:sldId id="343" r:id="rId11"/>
    <p:sldId id="344" r:id="rId12"/>
    <p:sldId id="346" r:id="rId13"/>
    <p:sldId id="391" r:id="rId14"/>
    <p:sldId id="392" r:id="rId15"/>
    <p:sldId id="403" r:id="rId16"/>
    <p:sldId id="364" r:id="rId17"/>
    <p:sldId id="365" r:id="rId18"/>
    <p:sldId id="366" r:id="rId19"/>
    <p:sldId id="393" r:id="rId20"/>
    <p:sldId id="395" r:id="rId21"/>
    <p:sldId id="397" r:id="rId22"/>
    <p:sldId id="347" r:id="rId23"/>
    <p:sldId id="348" r:id="rId24"/>
    <p:sldId id="399" r:id="rId25"/>
    <p:sldId id="349" r:id="rId26"/>
    <p:sldId id="350" r:id="rId27"/>
    <p:sldId id="351" r:id="rId28"/>
    <p:sldId id="352" r:id="rId29"/>
    <p:sldId id="353" r:id="rId30"/>
    <p:sldId id="354" r:id="rId31"/>
    <p:sldId id="355" r:id="rId32"/>
    <p:sldId id="356" r:id="rId33"/>
    <p:sldId id="357" r:id="rId34"/>
    <p:sldId id="358" r:id="rId35"/>
    <p:sldId id="359" r:id="rId36"/>
    <p:sldId id="404" r:id="rId37"/>
    <p:sldId id="361" r:id="rId38"/>
    <p:sldId id="363" r:id="rId39"/>
    <p:sldId id="367" r:id="rId40"/>
    <p:sldId id="369" r:id="rId41"/>
    <p:sldId id="368" r:id="rId42"/>
    <p:sldId id="371" r:id="rId43"/>
    <p:sldId id="372" r:id="rId44"/>
    <p:sldId id="373" r:id="rId45"/>
    <p:sldId id="405" r:id="rId46"/>
    <p:sldId id="375" r:id="rId47"/>
    <p:sldId id="406" r:id="rId48"/>
    <p:sldId id="376" r:id="rId49"/>
    <p:sldId id="377" r:id="rId50"/>
    <p:sldId id="378" r:id="rId51"/>
    <p:sldId id="379" r:id="rId52"/>
    <p:sldId id="381" r:id="rId53"/>
    <p:sldId id="408" r:id="rId54"/>
    <p:sldId id="382" r:id="rId55"/>
    <p:sldId id="383" r:id="rId56"/>
    <p:sldId id="384" r:id="rId57"/>
    <p:sldId id="385" r:id="rId58"/>
    <p:sldId id="409" r:id="rId59"/>
    <p:sldId id="387" r:id="rId60"/>
    <p:sldId id="402" r:id="rId61"/>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0000CC"/>
    <a:srgbClr val="FFFF00"/>
    <a:srgbClr val="FFFF99"/>
    <a:srgbClr val="FF0000"/>
    <a:srgbClr val="5B53FF"/>
    <a:srgbClr val="6666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37" autoAdjust="0"/>
    <p:restoredTop sz="94551" autoAdjust="0"/>
  </p:normalViewPr>
  <p:slideViewPr>
    <p:cSldViewPr>
      <p:cViewPr varScale="1">
        <p:scale>
          <a:sx n="75" d="100"/>
          <a:sy n="75" d="100"/>
        </p:scale>
        <p:origin x="-366"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EBD9522-BE0A-4E9A-A8A8-965AC2DD9867}"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C506D41-C9F4-42C3-AF37-A3438853DA4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p>
        </p:txBody>
      </p:sp>
      <p:sp>
        <p:nvSpPr>
          <p:cNvPr id="71684" name="Slide Number Placeholder 3"/>
          <p:cNvSpPr>
            <a:spLocks noGrp="1"/>
          </p:cNvSpPr>
          <p:nvPr>
            <p:ph type="sldNum" sz="quarter" idx="5"/>
          </p:nvPr>
        </p:nvSpPr>
        <p:spPr>
          <a:noFill/>
        </p:spPr>
        <p:txBody>
          <a:bodyPr/>
          <a:lstStyle/>
          <a:p>
            <a:fld id="{207CC826-5E98-41A9-A695-581A18E8AB59}"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13"/>
          <p:cNvSpPr>
            <a:spLocks noGrp="1"/>
          </p:cNvSpPr>
          <p:nvPr>
            <p:ph type="dt" sz="half" idx="10"/>
          </p:nvPr>
        </p:nvSpPr>
        <p:spPr/>
        <p:txBody>
          <a:bodyPr/>
          <a:lstStyle>
            <a:lvl1pPr>
              <a:defRPr/>
            </a:lvl1pPr>
          </a:lstStyle>
          <a:p>
            <a:pPr>
              <a:defRPr/>
            </a:pPr>
            <a:endParaRPr lang="en-US"/>
          </a:p>
        </p:txBody>
      </p:sp>
      <p:sp>
        <p:nvSpPr>
          <p:cNvPr id="12" name="Slide Number Placeholder 14"/>
          <p:cNvSpPr>
            <a:spLocks noGrp="1"/>
          </p:cNvSpPr>
          <p:nvPr>
            <p:ph type="sldNum" sz="quarter" idx="11"/>
          </p:nvPr>
        </p:nvSpPr>
        <p:spPr/>
        <p:txBody>
          <a:bodyPr/>
          <a:lstStyle>
            <a:lvl1pPr>
              <a:defRPr/>
            </a:lvl1pPr>
          </a:lstStyle>
          <a:p>
            <a:pPr>
              <a:defRPr/>
            </a:pPr>
            <a:fld id="{8513A9EF-7757-4B5B-AE42-92F91096E30C}" type="slidenum">
              <a:rPr lang="en-US"/>
              <a:pPr>
                <a:defRPr/>
              </a:pPr>
              <a:t>‹#›</a:t>
            </a:fld>
            <a:endParaRPr lang="en-US"/>
          </a:p>
        </p:txBody>
      </p:sp>
      <p:sp>
        <p:nvSpPr>
          <p:cNvPr id="13" name="Footer Placeholder 15"/>
          <p:cNvSpPr>
            <a:spLocks noGrp="1"/>
          </p:cNvSpPr>
          <p:nvPr>
            <p:ph type="ftr" sz="quarter" idx="12"/>
          </p:nvPr>
        </p:nvSpPr>
        <p:spPr/>
        <p:txBody>
          <a:bodyPr/>
          <a:lstStyle>
            <a:lvl1pPr>
              <a:defRPr/>
            </a:lvl1pPr>
          </a:lstStyle>
          <a:p>
            <a:pPr>
              <a:defRPr/>
            </a:pPr>
            <a:r>
              <a:rPr lang="en-US"/>
              <a:t>Chapter 8 - Project Quality Management</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Chapter 8 - Project Quality Management</a:t>
            </a:r>
          </a:p>
        </p:txBody>
      </p:sp>
      <p:sp>
        <p:nvSpPr>
          <p:cNvPr id="6" name="Slide Number Placeholder 22"/>
          <p:cNvSpPr>
            <a:spLocks noGrp="1"/>
          </p:cNvSpPr>
          <p:nvPr>
            <p:ph type="sldNum" sz="quarter" idx="12"/>
          </p:nvPr>
        </p:nvSpPr>
        <p:spPr/>
        <p:txBody>
          <a:bodyPr/>
          <a:lstStyle>
            <a:lvl1pPr>
              <a:defRPr/>
            </a:lvl1pPr>
          </a:lstStyle>
          <a:p>
            <a:pPr>
              <a:defRPr/>
            </a:pPr>
            <a:fld id="{2A2ED77E-4109-4059-A36A-AE31A34F255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Chapter 8 - Project Quality Management</a:t>
            </a:r>
          </a:p>
        </p:txBody>
      </p:sp>
      <p:sp>
        <p:nvSpPr>
          <p:cNvPr id="6" name="Slide Number Placeholder 22"/>
          <p:cNvSpPr>
            <a:spLocks noGrp="1"/>
          </p:cNvSpPr>
          <p:nvPr>
            <p:ph type="sldNum" sz="quarter" idx="12"/>
          </p:nvPr>
        </p:nvSpPr>
        <p:spPr/>
        <p:txBody>
          <a:bodyPr/>
          <a:lstStyle>
            <a:lvl1pPr>
              <a:defRPr/>
            </a:lvl1pPr>
          </a:lstStyle>
          <a:p>
            <a:pPr>
              <a:defRPr/>
            </a:pPr>
            <a:fld id="{E52CB84B-841A-472A-A480-2E5D7A43E4F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914400"/>
          </a:xfrm>
        </p:spPr>
        <p:txBody>
          <a:bodyPr/>
          <a:lstStyle>
            <a:lvl1pPr algn="ctr">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381000" y="1143000"/>
            <a:ext cx="8534400" cy="5105400"/>
          </a:xfrm>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762000" y="6400800"/>
            <a:ext cx="6248400" cy="457200"/>
          </a:xfrm>
        </p:spPr>
        <p:txBody>
          <a:bodyPr/>
          <a:lstStyle>
            <a:lvl1pPr>
              <a:defRPr sz="1100" i="1"/>
            </a:lvl1pPr>
          </a:lstStyle>
          <a:p>
            <a:pPr>
              <a:defRPr/>
            </a:pPr>
            <a:r>
              <a:rPr lang="en-US"/>
              <a:t>Chapter 8 - Project Quality Management</a:t>
            </a:r>
          </a:p>
        </p:txBody>
      </p:sp>
      <p:sp>
        <p:nvSpPr>
          <p:cNvPr id="5" name="Slide Number Placeholder 5"/>
          <p:cNvSpPr>
            <a:spLocks noGrp="1"/>
          </p:cNvSpPr>
          <p:nvPr>
            <p:ph type="sldNum" sz="quarter" idx="11"/>
          </p:nvPr>
        </p:nvSpPr>
        <p:spPr/>
        <p:txBody>
          <a:bodyPr/>
          <a:lstStyle>
            <a:lvl1pPr>
              <a:buNone/>
              <a:defRPr>
                <a:latin typeface="+mj-lt"/>
                <a:ea typeface="+mj-ea"/>
                <a:cs typeface="+mj-cs"/>
              </a:defRPr>
            </a:lvl1pPr>
          </a:lstStyle>
          <a:p>
            <a:pPr>
              <a:defRPr/>
            </a:pPr>
            <a:fld id="{7644325B-D49F-4215-A6C2-FE93B251D08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buFontTx/>
              <a:buChar char="•"/>
              <a:defRPr/>
            </a:lvl1pPr>
          </a:lstStyle>
          <a:p>
            <a:pPr>
              <a:defRPr/>
            </a:pPr>
            <a:r>
              <a:rPr lang="en-US"/>
              <a:t>Chapter 8 - Project Quality Management</a:t>
            </a:r>
          </a:p>
        </p:txBody>
      </p:sp>
      <p:sp>
        <p:nvSpPr>
          <p:cNvPr id="11" name="Slide Number Placeholder 5"/>
          <p:cNvSpPr>
            <a:spLocks noGrp="1"/>
          </p:cNvSpPr>
          <p:nvPr>
            <p:ph type="sldNum" sz="quarter" idx="12"/>
          </p:nvPr>
        </p:nvSpPr>
        <p:spPr>
          <a:xfrm>
            <a:off x="146050" y="6208713"/>
            <a:ext cx="457200" cy="457200"/>
          </a:xfrm>
        </p:spPr>
        <p:txBody>
          <a:bodyPr/>
          <a:lstStyle>
            <a:lvl1pPr>
              <a:buFontTx/>
              <a:buChar char="•"/>
              <a:defRPr>
                <a:latin typeface="+mj-lt"/>
                <a:ea typeface="+mj-ea"/>
                <a:cs typeface="+mj-cs"/>
              </a:defRPr>
            </a:lvl1pPr>
          </a:lstStyle>
          <a:p>
            <a:pPr>
              <a:defRPr/>
            </a:pPr>
            <a:fld id="{E25A355C-765D-4327-BFD6-169DB43B3D2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Chapter 8 - Project Quality Management</a:t>
            </a:r>
          </a:p>
        </p:txBody>
      </p:sp>
      <p:sp>
        <p:nvSpPr>
          <p:cNvPr id="7" name="Slide Number Placeholder 22"/>
          <p:cNvSpPr>
            <a:spLocks noGrp="1"/>
          </p:cNvSpPr>
          <p:nvPr>
            <p:ph type="sldNum" sz="quarter" idx="12"/>
          </p:nvPr>
        </p:nvSpPr>
        <p:spPr/>
        <p:txBody>
          <a:bodyPr/>
          <a:lstStyle>
            <a:lvl1pPr>
              <a:defRPr/>
            </a:lvl1pPr>
          </a:lstStyle>
          <a:p>
            <a:pPr>
              <a:defRPr/>
            </a:pPr>
            <a:fld id="{0A4379DF-8090-4B4C-9870-BCE611666CF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Chapter 8 - Project Quality Management</a:t>
            </a:r>
          </a:p>
        </p:txBody>
      </p:sp>
      <p:sp>
        <p:nvSpPr>
          <p:cNvPr id="9" name="Slide Number Placeholder 22"/>
          <p:cNvSpPr>
            <a:spLocks noGrp="1"/>
          </p:cNvSpPr>
          <p:nvPr>
            <p:ph type="sldNum" sz="quarter" idx="12"/>
          </p:nvPr>
        </p:nvSpPr>
        <p:spPr/>
        <p:txBody>
          <a:bodyPr/>
          <a:lstStyle>
            <a:lvl1pPr>
              <a:defRPr/>
            </a:lvl1pPr>
          </a:lstStyle>
          <a:p>
            <a:pPr>
              <a:defRPr/>
            </a:pPr>
            <a:fld id="{D2A8A7CB-2AE2-4E6B-8974-F2FEF325812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a:xfrm>
            <a:off x="609600" y="6400800"/>
            <a:ext cx="3962400" cy="457200"/>
          </a:xfrm>
        </p:spPr>
        <p:txBody>
          <a:bodyPr/>
          <a:lstStyle>
            <a:lvl1pPr>
              <a:defRPr sz="1100" i="1"/>
            </a:lvl1pPr>
          </a:lstStyle>
          <a:p>
            <a:pPr>
              <a:defRPr/>
            </a:pPr>
            <a:r>
              <a:rPr lang="en-US"/>
              <a:t>Chapter 8 - Project Quality Management</a:t>
            </a:r>
          </a:p>
        </p:txBody>
      </p:sp>
      <p:sp>
        <p:nvSpPr>
          <p:cNvPr id="5" name="Slide Number Placeholder 22"/>
          <p:cNvSpPr>
            <a:spLocks noGrp="1"/>
          </p:cNvSpPr>
          <p:nvPr>
            <p:ph type="sldNum" sz="quarter" idx="12"/>
          </p:nvPr>
        </p:nvSpPr>
        <p:spPr/>
        <p:txBody>
          <a:bodyPr/>
          <a:lstStyle>
            <a:lvl1pPr>
              <a:defRPr/>
            </a:lvl1pPr>
          </a:lstStyle>
          <a:p>
            <a:pPr>
              <a:defRPr/>
            </a:pPr>
            <a:fld id="{2668A48C-D608-4B22-8F04-1FE66EE5520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Chapter 8 - Project Quality Management</a:t>
            </a:r>
          </a:p>
        </p:txBody>
      </p:sp>
      <p:sp>
        <p:nvSpPr>
          <p:cNvPr id="4" name="Slide Number Placeholder 22"/>
          <p:cNvSpPr>
            <a:spLocks noGrp="1"/>
          </p:cNvSpPr>
          <p:nvPr>
            <p:ph type="sldNum" sz="quarter" idx="12"/>
          </p:nvPr>
        </p:nvSpPr>
        <p:spPr/>
        <p:txBody>
          <a:bodyPr/>
          <a:lstStyle>
            <a:lvl1pPr>
              <a:defRPr/>
            </a:lvl1pPr>
          </a:lstStyle>
          <a:p>
            <a:pPr>
              <a:defRPr/>
            </a:pPr>
            <a:fld id="{9E85824F-D051-423F-88E1-DCA758DDA35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buFontTx/>
              <a:buChar char="•"/>
              <a:defRPr/>
            </a:lvl1pPr>
          </a:lstStyle>
          <a:p>
            <a:pPr>
              <a:defRPr/>
            </a:pPr>
            <a:r>
              <a:rPr lang="en-US"/>
              <a:t>Chapter 8 - Project Quality Management</a:t>
            </a:r>
          </a:p>
        </p:txBody>
      </p:sp>
      <p:sp>
        <p:nvSpPr>
          <p:cNvPr id="9" name="Slide Number Placeholder 6"/>
          <p:cNvSpPr>
            <a:spLocks noGrp="1"/>
          </p:cNvSpPr>
          <p:nvPr>
            <p:ph type="sldNum" sz="quarter" idx="12"/>
          </p:nvPr>
        </p:nvSpPr>
        <p:spPr/>
        <p:txBody>
          <a:bodyPr/>
          <a:lstStyle>
            <a:lvl1pPr>
              <a:buFontTx/>
              <a:buChar char="•"/>
              <a:defRPr>
                <a:latin typeface="+mj-lt"/>
                <a:ea typeface="+mj-ea"/>
                <a:cs typeface="+mj-cs"/>
              </a:defRPr>
            </a:lvl1pPr>
          </a:lstStyle>
          <a:p>
            <a:pPr>
              <a:defRPr/>
            </a:pPr>
            <a:fld id="{C0E73E6F-3933-4B3F-AE43-E6B1CDD152E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buFontTx/>
              <a:buChar char="•"/>
              <a:defRPr/>
            </a:lvl1pPr>
          </a:lstStyle>
          <a:p>
            <a:pPr>
              <a:defRPr/>
            </a:pPr>
            <a:r>
              <a:rPr lang="en-US"/>
              <a:t>Chapter 8 - Project Quality Management</a:t>
            </a:r>
          </a:p>
        </p:txBody>
      </p:sp>
      <p:sp>
        <p:nvSpPr>
          <p:cNvPr id="10" name="Slide Number Placeholder 6"/>
          <p:cNvSpPr>
            <a:spLocks noGrp="1"/>
          </p:cNvSpPr>
          <p:nvPr>
            <p:ph type="sldNum" sz="quarter" idx="12"/>
          </p:nvPr>
        </p:nvSpPr>
        <p:spPr>
          <a:xfrm>
            <a:off x="146050" y="6208713"/>
            <a:ext cx="457200" cy="457200"/>
          </a:xfrm>
        </p:spPr>
        <p:txBody>
          <a:bodyPr/>
          <a:lstStyle>
            <a:lvl1pPr>
              <a:buFontTx/>
              <a:buChar char="•"/>
              <a:defRPr>
                <a:latin typeface="+mj-lt"/>
                <a:ea typeface="+mj-ea"/>
                <a:cs typeface="+mj-cs"/>
              </a:defRPr>
            </a:lvl1pPr>
          </a:lstStyle>
          <a:p>
            <a:pPr>
              <a:defRPr/>
            </a:pPr>
            <a:fld id="{F5669EBB-CAC4-4527-85A0-7116C5D50DD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lnSpc>
                <a:spcPct val="90000"/>
              </a:lnSpc>
              <a:spcBef>
                <a:spcPct val="20000"/>
              </a:spcBef>
              <a:buFontTx/>
              <a:buChar char="•"/>
              <a:defRPr sz="1400">
                <a:solidFill>
                  <a:schemeClr val="tx2"/>
                </a:solidFill>
                <a:latin typeface="Times New Roman" pitchFamily="18"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defRPr sz="1400">
                <a:solidFill>
                  <a:schemeClr val="tx2"/>
                </a:solidFill>
                <a:latin typeface="Times New Roman" pitchFamily="18" charset="0"/>
              </a:defRPr>
            </a:lvl1pPr>
          </a:lstStyle>
          <a:p>
            <a:pPr>
              <a:defRPr/>
            </a:pPr>
            <a:r>
              <a:rPr lang="en-US"/>
              <a:t>Chapter 8 - Project Quality Management</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lnSpc>
                <a:spcPct val="90000"/>
              </a:lnSpc>
              <a:spcBef>
                <a:spcPct val="20000"/>
              </a:spcBef>
              <a:defRPr sz="1400">
                <a:solidFill>
                  <a:srgbClr val="FFFFFF"/>
                </a:solidFill>
              </a:defRPr>
            </a:lvl1pPr>
          </a:lstStyle>
          <a:p>
            <a:pPr>
              <a:defRPr/>
            </a:pPr>
            <a:fld id="{DD70FCFA-23B9-4B64-B9E8-229892840D6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86" r:id="rId4"/>
    <p:sldLayoutId id="2147483987" r:id="rId5"/>
    <p:sldLayoutId id="2147483994" r:id="rId6"/>
    <p:sldLayoutId id="2147483988" r:id="rId7"/>
    <p:sldLayoutId id="2147483995" r:id="rId8"/>
    <p:sldLayoutId id="2147483996" r:id="rId9"/>
    <p:sldLayoutId id="2147483989" r:id="rId10"/>
    <p:sldLayoutId id="2147483990"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D8AFB9"/>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DE6C36"/>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DE6C36"/>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rmAutofit/>
          </a:bodyPr>
          <a:lstStyle/>
          <a:p>
            <a:pPr eaLnBrk="1" fontAlgn="auto" hangingPunct="1">
              <a:spcAft>
                <a:spcPts val="0"/>
              </a:spcAft>
              <a:defRPr/>
            </a:pPr>
            <a:r>
              <a:rPr sz="3000">
                <a:effectLst>
                  <a:outerShdw blurRad="38100" dist="38100" dir="2700000" algn="tl">
                    <a:srgbClr val="FFFFFF"/>
                  </a:outerShdw>
                </a:effectLst>
                <a:latin typeface="Arial Rounded MT Bold" pitchFamily="34" charset="0"/>
              </a:rPr>
              <a:t/>
            </a:r>
            <a:br>
              <a:rPr sz="3000">
                <a:effectLst>
                  <a:outerShdw blurRad="38100" dist="38100" dir="2700000" algn="tl">
                    <a:srgbClr val="FFFFFF"/>
                  </a:outerShdw>
                </a:effectLst>
                <a:latin typeface="Arial Rounded MT Bold" pitchFamily="34" charset="0"/>
              </a:rPr>
            </a:br>
            <a:r>
              <a:rPr sz="3000" smtClean="0">
                <a:effectLst>
                  <a:outerShdw blurRad="38100" dist="38100" dir="2700000" algn="tl">
                    <a:srgbClr val="FFFFFF"/>
                  </a:outerShdw>
                </a:effectLst>
                <a:latin typeface="Arial Rounded MT Bold" pitchFamily="34" charset="0"/>
              </a:rPr>
              <a:t>Project Quality Management</a:t>
            </a:r>
            <a:endParaRPr sz="3000">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304800" y="3810000"/>
            <a:ext cx="5791200" cy="1349375"/>
          </a:xfrm>
          <a:prstGeom prst="rect">
            <a:avLst/>
          </a:prstGeom>
          <a:noFill/>
          <a:ln w="9525">
            <a:noFill/>
            <a:miter lim="800000"/>
            <a:headEnd/>
            <a:tailEnd/>
          </a:ln>
          <a:effectLst/>
        </p:spPr>
        <p:txBody>
          <a:bodyPr/>
          <a:lstStyle/>
          <a:p>
            <a:pPr>
              <a:defRPr/>
            </a:pPr>
            <a:r>
              <a:rPr lang="en-US" sz="2800" dirty="0">
                <a:solidFill>
                  <a:srgbClr val="666699"/>
                </a:solidFill>
                <a:effectLst>
                  <a:outerShdw blurRad="38100" dist="38100" dir="2700000" algn="tl">
                    <a:srgbClr val="000000"/>
                  </a:outerShdw>
                </a:effectLst>
                <a:latin typeface="Arial Black" pitchFamily="34" charset="0"/>
              </a:rPr>
              <a:t>Information Technology Project </a:t>
            </a:r>
            <a:r>
              <a:rPr lang="en-US" sz="2800" dirty="0" smtClean="0">
                <a:solidFill>
                  <a:srgbClr val="666699"/>
                </a:solidFill>
                <a:effectLst>
                  <a:outerShdw blurRad="38100" dist="38100" dir="2700000" algn="tl">
                    <a:srgbClr val="000000"/>
                  </a:outerShdw>
                </a:effectLst>
                <a:latin typeface="Arial Black" pitchFamily="34" charset="0"/>
              </a:rPr>
              <a:t>Management</a:t>
            </a:r>
            <a:endParaRPr lang="en-US" sz="2800" dirty="0">
              <a:solidFill>
                <a:srgbClr val="666699"/>
              </a:solidFill>
              <a:effectLst>
                <a:outerShdw blurRad="38100" dist="38100" dir="2700000" algn="tl">
                  <a:srgbClr val="000000"/>
                </a:outerShdw>
              </a:effectLst>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81000" y="152400"/>
            <a:ext cx="8305800" cy="1143000"/>
          </a:xfrm>
        </p:spPr>
        <p:txBody>
          <a:bodyPr/>
          <a:lstStyle/>
          <a:p>
            <a:r>
              <a:rPr lang="en-US" smtClean="0"/>
              <a:t>Who’s Responsible for the </a:t>
            </a:r>
            <a:br>
              <a:rPr lang="en-US" smtClean="0"/>
            </a:br>
            <a:r>
              <a:rPr lang="en-US" smtClean="0"/>
              <a:t>Quality of Projects?</a:t>
            </a:r>
          </a:p>
        </p:txBody>
      </p:sp>
      <p:sp>
        <p:nvSpPr>
          <p:cNvPr id="17412" name="Rectangle 3"/>
          <p:cNvSpPr>
            <a:spLocks noGrp="1" noChangeArrowheads="1"/>
          </p:cNvSpPr>
          <p:nvPr>
            <p:ph type="body" idx="1"/>
          </p:nvPr>
        </p:nvSpPr>
        <p:spPr>
          <a:xfrm>
            <a:off x="152400" y="1295400"/>
            <a:ext cx="8839200" cy="5105400"/>
          </a:xfrm>
        </p:spPr>
        <p:txBody>
          <a:bodyPr/>
          <a:lstStyle/>
          <a:p>
            <a:pPr>
              <a:spcBef>
                <a:spcPts val="600"/>
              </a:spcBef>
            </a:pPr>
            <a:r>
              <a:rPr lang="en-US" smtClean="0"/>
              <a:t>Project managers are ultimately responsible for quality management on their projects</a:t>
            </a:r>
          </a:p>
          <a:p>
            <a:pPr>
              <a:spcBef>
                <a:spcPts val="600"/>
              </a:spcBef>
            </a:pPr>
            <a:r>
              <a:rPr lang="en-US" smtClean="0"/>
              <a:t>Several organizations and references can help project managers and their teams understand quality</a:t>
            </a:r>
          </a:p>
          <a:p>
            <a:pPr lvl="1">
              <a:spcBef>
                <a:spcPts val="600"/>
              </a:spcBef>
            </a:pPr>
            <a:r>
              <a:rPr lang="en-US" smtClean="0"/>
              <a:t>International Organization for Standardization (www.iso.org)</a:t>
            </a:r>
          </a:p>
          <a:p>
            <a:pPr lvl="2">
              <a:spcBef>
                <a:spcPts val="600"/>
              </a:spcBef>
            </a:pPr>
            <a:r>
              <a:rPr lang="en-US" sz="1800" smtClean="0"/>
              <a:t>When products, systems, machinery and devices work well and safely, it is often because they meet standards. The organization responsible for many thousands of the standards which benefit the world is </a:t>
            </a:r>
            <a:r>
              <a:rPr lang="en-US" sz="1800" b="1" smtClean="0"/>
              <a:t>ISO</a:t>
            </a:r>
            <a:r>
              <a:rPr lang="en-US" sz="1800" smtClean="0"/>
              <a:t> (derived from the Greek </a:t>
            </a:r>
            <a:r>
              <a:rPr lang="en-US" sz="1800" i="1" smtClean="0"/>
              <a:t>isos</a:t>
            </a:r>
            <a:r>
              <a:rPr lang="en-US" sz="1800" smtClean="0"/>
              <a:t>,</a:t>
            </a:r>
            <a:r>
              <a:rPr lang="en-US" sz="1800" b="1" smtClean="0"/>
              <a:t> </a:t>
            </a:r>
            <a:r>
              <a:rPr lang="en-US" sz="1800" smtClean="0"/>
              <a:t>meaning “equal”)</a:t>
            </a:r>
          </a:p>
          <a:p>
            <a:pPr lvl="1">
              <a:spcBef>
                <a:spcPts val="600"/>
              </a:spcBef>
            </a:pPr>
            <a:r>
              <a:rPr lang="en-US" smtClean="0"/>
              <a:t>IEEE – Standards Association (www.ieee.org)</a:t>
            </a:r>
          </a:p>
          <a:p>
            <a:pPr lvl="2">
              <a:spcBef>
                <a:spcPts val="600"/>
              </a:spcBef>
            </a:pPr>
            <a:r>
              <a:rPr lang="en-US" sz="1800" smtClean="0"/>
              <a:t>A leading, developer of industry standards in a broad-range of industries (Power and Energy, Information Technology, Telecommunications, Transportation, Medical and Healthcare, nanotechnology, cybersecurity, information assurance, and green technology) . Globally recognized </a:t>
            </a:r>
          </a:p>
        </p:txBody>
      </p:sp>
      <p:sp>
        <p:nvSpPr>
          <p:cNvPr id="6" name="Slide Number Placeholder 5"/>
          <p:cNvSpPr>
            <a:spLocks noGrp="1"/>
          </p:cNvSpPr>
          <p:nvPr>
            <p:ph type="sldNum" sz="quarter" idx="11"/>
          </p:nvPr>
        </p:nvSpPr>
        <p:spPr/>
        <p:txBody>
          <a:bodyPr/>
          <a:lstStyle/>
          <a:p>
            <a:pPr>
              <a:defRPr/>
            </a:pPr>
            <a:fld id="{F0222039-0201-4446-9DBA-452033C906FB}"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04800" y="76200"/>
            <a:ext cx="8305800" cy="914400"/>
          </a:xfrm>
        </p:spPr>
        <p:txBody>
          <a:bodyPr/>
          <a:lstStyle/>
          <a:p>
            <a:r>
              <a:rPr lang="en-US" smtClean="0"/>
              <a:t>Quality Assurance</a:t>
            </a:r>
          </a:p>
        </p:txBody>
      </p:sp>
      <p:sp>
        <p:nvSpPr>
          <p:cNvPr id="18436" name="Rectangle 3"/>
          <p:cNvSpPr>
            <a:spLocks noGrp="1" noChangeArrowheads="1"/>
          </p:cNvSpPr>
          <p:nvPr>
            <p:ph type="body" idx="1"/>
          </p:nvPr>
        </p:nvSpPr>
        <p:spPr>
          <a:xfrm>
            <a:off x="152400" y="914400"/>
            <a:ext cx="8991600" cy="5410200"/>
          </a:xfrm>
        </p:spPr>
        <p:txBody>
          <a:bodyPr/>
          <a:lstStyle/>
          <a:p>
            <a:pPr>
              <a:spcBef>
                <a:spcPct val="40000"/>
              </a:spcBef>
            </a:pPr>
            <a:r>
              <a:rPr lang="en-US" sz="2600" b="1" smtClean="0"/>
              <a:t>Quality assurance </a:t>
            </a:r>
            <a:r>
              <a:rPr lang="en-US" sz="2600" smtClean="0"/>
              <a:t>includes all the activities related to satisfying the relevant quality standards for a project</a:t>
            </a:r>
          </a:p>
          <a:p>
            <a:pPr lvl="1">
              <a:spcBef>
                <a:spcPct val="40000"/>
              </a:spcBef>
            </a:pPr>
            <a:r>
              <a:rPr lang="en-US" sz="2200" smtClean="0"/>
              <a:t>Another goal of quality assurance is continuous quality improvement</a:t>
            </a:r>
          </a:p>
          <a:p>
            <a:pPr>
              <a:spcBef>
                <a:spcPct val="40000"/>
              </a:spcBef>
            </a:pPr>
            <a:r>
              <a:rPr lang="en-US" sz="2600" b="1" smtClean="0"/>
              <a:t>Benchmarking</a:t>
            </a:r>
            <a:r>
              <a:rPr lang="en-US" sz="2600" smtClean="0"/>
              <a:t> generates ideas for quality improvements by comparing specific project practices or product characteristics to those of other projects or products within or outside the performing organization </a:t>
            </a:r>
          </a:p>
          <a:p>
            <a:pPr>
              <a:spcBef>
                <a:spcPct val="40000"/>
              </a:spcBef>
            </a:pPr>
            <a:r>
              <a:rPr lang="en-US" sz="2600" smtClean="0"/>
              <a:t>A </a:t>
            </a:r>
            <a:r>
              <a:rPr lang="en-US" sz="2600" b="1" smtClean="0"/>
              <a:t>quality audit </a:t>
            </a:r>
            <a:r>
              <a:rPr lang="en-US" sz="2600" smtClean="0"/>
              <a:t>is a structured review of specific quality management activities that help identify lessons learned that could improve performance on current or future projects</a:t>
            </a:r>
            <a:r>
              <a:rPr lang="en-US" sz="2400" smtClean="0"/>
              <a:t> </a:t>
            </a:r>
          </a:p>
          <a:p>
            <a:pPr lvl="1">
              <a:spcBef>
                <a:spcPct val="40000"/>
              </a:spcBef>
            </a:pPr>
            <a:r>
              <a:rPr lang="en-US" sz="2000" smtClean="0"/>
              <a:t>Perfomed by in-house auditors or third parties </a:t>
            </a:r>
          </a:p>
          <a:p>
            <a:pPr lvl="1">
              <a:spcBef>
                <a:spcPct val="40000"/>
              </a:spcBef>
            </a:pPr>
            <a:endParaRPr lang="en-US" sz="2000" smtClean="0"/>
          </a:p>
          <a:p>
            <a:pPr>
              <a:lnSpc>
                <a:spcPct val="90000"/>
              </a:lnSpc>
              <a:buFont typeface="Wingdings" pitchFamily="2" charset="2"/>
              <a:buNone/>
            </a:pPr>
            <a:endParaRPr lang="en-US" sz="2400" smtClean="0"/>
          </a:p>
        </p:txBody>
      </p:sp>
      <p:sp>
        <p:nvSpPr>
          <p:cNvPr id="6" name="Slide Number Placeholder 5"/>
          <p:cNvSpPr>
            <a:spLocks noGrp="1"/>
          </p:cNvSpPr>
          <p:nvPr>
            <p:ph type="sldNum" sz="quarter" idx="11"/>
          </p:nvPr>
        </p:nvSpPr>
        <p:spPr/>
        <p:txBody>
          <a:bodyPr/>
          <a:lstStyle/>
          <a:p>
            <a:pPr>
              <a:defRPr/>
            </a:pPr>
            <a:fld id="{8384274C-AD37-4700-B816-72A2FFEE4EF0}"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381000" y="152400"/>
            <a:ext cx="8305800" cy="990600"/>
          </a:xfrm>
        </p:spPr>
        <p:txBody>
          <a:bodyPr/>
          <a:lstStyle/>
          <a:p>
            <a:r>
              <a:rPr lang="en-US" smtClean="0"/>
              <a:t>Quality Control</a:t>
            </a:r>
          </a:p>
        </p:txBody>
      </p:sp>
      <p:sp>
        <p:nvSpPr>
          <p:cNvPr id="19460" name="Rectangle 3"/>
          <p:cNvSpPr>
            <a:spLocks noGrp="1" noChangeArrowheads="1"/>
          </p:cNvSpPr>
          <p:nvPr>
            <p:ph type="body" idx="1"/>
          </p:nvPr>
        </p:nvSpPr>
        <p:spPr>
          <a:xfrm>
            <a:off x="152400" y="1219200"/>
            <a:ext cx="8839200" cy="4876800"/>
          </a:xfrm>
        </p:spPr>
        <p:txBody>
          <a:bodyPr/>
          <a:lstStyle/>
          <a:p>
            <a:r>
              <a:rPr lang="en-US" smtClean="0"/>
              <a:t>Although one of the main goals of QC is to improve quality, its main outcomes are:</a:t>
            </a:r>
          </a:p>
          <a:p>
            <a:pPr lvl="1"/>
            <a:r>
              <a:rPr lang="en-US" b="1" i="1" smtClean="0"/>
              <a:t>Acceptance decisions- </a:t>
            </a:r>
            <a:r>
              <a:rPr lang="en-US" smtClean="0"/>
              <a:t>are the products/services acceptable or should they be rejected and rework is then necessary</a:t>
            </a:r>
          </a:p>
          <a:p>
            <a:pPr lvl="1"/>
            <a:r>
              <a:rPr lang="en-US" b="1" i="1" smtClean="0"/>
              <a:t>Rework</a:t>
            </a:r>
            <a:r>
              <a:rPr lang="en-US" smtClean="0"/>
              <a:t> – action taken to bring rejected items into compliance with products specs. Can be very expensive</a:t>
            </a:r>
          </a:p>
          <a:p>
            <a:pPr lvl="1"/>
            <a:r>
              <a:rPr lang="en-US" b="1" i="1" smtClean="0"/>
              <a:t>Process adjustments </a:t>
            </a:r>
            <a:r>
              <a:rPr lang="en-US" smtClean="0"/>
              <a:t>– correct or prevent further quality problems based on quality control measurements (purchase faster server if response time is too slow)</a:t>
            </a:r>
          </a:p>
          <a:p>
            <a:r>
              <a:rPr lang="en-US" smtClean="0"/>
              <a:t>There are Seven </a:t>
            </a:r>
            <a:r>
              <a:rPr lang="en-US" u="sng" smtClean="0"/>
              <a:t>Basic Tools of Quality </a:t>
            </a:r>
            <a:r>
              <a:rPr lang="en-US" smtClean="0"/>
              <a:t>that help in performing quality control</a:t>
            </a:r>
          </a:p>
        </p:txBody>
      </p:sp>
      <p:sp>
        <p:nvSpPr>
          <p:cNvPr id="6" name="Slide Number Placeholder 5"/>
          <p:cNvSpPr>
            <a:spLocks noGrp="1"/>
          </p:cNvSpPr>
          <p:nvPr>
            <p:ph type="sldNum" sz="quarter" idx="11"/>
          </p:nvPr>
        </p:nvSpPr>
        <p:spPr/>
        <p:txBody>
          <a:bodyPr/>
          <a:lstStyle/>
          <a:p>
            <a:pPr>
              <a:defRPr/>
            </a:pPr>
            <a:fld id="{5A7A95A5-8F70-45E6-AD73-BA20388592DA}"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28600" y="152400"/>
            <a:ext cx="8763000" cy="914400"/>
          </a:xfrm>
        </p:spPr>
        <p:txBody>
          <a:bodyPr/>
          <a:lstStyle/>
          <a:p>
            <a:r>
              <a:rPr lang="en-US" sz="3600" smtClean="0"/>
              <a:t>Tools &amp; Techniques for Quality Control</a:t>
            </a:r>
          </a:p>
        </p:txBody>
      </p:sp>
      <p:sp>
        <p:nvSpPr>
          <p:cNvPr id="20484" name="Content Placeholder 2"/>
          <p:cNvSpPr>
            <a:spLocks noGrp="1"/>
          </p:cNvSpPr>
          <p:nvPr>
            <p:ph sz="quarter" idx="1"/>
          </p:nvPr>
        </p:nvSpPr>
        <p:spPr>
          <a:xfrm>
            <a:off x="228600" y="1066800"/>
            <a:ext cx="8686800" cy="5181600"/>
          </a:xfrm>
        </p:spPr>
        <p:txBody>
          <a:bodyPr/>
          <a:lstStyle/>
          <a:p>
            <a:r>
              <a:rPr lang="en-US" sz="2600" b="1" smtClean="0"/>
              <a:t>Cause-and-effect diagrams </a:t>
            </a:r>
            <a:r>
              <a:rPr lang="en-US" sz="2600" smtClean="0"/>
              <a:t>trace complaints about quality problems back to the responsible production operations</a:t>
            </a:r>
          </a:p>
          <a:p>
            <a:pPr lvl="1"/>
            <a:r>
              <a:rPr lang="en-US" smtClean="0"/>
              <a:t>They help you </a:t>
            </a:r>
            <a:r>
              <a:rPr lang="en-US" u="sng" smtClean="0"/>
              <a:t>find the root cause of a problem</a:t>
            </a:r>
          </a:p>
          <a:p>
            <a:pPr lvl="1"/>
            <a:r>
              <a:rPr lang="en-US" smtClean="0"/>
              <a:t>Also known as </a:t>
            </a:r>
            <a:r>
              <a:rPr lang="en-US" b="1" smtClean="0"/>
              <a:t>fishbone</a:t>
            </a:r>
            <a:r>
              <a:rPr lang="en-US" smtClean="0"/>
              <a:t> or </a:t>
            </a:r>
            <a:r>
              <a:rPr lang="en-US" b="1" smtClean="0"/>
              <a:t>Ishikawa diagrams</a:t>
            </a:r>
          </a:p>
          <a:p>
            <a:pPr lvl="1"/>
            <a:r>
              <a:rPr lang="en-US" smtClean="0"/>
              <a:t>Can also use the </a:t>
            </a:r>
            <a:r>
              <a:rPr lang="en-US" b="1" smtClean="0"/>
              <a:t>5 whys </a:t>
            </a:r>
            <a:r>
              <a:rPr lang="en-US" smtClean="0"/>
              <a:t>technique where you repeat the question “Why” (five is a good rule of thumb) to peel away the layers of symptoms that can lead to the root cause</a:t>
            </a:r>
          </a:p>
          <a:p>
            <a:pPr marL="1050925" lvl="2" indent="-457200">
              <a:buFont typeface="Arial" charset="0"/>
              <a:buAutoNum type="arabicPeriod"/>
            </a:pPr>
            <a:r>
              <a:rPr lang="en-US" sz="2200" smtClean="0"/>
              <a:t>Why the users can not get into the system</a:t>
            </a:r>
          </a:p>
          <a:p>
            <a:pPr marL="1050925" lvl="2" indent="-457200">
              <a:buFont typeface="Arial" charset="0"/>
              <a:buAutoNum type="arabicPeriod"/>
            </a:pPr>
            <a:r>
              <a:rPr lang="en-US" sz="2200" smtClean="0"/>
              <a:t>Why they keep forgetting passwords</a:t>
            </a:r>
          </a:p>
          <a:p>
            <a:pPr marL="1050925" lvl="2" indent="-457200">
              <a:buFont typeface="Arial" charset="0"/>
              <a:buAutoNum type="arabicPeriod"/>
            </a:pPr>
            <a:r>
              <a:rPr lang="en-US" sz="2200" smtClean="0"/>
              <a:t>Why didn’t they reset their passwords</a:t>
            </a:r>
          </a:p>
          <a:p>
            <a:pPr marL="1050925" lvl="2" indent="-457200">
              <a:buFont typeface="Arial" charset="0"/>
              <a:buAutoNum type="arabicPeriod"/>
            </a:pPr>
            <a:r>
              <a:rPr lang="en-US" sz="2200" smtClean="0"/>
              <a:t>Why didn’t they check the box to save their password, etc.</a:t>
            </a:r>
          </a:p>
          <a:p>
            <a:pPr marL="1050925" lvl="2" indent="-457200">
              <a:buFont typeface="Arial" charset="0"/>
              <a:buAutoNum type="arabicPeriod"/>
            </a:pPr>
            <a:endParaRPr lang="en-US" sz="2200" smtClean="0"/>
          </a:p>
          <a:p>
            <a:pPr marL="1050925" lvl="2" indent="-457200">
              <a:buFont typeface="Arial" charset="0"/>
              <a:buAutoNum type="arabicPeriod"/>
            </a:pPr>
            <a:endParaRPr lang="en-US" sz="2200" smtClean="0"/>
          </a:p>
        </p:txBody>
      </p:sp>
      <p:sp>
        <p:nvSpPr>
          <p:cNvPr id="5" name="Slide Number Placeholder 4"/>
          <p:cNvSpPr>
            <a:spLocks noGrp="1"/>
          </p:cNvSpPr>
          <p:nvPr>
            <p:ph type="sldNum" sz="quarter" idx="11"/>
          </p:nvPr>
        </p:nvSpPr>
        <p:spPr/>
        <p:txBody>
          <a:bodyPr/>
          <a:lstStyle/>
          <a:p>
            <a:pPr>
              <a:defRPr/>
            </a:pPr>
            <a:fld id="{7250DC98-F7AE-40DA-9E68-4DA746473620}"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a:xfrm>
            <a:off x="304800" y="381000"/>
            <a:ext cx="8305800" cy="838200"/>
          </a:xfrm>
        </p:spPr>
        <p:txBody>
          <a:bodyPr/>
          <a:lstStyle/>
          <a:p>
            <a:r>
              <a:rPr lang="en-US" smtClean="0"/>
              <a:t>Sample Cause-and-Effect Diagram</a:t>
            </a:r>
          </a:p>
        </p:txBody>
      </p:sp>
      <p:sp>
        <p:nvSpPr>
          <p:cNvPr id="5" name="Slide Number Placeholder 4"/>
          <p:cNvSpPr>
            <a:spLocks noGrp="1"/>
          </p:cNvSpPr>
          <p:nvPr>
            <p:ph type="sldNum" sz="quarter" idx="11"/>
          </p:nvPr>
        </p:nvSpPr>
        <p:spPr/>
        <p:txBody>
          <a:bodyPr/>
          <a:lstStyle/>
          <a:p>
            <a:pPr>
              <a:defRPr/>
            </a:pPr>
            <a:fld id="{5F82CC92-E682-40C1-80BD-0E815424D8A4}" type="slidenum">
              <a:rPr lang="en-US" smtClean="0"/>
              <a:pPr>
                <a:defRPr/>
              </a:pPr>
              <a:t>14</a:t>
            </a:fld>
            <a:endParaRPr lang="en-US" dirty="0"/>
          </a:p>
        </p:txBody>
      </p:sp>
      <p:pic>
        <p:nvPicPr>
          <p:cNvPr id="21509" name="Picture 5" descr="Fig08-02.bmp"/>
          <p:cNvPicPr>
            <a:picLocks noChangeAspect="1"/>
          </p:cNvPicPr>
          <p:nvPr/>
        </p:nvPicPr>
        <p:blipFill>
          <a:blip r:embed="rId2"/>
          <a:srcRect b="8873"/>
          <a:stretch>
            <a:fillRect/>
          </a:stretch>
        </p:blipFill>
        <p:spPr bwMode="auto">
          <a:xfrm>
            <a:off x="685800" y="1143000"/>
            <a:ext cx="7315200" cy="46894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304800" y="381000"/>
            <a:ext cx="8305800" cy="838200"/>
          </a:xfrm>
        </p:spPr>
        <p:txBody>
          <a:bodyPr/>
          <a:lstStyle/>
          <a:p>
            <a:r>
              <a:rPr lang="en-US" smtClean="0"/>
              <a:t>Sample Cause-and-Effect Diagram</a:t>
            </a:r>
          </a:p>
        </p:txBody>
      </p:sp>
      <p:sp>
        <p:nvSpPr>
          <p:cNvPr id="5" name="Slide Number Placeholder 4"/>
          <p:cNvSpPr>
            <a:spLocks noGrp="1"/>
          </p:cNvSpPr>
          <p:nvPr>
            <p:ph type="sldNum" sz="quarter" idx="11"/>
          </p:nvPr>
        </p:nvSpPr>
        <p:spPr/>
        <p:txBody>
          <a:bodyPr/>
          <a:lstStyle/>
          <a:p>
            <a:pPr>
              <a:defRPr/>
            </a:pPr>
            <a:fld id="{B431CE4A-A228-4E44-836C-C39CDBE839CE}" type="slidenum">
              <a:rPr lang="en-US" smtClean="0"/>
              <a:pPr>
                <a:defRPr/>
              </a:pPr>
              <a:t>15</a:t>
            </a:fld>
            <a:endParaRPr lang="en-US" dirty="0"/>
          </a:p>
        </p:txBody>
      </p:sp>
      <p:pic>
        <p:nvPicPr>
          <p:cNvPr id="22533" name="Picture 2"/>
          <p:cNvPicPr>
            <a:picLocks noChangeAspect="1" noChangeArrowheads="1"/>
          </p:cNvPicPr>
          <p:nvPr/>
        </p:nvPicPr>
        <p:blipFill>
          <a:blip r:embed="rId2"/>
          <a:srcRect/>
          <a:stretch>
            <a:fillRect/>
          </a:stretch>
        </p:blipFill>
        <p:spPr bwMode="auto">
          <a:xfrm>
            <a:off x="1066800" y="2438400"/>
            <a:ext cx="6937375" cy="3933825"/>
          </a:xfrm>
          <a:prstGeom prst="rect">
            <a:avLst/>
          </a:prstGeom>
          <a:noFill/>
          <a:ln w="9525">
            <a:noFill/>
            <a:miter lim="800000"/>
            <a:headEnd/>
            <a:tailEnd/>
          </a:ln>
        </p:spPr>
      </p:pic>
      <p:sp>
        <p:nvSpPr>
          <p:cNvPr id="7" name="Rectangle 6"/>
          <p:cNvSpPr/>
          <p:nvPr/>
        </p:nvSpPr>
        <p:spPr>
          <a:xfrm>
            <a:off x="381000" y="1066800"/>
            <a:ext cx="8001000" cy="1323975"/>
          </a:xfrm>
          <a:prstGeom prst="rect">
            <a:avLst/>
          </a:prstGeom>
        </p:spPr>
        <p:txBody>
          <a:bodyPr>
            <a:spAutoFit/>
          </a:bodyPr>
          <a:lstStyle/>
          <a:p>
            <a:pPr eaLnBrk="0" hangingPunct="0">
              <a:buSzPct val="85000"/>
              <a:buFont typeface="Wingdings 2" pitchFamily="18" charset="2"/>
              <a:buChar char=""/>
              <a:defRPr/>
            </a:pPr>
            <a:r>
              <a:rPr lang="en-US" sz="2000" dirty="0">
                <a:latin typeface="+mn-lt"/>
              </a:rPr>
              <a:t>Possible causes of staff leaving before the end of a project </a:t>
            </a:r>
          </a:p>
          <a:p>
            <a:pPr lvl="1" eaLnBrk="0" hangingPunct="0">
              <a:buSzPct val="85000"/>
              <a:buFont typeface="Wingdings 2" pitchFamily="18" charset="2"/>
              <a:buChar char=""/>
              <a:defRPr/>
            </a:pPr>
            <a:r>
              <a:rPr lang="en-US" sz="2000" dirty="0">
                <a:latin typeface="+mn-lt"/>
              </a:rPr>
              <a:t>They may include environment, ambition, career prospects, satisfaction (variety, challenges, recognition), remuneration (basic pay, benefits - car, health, pension).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04800" y="0"/>
            <a:ext cx="8305800" cy="1143000"/>
          </a:xfrm>
        </p:spPr>
        <p:txBody>
          <a:bodyPr/>
          <a:lstStyle/>
          <a:p>
            <a:r>
              <a:rPr lang="en-US" smtClean="0"/>
              <a:t>Quality Control Charts</a:t>
            </a:r>
          </a:p>
        </p:txBody>
      </p:sp>
      <p:sp>
        <p:nvSpPr>
          <p:cNvPr id="23556" name="Rectangle 3"/>
          <p:cNvSpPr>
            <a:spLocks noGrp="1" noChangeArrowheads="1"/>
          </p:cNvSpPr>
          <p:nvPr>
            <p:ph type="body" idx="1"/>
          </p:nvPr>
        </p:nvSpPr>
        <p:spPr>
          <a:xfrm>
            <a:off x="152400" y="1143000"/>
            <a:ext cx="8839200" cy="5181600"/>
          </a:xfrm>
        </p:spPr>
        <p:txBody>
          <a:bodyPr/>
          <a:lstStyle/>
          <a:p>
            <a:r>
              <a:rPr lang="en-US" sz="2400" smtClean="0"/>
              <a:t>A</a:t>
            </a:r>
            <a:r>
              <a:rPr lang="en-US" sz="2400" b="1" smtClean="0"/>
              <a:t> control chart</a:t>
            </a:r>
            <a:r>
              <a:rPr lang="en-US" sz="2400" smtClean="0"/>
              <a:t> is a graphic display of data that illustrates the results of a process over time</a:t>
            </a:r>
          </a:p>
          <a:p>
            <a:r>
              <a:rPr lang="en-US" sz="2400" smtClean="0"/>
              <a:t>The main use of control charts is to </a:t>
            </a:r>
            <a:r>
              <a:rPr lang="en-US" sz="2400" u="sng" smtClean="0"/>
              <a:t>prevent defects</a:t>
            </a:r>
            <a:r>
              <a:rPr lang="en-US" sz="2400" smtClean="0"/>
              <a:t>, rather than to detect or reject them</a:t>
            </a:r>
          </a:p>
          <a:p>
            <a:r>
              <a:rPr lang="en-US" sz="2400" smtClean="0"/>
              <a:t>Quality control charts allow you to determine whether a process is in control or out of control</a:t>
            </a:r>
          </a:p>
          <a:p>
            <a:pPr lvl="1"/>
            <a:r>
              <a:rPr lang="en-US" sz="2200" smtClean="0"/>
              <a:t>When a process is in control, any variations in the results of the process are created by random events; processes that are in control do not need to be adjusted</a:t>
            </a:r>
          </a:p>
          <a:p>
            <a:pPr lvl="1"/>
            <a:r>
              <a:rPr lang="en-US" sz="2200" smtClean="0"/>
              <a:t>When a process is out of control, variations in the results of the process are caused by nonrandom events; you need to identify the causes of those nonrandom events and adjust the process to correct or eliminate them</a:t>
            </a:r>
          </a:p>
        </p:txBody>
      </p:sp>
      <p:sp>
        <p:nvSpPr>
          <p:cNvPr id="6" name="Slide Number Placeholder 5"/>
          <p:cNvSpPr>
            <a:spLocks noGrp="1"/>
          </p:cNvSpPr>
          <p:nvPr>
            <p:ph type="sldNum" sz="quarter" idx="11"/>
          </p:nvPr>
        </p:nvSpPr>
        <p:spPr/>
        <p:txBody>
          <a:bodyPr/>
          <a:lstStyle/>
          <a:p>
            <a:pPr>
              <a:defRPr/>
            </a:pPr>
            <a:fld id="{F4BC944A-6102-47A3-B0D5-A8CD3AE6A896}"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81000" y="228600"/>
            <a:ext cx="8305800" cy="762000"/>
          </a:xfrm>
        </p:spPr>
        <p:txBody>
          <a:bodyPr/>
          <a:lstStyle/>
          <a:p>
            <a:r>
              <a:rPr lang="en-US" smtClean="0"/>
              <a:t>The Seven Run Rule</a:t>
            </a:r>
          </a:p>
        </p:txBody>
      </p:sp>
      <p:sp>
        <p:nvSpPr>
          <p:cNvPr id="24580" name="Rectangle 3"/>
          <p:cNvSpPr>
            <a:spLocks noGrp="1" noChangeArrowheads="1"/>
          </p:cNvSpPr>
          <p:nvPr>
            <p:ph type="body" idx="1"/>
          </p:nvPr>
        </p:nvSpPr>
        <p:spPr>
          <a:xfrm>
            <a:off x="304800" y="990600"/>
            <a:ext cx="8534400" cy="5029200"/>
          </a:xfrm>
        </p:spPr>
        <p:txBody>
          <a:bodyPr/>
          <a:lstStyle/>
          <a:p>
            <a:pPr>
              <a:spcBef>
                <a:spcPct val="0"/>
              </a:spcBef>
            </a:pPr>
            <a:r>
              <a:rPr lang="en-US" smtClean="0"/>
              <a:t>You can use quality control charts and the seven run rule to look for patterns in data</a:t>
            </a:r>
          </a:p>
          <a:p>
            <a:pPr>
              <a:spcBef>
                <a:spcPct val="0"/>
              </a:spcBef>
            </a:pPr>
            <a:r>
              <a:rPr lang="en-US" smtClean="0"/>
              <a:t>The </a:t>
            </a:r>
            <a:r>
              <a:rPr lang="en-US" b="1" smtClean="0"/>
              <a:t>seven run rule</a:t>
            </a:r>
            <a:r>
              <a:rPr lang="en-US" smtClean="0"/>
              <a:t> states that if seven data points in a row are all below the mean, above the mean, or are all increasing or decreasing, then the process needs to be examined for nonrandom problems</a:t>
            </a:r>
          </a:p>
          <a:p>
            <a:pPr lvl="1">
              <a:spcBef>
                <a:spcPct val="0"/>
              </a:spcBef>
            </a:pPr>
            <a:r>
              <a:rPr lang="en-US" smtClean="0"/>
              <a:t>Example: The following slide is a control chart for the manufacture of 12” rulers</a:t>
            </a:r>
          </a:p>
          <a:p>
            <a:pPr lvl="2">
              <a:spcBef>
                <a:spcPct val="0"/>
              </a:spcBef>
            </a:pPr>
            <a:r>
              <a:rPr lang="en-US" smtClean="0"/>
              <a:t>Upper and lower specifications are 12.10” and 11.9” – this is the range specified as acceptable by the customer for purchase</a:t>
            </a:r>
          </a:p>
          <a:p>
            <a:pPr lvl="2">
              <a:spcBef>
                <a:spcPct val="0"/>
              </a:spcBef>
            </a:pPr>
            <a:r>
              <a:rPr lang="en-US" smtClean="0"/>
              <a:t>The controls limits of 11.91” and 12.09” mean that the manufacturing process is designed to produce rulers within that range</a:t>
            </a:r>
          </a:p>
          <a:p>
            <a:pPr lvl="1">
              <a:spcBef>
                <a:spcPct val="0"/>
              </a:spcBef>
            </a:pPr>
            <a:endParaRPr lang="en-US" smtClean="0"/>
          </a:p>
        </p:txBody>
      </p:sp>
      <p:sp>
        <p:nvSpPr>
          <p:cNvPr id="6" name="Slide Number Placeholder 5"/>
          <p:cNvSpPr>
            <a:spLocks noGrp="1"/>
          </p:cNvSpPr>
          <p:nvPr>
            <p:ph type="sldNum" sz="quarter" idx="11"/>
          </p:nvPr>
        </p:nvSpPr>
        <p:spPr/>
        <p:txBody>
          <a:bodyPr/>
          <a:lstStyle/>
          <a:p>
            <a:pPr>
              <a:defRPr/>
            </a:pPr>
            <a:fld id="{1FD753B4-9EAF-4784-96A5-E31CAEF2BD41}"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04800" y="228600"/>
            <a:ext cx="8305800" cy="914400"/>
          </a:xfrm>
        </p:spPr>
        <p:txBody>
          <a:bodyPr/>
          <a:lstStyle/>
          <a:p>
            <a:pPr algn="ctr"/>
            <a:r>
              <a:rPr lang="en-US" smtClean="0"/>
              <a:t>Sample Quality Control Chart</a:t>
            </a:r>
          </a:p>
        </p:txBody>
      </p:sp>
      <p:pic>
        <p:nvPicPr>
          <p:cNvPr id="25604" name="Picture 3"/>
          <p:cNvPicPr>
            <a:picLocks noChangeAspect="1" noChangeArrowheads="1"/>
          </p:cNvPicPr>
          <p:nvPr/>
        </p:nvPicPr>
        <p:blipFill>
          <a:blip r:embed="rId2"/>
          <a:srcRect/>
          <a:stretch>
            <a:fillRect/>
          </a:stretch>
        </p:blipFill>
        <p:spPr bwMode="auto">
          <a:xfrm>
            <a:off x="1295400" y="1066800"/>
            <a:ext cx="6553200" cy="4440238"/>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70649F95-964E-4534-817F-DA4D7DB56B06}" type="slidenum">
              <a:rPr lang="en-US">
                <a:latin typeface="+mj-lt"/>
                <a:ea typeface="+mj-ea"/>
                <a:cs typeface="+mj-cs"/>
              </a:rPr>
              <a:pPr>
                <a:defRPr/>
              </a:pPr>
              <a:t>18</a:t>
            </a:fld>
            <a:endParaRPr lang="en-US" dirty="0">
              <a:latin typeface="+mj-lt"/>
              <a:ea typeface="+mj-ea"/>
              <a:cs typeface="+mj-cs"/>
            </a:endParaRPr>
          </a:p>
        </p:txBody>
      </p:sp>
      <p:sp>
        <p:nvSpPr>
          <p:cNvPr id="7" name="Rectangle 3"/>
          <p:cNvSpPr txBox="1">
            <a:spLocks noChangeArrowheads="1"/>
          </p:cNvSpPr>
          <p:nvPr/>
        </p:nvSpPr>
        <p:spPr>
          <a:xfrm>
            <a:off x="304800" y="5486400"/>
            <a:ext cx="8534400" cy="914400"/>
          </a:xfrm>
          <a:prstGeom prst="rect">
            <a:avLst/>
          </a:prstGeom>
        </p:spPr>
        <p:txBody>
          <a:bodyPr/>
          <a:lstStyle/>
          <a:p>
            <a:pPr marL="90488" indent="-228600" algn="ctr" eaLnBrk="0" hangingPunct="0">
              <a:spcBef>
                <a:spcPts val="0"/>
              </a:spcBef>
              <a:buClr>
                <a:schemeClr val="accent2"/>
              </a:buClr>
              <a:buSzPct val="85000"/>
              <a:defRPr/>
            </a:pPr>
            <a:r>
              <a:rPr lang="en-US" sz="1800" i="1" dirty="0">
                <a:latin typeface="+mn-lt"/>
              </a:rPr>
              <a:t>The rule violations indicate that a calibration device may need adjustment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r>
              <a:rPr lang="en-US" smtClean="0"/>
              <a:t>Run Chart</a:t>
            </a:r>
          </a:p>
        </p:txBody>
      </p:sp>
      <p:sp>
        <p:nvSpPr>
          <p:cNvPr id="26628" name="Content Placeholder 4"/>
          <p:cNvSpPr>
            <a:spLocks noGrp="1"/>
          </p:cNvSpPr>
          <p:nvPr>
            <p:ph sz="quarter" idx="1"/>
          </p:nvPr>
        </p:nvSpPr>
        <p:spPr>
          <a:xfrm>
            <a:off x="381000" y="1066800"/>
            <a:ext cx="8305800" cy="5029200"/>
          </a:xfrm>
        </p:spPr>
        <p:txBody>
          <a:bodyPr/>
          <a:lstStyle/>
          <a:p>
            <a:r>
              <a:rPr lang="en-US" sz="2400" smtClean="0"/>
              <a:t>A run chart displays the history and pattern of variation of a process over time</a:t>
            </a:r>
          </a:p>
          <a:p>
            <a:r>
              <a:rPr lang="en-US" sz="2400" smtClean="0"/>
              <a:t>It is a line chart that shows data points plotted in the order in which they occur</a:t>
            </a:r>
          </a:p>
          <a:p>
            <a:r>
              <a:rPr lang="en-US" sz="2400" smtClean="0"/>
              <a:t>Can be used to perform trend analysis to forecast future outcomes based on historical patterns e.g., of defects</a:t>
            </a:r>
          </a:p>
        </p:txBody>
      </p:sp>
      <p:sp>
        <p:nvSpPr>
          <p:cNvPr id="4" name="Slide Number Placeholder 3"/>
          <p:cNvSpPr>
            <a:spLocks noGrp="1"/>
          </p:cNvSpPr>
          <p:nvPr>
            <p:ph type="sldNum" sz="quarter" idx="11"/>
          </p:nvPr>
        </p:nvSpPr>
        <p:spPr/>
        <p:txBody>
          <a:bodyPr/>
          <a:lstStyle/>
          <a:p>
            <a:pPr>
              <a:defRPr/>
            </a:pPr>
            <a:fld id="{6637E731-CA2E-4EA7-9E82-DB15AC3052B4}" type="slidenum">
              <a:rPr lang="en-US" smtClean="0"/>
              <a:pPr>
                <a:defRPr/>
              </a:pPr>
              <a:t>19</a:t>
            </a:fld>
            <a:endParaRPr lang="en-US" dirty="0"/>
          </a:p>
        </p:txBody>
      </p:sp>
      <p:pic>
        <p:nvPicPr>
          <p:cNvPr id="26630" name="Picture 5" descr="Fig08-04.bmp"/>
          <p:cNvPicPr>
            <a:picLocks noChangeAspect="1"/>
          </p:cNvPicPr>
          <p:nvPr/>
        </p:nvPicPr>
        <p:blipFill>
          <a:blip r:embed="rId2"/>
          <a:srcRect b="15202"/>
          <a:stretch>
            <a:fillRect/>
          </a:stretch>
        </p:blipFill>
        <p:spPr bwMode="auto">
          <a:xfrm>
            <a:off x="1981200" y="3505200"/>
            <a:ext cx="5586413" cy="27844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81000" y="0"/>
            <a:ext cx="8382000" cy="1371600"/>
          </a:xfrm>
        </p:spPr>
        <p:txBody>
          <a:bodyPr/>
          <a:lstStyle/>
          <a:p>
            <a:r>
              <a:rPr lang="en-US" smtClean="0"/>
              <a:t>The Importance of </a:t>
            </a:r>
            <a:br>
              <a:rPr lang="en-US" smtClean="0"/>
            </a:br>
            <a:r>
              <a:rPr lang="en-US" smtClean="0"/>
              <a:t>Project Quality Management</a:t>
            </a:r>
          </a:p>
        </p:txBody>
      </p:sp>
      <p:sp>
        <p:nvSpPr>
          <p:cNvPr id="9220" name="Rectangle 3"/>
          <p:cNvSpPr>
            <a:spLocks noGrp="1" noChangeArrowheads="1"/>
          </p:cNvSpPr>
          <p:nvPr>
            <p:ph type="body" idx="1"/>
          </p:nvPr>
        </p:nvSpPr>
        <p:spPr>
          <a:xfrm>
            <a:off x="228600" y="1447800"/>
            <a:ext cx="8610600" cy="5029200"/>
          </a:xfrm>
        </p:spPr>
        <p:txBody>
          <a:bodyPr/>
          <a:lstStyle/>
          <a:p>
            <a:pPr>
              <a:spcBef>
                <a:spcPct val="100000"/>
              </a:spcBef>
            </a:pPr>
            <a:r>
              <a:rPr lang="en-US" dirty="0" smtClean="0"/>
              <a:t>Many people joke about the poor quality of IT </a:t>
            </a:r>
            <a:r>
              <a:rPr lang="en-US" dirty="0" smtClean="0"/>
              <a:t>products</a:t>
            </a:r>
            <a:endParaRPr lang="en-US" dirty="0" smtClean="0"/>
          </a:p>
          <a:p>
            <a:pPr>
              <a:spcBef>
                <a:spcPct val="100000"/>
              </a:spcBef>
            </a:pPr>
            <a:r>
              <a:rPr lang="en-US" dirty="0" smtClean="0"/>
              <a:t>People seem to accept systems being down occasionally or needing to reboot their PCs</a:t>
            </a:r>
          </a:p>
          <a:p>
            <a:pPr>
              <a:spcBef>
                <a:spcPct val="100000"/>
              </a:spcBef>
            </a:pPr>
            <a:r>
              <a:rPr lang="en-US" dirty="0" smtClean="0"/>
              <a:t>But quality is very important in many IT </a:t>
            </a:r>
            <a:r>
              <a:rPr lang="en-US" dirty="0" smtClean="0"/>
              <a:t>projects</a:t>
            </a:r>
            <a:endParaRPr lang="en-US" dirty="0" smtClean="0"/>
          </a:p>
        </p:txBody>
      </p:sp>
      <p:sp>
        <p:nvSpPr>
          <p:cNvPr id="6" name="Slide Number Placeholder 5"/>
          <p:cNvSpPr>
            <a:spLocks noGrp="1"/>
          </p:cNvSpPr>
          <p:nvPr>
            <p:ph type="sldNum" sz="quarter" idx="11"/>
          </p:nvPr>
        </p:nvSpPr>
        <p:spPr/>
        <p:txBody>
          <a:bodyPr/>
          <a:lstStyle/>
          <a:p>
            <a:pPr>
              <a:defRPr/>
            </a:pPr>
            <a:fld id="{EF0E6DFE-15AC-4481-A91E-B2F3E9E7B174}"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r>
              <a:rPr lang="en-US" smtClean="0"/>
              <a:t>Scatter Diagram</a:t>
            </a:r>
          </a:p>
        </p:txBody>
      </p:sp>
      <p:sp>
        <p:nvSpPr>
          <p:cNvPr id="27652" name="Content Placeholder 2"/>
          <p:cNvSpPr>
            <a:spLocks noGrp="1"/>
          </p:cNvSpPr>
          <p:nvPr>
            <p:ph sz="quarter" idx="1"/>
          </p:nvPr>
        </p:nvSpPr>
        <p:spPr>
          <a:xfrm>
            <a:off x="381000" y="1143000"/>
            <a:ext cx="8305800" cy="4724400"/>
          </a:xfrm>
        </p:spPr>
        <p:txBody>
          <a:bodyPr/>
          <a:lstStyle/>
          <a:p>
            <a:r>
              <a:rPr lang="en-US" smtClean="0"/>
              <a:t>A </a:t>
            </a:r>
            <a:r>
              <a:rPr lang="en-US" b="1" smtClean="0"/>
              <a:t>scatter diagram </a:t>
            </a:r>
            <a:r>
              <a:rPr lang="en-US" smtClean="0"/>
              <a:t>helps to show if there is a relationship between two variables</a:t>
            </a:r>
          </a:p>
          <a:p>
            <a:r>
              <a:rPr lang="en-US" smtClean="0"/>
              <a:t>The closer data points are to a diagonal line, the more closely the two variables are related</a:t>
            </a:r>
          </a:p>
        </p:txBody>
      </p:sp>
      <p:sp>
        <p:nvSpPr>
          <p:cNvPr id="5" name="Slide Number Placeholder 4"/>
          <p:cNvSpPr>
            <a:spLocks noGrp="1"/>
          </p:cNvSpPr>
          <p:nvPr>
            <p:ph type="sldNum" sz="quarter" idx="11"/>
          </p:nvPr>
        </p:nvSpPr>
        <p:spPr/>
        <p:txBody>
          <a:bodyPr/>
          <a:lstStyle/>
          <a:p>
            <a:pPr>
              <a:defRPr/>
            </a:pPr>
            <a:fld id="{4AF52DBB-125C-4A69-926F-0839B1082105}" type="slidenum">
              <a:rPr lang="en-US" smtClean="0"/>
              <a:pPr>
                <a:defRPr/>
              </a:pPr>
              <a:t>20</a:t>
            </a:fld>
            <a:endParaRPr lang="en-US" dirty="0"/>
          </a:p>
        </p:txBody>
      </p:sp>
      <p:pic>
        <p:nvPicPr>
          <p:cNvPr id="27654" name="Picture 5" descr="Fig08-05.bmp"/>
          <p:cNvPicPr>
            <a:picLocks noChangeAspect="1"/>
          </p:cNvPicPr>
          <p:nvPr/>
        </p:nvPicPr>
        <p:blipFill>
          <a:blip r:embed="rId2"/>
          <a:srcRect b="12216"/>
          <a:stretch>
            <a:fillRect/>
          </a:stretch>
        </p:blipFill>
        <p:spPr bwMode="auto">
          <a:xfrm>
            <a:off x="1600200" y="3124200"/>
            <a:ext cx="6096000" cy="31527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smtClean="0"/>
              <a:t>Histograms</a:t>
            </a:r>
          </a:p>
        </p:txBody>
      </p:sp>
      <p:sp>
        <p:nvSpPr>
          <p:cNvPr id="28676" name="Content Placeholder 2"/>
          <p:cNvSpPr>
            <a:spLocks noGrp="1"/>
          </p:cNvSpPr>
          <p:nvPr>
            <p:ph sz="quarter" idx="1"/>
          </p:nvPr>
        </p:nvSpPr>
        <p:spPr>
          <a:xfrm>
            <a:off x="381000" y="1143000"/>
            <a:ext cx="8305800" cy="5029200"/>
          </a:xfrm>
        </p:spPr>
        <p:txBody>
          <a:bodyPr/>
          <a:lstStyle/>
          <a:p>
            <a:r>
              <a:rPr lang="en-US" smtClean="0"/>
              <a:t>A </a:t>
            </a:r>
            <a:r>
              <a:rPr lang="en-US" b="1" smtClean="0"/>
              <a:t>histogram</a:t>
            </a:r>
            <a:r>
              <a:rPr lang="en-US" smtClean="0"/>
              <a:t> is a bar graph of a distribution of variables</a:t>
            </a:r>
          </a:p>
          <a:p>
            <a:r>
              <a:rPr lang="en-US" smtClean="0"/>
              <a:t>Each bar represents an attribute or characteristic of a problem or situation, and the height of the bar represents its frequency</a:t>
            </a:r>
          </a:p>
        </p:txBody>
      </p:sp>
      <p:sp>
        <p:nvSpPr>
          <p:cNvPr id="5" name="Slide Number Placeholder 4"/>
          <p:cNvSpPr>
            <a:spLocks noGrp="1"/>
          </p:cNvSpPr>
          <p:nvPr>
            <p:ph type="sldNum" sz="quarter" idx="11"/>
          </p:nvPr>
        </p:nvSpPr>
        <p:spPr/>
        <p:txBody>
          <a:bodyPr/>
          <a:lstStyle/>
          <a:p>
            <a:pPr>
              <a:defRPr/>
            </a:pPr>
            <a:fld id="{A6B79A5F-6E9D-4EC6-9179-43793C8D51B9}" type="slidenum">
              <a:rPr lang="en-US" smtClean="0"/>
              <a:pPr>
                <a:defRPr/>
              </a:pPr>
              <a:t>21</a:t>
            </a:fld>
            <a:endParaRPr lang="en-US" dirty="0"/>
          </a:p>
        </p:txBody>
      </p:sp>
      <p:pic>
        <p:nvPicPr>
          <p:cNvPr id="28678" name="Picture 5" descr="Fig08-06.bmp"/>
          <p:cNvPicPr>
            <a:picLocks noChangeAspect="1"/>
          </p:cNvPicPr>
          <p:nvPr/>
        </p:nvPicPr>
        <p:blipFill>
          <a:blip r:embed="rId2"/>
          <a:srcRect b="12880"/>
          <a:stretch>
            <a:fillRect/>
          </a:stretch>
        </p:blipFill>
        <p:spPr bwMode="auto">
          <a:xfrm>
            <a:off x="2514600" y="3581400"/>
            <a:ext cx="5943600" cy="28463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mtClean="0"/>
              <a:t>Pareto Charts</a:t>
            </a:r>
          </a:p>
        </p:txBody>
      </p:sp>
      <p:sp>
        <p:nvSpPr>
          <p:cNvPr id="29700" name="Rectangle 3"/>
          <p:cNvSpPr>
            <a:spLocks noGrp="1" noChangeArrowheads="1"/>
          </p:cNvSpPr>
          <p:nvPr>
            <p:ph type="body" idx="1"/>
          </p:nvPr>
        </p:nvSpPr>
        <p:spPr>
          <a:xfrm>
            <a:off x="152400" y="990600"/>
            <a:ext cx="8763000" cy="5410200"/>
          </a:xfrm>
        </p:spPr>
        <p:txBody>
          <a:bodyPr/>
          <a:lstStyle/>
          <a:p>
            <a:pPr>
              <a:spcBef>
                <a:spcPct val="0"/>
              </a:spcBef>
            </a:pPr>
            <a:r>
              <a:rPr lang="en-US" sz="2400" smtClean="0"/>
              <a:t>A</a:t>
            </a:r>
            <a:r>
              <a:rPr lang="en-US" sz="2400" b="1" smtClean="0"/>
              <a:t> Pareto chart </a:t>
            </a:r>
            <a:r>
              <a:rPr lang="en-US" sz="2400" smtClean="0"/>
              <a:t>is a histogram that can help you identify and prioritize problem areas</a:t>
            </a:r>
          </a:p>
          <a:p>
            <a:pPr lvl="1">
              <a:spcBef>
                <a:spcPct val="0"/>
              </a:spcBef>
            </a:pPr>
            <a:r>
              <a:rPr lang="en-US" sz="2000" smtClean="0"/>
              <a:t>The variables are ordered by frequency of occurrence to help identify the key contributors that account for most quality problems (hopefully following the 80-20 rule)</a:t>
            </a:r>
          </a:p>
          <a:p>
            <a:pPr>
              <a:spcBef>
                <a:spcPct val="0"/>
              </a:spcBef>
            </a:pPr>
            <a:r>
              <a:rPr lang="en-US" sz="2400" b="1" smtClean="0"/>
              <a:t>Pareto analysis </a:t>
            </a:r>
            <a:r>
              <a:rPr lang="en-US" sz="2400" smtClean="0"/>
              <a:t>is</a:t>
            </a:r>
            <a:r>
              <a:rPr lang="en-US" sz="2400" b="1" smtClean="0"/>
              <a:t> </a:t>
            </a:r>
            <a:r>
              <a:rPr lang="en-US" sz="2400" smtClean="0"/>
              <a:t>also called the 80-20 rule, meaning that 80 percent of problems are often due to 20 percent of the causes</a:t>
            </a:r>
          </a:p>
          <a:p>
            <a:pPr>
              <a:spcBef>
                <a:spcPct val="0"/>
              </a:spcBef>
            </a:pPr>
            <a:r>
              <a:rPr lang="en-US" sz="2400" smtClean="0"/>
              <a:t>In the following chart, Log-in Problems account for about 55% of the complaints and together with System lock-ups accounts for about 80%</a:t>
            </a:r>
          </a:p>
          <a:p>
            <a:pPr lvl="1">
              <a:spcBef>
                <a:spcPct val="0"/>
              </a:spcBef>
            </a:pPr>
            <a:r>
              <a:rPr lang="en-US" sz="2000" smtClean="0"/>
              <a:t>Fixing these two problems can greatly reduce the volume of compalints</a:t>
            </a:r>
          </a:p>
          <a:p>
            <a:pPr lvl="1">
              <a:spcBef>
                <a:spcPct val="0"/>
              </a:spcBef>
            </a:pPr>
            <a:r>
              <a:rPr lang="en-US" sz="2000" smtClean="0"/>
              <a:t>Small problems should be investigated before addressing them in case the user is in error </a:t>
            </a:r>
          </a:p>
          <a:p>
            <a:pPr>
              <a:buFont typeface="Wingdings" pitchFamily="2" charset="2"/>
              <a:buNone/>
            </a:pPr>
            <a:endParaRPr lang="en-US" sz="2400" smtClean="0"/>
          </a:p>
        </p:txBody>
      </p:sp>
      <p:sp>
        <p:nvSpPr>
          <p:cNvPr id="6" name="Slide Number Placeholder 5"/>
          <p:cNvSpPr>
            <a:spLocks noGrp="1"/>
          </p:cNvSpPr>
          <p:nvPr>
            <p:ph type="sldNum" sz="quarter" idx="11"/>
          </p:nvPr>
        </p:nvSpPr>
        <p:spPr/>
        <p:txBody>
          <a:bodyPr/>
          <a:lstStyle/>
          <a:p>
            <a:pPr>
              <a:defRPr/>
            </a:pPr>
            <a:fld id="{7865D28B-79AE-4702-8C06-96BE62A0DCE8}"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09600" y="228600"/>
            <a:ext cx="7772400" cy="1143000"/>
          </a:xfrm>
        </p:spPr>
        <p:txBody>
          <a:bodyPr/>
          <a:lstStyle/>
          <a:p>
            <a:pPr algn="ctr"/>
            <a:r>
              <a:rPr lang="en-US" smtClean="0"/>
              <a:t>Sample Pareto Diagram</a:t>
            </a:r>
          </a:p>
        </p:txBody>
      </p:sp>
      <p:pic>
        <p:nvPicPr>
          <p:cNvPr id="30724" name="Picture 3"/>
          <p:cNvPicPr>
            <a:picLocks noChangeAspect="1" noChangeArrowheads="1"/>
          </p:cNvPicPr>
          <p:nvPr/>
        </p:nvPicPr>
        <p:blipFill>
          <a:blip r:embed="rId2"/>
          <a:srcRect/>
          <a:stretch>
            <a:fillRect/>
          </a:stretch>
        </p:blipFill>
        <p:spPr bwMode="auto">
          <a:xfrm>
            <a:off x="939800" y="1752600"/>
            <a:ext cx="7518400" cy="4572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78329215-8685-4966-B510-A709DE04FD10}" type="slidenum">
              <a:rPr lang="en-US">
                <a:latin typeface="+mj-lt"/>
                <a:ea typeface="+mj-ea"/>
                <a:cs typeface="+mj-cs"/>
              </a:rPr>
              <a:pPr>
                <a:defRPr/>
              </a:pPr>
              <a:t>23</a:t>
            </a:fld>
            <a:endParaRPr lang="en-US" dirty="0">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4"/>
          <p:cNvSpPr>
            <a:spLocks noGrp="1"/>
          </p:cNvSpPr>
          <p:nvPr>
            <p:ph type="title"/>
          </p:nvPr>
        </p:nvSpPr>
        <p:spPr/>
        <p:txBody>
          <a:bodyPr/>
          <a:lstStyle/>
          <a:p>
            <a:r>
              <a:rPr lang="en-US" smtClean="0"/>
              <a:t>Flowcharts</a:t>
            </a:r>
          </a:p>
        </p:txBody>
      </p:sp>
      <p:sp>
        <p:nvSpPr>
          <p:cNvPr id="31748" name="Content Placeholder 5"/>
          <p:cNvSpPr>
            <a:spLocks noGrp="1"/>
          </p:cNvSpPr>
          <p:nvPr>
            <p:ph sz="quarter" idx="1"/>
          </p:nvPr>
        </p:nvSpPr>
        <p:spPr>
          <a:xfrm>
            <a:off x="381000" y="914400"/>
            <a:ext cx="3048000" cy="4953000"/>
          </a:xfrm>
        </p:spPr>
        <p:txBody>
          <a:bodyPr/>
          <a:lstStyle/>
          <a:p>
            <a:r>
              <a:rPr lang="en-US" sz="2400" smtClean="0"/>
              <a:t>Flowcharts are graphic displays of the logic and flow of processes that help you analyze how problems occur and how processes can be improved</a:t>
            </a:r>
          </a:p>
          <a:p>
            <a:r>
              <a:rPr lang="en-US" sz="2400" smtClean="0"/>
              <a:t>They show activities, decision points, and the order of how information is processed</a:t>
            </a:r>
          </a:p>
        </p:txBody>
      </p:sp>
      <p:sp>
        <p:nvSpPr>
          <p:cNvPr id="4" name="Slide Number Placeholder 3"/>
          <p:cNvSpPr>
            <a:spLocks noGrp="1"/>
          </p:cNvSpPr>
          <p:nvPr>
            <p:ph type="sldNum" sz="quarter" idx="11"/>
          </p:nvPr>
        </p:nvSpPr>
        <p:spPr/>
        <p:txBody>
          <a:bodyPr/>
          <a:lstStyle/>
          <a:p>
            <a:pPr>
              <a:defRPr/>
            </a:pPr>
            <a:fld id="{42F32073-7FBE-497D-9313-B1BADF3FB85B}" type="slidenum">
              <a:rPr lang="en-US" smtClean="0"/>
              <a:pPr>
                <a:defRPr/>
              </a:pPr>
              <a:t>24</a:t>
            </a:fld>
            <a:endParaRPr lang="en-US" dirty="0"/>
          </a:p>
        </p:txBody>
      </p:sp>
      <p:pic>
        <p:nvPicPr>
          <p:cNvPr id="31750" name="Picture 5" descr="Fig08-08.bmp"/>
          <p:cNvPicPr>
            <a:picLocks noChangeAspect="1"/>
          </p:cNvPicPr>
          <p:nvPr/>
        </p:nvPicPr>
        <p:blipFill>
          <a:blip r:embed="rId2"/>
          <a:srcRect b="11646"/>
          <a:stretch>
            <a:fillRect/>
          </a:stretch>
        </p:blipFill>
        <p:spPr bwMode="auto">
          <a:xfrm>
            <a:off x="3505200" y="1752600"/>
            <a:ext cx="4992688" cy="28860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smtClean="0"/>
              <a:t>Statistical Sampling</a:t>
            </a:r>
          </a:p>
        </p:txBody>
      </p:sp>
      <p:sp>
        <p:nvSpPr>
          <p:cNvPr id="32772" name="Rectangle 3"/>
          <p:cNvSpPr>
            <a:spLocks noGrp="1" noChangeArrowheads="1"/>
          </p:cNvSpPr>
          <p:nvPr>
            <p:ph type="body" idx="1"/>
          </p:nvPr>
        </p:nvSpPr>
        <p:spPr>
          <a:xfrm>
            <a:off x="423863" y="1143000"/>
            <a:ext cx="8262937" cy="5181600"/>
          </a:xfrm>
        </p:spPr>
        <p:txBody>
          <a:bodyPr/>
          <a:lstStyle/>
          <a:p>
            <a:pPr>
              <a:spcBef>
                <a:spcPct val="0"/>
              </a:spcBef>
            </a:pPr>
            <a:r>
              <a:rPr lang="en-US" sz="2400" b="1" smtClean="0"/>
              <a:t>Statistical sampling</a:t>
            </a:r>
            <a:r>
              <a:rPr lang="en-US" sz="2400" smtClean="0"/>
              <a:t> involves choosing part of a population of interest for inspection</a:t>
            </a:r>
          </a:p>
          <a:p>
            <a:pPr lvl="1">
              <a:spcBef>
                <a:spcPct val="0"/>
              </a:spcBef>
            </a:pPr>
            <a:r>
              <a:rPr lang="en-US" sz="2000" smtClean="0"/>
              <a:t>This is needed when the population is too large be to be completely sampled </a:t>
            </a:r>
          </a:p>
          <a:p>
            <a:pPr>
              <a:spcBef>
                <a:spcPct val="0"/>
              </a:spcBef>
            </a:pPr>
            <a:r>
              <a:rPr lang="en-US" sz="2400" smtClean="0"/>
              <a:t>The size of a sample depends on how representative you want the sample to be</a:t>
            </a:r>
          </a:p>
          <a:p>
            <a:pPr>
              <a:spcBef>
                <a:spcPct val="0"/>
              </a:spcBef>
            </a:pPr>
            <a:r>
              <a:rPr lang="en-US" sz="2400" smtClean="0"/>
              <a:t>Sample size formula:</a:t>
            </a:r>
          </a:p>
          <a:p>
            <a:pPr lvl="1">
              <a:spcBef>
                <a:spcPct val="0"/>
              </a:spcBef>
              <a:buFont typeface="Wingdings" pitchFamily="2" charset="2"/>
              <a:buNone/>
            </a:pPr>
            <a:r>
              <a:rPr lang="en-US" sz="2000" b="1" i="1" smtClean="0"/>
              <a:t>    Sample size = .25 X (certainty factor/acceptable error)</a:t>
            </a:r>
            <a:r>
              <a:rPr lang="en-US" sz="2000" b="1" i="1" baseline="30000" smtClean="0"/>
              <a:t>2</a:t>
            </a:r>
          </a:p>
        </p:txBody>
      </p:sp>
      <p:sp>
        <p:nvSpPr>
          <p:cNvPr id="6" name="Slide Number Placeholder 5"/>
          <p:cNvSpPr>
            <a:spLocks noGrp="1"/>
          </p:cNvSpPr>
          <p:nvPr>
            <p:ph type="sldNum" sz="quarter" idx="11"/>
          </p:nvPr>
        </p:nvSpPr>
        <p:spPr/>
        <p:txBody>
          <a:bodyPr/>
          <a:lstStyle/>
          <a:p>
            <a:pPr>
              <a:defRPr/>
            </a:pPr>
            <a:fld id="{A411483F-8368-4392-A865-BD3B87B28A92}" type="slidenum">
              <a:rPr lang="en-US" smtClean="0"/>
              <a:pPr>
                <a:defRPr/>
              </a:pPr>
              <a:t>25</a:t>
            </a:fld>
            <a:endParaRPr lang="en-US" dirty="0"/>
          </a:p>
        </p:txBody>
      </p:sp>
      <p:graphicFrame>
        <p:nvGraphicFramePr>
          <p:cNvPr id="8" name="Table 7"/>
          <p:cNvGraphicFramePr>
            <a:graphicFrameLocks noGrp="1"/>
          </p:cNvGraphicFramePr>
          <p:nvPr/>
        </p:nvGraphicFramePr>
        <p:xfrm>
          <a:off x="2209800" y="4029075"/>
          <a:ext cx="4038600" cy="1752600"/>
        </p:xfrm>
        <a:graphic>
          <a:graphicData uri="http://schemas.openxmlformats.org/drawingml/2006/table">
            <a:tbl>
              <a:tblPr firstRow="1" bandRow="1">
                <a:tableStyleId>{5C22544A-7EE6-4342-B048-85BDC9FD1C3A}</a:tableStyleId>
              </a:tblPr>
              <a:tblGrid>
                <a:gridCol w="1295400"/>
                <a:gridCol w="1600200"/>
                <a:gridCol w="1143000"/>
              </a:tblGrid>
              <a:tr h="0">
                <a:tc>
                  <a:txBody>
                    <a:bodyPr/>
                    <a:lstStyle/>
                    <a:p>
                      <a:r>
                        <a:rPr lang="en-US" dirty="0" smtClean="0"/>
                        <a:t>Desired certainty</a:t>
                      </a:r>
                      <a:endParaRPr lang="en-US" dirty="0"/>
                    </a:p>
                  </a:txBody>
                  <a:tcPr/>
                </a:tc>
                <a:tc>
                  <a:txBody>
                    <a:bodyPr/>
                    <a:lstStyle/>
                    <a:p>
                      <a:r>
                        <a:rPr lang="en-US" dirty="0" smtClean="0"/>
                        <a:t>Certainty factor</a:t>
                      </a:r>
                      <a:endParaRPr lang="en-US" dirty="0"/>
                    </a:p>
                  </a:txBody>
                  <a:tcPr/>
                </a:tc>
                <a:tc>
                  <a:txBody>
                    <a:bodyPr/>
                    <a:lstStyle/>
                    <a:p>
                      <a:r>
                        <a:rPr lang="en-US" dirty="0" smtClean="0"/>
                        <a:t>Sample size</a:t>
                      </a:r>
                      <a:endParaRPr lang="en-US" dirty="0"/>
                    </a:p>
                  </a:txBody>
                  <a:tcPr/>
                </a:tc>
              </a:tr>
              <a:tr h="370840">
                <a:tc>
                  <a:txBody>
                    <a:bodyPr/>
                    <a:lstStyle/>
                    <a:p>
                      <a:r>
                        <a:rPr lang="en-US" dirty="0" smtClean="0"/>
                        <a:t>95%</a:t>
                      </a:r>
                      <a:endParaRPr lang="en-US" dirty="0"/>
                    </a:p>
                  </a:txBody>
                  <a:tcPr/>
                </a:tc>
                <a:tc>
                  <a:txBody>
                    <a:bodyPr/>
                    <a:lstStyle/>
                    <a:p>
                      <a:r>
                        <a:rPr lang="en-US" dirty="0" smtClean="0"/>
                        <a:t>1.960</a:t>
                      </a:r>
                      <a:endParaRPr lang="en-US" dirty="0"/>
                    </a:p>
                  </a:txBody>
                  <a:tcPr/>
                </a:tc>
                <a:tc>
                  <a:txBody>
                    <a:bodyPr/>
                    <a:lstStyle/>
                    <a:p>
                      <a:r>
                        <a:rPr lang="en-US" dirty="0" smtClean="0"/>
                        <a:t>384</a:t>
                      </a:r>
                      <a:endParaRPr lang="en-US" dirty="0"/>
                    </a:p>
                  </a:txBody>
                  <a:tcPr/>
                </a:tc>
              </a:tr>
              <a:tr h="370840">
                <a:tc>
                  <a:txBody>
                    <a:bodyPr/>
                    <a:lstStyle/>
                    <a:p>
                      <a:r>
                        <a:rPr lang="en-US" dirty="0" smtClean="0"/>
                        <a:t>90%</a:t>
                      </a:r>
                      <a:endParaRPr lang="en-US" dirty="0"/>
                    </a:p>
                  </a:txBody>
                  <a:tcPr/>
                </a:tc>
                <a:tc>
                  <a:txBody>
                    <a:bodyPr/>
                    <a:lstStyle/>
                    <a:p>
                      <a:r>
                        <a:rPr lang="en-US" dirty="0" smtClean="0"/>
                        <a:t>1.645</a:t>
                      </a:r>
                      <a:endParaRPr lang="en-US" dirty="0"/>
                    </a:p>
                  </a:txBody>
                  <a:tcPr/>
                </a:tc>
                <a:tc>
                  <a:txBody>
                    <a:bodyPr/>
                    <a:lstStyle/>
                    <a:p>
                      <a:r>
                        <a:rPr lang="en-US" dirty="0" smtClean="0"/>
                        <a:t>68</a:t>
                      </a:r>
                      <a:endParaRPr lang="en-US" dirty="0"/>
                    </a:p>
                  </a:txBody>
                  <a:tcPr/>
                </a:tc>
              </a:tr>
              <a:tr h="370840">
                <a:tc>
                  <a:txBody>
                    <a:bodyPr/>
                    <a:lstStyle/>
                    <a:p>
                      <a:r>
                        <a:rPr lang="en-US" dirty="0" smtClean="0"/>
                        <a:t>80%</a:t>
                      </a:r>
                      <a:endParaRPr lang="en-US" dirty="0"/>
                    </a:p>
                  </a:txBody>
                  <a:tcPr/>
                </a:tc>
                <a:tc>
                  <a:txBody>
                    <a:bodyPr/>
                    <a:lstStyle/>
                    <a:p>
                      <a:r>
                        <a:rPr lang="en-US" dirty="0" smtClean="0"/>
                        <a:t>1.281</a:t>
                      </a:r>
                      <a:endParaRPr lang="en-US" dirty="0"/>
                    </a:p>
                  </a:txBody>
                  <a:tcPr/>
                </a:tc>
                <a:tc>
                  <a:txBody>
                    <a:bodyPr/>
                    <a:lstStyle/>
                    <a:p>
                      <a:r>
                        <a:rPr lang="en-US" dirty="0" smtClean="0"/>
                        <a:t>10</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Six Sigma</a:t>
            </a:r>
          </a:p>
        </p:txBody>
      </p:sp>
      <p:sp>
        <p:nvSpPr>
          <p:cNvPr id="33796" name="Rectangle 3"/>
          <p:cNvSpPr>
            <a:spLocks noGrp="1" noChangeArrowheads="1"/>
          </p:cNvSpPr>
          <p:nvPr>
            <p:ph type="body" idx="1"/>
          </p:nvPr>
        </p:nvSpPr>
        <p:spPr>
          <a:xfrm>
            <a:off x="457200" y="1143000"/>
            <a:ext cx="8458200" cy="4191000"/>
          </a:xfrm>
        </p:spPr>
        <p:txBody>
          <a:bodyPr/>
          <a:lstStyle/>
          <a:p>
            <a:r>
              <a:rPr lang="en-US" b="1" smtClean="0"/>
              <a:t>Six Sigma</a:t>
            </a:r>
            <a:r>
              <a:rPr lang="en-US" smtClean="0"/>
              <a:t>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p:txBody>
      </p:sp>
      <p:sp>
        <p:nvSpPr>
          <p:cNvPr id="33797" name="Text Box 5"/>
          <p:cNvSpPr txBox="1">
            <a:spLocks noChangeArrowheads="1"/>
          </p:cNvSpPr>
          <p:nvPr/>
        </p:nvSpPr>
        <p:spPr bwMode="auto">
          <a:xfrm>
            <a:off x="457200" y="5535613"/>
            <a:ext cx="8305800" cy="701675"/>
          </a:xfrm>
          <a:prstGeom prst="rect">
            <a:avLst/>
          </a:prstGeom>
          <a:noFill/>
          <a:ln w="9525">
            <a:noFill/>
            <a:miter lim="800000"/>
            <a:headEnd/>
            <a:tailEnd/>
          </a:ln>
        </p:spPr>
        <p:txBody>
          <a:bodyPr>
            <a:spAutoFit/>
          </a:bodyPr>
          <a:lstStyle/>
          <a:p>
            <a:r>
              <a:rPr lang="en-US" sz="2000"/>
              <a:t>*Pande, Peter S., Robert P. Neuman, and Roland R. Cavanagh, </a:t>
            </a:r>
            <a:r>
              <a:rPr lang="en-US" sz="2000" i="1"/>
              <a:t>The</a:t>
            </a:r>
          </a:p>
          <a:p>
            <a:r>
              <a:rPr lang="en-US" sz="2000" i="1"/>
              <a:t>Six Sigma Way</a:t>
            </a:r>
            <a:r>
              <a:rPr lang="en-US" sz="2000"/>
              <a:t>, New York: McGraw-Hill, 2000, p. xi.</a:t>
            </a:r>
          </a:p>
        </p:txBody>
      </p:sp>
      <p:sp>
        <p:nvSpPr>
          <p:cNvPr id="7" name="Slide Number Placeholder 6"/>
          <p:cNvSpPr>
            <a:spLocks noGrp="1"/>
          </p:cNvSpPr>
          <p:nvPr>
            <p:ph type="sldNum" sz="quarter" idx="11"/>
          </p:nvPr>
        </p:nvSpPr>
        <p:spPr/>
        <p:txBody>
          <a:bodyPr/>
          <a:lstStyle/>
          <a:p>
            <a:pPr>
              <a:defRPr/>
            </a:pPr>
            <a:fld id="{6056D869-8B5D-44B3-A3AE-B39708BDE485}"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Basic Information on Six Sigma</a:t>
            </a:r>
          </a:p>
        </p:txBody>
      </p:sp>
      <p:sp>
        <p:nvSpPr>
          <p:cNvPr id="34820" name="Rectangle 3"/>
          <p:cNvSpPr>
            <a:spLocks noGrp="1" noChangeArrowheads="1"/>
          </p:cNvSpPr>
          <p:nvPr>
            <p:ph type="body" idx="1"/>
          </p:nvPr>
        </p:nvSpPr>
        <p:spPr>
          <a:xfrm>
            <a:off x="381000" y="1524000"/>
            <a:ext cx="8305800" cy="4572000"/>
          </a:xfrm>
        </p:spPr>
        <p:txBody>
          <a:bodyPr/>
          <a:lstStyle/>
          <a:p>
            <a:pPr>
              <a:spcBef>
                <a:spcPct val="100000"/>
              </a:spcBef>
            </a:pPr>
            <a:r>
              <a:rPr lang="en-US" smtClean="0"/>
              <a:t>The target for perfection is the achievement of no more than </a:t>
            </a:r>
            <a:r>
              <a:rPr lang="en-US" b="1" smtClean="0"/>
              <a:t>3.4 defects per million opportunities</a:t>
            </a:r>
          </a:p>
          <a:p>
            <a:pPr>
              <a:spcBef>
                <a:spcPct val="100000"/>
              </a:spcBef>
            </a:pPr>
            <a:r>
              <a:rPr lang="en-US" smtClean="0"/>
              <a:t>The principles can apply to a wide variety of processes – design and production of a product, a Help Desk or other customer-service process</a:t>
            </a:r>
          </a:p>
          <a:p>
            <a:pPr>
              <a:spcBef>
                <a:spcPct val="100000"/>
              </a:spcBef>
            </a:pPr>
            <a:r>
              <a:rPr lang="en-US" smtClean="0"/>
              <a:t>Six Sigma projects normally follow a five-phase improvement process called DMAIC</a:t>
            </a:r>
          </a:p>
        </p:txBody>
      </p:sp>
      <p:sp>
        <p:nvSpPr>
          <p:cNvPr id="6" name="Slide Number Placeholder 5"/>
          <p:cNvSpPr>
            <a:spLocks noGrp="1"/>
          </p:cNvSpPr>
          <p:nvPr>
            <p:ph type="sldNum" sz="quarter" idx="11"/>
          </p:nvPr>
        </p:nvSpPr>
        <p:spPr/>
        <p:txBody>
          <a:bodyPr/>
          <a:lstStyle/>
          <a:p>
            <a:pPr>
              <a:defRPr/>
            </a:pPr>
            <a:fld id="{46520F39-0025-4242-8106-963571333390}"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04800" y="304800"/>
            <a:ext cx="8382000" cy="685800"/>
          </a:xfrm>
        </p:spPr>
        <p:txBody>
          <a:bodyPr/>
          <a:lstStyle/>
          <a:p>
            <a:r>
              <a:rPr lang="en-US" smtClean="0"/>
              <a:t>DMAIC</a:t>
            </a:r>
          </a:p>
        </p:txBody>
      </p:sp>
      <p:sp>
        <p:nvSpPr>
          <p:cNvPr id="35844" name="Rectangle 3"/>
          <p:cNvSpPr>
            <a:spLocks noGrp="1" noChangeArrowheads="1"/>
          </p:cNvSpPr>
          <p:nvPr>
            <p:ph type="body" idx="1"/>
          </p:nvPr>
        </p:nvSpPr>
        <p:spPr>
          <a:xfrm>
            <a:off x="304800" y="990600"/>
            <a:ext cx="8610600" cy="5257800"/>
          </a:xfrm>
        </p:spPr>
        <p:txBody>
          <a:bodyPr/>
          <a:lstStyle/>
          <a:p>
            <a:r>
              <a:rPr lang="en-US" sz="2600" b="1" smtClean="0"/>
              <a:t>DMAIC </a:t>
            </a:r>
            <a:r>
              <a:rPr lang="en-US" sz="2600" smtClean="0"/>
              <a:t>is a systematic, closed-loop process for continued improvement that is scientific and fact based</a:t>
            </a:r>
          </a:p>
          <a:p>
            <a:pPr lvl="1"/>
            <a:r>
              <a:rPr lang="en-US" b="1" smtClean="0"/>
              <a:t>D</a:t>
            </a:r>
            <a:r>
              <a:rPr lang="en-US" smtClean="0"/>
              <a:t>efine: Define the problem/opportunity, process, and customer requirements. Tool used include project charter, requirements, Voice of the Customer data.</a:t>
            </a:r>
          </a:p>
          <a:p>
            <a:pPr lvl="1"/>
            <a:r>
              <a:rPr lang="en-US" b="1" smtClean="0"/>
              <a:t>M</a:t>
            </a:r>
            <a:r>
              <a:rPr lang="en-US" smtClean="0"/>
              <a:t>easure: Define measures (in terms of defects per million), then collect, compile, and display data</a:t>
            </a:r>
          </a:p>
          <a:p>
            <a:pPr lvl="1"/>
            <a:r>
              <a:rPr lang="en-US" b="1" smtClean="0"/>
              <a:t>A</a:t>
            </a:r>
            <a:r>
              <a:rPr lang="en-US" smtClean="0"/>
              <a:t>nalyze: Scrutinize process details to find improvement opportunities; seeks root cause of problems</a:t>
            </a:r>
          </a:p>
          <a:p>
            <a:pPr lvl="1"/>
            <a:r>
              <a:rPr lang="en-US" b="1" smtClean="0"/>
              <a:t>I</a:t>
            </a:r>
            <a:r>
              <a:rPr lang="en-US" smtClean="0"/>
              <a:t>mprove: Generate solutions and ideas for improving the problem; pilot test the solution</a:t>
            </a:r>
          </a:p>
          <a:p>
            <a:pPr lvl="1"/>
            <a:r>
              <a:rPr lang="en-US" b="1" smtClean="0"/>
              <a:t>C</a:t>
            </a:r>
            <a:r>
              <a:rPr lang="en-US" smtClean="0"/>
              <a:t>ontrol: Track and verify the stability of the improvements and the predictability of the solution</a:t>
            </a:r>
          </a:p>
          <a:p>
            <a:pPr>
              <a:lnSpc>
                <a:spcPct val="80000"/>
              </a:lnSpc>
            </a:pPr>
            <a:endParaRPr lang="en-US" sz="2400" smtClean="0"/>
          </a:p>
        </p:txBody>
      </p:sp>
      <p:sp>
        <p:nvSpPr>
          <p:cNvPr id="6" name="Slide Number Placeholder 5"/>
          <p:cNvSpPr>
            <a:spLocks noGrp="1"/>
          </p:cNvSpPr>
          <p:nvPr>
            <p:ph type="sldNum" sz="quarter" idx="11"/>
          </p:nvPr>
        </p:nvSpPr>
        <p:spPr/>
        <p:txBody>
          <a:bodyPr/>
          <a:lstStyle/>
          <a:p>
            <a:pPr>
              <a:defRPr/>
            </a:pPr>
            <a:fld id="{8C4EF0B9-E8D8-4A83-93B2-0E3258198CEF}"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04800" y="228600"/>
            <a:ext cx="8305800" cy="1143000"/>
          </a:xfrm>
        </p:spPr>
        <p:txBody>
          <a:bodyPr/>
          <a:lstStyle/>
          <a:p>
            <a:r>
              <a:rPr lang="en-US" smtClean="0"/>
              <a:t>How Is Six Sigma Quality</a:t>
            </a:r>
            <a:br>
              <a:rPr lang="en-US" smtClean="0"/>
            </a:br>
            <a:r>
              <a:rPr lang="en-US" smtClean="0"/>
              <a:t>Control Unique?</a:t>
            </a:r>
          </a:p>
        </p:txBody>
      </p:sp>
      <p:sp>
        <p:nvSpPr>
          <p:cNvPr id="36868" name="Rectangle 3"/>
          <p:cNvSpPr>
            <a:spLocks noGrp="1" noChangeArrowheads="1"/>
          </p:cNvSpPr>
          <p:nvPr>
            <p:ph type="body" idx="1"/>
          </p:nvPr>
        </p:nvSpPr>
        <p:spPr>
          <a:xfrm>
            <a:off x="228600" y="1371600"/>
            <a:ext cx="8686800" cy="5181600"/>
          </a:xfrm>
        </p:spPr>
        <p:txBody>
          <a:bodyPr/>
          <a:lstStyle/>
          <a:p>
            <a:r>
              <a:rPr lang="en-US" sz="2400" smtClean="0"/>
              <a:t>It requires an organization-wide commitment at all levels. Often huge training investements but pay off in higher quality goods and services at lower costs</a:t>
            </a:r>
          </a:p>
          <a:p>
            <a:r>
              <a:rPr lang="en-US" sz="2400" smtClean="0"/>
              <a:t>Training follows the “Belt” system as in a karate class</a:t>
            </a:r>
          </a:p>
          <a:p>
            <a:r>
              <a:rPr lang="en-US" sz="2400" smtClean="0"/>
              <a:t>Six Sigma organizations have the ability and willingness to adopt contrary objectives: </a:t>
            </a:r>
            <a:r>
              <a:rPr lang="en-US" sz="2400" i="1" smtClean="0"/>
              <a:t>reducing errors and getting things done faster; creative and rational; focus on the big picture and minute details; make customers happy and make a lot of money</a:t>
            </a:r>
          </a:p>
          <a:p>
            <a:r>
              <a:rPr lang="en-US" sz="2400" smtClean="0"/>
              <a:t>It is an operating philosophy that is customer-focused and strives to drive out waste, raise levels of quality, and improve financial performance at </a:t>
            </a:r>
            <a:r>
              <a:rPr lang="en-US" sz="2400" i="1" smtClean="0"/>
              <a:t>breakthrough</a:t>
            </a:r>
            <a:r>
              <a:rPr lang="en-US" sz="2400" smtClean="0"/>
              <a:t> levels</a:t>
            </a:r>
          </a:p>
        </p:txBody>
      </p:sp>
      <p:sp>
        <p:nvSpPr>
          <p:cNvPr id="6" name="Slide Number Placeholder 5"/>
          <p:cNvSpPr>
            <a:spLocks noGrp="1"/>
          </p:cNvSpPr>
          <p:nvPr>
            <p:ph type="sldNum" sz="quarter" idx="11"/>
          </p:nvPr>
        </p:nvSpPr>
        <p:spPr/>
        <p:txBody>
          <a:bodyPr/>
          <a:lstStyle/>
          <a:p>
            <a:pPr>
              <a:defRPr/>
            </a:pPr>
            <a:fld id="{737E6379-2085-4799-9199-1BD62616AB43}"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381000" y="152400"/>
            <a:ext cx="8305800" cy="1143000"/>
          </a:xfrm>
        </p:spPr>
        <p:txBody>
          <a:bodyPr/>
          <a:lstStyle/>
          <a:p>
            <a:r>
              <a:rPr lang="en-US" smtClean="0"/>
              <a:t>What Went Wrong?</a:t>
            </a:r>
          </a:p>
        </p:txBody>
      </p:sp>
      <p:sp>
        <p:nvSpPr>
          <p:cNvPr id="10244" name="Rectangle 7"/>
          <p:cNvSpPr>
            <a:spLocks noGrp="1" noChangeArrowheads="1"/>
          </p:cNvSpPr>
          <p:nvPr>
            <p:ph type="body" idx="1"/>
          </p:nvPr>
        </p:nvSpPr>
        <p:spPr>
          <a:xfrm>
            <a:off x="381000" y="1600200"/>
            <a:ext cx="8458200" cy="4572000"/>
          </a:xfrm>
        </p:spPr>
        <p:txBody>
          <a:bodyPr/>
          <a:lstStyle/>
          <a:p>
            <a:pPr>
              <a:lnSpc>
                <a:spcPct val="90000"/>
              </a:lnSpc>
            </a:pPr>
            <a:r>
              <a:rPr lang="en-US" sz="2400" dirty="0" smtClean="0"/>
              <a:t>In 1986, two hospital patients died after receiving fatal doses of radiation from a </a:t>
            </a:r>
            <a:r>
              <a:rPr lang="en-US" sz="2400" dirty="0" err="1" smtClean="0"/>
              <a:t>Therac</a:t>
            </a:r>
            <a:r>
              <a:rPr lang="en-US" sz="2400" dirty="0" smtClean="0"/>
              <a:t> 25 machine after a software problem caused the machine to ignore calibration data</a:t>
            </a:r>
          </a:p>
          <a:p>
            <a:pPr>
              <a:lnSpc>
                <a:spcPct val="90000"/>
              </a:lnSpc>
            </a:pPr>
            <a:r>
              <a:rPr lang="en-US" sz="2400" dirty="0" smtClean="0"/>
              <a:t>Britain’s Coast Guard was unable to use its computers for several hours in May 2004 after being hit by the </a:t>
            </a:r>
            <a:r>
              <a:rPr lang="en-US" sz="2400" dirty="0" err="1" smtClean="0"/>
              <a:t>Sasser</a:t>
            </a:r>
            <a:r>
              <a:rPr lang="en-US" sz="2400" dirty="0" smtClean="0"/>
              <a:t> virus, which knocked out the electronic mapping systems, e-mail, and other computer functions, forcing workers to revert to pen, paper, and radios</a:t>
            </a:r>
          </a:p>
          <a:p>
            <a:pPr>
              <a:lnSpc>
                <a:spcPct val="90000"/>
              </a:lnSpc>
            </a:pPr>
            <a:r>
              <a:rPr lang="en-US" sz="2400" dirty="0" smtClean="0"/>
              <a:t>More than 100 incidents of lost or stolen financial information were reported over the past year</a:t>
            </a:r>
            <a:r>
              <a:rPr lang="en-US" sz="2400" dirty="0" smtClean="0"/>
              <a:t>, </a:t>
            </a:r>
            <a:r>
              <a:rPr lang="en-US" sz="2400" dirty="0" smtClean="0"/>
              <a:t>200,000 online trading </a:t>
            </a:r>
            <a:r>
              <a:rPr lang="en-US" sz="2400" dirty="0" smtClean="0"/>
              <a:t>customers</a:t>
            </a:r>
            <a:endParaRPr lang="en-US" sz="2400" dirty="0" smtClean="0"/>
          </a:p>
        </p:txBody>
      </p:sp>
      <p:sp>
        <p:nvSpPr>
          <p:cNvPr id="7" name="Slide Number Placeholder 6"/>
          <p:cNvSpPr>
            <a:spLocks noGrp="1"/>
          </p:cNvSpPr>
          <p:nvPr>
            <p:ph type="sldNum" sz="quarter" idx="11"/>
          </p:nvPr>
        </p:nvSpPr>
        <p:spPr/>
        <p:txBody>
          <a:bodyPr/>
          <a:lstStyle/>
          <a:p>
            <a:pPr>
              <a:defRPr/>
            </a:pPr>
            <a:fld id="{3DA8C1A5-E1A5-4EE1-9502-0655EE54150B}"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smtClean="0"/>
              <a:t>What Went Right?</a:t>
            </a:r>
          </a:p>
        </p:txBody>
      </p:sp>
      <p:sp>
        <p:nvSpPr>
          <p:cNvPr id="37892" name="Rectangle 3"/>
          <p:cNvSpPr>
            <a:spLocks noGrp="1" noChangeArrowheads="1"/>
          </p:cNvSpPr>
          <p:nvPr>
            <p:ph type="body" idx="1"/>
          </p:nvPr>
        </p:nvSpPr>
        <p:spPr>
          <a:xfrm>
            <a:off x="228600" y="1143000"/>
            <a:ext cx="8763000" cy="5334000"/>
          </a:xfrm>
        </p:spPr>
        <p:txBody>
          <a:bodyPr/>
          <a:lstStyle/>
          <a:p>
            <a:r>
              <a:rPr lang="en-US" sz="2600" smtClean="0"/>
              <a:t>Motorola, Inc. pioneered the adoption of Six Sigma in the 1980s and saved about $14 billion in cumulative savings. Needed to survive Japanese competition</a:t>
            </a:r>
          </a:p>
          <a:p>
            <a:r>
              <a:rPr lang="en-US" sz="2600" smtClean="0"/>
              <a:t>Allied Signal/Honeywell saved more than $600 million a year by reducing the costs of reworking defects and improving aircraft engine design processes. Talking about the process and the customer became part of their everyday conversation.</a:t>
            </a:r>
          </a:p>
          <a:p>
            <a:r>
              <a:rPr lang="en-US" sz="2600" smtClean="0"/>
              <a:t>General Electric uses Six Sigma to focus on achieving customer satisfaction. Jack Welch urged his top managers to become “passionate lunatics” about Six Sigma</a:t>
            </a:r>
          </a:p>
        </p:txBody>
      </p:sp>
      <p:sp>
        <p:nvSpPr>
          <p:cNvPr id="7" name="Slide Number Placeholder 6"/>
          <p:cNvSpPr>
            <a:spLocks noGrp="1"/>
          </p:cNvSpPr>
          <p:nvPr>
            <p:ph type="sldNum" sz="quarter" idx="11"/>
          </p:nvPr>
        </p:nvSpPr>
        <p:spPr/>
        <p:txBody>
          <a:bodyPr/>
          <a:lstStyle/>
          <a:p>
            <a:pPr>
              <a:defRPr/>
            </a:pPr>
            <a:fld id="{9AE6DDBF-AD6F-44FF-9E27-891C3A9D4EE7}"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28600" y="228600"/>
            <a:ext cx="8305800" cy="762000"/>
          </a:xfrm>
        </p:spPr>
        <p:txBody>
          <a:bodyPr/>
          <a:lstStyle/>
          <a:p>
            <a:r>
              <a:rPr lang="en-US" smtClean="0"/>
              <a:t>Six Sigma and Project Management</a:t>
            </a:r>
          </a:p>
        </p:txBody>
      </p:sp>
      <p:sp>
        <p:nvSpPr>
          <p:cNvPr id="38916" name="Rectangle 3"/>
          <p:cNvSpPr>
            <a:spLocks noGrp="1" noChangeArrowheads="1"/>
          </p:cNvSpPr>
          <p:nvPr>
            <p:ph type="body" idx="1"/>
          </p:nvPr>
        </p:nvSpPr>
        <p:spPr>
          <a:xfrm>
            <a:off x="0" y="990600"/>
            <a:ext cx="9144000" cy="5334000"/>
          </a:xfrm>
        </p:spPr>
        <p:txBody>
          <a:bodyPr/>
          <a:lstStyle/>
          <a:p>
            <a:pPr>
              <a:lnSpc>
                <a:spcPct val="90000"/>
              </a:lnSpc>
            </a:pPr>
            <a:r>
              <a:rPr lang="en-US" sz="2400" smtClean="0"/>
              <a:t>Joseph M. Juran stated, “All improvement takes place project by project, and in no other way”*</a:t>
            </a:r>
          </a:p>
          <a:p>
            <a:pPr>
              <a:lnSpc>
                <a:spcPct val="90000"/>
              </a:lnSpc>
            </a:pPr>
            <a:r>
              <a:rPr lang="en-US" sz="2400" smtClean="0"/>
              <a:t>It’s important to select projects carefully and apply higher quality where it makes sense; companies that use Six Sigma do not always boost their stock values</a:t>
            </a:r>
          </a:p>
          <a:p>
            <a:pPr>
              <a:lnSpc>
                <a:spcPct val="90000"/>
              </a:lnSpc>
            </a:pPr>
            <a:r>
              <a:rPr lang="en-US" sz="2400" smtClean="0"/>
              <a:t>Minimizing defects does not matter if an organization is making a product that no one wants to buy. As Mikel Harry puts it, “I could genetically engineer a Six Sigma goat, but if a rodeo is the marketplace, people are still going to buy a Four Sigma horse.”**</a:t>
            </a:r>
          </a:p>
          <a:p>
            <a:pPr>
              <a:lnSpc>
                <a:spcPct val="90000"/>
              </a:lnSpc>
            </a:pPr>
            <a:r>
              <a:rPr lang="en-US" sz="2400" smtClean="0"/>
              <a:t>Six Sigma projects must focus on a </a:t>
            </a:r>
            <a:r>
              <a:rPr lang="en-US" sz="2400" u="sng" smtClean="0"/>
              <a:t>quality problem or gap between the current and desired performance, </a:t>
            </a:r>
            <a:r>
              <a:rPr lang="en-US" sz="2400" smtClean="0"/>
              <a:t>not have a clearly understood problem, the solution should not be predetermined and an optimal solution should not be apparent</a:t>
            </a:r>
            <a:endParaRPr lang="en-US" sz="1800" smtClean="0"/>
          </a:p>
          <a:p>
            <a:pPr algn="ctr">
              <a:buFont typeface="Wingdings" pitchFamily="2" charset="2"/>
              <a:buNone/>
            </a:pPr>
            <a:r>
              <a:rPr lang="en-US" sz="1600" smtClean="0"/>
              <a:t>*“</a:t>
            </a:r>
            <a:r>
              <a:rPr lang="en-US" sz="1400" smtClean="0"/>
              <a:t>What You Need to Know About Six Sigma,” </a:t>
            </a:r>
            <a:r>
              <a:rPr lang="en-US" sz="1400" i="1" smtClean="0"/>
              <a:t>Productivity Digest </a:t>
            </a:r>
            <a:r>
              <a:rPr lang="en-US" sz="1400" smtClean="0"/>
              <a:t>(December 2001), p. 38.</a:t>
            </a:r>
          </a:p>
          <a:p>
            <a:pPr algn="ctr">
              <a:buFont typeface="Wingdings" pitchFamily="2" charset="2"/>
              <a:buNone/>
            </a:pPr>
            <a:r>
              <a:rPr lang="en-US" sz="1400" smtClean="0"/>
              <a:t>**Clifford, Lee, “Why You Can Safely Ignore Six Sigma,” </a:t>
            </a:r>
            <a:r>
              <a:rPr lang="en-US" sz="1400" i="1" smtClean="0"/>
              <a:t>Fortune (</a:t>
            </a:r>
            <a:r>
              <a:rPr lang="en-US" sz="1400" smtClean="0"/>
              <a:t>January 22, 2001), p. 140.</a:t>
            </a:r>
          </a:p>
          <a:p>
            <a:pPr>
              <a:lnSpc>
                <a:spcPct val="90000"/>
              </a:lnSpc>
              <a:buFont typeface="Wingdings" pitchFamily="2" charset="2"/>
              <a:buNone/>
            </a:pPr>
            <a:endParaRPr lang="en-US" sz="1400" smtClean="0"/>
          </a:p>
        </p:txBody>
      </p:sp>
      <p:sp>
        <p:nvSpPr>
          <p:cNvPr id="6" name="Slide Number Placeholder 5"/>
          <p:cNvSpPr>
            <a:spLocks noGrp="1"/>
          </p:cNvSpPr>
          <p:nvPr>
            <p:ph type="sldNum" sz="quarter" idx="11"/>
          </p:nvPr>
        </p:nvSpPr>
        <p:spPr/>
        <p:txBody>
          <a:bodyPr/>
          <a:lstStyle/>
          <a:p>
            <a:pPr>
              <a:defRPr/>
            </a:pPr>
            <a:fld id="{5F09F618-99DD-4D4A-A484-11A6B15FC88F}"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81000" y="152400"/>
            <a:ext cx="8305800" cy="1143000"/>
          </a:xfrm>
        </p:spPr>
        <p:txBody>
          <a:bodyPr/>
          <a:lstStyle/>
          <a:p>
            <a:r>
              <a:rPr lang="en-US" smtClean="0"/>
              <a:t>Six Sigma Projects Use </a:t>
            </a:r>
            <a:br>
              <a:rPr lang="en-US" smtClean="0"/>
            </a:br>
            <a:r>
              <a:rPr lang="en-US" smtClean="0"/>
              <a:t>Project Management</a:t>
            </a:r>
          </a:p>
        </p:txBody>
      </p:sp>
      <p:sp>
        <p:nvSpPr>
          <p:cNvPr id="39940" name="Rectangle 3"/>
          <p:cNvSpPr>
            <a:spLocks noGrp="1" noChangeArrowheads="1"/>
          </p:cNvSpPr>
          <p:nvPr>
            <p:ph type="body" idx="1"/>
          </p:nvPr>
        </p:nvSpPr>
        <p:spPr>
          <a:xfrm>
            <a:off x="228600" y="1295400"/>
            <a:ext cx="8763000" cy="5181600"/>
          </a:xfrm>
        </p:spPr>
        <p:txBody>
          <a:bodyPr/>
          <a:lstStyle/>
          <a:p>
            <a:pPr>
              <a:lnSpc>
                <a:spcPct val="90000"/>
              </a:lnSpc>
              <a:spcBef>
                <a:spcPct val="0"/>
              </a:spcBef>
            </a:pPr>
            <a:r>
              <a:rPr lang="en-US" smtClean="0"/>
              <a:t>The training for Six Sigma includes many project management concepts, tools, and techniques</a:t>
            </a:r>
          </a:p>
          <a:p>
            <a:pPr>
              <a:lnSpc>
                <a:spcPct val="90000"/>
              </a:lnSpc>
              <a:spcBef>
                <a:spcPct val="0"/>
              </a:spcBef>
            </a:pPr>
            <a:r>
              <a:rPr lang="en-US" smtClean="0"/>
              <a:t>For example, Six Sigma projects often use business cases, project charters, schedules, budgets, and so on</a:t>
            </a:r>
          </a:p>
          <a:p>
            <a:pPr>
              <a:lnSpc>
                <a:spcPct val="90000"/>
              </a:lnSpc>
              <a:spcBef>
                <a:spcPct val="0"/>
              </a:spcBef>
            </a:pPr>
            <a:r>
              <a:rPr lang="en-US" smtClean="0"/>
              <a:t>Six Sigma projects are done in teams; the project manager is often called the team leader, and the sponsor is called the champion</a:t>
            </a:r>
          </a:p>
          <a:p>
            <a:pPr>
              <a:lnSpc>
                <a:spcPct val="90000"/>
              </a:lnSpc>
              <a:spcBef>
                <a:spcPct val="0"/>
              </a:spcBef>
            </a:pPr>
            <a:r>
              <a:rPr lang="en-US" smtClean="0"/>
              <a:t>Six Sigma projects are projects that focus on supporting the Six Sigma philosophy by being customer-focused and striving to drive out waste, raise levels of quality and improve financial performance at breakthrough levels</a:t>
            </a:r>
          </a:p>
        </p:txBody>
      </p:sp>
      <p:sp>
        <p:nvSpPr>
          <p:cNvPr id="6" name="Slide Number Placeholder 5"/>
          <p:cNvSpPr>
            <a:spLocks noGrp="1"/>
          </p:cNvSpPr>
          <p:nvPr>
            <p:ph type="sldNum" sz="quarter" idx="11"/>
          </p:nvPr>
        </p:nvSpPr>
        <p:spPr/>
        <p:txBody>
          <a:bodyPr/>
          <a:lstStyle/>
          <a:p>
            <a:pPr>
              <a:defRPr/>
            </a:pPr>
            <a:fld id="{4CBCFFE4-4BAB-4751-A9C9-7EF6C0ADAFFF}"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381000" y="152400"/>
            <a:ext cx="8305800" cy="838200"/>
          </a:xfrm>
        </p:spPr>
        <p:txBody>
          <a:bodyPr/>
          <a:lstStyle/>
          <a:p>
            <a:r>
              <a:rPr lang="en-US" smtClean="0"/>
              <a:t>Six Sigma and Statistics</a:t>
            </a:r>
          </a:p>
        </p:txBody>
      </p:sp>
      <p:sp>
        <p:nvSpPr>
          <p:cNvPr id="40964" name="Rectangle 3"/>
          <p:cNvSpPr>
            <a:spLocks noGrp="1" noChangeArrowheads="1"/>
          </p:cNvSpPr>
          <p:nvPr>
            <p:ph type="body" idx="1"/>
          </p:nvPr>
        </p:nvSpPr>
        <p:spPr>
          <a:xfrm>
            <a:off x="152400" y="1066800"/>
            <a:ext cx="8534400" cy="5029200"/>
          </a:xfrm>
        </p:spPr>
        <p:txBody>
          <a:bodyPr/>
          <a:lstStyle/>
          <a:p>
            <a:pPr>
              <a:spcBef>
                <a:spcPct val="0"/>
              </a:spcBef>
            </a:pPr>
            <a:r>
              <a:rPr lang="en-US" smtClean="0"/>
              <a:t>The term </a:t>
            </a:r>
            <a:r>
              <a:rPr lang="en-US" i="1" smtClean="0"/>
              <a:t>sigma</a:t>
            </a:r>
            <a:r>
              <a:rPr lang="en-US" smtClean="0"/>
              <a:t> means standard deviation</a:t>
            </a:r>
          </a:p>
          <a:p>
            <a:pPr>
              <a:spcBef>
                <a:spcPct val="0"/>
              </a:spcBef>
            </a:pPr>
            <a:r>
              <a:rPr lang="en-US" b="1" smtClean="0"/>
              <a:t>Standard deviation</a:t>
            </a:r>
            <a:r>
              <a:rPr lang="en-US" smtClean="0"/>
              <a:t> measures how much variation exists in a distribution of data</a:t>
            </a:r>
          </a:p>
          <a:p>
            <a:pPr>
              <a:spcBef>
                <a:spcPct val="0"/>
              </a:spcBef>
            </a:pPr>
            <a:r>
              <a:rPr lang="en-US" smtClean="0"/>
              <a:t>Standard deviation is a key factor in determining the acceptable number of defective units found in a population. </a:t>
            </a:r>
          </a:p>
          <a:p>
            <a:pPr marL="742950" lvl="1" indent="-285750">
              <a:spcBef>
                <a:spcPct val="0"/>
              </a:spcBef>
            </a:pPr>
            <a:r>
              <a:rPr lang="en-US" sz="2600" smtClean="0"/>
              <a:t>A small s.d. means the data clusters closely around the middle of a distribution and there is little variability in the data.</a:t>
            </a:r>
          </a:p>
          <a:p>
            <a:pPr>
              <a:spcBef>
                <a:spcPct val="0"/>
              </a:spcBef>
            </a:pPr>
            <a:r>
              <a:rPr lang="en-US" smtClean="0"/>
              <a:t>Six Sigma projects strive for no more than 3.4 defects per million opportunities, yet this number is confusing to many statisticians</a:t>
            </a:r>
          </a:p>
        </p:txBody>
      </p:sp>
      <p:sp>
        <p:nvSpPr>
          <p:cNvPr id="6" name="Slide Number Placeholder 5"/>
          <p:cNvSpPr>
            <a:spLocks noGrp="1"/>
          </p:cNvSpPr>
          <p:nvPr>
            <p:ph type="sldNum" sz="quarter" idx="11"/>
          </p:nvPr>
        </p:nvSpPr>
        <p:spPr/>
        <p:txBody>
          <a:bodyPr/>
          <a:lstStyle/>
          <a:p>
            <a:pPr>
              <a:defRPr/>
            </a:pPr>
            <a:fld id="{1F993DD3-B9EC-4B5C-9F57-B99D5A233EDA}"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0" y="228600"/>
            <a:ext cx="8991600" cy="792163"/>
          </a:xfrm>
        </p:spPr>
        <p:txBody>
          <a:bodyPr/>
          <a:lstStyle/>
          <a:p>
            <a:r>
              <a:rPr lang="en-US" smtClean="0"/>
              <a:t>Six Sigma Uses a Conversion Table</a:t>
            </a:r>
          </a:p>
        </p:txBody>
      </p:sp>
      <p:sp>
        <p:nvSpPr>
          <p:cNvPr id="41988" name="Rectangle 3"/>
          <p:cNvSpPr>
            <a:spLocks noGrp="1" noChangeArrowheads="1"/>
          </p:cNvSpPr>
          <p:nvPr>
            <p:ph type="body" idx="1"/>
          </p:nvPr>
        </p:nvSpPr>
        <p:spPr>
          <a:xfrm>
            <a:off x="152400" y="990600"/>
            <a:ext cx="8839200" cy="5410200"/>
          </a:xfrm>
        </p:spPr>
        <p:txBody>
          <a:bodyPr/>
          <a:lstStyle/>
          <a:p>
            <a:pPr>
              <a:spcBef>
                <a:spcPct val="0"/>
              </a:spcBef>
            </a:pPr>
            <a:r>
              <a:rPr lang="en-US" sz="2600" smtClean="0"/>
              <a:t>Using a normal curve, if a process is at six sigma, there would be no more than two defective units per billion produced</a:t>
            </a:r>
          </a:p>
          <a:p>
            <a:pPr>
              <a:spcBef>
                <a:spcPct val="0"/>
              </a:spcBef>
            </a:pPr>
            <a:r>
              <a:rPr lang="en-US" sz="2600" smtClean="0"/>
              <a:t>Six Sigma uses a scoring system that accounts for time, an important factor in determining process variations</a:t>
            </a:r>
          </a:p>
          <a:p>
            <a:pPr marL="742950" lvl="1" indent="-285750">
              <a:spcBef>
                <a:spcPct val="0"/>
              </a:spcBef>
            </a:pPr>
            <a:r>
              <a:rPr lang="en-US" b="1" smtClean="0"/>
              <a:t>Yield</a:t>
            </a:r>
            <a:r>
              <a:rPr lang="en-US" smtClean="0"/>
              <a:t> represents the number of units handled correctly through the process steps</a:t>
            </a:r>
          </a:p>
          <a:p>
            <a:pPr marL="742950" lvl="1" indent="-285750">
              <a:spcBef>
                <a:spcPct val="0"/>
              </a:spcBef>
            </a:pPr>
            <a:r>
              <a:rPr lang="en-US" smtClean="0"/>
              <a:t>A </a:t>
            </a:r>
            <a:r>
              <a:rPr lang="en-US" b="1" smtClean="0"/>
              <a:t>defect</a:t>
            </a:r>
            <a:r>
              <a:rPr lang="en-US" smtClean="0"/>
              <a:t> is any instance where the product or service fails to meet customer requirements</a:t>
            </a:r>
          </a:p>
          <a:p>
            <a:pPr marL="1143000" lvl="2">
              <a:spcBef>
                <a:spcPct val="0"/>
              </a:spcBef>
            </a:pPr>
            <a:r>
              <a:rPr lang="en-US" smtClean="0"/>
              <a:t>Because most products or services have multiple customer requirements, there can be several opportunities to have a defect</a:t>
            </a:r>
          </a:p>
          <a:p>
            <a:pPr marL="1143000" lvl="2">
              <a:spcBef>
                <a:spcPct val="0"/>
              </a:spcBef>
            </a:pPr>
            <a:r>
              <a:rPr lang="en-US" smtClean="0"/>
              <a:t>Ex: a company is trying to reduce errors on their bills. There could be several errors – misspelled name, wrong address, calculation error, etc. Instead of measuring the number of defects per billing statement, Six Sigma measures the number of defects based on the number of opportunities</a:t>
            </a:r>
          </a:p>
        </p:txBody>
      </p:sp>
      <p:sp>
        <p:nvSpPr>
          <p:cNvPr id="6" name="Slide Number Placeholder 5"/>
          <p:cNvSpPr>
            <a:spLocks noGrp="1"/>
          </p:cNvSpPr>
          <p:nvPr>
            <p:ph type="sldNum" sz="quarter" idx="11"/>
          </p:nvPr>
        </p:nvSpPr>
        <p:spPr/>
        <p:txBody>
          <a:bodyPr/>
          <a:lstStyle/>
          <a:p>
            <a:pPr>
              <a:defRPr/>
            </a:pPr>
            <a:fld id="{7D1FE38F-7414-4623-9F08-F1EB669D5507}"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0"/>
            <a:ext cx="9144000" cy="1143000"/>
          </a:xfrm>
        </p:spPr>
        <p:txBody>
          <a:bodyPr/>
          <a:lstStyle/>
          <a:p>
            <a:r>
              <a:rPr lang="en-US" sz="3600" smtClean="0"/>
              <a:t>Normal Distribution and Standard Deviation</a:t>
            </a:r>
          </a:p>
        </p:txBody>
      </p:sp>
      <p:pic>
        <p:nvPicPr>
          <p:cNvPr id="43012" name="Picture 3"/>
          <p:cNvPicPr>
            <a:picLocks noChangeAspect="1" noChangeArrowheads="1"/>
          </p:cNvPicPr>
          <p:nvPr/>
        </p:nvPicPr>
        <p:blipFill>
          <a:blip r:embed="rId2"/>
          <a:srcRect/>
          <a:stretch>
            <a:fillRect/>
          </a:stretch>
        </p:blipFill>
        <p:spPr bwMode="auto">
          <a:xfrm>
            <a:off x="1143000" y="1219200"/>
            <a:ext cx="6172200" cy="46228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DD5B9BFF-E8B8-4258-BCD9-58EC87563B8A}" type="slidenum">
              <a:rPr lang="en-US">
                <a:latin typeface="+mj-lt"/>
                <a:ea typeface="+mj-ea"/>
                <a:cs typeface="+mj-cs"/>
              </a:rPr>
              <a:pPr>
                <a:defRPr/>
              </a:pPr>
              <a:t>35</a:t>
            </a:fld>
            <a:endParaRPr lang="en-US" dirty="0">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0" y="0"/>
            <a:ext cx="9144000" cy="1143000"/>
          </a:xfrm>
        </p:spPr>
        <p:txBody>
          <a:bodyPr/>
          <a:lstStyle/>
          <a:p>
            <a:r>
              <a:rPr lang="en-US" sz="3600" smtClean="0"/>
              <a:t>Normal Distribution and Standard Deviation</a:t>
            </a:r>
          </a:p>
        </p:txBody>
      </p:sp>
      <p:sp>
        <p:nvSpPr>
          <p:cNvPr id="6" name="Slide Number Placeholder 5"/>
          <p:cNvSpPr txBox="1">
            <a:spLocks noGrp="1"/>
          </p:cNvSpPr>
          <p:nvPr/>
        </p:nvSpPr>
        <p:spPr>
          <a:xfrm>
            <a:off x="146050" y="6210300"/>
            <a:ext cx="457200" cy="457200"/>
          </a:xfrm>
          <a:prstGeom prst="ellipse">
            <a:avLst/>
          </a:prstGeom>
          <a:solidFill>
            <a:schemeClr val="accent1"/>
          </a:solidFill>
        </p:spPr>
        <p:txBody>
          <a:bodyPr wrap="none" lIns="0" tIns="0" rIns="0" bIns="0" anchor="ctr" anchorCtr="1"/>
          <a:lstStyle/>
          <a:p>
            <a:pPr algn="ctr">
              <a:lnSpc>
                <a:spcPct val="90000"/>
              </a:lnSpc>
              <a:spcBef>
                <a:spcPct val="20000"/>
              </a:spcBef>
              <a:defRPr/>
            </a:pPr>
            <a:fld id="{B5A4AE5A-B518-41C7-894C-3E005978FDA7}" type="slidenum">
              <a:rPr lang="en-US" sz="1400">
                <a:solidFill>
                  <a:srgbClr val="FFFFFF"/>
                </a:solidFill>
                <a:latin typeface="+mj-lt"/>
                <a:ea typeface="+mj-ea"/>
                <a:cs typeface="+mj-cs"/>
              </a:rPr>
              <a:pPr algn="ctr">
                <a:lnSpc>
                  <a:spcPct val="90000"/>
                </a:lnSpc>
                <a:spcBef>
                  <a:spcPct val="20000"/>
                </a:spcBef>
                <a:defRPr/>
              </a:pPr>
              <a:t>36</a:t>
            </a:fld>
            <a:endParaRPr lang="en-US" sz="1400" dirty="0">
              <a:solidFill>
                <a:srgbClr val="FFFFFF"/>
              </a:solidFill>
              <a:latin typeface="+mj-lt"/>
              <a:ea typeface="+mj-ea"/>
              <a:cs typeface="+mj-cs"/>
            </a:endParaRPr>
          </a:p>
        </p:txBody>
      </p:sp>
      <p:graphicFrame>
        <p:nvGraphicFramePr>
          <p:cNvPr id="82013" name="Group 93"/>
          <p:cNvGraphicFramePr>
            <a:graphicFrameLocks noGrp="1"/>
          </p:cNvGraphicFramePr>
          <p:nvPr/>
        </p:nvGraphicFramePr>
        <p:xfrm>
          <a:off x="990600" y="1524000"/>
          <a:ext cx="6400800" cy="3582989"/>
        </p:xfrm>
        <a:graphic>
          <a:graphicData uri="http://schemas.openxmlformats.org/drawingml/2006/table">
            <a:tbl>
              <a:tblPr/>
              <a:tblGrid>
                <a:gridCol w="2463800"/>
                <a:gridCol w="1879600"/>
                <a:gridCol w="2057400"/>
              </a:tblGrid>
              <a:tr h="760413">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800" b="1" i="1" u="none" strike="noStrike" cap="none" normalizeH="0" baseline="0" smtClean="0">
                          <a:ln>
                            <a:noFill/>
                          </a:ln>
                          <a:solidFill>
                            <a:schemeClr val="tx1"/>
                          </a:solidFill>
                          <a:effectLst/>
                          <a:latin typeface="Arial" charset="0"/>
                        </a:rPr>
                        <a:t>Specification Range </a:t>
                      </a:r>
                    </a:p>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800" b="1" i="1" u="none" strike="noStrike" cap="none" normalizeH="0" baseline="0" smtClean="0">
                          <a:ln>
                            <a:noFill/>
                          </a:ln>
                          <a:solidFill>
                            <a:schemeClr val="tx1"/>
                          </a:solidFill>
                          <a:effectLst/>
                          <a:latin typeface="Arial" charset="0"/>
                        </a:rPr>
                        <a:t>(in +/- Sigmas)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800" b="1" i="1" u="none" strike="noStrike" cap="none" normalizeH="0" baseline="0" smtClean="0">
                          <a:ln>
                            <a:noFill/>
                          </a:ln>
                          <a:solidFill>
                            <a:schemeClr val="tx1"/>
                          </a:solidFill>
                          <a:effectLst/>
                          <a:latin typeface="Arial" charset="0"/>
                        </a:rPr>
                        <a:t>% of population within range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800" b="1" i="1" u="none" strike="noStrike" cap="none" normalizeH="0" baseline="0" smtClean="0">
                          <a:ln>
                            <a:noFill/>
                          </a:ln>
                          <a:solidFill>
                            <a:schemeClr val="tx1"/>
                          </a:solidFill>
                          <a:effectLst/>
                          <a:latin typeface="Arial" charset="0"/>
                        </a:rPr>
                        <a:t>Defective units per billion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r>
              <a:tr h="444500">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68.27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317,300,000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r>
              <a:tr h="442913">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95.45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45,400,000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r>
              <a:tr h="446088">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99.73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2,700,000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r>
              <a:tr h="444500">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99.9937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63,000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r>
              <a:tr h="444500">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99.999943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r>
              <a:tr h="446088">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99.9999998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r>
            </a:tbl>
          </a:graphicData>
        </a:graphic>
      </p:graphicFrame>
      <p:sp>
        <p:nvSpPr>
          <p:cNvPr id="7" name="Slide Number Placeholder 6"/>
          <p:cNvSpPr>
            <a:spLocks noGrp="1"/>
          </p:cNvSpPr>
          <p:nvPr>
            <p:ph type="sldNum" sz="quarter" idx="12"/>
          </p:nvPr>
        </p:nvSpPr>
        <p:spPr/>
        <p:txBody>
          <a:bodyPr/>
          <a:lstStyle/>
          <a:p>
            <a:pPr>
              <a:defRPr/>
            </a:pPr>
            <a:fld id="{2668A48C-D608-4B22-8F04-1FE66EE55203}"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28600" y="304800"/>
            <a:ext cx="8610600" cy="838200"/>
          </a:xfrm>
        </p:spPr>
        <p:txBody>
          <a:bodyPr/>
          <a:lstStyle/>
          <a:p>
            <a:pPr algn="ctr"/>
            <a:r>
              <a:rPr lang="en-US" smtClean="0"/>
              <a:t>Sigma Conversion Table</a:t>
            </a:r>
          </a:p>
        </p:txBody>
      </p:sp>
      <p:sp>
        <p:nvSpPr>
          <p:cNvPr id="7" name="Slide Number Placeholder 6"/>
          <p:cNvSpPr>
            <a:spLocks noGrp="1"/>
          </p:cNvSpPr>
          <p:nvPr>
            <p:ph type="sldNum" sz="quarter" idx="12"/>
          </p:nvPr>
        </p:nvSpPr>
        <p:spPr/>
        <p:txBody>
          <a:bodyPr/>
          <a:lstStyle/>
          <a:p>
            <a:pPr>
              <a:defRPr/>
            </a:pPr>
            <a:fld id="{E8FBC7A3-B311-4651-BC4C-BD20E06C5578}" type="slidenum">
              <a:rPr lang="en-US">
                <a:latin typeface="+mj-lt"/>
                <a:ea typeface="+mj-ea"/>
                <a:cs typeface="+mj-cs"/>
              </a:rPr>
              <a:pPr>
                <a:defRPr/>
              </a:pPr>
              <a:t>37</a:t>
            </a:fld>
            <a:endParaRPr lang="en-US" dirty="0">
              <a:latin typeface="+mj-lt"/>
              <a:ea typeface="+mj-ea"/>
              <a:cs typeface="+mj-cs"/>
            </a:endParaRPr>
          </a:p>
        </p:txBody>
      </p:sp>
      <p:graphicFrame>
        <p:nvGraphicFramePr>
          <p:cNvPr id="44076" name="Group 44"/>
          <p:cNvGraphicFramePr>
            <a:graphicFrameLocks noGrp="1"/>
          </p:cNvGraphicFramePr>
          <p:nvPr/>
        </p:nvGraphicFramePr>
        <p:xfrm>
          <a:off x="914400" y="1371600"/>
          <a:ext cx="6400800" cy="3582989"/>
        </p:xfrm>
        <a:graphic>
          <a:graphicData uri="http://schemas.openxmlformats.org/drawingml/2006/table">
            <a:tbl>
              <a:tblPr/>
              <a:tblGrid>
                <a:gridCol w="2463800"/>
                <a:gridCol w="1879600"/>
                <a:gridCol w="2057400"/>
              </a:tblGrid>
              <a:tr h="760413">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800" b="1" i="1" u="none" strike="noStrike" cap="none" normalizeH="0" baseline="0" smtClean="0">
                          <a:ln>
                            <a:noFill/>
                          </a:ln>
                          <a:solidFill>
                            <a:schemeClr val="tx1"/>
                          </a:solidFill>
                          <a:effectLst/>
                          <a:latin typeface="Arial" charset="0"/>
                        </a:rPr>
                        <a:t>Sigma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800" b="1" i="1" u="none" strike="noStrike" cap="none" normalizeH="0" baseline="0" smtClean="0">
                          <a:ln>
                            <a:noFill/>
                          </a:ln>
                          <a:solidFill>
                            <a:schemeClr val="tx1"/>
                          </a:solidFill>
                          <a:effectLst/>
                          <a:latin typeface="Arial" charset="0"/>
                        </a:rPr>
                        <a:t>Yield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800" b="1" i="1" u="none" strike="noStrike" cap="none" normalizeH="0" baseline="0" smtClean="0">
                          <a:ln>
                            <a:noFill/>
                          </a:ln>
                          <a:solidFill>
                            <a:schemeClr val="tx1"/>
                          </a:solidFill>
                          <a:effectLst/>
                          <a:latin typeface="Arial" charset="0"/>
                        </a:rPr>
                        <a:t>Defects per Million Opportunities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r>
              <a:tr h="444500">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31.0%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690,000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r>
              <a:tr h="442913">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69.2%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308,000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r>
              <a:tr h="446088">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93.3%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66,800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r>
              <a:tr h="444500">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99.4%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6,210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r>
              <a:tr h="444500">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99.97%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230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alpha val="50000"/>
                      </a:srgbClr>
                    </a:solidFill>
                  </a:tcPr>
                </a:tc>
              </a:tr>
              <a:tr h="446088">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99.99966%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n-US" sz="1600" b="1" i="0" u="none" strike="noStrike" cap="none" normalizeH="0" baseline="0" smtClean="0">
                          <a:ln>
                            <a:noFill/>
                          </a:ln>
                          <a:solidFill>
                            <a:schemeClr val="tx1"/>
                          </a:solidFill>
                          <a:effectLst/>
                          <a:latin typeface="Arial" charset="0"/>
                        </a:rPr>
                        <a:t>3.4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04800" y="152400"/>
            <a:ext cx="8305800" cy="762000"/>
          </a:xfrm>
        </p:spPr>
        <p:txBody>
          <a:bodyPr/>
          <a:lstStyle/>
          <a:p>
            <a:r>
              <a:rPr lang="en-US" smtClean="0"/>
              <a:t>Six 9s of Quality</a:t>
            </a:r>
          </a:p>
        </p:txBody>
      </p:sp>
      <p:sp>
        <p:nvSpPr>
          <p:cNvPr id="46084" name="Rectangle 3"/>
          <p:cNvSpPr>
            <a:spLocks noGrp="1" noChangeArrowheads="1"/>
          </p:cNvSpPr>
          <p:nvPr>
            <p:ph type="body" idx="1"/>
          </p:nvPr>
        </p:nvSpPr>
        <p:spPr>
          <a:xfrm>
            <a:off x="228600" y="914400"/>
            <a:ext cx="8686800" cy="5638800"/>
          </a:xfrm>
        </p:spPr>
        <p:txBody>
          <a:bodyPr/>
          <a:lstStyle/>
          <a:p>
            <a:pPr>
              <a:spcBef>
                <a:spcPct val="100000"/>
              </a:spcBef>
            </a:pPr>
            <a:r>
              <a:rPr lang="en-US" sz="2400" b="1" smtClean="0"/>
              <a:t>Six 9s of quality </a:t>
            </a:r>
            <a:r>
              <a:rPr lang="en-US" sz="2400" smtClean="0"/>
              <a:t>is a measure of quality control equal to 1 fault in 1 million opportunities</a:t>
            </a:r>
          </a:p>
          <a:p>
            <a:pPr>
              <a:spcBef>
                <a:spcPct val="100000"/>
              </a:spcBef>
            </a:pPr>
            <a:r>
              <a:rPr lang="en-US" sz="2400" smtClean="0"/>
              <a:t>In the telecommunications industry, it means 99.9999 percent service availability or </a:t>
            </a:r>
            <a:r>
              <a:rPr lang="en-US" sz="2400" i="1" smtClean="0"/>
              <a:t>30 seconds of down time a year</a:t>
            </a:r>
          </a:p>
          <a:p>
            <a:pPr>
              <a:spcBef>
                <a:spcPct val="100000"/>
              </a:spcBef>
            </a:pPr>
            <a:r>
              <a:rPr lang="en-US" sz="2400" smtClean="0"/>
              <a:t>This level of quality has also been stated as the target goal for the number of errors in a communications circuit, system failures, or errors in lines of code </a:t>
            </a:r>
          </a:p>
          <a:p>
            <a:pPr>
              <a:spcBef>
                <a:spcPct val="100000"/>
              </a:spcBef>
            </a:pPr>
            <a:r>
              <a:rPr lang="en-US" sz="2400" smtClean="0"/>
              <a:t>To achieve six 9s of quality requires continual testing to find and eliminate errors or enough redundancy and back-up equipment to reduce the overall system failure to that low a level</a:t>
            </a:r>
          </a:p>
        </p:txBody>
      </p:sp>
      <p:sp>
        <p:nvSpPr>
          <p:cNvPr id="6" name="Slide Number Placeholder 5"/>
          <p:cNvSpPr>
            <a:spLocks noGrp="1"/>
          </p:cNvSpPr>
          <p:nvPr>
            <p:ph type="sldNum" sz="quarter" idx="11"/>
          </p:nvPr>
        </p:nvSpPr>
        <p:spPr/>
        <p:txBody>
          <a:bodyPr/>
          <a:lstStyle/>
          <a:p>
            <a:pPr>
              <a:defRPr/>
            </a:pPr>
            <a:fld id="{C2793D47-7B6B-48B6-BFE7-AE21A522E514}"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mtClean="0"/>
              <a:t>Testing</a:t>
            </a:r>
          </a:p>
        </p:txBody>
      </p:sp>
      <p:sp>
        <p:nvSpPr>
          <p:cNvPr id="47108" name="Rectangle 3"/>
          <p:cNvSpPr>
            <a:spLocks noGrp="1" noChangeArrowheads="1"/>
          </p:cNvSpPr>
          <p:nvPr>
            <p:ph type="body" idx="1"/>
          </p:nvPr>
        </p:nvSpPr>
        <p:spPr>
          <a:xfrm>
            <a:off x="381000" y="1524000"/>
            <a:ext cx="8305800" cy="4572000"/>
          </a:xfrm>
        </p:spPr>
        <p:txBody>
          <a:bodyPr/>
          <a:lstStyle/>
          <a:p>
            <a:pPr>
              <a:spcBef>
                <a:spcPct val="100000"/>
              </a:spcBef>
            </a:pPr>
            <a:r>
              <a:rPr lang="en-US" smtClean="0"/>
              <a:t>Many IT professionals think of testing as a stage that comes near the end of IT product development</a:t>
            </a:r>
          </a:p>
          <a:p>
            <a:pPr>
              <a:spcBef>
                <a:spcPct val="100000"/>
              </a:spcBef>
            </a:pPr>
            <a:r>
              <a:rPr lang="en-US" smtClean="0"/>
              <a:t>Testing should be done during almost every phase of the IT product development life cycle</a:t>
            </a:r>
          </a:p>
        </p:txBody>
      </p:sp>
      <p:sp>
        <p:nvSpPr>
          <p:cNvPr id="6" name="Slide Number Placeholder 5"/>
          <p:cNvSpPr>
            <a:spLocks noGrp="1"/>
          </p:cNvSpPr>
          <p:nvPr>
            <p:ph type="sldNum" sz="quarter" idx="11"/>
          </p:nvPr>
        </p:nvSpPr>
        <p:spPr/>
        <p:txBody>
          <a:bodyPr/>
          <a:lstStyle/>
          <a:p>
            <a:pPr>
              <a:defRPr/>
            </a:pPr>
            <a:fld id="{16BF37DD-23C7-4A3F-B944-F7CAE2B0F30A}"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What Is Project Quality?</a:t>
            </a:r>
          </a:p>
        </p:txBody>
      </p:sp>
      <p:sp>
        <p:nvSpPr>
          <p:cNvPr id="11268" name="Rectangle 3"/>
          <p:cNvSpPr>
            <a:spLocks noGrp="1" noChangeArrowheads="1"/>
          </p:cNvSpPr>
          <p:nvPr>
            <p:ph type="body" idx="1"/>
          </p:nvPr>
        </p:nvSpPr>
        <p:spPr>
          <a:xfrm>
            <a:off x="228600" y="1524000"/>
            <a:ext cx="8458200" cy="4572000"/>
          </a:xfrm>
        </p:spPr>
        <p:txBody>
          <a:bodyPr/>
          <a:lstStyle/>
          <a:p>
            <a:pPr>
              <a:spcBef>
                <a:spcPct val="60000"/>
              </a:spcBef>
            </a:pPr>
            <a:r>
              <a:rPr lang="en-US" smtClean="0"/>
              <a:t>The International Organization for Standardization (ISO) defines </a:t>
            </a:r>
            <a:r>
              <a:rPr lang="en-US" b="1" smtClean="0"/>
              <a:t>quality</a:t>
            </a:r>
            <a:r>
              <a:rPr lang="en-US" smtClean="0"/>
              <a:t> as “the degree to which a set of inherent characteristics fulfills requirements” (ISO9000:2000)</a:t>
            </a:r>
          </a:p>
          <a:p>
            <a:pPr>
              <a:spcBef>
                <a:spcPct val="60000"/>
              </a:spcBef>
            </a:pPr>
            <a:r>
              <a:rPr lang="en-US" smtClean="0"/>
              <a:t>Other experts define quality based on:</a:t>
            </a:r>
          </a:p>
          <a:p>
            <a:pPr lvl="1">
              <a:spcBef>
                <a:spcPct val="60000"/>
              </a:spcBef>
            </a:pPr>
            <a:r>
              <a:rPr lang="en-US" b="1" smtClean="0"/>
              <a:t>Conformance to requirements</a:t>
            </a:r>
            <a:r>
              <a:rPr lang="en-US" smtClean="0"/>
              <a:t>: the project’s processes and products meet written specifications</a:t>
            </a:r>
          </a:p>
          <a:p>
            <a:pPr lvl="1">
              <a:spcBef>
                <a:spcPct val="60000"/>
              </a:spcBef>
            </a:pPr>
            <a:r>
              <a:rPr lang="en-US" b="1" smtClean="0"/>
              <a:t>Fitness for use</a:t>
            </a:r>
            <a:r>
              <a:rPr lang="en-US" smtClean="0"/>
              <a:t>: a product can be used as it was intended</a:t>
            </a:r>
          </a:p>
        </p:txBody>
      </p:sp>
      <p:sp>
        <p:nvSpPr>
          <p:cNvPr id="6" name="Slide Number Placeholder 5"/>
          <p:cNvSpPr>
            <a:spLocks noGrp="1"/>
          </p:cNvSpPr>
          <p:nvPr>
            <p:ph type="sldNum" sz="quarter" idx="11"/>
          </p:nvPr>
        </p:nvSpPr>
        <p:spPr/>
        <p:txBody>
          <a:bodyPr/>
          <a:lstStyle/>
          <a:p>
            <a:pPr>
              <a:defRPr/>
            </a:pPr>
            <a:fld id="{D4A66CB3-B003-43DA-B392-31F1EDDC9C1C}"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381000" y="533400"/>
            <a:ext cx="8382000" cy="533400"/>
          </a:xfrm>
        </p:spPr>
        <p:txBody>
          <a:bodyPr/>
          <a:lstStyle/>
          <a:p>
            <a:r>
              <a:rPr lang="en-US" smtClean="0"/>
              <a:t>Types of Tests</a:t>
            </a:r>
          </a:p>
        </p:txBody>
      </p:sp>
      <p:sp>
        <p:nvSpPr>
          <p:cNvPr id="48132" name="Rectangle 3"/>
          <p:cNvSpPr>
            <a:spLocks noGrp="1" noChangeArrowheads="1"/>
          </p:cNvSpPr>
          <p:nvPr>
            <p:ph type="body" idx="1"/>
          </p:nvPr>
        </p:nvSpPr>
        <p:spPr>
          <a:xfrm>
            <a:off x="304800" y="1076325"/>
            <a:ext cx="8610600" cy="4791075"/>
          </a:xfrm>
        </p:spPr>
        <p:txBody>
          <a:bodyPr/>
          <a:lstStyle/>
          <a:p>
            <a:pPr>
              <a:spcBef>
                <a:spcPct val="80000"/>
              </a:spcBef>
            </a:pPr>
            <a:r>
              <a:rPr lang="en-US" b="1" smtClean="0"/>
              <a:t>Unit testing</a:t>
            </a:r>
            <a:r>
              <a:rPr lang="en-US" smtClean="0"/>
              <a:t> tests each individual component (often a program) to ensure it is as defect-free as possible</a:t>
            </a:r>
          </a:p>
          <a:p>
            <a:pPr>
              <a:spcBef>
                <a:spcPct val="80000"/>
              </a:spcBef>
            </a:pPr>
            <a:r>
              <a:rPr lang="en-US" b="1" smtClean="0"/>
              <a:t>Integration testing</a:t>
            </a:r>
            <a:r>
              <a:rPr lang="en-US" smtClean="0"/>
              <a:t> occurs between unit and system testing to test functionally grouped components</a:t>
            </a:r>
          </a:p>
          <a:p>
            <a:pPr>
              <a:spcBef>
                <a:spcPct val="80000"/>
              </a:spcBef>
            </a:pPr>
            <a:r>
              <a:rPr lang="en-US" b="1" smtClean="0"/>
              <a:t>System testing</a:t>
            </a:r>
            <a:r>
              <a:rPr lang="en-US" smtClean="0"/>
              <a:t> tests the entire system as one entity</a:t>
            </a:r>
          </a:p>
          <a:p>
            <a:pPr>
              <a:spcBef>
                <a:spcPct val="80000"/>
              </a:spcBef>
            </a:pPr>
            <a:r>
              <a:rPr lang="en-US" b="1" smtClean="0"/>
              <a:t>User acceptance testing</a:t>
            </a:r>
            <a:r>
              <a:rPr lang="en-US" smtClean="0"/>
              <a:t> is an independent test performed by end users prior to accepting the delivered system</a:t>
            </a:r>
          </a:p>
        </p:txBody>
      </p:sp>
      <p:sp>
        <p:nvSpPr>
          <p:cNvPr id="6" name="Slide Number Placeholder 5"/>
          <p:cNvSpPr>
            <a:spLocks noGrp="1"/>
          </p:cNvSpPr>
          <p:nvPr>
            <p:ph type="sldNum" sz="quarter" idx="11"/>
          </p:nvPr>
        </p:nvSpPr>
        <p:spPr/>
        <p:txBody>
          <a:bodyPr/>
          <a:lstStyle/>
          <a:p>
            <a:pPr>
              <a:defRPr/>
            </a:pPr>
            <a:fld id="{A03B54F2-2A1C-4116-AB5E-D1CE8AF7A941}"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228600" y="457200"/>
            <a:ext cx="8382000" cy="1143000"/>
          </a:xfrm>
        </p:spPr>
        <p:txBody>
          <a:bodyPr/>
          <a:lstStyle/>
          <a:p>
            <a:pPr algn="ctr"/>
            <a:r>
              <a:rPr lang="en-US" smtClean="0"/>
              <a:t>Testing Tasks in the Software Development Life Cycle</a:t>
            </a:r>
          </a:p>
        </p:txBody>
      </p:sp>
      <p:pic>
        <p:nvPicPr>
          <p:cNvPr id="49156" name="Picture 3"/>
          <p:cNvPicPr>
            <a:picLocks noChangeAspect="1" noChangeArrowheads="1"/>
          </p:cNvPicPr>
          <p:nvPr/>
        </p:nvPicPr>
        <p:blipFill>
          <a:blip r:embed="rId2"/>
          <a:srcRect/>
          <a:stretch>
            <a:fillRect/>
          </a:stretch>
        </p:blipFill>
        <p:spPr bwMode="auto">
          <a:xfrm>
            <a:off x="609600" y="1600200"/>
            <a:ext cx="5181600" cy="4851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410F6A63-B829-417D-88E3-2086096C677C}" type="slidenum">
              <a:rPr lang="en-US">
                <a:latin typeface="+mj-lt"/>
                <a:ea typeface="+mj-ea"/>
                <a:cs typeface="+mj-cs"/>
              </a:rPr>
              <a:pPr>
                <a:defRPr/>
              </a:pPr>
              <a:t>41</a:t>
            </a:fld>
            <a:endParaRPr lang="en-US" dirty="0">
              <a:latin typeface="+mj-lt"/>
              <a:ea typeface="+mj-ea"/>
              <a:cs typeface="+mj-cs"/>
            </a:endParaRPr>
          </a:p>
        </p:txBody>
      </p:sp>
      <p:sp>
        <p:nvSpPr>
          <p:cNvPr id="49158" name="Rectangle 3"/>
          <p:cNvSpPr>
            <a:spLocks noChangeArrowheads="1"/>
          </p:cNvSpPr>
          <p:nvPr/>
        </p:nvSpPr>
        <p:spPr bwMode="auto">
          <a:xfrm>
            <a:off x="5867400" y="1600200"/>
            <a:ext cx="3048000" cy="4267200"/>
          </a:xfrm>
          <a:prstGeom prst="rect">
            <a:avLst/>
          </a:prstGeom>
          <a:noFill/>
          <a:ln w="9525">
            <a:noFill/>
            <a:miter lim="800000"/>
            <a:headEnd/>
            <a:tailEnd/>
          </a:ln>
        </p:spPr>
        <p:txBody>
          <a:bodyPr/>
          <a:lstStyle/>
          <a:p>
            <a:pPr marL="273050" indent="-273050" eaLnBrk="0" hangingPunct="0">
              <a:spcBef>
                <a:spcPct val="80000"/>
              </a:spcBef>
              <a:buClr>
                <a:schemeClr val="accent1"/>
              </a:buClr>
              <a:buSzPct val="85000"/>
              <a:buFont typeface="Wingdings 2" pitchFamily="18" charset="2"/>
              <a:buChar char=""/>
            </a:pPr>
            <a:r>
              <a:rPr lang="en-US" sz="1800" b="1"/>
              <a:t>One way of portraying the systems life cycle</a:t>
            </a:r>
          </a:p>
          <a:p>
            <a:pPr marL="273050" indent="-273050" eaLnBrk="0" hangingPunct="0">
              <a:spcBef>
                <a:spcPct val="80000"/>
              </a:spcBef>
              <a:buClr>
                <a:schemeClr val="accent1"/>
              </a:buClr>
              <a:buSzPct val="85000"/>
              <a:buFont typeface="Wingdings 2" pitchFamily="18" charset="2"/>
              <a:buChar char=""/>
            </a:pPr>
            <a:r>
              <a:rPr lang="en-US" sz="1800" b="1"/>
              <a:t>Shows 17 main tasks involved in a s/w development project and shows their realtionship to each other</a:t>
            </a:r>
            <a:endParaRPr lang="en-US"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381000" y="0"/>
            <a:ext cx="8305800" cy="868363"/>
          </a:xfrm>
        </p:spPr>
        <p:txBody>
          <a:bodyPr/>
          <a:lstStyle/>
          <a:p>
            <a:r>
              <a:rPr lang="en-US" smtClean="0"/>
              <a:t>Testing Alone Is Not Enough</a:t>
            </a:r>
          </a:p>
        </p:txBody>
      </p:sp>
      <p:sp>
        <p:nvSpPr>
          <p:cNvPr id="50180" name="Rectangle 3"/>
          <p:cNvSpPr>
            <a:spLocks noGrp="1" noChangeArrowheads="1"/>
          </p:cNvSpPr>
          <p:nvPr>
            <p:ph type="body" idx="1"/>
          </p:nvPr>
        </p:nvSpPr>
        <p:spPr>
          <a:xfrm>
            <a:off x="152400" y="762000"/>
            <a:ext cx="8991600" cy="5334000"/>
          </a:xfrm>
        </p:spPr>
        <p:txBody>
          <a:bodyPr/>
          <a:lstStyle/>
          <a:p>
            <a:pPr>
              <a:spcBef>
                <a:spcPct val="0"/>
              </a:spcBef>
            </a:pPr>
            <a:r>
              <a:rPr lang="en-US" sz="2400" smtClean="0"/>
              <a:t>Watts S. Humphrey, a renowned expert on software quality, defines a </a:t>
            </a:r>
            <a:r>
              <a:rPr lang="en-US" sz="2400" b="1" smtClean="0"/>
              <a:t>software defect</a:t>
            </a:r>
            <a:r>
              <a:rPr lang="en-US" sz="2400" smtClean="0"/>
              <a:t> as anything that must be changed before delivery of the program</a:t>
            </a:r>
          </a:p>
          <a:p>
            <a:pPr>
              <a:spcBef>
                <a:spcPct val="0"/>
              </a:spcBef>
            </a:pPr>
            <a:r>
              <a:rPr lang="en-US" sz="2400" smtClean="0"/>
              <a:t>Testing does not sufficiently prevent software defects because:</a:t>
            </a:r>
          </a:p>
          <a:p>
            <a:pPr lvl="1">
              <a:spcBef>
                <a:spcPct val="0"/>
              </a:spcBef>
            </a:pPr>
            <a:r>
              <a:rPr lang="en-US" sz="2200" smtClean="0"/>
              <a:t>As code gets more complex, the number of defects missed by testing increases and becomes the problem of not just the testers but also of the paying customers</a:t>
            </a:r>
          </a:p>
          <a:p>
            <a:pPr marL="1143000" lvl="2">
              <a:spcBef>
                <a:spcPct val="0"/>
              </a:spcBef>
            </a:pPr>
            <a:r>
              <a:rPr lang="en-US" smtClean="0"/>
              <a:t>He estimates that finished code, after all testing, contains 5-6 defects per thousand lines of code</a:t>
            </a:r>
          </a:p>
          <a:p>
            <a:pPr lvl="1">
              <a:spcBef>
                <a:spcPct val="0"/>
              </a:spcBef>
            </a:pPr>
            <a:r>
              <a:rPr lang="en-US" sz="2200" smtClean="0"/>
              <a:t>The number of ways to test a complex system is huge</a:t>
            </a:r>
          </a:p>
          <a:p>
            <a:pPr lvl="1">
              <a:spcBef>
                <a:spcPct val="0"/>
              </a:spcBef>
            </a:pPr>
            <a:r>
              <a:rPr lang="en-US" sz="2200" smtClean="0"/>
              <a:t>Users will continue to invent new ways to use a system that its developers never considered</a:t>
            </a:r>
          </a:p>
          <a:p>
            <a:pPr>
              <a:spcBef>
                <a:spcPct val="0"/>
              </a:spcBef>
            </a:pPr>
            <a:r>
              <a:rPr lang="en-US" sz="2400" smtClean="0"/>
              <a:t>Humphrey suggests that people rethink the software development process to provide </a:t>
            </a:r>
            <a:r>
              <a:rPr lang="en-US" sz="2400" i="1" smtClean="0"/>
              <a:t>no</a:t>
            </a:r>
            <a:r>
              <a:rPr lang="en-US" sz="2400" smtClean="0"/>
              <a:t> potential defects when you enter system testing; developers must be responsible for providing error-free code at each stage of testing</a:t>
            </a:r>
          </a:p>
        </p:txBody>
      </p:sp>
      <p:sp>
        <p:nvSpPr>
          <p:cNvPr id="6" name="Slide Number Placeholder 5"/>
          <p:cNvSpPr>
            <a:spLocks noGrp="1"/>
          </p:cNvSpPr>
          <p:nvPr>
            <p:ph type="sldNum" sz="quarter" idx="11"/>
          </p:nvPr>
        </p:nvSpPr>
        <p:spPr/>
        <p:txBody>
          <a:bodyPr/>
          <a:lstStyle/>
          <a:p>
            <a:pPr>
              <a:defRPr/>
            </a:pPr>
            <a:fld id="{94EE33D8-D6AB-4511-804A-7BE7F08A3679}"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76200"/>
            <a:ext cx="8305800" cy="1143000"/>
          </a:xfrm>
        </p:spPr>
        <p:txBody>
          <a:bodyPr/>
          <a:lstStyle/>
          <a:p>
            <a:r>
              <a:rPr lang="en-US" smtClean="0"/>
              <a:t>Modern Quality Management</a:t>
            </a:r>
          </a:p>
        </p:txBody>
      </p:sp>
      <p:sp>
        <p:nvSpPr>
          <p:cNvPr id="51204" name="Rectangle 3"/>
          <p:cNvSpPr>
            <a:spLocks noGrp="1" noChangeArrowheads="1"/>
          </p:cNvSpPr>
          <p:nvPr>
            <p:ph type="body" idx="1"/>
          </p:nvPr>
        </p:nvSpPr>
        <p:spPr/>
        <p:txBody>
          <a:bodyPr/>
          <a:lstStyle/>
          <a:p>
            <a:pPr>
              <a:spcBef>
                <a:spcPct val="100000"/>
              </a:spcBef>
            </a:pPr>
            <a:r>
              <a:rPr lang="en-US" smtClean="0"/>
              <a:t>Modern quality management:</a:t>
            </a:r>
          </a:p>
          <a:p>
            <a:pPr lvl="1">
              <a:spcBef>
                <a:spcPct val="100000"/>
              </a:spcBef>
            </a:pPr>
            <a:r>
              <a:rPr lang="en-US" smtClean="0"/>
              <a:t>Requires customer satisfaction</a:t>
            </a:r>
          </a:p>
          <a:p>
            <a:pPr lvl="1">
              <a:spcBef>
                <a:spcPct val="100000"/>
              </a:spcBef>
            </a:pPr>
            <a:r>
              <a:rPr lang="en-US" smtClean="0"/>
              <a:t>Prefers prevention to inspection</a:t>
            </a:r>
          </a:p>
          <a:p>
            <a:pPr lvl="1">
              <a:spcBef>
                <a:spcPct val="100000"/>
              </a:spcBef>
            </a:pPr>
            <a:r>
              <a:rPr lang="en-US" smtClean="0"/>
              <a:t>Recognizes management responsibility for quality</a:t>
            </a:r>
          </a:p>
          <a:p>
            <a:pPr>
              <a:spcBef>
                <a:spcPct val="100000"/>
              </a:spcBef>
            </a:pPr>
            <a:r>
              <a:rPr lang="en-US" smtClean="0"/>
              <a:t>Noteworthy quality experts include Deming, Juran, Crosby, Ishikawa, Taguchi, and Feigenbaum</a:t>
            </a:r>
          </a:p>
        </p:txBody>
      </p:sp>
      <p:sp>
        <p:nvSpPr>
          <p:cNvPr id="6" name="Slide Number Placeholder 5"/>
          <p:cNvSpPr>
            <a:spLocks noGrp="1"/>
          </p:cNvSpPr>
          <p:nvPr>
            <p:ph type="sldNum" sz="quarter" idx="11"/>
          </p:nvPr>
        </p:nvSpPr>
        <p:spPr/>
        <p:txBody>
          <a:bodyPr/>
          <a:lstStyle/>
          <a:p>
            <a:pPr>
              <a:defRPr/>
            </a:pPr>
            <a:fld id="{74DEDE6F-9D52-4B65-84CC-47886157E671}"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457200" y="152400"/>
            <a:ext cx="8229600" cy="914400"/>
          </a:xfrm>
        </p:spPr>
        <p:txBody>
          <a:bodyPr/>
          <a:lstStyle/>
          <a:p>
            <a:r>
              <a:rPr lang="en-US" smtClean="0"/>
              <a:t>Quality Experts</a:t>
            </a:r>
          </a:p>
        </p:txBody>
      </p:sp>
      <p:sp>
        <p:nvSpPr>
          <p:cNvPr id="52228" name="Rectangle 3"/>
          <p:cNvSpPr>
            <a:spLocks noGrp="1" noChangeArrowheads="1"/>
          </p:cNvSpPr>
          <p:nvPr>
            <p:ph type="body" idx="1"/>
          </p:nvPr>
        </p:nvSpPr>
        <p:spPr>
          <a:xfrm>
            <a:off x="152400" y="1066800"/>
            <a:ext cx="8839200" cy="5410200"/>
          </a:xfrm>
        </p:spPr>
        <p:txBody>
          <a:bodyPr/>
          <a:lstStyle/>
          <a:p>
            <a:pPr>
              <a:defRPr/>
            </a:pPr>
            <a:r>
              <a:rPr lang="en-US" sz="2400" dirty="0" smtClean="0"/>
              <a:t>Deming was famous for his work in rebuilding Japan after WWII and his 14 Points for Management</a:t>
            </a:r>
          </a:p>
          <a:p>
            <a:pPr marL="742950" lvl="1" indent="-285750">
              <a:defRPr/>
            </a:pPr>
            <a:r>
              <a:rPr lang="en-US" dirty="0" smtClean="0"/>
              <a:t>His ideas were not accepted by US industry until Japan started producing products that seriously challenged American products, particularly in the auto industry</a:t>
            </a:r>
          </a:p>
          <a:p>
            <a:pPr>
              <a:defRPr/>
            </a:pPr>
            <a:r>
              <a:rPr lang="en-US" sz="2400" dirty="0" err="1" smtClean="0"/>
              <a:t>Juran</a:t>
            </a:r>
            <a:r>
              <a:rPr lang="en-US" sz="2400" dirty="0" smtClean="0"/>
              <a:t> wrote the </a:t>
            </a:r>
            <a:r>
              <a:rPr lang="en-US" sz="2400" i="1" dirty="0" smtClean="0"/>
              <a:t>Quality Control Handbook</a:t>
            </a:r>
            <a:r>
              <a:rPr lang="en-US" sz="2400" dirty="0" smtClean="0"/>
              <a:t> and ten steps to quality improvement</a:t>
            </a:r>
          </a:p>
          <a:p>
            <a:pPr lvl="1">
              <a:defRPr/>
            </a:pPr>
            <a:r>
              <a:rPr lang="en-US" sz="2000" dirty="0" smtClean="0"/>
              <a:t>Stressed the difference between manufacturer’s view of quality focus on conformance to quality) and the customer’s view (fitness for use).</a:t>
            </a:r>
          </a:p>
          <a:p>
            <a:pPr>
              <a:defRPr/>
            </a:pPr>
            <a:r>
              <a:rPr lang="en-US" sz="2400" dirty="0" smtClean="0"/>
              <a:t>Crosby wrote </a:t>
            </a:r>
            <a:r>
              <a:rPr lang="en-US" sz="2400" i="1" dirty="0" smtClean="0"/>
              <a:t>Quality is Free</a:t>
            </a:r>
            <a:r>
              <a:rPr lang="en-US" sz="2400" dirty="0" smtClean="0"/>
              <a:t> and suggested that organizations strive for zero defects</a:t>
            </a:r>
          </a:p>
          <a:p>
            <a:pPr lvl="1">
              <a:defRPr/>
            </a:pPr>
            <a:r>
              <a:rPr lang="en-US" sz="2000" dirty="0" smtClean="0"/>
              <a:t>He suggested that the cost of poor quality is so understated that companies can profitably spend unlimited amounts of money on improving quality </a:t>
            </a:r>
          </a:p>
        </p:txBody>
      </p:sp>
      <p:sp>
        <p:nvSpPr>
          <p:cNvPr id="6" name="Slide Number Placeholder 5"/>
          <p:cNvSpPr>
            <a:spLocks noGrp="1"/>
          </p:cNvSpPr>
          <p:nvPr>
            <p:ph type="sldNum" sz="quarter" idx="11"/>
          </p:nvPr>
        </p:nvSpPr>
        <p:spPr/>
        <p:txBody>
          <a:bodyPr/>
          <a:lstStyle/>
          <a:p>
            <a:pPr>
              <a:defRPr/>
            </a:pPr>
            <a:fld id="{9A0F5009-EA05-48C3-9389-E1B7891252C5}"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457200" y="0"/>
            <a:ext cx="8229600" cy="914400"/>
          </a:xfrm>
        </p:spPr>
        <p:txBody>
          <a:bodyPr/>
          <a:lstStyle/>
          <a:p>
            <a:r>
              <a:rPr lang="en-US" smtClean="0"/>
              <a:t>Quality Experts</a:t>
            </a:r>
          </a:p>
        </p:txBody>
      </p:sp>
      <p:sp>
        <p:nvSpPr>
          <p:cNvPr id="53252" name="Rectangle 3"/>
          <p:cNvSpPr>
            <a:spLocks noGrp="1" noChangeArrowheads="1"/>
          </p:cNvSpPr>
          <p:nvPr>
            <p:ph type="body" idx="1"/>
          </p:nvPr>
        </p:nvSpPr>
        <p:spPr>
          <a:xfrm>
            <a:off x="152400" y="838200"/>
            <a:ext cx="8686800" cy="5486400"/>
          </a:xfrm>
        </p:spPr>
        <p:txBody>
          <a:bodyPr/>
          <a:lstStyle/>
          <a:p>
            <a:r>
              <a:rPr lang="en-US" sz="2200" smtClean="0"/>
              <a:t>Ishikawa developed the concepts of quality circles and fishbone diagrams</a:t>
            </a:r>
          </a:p>
          <a:p>
            <a:pPr lvl="1"/>
            <a:r>
              <a:rPr lang="en-US" sz="1800" smtClean="0"/>
              <a:t>Quality circles are groups of non-supervisors and work leaders in a single company department who volunteer to conduct group studies on how to improve the effectiveness of work in their department</a:t>
            </a:r>
          </a:p>
          <a:p>
            <a:pPr lvl="2"/>
            <a:r>
              <a:rPr lang="en-US" sz="1400" smtClean="0"/>
              <a:t>In Japan quality is a company wide commitment while in the US it is delegated to a few staff members</a:t>
            </a:r>
          </a:p>
          <a:p>
            <a:r>
              <a:rPr lang="en-US" sz="2200" smtClean="0"/>
              <a:t>Taguchi developed methods for optimizing the process of engineering experimentation</a:t>
            </a:r>
          </a:p>
          <a:p>
            <a:pPr lvl="1"/>
            <a:r>
              <a:rPr lang="en-US" sz="1800" smtClean="0"/>
              <a:t>Quality should be designed into the product and not inspected into it </a:t>
            </a:r>
          </a:p>
          <a:p>
            <a:pPr lvl="1"/>
            <a:r>
              <a:rPr lang="en-US" sz="1800" smtClean="0"/>
              <a:t>Quality is best achieved by minimizing deviation from the target value</a:t>
            </a:r>
          </a:p>
          <a:p>
            <a:pPr lvl="1"/>
            <a:r>
              <a:rPr lang="en-US" sz="1800" b="1" smtClean="0"/>
              <a:t>Robust design methods </a:t>
            </a:r>
            <a:r>
              <a:rPr lang="en-US" sz="1800" smtClean="0"/>
              <a:t>– focus on eliminating defects by substituting scientific inquiry for trial-and-error methods</a:t>
            </a:r>
          </a:p>
          <a:p>
            <a:r>
              <a:rPr lang="en-US" sz="2200" smtClean="0"/>
              <a:t>Feigenbaum developed the concept of total quality control</a:t>
            </a:r>
          </a:p>
          <a:p>
            <a:pPr lvl="1"/>
            <a:r>
              <a:rPr lang="en-US" sz="1800" smtClean="0"/>
              <a:t>Responsibility for quality should rest with the people who do the work</a:t>
            </a:r>
          </a:p>
          <a:p>
            <a:pPr lvl="1"/>
            <a:r>
              <a:rPr lang="en-US" sz="1800" smtClean="0"/>
              <a:t>Product quality is more important that production rates and workers are allowed to stop production whenever a quality problem occurs</a:t>
            </a:r>
          </a:p>
        </p:txBody>
      </p:sp>
      <p:sp>
        <p:nvSpPr>
          <p:cNvPr id="6" name="Slide Number Placeholder 5"/>
          <p:cNvSpPr>
            <a:spLocks noGrp="1"/>
          </p:cNvSpPr>
          <p:nvPr>
            <p:ph type="sldNum" sz="quarter" idx="11"/>
          </p:nvPr>
        </p:nvSpPr>
        <p:spPr/>
        <p:txBody>
          <a:bodyPr/>
          <a:lstStyle/>
          <a:p>
            <a:pPr>
              <a:defRPr/>
            </a:pPr>
            <a:fld id="{DD9EBF72-E874-484E-B14F-EC11EB98DA75}"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81000" y="152400"/>
            <a:ext cx="8305800" cy="1143000"/>
          </a:xfrm>
        </p:spPr>
        <p:txBody>
          <a:bodyPr/>
          <a:lstStyle/>
          <a:p>
            <a:r>
              <a:rPr lang="en-US" smtClean="0"/>
              <a:t>Malcolm Baldrige Award</a:t>
            </a:r>
          </a:p>
        </p:txBody>
      </p:sp>
      <p:sp>
        <p:nvSpPr>
          <p:cNvPr id="54276" name="Rectangle 3"/>
          <p:cNvSpPr>
            <a:spLocks noGrp="1" noChangeArrowheads="1"/>
          </p:cNvSpPr>
          <p:nvPr>
            <p:ph type="body" idx="1"/>
          </p:nvPr>
        </p:nvSpPr>
        <p:spPr/>
        <p:txBody>
          <a:bodyPr/>
          <a:lstStyle/>
          <a:p>
            <a:r>
              <a:rPr lang="en-US" sz="2600" smtClean="0"/>
              <a:t>The </a:t>
            </a:r>
            <a:r>
              <a:rPr lang="en-US" sz="2600" b="1" smtClean="0"/>
              <a:t>Malcolm Baldrige National Quality Award</a:t>
            </a:r>
            <a:r>
              <a:rPr lang="en-US" sz="2600" smtClean="0"/>
              <a:t> originated in 1987 to recognize companies that have achieved a level of world-class competition through quality management </a:t>
            </a:r>
          </a:p>
          <a:p>
            <a:r>
              <a:rPr lang="en-US" sz="2600" smtClean="0"/>
              <a:t>Given by the President of the United States to U.S. businesses</a:t>
            </a:r>
          </a:p>
          <a:p>
            <a:r>
              <a:rPr lang="en-US" sz="2600" smtClean="0"/>
              <a:t>Three awards each year in different categories</a:t>
            </a:r>
          </a:p>
          <a:p>
            <a:pPr lvl="1"/>
            <a:r>
              <a:rPr lang="en-US" smtClean="0"/>
              <a:t>Manufacturing</a:t>
            </a:r>
          </a:p>
          <a:p>
            <a:pPr lvl="1"/>
            <a:r>
              <a:rPr lang="en-US" smtClean="0"/>
              <a:t>Service</a:t>
            </a:r>
          </a:p>
          <a:p>
            <a:pPr lvl="1"/>
            <a:r>
              <a:rPr lang="en-US" smtClean="0"/>
              <a:t>Small business</a:t>
            </a:r>
          </a:p>
          <a:p>
            <a:pPr lvl="1"/>
            <a:r>
              <a:rPr lang="en-US" smtClean="0"/>
              <a:t>Education and health care</a:t>
            </a:r>
          </a:p>
        </p:txBody>
      </p:sp>
      <p:sp>
        <p:nvSpPr>
          <p:cNvPr id="6" name="Slide Number Placeholder 5"/>
          <p:cNvSpPr>
            <a:spLocks noGrp="1"/>
          </p:cNvSpPr>
          <p:nvPr>
            <p:ph type="sldNum" sz="quarter" idx="11"/>
          </p:nvPr>
        </p:nvSpPr>
        <p:spPr/>
        <p:txBody>
          <a:bodyPr/>
          <a:lstStyle/>
          <a:p>
            <a:pPr>
              <a:defRPr/>
            </a:pPr>
            <a:fld id="{6F32CBEC-1DD4-440D-B14F-2CC7049B3042}"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381000" y="152400"/>
            <a:ext cx="8305800" cy="609600"/>
          </a:xfrm>
        </p:spPr>
        <p:txBody>
          <a:bodyPr/>
          <a:lstStyle/>
          <a:p>
            <a:r>
              <a:rPr lang="en-US" smtClean="0"/>
              <a:t>Malcolm Baldrige Award</a:t>
            </a:r>
          </a:p>
        </p:txBody>
      </p:sp>
      <p:sp>
        <p:nvSpPr>
          <p:cNvPr id="55300" name="Rectangle 3"/>
          <p:cNvSpPr>
            <a:spLocks noGrp="1" noChangeArrowheads="1"/>
          </p:cNvSpPr>
          <p:nvPr>
            <p:ph type="body" idx="1"/>
          </p:nvPr>
        </p:nvSpPr>
        <p:spPr>
          <a:xfrm>
            <a:off x="228600" y="762000"/>
            <a:ext cx="8686800" cy="5486400"/>
          </a:xfrm>
        </p:spPr>
        <p:txBody>
          <a:bodyPr/>
          <a:lstStyle/>
          <a:p>
            <a:r>
              <a:rPr lang="en-US" sz="2000" dirty="0" smtClean="0"/>
              <a:t>Named after Malcolm </a:t>
            </a:r>
            <a:r>
              <a:rPr lang="en-US" sz="2000" dirty="0" err="1" smtClean="0"/>
              <a:t>Baldrige</a:t>
            </a:r>
            <a:r>
              <a:rPr lang="en-US" sz="2000" dirty="0" smtClean="0"/>
              <a:t>, the 26th Secretary of Commerce, the </a:t>
            </a:r>
            <a:r>
              <a:rPr lang="en-US" sz="2000" dirty="0" err="1" smtClean="0"/>
              <a:t>Baldrige</a:t>
            </a:r>
            <a:r>
              <a:rPr lang="en-US" sz="2000" dirty="0" smtClean="0"/>
              <a:t> Award was established by Congress in 1987 to enhance the competitiveness and performance of U.S. businesses. </a:t>
            </a:r>
          </a:p>
          <a:p>
            <a:r>
              <a:rPr lang="en-US" sz="2000" dirty="0" smtClean="0"/>
              <a:t>Originally, three types of organizations were eligible: manufacturers, service companies and small businesses.</a:t>
            </a:r>
          </a:p>
          <a:p>
            <a:r>
              <a:rPr lang="en-US" sz="2000" dirty="0" smtClean="0"/>
              <a:t> This was expanded in 1999 to include education and health care organizations, and again in 2007 to include nonprofit organizations (including charities, trade and professional associations, and government agencies). </a:t>
            </a:r>
          </a:p>
          <a:p>
            <a:r>
              <a:rPr lang="en-US" sz="2000" dirty="0" smtClean="0"/>
              <a:t>The award promotes excellence in organizational performance, recognizes the achievements and results of U.S. organizations, and publicizes successful performance strategies. </a:t>
            </a:r>
          </a:p>
          <a:p>
            <a:r>
              <a:rPr lang="en-US" sz="2000" dirty="0" smtClean="0"/>
              <a:t>The award is not given for specific products or services. </a:t>
            </a:r>
            <a:endParaRPr lang="en-US" sz="2400" dirty="0" smtClean="0"/>
          </a:p>
        </p:txBody>
      </p:sp>
      <p:sp>
        <p:nvSpPr>
          <p:cNvPr id="6" name="Slide Number Placeholder 5"/>
          <p:cNvSpPr>
            <a:spLocks noGrp="1"/>
          </p:cNvSpPr>
          <p:nvPr>
            <p:ph type="sldNum" sz="quarter" idx="11"/>
          </p:nvPr>
        </p:nvSpPr>
        <p:spPr/>
        <p:txBody>
          <a:bodyPr/>
          <a:lstStyle/>
          <a:p>
            <a:pPr>
              <a:defRPr/>
            </a:pPr>
            <a:fld id="{037EB9E7-E25E-45A6-8CA3-E267F68DD253}"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457200" y="152400"/>
            <a:ext cx="8305800" cy="838200"/>
          </a:xfrm>
        </p:spPr>
        <p:txBody>
          <a:bodyPr/>
          <a:lstStyle/>
          <a:p>
            <a:r>
              <a:rPr lang="en-US" smtClean="0"/>
              <a:t>ISO Standards</a:t>
            </a:r>
          </a:p>
        </p:txBody>
      </p:sp>
      <p:sp>
        <p:nvSpPr>
          <p:cNvPr id="57348" name="Rectangle 3"/>
          <p:cNvSpPr>
            <a:spLocks noGrp="1" noChangeArrowheads="1"/>
          </p:cNvSpPr>
          <p:nvPr>
            <p:ph type="body" idx="1"/>
          </p:nvPr>
        </p:nvSpPr>
        <p:spPr>
          <a:xfrm>
            <a:off x="304800" y="1143000"/>
            <a:ext cx="8534400" cy="5638800"/>
          </a:xfrm>
        </p:spPr>
        <p:txBody>
          <a:bodyPr/>
          <a:lstStyle/>
          <a:p>
            <a:pPr>
              <a:spcBef>
                <a:spcPct val="80000"/>
              </a:spcBef>
            </a:pPr>
            <a:r>
              <a:rPr lang="en-US" sz="2600" b="1" smtClean="0"/>
              <a:t>ISO 9000 </a:t>
            </a:r>
            <a:r>
              <a:rPr lang="en-US" sz="2600" smtClean="0"/>
              <a:t>is a quality system standard that:</a:t>
            </a:r>
          </a:p>
          <a:p>
            <a:pPr lvl="1">
              <a:spcBef>
                <a:spcPct val="80000"/>
              </a:spcBef>
            </a:pPr>
            <a:r>
              <a:rPr lang="en-US" smtClean="0"/>
              <a:t>Is a three-part, continuous cycle of planning, controlling, and documenting quality in an organization</a:t>
            </a:r>
          </a:p>
          <a:p>
            <a:pPr lvl="1">
              <a:spcBef>
                <a:spcPct val="80000"/>
              </a:spcBef>
            </a:pPr>
            <a:r>
              <a:rPr lang="en-US" smtClean="0"/>
              <a:t>Provides minimum requirements needed for an organization to meet its quality certification standards</a:t>
            </a:r>
          </a:p>
          <a:p>
            <a:pPr lvl="1">
              <a:spcBef>
                <a:spcPct val="80000"/>
              </a:spcBef>
            </a:pPr>
            <a:r>
              <a:rPr lang="en-US" smtClean="0"/>
              <a:t>Helps organizations around the world reduce costs and improve customer satisfaction</a:t>
            </a:r>
          </a:p>
          <a:p>
            <a:pPr lvl="1">
              <a:spcBef>
                <a:spcPct val="80000"/>
              </a:spcBef>
            </a:pPr>
            <a:r>
              <a:rPr lang="en-US" smtClean="0"/>
              <a:t>See www.iso.org for more information and http://www.iso.org/iso/pressrelease.htm?refid=Ref1174 for a video clip</a:t>
            </a:r>
          </a:p>
        </p:txBody>
      </p:sp>
      <p:sp>
        <p:nvSpPr>
          <p:cNvPr id="6" name="Slide Number Placeholder 5"/>
          <p:cNvSpPr>
            <a:spLocks noGrp="1"/>
          </p:cNvSpPr>
          <p:nvPr>
            <p:ph type="sldNum" sz="quarter" idx="11"/>
          </p:nvPr>
        </p:nvSpPr>
        <p:spPr/>
        <p:txBody>
          <a:bodyPr/>
          <a:lstStyle/>
          <a:p>
            <a:pPr>
              <a:defRPr/>
            </a:pPr>
            <a:fld id="{5AE9E434-159D-4EFC-9D6F-E262543645B2}"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81000" y="304800"/>
            <a:ext cx="8305800" cy="1143000"/>
          </a:xfrm>
        </p:spPr>
        <p:txBody>
          <a:bodyPr/>
          <a:lstStyle/>
          <a:p>
            <a:r>
              <a:rPr lang="en-US" smtClean="0"/>
              <a:t>Improving Information Technology Project Quality</a:t>
            </a:r>
          </a:p>
        </p:txBody>
      </p:sp>
      <p:sp>
        <p:nvSpPr>
          <p:cNvPr id="58372" name="Rectangle 3"/>
          <p:cNvSpPr>
            <a:spLocks noGrp="1" noChangeArrowheads="1"/>
          </p:cNvSpPr>
          <p:nvPr>
            <p:ph type="body" idx="1"/>
          </p:nvPr>
        </p:nvSpPr>
        <p:spPr>
          <a:xfrm>
            <a:off x="228600" y="1676400"/>
            <a:ext cx="8610600" cy="4648200"/>
          </a:xfrm>
        </p:spPr>
        <p:txBody>
          <a:bodyPr/>
          <a:lstStyle/>
          <a:p>
            <a:pPr>
              <a:spcBef>
                <a:spcPct val="100000"/>
              </a:spcBef>
            </a:pPr>
            <a:r>
              <a:rPr lang="en-US" smtClean="0"/>
              <a:t>Several suggestions for improving quality for IT projects include:</a:t>
            </a:r>
          </a:p>
          <a:p>
            <a:pPr lvl="1">
              <a:spcBef>
                <a:spcPct val="100000"/>
              </a:spcBef>
            </a:pPr>
            <a:r>
              <a:rPr lang="en-US" smtClean="0"/>
              <a:t>Establish leadership that promotes quality</a:t>
            </a:r>
          </a:p>
          <a:p>
            <a:pPr lvl="1">
              <a:spcBef>
                <a:spcPct val="100000"/>
              </a:spcBef>
            </a:pPr>
            <a:r>
              <a:rPr lang="en-US" smtClean="0"/>
              <a:t>Understand the cost of quality</a:t>
            </a:r>
          </a:p>
          <a:p>
            <a:pPr lvl="1">
              <a:spcBef>
                <a:spcPct val="100000"/>
              </a:spcBef>
            </a:pPr>
            <a:r>
              <a:rPr lang="en-US" smtClean="0"/>
              <a:t>Focus on organizational influences and workplace factors that affect quality</a:t>
            </a:r>
          </a:p>
          <a:p>
            <a:pPr lvl="1">
              <a:spcBef>
                <a:spcPct val="100000"/>
              </a:spcBef>
            </a:pPr>
            <a:r>
              <a:rPr lang="en-US" smtClean="0"/>
              <a:t>Improving the organization’s overall maturity level in software development and project management</a:t>
            </a:r>
          </a:p>
        </p:txBody>
      </p:sp>
      <p:sp>
        <p:nvSpPr>
          <p:cNvPr id="6" name="Slide Number Placeholder 5"/>
          <p:cNvSpPr>
            <a:spLocks noGrp="1"/>
          </p:cNvSpPr>
          <p:nvPr>
            <p:ph type="sldNum" sz="quarter" idx="11"/>
          </p:nvPr>
        </p:nvSpPr>
        <p:spPr/>
        <p:txBody>
          <a:bodyPr/>
          <a:lstStyle/>
          <a:p>
            <a:pPr>
              <a:defRPr/>
            </a:pPr>
            <a:fld id="{F2675839-EE8B-4203-B6C9-D8A3478BDAA3}" type="slidenum">
              <a:rPr lang="en-US"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228600"/>
            <a:ext cx="8991600" cy="1143000"/>
          </a:xfrm>
        </p:spPr>
        <p:txBody>
          <a:bodyPr/>
          <a:lstStyle/>
          <a:p>
            <a:r>
              <a:rPr lang="en-US" smtClean="0"/>
              <a:t>What Is Project Quality Management?</a:t>
            </a:r>
          </a:p>
        </p:txBody>
      </p:sp>
      <p:sp>
        <p:nvSpPr>
          <p:cNvPr id="12292" name="Rectangle 3"/>
          <p:cNvSpPr>
            <a:spLocks noGrp="1" noChangeArrowheads="1"/>
          </p:cNvSpPr>
          <p:nvPr>
            <p:ph type="body" idx="1"/>
          </p:nvPr>
        </p:nvSpPr>
        <p:spPr>
          <a:xfrm>
            <a:off x="152400" y="1447800"/>
            <a:ext cx="8991600" cy="4953000"/>
          </a:xfrm>
        </p:spPr>
        <p:txBody>
          <a:bodyPr/>
          <a:lstStyle/>
          <a:p>
            <a:r>
              <a:rPr lang="en-US" b="1" smtClean="0"/>
              <a:t>Project quality management </a:t>
            </a:r>
            <a:r>
              <a:rPr lang="en-US" smtClean="0"/>
              <a:t>ensures that the project will satisfy the needs for which it was undertaken</a:t>
            </a:r>
          </a:p>
          <a:p>
            <a:r>
              <a:rPr lang="en-US" smtClean="0"/>
              <a:t>Processes include:</a:t>
            </a:r>
          </a:p>
          <a:p>
            <a:pPr lvl="1"/>
            <a:r>
              <a:rPr lang="en-US" b="1" smtClean="0"/>
              <a:t>Quality planning</a:t>
            </a:r>
            <a:r>
              <a:rPr lang="en-US" smtClean="0"/>
              <a:t>: identifying which quality standards are relevant to the project and how to satisfy them</a:t>
            </a:r>
          </a:p>
          <a:p>
            <a:pPr lvl="1"/>
            <a:r>
              <a:rPr lang="en-US" b="1" smtClean="0"/>
              <a:t>Quality assurance</a:t>
            </a:r>
            <a:r>
              <a:rPr lang="en-US" smtClean="0"/>
              <a:t>: periodically evaluating overall project performance to ensure the project will satisfy the relevant quality standards</a:t>
            </a:r>
          </a:p>
          <a:p>
            <a:pPr lvl="1"/>
            <a:r>
              <a:rPr lang="en-US" b="1" smtClean="0"/>
              <a:t>Quality control</a:t>
            </a:r>
            <a:r>
              <a:rPr lang="en-US" smtClean="0"/>
              <a:t>: monitoring specific project results to ensure that they comply with the relevant quality standards</a:t>
            </a:r>
          </a:p>
        </p:txBody>
      </p:sp>
      <p:sp>
        <p:nvSpPr>
          <p:cNvPr id="6" name="Slide Number Placeholder 5"/>
          <p:cNvSpPr>
            <a:spLocks noGrp="1"/>
          </p:cNvSpPr>
          <p:nvPr>
            <p:ph type="sldNum" sz="quarter" idx="11"/>
          </p:nvPr>
        </p:nvSpPr>
        <p:spPr/>
        <p:txBody>
          <a:bodyPr/>
          <a:lstStyle/>
          <a:p>
            <a:pPr>
              <a:defRPr/>
            </a:pPr>
            <a:fld id="{C92397A1-1914-44CB-99CF-2582CFB3FF9D}"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smtClean="0"/>
              <a:t>Leadership</a:t>
            </a:r>
          </a:p>
        </p:txBody>
      </p:sp>
      <p:sp>
        <p:nvSpPr>
          <p:cNvPr id="59396" name="Rectangle 3"/>
          <p:cNvSpPr>
            <a:spLocks noGrp="1" noChangeArrowheads="1"/>
          </p:cNvSpPr>
          <p:nvPr>
            <p:ph type="body" idx="1"/>
          </p:nvPr>
        </p:nvSpPr>
        <p:spPr>
          <a:xfrm>
            <a:off x="152400" y="914400"/>
            <a:ext cx="8839200" cy="5257800"/>
          </a:xfrm>
        </p:spPr>
        <p:txBody>
          <a:bodyPr/>
          <a:lstStyle/>
          <a:p>
            <a:pPr>
              <a:spcBef>
                <a:spcPct val="0"/>
              </a:spcBef>
            </a:pPr>
            <a:r>
              <a:rPr lang="en-US" sz="2400" smtClean="0"/>
              <a:t>As Joseph M. Juran said in 1945, “It is most important that top management be quality-minded. In the absence of sincere manifestation of interest at the top, little will happen below.”*</a:t>
            </a:r>
          </a:p>
          <a:p>
            <a:pPr>
              <a:spcBef>
                <a:spcPct val="0"/>
              </a:spcBef>
            </a:pPr>
            <a:r>
              <a:rPr lang="en-US" sz="2400" smtClean="0"/>
              <a:t>A large percentage of quality problems are associated with management, not technical issues</a:t>
            </a:r>
          </a:p>
          <a:p>
            <a:pPr>
              <a:spcBef>
                <a:spcPct val="0"/>
              </a:spcBef>
            </a:pPr>
            <a:r>
              <a:rPr lang="en-US" sz="2400" smtClean="0"/>
              <a:t>As globalization increases and customers become more demanding, creating </a:t>
            </a:r>
            <a:r>
              <a:rPr lang="en-US" sz="2400" u="sng" smtClean="0"/>
              <a:t>quality</a:t>
            </a:r>
            <a:r>
              <a:rPr lang="en-US" sz="2400" smtClean="0"/>
              <a:t> products quickly at a reasonable price is essential for staying in business</a:t>
            </a:r>
          </a:p>
          <a:p>
            <a:pPr lvl="1">
              <a:spcBef>
                <a:spcPct val="0"/>
              </a:spcBef>
            </a:pPr>
            <a:r>
              <a:rPr lang="en-US" sz="2000" smtClean="0"/>
              <a:t>In 1988, Motorola Corp. became one of the first companies to receive the Malcolm Baldrige National Quality Award. </a:t>
            </a:r>
          </a:p>
          <a:p>
            <a:pPr lvl="1">
              <a:spcBef>
                <a:spcPct val="0"/>
              </a:spcBef>
            </a:pPr>
            <a:r>
              <a:rPr lang="en-US" sz="2000" smtClean="0"/>
              <a:t>One of Motorola's innovations that attracted a great deal of attention was its Six Sigma program. </a:t>
            </a:r>
          </a:p>
          <a:p>
            <a:pPr lvl="1">
              <a:spcBef>
                <a:spcPct val="0"/>
              </a:spcBef>
            </a:pPr>
            <a:r>
              <a:rPr lang="en-US" sz="2000" smtClean="0"/>
              <a:t>Top management stressed the need to develop and use quality standards and provided resources (training, staff, customer input) to help improve quality</a:t>
            </a:r>
            <a:endParaRPr lang="en-US" smtClean="0"/>
          </a:p>
          <a:p>
            <a:pPr lvl="1" algn="ctr">
              <a:buFont typeface="Wingdings" pitchFamily="2" charset="2"/>
              <a:buNone/>
            </a:pPr>
            <a:r>
              <a:rPr lang="en-US" sz="1600" smtClean="0"/>
              <a:t>*</a:t>
            </a:r>
            <a:r>
              <a:rPr lang="en-US" sz="1400" smtClean="0"/>
              <a:t>American Society for Quality (ASQ), </a:t>
            </a:r>
            <a:r>
              <a:rPr lang="en-US" sz="1400" i="1" smtClean="0"/>
              <a:t>(www.asqc.org/about/history/juran.html</a:t>
            </a:r>
            <a:r>
              <a:rPr lang="en-US" sz="1400" smtClean="0"/>
              <a:t>).</a:t>
            </a:r>
            <a:endParaRPr lang="en-US" sz="1700" smtClean="0"/>
          </a:p>
          <a:p>
            <a:pPr lvl="1">
              <a:buFont typeface="Wingdings" pitchFamily="2" charset="2"/>
              <a:buNone/>
            </a:pPr>
            <a:endParaRPr lang="en-US" sz="2000" smtClean="0"/>
          </a:p>
        </p:txBody>
      </p:sp>
      <p:sp>
        <p:nvSpPr>
          <p:cNvPr id="6" name="Slide Number Placeholder 5"/>
          <p:cNvSpPr>
            <a:spLocks noGrp="1"/>
          </p:cNvSpPr>
          <p:nvPr>
            <p:ph type="sldNum" sz="quarter" idx="11"/>
          </p:nvPr>
        </p:nvSpPr>
        <p:spPr/>
        <p:txBody>
          <a:bodyPr/>
          <a:lstStyle/>
          <a:p>
            <a:pPr>
              <a:defRPr/>
            </a:pPr>
            <a:fld id="{F75FFD4E-781C-4906-99A3-1AE36D9B4B14}"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381000" y="0"/>
            <a:ext cx="8305800" cy="914400"/>
          </a:xfrm>
        </p:spPr>
        <p:txBody>
          <a:bodyPr/>
          <a:lstStyle/>
          <a:p>
            <a:r>
              <a:rPr lang="en-US" smtClean="0"/>
              <a:t>The Cost of Quality</a:t>
            </a:r>
          </a:p>
        </p:txBody>
      </p:sp>
      <p:sp>
        <p:nvSpPr>
          <p:cNvPr id="60420" name="Rectangle 3"/>
          <p:cNvSpPr>
            <a:spLocks noGrp="1" noChangeArrowheads="1"/>
          </p:cNvSpPr>
          <p:nvPr>
            <p:ph type="body" idx="1"/>
          </p:nvPr>
        </p:nvSpPr>
        <p:spPr>
          <a:xfrm>
            <a:off x="228600" y="762000"/>
            <a:ext cx="8763000" cy="5867400"/>
          </a:xfrm>
        </p:spPr>
        <p:txBody>
          <a:bodyPr/>
          <a:lstStyle/>
          <a:p>
            <a:pPr>
              <a:lnSpc>
                <a:spcPct val="90000"/>
              </a:lnSpc>
            </a:pPr>
            <a:r>
              <a:rPr lang="en-US" dirty="0" smtClean="0"/>
              <a:t>The </a:t>
            </a:r>
            <a:r>
              <a:rPr lang="en-US" b="1" dirty="0" smtClean="0"/>
              <a:t>cost of quality</a:t>
            </a:r>
            <a:r>
              <a:rPr lang="en-US" dirty="0" smtClean="0"/>
              <a:t> is the cost of conformance plus the cost of nonconformance</a:t>
            </a:r>
          </a:p>
          <a:p>
            <a:pPr lvl="1">
              <a:lnSpc>
                <a:spcPct val="90000"/>
              </a:lnSpc>
            </a:pPr>
            <a:r>
              <a:rPr lang="en-US" b="1" dirty="0" smtClean="0"/>
              <a:t>Conformance</a:t>
            </a:r>
            <a:r>
              <a:rPr lang="en-US" dirty="0" smtClean="0"/>
              <a:t> means delivering products that meet requirements and fitness for use</a:t>
            </a:r>
          </a:p>
          <a:p>
            <a:pPr lvl="1">
              <a:lnSpc>
                <a:spcPct val="90000"/>
              </a:lnSpc>
            </a:pPr>
            <a:r>
              <a:rPr lang="en-US" b="1" dirty="0" smtClean="0"/>
              <a:t>Cost of nonconformance</a:t>
            </a:r>
            <a:r>
              <a:rPr lang="en-US" dirty="0" smtClean="0"/>
              <a:t> means taking responsibility for failures or not meeting quality expectations</a:t>
            </a:r>
          </a:p>
          <a:p>
            <a:pPr>
              <a:lnSpc>
                <a:spcPct val="90000"/>
              </a:lnSpc>
            </a:pPr>
            <a:r>
              <a:rPr lang="en-US" dirty="0" smtClean="0"/>
              <a:t>A </a:t>
            </a:r>
            <a:r>
              <a:rPr lang="en-US" dirty="0" smtClean="0"/>
              <a:t>2018 </a:t>
            </a:r>
            <a:r>
              <a:rPr lang="en-US" dirty="0" smtClean="0"/>
              <a:t>study reported that software bugs cost the U.S. economy $59.6 billion (6% of GDP) each year and that one-third of the bugs could be eliminated by an improved testing infrastructure</a:t>
            </a:r>
          </a:p>
          <a:p>
            <a:pPr>
              <a:lnSpc>
                <a:spcPct val="90000"/>
              </a:lnSpc>
            </a:pPr>
            <a:r>
              <a:rPr lang="en-US" dirty="0" smtClean="0"/>
              <a:t>Gartner Research estimated that the cost of downtime for computer networks is about $42,000/hour. </a:t>
            </a:r>
          </a:p>
          <a:p>
            <a:pPr lvl="1">
              <a:lnSpc>
                <a:spcPct val="90000"/>
              </a:lnSpc>
            </a:pPr>
            <a:r>
              <a:rPr lang="en-US" dirty="0" smtClean="0"/>
              <a:t>A worse than average system with a downtime of 30 minutes per day can cost more than $7 million per year.</a:t>
            </a:r>
          </a:p>
        </p:txBody>
      </p:sp>
      <p:sp>
        <p:nvSpPr>
          <p:cNvPr id="7" name="Slide Number Placeholder 6"/>
          <p:cNvSpPr>
            <a:spLocks noGrp="1"/>
          </p:cNvSpPr>
          <p:nvPr>
            <p:ph type="sldNum" sz="quarter" idx="11"/>
          </p:nvPr>
        </p:nvSpPr>
        <p:spPr/>
        <p:txBody>
          <a:bodyPr/>
          <a:lstStyle/>
          <a:p>
            <a:pPr>
              <a:defRPr/>
            </a:pPr>
            <a:fld id="{BDF6FF6A-0792-4F13-8C9A-2D2C9A7A2556}" type="slidenum">
              <a:rPr lang="en-US" smtClean="0"/>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81000" y="990600"/>
            <a:ext cx="8382000" cy="457200"/>
          </a:xfrm>
        </p:spPr>
        <p:txBody>
          <a:bodyPr/>
          <a:lstStyle/>
          <a:p>
            <a:r>
              <a:rPr lang="en-US" smtClean="0"/>
              <a:t>Five Cost Categories </a:t>
            </a:r>
            <a:br>
              <a:rPr lang="en-US" smtClean="0"/>
            </a:br>
            <a:r>
              <a:rPr lang="en-US" smtClean="0"/>
              <a:t>Related to Quality</a:t>
            </a:r>
          </a:p>
        </p:txBody>
      </p:sp>
      <p:sp>
        <p:nvSpPr>
          <p:cNvPr id="61444" name="Rectangle 3"/>
          <p:cNvSpPr>
            <a:spLocks noGrp="1" noChangeArrowheads="1"/>
          </p:cNvSpPr>
          <p:nvPr>
            <p:ph type="body" idx="1"/>
          </p:nvPr>
        </p:nvSpPr>
        <p:spPr>
          <a:xfrm>
            <a:off x="76200" y="1371600"/>
            <a:ext cx="9144000" cy="5029200"/>
          </a:xfrm>
        </p:spPr>
        <p:txBody>
          <a:bodyPr/>
          <a:lstStyle/>
          <a:p>
            <a:pPr>
              <a:spcBef>
                <a:spcPct val="0"/>
              </a:spcBef>
            </a:pPr>
            <a:r>
              <a:rPr lang="en-US" sz="2400" b="1" smtClean="0"/>
              <a:t>Prevention cost</a:t>
            </a:r>
            <a:r>
              <a:rPr lang="en-US" sz="2400" smtClean="0"/>
              <a:t>: cost of planning and executing a project so it is error-free or within an acceptable error range</a:t>
            </a:r>
          </a:p>
          <a:p>
            <a:pPr>
              <a:spcBef>
                <a:spcPct val="0"/>
              </a:spcBef>
            </a:pPr>
            <a:r>
              <a:rPr lang="en-US" sz="2400" b="1" smtClean="0"/>
              <a:t>Appraisal cost</a:t>
            </a:r>
            <a:r>
              <a:rPr lang="en-US" sz="2400" smtClean="0"/>
              <a:t>: cost of evaluating processes and their outputs to ensure that a project is either error-free or within an acceptable error range</a:t>
            </a:r>
          </a:p>
          <a:p>
            <a:pPr>
              <a:spcBef>
                <a:spcPct val="0"/>
              </a:spcBef>
            </a:pPr>
            <a:r>
              <a:rPr lang="en-US" sz="2400" b="1" smtClean="0"/>
              <a:t>Internal failure cost</a:t>
            </a:r>
            <a:r>
              <a:rPr lang="en-US" sz="2400" smtClean="0"/>
              <a:t>: cost incurred to correct an identified defect before the customer receives the product (rework, inventory costs due to defects, premature failure of products)</a:t>
            </a:r>
          </a:p>
          <a:p>
            <a:pPr>
              <a:spcBef>
                <a:spcPct val="0"/>
              </a:spcBef>
            </a:pPr>
            <a:r>
              <a:rPr lang="en-US" sz="2400" b="1" smtClean="0"/>
              <a:t>External failure cost</a:t>
            </a:r>
            <a:r>
              <a:rPr lang="en-US" sz="2400" smtClean="0"/>
              <a:t>: cost that relates to all errors not detected and corrected before delivery to the customer (warranty costs, product liability suits, future business losses)</a:t>
            </a:r>
          </a:p>
          <a:p>
            <a:pPr>
              <a:spcBef>
                <a:spcPct val="0"/>
              </a:spcBef>
            </a:pPr>
            <a:r>
              <a:rPr lang="en-US" sz="2400" b="1" smtClean="0"/>
              <a:t>Measurement and test equipment costs</a:t>
            </a:r>
            <a:r>
              <a:rPr lang="en-US" sz="2400" smtClean="0"/>
              <a:t>: capital cost of equipment used to perform prevention and appraisal activities</a:t>
            </a:r>
          </a:p>
        </p:txBody>
      </p:sp>
      <p:sp>
        <p:nvSpPr>
          <p:cNvPr id="6" name="Slide Number Placeholder 5"/>
          <p:cNvSpPr>
            <a:spLocks noGrp="1"/>
          </p:cNvSpPr>
          <p:nvPr>
            <p:ph type="sldNum" sz="quarter" idx="11"/>
          </p:nvPr>
        </p:nvSpPr>
        <p:spPr/>
        <p:txBody>
          <a:bodyPr/>
          <a:lstStyle/>
          <a:p>
            <a:pPr>
              <a:defRPr/>
            </a:pPr>
            <a:fld id="{79543F2A-668A-4514-8264-C34633F227B3}" type="slidenum">
              <a:rPr lang="en-US" smtClean="0"/>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381000" y="990600"/>
            <a:ext cx="8382000" cy="457200"/>
          </a:xfrm>
        </p:spPr>
        <p:txBody>
          <a:bodyPr/>
          <a:lstStyle/>
          <a:p>
            <a:r>
              <a:rPr lang="en-US" smtClean="0"/>
              <a:t>Five Cost Categories </a:t>
            </a:r>
            <a:br>
              <a:rPr lang="en-US" smtClean="0"/>
            </a:br>
            <a:r>
              <a:rPr lang="en-US" smtClean="0"/>
              <a:t>Related to Quality</a:t>
            </a:r>
          </a:p>
        </p:txBody>
      </p:sp>
      <p:sp>
        <p:nvSpPr>
          <p:cNvPr id="62468" name="Rectangle 3"/>
          <p:cNvSpPr>
            <a:spLocks noGrp="1" noChangeArrowheads="1"/>
          </p:cNvSpPr>
          <p:nvPr>
            <p:ph type="body" idx="1"/>
          </p:nvPr>
        </p:nvSpPr>
        <p:spPr>
          <a:xfrm>
            <a:off x="228600" y="1371600"/>
            <a:ext cx="8686800" cy="5029200"/>
          </a:xfrm>
        </p:spPr>
        <p:txBody>
          <a:bodyPr/>
          <a:lstStyle/>
          <a:p>
            <a:pPr>
              <a:spcBef>
                <a:spcPct val="0"/>
              </a:spcBef>
            </a:pPr>
            <a:r>
              <a:rPr lang="en-US" smtClean="0"/>
              <a:t>Demarco found that the average large company devoted more than 60% of its s/w development efforts to maintenance</a:t>
            </a:r>
          </a:p>
          <a:p>
            <a:pPr>
              <a:spcBef>
                <a:spcPct val="0"/>
              </a:spcBef>
            </a:pPr>
            <a:r>
              <a:rPr lang="en-US" smtClean="0"/>
              <a:t>Around 50% of development costs are typically spent on testing and debugging software</a:t>
            </a:r>
          </a:p>
          <a:p>
            <a:pPr>
              <a:spcBef>
                <a:spcPct val="0"/>
              </a:spcBef>
            </a:pPr>
            <a:r>
              <a:rPr lang="en-US" smtClean="0"/>
              <a:t>Top management is primarily responsible for the high cost of nonconformance in IT </a:t>
            </a:r>
          </a:p>
          <a:p>
            <a:pPr lvl="1">
              <a:spcBef>
                <a:spcPct val="0"/>
              </a:spcBef>
            </a:pPr>
            <a:r>
              <a:rPr lang="en-US" smtClean="0"/>
              <a:t>Top managers often rush their organizations to develop new systems and do not give project teams enough time ot resources to do a project right the first time</a:t>
            </a:r>
          </a:p>
          <a:p>
            <a:pPr lvl="1">
              <a:spcBef>
                <a:spcPct val="0"/>
              </a:spcBef>
            </a:pPr>
            <a:r>
              <a:rPr lang="en-US" smtClean="0"/>
              <a:t>Top management must create a culture that embraces quality</a:t>
            </a:r>
          </a:p>
        </p:txBody>
      </p:sp>
      <p:sp>
        <p:nvSpPr>
          <p:cNvPr id="6" name="Slide Number Placeholder 5"/>
          <p:cNvSpPr>
            <a:spLocks noGrp="1"/>
          </p:cNvSpPr>
          <p:nvPr>
            <p:ph type="sldNum" sz="quarter" idx="11"/>
          </p:nvPr>
        </p:nvSpPr>
        <p:spPr/>
        <p:txBody>
          <a:bodyPr/>
          <a:lstStyle/>
          <a:p>
            <a:pPr>
              <a:defRPr/>
            </a:pPr>
            <a:fld id="{28F0E34B-600B-465C-AA51-E871EC496EC1}"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4"/>
          <p:cNvSpPr>
            <a:spLocks noGrp="1" noChangeArrowheads="1"/>
          </p:cNvSpPr>
          <p:nvPr>
            <p:ph type="title"/>
          </p:nvPr>
        </p:nvSpPr>
        <p:spPr>
          <a:xfrm>
            <a:off x="381000" y="152400"/>
            <a:ext cx="8305800" cy="1143000"/>
          </a:xfrm>
        </p:spPr>
        <p:txBody>
          <a:bodyPr/>
          <a:lstStyle/>
          <a:p>
            <a:r>
              <a:rPr lang="en-US" smtClean="0"/>
              <a:t>Media Snapshot</a:t>
            </a:r>
          </a:p>
        </p:txBody>
      </p:sp>
      <p:sp>
        <p:nvSpPr>
          <p:cNvPr id="63492" name="Rectangle 6"/>
          <p:cNvSpPr>
            <a:spLocks noGrp="1" noChangeArrowheads="1"/>
          </p:cNvSpPr>
          <p:nvPr>
            <p:ph type="body" idx="1"/>
          </p:nvPr>
        </p:nvSpPr>
        <p:spPr/>
        <p:txBody>
          <a:bodyPr/>
          <a:lstStyle/>
          <a:p>
            <a:r>
              <a:rPr lang="en-US" sz="2400" smtClean="0"/>
              <a:t>A 2004 study by Nucleus Research Inc. estimated that spam would cost large companies nearly $2,000 per employee in lost productivity in 2004 alone, despite investments in software to block spam</a:t>
            </a:r>
          </a:p>
          <a:p>
            <a:pPr lvl="1"/>
            <a:r>
              <a:rPr lang="en-US" sz="2000" smtClean="0"/>
              <a:t>Spam currently accounts for more than </a:t>
            </a:r>
            <a:r>
              <a:rPr lang="en-US" sz="2000" i="1" smtClean="0"/>
              <a:t>70 percent</a:t>
            </a:r>
            <a:r>
              <a:rPr lang="en-US" sz="2000" smtClean="0"/>
              <a:t> of total e-mail volume worldwide</a:t>
            </a:r>
          </a:p>
          <a:p>
            <a:r>
              <a:rPr lang="en-US" sz="2400" smtClean="0"/>
              <a:t>In just one month (August 2003), at least 50 new Internet viruses surfaced, and losses related to computer viruses cost North American companies about $3.5 billion</a:t>
            </a:r>
          </a:p>
          <a:p>
            <a:r>
              <a:rPr lang="en-US" sz="2400" smtClean="0"/>
              <a:t>Businesses have suffered at least </a:t>
            </a:r>
            <a:r>
              <a:rPr lang="en-US" sz="2400" i="1" smtClean="0"/>
              <a:t>$65 billion in lost productivity</a:t>
            </a:r>
            <a:r>
              <a:rPr lang="en-US" sz="2400" smtClean="0"/>
              <a:t> because of computer viruses since 1997</a:t>
            </a:r>
          </a:p>
        </p:txBody>
      </p:sp>
      <p:sp>
        <p:nvSpPr>
          <p:cNvPr id="7" name="Slide Number Placeholder 6"/>
          <p:cNvSpPr>
            <a:spLocks noGrp="1"/>
          </p:cNvSpPr>
          <p:nvPr>
            <p:ph type="sldNum" sz="quarter" idx="11"/>
          </p:nvPr>
        </p:nvSpPr>
        <p:spPr/>
        <p:txBody>
          <a:bodyPr/>
          <a:lstStyle/>
          <a:p>
            <a:pPr>
              <a:defRPr/>
            </a:pPr>
            <a:fld id="{23B3555C-BD6B-4704-983A-C28AB2736819}"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304800" y="152400"/>
            <a:ext cx="8305800" cy="1143000"/>
          </a:xfrm>
        </p:spPr>
        <p:txBody>
          <a:bodyPr/>
          <a:lstStyle/>
          <a:p>
            <a:r>
              <a:rPr lang="en-US" smtClean="0"/>
              <a:t>Organizational Influences, Workplace Factors, and Quality</a:t>
            </a:r>
          </a:p>
        </p:txBody>
      </p:sp>
      <p:sp>
        <p:nvSpPr>
          <p:cNvPr id="64516" name="Rectangle 3"/>
          <p:cNvSpPr>
            <a:spLocks noGrp="1" noChangeArrowheads="1"/>
          </p:cNvSpPr>
          <p:nvPr>
            <p:ph type="body" idx="1"/>
          </p:nvPr>
        </p:nvSpPr>
        <p:spPr>
          <a:xfrm>
            <a:off x="152400" y="1219200"/>
            <a:ext cx="8686800" cy="5334000"/>
          </a:xfrm>
        </p:spPr>
        <p:txBody>
          <a:bodyPr/>
          <a:lstStyle/>
          <a:p>
            <a:r>
              <a:rPr lang="en-US" sz="2200" dirty="0" smtClean="0"/>
              <a:t>Study </a:t>
            </a:r>
            <a:r>
              <a:rPr lang="en-US" sz="2200" dirty="0" smtClean="0"/>
              <a:t> </a:t>
            </a:r>
            <a:r>
              <a:rPr lang="en-US" sz="2200" dirty="0" smtClean="0"/>
              <a:t>showed that organizational issues had a much greater influence on programmer productivity than the technical environment or programming languages</a:t>
            </a:r>
          </a:p>
          <a:p>
            <a:pPr lvl="1"/>
            <a:r>
              <a:rPr lang="en-US" sz="2000" dirty="0" smtClean="0"/>
              <a:t>Programmer productivity varied by a factor of one to ten across all participants across all organizations, but only by 21% within the same organization</a:t>
            </a:r>
          </a:p>
          <a:p>
            <a:pPr lvl="1"/>
            <a:r>
              <a:rPr lang="en-US" sz="2000" dirty="0" smtClean="0"/>
              <a:t>Study found no correlation between productivity and programming language, years of experience, or salary</a:t>
            </a:r>
          </a:p>
          <a:p>
            <a:pPr lvl="1"/>
            <a:r>
              <a:rPr lang="en-US" sz="2000" dirty="0" smtClean="0"/>
              <a:t>A </a:t>
            </a:r>
            <a:r>
              <a:rPr lang="en-US" sz="2000" u="sng" dirty="0" smtClean="0"/>
              <a:t>dedicated workspace</a:t>
            </a:r>
            <a:r>
              <a:rPr lang="en-US" sz="2000" dirty="0" smtClean="0"/>
              <a:t> and a </a:t>
            </a:r>
            <a:r>
              <a:rPr lang="en-US" sz="2000" u="sng" dirty="0" smtClean="0"/>
              <a:t>quiet work environment</a:t>
            </a:r>
            <a:r>
              <a:rPr lang="en-US" sz="2000" dirty="0" smtClean="0"/>
              <a:t> were key factors to improving programmer productivity</a:t>
            </a:r>
          </a:p>
          <a:p>
            <a:pPr lvl="1"/>
            <a:r>
              <a:rPr lang="en-US" sz="2000" dirty="0" smtClean="0"/>
              <a:t>Major problems in with work performance and project failures are sociological, not technological, in nature</a:t>
            </a:r>
          </a:p>
          <a:p>
            <a:pPr lvl="2"/>
            <a:r>
              <a:rPr lang="en-US" sz="1700" dirty="0" smtClean="0"/>
              <a:t>They suggest minimizing office politics and giving smart people physical space, intellectual responsibility and strategic direction and then just letting them work</a:t>
            </a:r>
          </a:p>
          <a:p>
            <a:pPr lvl="2"/>
            <a:r>
              <a:rPr lang="en-US" sz="1700" dirty="0" smtClean="0"/>
              <a:t>Manager should not </a:t>
            </a:r>
            <a:r>
              <a:rPr lang="en-US" sz="1700" b="1" i="1" dirty="0" smtClean="0"/>
              <a:t>make</a:t>
            </a:r>
            <a:r>
              <a:rPr lang="en-US" sz="1700" dirty="0" smtClean="0"/>
              <a:t> people work, but make it possible for people to work by removing political roadblocks</a:t>
            </a:r>
          </a:p>
        </p:txBody>
      </p:sp>
      <p:sp>
        <p:nvSpPr>
          <p:cNvPr id="6" name="Slide Number Placeholder 5"/>
          <p:cNvSpPr>
            <a:spLocks noGrp="1"/>
          </p:cNvSpPr>
          <p:nvPr>
            <p:ph type="sldNum" sz="quarter" idx="11"/>
          </p:nvPr>
        </p:nvSpPr>
        <p:spPr/>
        <p:txBody>
          <a:bodyPr/>
          <a:lstStyle/>
          <a:p>
            <a:pPr>
              <a:defRPr/>
            </a:pPr>
            <a:fld id="{90BEDEAF-EDC4-430D-AA23-D4E9AF35EA00}"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381000" y="685800"/>
            <a:ext cx="8305800" cy="1143000"/>
          </a:xfrm>
        </p:spPr>
        <p:txBody>
          <a:bodyPr/>
          <a:lstStyle/>
          <a:p>
            <a:r>
              <a:rPr lang="en-US" smtClean="0"/>
              <a:t>Expectations and Cultural Differences in Quality</a:t>
            </a:r>
          </a:p>
        </p:txBody>
      </p:sp>
      <p:sp>
        <p:nvSpPr>
          <p:cNvPr id="65540" name="Rectangle 3"/>
          <p:cNvSpPr>
            <a:spLocks noGrp="1" noChangeArrowheads="1"/>
          </p:cNvSpPr>
          <p:nvPr>
            <p:ph type="body" idx="1"/>
          </p:nvPr>
        </p:nvSpPr>
        <p:spPr>
          <a:xfrm>
            <a:off x="381000" y="1905000"/>
            <a:ext cx="8458200" cy="4343400"/>
          </a:xfrm>
        </p:spPr>
        <p:txBody>
          <a:bodyPr/>
          <a:lstStyle/>
          <a:p>
            <a:pPr>
              <a:spcBef>
                <a:spcPct val="100000"/>
              </a:spcBef>
            </a:pPr>
            <a:r>
              <a:rPr lang="en-US" smtClean="0"/>
              <a:t>Project managers must understand and manage stakeholder expectations</a:t>
            </a:r>
          </a:p>
          <a:p>
            <a:pPr>
              <a:spcBef>
                <a:spcPct val="100000"/>
              </a:spcBef>
            </a:pPr>
            <a:r>
              <a:rPr lang="en-US" smtClean="0"/>
              <a:t>Expectations also vary by:</a:t>
            </a:r>
          </a:p>
          <a:p>
            <a:pPr lvl="1">
              <a:spcBef>
                <a:spcPct val="100000"/>
              </a:spcBef>
            </a:pPr>
            <a:r>
              <a:rPr lang="en-US" smtClean="0"/>
              <a:t>Organization’s culture – even within the organization</a:t>
            </a:r>
          </a:p>
          <a:p>
            <a:pPr lvl="1">
              <a:spcBef>
                <a:spcPct val="100000"/>
              </a:spcBef>
            </a:pPr>
            <a:r>
              <a:rPr lang="en-US" smtClean="0"/>
              <a:t>Geographic regions</a:t>
            </a:r>
          </a:p>
        </p:txBody>
      </p:sp>
      <p:sp>
        <p:nvSpPr>
          <p:cNvPr id="6" name="Slide Number Placeholder 5"/>
          <p:cNvSpPr>
            <a:spLocks noGrp="1"/>
          </p:cNvSpPr>
          <p:nvPr>
            <p:ph type="sldNum" sz="quarter" idx="11"/>
          </p:nvPr>
        </p:nvSpPr>
        <p:spPr/>
        <p:txBody>
          <a:bodyPr/>
          <a:lstStyle/>
          <a:p>
            <a:pPr>
              <a:defRPr/>
            </a:pPr>
            <a:fld id="{4CB031EF-B132-47DE-BE26-BB42B8AC81C6}"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381000" y="228600"/>
            <a:ext cx="8382000" cy="608013"/>
          </a:xfrm>
        </p:spPr>
        <p:txBody>
          <a:bodyPr/>
          <a:lstStyle/>
          <a:p>
            <a:r>
              <a:rPr lang="en-US" smtClean="0"/>
              <a:t>Maturity Models</a:t>
            </a:r>
          </a:p>
        </p:txBody>
      </p:sp>
      <p:sp>
        <p:nvSpPr>
          <p:cNvPr id="66564" name="Rectangle 3"/>
          <p:cNvSpPr>
            <a:spLocks noGrp="1" noChangeArrowheads="1"/>
          </p:cNvSpPr>
          <p:nvPr>
            <p:ph type="body" idx="1"/>
          </p:nvPr>
        </p:nvSpPr>
        <p:spPr>
          <a:xfrm>
            <a:off x="152400" y="838200"/>
            <a:ext cx="8839200" cy="5562600"/>
          </a:xfrm>
        </p:spPr>
        <p:txBody>
          <a:bodyPr/>
          <a:lstStyle/>
          <a:p>
            <a:pPr>
              <a:spcBef>
                <a:spcPct val="0"/>
              </a:spcBef>
            </a:pPr>
            <a:r>
              <a:rPr lang="en-US" sz="2400" b="1" smtClean="0"/>
              <a:t>Maturity models</a:t>
            </a:r>
            <a:r>
              <a:rPr lang="en-US" sz="2400" smtClean="0"/>
              <a:t> are frameworks for helping organizations improve their processes and systems</a:t>
            </a:r>
          </a:p>
          <a:p>
            <a:pPr lvl="1">
              <a:spcBef>
                <a:spcPct val="0"/>
              </a:spcBef>
            </a:pPr>
            <a:r>
              <a:rPr lang="en-US" sz="2200" smtClean="0"/>
              <a:t>An evolutionary path of increasingly organized and systematically more mature processes</a:t>
            </a:r>
          </a:p>
          <a:p>
            <a:pPr lvl="1">
              <a:spcBef>
                <a:spcPct val="0"/>
              </a:spcBef>
            </a:pPr>
            <a:r>
              <a:rPr lang="en-US" sz="2200" smtClean="0"/>
              <a:t>The </a:t>
            </a:r>
            <a:r>
              <a:rPr lang="en-US" sz="2200" b="1" smtClean="0"/>
              <a:t>Software Quality Function Deployment Model</a:t>
            </a:r>
            <a:r>
              <a:rPr lang="en-US" sz="2200" smtClean="0"/>
              <a:t> focuses on defining user requirements and planning software projects resulting in a set of measurable technical product specifications and their priorities</a:t>
            </a:r>
          </a:p>
          <a:p>
            <a:pPr lvl="2">
              <a:spcBef>
                <a:spcPct val="0"/>
              </a:spcBef>
            </a:pPr>
            <a:r>
              <a:rPr lang="en-US" smtClean="0"/>
              <a:t>Clearer requirements can lead to fewer design changes, increased productivity and ultimately s/w products that are more likely to satisfy stakeholder requirements</a:t>
            </a:r>
          </a:p>
          <a:p>
            <a:pPr lvl="1">
              <a:spcBef>
                <a:spcPct val="0"/>
              </a:spcBef>
            </a:pPr>
            <a:r>
              <a:rPr lang="en-US" sz="2200" smtClean="0"/>
              <a:t>The Software Engineering Institute’s </a:t>
            </a:r>
            <a:r>
              <a:rPr lang="en-US" sz="2200" b="1" smtClean="0"/>
              <a:t>Capability Maturity Model Integration </a:t>
            </a:r>
            <a:r>
              <a:rPr lang="en-US" sz="2200" smtClean="0"/>
              <a:t>is a process improvement approach that provides organizations with the essential elements of effective processes</a:t>
            </a:r>
          </a:p>
          <a:p>
            <a:pPr lvl="2">
              <a:spcBef>
                <a:spcPct val="0"/>
              </a:spcBef>
            </a:pPr>
            <a:r>
              <a:rPr lang="en-US" smtClean="0"/>
              <a:t>Companies may not get to bid on government projects unless they have a CMMI Level 3</a:t>
            </a:r>
          </a:p>
          <a:p>
            <a:pPr lvl="2">
              <a:spcBef>
                <a:spcPct val="0"/>
              </a:spcBef>
            </a:pPr>
            <a:endParaRPr lang="en-US" sz="1800" smtClean="0"/>
          </a:p>
          <a:p>
            <a:pPr>
              <a:lnSpc>
                <a:spcPct val="90000"/>
              </a:lnSpc>
              <a:spcBef>
                <a:spcPct val="0"/>
              </a:spcBef>
            </a:pPr>
            <a:endParaRPr lang="en-US" sz="2000" smtClean="0"/>
          </a:p>
        </p:txBody>
      </p:sp>
      <p:sp>
        <p:nvSpPr>
          <p:cNvPr id="6" name="Slide Number Placeholder 5"/>
          <p:cNvSpPr>
            <a:spLocks noGrp="1"/>
          </p:cNvSpPr>
          <p:nvPr>
            <p:ph type="sldNum" sz="quarter" idx="11"/>
          </p:nvPr>
        </p:nvSpPr>
        <p:spPr/>
        <p:txBody>
          <a:bodyPr/>
          <a:lstStyle/>
          <a:p>
            <a:pPr>
              <a:defRPr/>
            </a:pPr>
            <a:fld id="{B1D4E4B7-1C88-4770-8D6E-37936288E5E5}"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C022AAC1-9537-4F9D-BFB5-F8196B379333}" type="slidenum">
              <a:rPr lang="en-US" smtClean="0"/>
              <a:pPr>
                <a:defRPr/>
              </a:pPr>
              <a:t>58</a:t>
            </a:fld>
            <a:endParaRPr lang="en-US" dirty="0"/>
          </a:p>
        </p:txBody>
      </p:sp>
      <p:sp>
        <p:nvSpPr>
          <p:cNvPr id="6" name="Rectangle 2"/>
          <p:cNvSpPr txBox="1">
            <a:spLocks noChangeArrowheads="1"/>
          </p:cNvSpPr>
          <p:nvPr/>
        </p:nvSpPr>
        <p:spPr bwMode="auto">
          <a:xfrm>
            <a:off x="558800" y="101600"/>
            <a:ext cx="8204200" cy="831850"/>
          </a:xfrm>
          <a:prstGeom prst="rect">
            <a:avLst/>
          </a:prstGeom>
          <a:noFill/>
          <a:ln w="9525">
            <a:noFill/>
            <a:miter lim="800000"/>
            <a:headEnd/>
            <a:tailEnd/>
          </a:ln>
        </p:spPr>
        <p:txBody>
          <a:bodyPr bIns="91440" anchor="b"/>
          <a:lstStyle/>
          <a:p>
            <a:pPr algn="ctr" eaLnBrk="0" hangingPunct="0">
              <a:defRPr/>
            </a:pPr>
            <a:r>
              <a:rPr lang="en-US" sz="4000" dirty="0">
                <a:solidFill>
                  <a:schemeClr val="tx2"/>
                </a:solidFill>
                <a:latin typeface="+mj-lt"/>
                <a:ea typeface="+mj-ea"/>
                <a:cs typeface="+mj-cs"/>
              </a:rPr>
              <a:t>CMMI Staged Representation</a:t>
            </a:r>
            <a:endParaRPr lang="en-US" sz="2000" i="1" dirty="0">
              <a:solidFill>
                <a:schemeClr val="tx2"/>
              </a:solidFill>
              <a:latin typeface="+mj-lt"/>
              <a:ea typeface="+mj-ea"/>
              <a:cs typeface="+mj-cs"/>
            </a:endParaRPr>
          </a:p>
        </p:txBody>
      </p:sp>
      <p:sp>
        <p:nvSpPr>
          <p:cNvPr id="67589" name="Freeform 3"/>
          <p:cNvSpPr>
            <a:spLocks/>
          </p:cNvSpPr>
          <p:nvPr/>
        </p:nvSpPr>
        <p:spPr bwMode="auto">
          <a:xfrm>
            <a:off x="457200" y="1690688"/>
            <a:ext cx="5815013" cy="106362"/>
          </a:xfrm>
          <a:custGeom>
            <a:avLst/>
            <a:gdLst>
              <a:gd name="T0" fmla="*/ 0 w 3663"/>
              <a:gd name="T1" fmla="*/ 66 h 67"/>
              <a:gd name="T2" fmla="*/ 0 w 3663"/>
              <a:gd name="T3" fmla="*/ 0 h 67"/>
              <a:gd name="T4" fmla="*/ 3662 w 3663"/>
              <a:gd name="T5" fmla="*/ 0 h 67"/>
              <a:gd name="T6" fmla="*/ 0 60000 65536"/>
              <a:gd name="T7" fmla="*/ 0 60000 65536"/>
              <a:gd name="T8" fmla="*/ 0 60000 65536"/>
              <a:gd name="T9" fmla="*/ 0 w 3663"/>
              <a:gd name="T10" fmla="*/ 0 h 67"/>
              <a:gd name="T11" fmla="*/ 3663 w 3663"/>
              <a:gd name="T12" fmla="*/ 67 h 67"/>
            </a:gdLst>
            <a:ahLst/>
            <a:cxnLst>
              <a:cxn ang="T6">
                <a:pos x="T0" y="T1"/>
              </a:cxn>
              <a:cxn ang="T7">
                <a:pos x="T2" y="T3"/>
              </a:cxn>
              <a:cxn ang="T8">
                <a:pos x="T4" y="T5"/>
              </a:cxn>
            </a:cxnLst>
            <a:rect l="T9" t="T10" r="T11" b="T12"/>
            <a:pathLst>
              <a:path w="3663" h="67">
                <a:moveTo>
                  <a:pt x="0" y="66"/>
                </a:moveTo>
                <a:lnTo>
                  <a:pt x="0" y="0"/>
                </a:lnTo>
                <a:lnTo>
                  <a:pt x="3662" y="0"/>
                </a:lnTo>
              </a:path>
            </a:pathLst>
          </a:custGeom>
          <a:solidFill>
            <a:schemeClr val="tx1"/>
          </a:solidFill>
          <a:ln w="38100" cap="rnd">
            <a:solidFill>
              <a:schemeClr val="bg1"/>
            </a:solidFill>
            <a:round/>
            <a:headEnd/>
            <a:tailEnd/>
          </a:ln>
        </p:spPr>
        <p:txBody>
          <a:bodyPr/>
          <a:lstStyle/>
          <a:p>
            <a:endParaRPr lang="en-US"/>
          </a:p>
        </p:txBody>
      </p:sp>
      <p:sp>
        <p:nvSpPr>
          <p:cNvPr id="67590" name="Freeform 4"/>
          <p:cNvSpPr>
            <a:spLocks/>
          </p:cNvSpPr>
          <p:nvPr/>
        </p:nvSpPr>
        <p:spPr bwMode="auto">
          <a:xfrm>
            <a:off x="457200" y="2605088"/>
            <a:ext cx="4943475" cy="123825"/>
          </a:xfrm>
          <a:custGeom>
            <a:avLst/>
            <a:gdLst>
              <a:gd name="T0" fmla="*/ 0 w 3114"/>
              <a:gd name="T1" fmla="*/ 77 h 78"/>
              <a:gd name="T2" fmla="*/ 0 w 3114"/>
              <a:gd name="T3" fmla="*/ 0 h 78"/>
              <a:gd name="T4" fmla="*/ 3113 w 3114"/>
              <a:gd name="T5" fmla="*/ 0 h 78"/>
              <a:gd name="T6" fmla="*/ 0 60000 65536"/>
              <a:gd name="T7" fmla="*/ 0 60000 65536"/>
              <a:gd name="T8" fmla="*/ 0 60000 65536"/>
              <a:gd name="T9" fmla="*/ 0 w 3114"/>
              <a:gd name="T10" fmla="*/ 0 h 78"/>
              <a:gd name="T11" fmla="*/ 3114 w 3114"/>
              <a:gd name="T12" fmla="*/ 78 h 78"/>
            </a:gdLst>
            <a:ahLst/>
            <a:cxnLst>
              <a:cxn ang="T6">
                <a:pos x="T0" y="T1"/>
              </a:cxn>
              <a:cxn ang="T7">
                <a:pos x="T2" y="T3"/>
              </a:cxn>
              <a:cxn ang="T8">
                <a:pos x="T4" y="T5"/>
              </a:cxn>
            </a:cxnLst>
            <a:rect l="T9" t="T10" r="T11" b="T12"/>
            <a:pathLst>
              <a:path w="3114" h="78">
                <a:moveTo>
                  <a:pt x="0" y="77"/>
                </a:moveTo>
                <a:lnTo>
                  <a:pt x="0" y="0"/>
                </a:lnTo>
                <a:lnTo>
                  <a:pt x="3113" y="0"/>
                </a:lnTo>
              </a:path>
            </a:pathLst>
          </a:custGeom>
          <a:solidFill>
            <a:schemeClr val="tx1"/>
          </a:solidFill>
          <a:ln w="38100" cap="rnd">
            <a:solidFill>
              <a:schemeClr val="tx1"/>
            </a:solidFill>
            <a:round/>
            <a:headEnd/>
            <a:tailEnd/>
          </a:ln>
        </p:spPr>
        <p:txBody>
          <a:bodyPr/>
          <a:lstStyle/>
          <a:p>
            <a:endParaRPr lang="en-US">
              <a:solidFill>
                <a:srgbClr val="0000CC"/>
              </a:solidFill>
            </a:endParaRPr>
          </a:p>
        </p:txBody>
      </p:sp>
      <p:sp>
        <p:nvSpPr>
          <p:cNvPr id="67591" name="Freeform 5"/>
          <p:cNvSpPr>
            <a:spLocks/>
          </p:cNvSpPr>
          <p:nvPr/>
        </p:nvSpPr>
        <p:spPr bwMode="auto">
          <a:xfrm>
            <a:off x="446088" y="3497263"/>
            <a:ext cx="3959225" cy="133350"/>
          </a:xfrm>
          <a:custGeom>
            <a:avLst/>
            <a:gdLst>
              <a:gd name="T0" fmla="*/ 0 w 2494"/>
              <a:gd name="T1" fmla="*/ 83 h 84"/>
              <a:gd name="T2" fmla="*/ 0 w 2494"/>
              <a:gd name="T3" fmla="*/ 0 h 84"/>
              <a:gd name="T4" fmla="*/ 2493 w 2494"/>
              <a:gd name="T5" fmla="*/ 0 h 84"/>
              <a:gd name="T6" fmla="*/ 0 60000 65536"/>
              <a:gd name="T7" fmla="*/ 0 60000 65536"/>
              <a:gd name="T8" fmla="*/ 0 60000 65536"/>
              <a:gd name="T9" fmla="*/ 0 w 2494"/>
              <a:gd name="T10" fmla="*/ 0 h 84"/>
              <a:gd name="T11" fmla="*/ 2494 w 2494"/>
              <a:gd name="T12" fmla="*/ 84 h 84"/>
            </a:gdLst>
            <a:ahLst/>
            <a:cxnLst>
              <a:cxn ang="T6">
                <a:pos x="T0" y="T1"/>
              </a:cxn>
              <a:cxn ang="T7">
                <a:pos x="T2" y="T3"/>
              </a:cxn>
              <a:cxn ang="T8">
                <a:pos x="T4" y="T5"/>
              </a:cxn>
            </a:cxnLst>
            <a:rect l="T9" t="T10" r="T11" b="T12"/>
            <a:pathLst>
              <a:path w="2494" h="84">
                <a:moveTo>
                  <a:pt x="0" y="83"/>
                </a:moveTo>
                <a:lnTo>
                  <a:pt x="0" y="0"/>
                </a:lnTo>
                <a:lnTo>
                  <a:pt x="2493" y="0"/>
                </a:lnTo>
              </a:path>
            </a:pathLst>
          </a:custGeom>
          <a:solidFill>
            <a:schemeClr val="tx1"/>
          </a:solidFill>
          <a:ln w="38100" cap="rnd">
            <a:solidFill>
              <a:schemeClr val="tx1"/>
            </a:solidFill>
            <a:round/>
            <a:headEnd/>
            <a:tailEnd/>
          </a:ln>
        </p:spPr>
        <p:txBody>
          <a:bodyPr/>
          <a:lstStyle/>
          <a:p>
            <a:endParaRPr lang="en-US"/>
          </a:p>
        </p:txBody>
      </p:sp>
      <p:sp>
        <p:nvSpPr>
          <p:cNvPr id="67592" name="Freeform 6"/>
          <p:cNvSpPr>
            <a:spLocks/>
          </p:cNvSpPr>
          <p:nvPr/>
        </p:nvSpPr>
        <p:spPr bwMode="auto">
          <a:xfrm>
            <a:off x="2636838" y="1328738"/>
            <a:ext cx="5087937" cy="4903787"/>
          </a:xfrm>
          <a:custGeom>
            <a:avLst/>
            <a:gdLst>
              <a:gd name="T0" fmla="*/ 0 w 3205"/>
              <a:gd name="T1" fmla="*/ 3088 h 3089"/>
              <a:gd name="T2" fmla="*/ 0 w 3205"/>
              <a:gd name="T3" fmla="*/ 2292 h 3089"/>
              <a:gd name="T4" fmla="*/ 592 w 3205"/>
              <a:gd name="T5" fmla="*/ 2292 h 3089"/>
              <a:gd name="T6" fmla="*/ 592 w 3205"/>
              <a:gd name="T7" fmla="*/ 1696 h 3089"/>
              <a:gd name="T8" fmla="*/ 1156 w 3205"/>
              <a:gd name="T9" fmla="*/ 1696 h 3089"/>
              <a:gd name="T10" fmla="*/ 1156 w 3205"/>
              <a:gd name="T11" fmla="*/ 1140 h 3089"/>
              <a:gd name="T12" fmla="*/ 1748 w 3205"/>
              <a:gd name="T13" fmla="*/ 1140 h 3089"/>
              <a:gd name="T14" fmla="*/ 1748 w 3205"/>
              <a:gd name="T15" fmla="*/ 548 h 3089"/>
              <a:gd name="T16" fmla="*/ 2316 w 3205"/>
              <a:gd name="T17" fmla="*/ 548 h 3089"/>
              <a:gd name="T18" fmla="*/ 2316 w 3205"/>
              <a:gd name="T19" fmla="*/ 0 h 3089"/>
              <a:gd name="T20" fmla="*/ 3204 w 3205"/>
              <a:gd name="T21" fmla="*/ 0 h 3089"/>
              <a:gd name="T22" fmla="*/ 3204 w 3205"/>
              <a:gd name="T23" fmla="*/ 3076 h 3089"/>
              <a:gd name="T24" fmla="*/ 0 w 3205"/>
              <a:gd name="T25" fmla="*/ 3088 h 30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05"/>
              <a:gd name="T40" fmla="*/ 0 h 3089"/>
              <a:gd name="T41" fmla="*/ 3205 w 3205"/>
              <a:gd name="T42" fmla="*/ 3089 h 30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05" h="3089">
                <a:moveTo>
                  <a:pt x="0" y="3088"/>
                </a:moveTo>
                <a:lnTo>
                  <a:pt x="0" y="2292"/>
                </a:lnTo>
                <a:lnTo>
                  <a:pt x="592" y="2292"/>
                </a:lnTo>
                <a:lnTo>
                  <a:pt x="592" y="1696"/>
                </a:lnTo>
                <a:lnTo>
                  <a:pt x="1156" y="1696"/>
                </a:lnTo>
                <a:lnTo>
                  <a:pt x="1156" y="1140"/>
                </a:lnTo>
                <a:lnTo>
                  <a:pt x="1748" y="1140"/>
                </a:lnTo>
                <a:lnTo>
                  <a:pt x="1748" y="548"/>
                </a:lnTo>
                <a:lnTo>
                  <a:pt x="2316" y="548"/>
                </a:lnTo>
                <a:lnTo>
                  <a:pt x="2316" y="0"/>
                </a:lnTo>
                <a:lnTo>
                  <a:pt x="3204" y="0"/>
                </a:lnTo>
                <a:lnTo>
                  <a:pt x="3204" y="3076"/>
                </a:lnTo>
                <a:lnTo>
                  <a:pt x="0" y="3088"/>
                </a:lnTo>
              </a:path>
            </a:pathLst>
          </a:custGeom>
          <a:solidFill>
            <a:srgbClr val="CCFFCC"/>
          </a:solidFill>
          <a:ln w="12700" cap="rnd">
            <a:solidFill>
              <a:schemeClr val="bg1"/>
            </a:solidFill>
            <a:round/>
            <a:headEnd/>
            <a:tailEnd/>
          </a:ln>
        </p:spPr>
        <p:txBody>
          <a:bodyPr/>
          <a:lstStyle/>
          <a:p>
            <a:endParaRPr lang="en-US"/>
          </a:p>
        </p:txBody>
      </p:sp>
      <p:sp>
        <p:nvSpPr>
          <p:cNvPr id="67593" name="Rectangle 7"/>
          <p:cNvSpPr>
            <a:spLocks noChangeArrowheads="1"/>
          </p:cNvSpPr>
          <p:nvPr/>
        </p:nvSpPr>
        <p:spPr bwMode="auto">
          <a:xfrm>
            <a:off x="581025" y="5316538"/>
            <a:ext cx="2185988" cy="796925"/>
          </a:xfrm>
          <a:prstGeom prst="rect">
            <a:avLst/>
          </a:prstGeom>
          <a:noFill/>
          <a:ln w="12700">
            <a:noFill/>
            <a:miter lim="800000"/>
            <a:headEnd/>
            <a:tailEnd/>
          </a:ln>
        </p:spPr>
        <p:txBody>
          <a:bodyPr lIns="79375" tIns="39688" rIns="79375" bIns="39688">
            <a:spAutoFit/>
          </a:bodyPr>
          <a:lstStyle/>
          <a:p>
            <a:pPr defTabSz="785813">
              <a:lnSpc>
                <a:spcPct val="90000"/>
              </a:lnSpc>
            </a:pPr>
            <a:r>
              <a:rPr lang="en-US" sz="1300" b="1"/>
              <a:t>Process unpredictable, poorly controlled and </a:t>
            </a:r>
          </a:p>
          <a:p>
            <a:pPr defTabSz="785813">
              <a:lnSpc>
                <a:spcPct val="90000"/>
              </a:lnSpc>
            </a:pPr>
            <a:r>
              <a:rPr lang="en-US" sz="1300" b="1"/>
              <a:t>reactive</a:t>
            </a:r>
          </a:p>
          <a:p>
            <a:pPr defTabSz="785813" latinLnBrk="1">
              <a:lnSpc>
                <a:spcPct val="90000"/>
              </a:lnSpc>
            </a:pPr>
            <a:endParaRPr lang="en-US" sz="1300" b="1"/>
          </a:p>
        </p:txBody>
      </p:sp>
      <p:sp>
        <p:nvSpPr>
          <p:cNvPr id="67594" name="Rectangle 8"/>
          <p:cNvSpPr>
            <a:spLocks noChangeArrowheads="1"/>
          </p:cNvSpPr>
          <p:nvPr/>
        </p:nvSpPr>
        <p:spPr bwMode="auto">
          <a:xfrm>
            <a:off x="573088" y="4511675"/>
            <a:ext cx="2219325" cy="655638"/>
          </a:xfrm>
          <a:prstGeom prst="rect">
            <a:avLst/>
          </a:prstGeom>
          <a:noFill/>
          <a:ln w="12700">
            <a:noFill/>
            <a:miter lim="800000"/>
            <a:headEnd/>
            <a:tailEnd/>
          </a:ln>
        </p:spPr>
        <p:txBody>
          <a:bodyPr lIns="90488" tIns="44450" rIns="90488" bIns="44450">
            <a:spAutoFit/>
          </a:bodyPr>
          <a:lstStyle/>
          <a:p>
            <a:pPr>
              <a:lnSpc>
                <a:spcPct val="95000"/>
              </a:lnSpc>
            </a:pPr>
            <a:r>
              <a:rPr lang="en-US" sz="1300" b="1"/>
              <a:t>Process characterized for </a:t>
            </a:r>
            <a:r>
              <a:rPr lang="en-US" sz="1300" b="1" i="1"/>
              <a:t>projects</a:t>
            </a:r>
            <a:r>
              <a:rPr lang="en-US" sz="1300" b="1"/>
              <a:t> and is often reactive</a:t>
            </a:r>
          </a:p>
        </p:txBody>
      </p:sp>
      <p:sp>
        <p:nvSpPr>
          <p:cNvPr id="67595" name="Rectangle 9"/>
          <p:cNvSpPr>
            <a:spLocks noChangeArrowheads="1"/>
          </p:cNvSpPr>
          <p:nvPr/>
        </p:nvSpPr>
        <p:spPr bwMode="auto">
          <a:xfrm>
            <a:off x="573088" y="3575050"/>
            <a:ext cx="2003425" cy="655638"/>
          </a:xfrm>
          <a:prstGeom prst="rect">
            <a:avLst/>
          </a:prstGeom>
          <a:noFill/>
          <a:ln w="12700">
            <a:noFill/>
            <a:miter lim="800000"/>
            <a:headEnd/>
            <a:tailEnd/>
          </a:ln>
        </p:spPr>
        <p:txBody>
          <a:bodyPr lIns="90488" tIns="44450" rIns="90488" bIns="44450">
            <a:spAutoFit/>
          </a:bodyPr>
          <a:lstStyle/>
          <a:p>
            <a:pPr>
              <a:lnSpc>
                <a:spcPct val="95000"/>
              </a:lnSpc>
            </a:pPr>
            <a:r>
              <a:rPr lang="en-US" sz="1300" b="1"/>
              <a:t>Process characterized for the </a:t>
            </a:r>
            <a:r>
              <a:rPr lang="en-US" sz="1300" b="1" i="1"/>
              <a:t>organization </a:t>
            </a:r>
            <a:r>
              <a:rPr lang="en-US" sz="1300" b="1"/>
              <a:t>and is proactive</a:t>
            </a:r>
          </a:p>
        </p:txBody>
      </p:sp>
      <p:sp>
        <p:nvSpPr>
          <p:cNvPr id="67596" name="Rectangle 10"/>
          <p:cNvSpPr>
            <a:spLocks noChangeArrowheads="1"/>
          </p:cNvSpPr>
          <p:nvPr/>
        </p:nvSpPr>
        <p:spPr bwMode="auto">
          <a:xfrm>
            <a:off x="573088" y="2673350"/>
            <a:ext cx="2117725" cy="466725"/>
          </a:xfrm>
          <a:prstGeom prst="rect">
            <a:avLst/>
          </a:prstGeom>
          <a:noFill/>
          <a:ln w="12700">
            <a:noFill/>
            <a:miter lim="800000"/>
            <a:headEnd/>
            <a:tailEnd/>
          </a:ln>
        </p:spPr>
        <p:txBody>
          <a:bodyPr lIns="90488" tIns="44450" rIns="90488" bIns="44450">
            <a:spAutoFit/>
          </a:bodyPr>
          <a:lstStyle/>
          <a:p>
            <a:pPr>
              <a:lnSpc>
                <a:spcPct val="95000"/>
              </a:lnSpc>
            </a:pPr>
            <a:r>
              <a:rPr lang="en-US" sz="1300" b="1"/>
              <a:t>Process measured</a:t>
            </a:r>
            <a:br>
              <a:rPr lang="en-US" sz="1300" b="1"/>
            </a:br>
            <a:r>
              <a:rPr lang="en-US" sz="1300" b="1"/>
              <a:t>and controlled</a:t>
            </a:r>
          </a:p>
        </p:txBody>
      </p:sp>
      <p:sp>
        <p:nvSpPr>
          <p:cNvPr id="67597" name="Rectangle 11"/>
          <p:cNvSpPr>
            <a:spLocks noChangeArrowheads="1"/>
          </p:cNvSpPr>
          <p:nvPr/>
        </p:nvSpPr>
        <p:spPr bwMode="auto">
          <a:xfrm>
            <a:off x="569913" y="1774825"/>
            <a:ext cx="2325687" cy="466725"/>
          </a:xfrm>
          <a:prstGeom prst="rect">
            <a:avLst/>
          </a:prstGeom>
          <a:noFill/>
          <a:ln w="12700">
            <a:noFill/>
            <a:miter lim="800000"/>
            <a:headEnd/>
            <a:tailEnd/>
          </a:ln>
        </p:spPr>
        <p:txBody>
          <a:bodyPr lIns="90488" tIns="44450" rIns="90488" bIns="44450">
            <a:spAutoFit/>
          </a:bodyPr>
          <a:lstStyle/>
          <a:p>
            <a:pPr>
              <a:lnSpc>
                <a:spcPct val="95000"/>
              </a:lnSpc>
            </a:pPr>
            <a:r>
              <a:rPr lang="en-US" sz="1300" b="1"/>
              <a:t>Focus on process</a:t>
            </a:r>
            <a:br>
              <a:rPr lang="en-US" sz="1300" b="1"/>
            </a:br>
            <a:r>
              <a:rPr lang="en-US" sz="1300" b="1"/>
              <a:t>improvement</a:t>
            </a:r>
          </a:p>
        </p:txBody>
      </p:sp>
      <p:sp>
        <p:nvSpPr>
          <p:cNvPr id="67598" name="Freeform 12"/>
          <p:cNvSpPr>
            <a:spLocks/>
          </p:cNvSpPr>
          <p:nvPr/>
        </p:nvSpPr>
        <p:spPr bwMode="auto">
          <a:xfrm>
            <a:off x="463550" y="4468813"/>
            <a:ext cx="3073400" cy="93662"/>
          </a:xfrm>
          <a:custGeom>
            <a:avLst/>
            <a:gdLst>
              <a:gd name="T0" fmla="*/ 0 w 1936"/>
              <a:gd name="T1" fmla="*/ 58 h 59"/>
              <a:gd name="T2" fmla="*/ 0 w 1936"/>
              <a:gd name="T3" fmla="*/ 0 h 59"/>
              <a:gd name="T4" fmla="*/ 1935 w 1936"/>
              <a:gd name="T5" fmla="*/ 0 h 59"/>
              <a:gd name="T6" fmla="*/ 0 60000 65536"/>
              <a:gd name="T7" fmla="*/ 0 60000 65536"/>
              <a:gd name="T8" fmla="*/ 0 60000 65536"/>
              <a:gd name="T9" fmla="*/ 0 w 1936"/>
              <a:gd name="T10" fmla="*/ 0 h 59"/>
              <a:gd name="T11" fmla="*/ 1936 w 1936"/>
              <a:gd name="T12" fmla="*/ 59 h 59"/>
            </a:gdLst>
            <a:ahLst/>
            <a:cxnLst>
              <a:cxn ang="T6">
                <a:pos x="T0" y="T1"/>
              </a:cxn>
              <a:cxn ang="T7">
                <a:pos x="T2" y="T3"/>
              </a:cxn>
              <a:cxn ang="T8">
                <a:pos x="T4" y="T5"/>
              </a:cxn>
            </a:cxnLst>
            <a:rect l="T9" t="T10" r="T11" b="T12"/>
            <a:pathLst>
              <a:path w="1936" h="59">
                <a:moveTo>
                  <a:pt x="0" y="58"/>
                </a:moveTo>
                <a:lnTo>
                  <a:pt x="0" y="0"/>
                </a:lnTo>
                <a:lnTo>
                  <a:pt x="1935" y="0"/>
                </a:lnTo>
              </a:path>
            </a:pathLst>
          </a:custGeom>
          <a:solidFill>
            <a:schemeClr val="tx1"/>
          </a:solidFill>
          <a:ln w="38100" cap="rnd">
            <a:solidFill>
              <a:schemeClr val="tx1"/>
            </a:solidFill>
            <a:round/>
            <a:headEnd/>
            <a:tailEnd/>
          </a:ln>
        </p:spPr>
        <p:txBody>
          <a:bodyPr/>
          <a:lstStyle/>
          <a:p>
            <a:endParaRPr lang="en-US"/>
          </a:p>
        </p:txBody>
      </p:sp>
      <p:sp>
        <p:nvSpPr>
          <p:cNvPr id="67599" name="Freeform 13"/>
          <p:cNvSpPr>
            <a:spLocks/>
          </p:cNvSpPr>
          <p:nvPr/>
        </p:nvSpPr>
        <p:spPr bwMode="auto">
          <a:xfrm>
            <a:off x="450850" y="5256213"/>
            <a:ext cx="2144713" cy="92075"/>
          </a:xfrm>
          <a:custGeom>
            <a:avLst/>
            <a:gdLst>
              <a:gd name="T0" fmla="*/ 0 w 1351"/>
              <a:gd name="T1" fmla="*/ 57 h 58"/>
              <a:gd name="T2" fmla="*/ 0 w 1351"/>
              <a:gd name="T3" fmla="*/ 0 h 58"/>
              <a:gd name="T4" fmla="*/ 1350 w 1351"/>
              <a:gd name="T5" fmla="*/ 0 h 58"/>
              <a:gd name="T6" fmla="*/ 0 60000 65536"/>
              <a:gd name="T7" fmla="*/ 0 60000 65536"/>
              <a:gd name="T8" fmla="*/ 0 60000 65536"/>
              <a:gd name="T9" fmla="*/ 0 w 1351"/>
              <a:gd name="T10" fmla="*/ 0 h 58"/>
              <a:gd name="T11" fmla="*/ 1351 w 1351"/>
              <a:gd name="T12" fmla="*/ 58 h 58"/>
            </a:gdLst>
            <a:ahLst/>
            <a:cxnLst>
              <a:cxn ang="T6">
                <a:pos x="T0" y="T1"/>
              </a:cxn>
              <a:cxn ang="T7">
                <a:pos x="T2" y="T3"/>
              </a:cxn>
              <a:cxn ang="T8">
                <a:pos x="T4" y="T5"/>
              </a:cxn>
            </a:cxnLst>
            <a:rect l="T9" t="T10" r="T11" b="T12"/>
            <a:pathLst>
              <a:path w="1351" h="58">
                <a:moveTo>
                  <a:pt x="0" y="57"/>
                </a:moveTo>
                <a:lnTo>
                  <a:pt x="0" y="0"/>
                </a:lnTo>
                <a:lnTo>
                  <a:pt x="1350" y="0"/>
                </a:lnTo>
              </a:path>
            </a:pathLst>
          </a:custGeom>
          <a:solidFill>
            <a:schemeClr val="tx1"/>
          </a:solidFill>
          <a:ln w="38100" cap="rnd">
            <a:solidFill>
              <a:schemeClr val="tx1"/>
            </a:solidFill>
            <a:round/>
            <a:headEnd/>
            <a:tailEnd/>
          </a:ln>
        </p:spPr>
        <p:txBody>
          <a:bodyPr/>
          <a:lstStyle/>
          <a:p>
            <a:endParaRPr lang="en-US"/>
          </a:p>
        </p:txBody>
      </p:sp>
      <p:sp>
        <p:nvSpPr>
          <p:cNvPr id="67600" name="Rectangle 14"/>
          <p:cNvSpPr>
            <a:spLocks noChangeArrowheads="1"/>
          </p:cNvSpPr>
          <p:nvPr/>
        </p:nvSpPr>
        <p:spPr bwMode="auto">
          <a:xfrm>
            <a:off x="6381750" y="1412875"/>
            <a:ext cx="1444625" cy="431800"/>
          </a:xfrm>
          <a:prstGeom prst="rect">
            <a:avLst/>
          </a:prstGeom>
          <a:noFill/>
          <a:ln w="12700">
            <a:noFill/>
            <a:miter lim="800000"/>
            <a:headEnd/>
            <a:tailEnd/>
          </a:ln>
        </p:spPr>
        <p:txBody>
          <a:bodyPr lIns="90488" tIns="44450" rIns="90488" bIns="44450">
            <a:spAutoFit/>
          </a:bodyPr>
          <a:lstStyle/>
          <a:p>
            <a:pPr>
              <a:lnSpc>
                <a:spcPct val="125000"/>
              </a:lnSpc>
            </a:pPr>
            <a:r>
              <a:rPr lang="en-US" sz="1800" b="1">
                <a:solidFill>
                  <a:schemeClr val="bg2"/>
                </a:solidFill>
              </a:rPr>
              <a:t>Optimizing</a:t>
            </a:r>
          </a:p>
        </p:txBody>
      </p:sp>
      <p:sp>
        <p:nvSpPr>
          <p:cNvPr id="67601" name="Rectangle 15"/>
          <p:cNvSpPr>
            <a:spLocks noChangeArrowheads="1"/>
          </p:cNvSpPr>
          <p:nvPr/>
        </p:nvSpPr>
        <p:spPr bwMode="auto">
          <a:xfrm>
            <a:off x="5478463" y="2339975"/>
            <a:ext cx="1798637" cy="584200"/>
          </a:xfrm>
          <a:prstGeom prst="rect">
            <a:avLst/>
          </a:prstGeom>
          <a:noFill/>
          <a:ln w="12700">
            <a:noFill/>
            <a:miter lim="800000"/>
            <a:headEnd/>
            <a:tailEnd/>
          </a:ln>
        </p:spPr>
        <p:txBody>
          <a:bodyPr lIns="90488" tIns="44450" rIns="90488" bIns="44450">
            <a:spAutoFit/>
          </a:bodyPr>
          <a:lstStyle/>
          <a:p>
            <a:pPr>
              <a:lnSpc>
                <a:spcPct val="90000"/>
              </a:lnSpc>
            </a:pPr>
            <a:r>
              <a:rPr lang="en-US" sz="1800" b="1">
                <a:solidFill>
                  <a:srgbClr val="0000CC"/>
                </a:solidFill>
              </a:rPr>
              <a:t>Quantitatively</a:t>
            </a:r>
          </a:p>
          <a:p>
            <a:pPr>
              <a:lnSpc>
                <a:spcPct val="90000"/>
              </a:lnSpc>
            </a:pPr>
            <a:r>
              <a:rPr lang="en-US" sz="1800" b="1">
                <a:solidFill>
                  <a:srgbClr val="0000CC"/>
                </a:solidFill>
              </a:rPr>
              <a:t>Managed</a:t>
            </a:r>
          </a:p>
        </p:txBody>
      </p:sp>
      <p:sp>
        <p:nvSpPr>
          <p:cNvPr id="67602" name="Rectangle 16"/>
          <p:cNvSpPr>
            <a:spLocks noChangeArrowheads="1"/>
          </p:cNvSpPr>
          <p:nvPr/>
        </p:nvSpPr>
        <p:spPr bwMode="auto">
          <a:xfrm>
            <a:off x="4552950" y="3243263"/>
            <a:ext cx="1343025" cy="431800"/>
          </a:xfrm>
          <a:prstGeom prst="rect">
            <a:avLst/>
          </a:prstGeom>
          <a:noFill/>
          <a:ln w="12700">
            <a:noFill/>
            <a:miter lim="800000"/>
            <a:headEnd/>
            <a:tailEnd/>
          </a:ln>
        </p:spPr>
        <p:txBody>
          <a:bodyPr lIns="90488" tIns="44450" rIns="90488" bIns="44450">
            <a:spAutoFit/>
          </a:bodyPr>
          <a:lstStyle/>
          <a:p>
            <a:pPr>
              <a:lnSpc>
                <a:spcPct val="125000"/>
              </a:lnSpc>
            </a:pPr>
            <a:r>
              <a:rPr lang="en-US" sz="1800" b="1">
                <a:solidFill>
                  <a:schemeClr val="bg2"/>
                </a:solidFill>
              </a:rPr>
              <a:t>Defined</a:t>
            </a:r>
          </a:p>
        </p:txBody>
      </p:sp>
      <p:sp>
        <p:nvSpPr>
          <p:cNvPr id="67603" name="Rectangle 17"/>
          <p:cNvSpPr>
            <a:spLocks noChangeArrowheads="1"/>
          </p:cNvSpPr>
          <p:nvPr/>
        </p:nvSpPr>
        <p:spPr bwMode="auto">
          <a:xfrm>
            <a:off x="2724150" y="4981575"/>
            <a:ext cx="1597025" cy="401638"/>
          </a:xfrm>
          <a:prstGeom prst="rect">
            <a:avLst/>
          </a:prstGeom>
          <a:noFill/>
          <a:ln w="12700">
            <a:noFill/>
            <a:miter lim="800000"/>
            <a:headEnd/>
            <a:tailEnd/>
          </a:ln>
        </p:spPr>
        <p:txBody>
          <a:bodyPr lIns="90488" tIns="44450" rIns="90488" bIns="44450">
            <a:spAutoFit/>
          </a:bodyPr>
          <a:lstStyle/>
          <a:p>
            <a:pPr>
              <a:lnSpc>
                <a:spcPct val="125000"/>
              </a:lnSpc>
            </a:pPr>
            <a:r>
              <a:rPr lang="en-US" sz="1800" b="1">
                <a:solidFill>
                  <a:srgbClr val="0000CC"/>
                </a:solidFill>
              </a:rPr>
              <a:t>Performed</a:t>
            </a:r>
          </a:p>
        </p:txBody>
      </p:sp>
      <p:sp>
        <p:nvSpPr>
          <p:cNvPr id="67604" name="Rectangle 18"/>
          <p:cNvSpPr>
            <a:spLocks noChangeArrowheads="1"/>
          </p:cNvSpPr>
          <p:nvPr/>
        </p:nvSpPr>
        <p:spPr bwMode="auto">
          <a:xfrm>
            <a:off x="3651250" y="4194175"/>
            <a:ext cx="1647825" cy="401638"/>
          </a:xfrm>
          <a:prstGeom prst="rect">
            <a:avLst/>
          </a:prstGeom>
          <a:noFill/>
          <a:ln w="12700">
            <a:noFill/>
            <a:miter lim="800000"/>
            <a:headEnd/>
            <a:tailEnd/>
          </a:ln>
        </p:spPr>
        <p:txBody>
          <a:bodyPr lIns="90488" tIns="44450" rIns="90488" bIns="44450">
            <a:spAutoFit/>
          </a:bodyPr>
          <a:lstStyle/>
          <a:p>
            <a:pPr>
              <a:lnSpc>
                <a:spcPct val="125000"/>
              </a:lnSpc>
            </a:pPr>
            <a:r>
              <a:rPr lang="en-US" sz="1800" b="1">
                <a:solidFill>
                  <a:srgbClr val="0000CC"/>
                </a:solidFill>
              </a:rPr>
              <a:t>Managed</a:t>
            </a:r>
          </a:p>
        </p:txBody>
      </p:sp>
      <p:sp>
        <p:nvSpPr>
          <p:cNvPr id="67605" name="Rectangle 19"/>
          <p:cNvSpPr>
            <a:spLocks noChangeArrowheads="1"/>
          </p:cNvSpPr>
          <p:nvPr/>
        </p:nvSpPr>
        <p:spPr bwMode="auto">
          <a:xfrm>
            <a:off x="596900" y="5429250"/>
            <a:ext cx="1963738" cy="574675"/>
          </a:xfrm>
          <a:prstGeom prst="rect">
            <a:avLst/>
          </a:prstGeom>
          <a:noFill/>
          <a:ln w="12700">
            <a:noFill/>
            <a:miter lim="800000"/>
            <a:headEnd/>
            <a:tailEnd/>
          </a:ln>
        </p:spPr>
        <p:txBody>
          <a:bodyPr wrap="none" anchor="ctr"/>
          <a:lstStyle/>
          <a:p>
            <a:endParaRPr lang="en-US"/>
          </a:p>
        </p:txBody>
      </p:sp>
      <p:sp>
        <p:nvSpPr>
          <p:cNvPr id="67606" name="Rectangle 20"/>
          <p:cNvSpPr>
            <a:spLocks noChangeArrowheads="1"/>
          </p:cNvSpPr>
          <p:nvPr/>
        </p:nvSpPr>
        <p:spPr bwMode="auto">
          <a:xfrm>
            <a:off x="596900" y="4522788"/>
            <a:ext cx="1689100" cy="876300"/>
          </a:xfrm>
          <a:prstGeom prst="rect">
            <a:avLst/>
          </a:prstGeom>
          <a:noFill/>
          <a:ln w="12700">
            <a:noFill/>
            <a:miter lim="800000"/>
            <a:headEnd/>
            <a:tailEnd/>
          </a:ln>
        </p:spPr>
        <p:txBody>
          <a:bodyPr wrap="none" anchor="ctr"/>
          <a:lstStyle/>
          <a:p>
            <a:endParaRPr lang="en-US"/>
          </a:p>
        </p:txBody>
      </p:sp>
      <p:sp>
        <p:nvSpPr>
          <p:cNvPr id="67607" name="Rectangle 21"/>
          <p:cNvSpPr>
            <a:spLocks noChangeArrowheads="1"/>
          </p:cNvSpPr>
          <p:nvPr/>
        </p:nvSpPr>
        <p:spPr bwMode="auto">
          <a:xfrm>
            <a:off x="596900" y="3597275"/>
            <a:ext cx="1943100" cy="439738"/>
          </a:xfrm>
          <a:prstGeom prst="rect">
            <a:avLst/>
          </a:prstGeom>
          <a:noFill/>
          <a:ln w="12700">
            <a:noFill/>
            <a:miter lim="800000"/>
            <a:headEnd/>
            <a:tailEnd/>
          </a:ln>
        </p:spPr>
        <p:txBody>
          <a:bodyPr wrap="none" anchor="ctr"/>
          <a:lstStyle/>
          <a:p>
            <a:endParaRPr lang="en-US"/>
          </a:p>
        </p:txBody>
      </p:sp>
      <p:sp>
        <p:nvSpPr>
          <p:cNvPr id="67608" name="Rectangle 22"/>
          <p:cNvSpPr>
            <a:spLocks noChangeArrowheads="1"/>
          </p:cNvSpPr>
          <p:nvPr/>
        </p:nvSpPr>
        <p:spPr bwMode="auto">
          <a:xfrm>
            <a:off x="596900" y="2697163"/>
            <a:ext cx="1562100" cy="438150"/>
          </a:xfrm>
          <a:prstGeom prst="rect">
            <a:avLst/>
          </a:prstGeom>
          <a:noFill/>
          <a:ln w="12700">
            <a:noFill/>
            <a:miter lim="800000"/>
            <a:headEnd/>
            <a:tailEnd/>
          </a:ln>
        </p:spPr>
        <p:txBody>
          <a:bodyPr wrap="none" anchor="ctr"/>
          <a:lstStyle/>
          <a:p>
            <a:endParaRPr lang="en-US"/>
          </a:p>
        </p:txBody>
      </p:sp>
      <p:sp>
        <p:nvSpPr>
          <p:cNvPr id="67609" name="Rectangle 23"/>
          <p:cNvSpPr>
            <a:spLocks noChangeArrowheads="1"/>
          </p:cNvSpPr>
          <p:nvPr/>
        </p:nvSpPr>
        <p:spPr bwMode="auto">
          <a:xfrm>
            <a:off x="603250" y="1798638"/>
            <a:ext cx="1530350" cy="438150"/>
          </a:xfrm>
          <a:prstGeom prst="rect">
            <a:avLst/>
          </a:prstGeom>
          <a:noFill/>
          <a:ln w="12700">
            <a:noFill/>
            <a:miter lim="800000"/>
            <a:headEnd/>
            <a:tailEnd/>
          </a:ln>
        </p:spPr>
        <p:txBody>
          <a:bodyPr wrap="none" anchor="ctr"/>
          <a:lstStyle/>
          <a:p>
            <a:endParaRPr lang="en-US"/>
          </a:p>
        </p:txBody>
      </p:sp>
      <p:sp>
        <p:nvSpPr>
          <p:cNvPr id="67610" name="Rectangle 24"/>
          <p:cNvSpPr>
            <a:spLocks noChangeArrowheads="1"/>
          </p:cNvSpPr>
          <p:nvPr/>
        </p:nvSpPr>
        <p:spPr bwMode="auto">
          <a:xfrm>
            <a:off x="6381750" y="1412875"/>
            <a:ext cx="1444625" cy="401638"/>
          </a:xfrm>
          <a:prstGeom prst="rect">
            <a:avLst/>
          </a:prstGeom>
          <a:noFill/>
          <a:ln w="12700">
            <a:noFill/>
            <a:miter lim="800000"/>
            <a:headEnd/>
            <a:tailEnd/>
          </a:ln>
        </p:spPr>
        <p:txBody>
          <a:bodyPr lIns="90488" tIns="44450" rIns="90488" bIns="44450">
            <a:spAutoFit/>
          </a:bodyPr>
          <a:lstStyle/>
          <a:p>
            <a:pPr>
              <a:lnSpc>
                <a:spcPct val="125000"/>
              </a:lnSpc>
            </a:pPr>
            <a:r>
              <a:rPr lang="en-US" sz="1800" b="1">
                <a:solidFill>
                  <a:srgbClr val="0000CC"/>
                </a:solidFill>
              </a:rPr>
              <a:t>Optimizing</a:t>
            </a:r>
          </a:p>
        </p:txBody>
      </p:sp>
      <p:sp>
        <p:nvSpPr>
          <p:cNvPr id="67611" name="Rectangle 25"/>
          <p:cNvSpPr>
            <a:spLocks noChangeArrowheads="1"/>
          </p:cNvSpPr>
          <p:nvPr/>
        </p:nvSpPr>
        <p:spPr bwMode="auto">
          <a:xfrm>
            <a:off x="4552950" y="3243263"/>
            <a:ext cx="1343025" cy="401637"/>
          </a:xfrm>
          <a:prstGeom prst="rect">
            <a:avLst/>
          </a:prstGeom>
          <a:noFill/>
          <a:ln w="12700">
            <a:noFill/>
            <a:miter lim="800000"/>
            <a:headEnd/>
            <a:tailEnd/>
          </a:ln>
        </p:spPr>
        <p:txBody>
          <a:bodyPr lIns="90488" tIns="44450" rIns="90488" bIns="44450">
            <a:spAutoFit/>
          </a:bodyPr>
          <a:lstStyle/>
          <a:p>
            <a:pPr>
              <a:lnSpc>
                <a:spcPct val="125000"/>
              </a:lnSpc>
            </a:pPr>
            <a:r>
              <a:rPr lang="en-US" sz="1800" b="1">
                <a:solidFill>
                  <a:srgbClr val="0000CC"/>
                </a:solidFill>
              </a:rPr>
              <a:t>Defined</a:t>
            </a:r>
          </a:p>
        </p:txBody>
      </p:sp>
      <p:grpSp>
        <p:nvGrpSpPr>
          <p:cNvPr id="67612" name="Group 26"/>
          <p:cNvGrpSpPr>
            <a:grpSpLocks/>
          </p:cNvGrpSpPr>
          <p:nvPr/>
        </p:nvGrpSpPr>
        <p:grpSpPr bwMode="auto">
          <a:xfrm>
            <a:off x="279400" y="5280025"/>
            <a:ext cx="596900" cy="363538"/>
            <a:chOff x="584" y="3469"/>
            <a:chExt cx="376" cy="229"/>
          </a:xfrm>
        </p:grpSpPr>
        <p:sp>
          <p:nvSpPr>
            <p:cNvPr id="67627" name="Oval 27"/>
            <p:cNvSpPr>
              <a:spLocks noChangeArrowheads="1"/>
            </p:cNvSpPr>
            <p:nvPr/>
          </p:nvSpPr>
          <p:spPr bwMode="auto">
            <a:xfrm>
              <a:off x="604" y="3507"/>
              <a:ext cx="184" cy="184"/>
            </a:xfrm>
            <a:prstGeom prst="ellipse">
              <a:avLst/>
            </a:prstGeom>
            <a:solidFill>
              <a:srgbClr val="D9F9FF"/>
            </a:solidFill>
            <a:ln w="12700">
              <a:solidFill>
                <a:schemeClr val="bg1"/>
              </a:solidFill>
              <a:round/>
              <a:headEnd/>
              <a:tailEnd/>
            </a:ln>
          </p:spPr>
          <p:txBody>
            <a:bodyPr wrap="none" anchor="ctr"/>
            <a:lstStyle/>
            <a:p>
              <a:endParaRPr lang="en-US"/>
            </a:p>
          </p:txBody>
        </p:sp>
        <p:sp>
          <p:nvSpPr>
            <p:cNvPr id="67628" name="Rectangle 28"/>
            <p:cNvSpPr>
              <a:spLocks noChangeArrowheads="1"/>
            </p:cNvSpPr>
            <p:nvPr/>
          </p:nvSpPr>
          <p:spPr bwMode="auto">
            <a:xfrm>
              <a:off x="584" y="3469"/>
              <a:ext cx="376" cy="229"/>
            </a:xfrm>
            <a:prstGeom prst="rect">
              <a:avLst/>
            </a:prstGeom>
            <a:noFill/>
            <a:ln w="12700">
              <a:noFill/>
              <a:miter lim="800000"/>
              <a:headEnd/>
              <a:tailEnd/>
            </a:ln>
          </p:spPr>
          <p:txBody>
            <a:bodyPr lIns="90488" tIns="44450" rIns="90488" bIns="44450">
              <a:spAutoFit/>
            </a:bodyPr>
            <a:lstStyle/>
            <a:p>
              <a:r>
                <a:rPr lang="en-US" sz="1800" b="1"/>
                <a:t>1   </a:t>
              </a:r>
            </a:p>
          </p:txBody>
        </p:sp>
      </p:grpSp>
      <p:grpSp>
        <p:nvGrpSpPr>
          <p:cNvPr id="67613" name="Group 29"/>
          <p:cNvGrpSpPr>
            <a:grpSpLocks/>
          </p:cNvGrpSpPr>
          <p:nvPr/>
        </p:nvGrpSpPr>
        <p:grpSpPr bwMode="auto">
          <a:xfrm>
            <a:off x="293688" y="4484688"/>
            <a:ext cx="450850" cy="363537"/>
            <a:chOff x="593" y="2968"/>
            <a:chExt cx="284" cy="229"/>
          </a:xfrm>
        </p:grpSpPr>
        <p:sp>
          <p:nvSpPr>
            <p:cNvPr id="67625" name="Oval 30"/>
            <p:cNvSpPr>
              <a:spLocks noChangeArrowheads="1"/>
            </p:cNvSpPr>
            <p:nvPr/>
          </p:nvSpPr>
          <p:spPr bwMode="auto">
            <a:xfrm>
              <a:off x="612" y="3009"/>
              <a:ext cx="184" cy="184"/>
            </a:xfrm>
            <a:prstGeom prst="ellipse">
              <a:avLst/>
            </a:prstGeom>
            <a:solidFill>
              <a:srgbClr val="D9F9FF"/>
            </a:solidFill>
            <a:ln w="12700">
              <a:solidFill>
                <a:schemeClr val="bg1"/>
              </a:solidFill>
              <a:round/>
              <a:headEnd/>
              <a:tailEnd/>
            </a:ln>
          </p:spPr>
          <p:txBody>
            <a:bodyPr wrap="none" anchor="ctr"/>
            <a:lstStyle/>
            <a:p>
              <a:endParaRPr lang="en-US"/>
            </a:p>
          </p:txBody>
        </p:sp>
        <p:sp>
          <p:nvSpPr>
            <p:cNvPr id="67626" name="Rectangle 31"/>
            <p:cNvSpPr>
              <a:spLocks noChangeArrowheads="1"/>
            </p:cNvSpPr>
            <p:nvPr/>
          </p:nvSpPr>
          <p:spPr bwMode="auto">
            <a:xfrm>
              <a:off x="593" y="2968"/>
              <a:ext cx="284" cy="229"/>
            </a:xfrm>
            <a:prstGeom prst="rect">
              <a:avLst/>
            </a:prstGeom>
            <a:noFill/>
            <a:ln w="12700">
              <a:noFill/>
              <a:miter lim="800000"/>
              <a:headEnd/>
              <a:tailEnd/>
            </a:ln>
          </p:spPr>
          <p:txBody>
            <a:bodyPr lIns="90488" tIns="44450" rIns="90488" bIns="44450">
              <a:spAutoFit/>
            </a:bodyPr>
            <a:lstStyle/>
            <a:p>
              <a:pPr>
                <a:spcBef>
                  <a:spcPct val="50000"/>
                </a:spcBef>
              </a:pPr>
              <a:r>
                <a:rPr lang="en-US" sz="1800" b="1"/>
                <a:t>2</a:t>
              </a:r>
            </a:p>
          </p:txBody>
        </p:sp>
      </p:grpSp>
      <p:grpSp>
        <p:nvGrpSpPr>
          <p:cNvPr id="67614" name="Group 32"/>
          <p:cNvGrpSpPr>
            <a:grpSpLocks/>
          </p:cNvGrpSpPr>
          <p:nvPr/>
        </p:nvGrpSpPr>
        <p:grpSpPr bwMode="auto">
          <a:xfrm>
            <a:off x="268288" y="3544888"/>
            <a:ext cx="469900" cy="363537"/>
            <a:chOff x="577" y="2376"/>
            <a:chExt cx="296" cy="229"/>
          </a:xfrm>
        </p:grpSpPr>
        <p:sp>
          <p:nvSpPr>
            <p:cNvPr id="67623" name="Oval 33"/>
            <p:cNvSpPr>
              <a:spLocks noChangeArrowheads="1"/>
            </p:cNvSpPr>
            <p:nvPr/>
          </p:nvSpPr>
          <p:spPr bwMode="auto">
            <a:xfrm>
              <a:off x="596" y="2417"/>
              <a:ext cx="184" cy="184"/>
            </a:xfrm>
            <a:prstGeom prst="ellipse">
              <a:avLst/>
            </a:prstGeom>
            <a:solidFill>
              <a:srgbClr val="D9F9FF"/>
            </a:solidFill>
            <a:ln w="12700">
              <a:solidFill>
                <a:schemeClr val="bg1"/>
              </a:solidFill>
              <a:round/>
              <a:headEnd/>
              <a:tailEnd/>
            </a:ln>
          </p:spPr>
          <p:txBody>
            <a:bodyPr wrap="none" anchor="ctr"/>
            <a:lstStyle/>
            <a:p>
              <a:endParaRPr lang="en-US"/>
            </a:p>
          </p:txBody>
        </p:sp>
        <p:sp>
          <p:nvSpPr>
            <p:cNvPr id="67624" name="Rectangle 34"/>
            <p:cNvSpPr>
              <a:spLocks noChangeArrowheads="1"/>
            </p:cNvSpPr>
            <p:nvPr/>
          </p:nvSpPr>
          <p:spPr bwMode="auto">
            <a:xfrm>
              <a:off x="577" y="2376"/>
              <a:ext cx="296" cy="229"/>
            </a:xfrm>
            <a:prstGeom prst="rect">
              <a:avLst/>
            </a:prstGeom>
            <a:noFill/>
            <a:ln w="12700">
              <a:noFill/>
              <a:miter lim="800000"/>
              <a:headEnd/>
              <a:tailEnd/>
            </a:ln>
          </p:spPr>
          <p:txBody>
            <a:bodyPr lIns="90488" tIns="44450" rIns="90488" bIns="44450">
              <a:spAutoFit/>
            </a:bodyPr>
            <a:lstStyle/>
            <a:p>
              <a:r>
                <a:rPr lang="en-US" sz="1800" b="1"/>
                <a:t>3</a:t>
              </a:r>
            </a:p>
          </p:txBody>
        </p:sp>
      </p:grpSp>
      <p:grpSp>
        <p:nvGrpSpPr>
          <p:cNvPr id="67615" name="Group 35"/>
          <p:cNvGrpSpPr>
            <a:grpSpLocks/>
          </p:cNvGrpSpPr>
          <p:nvPr/>
        </p:nvGrpSpPr>
        <p:grpSpPr bwMode="auto">
          <a:xfrm>
            <a:off x="274638" y="2630488"/>
            <a:ext cx="650875" cy="363537"/>
            <a:chOff x="581" y="1800"/>
            <a:chExt cx="410" cy="229"/>
          </a:xfrm>
        </p:grpSpPr>
        <p:sp>
          <p:nvSpPr>
            <p:cNvPr id="67621" name="Oval 36"/>
            <p:cNvSpPr>
              <a:spLocks noChangeArrowheads="1"/>
            </p:cNvSpPr>
            <p:nvPr/>
          </p:nvSpPr>
          <p:spPr bwMode="auto">
            <a:xfrm>
              <a:off x="604" y="1841"/>
              <a:ext cx="184" cy="184"/>
            </a:xfrm>
            <a:prstGeom prst="ellipse">
              <a:avLst/>
            </a:prstGeom>
            <a:solidFill>
              <a:srgbClr val="D9F9FF"/>
            </a:solidFill>
            <a:ln w="12700">
              <a:solidFill>
                <a:schemeClr val="bg1"/>
              </a:solidFill>
              <a:round/>
              <a:headEnd/>
              <a:tailEnd/>
            </a:ln>
          </p:spPr>
          <p:txBody>
            <a:bodyPr wrap="none" anchor="ctr"/>
            <a:lstStyle/>
            <a:p>
              <a:endParaRPr lang="en-US"/>
            </a:p>
          </p:txBody>
        </p:sp>
        <p:sp>
          <p:nvSpPr>
            <p:cNvPr id="67622" name="Rectangle 37"/>
            <p:cNvSpPr>
              <a:spLocks noChangeArrowheads="1"/>
            </p:cNvSpPr>
            <p:nvPr/>
          </p:nvSpPr>
          <p:spPr bwMode="auto">
            <a:xfrm>
              <a:off x="581" y="1800"/>
              <a:ext cx="410" cy="229"/>
            </a:xfrm>
            <a:prstGeom prst="rect">
              <a:avLst/>
            </a:prstGeom>
            <a:noFill/>
            <a:ln w="12700">
              <a:noFill/>
              <a:miter lim="800000"/>
              <a:headEnd/>
              <a:tailEnd/>
            </a:ln>
          </p:spPr>
          <p:txBody>
            <a:bodyPr lIns="90488" tIns="44450" rIns="90488" bIns="44450">
              <a:spAutoFit/>
            </a:bodyPr>
            <a:lstStyle/>
            <a:p>
              <a:r>
                <a:rPr lang="en-US" sz="1800" b="1"/>
                <a:t>4   </a:t>
              </a:r>
            </a:p>
          </p:txBody>
        </p:sp>
      </p:grpSp>
      <p:grpSp>
        <p:nvGrpSpPr>
          <p:cNvPr id="67616" name="Group 38"/>
          <p:cNvGrpSpPr>
            <a:grpSpLocks/>
          </p:cNvGrpSpPr>
          <p:nvPr/>
        </p:nvGrpSpPr>
        <p:grpSpPr bwMode="auto">
          <a:xfrm>
            <a:off x="290513" y="1716088"/>
            <a:ext cx="590550" cy="363537"/>
            <a:chOff x="591" y="1224"/>
            <a:chExt cx="372" cy="229"/>
          </a:xfrm>
        </p:grpSpPr>
        <p:sp>
          <p:nvSpPr>
            <p:cNvPr id="67619" name="Oval 39"/>
            <p:cNvSpPr>
              <a:spLocks noChangeArrowheads="1"/>
            </p:cNvSpPr>
            <p:nvPr/>
          </p:nvSpPr>
          <p:spPr bwMode="auto">
            <a:xfrm>
              <a:off x="608" y="1265"/>
              <a:ext cx="184" cy="184"/>
            </a:xfrm>
            <a:prstGeom prst="ellipse">
              <a:avLst/>
            </a:prstGeom>
            <a:solidFill>
              <a:srgbClr val="D9F9FF"/>
            </a:solidFill>
            <a:ln w="12700">
              <a:solidFill>
                <a:schemeClr val="bg1"/>
              </a:solidFill>
              <a:round/>
              <a:headEnd/>
              <a:tailEnd/>
            </a:ln>
          </p:spPr>
          <p:txBody>
            <a:bodyPr wrap="none" anchor="ctr"/>
            <a:lstStyle/>
            <a:p>
              <a:endParaRPr lang="en-US"/>
            </a:p>
          </p:txBody>
        </p:sp>
        <p:sp>
          <p:nvSpPr>
            <p:cNvPr id="67620" name="Rectangle 40"/>
            <p:cNvSpPr>
              <a:spLocks noChangeArrowheads="1"/>
            </p:cNvSpPr>
            <p:nvPr/>
          </p:nvSpPr>
          <p:spPr bwMode="auto">
            <a:xfrm>
              <a:off x="591" y="1224"/>
              <a:ext cx="372" cy="229"/>
            </a:xfrm>
            <a:prstGeom prst="rect">
              <a:avLst/>
            </a:prstGeom>
            <a:noFill/>
            <a:ln w="12700">
              <a:noFill/>
              <a:miter lim="800000"/>
              <a:headEnd/>
              <a:tailEnd/>
            </a:ln>
          </p:spPr>
          <p:txBody>
            <a:bodyPr lIns="90488" tIns="44450" rIns="90488" bIns="44450">
              <a:spAutoFit/>
            </a:bodyPr>
            <a:lstStyle/>
            <a:p>
              <a:r>
                <a:rPr lang="en-US" sz="1800" b="1"/>
                <a:t>5   </a:t>
              </a:r>
            </a:p>
          </p:txBody>
        </p:sp>
      </p:grpSp>
      <p:sp>
        <p:nvSpPr>
          <p:cNvPr id="67617" name="AutoShape 56"/>
          <p:cNvSpPr>
            <a:spLocks noChangeArrowheads="1"/>
          </p:cNvSpPr>
          <p:nvPr/>
        </p:nvSpPr>
        <p:spPr bwMode="auto">
          <a:xfrm rot="-2700000">
            <a:off x="3935413" y="3933825"/>
            <a:ext cx="3976687" cy="730250"/>
          </a:xfrm>
          <a:prstGeom prst="rightArrow">
            <a:avLst>
              <a:gd name="adj1" fmla="val 53481"/>
              <a:gd name="adj2" fmla="val 90862"/>
            </a:avLst>
          </a:prstGeom>
          <a:solidFill>
            <a:schemeClr val="accent2"/>
          </a:solidFill>
          <a:ln w="9525" cap="rnd" algn="ctr">
            <a:noFill/>
            <a:miter lim="800000"/>
            <a:headEnd type="none" w="sm" len="sm"/>
            <a:tailEnd type="none" w="sm" len="sm"/>
          </a:ln>
        </p:spPr>
        <p:txBody>
          <a:bodyPr wrap="none" anchor="ctr"/>
          <a:lstStyle/>
          <a:p>
            <a:endParaRPr lang="en-US"/>
          </a:p>
        </p:txBody>
      </p:sp>
      <p:sp>
        <p:nvSpPr>
          <p:cNvPr id="67618" name="Text Box 58"/>
          <p:cNvSpPr txBox="1">
            <a:spLocks noChangeArrowheads="1"/>
          </p:cNvSpPr>
          <p:nvPr/>
        </p:nvSpPr>
        <p:spPr bwMode="auto">
          <a:xfrm>
            <a:off x="6148388" y="4610100"/>
            <a:ext cx="2530475" cy="1654175"/>
          </a:xfrm>
          <a:prstGeom prst="rect">
            <a:avLst/>
          </a:prstGeom>
          <a:solidFill>
            <a:srgbClr val="99FFCC"/>
          </a:solidFill>
          <a:ln w="38100" cap="rnd" algn="ctr">
            <a:solidFill>
              <a:schemeClr val="bg1"/>
            </a:solidFill>
            <a:miter lim="800000"/>
            <a:headEnd type="none" w="sm" len="sm"/>
            <a:tailEnd type="none" w="sm" len="sm"/>
          </a:ln>
        </p:spPr>
        <p:txBody>
          <a:bodyPr>
            <a:spAutoFit/>
          </a:bodyPr>
          <a:lstStyle/>
          <a:p>
            <a:pPr>
              <a:spcBef>
                <a:spcPct val="50000"/>
              </a:spcBef>
            </a:pPr>
            <a:r>
              <a:rPr lang="en-US" sz="2000" i="1"/>
              <a:t>Improvement planning, execution and measurement is sequential through the CMMI levels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381000" y="228600"/>
            <a:ext cx="8305800" cy="715963"/>
          </a:xfrm>
        </p:spPr>
        <p:txBody>
          <a:bodyPr/>
          <a:lstStyle/>
          <a:p>
            <a:r>
              <a:rPr lang="en-US" smtClean="0"/>
              <a:t>PMI’s Maturity Model</a:t>
            </a:r>
          </a:p>
        </p:txBody>
      </p:sp>
      <p:sp>
        <p:nvSpPr>
          <p:cNvPr id="68612" name="Rectangle 3"/>
          <p:cNvSpPr>
            <a:spLocks noGrp="1" noChangeArrowheads="1"/>
          </p:cNvSpPr>
          <p:nvPr>
            <p:ph type="body" idx="1"/>
          </p:nvPr>
        </p:nvSpPr>
        <p:spPr>
          <a:xfrm>
            <a:off x="381000" y="838200"/>
            <a:ext cx="8305800" cy="4572000"/>
          </a:xfrm>
        </p:spPr>
        <p:txBody>
          <a:bodyPr/>
          <a:lstStyle/>
          <a:p>
            <a:pPr>
              <a:spcBef>
                <a:spcPct val="100000"/>
              </a:spcBef>
            </a:pPr>
            <a:r>
              <a:rPr lang="en-US" sz="2600" smtClean="0"/>
              <a:t>PMI released the Organizational Project Management Maturity Model (OPM3) in December 2003</a:t>
            </a:r>
          </a:p>
          <a:p>
            <a:pPr>
              <a:spcBef>
                <a:spcPct val="100000"/>
              </a:spcBef>
            </a:pPr>
            <a:r>
              <a:rPr lang="en-US" sz="2600" smtClean="0"/>
              <a:t>Model is based on market research surveys sent to more than 30,000 project management professionals, and incorporates 180 best practices and more than 2,400 capabilities, outcomes, and key performance indicators</a:t>
            </a:r>
          </a:p>
          <a:p>
            <a:pPr>
              <a:spcBef>
                <a:spcPct val="100000"/>
              </a:spcBef>
            </a:pPr>
            <a:r>
              <a:rPr lang="en-US" sz="2600" smtClean="0"/>
              <a:t>Addresses standards for excellence in project, program, and portfolio management best practices and explains the capabilities necessary to achieve those best practices</a:t>
            </a:r>
          </a:p>
        </p:txBody>
      </p:sp>
      <p:sp>
        <p:nvSpPr>
          <p:cNvPr id="6" name="Slide Number Placeholder 5"/>
          <p:cNvSpPr>
            <a:spLocks noGrp="1"/>
          </p:cNvSpPr>
          <p:nvPr>
            <p:ph type="sldNum" sz="quarter" idx="11"/>
          </p:nvPr>
        </p:nvSpPr>
        <p:spPr/>
        <p:txBody>
          <a:bodyPr/>
          <a:lstStyle/>
          <a:p>
            <a:pPr>
              <a:defRPr/>
            </a:pPr>
            <a:fld id="{ECC4DA16-1598-48EA-BF15-9BCCC8D3B8E7}"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a:xfrm>
            <a:off x="76200" y="228600"/>
            <a:ext cx="8915400" cy="838200"/>
          </a:xfrm>
        </p:spPr>
        <p:txBody>
          <a:bodyPr/>
          <a:lstStyle/>
          <a:p>
            <a:r>
              <a:rPr lang="en-US" smtClean="0"/>
              <a:t>Project Quality Management Summary</a:t>
            </a:r>
          </a:p>
        </p:txBody>
      </p:sp>
      <p:sp>
        <p:nvSpPr>
          <p:cNvPr id="5" name="Slide Number Placeholder 4"/>
          <p:cNvSpPr>
            <a:spLocks noGrp="1"/>
          </p:cNvSpPr>
          <p:nvPr>
            <p:ph type="sldNum" sz="quarter" idx="11"/>
          </p:nvPr>
        </p:nvSpPr>
        <p:spPr/>
        <p:txBody>
          <a:bodyPr/>
          <a:lstStyle/>
          <a:p>
            <a:pPr>
              <a:defRPr/>
            </a:pPr>
            <a:fld id="{A8559DA2-9DB6-4AD0-8930-8C859264060F}" type="slidenum">
              <a:rPr lang="en-US" smtClean="0"/>
              <a:pPr>
                <a:defRPr/>
              </a:pPr>
              <a:t>6</a:t>
            </a:fld>
            <a:endParaRPr lang="en-US" dirty="0"/>
          </a:p>
        </p:txBody>
      </p:sp>
      <p:pic>
        <p:nvPicPr>
          <p:cNvPr id="13317" name="Picture 5" descr="Fig08-01.bmp"/>
          <p:cNvPicPr>
            <a:picLocks noChangeAspect="1"/>
          </p:cNvPicPr>
          <p:nvPr/>
        </p:nvPicPr>
        <p:blipFill>
          <a:blip r:embed="rId2"/>
          <a:srcRect b="10873"/>
          <a:stretch>
            <a:fillRect/>
          </a:stretch>
        </p:blipFill>
        <p:spPr bwMode="auto">
          <a:xfrm>
            <a:off x="685800" y="1447800"/>
            <a:ext cx="7519988" cy="465455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itle 1"/>
          <p:cNvSpPr>
            <a:spLocks noGrp="1"/>
          </p:cNvSpPr>
          <p:nvPr>
            <p:ph type="title"/>
          </p:nvPr>
        </p:nvSpPr>
        <p:spPr>
          <a:xfrm>
            <a:off x="381000" y="152400"/>
            <a:ext cx="8305800" cy="609600"/>
          </a:xfrm>
        </p:spPr>
        <p:txBody>
          <a:bodyPr/>
          <a:lstStyle/>
          <a:p>
            <a:r>
              <a:rPr lang="en-US" smtClean="0"/>
              <a:t>Best Practice</a:t>
            </a:r>
          </a:p>
        </p:txBody>
      </p:sp>
      <p:sp>
        <p:nvSpPr>
          <p:cNvPr id="69636" name="Content Placeholder 2"/>
          <p:cNvSpPr>
            <a:spLocks noGrp="1"/>
          </p:cNvSpPr>
          <p:nvPr>
            <p:ph sz="quarter" idx="1"/>
          </p:nvPr>
        </p:nvSpPr>
        <p:spPr>
          <a:xfrm>
            <a:off x="152400" y="762000"/>
            <a:ext cx="8763000" cy="5638800"/>
          </a:xfrm>
        </p:spPr>
        <p:txBody>
          <a:bodyPr/>
          <a:lstStyle/>
          <a:p>
            <a:r>
              <a:rPr lang="en-US" sz="2400" smtClean="0"/>
              <a:t>OPM3 provides the following example to illustrate a best practice, capability, outcome, and key performance indicator:</a:t>
            </a:r>
          </a:p>
          <a:p>
            <a:pPr lvl="1"/>
            <a:r>
              <a:rPr lang="en-US" smtClean="0"/>
              <a:t>Best practice: establish internal project management communities</a:t>
            </a:r>
          </a:p>
          <a:p>
            <a:pPr lvl="1"/>
            <a:r>
              <a:rPr lang="en-US" smtClean="0"/>
              <a:t>Capability: facilitate project management activities</a:t>
            </a:r>
          </a:p>
          <a:p>
            <a:pPr lvl="1"/>
            <a:r>
              <a:rPr lang="en-US" smtClean="0"/>
              <a:t>Outcome: local initiatives, meaning the organization develops pockets of consensus around areas of special interest</a:t>
            </a:r>
          </a:p>
          <a:p>
            <a:pPr lvl="1"/>
            <a:r>
              <a:rPr lang="en-US" smtClean="0"/>
              <a:t>Key performance indicator: community addresses local issues</a:t>
            </a:r>
          </a:p>
          <a:p>
            <a:r>
              <a:rPr lang="en-US" sz="2400" smtClean="0"/>
              <a:t>Best practices are organized into three levels: project, program and portfolio. Within each category, best practices are categorized by four stages of process improvement: standardize, measure, control and improve</a:t>
            </a:r>
          </a:p>
          <a:p>
            <a:pPr lvl="1"/>
            <a:endParaRPr lang="en-US" smtClean="0"/>
          </a:p>
          <a:p>
            <a:endParaRPr lang="en-US" smtClean="0"/>
          </a:p>
        </p:txBody>
      </p:sp>
      <p:sp>
        <p:nvSpPr>
          <p:cNvPr id="5" name="Slide Number Placeholder 4"/>
          <p:cNvSpPr>
            <a:spLocks noGrp="1"/>
          </p:cNvSpPr>
          <p:nvPr>
            <p:ph type="sldNum" sz="quarter" idx="11"/>
          </p:nvPr>
        </p:nvSpPr>
        <p:spPr/>
        <p:txBody>
          <a:bodyPr/>
          <a:lstStyle/>
          <a:p>
            <a:pPr>
              <a:defRPr/>
            </a:pPr>
            <a:fld id="{B688DACC-5A3E-4CBA-B0AD-30D59E595FAA}" type="slidenum">
              <a:rPr lang="en-US" smtClean="0"/>
              <a:pPr>
                <a:defRPr/>
              </a:pPr>
              <a:t>60</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6"/>
          <p:cNvSpPr>
            <a:spLocks noGrp="1" noChangeArrowheads="1"/>
          </p:cNvSpPr>
          <p:nvPr>
            <p:ph type="title"/>
          </p:nvPr>
        </p:nvSpPr>
        <p:spPr>
          <a:xfrm>
            <a:off x="381000" y="0"/>
            <a:ext cx="8305800" cy="1143000"/>
          </a:xfrm>
        </p:spPr>
        <p:txBody>
          <a:bodyPr/>
          <a:lstStyle/>
          <a:p>
            <a:r>
              <a:rPr lang="en-US" smtClean="0"/>
              <a:t>Quality Planning</a:t>
            </a:r>
          </a:p>
        </p:txBody>
      </p:sp>
      <p:sp>
        <p:nvSpPr>
          <p:cNvPr id="14340" name="Rectangle 1027"/>
          <p:cNvSpPr>
            <a:spLocks noGrp="1" noChangeArrowheads="1"/>
          </p:cNvSpPr>
          <p:nvPr>
            <p:ph type="body" idx="1"/>
          </p:nvPr>
        </p:nvSpPr>
        <p:spPr>
          <a:xfrm>
            <a:off x="228600" y="1066800"/>
            <a:ext cx="8415338" cy="5334000"/>
          </a:xfrm>
        </p:spPr>
        <p:txBody>
          <a:bodyPr/>
          <a:lstStyle/>
          <a:p>
            <a:pPr>
              <a:spcBef>
                <a:spcPct val="100000"/>
              </a:spcBef>
            </a:pPr>
            <a:r>
              <a:rPr lang="en-US" smtClean="0"/>
              <a:t>Implies the ability to anticipate situations and prepare actions to bring about the desired outcome</a:t>
            </a:r>
          </a:p>
          <a:p>
            <a:pPr>
              <a:spcBef>
                <a:spcPct val="100000"/>
              </a:spcBef>
            </a:pPr>
            <a:endParaRPr lang="en-US" smtClean="0"/>
          </a:p>
          <a:p>
            <a:pPr>
              <a:spcBef>
                <a:spcPct val="100000"/>
              </a:spcBef>
            </a:pPr>
            <a:endParaRPr lang="en-US" sz="1400" smtClean="0"/>
          </a:p>
          <a:p>
            <a:pPr>
              <a:spcBef>
                <a:spcPct val="100000"/>
              </a:spcBef>
            </a:pPr>
            <a:r>
              <a:rPr lang="en-US" smtClean="0"/>
              <a:t>Important to prevent defects by:</a:t>
            </a:r>
          </a:p>
          <a:p>
            <a:pPr lvl="1">
              <a:spcBef>
                <a:spcPts val="600"/>
              </a:spcBef>
            </a:pPr>
            <a:r>
              <a:rPr lang="en-US" smtClean="0"/>
              <a:t>Selecting proper materials</a:t>
            </a:r>
          </a:p>
          <a:p>
            <a:pPr lvl="1">
              <a:spcBef>
                <a:spcPts val="600"/>
              </a:spcBef>
            </a:pPr>
            <a:r>
              <a:rPr lang="en-US" smtClean="0"/>
              <a:t>Training and indoctrinating people in quality</a:t>
            </a:r>
          </a:p>
          <a:p>
            <a:pPr lvl="1">
              <a:spcBef>
                <a:spcPts val="600"/>
              </a:spcBef>
            </a:pPr>
            <a:r>
              <a:rPr lang="en-US" smtClean="0"/>
              <a:t>Planning a process that ensures the appropriate outcome</a:t>
            </a:r>
          </a:p>
        </p:txBody>
      </p:sp>
      <p:sp>
        <p:nvSpPr>
          <p:cNvPr id="6" name="Slide Number Placeholder 5"/>
          <p:cNvSpPr>
            <a:spLocks noGrp="1"/>
          </p:cNvSpPr>
          <p:nvPr>
            <p:ph type="sldNum" sz="quarter" idx="11"/>
          </p:nvPr>
        </p:nvSpPr>
        <p:spPr/>
        <p:txBody>
          <a:bodyPr/>
          <a:lstStyle/>
          <a:p>
            <a:pPr>
              <a:defRPr/>
            </a:pPr>
            <a:fld id="{2D0818D4-F45B-4F5E-A2EA-E18B95BAD1ED}" type="slidenum">
              <a:rPr lang="en-US" smtClean="0"/>
              <a:pPr>
                <a:defRPr/>
              </a:pPr>
              <a:t>7</a:t>
            </a:fld>
            <a:endParaRPr lang="en-US" dirty="0"/>
          </a:p>
        </p:txBody>
      </p:sp>
      <p:pic>
        <p:nvPicPr>
          <p:cNvPr id="16391" name="Picture 7"/>
          <p:cNvPicPr>
            <a:picLocks noChangeAspect="1" noChangeArrowheads="1"/>
          </p:cNvPicPr>
          <p:nvPr/>
        </p:nvPicPr>
        <p:blipFill>
          <a:blip r:embed="rId2"/>
          <a:srcRect/>
          <a:stretch>
            <a:fillRect/>
          </a:stretch>
        </p:blipFill>
        <p:spPr bwMode="auto">
          <a:xfrm>
            <a:off x="2209800" y="2286000"/>
            <a:ext cx="5178425" cy="1611313"/>
          </a:xfrm>
          <a:prstGeom prst="rect">
            <a:avLst/>
          </a:prstGeom>
          <a:solidFill>
            <a:srgbClr val="00B0F0"/>
          </a:solidFill>
          <a:ln w="9525">
            <a:solidFill>
              <a:srgbClr val="0000CC"/>
            </a:solidFill>
            <a:miter lim="800000"/>
            <a:headEnd/>
            <a:tailEnd/>
          </a:ln>
          <a:effectLst>
            <a:outerShdw blurRad="50800" dist="50800" dir="5400000" algn="ctr" rotWithShape="0">
              <a:srgbClr val="0000CC"/>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Design of Experiments</a:t>
            </a:r>
          </a:p>
        </p:txBody>
      </p:sp>
      <p:sp>
        <p:nvSpPr>
          <p:cNvPr id="17411" name="Rectangle 3"/>
          <p:cNvSpPr>
            <a:spLocks noGrp="1" noChangeArrowheads="1"/>
          </p:cNvSpPr>
          <p:nvPr>
            <p:ph type="body" idx="1"/>
          </p:nvPr>
        </p:nvSpPr>
        <p:spPr>
          <a:xfrm>
            <a:off x="152400" y="990600"/>
            <a:ext cx="8839200" cy="5257800"/>
          </a:xfrm>
        </p:spPr>
        <p:txBody>
          <a:bodyPr/>
          <a:lstStyle/>
          <a:p>
            <a:pPr marL="273050" lvl="1" indent="-273050">
              <a:spcBef>
                <a:spcPts val="600"/>
              </a:spcBef>
              <a:buClr>
                <a:schemeClr val="accent1"/>
              </a:buClr>
              <a:defRPr/>
            </a:pPr>
            <a:r>
              <a:rPr lang="en-US" b="1" dirty="0" smtClean="0"/>
              <a:t>Design of experiments</a:t>
            </a:r>
            <a:r>
              <a:rPr lang="en-US" dirty="0" smtClean="0"/>
              <a:t> is a quality planning technique that helps identify which variables have the most influence on the overall outcome of a process</a:t>
            </a:r>
          </a:p>
          <a:p>
            <a:pPr marL="547687" lvl="2" indent="-273050">
              <a:spcBef>
                <a:spcPts val="600"/>
              </a:spcBef>
              <a:buClr>
                <a:schemeClr val="accent1"/>
              </a:buClr>
              <a:defRPr/>
            </a:pPr>
            <a:r>
              <a:rPr lang="en-US" sz="1800" dirty="0" smtClean="0"/>
              <a:t>Computer chip designer would determine what combination of materials and equipment will produce the most reliable chips at a reasonable cost</a:t>
            </a:r>
          </a:p>
          <a:p>
            <a:pPr>
              <a:spcBef>
                <a:spcPts val="600"/>
              </a:spcBef>
              <a:defRPr/>
            </a:pPr>
            <a:r>
              <a:rPr lang="en-US" sz="2400" dirty="0" smtClean="0"/>
              <a:t>Also applies to project management issues, such as cost and schedule trade-offs</a:t>
            </a:r>
          </a:p>
          <a:p>
            <a:pPr lvl="1">
              <a:spcBef>
                <a:spcPts val="600"/>
              </a:spcBef>
              <a:defRPr/>
            </a:pPr>
            <a:r>
              <a:rPr lang="en-US" sz="1800" dirty="0" smtClean="0"/>
              <a:t>Junior programmers cost less than senior programmers but will not produce the same level of work in the same amount of time</a:t>
            </a:r>
          </a:p>
          <a:p>
            <a:pPr>
              <a:spcBef>
                <a:spcPts val="600"/>
              </a:spcBef>
              <a:defRPr/>
            </a:pPr>
            <a:r>
              <a:rPr lang="en-US" sz="2400" dirty="0" smtClean="0"/>
              <a:t>An appropriately designed experiment to compute` project costs and durations for various combinations of staff can help determine an optimal mix of personnel</a:t>
            </a:r>
          </a:p>
          <a:p>
            <a:pPr>
              <a:spcBef>
                <a:spcPts val="600"/>
              </a:spcBef>
              <a:defRPr/>
            </a:pPr>
            <a:r>
              <a:rPr lang="en-US" sz="2400" dirty="0" smtClean="0"/>
              <a:t>Involves documenting important factors that directly contribute to meeting customer requireme</a:t>
            </a:r>
            <a:r>
              <a:rPr lang="en-US" sz="2600" dirty="0" smtClean="0"/>
              <a:t>nts</a:t>
            </a:r>
          </a:p>
          <a:p>
            <a:pPr>
              <a:lnSpc>
                <a:spcPct val="90000"/>
              </a:lnSpc>
              <a:buFont typeface="Wingdings" pitchFamily="2" charset="2"/>
              <a:buNone/>
              <a:defRPr/>
            </a:pPr>
            <a:endParaRPr lang="en-US" dirty="0" smtClean="0"/>
          </a:p>
          <a:p>
            <a:pPr>
              <a:lnSpc>
                <a:spcPct val="90000"/>
              </a:lnSpc>
              <a:defRPr/>
            </a:pPr>
            <a:endParaRPr lang="en-US" dirty="0" smtClean="0"/>
          </a:p>
        </p:txBody>
      </p:sp>
      <p:sp>
        <p:nvSpPr>
          <p:cNvPr id="6" name="Slide Number Placeholder 5"/>
          <p:cNvSpPr>
            <a:spLocks noGrp="1"/>
          </p:cNvSpPr>
          <p:nvPr>
            <p:ph type="sldNum" sz="quarter" idx="11"/>
          </p:nvPr>
        </p:nvSpPr>
        <p:spPr/>
        <p:txBody>
          <a:bodyPr/>
          <a:lstStyle/>
          <a:p>
            <a:pPr>
              <a:defRPr/>
            </a:pPr>
            <a:fld id="{0814A581-A98D-4B03-8DCF-17BD3F8E1832}"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81000" y="76200"/>
            <a:ext cx="8305800" cy="838200"/>
          </a:xfrm>
        </p:spPr>
        <p:txBody>
          <a:bodyPr/>
          <a:lstStyle/>
          <a:p>
            <a:r>
              <a:rPr lang="en-US" smtClean="0"/>
              <a:t>Scope Aspects of IT Projects</a:t>
            </a:r>
          </a:p>
        </p:txBody>
      </p:sp>
      <p:sp>
        <p:nvSpPr>
          <p:cNvPr id="16388" name="Rectangle 3"/>
          <p:cNvSpPr>
            <a:spLocks noGrp="1" noChangeArrowheads="1"/>
          </p:cNvSpPr>
          <p:nvPr>
            <p:ph type="body" idx="1"/>
          </p:nvPr>
        </p:nvSpPr>
        <p:spPr>
          <a:xfrm>
            <a:off x="152400" y="838200"/>
            <a:ext cx="8991600" cy="5410200"/>
          </a:xfrm>
        </p:spPr>
        <p:txBody>
          <a:bodyPr/>
          <a:lstStyle/>
          <a:p>
            <a:r>
              <a:rPr lang="en-US" sz="2200" smtClean="0"/>
              <a:t>It is often difficult for customers to explain exactly what they want in an IT project. Important scope aspects of IT projects that affect quality include:</a:t>
            </a:r>
          </a:p>
          <a:p>
            <a:pPr lvl="1"/>
            <a:r>
              <a:rPr lang="en-US" sz="2000" b="1" smtClean="0"/>
              <a:t>Functionality</a:t>
            </a:r>
            <a:r>
              <a:rPr lang="en-US" sz="2000" smtClean="0"/>
              <a:t> is the degree to which a system performs its intended function</a:t>
            </a:r>
          </a:p>
          <a:p>
            <a:pPr lvl="2"/>
            <a:r>
              <a:rPr lang="en-US" sz="1800" b="1" smtClean="0"/>
              <a:t>Features</a:t>
            </a:r>
            <a:r>
              <a:rPr lang="en-US" sz="1800" smtClean="0"/>
              <a:t> are the system’s special characteristics that appeal to users. It is important to specify which are required and which are optional</a:t>
            </a:r>
          </a:p>
          <a:p>
            <a:pPr lvl="1"/>
            <a:r>
              <a:rPr lang="en-US" sz="2000" b="1" smtClean="0"/>
              <a:t>System</a:t>
            </a:r>
            <a:r>
              <a:rPr lang="en-US" sz="2000" smtClean="0"/>
              <a:t> </a:t>
            </a:r>
            <a:r>
              <a:rPr lang="en-US" sz="2000" b="1" smtClean="0"/>
              <a:t>outputs</a:t>
            </a:r>
            <a:r>
              <a:rPr lang="en-US" sz="2000" smtClean="0"/>
              <a:t> are the screens and reports the system generates. Need to define clearly what they look like</a:t>
            </a:r>
          </a:p>
          <a:p>
            <a:pPr lvl="1"/>
            <a:r>
              <a:rPr lang="en-US" sz="2000" b="1" smtClean="0"/>
              <a:t>Performance</a:t>
            </a:r>
            <a:r>
              <a:rPr lang="en-US" sz="2000" smtClean="0"/>
              <a:t> addresses how well a product or service performs the customer’s intended use. </a:t>
            </a:r>
          </a:p>
          <a:p>
            <a:pPr lvl="2"/>
            <a:r>
              <a:rPr lang="en-US" sz="1800" smtClean="0"/>
              <a:t>Need to know volumes of data and transactions, number of simultaneous users, required response time, etc.</a:t>
            </a:r>
          </a:p>
          <a:p>
            <a:pPr lvl="1"/>
            <a:r>
              <a:rPr lang="en-US" sz="2000" b="1" smtClean="0"/>
              <a:t>Reliability</a:t>
            </a:r>
            <a:r>
              <a:rPr lang="en-US" sz="2000" smtClean="0"/>
              <a:t> is the ability of a product or service to perform as expected under normal conditions (customers must define expected level of service)</a:t>
            </a:r>
          </a:p>
          <a:p>
            <a:pPr lvl="2"/>
            <a:r>
              <a:rPr lang="en-US" sz="1800" b="1" smtClean="0"/>
              <a:t>Maintainability</a:t>
            </a:r>
            <a:r>
              <a:rPr lang="en-US" sz="1800" smtClean="0"/>
              <a:t> addresses the ease of performing maintenance on a product</a:t>
            </a:r>
          </a:p>
        </p:txBody>
      </p:sp>
      <p:sp>
        <p:nvSpPr>
          <p:cNvPr id="6" name="Slide Number Placeholder 5"/>
          <p:cNvSpPr>
            <a:spLocks noGrp="1"/>
          </p:cNvSpPr>
          <p:nvPr>
            <p:ph type="sldNum" sz="quarter" idx="11"/>
          </p:nvPr>
        </p:nvSpPr>
        <p:spPr/>
        <p:txBody>
          <a:bodyPr/>
          <a:lstStyle/>
          <a:p>
            <a:pPr>
              <a:defRPr/>
            </a:pPr>
            <a:fld id="{0A21116A-D16D-4493-B37B-EFE74DE01D0D}" type="slidenum">
              <a:rPr lang="en-US" smtClean="0"/>
              <a:pPr>
                <a:defRPr/>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2763</TotalTime>
  <Words>4874</Words>
  <Application>Microsoft PowerPoint</Application>
  <PresentationFormat>On-screen Show (4:3)</PresentationFormat>
  <Paragraphs>445</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Wingdings 2</vt:lpstr>
      <vt:lpstr>Times New Roman</vt:lpstr>
      <vt:lpstr>Arial Rounded MT Bold</vt:lpstr>
      <vt:lpstr>Arial Black</vt:lpstr>
      <vt:lpstr>Wingdings</vt:lpstr>
      <vt:lpstr>Equity</vt:lpstr>
      <vt:lpstr> Project Quality Management</vt:lpstr>
      <vt:lpstr>The Importance of  Project Quality Management</vt:lpstr>
      <vt:lpstr>What Went Wrong?</vt:lpstr>
      <vt:lpstr>What Is Project Quality?</vt:lpstr>
      <vt:lpstr>What Is Project Quality Management?</vt:lpstr>
      <vt:lpstr>Project Quality Management Summary</vt:lpstr>
      <vt:lpstr>Quality Planning</vt:lpstr>
      <vt:lpstr>Design of Experiments</vt:lpstr>
      <vt:lpstr>Scope Aspects of IT Projects</vt:lpstr>
      <vt:lpstr>Who’s Responsible for the  Quality of Projects?</vt:lpstr>
      <vt:lpstr>Quality Assurance</vt:lpstr>
      <vt:lpstr>Quality Control</vt:lpstr>
      <vt:lpstr>Tools &amp; Techniques for Quality Control</vt:lpstr>
      <vt:lpstr>Sample Cause-and-Effect Diagram</vt:lpstr>
      <vt:lpstr>Sample Cause-and-Effect Diagram</vt:lpstr>
      <vt:lpstr>Quality Control Charts</vt:lpstr>
      <vt:lpstr>The Seven Run Rule</vt:lpstr>
      <vt:lpstr>Sample Quality Control Chart</vt:lpstr>
      <vt:lpstr>Run Chart</vt:lpstr>
      <vt:lpstr>Scatter Diagram</vt:lpstr>
      <vt:lpstr>Histograms</vt:lpstr>
      <vt:lpstr>Pareto Charts</vt:lpstr>
      <vt:lpstr>Sample Pareto Diagram</vt:lpstr>
      <vt:lpstr>Flowcharts</vt:lpstr>
      <vt:lpstr>Statistical Sampling</vt:lpstr>
      <vt:lpstr>Six Sigma</vt:lpstr>
      <vt:lpstr>Basic Information on Six Sigma</vt:lpstr>
      <vt:lpstr>DMAIC</vt:lpstr>
      <vt:lpstr>How Is Six Sigma Quality Control Unique?</vt:lpstr>
      <vt:lpstr>What Went Right?</vt:lpstr>
      <vt:lpstr>Six Sigma and Project Management</vt:lpstr>
      <vt:lpstr>Six Sigma Projects Use  Project Management</vt:lpstr>
      <vt:lpstr>Six Sigma and Statistics</vt:lpstr>
      <vt:lpstr>Six Sigma Uses a Conversion Table</vt:lpstr>
      <vt:lpstr>Normal Distribution and Standard Deviation</vt:lpstr>
      <vt:lpstr>Normal Distribution and Standard Deviation</vt:lpstr>
      <vt:lpstr>Sigma Conversion Table</vt:lpstr>
      <vt:lpstr>Six 9s of Quality</vt:lpstr>
      <vt:lpstr>Testing</vt:lpstr>
      <vt:lpstr>Types of Tests</vt:lpstr>
      <vt:lpstr>Testing Tasks in the Software Development Life Cycle</vt:lpstr>
      <vt:lpstr>Testing Alone Is Not Enough</vt:lpstr>
      <vt:lpstr>Modern Quality Management</vt:lpstr>
      <vt:lpstr>Quality Experts</vt:lpstr>
      <vt:lpstr>Quality Experts</vt:lpstr>
      <vt:lpstr>Malcolm Baldrige Award</vt:lpstr>
      <vt:lpstr>Malcolm Baldrige Award</vt:lpstr>
      <vt:lpstr>ISO Standards</vt:lpstr>
      <vt:lpstr>Improving Information Technology Project Quality</vt:lpstr>
      <vt:lpstr>Leadership</vt:lpstr>
      <vt:lpstr>The Cost of Quality</vt:lpstr>
      <vt:lpstr>Five Cost Categories  Related to Quality</vt:lpstr>
      <vt:lpstr>Five Cost Categories  Related to Quality</vt:lpstr>
      <vt:lpstr>Media Snapshot</vt:lpstr>
      <vt:lpstr>Organizational Influences, Workplace Factors, and Quality</vt:lpstr>
      <vt:lpstr>Expectations and Cultural Differences in Quality</vt:lpstr>
      <vt:lpstr>Maturity Models</vt:lpstr>
      <vt:lpstr>Slide 58</vt:lpstr>
      <vt:lpstr>PMI’s Maturity Model</vt:lpstr>
      <vt:lpstr>Best Practice</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Course Technology</dc:creator>
  <cp:lastModifiedBy>USER</cp:lastModifiedBy>
  <cp:revision>203</cp:revision>
  <dcterms:created xsi:type="dcterms:W3CDTF">2001-07-05T23:10:12Z</dcterms:created>
  <dcterms:modified xsi:type="dcterms:W3CDTF">2019-09-24T04:55:48Z</dcterms:modified>
</cp:coreProperties>
</file>