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4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8636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8636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4769" y="69850"/>
            <a:ext cx="9014460" cy="6691630"/>
          </a:xfrm>
          <a:custGeom>
            <a:avLst/>
            <a:gdLst/>
            <a:ahLst/>
            <a:cxnLst/>
            <a:rect l="l" t="t" r="r" b="b"/>
            <a:pathLst>
              <a:path w="9014460" h="6691630">
                <a:moveTo>
                  <a:pt x="330200" y="0"/>
                </a:moveTo>
                <a:lnTo>
                  <a:pt x="285296" y="3968"/>
                </a:lnTo>
                <a:lnTo>
                  <a:pt x="241137" y="15373"/>
                </a:lnTo>
                <a:lnTo>
                  <a:pt x="198467" y="33465"/>
                </a:lnTo>
                <a:lnTo>
                  <a:pt x="158029" y="57494"/>
                </a:lnTo>
                <a:lnTo>
                  <a:pt x="120568" y="86710"/>
                </a:lnTo>
                <a:lnTo>
                  <a:pt x="86829" y="120362"/>
                </a:lnTo>
                <a:lnTo>
                  <a:pt x="57555" y="157702"/>
                </a:lnTo>
                <a:lnTo>
                  <a:pt x="33491" y="197978"/>
                </a:lnTo>
                <a:lnTo>
                  <a:pt x="15381" y="240442"/>
                </a:lnTo>
                <a:lnTo>
                  <a:pt x="3969" y="284342"/>
                </a:lnTo>
                <a:lnTo>
                  <a:pt x="0" y="328929"/>
                </a:lnTo>
                <a:lnTo>
                  <a:pt x="0" y="6361430"/>
                </a:lnTo>
                <a:lnTo>
                  <a:pt x="3969" y="6406333"/>
                </a:lnTo>
                <a:lnTo>
                  <a:pt x="15381" y="6450492"/>
                </a:lnTo>
                <a:lnTo>
                  <a:pt x="33491" y="6493162"/>
                </a:lnTo>
                <a:lnTo>
                  <a:pt x="57555" y="6533600"/>
                </a:lnTo>
                <a:lnTo>
                  <a:pt x="86829" y="6571061"/>
                </a:lnTo>
                <a:lnTo>
                  <a:pt x="120568" y="6604800"/>
                </a:lnTo>
                <a:lnTo>
                  <a:pt x="158029" y="6634074"/>
                </a:lnTo>
                <a:lnTo>
                  <a:pt x="198467" y="6658138"/>
                </a:lnTo>
                <a:lnTo>
                  <a:pt x="241137" y="6676248"/>
                </a:lnTo>
                <a:lnTo>
                  <a:pt x="285296" y="6687660"/>
                </a:lnTo>
                <a:lnTo>
                  <a:pt x="330200" y="6691630"/>
                </a:lnTo>
                <a:lnTo>
                  <a:pt x="8684260" y="6691630"/>
                </a:lnTo>
                <a:lnTo>
                  <a:pt x="8729163" y="6687660"/>
                </a:lnTo>
                <a:lnTo>
                  <a:pt x="8773322" y="6676248"/>
                </a:lnTo>
                <a:lnTo>
                  <a:pt x="8815992" y="6658138"/>
                </a:lnTo>
                <a:lnTo>
                  <a:pt x="8856430" y="6634074"/>
                </a:lnTo>
                <a:lnTo>
                  <a:pt x="8893891" y="6604800"/>
                </a:lnTo>
                <a:lnTo>
                  <a:pt x="8927630" y="6571061"/>
                </a:lnTo>
                <a:lnTo>
                  <a:pt x="8956904" y="6533600"/>
                </a:lnTo>
                <a:lnTo>
                  <a:pt x="8980968" y="6493162"/>
                </a:lnTo>
                <a:lnTo>
                  <a:pt x="8999078" y="6450492"/>
                </a:lnTo>
                <a:lnTo>
                  <a:pt x="9010490" y="6406333"/>
                </a:lnTo>
                <a:lnTo>
                  <a:pt x="9014460" y="6361430"/>
                </a:lnTo>
                <a:lnTo>
                  <a:pt x="9014460" y="328929"/>
                </a:lnTo>
                <a:lnTo>
                  <a:pt x="9010490" y="284342"/>
                </a:lnTo>
                <a:lnTo>
                  <a:pt x="8999078" y="240442"/>
                </a:lnTo>
                <a:lnTo>
                  <a:pt x="8980968" y="197978"/>
                </a:lnTo>
                <a:lnTo>
                  <a:pt x="8956904" y="157702"/>
                </a:lnTo>
                <a:lnTo>
                  <a:pt x="8927630" y="120362"/>
                </a:lnTo>
                <a:lnTo>
                  <a:pt x="8893891" y="86710"/>
                </a:lnTo>
                <a:lnTo>
                  <a:pt x="8856430" y="57494"/>
                </a:lnTo>
                <a:lnTo>
                  <a:pt x="8815992" y="33465"/>
                </a:lnTo>
                <a:lnTo>
                  <a:pt x="8773322" y="15373"/>
                </a:lnTo>
                <a:lnTo>
                  <a:pt x="8729163" y="3968"/>
                </a:lnTo>
                <a:lnTo>
                  <a:pt x="8684260" y="0"/>
                </a:lnTo>
                <a:lnTo>
                  <a:pt x="330200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3500" y="1397000"/>
            <a:ext cx="9019540" cy="120650"/>
          </a:xfrm>
          <a:custGeom>
            <a:avLst/>
            <a:gdLst/>
            <a:ahLst/>
            <a:cxnLst/>
            <a:rect l="l" t="t" r="r" b="b"/>
            <a:pathLst>
              <a:path w="9019540" h="120650">
                <a:moveTo>
                  <a:pt x="9019540" y="0"/>
                </a:moveTo>
                <a:lnTo>
                  <a:pt x="0" y="0"/>
                </a:lnTo>
                <a:lnTo>
                  <a:pt x="0" y="120650"/>
                </a:lnTo>
                <a:lnTo>
                  <a:pt x="9019540" y="120650"/>
                </a:lnTo>
                <a:lnTo>
                  <a:pt x="9019540" y="0"/>
                </a:lnTo>
                <a:close/>
              </a:path>
            </a:pathLst>
          </a:custGeom>
          <a:solidFill>
            <a:srgbClr val="E5B0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500" y="2975610"/>
            <a:ext cx="9019540" cy="111760"/>
          </a:xfrm>
          <a:custGeom>
            <a:avLst/>
            <a:gdLst/>
            <a:ahLst/>
            <a:cxnLst/>
            <a:rect l="l" t="t" r="r" b="b"/>
            <a:pathLst>
              <a:path w="9019540" h="111760">
                <a:moveTo>
                  <a:pt x="9019540" y="0"/>
                </a:moveTo>
                <a:lnTo>
                  <a:pt x="0" y="0"/>
                </a:lnTo>
                <a:lnTo>
                  <a:pt x="0" y="111760"/>
                </a:lnTo>
                <a:lnTo>
                  <a:pt x="9019540" y="111760"/>
                </a:lnTo>
                <a:lnTo>
                  <a:pt x="9019540" y="0"/>
                </a:lnTo>
                <a:close/>
              </a:path>
            </a:pathLst>
          </a:custGeom>
          <a:solidFill>
            <a:srgbClr val="9083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8636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0" y="69850"/>
            <a:ext cx="9013190" cy="6692900"/>
          </a:xfrm>
          <a:custGeom>
            <a:avLst/>
            <a:gdLst/>
            <a:ahLst/>
            <a:cxnLst/>
            <a:rect l="l" t="t" r="r" b="b"/>
            <a:pathLst>
              <a:path w="9013190" h="6692900">
                <a:moveTo>
                  <a:pt x="328930" y="0"/>
                </a:moveTo>
                <a:lnTo>
                  <a:pt x="284056" y="3968"/>
                </a:lnTo>
                <a:lnTo>
                  <a:pt x="239978" y="15373"/>
                </a:lnTo>
                <a:lnTo>
                  <a:pt x="197429" y="33465"/>
                </a:lnTo>
                <a:lnTo>
                  <a:pt x="157141" y="57494"/>
                </a:lnTo>
                <a:lnTo>
                  <a:pt x="119847" y="86710"/>
                </a:lnTo>
                <a:lnTo>
                  <a:pt x="86280" y="120362"/>
                </a:lnTo>
                <a:lnTo>
                  <a:pt x="57173" y="157702"/>
                </a:lnTo>
                <a:lnTo>
                  <a:pt x="33259" y="197978"/>
                </a:lnTo>
                <a:lnTo>
                  <a:pt x="15270" y="240442"/>
                </a:lnTo>
                <a:lnTo>
                  <a:pt x="3939" y="284342"/>
                </a:lnTo>
                <a:lnTo>
                  <a:pt x="0" y="328929"/>
                </a:lnTo>
                <a:lnTo>
                  <a:pt x="0" y="6362700"/>
                </a:lnTo>
                <a:lnTo>
                  <a:pt x="3939" y="6407603"/>
                </a:lnTo>
                <a:lnTo>
                  <a:pt x="15270" y="6451762"/>
                </a:lnTo>
                <a:lnTo>
                  <a:pt x="33259" y="6494432"/>
                </a:lnTo>
                <a:lnTo>
                  <a:pt x="57173" y="6534870"/>
                </a:lnTo>
                <a:lnTo>
                  <a:pt x="86280" y="6572331"/>
                </a:lnTo>
                <a:lnTo>
                  <a:pt x="119847" y="6606070"/>
                </a:lnTo>
                <a:lnTo>
                  <a:pt x="157141" y="6635344"/>
                </a:lnTo>
                <a:lnTo>
                  <a:pt x="197429" y="6659408"/>
                </a:lnTo>
                <a:lnTo>
                  <a:pt x="239978" y="6677518"/>
                </a:lnTo>
                <a:lnTo>
                  <a:pt x="284056" y="6688930"/>
                </a:lnTo>
                <a:lnTo>
                  <a:pt x="328930" y="6692900"/>
                </a:lnTo>
                <a:lnTo>
                  <a:pt x="8684260" y="6692900"/>
                </a:lnTo>
                <a:lnTo>
                  <a:pt x="8728847" y="6688930"/>
                </a:lnTo>
                <a:lnTo>
                  <a:pt x="8772747" y="6677518"/>
                </a:lnTo>
                <a:lnTo>
                  <a:pt x="8815211" y="6659408"/>
                </a:lnTo>
                <a:lnTo>
                  <a:pt x="8855487" y="6635344"/>
                </a:lnTo>
                <a:lnTo>
                  <a:pt x="8892827" y="6606070"/>
                </a:lnTo>
                <a:lnTo>
                  <a:pt x="8926479" y="6572331"/>
                </a:lnTo>
                <a:lnTo>
                  <a:pt x="8955695" y="6534870"/>
                </a:lnTo>
                <a:lnTo>
                  <a:pt x="8979724" y="6494432"/>
                </a:lnTo>
                <a:lnTo>
                  <a:pt x="8997816" y="6451762"/>
                </a:lnTo>
                <a:lnTo>
                  <a:pt x="9009221" y="6407603"/>
                </a:lnTo>
                <a:lnTo>
                  <a:pt x="9013190" y="6362700"/>
                </a:lnTo>
                <a:lnTo>
                  <a:pt x="9013190" y="328929"/>
                </a:lnTo>
                <a:lnTo>
                  <a:pt x="9009221" y="284342"/>
                </a:lnTo>
                <a:lnTo>
                  <a:pt x="8997816" y="240442"/>
                </a:lnTo>
                <a:lnTo>
                  <a:pt x="8979724" y="197978"/>
                </a:lnTo>
                <a:lnTo>
                  <a:pt x="8955695" y="157702"/>
                </a:lnTo>
                <a:lnTo>
                  <a:pt x="8926479" y="120362"/>
                </a:lnTo>
                <a:lnTo>
                  <a:pt x="8892827" y="86710"/>
                </a:lnTo>
                <a:lnTo>
                  <a:pt x="8855487" y="57494"/>
                </a:lnTo>
                <a:lnTo>
                  <a:pt x="8815211" y="33465"/>
                </a:lnTo>
                <a:lnTo>
                  <a:pt x="8772747" y="15373"/>
                </a:lnTo>
                <a:lnTo>
                  <a:pt x="8728847" y="3968"/>
                </a:lnTo>
                <a:lnTo>
                  <a:pt x="8684260" y="0"/>
                </a:lnTo>
                <a:lnTo>
                  <a:pt x="328930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739" y="93979"/>
            <a:ext cx="746252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8636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3714" y="1962009"/>
            <a:ext cx="8116570" cy="2731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69" y="69850"/>
            <a:ext cx="9014460" cy="6691630"/>
          </a:xfrm>
          <a:custGeom>
            <a:avLst/>
            <a:gdLst/>
            <a:ahLst/>
            <a:cxnLst/>
            <a:rect l="l" t="t" r="r" b="b"/>
            <a:pathLst>
              <a:path w="9014460" h="6691630">
                <a:moveTo>
                  <a:pt x="330200" y="0"/>
                </a:moveTo>
                <a:lnTo>
                  <a:pt x="285296" y="3968"/>
                </a:lnTo>
                <a:lnTo>
                  <a:pt x="241137" y="15373"/>
                </a:lnTo>
                <a:lnTo>
                  <a:pt x="198467" y="33465"/>
                </a:lnTo>
                <a:lnTo>
                  <a:pt x="158029" y="57494"/>
                </a:lnTo>
                <a:lnTo>
                  <a:pt x="120568" y="86710"/>
                </a:lnTo>
                <a:lnTo>
                  <a:pt x="86829" y="120362"/>
                </a:lnTo>
                <a:lnTo>
                  <a:pt x="57555" y="157702"/>
                </a:lnTo>
                <a:lnTo>
                  <a:pt x="33491" y="197978"/>
                </a:lnTo>
                <a:lnTo>
                  <a:pt x="15381" y="240442"/>
                </a:lnTo>
                <a:lnTo>
                  <a:pt x="3969" y="284342"/>
                </a:lnTo>
                <a:lnTo>
                  <a:pt x="0" y="328929"/>
                </a:lnTo>
                <a:lnTo>
                  <a:pt x="0" y="6361430"/>
                </a:lnTo>
                <a:lnTo>
                  <a:pt x="3969" y="6406333"/>
                </a:lnTo>
                <a:lnTo>
                  <a:pt x="15381" y="6450492"/>
                </a:lnTo>
                <a:lnTo>
                  <a:pt x="33491" y="6493162"/>
                </a:lnTo>
                <a:lnTo>
                  <a:pt x="57555" y="6533600"/>
                </a:lnTo>
                <a:lnTo>
                  <a:pt x="86829" y="6571061"/>
                </a:lnTo>
                <a:lnTo>
                  <a:pt x="120568" y="6604800"/>
                </a:lnTo>
                <a:lnTo>
                  <a:pt x="158029" y="6634074"/>
                </a:lnTo>
                <a:lnTo>
                  <a:pt x="198467" y="6658138"/>
                </a:lnTo>
                <a:lnTo>
                  <a:pt x="241137" y="6676248"/>
                </a:lnTo>
                <a:lnTo>
                  <a:pt x="285296" y="6687660"/>
                </a:lnTo>
                <a:lnTo>
                  <a:pt x="330200" y="6691630"/>
                </a:lnTo>
                <a:lnTo>
                  <a:pt x="8684260" y="6691630"/>
                </a:lnTo>
                <a:lnTo>
                  <a:pt x="8729163" y="6687660"/>
                </a:lnTo>
                <a:lnTo>
                  <a:pt x="8773322" y="6676248"/>
                </a:lnTo>
                <a:lnTo>
                  <a:pt x="8815992" y="6658138"/>
                </a:lnTo>
                <a:lnTo>
                  <a:pt x="8856430" y="6634074"/>
                </a:lnTo>
                <a:lnTo>
                  <a:pt x="8893891" y="6604800"/>
                </a:lnTo>
                <a:lnTo>
                  <a:pt x="8927630" y="6571061"/>
                </a:lnTo>
                <a:lnTo>
                  <a:pt x="8956904" y="6533600"/>
                </a:lnTo>
                <a:lnTo>
                  <a:pt x="8980968" y="6493162"/>
                </a:lnTo>
                <a:lnTo>
                  <a:pt x="8999078" y="6450492"/>
                </a:lnTo>
                <a:lnTo>
                  <a:pt x="9010490" y="6406333"/>
                </a:lnTo>
                <a:lnTo>
                  <a:pt x="9014460" y="6361430"/>
                </a:lnTo>
                <a:lnTo>
                  <a:pt x="9014460" y="328929"/>
                </a:lnTo>
                <a:lnTo>
                  <a:pt x="9010490" y="284342"/>
                </a:lnTo>
                <a:lnTo>
                  <a:pt x="8999078" y="240442"/>
                </a:lnTo>
                <a:lnTo>
                  <a:pt x="8980968" y="197978"/>
                </a:lnTo>
                <a:lnTo>
                  <a:pt x="8956904" y="157702"/>
                </a:lnTo>
                <a:lnTo>
                  <a:pt x="8927630" y="120362"/>
                </a:lnTo>
                <a:lnTo>
                  <a:pt x="8893891" y="86710"/>
                </a:lnTo>
                <a:lnTo>
                  <a:pt x="8856430" y="57494"/>
                </a:lnTo>
                <a:lnTo>
                  <a:pt x="8815992" y="33465"/>
                </a:lnTo>
                <a:lnTo>
                  <a:pt x="8773322" y="15373"/>
                </a:lnTo>
                <a:lnTo>
                  <a:pt x="8729163" y="3968"/>
                </a:lnTo>
                <a:lnTo>
                  <a:pt x="8684260" y="0"/>
                </a:lnTo>
                <a:lnTo>
                  <a:pt x="330200" y="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500" y="1397000"/>
            <a:ext cx="9019540" cy="120650"/>
          </a:xfrm>
          <a:custGeom>
            <a:avLst/>
            <a:gdLst/>
            <a:ahLst/>
            <a:cxnLst/>
            <a:rect l="l" t="t" r="r" b="b"/>
            <a:pathLst>
              <a:path w="9019540" h="120650">
                <a:moveTo>
                  <a:pt x="9019540" y="0"/>
                </a:moveTo>
                <a:lnTo>
                  <a:pt x="0" y="0"/>
                </a:lnTo>
                <a:lnTo>
                  <a:pt x="0" y="120650"/>
                </a:lnTo>
                <a:lnTo>
                  <a:pt x="9019540" y="120650"/>
                </a:lnTo>
                <a:lnTo>
                  <a:pt x="9019540" y="0"/>
                </a:lnTo>
                <a:close/>
              </a:path>
            </a:pathLst>
          </a:custGeom>
          <a:solidFill>
            <a:srgbClr val="E5B0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00" y="2975610"/>
            <a:ext cx="9019540" cy="111760"/>
          </a:xfrm>
          <a:custGeom>
            <a:avLst/>
            <a:gdLst/>
            <a:ahLst/>
            <a:cxnLst/>
            <a:rect l="l" t="t" r="r" b="b"/>
            <a:pathLst>
              <a:path w="9019540" h="111760">
                <a:moveTo>
                  <a:pt x="9019540" y="0"/>
                </a:moveTo>
                <a:lnTo>
                  <a:pt x="0" y="0"/>
                </a:lnTo>
                <a:lnTo>
                  <a:pt x="0" y="111760"/>
                </a:lnTo>
                <a:lnTo>
                  <a:pt x="9019540" y="111760"/>
                </a:lnTo>
                <a:lnTo>
                  <a:pt x="9019540" y="0"/>
                </a:lnTo>
                <a:close/>
              </a:path>
            </a:pathLst>
          </a:custGeom>
          <a:solidFill>
            <a:srgbClr val="9083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93339" y="3166109"/>
            <a:ext cx="3445510" cy="164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indent="-149860">
              <a:lnSpc>
                <a:spcPct val="100000"/>
              </a:lnSpc>
              <a:spcBef>
                <a:spcPts val="100"/>
              </a:spcBef>
              <a:buClr>
                <a:srgbClr val="D24716"/>
              </a:buClr>
              <a:buSzPct val="84090"/>
              <a:buFont typeface="Times New Roman"/>
              <a:buChar char="-"/>
              <a:tabLst>
                <a:tab pos="149860" algn="l"/>
              </a:tabLst>
            </a:pPr>
            <a:r>
              <a:rPr sz="2200" spc="-80" dirty="0">
                <a:solidFill>
                  <a:srgbClr val="686363"/>
                </a:solidFill>
                <a:latin typeface="Times New Roman"/>
                <a:cs typeface="Times New Roman"/>
              </a:rPr>
              <a:t>Introduction</a:t>
            </a:r>
            <a:endParaRPr sz="2200">
              <a:latin typeface="Times New Roman"/>
              <a:cs typeface="Times New Roman"/>
            </a:endParaRPr>
          </a:p>
          <a:p>
            <a:pPr marL="149860" indent="-149860">
              <a:lnSpc>
                <a:spcPct val="100000"/>
              </a:lnSpc>
              <a:spcBef>
                <a:spcPts val="40"/>
              </a:spcBef>
              <a:buClr>
                <a:srgbClr val="D24716"/>
              </a:buClr>
              <a:buSzPct val="84090"/>
              <a:buChar char="-"/>
              <a:tabLst>
                <a:tab pos="149860" algn="l"/>
              </a:tabLst>
            </a:pPr>
            <a:r>
              <a:rPr sz="2200" spc="-150" dirty="0">
                <a:solidFill>
                  <a:srgbClr val="686363"/>
                </a:solidFill>
                <a:latin typeface="Times New Roman"/>
                <a:cs typeface="Times New Roman"/>
              </a:rPr>
              <a:t>Risk</a:t>
            </a:r>
            <a:r>
              <a:rPr sz="2200" spc="-65" dirty="0">
                <a:solidFill>
                  <a:srgbClr val="686363"/>
                </a:solidFill>
                <a:latin typeface="Times New Roman"/>
                <a:cs typeface="Times New Roman"/>
              </a:rPr>
              <a:t> </a:t>
            </a:r>
            <a:r>
              <a:rPr sz="2200" spc="-100" dirty="0">
                <a:solidFill>
                  <a:srgbClr val="686363"/>
                </a:solidFill>
                <a:latin typeface="Times New Roman"/>
                <a:cs typeface="Times New Roman"/>
              </a:rPr>
              <a:t>identification</a:t>
            </a:r>
            <a:endParaRPr sz="2200">
              <a:latin typeface="Times New Roman"/>
              <a:cs typeface="Times New Roman"/>
            </a:endParaRPr>
          </a:p>
          <a:p>
            <a:pPr marL="149860" indent="-149860">
              <a:lnSpc>
                <a:spcPct val="100000"/>
              </a:lnSpc>
              <a:spcBef>
                <a:spcPts val="40"/>
              </a:spcBef>
              <a:buClr>
                <a:srgbClr val="D24716"/>
              </a:buClr>
              <a:buSzPct val="84090"/>
              <a:buChar char="-"/>
              <a:tabLst>
                <a:tab pos="149860" algn="l"/>
              </a:tabLst>
            </a:pPr>
            <a:r>
              <a:rPr sz="2200" spc="-150" dirty="0">
                <a:solidFill>
                  <a:srgbClr val="686363"/>
                </a:solidFill>
                <a:latin typeface="Times New Roman"/>
                <a:cs typeface="Times New Roman"/>
              </a:rPr>
              <a:t>Risk </a:t>
            </a:r>
            <a:r>
              <a:rPr sz="2200" spc="-85" dirty="0">
                <a:solidFill>
                  <a:srgbClr val="686363"/>
                </a:solidFill>
                <a:latin typeface="Times New Roman"/>
                <a:cs typeface="Times New Roman"/>
              </a:rPr>
              <a:t>projection</a:t>
            </a:r>
            <a:r>
              <a:rPr sz="2200" spc="20" dirty="0">
                <a:solidFill>
                  <a:srgbClr val="686363"/>
                </a:solidFill>
                <a:latin typeface="Times New Roman"/>
                <a:cs typeface="Times New Roman"/>
              </a:rPr>
              <a:t> </a:t>
            </a:r>
            <a:r>
              <a:rPr sz="2200" spc="-90" dirty="0">
                <a:solidFill>
                  <a:srgbClr val="686363"/>
                </a:solidFill>
                <a:latin typeface="Times New Roman"/>
                <a:cs typeface="Times New Roman"/>
              </a:rPr>
              <a:t>(estimation)</a:t>
            </a:r>
            <a:endParaRPr sz="2200">
              <a:latin typeface="Times New Roman"/>
              <a:cs typeface="Times New Roman"/>
            </a:endParaRPr>
          </a:p>
          <a:p>
            <a:pPr marL="149860" marR="5080" indent="-149860">
              <a:lnSpc>
                <a:spcPct val="79900"/>
              </a:lnSpc>
              <a:spcBef>
                <a:spcPts val="570"/>
              </a:spcBef>
              <a:buClr>
                <a:srgbClr val="D24716"/>
              </a:buClr>
              <a:buSzPct val="84090"/>
              <a:buChar char="-"/>
              <a:tabLst>
                <a:tab pos="149860" algn="l"/>
              </a:tabLst>
            </a:pPr>
            <a:r>
              <a:rPr sz="2200" spc="-150" dirty="0">
                <a:solidFill>
                  <a:srgbClr val="686363"/>
                </a:solidFill>
                <a:latin typeface="Times New Roman"/>
                <a:cs typeface="Times New Roman"/>
              </a:rPr>
              <a:t>Risk </a:t>
            </a:r>
            <a:r>
              <a:rPr sz="2200" spc="-85" dirty="0">
                <a:solidFill>
                  <a:srgbClr val="686363"/>
                </a:solidFill>
                <a:latin typeface="Times New Roman"/>
                <a:cs typeface="Times New Roman"/>
              </a:rPr>
              <a:t>mitigation, </a:t>
            </a:r>
            <a:r>
              <a:rPr sz="2200" spc="-70" dirty="0">
                <a:solidFill>
                  <a:srgbClr val="686363"/>
                </a:solidFill>
                <a:latin typeface="Times New Roman"/>
                <a:cs typeface="Times New Roman"/>
              </a:rPr>
              <a:t>monitoring,</a:t>
            </a:r>
            <a:r>
              <a:rPr sz="2200" spc="-180" dirty="0">
                <a:solidFill>
                  <a:srgbClr val="686363"/>
                </a:solidFill>
                <a:latin typeface="Times New Roman"/>
                <a:cs typeface="Times New Roman"/>
              </a:rPr>
              <a:t> </a:t>
            </a:r>
            <a:r>
              <a:rPr sz="2200" spc="-125" dirty="0">
                <a:solidFill>
                  <a:srgbClr val="686363"/>
                </a:solidFill>
                <a:latin typeface="Times New Roman"/>
                <a:cs typeface="Times New Roman"/>
              </a:rPr>
              <a:t>and  </a:t>
            </a:r>
            <a:r>
              <a:rPr sz="2200" spc="-114" dirty="0">
                <a:solidFill>
                  <a:srgbClr val="686363"/>
                </a:solidFill>
                <a:latin typeface="Times New Roman"/>
                <a:cs typeface="Times New Roman"/>
              </a:rPr>
              <a:t>management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500" y="1517650"/>
            <a:ext cx="9019540" cy="1457960"/>
          </a:xfrm>
          <a:prstGeom prst="rect">
            <a:avLst/>
          </a:prstGeom>
          <a:solidFill>
            <a:srgbClr val="D24716"/>
          </a:solidFill>
        </p:spPr>
        <p:txBody>
          <a:bodyPr vert="horz" wrap="square" lIns="0" tIns="105410" rIns="0" bIns="0" rtlCol="0">
            <a:spAutoFit/>
          </a:bodyPr>
          <a:lstStyle/>
          <a:p>
            <a:pPr marL="2348230">
              <a:lnSpc>
                <a:spcPct val="100000"/>
              </a:lnSpc>
              <a:spcBef>
                <a:spcPts val="830"/>
              </a:spcBef>
            </a:pPr>
            <a:r>
              <a:rPr sz="4300" spc="-5" dirty="0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sz="4300" spc="-10" dirty="0">
                <a:solidFill>
                  <a:srgbClr val="FFFFFF"/>
                </a:solidFill>
                <a:latin typeface="Arial"/>
                <a:cs typeface="Arial"/>
              </a:rPr>
              <a:t> Management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81659"/>
            <a:ext cx="2592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0" dirty="0"/>
              <a:t>Background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8340" y="1256030"/>
            <a:ext cx="7583170" cy="33566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43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35" dirty="0">
                <a:latin typeface="Times New Roman"/>
                <a:cs typeface="Times New Roman"/>
              </a:rPr>
              <a:t>Risk </a:t>
            </a:r>
            <a:r>
              <a:rPr sz="2000" spc="-90" dirty="0">
                <a:latin typeface="Times New Roman"/>
                <a:cs typeface="Times New Roman"/>
              </a:rPr>
              <a:t>identification </a:t>
            </a:r>
            <a:r>
              <a:rPr sz="2000" spc="-125" dirty="0">
                <a:latin typeface="Times New Roman"/>
                <a:cs typeface="Times New Roman"/>
              </a:rPr>
              <a:t>is </a:t>
            </a:r>
            <a:r>
              <a:rPr sz="2000" spc="-160" dirty="0">
                <a:latin typeface="Times New Roman"/>
                <a:cs typeface="Times New Roman"/>
              </a:rPr>
              <a:t>a </a:t>
            </a:r>
            <a:r>
              <a:rPr sz="2000" spc="-100" dirty="0">
                <a:latin typeface="Times New Roman"/>
                <a:cs typeface="Times New Roman"/>
              </a:rPr>
              <a:t>systematic </a:t>
            </a:r>
            <a:r>
              <a:rPr sz="2000" spc="-55" dirty="0">
                <a:latin typeface="Times New Roman"/>
                <a:cs typeface="Times New Roman"/>
              </a:rPr>
              <a:t>attempt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specify </a:t>
            </a:r>
            <a:r>
              <a:rPr sz="20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threats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to </a:t>
            </a:r>
            <a:r>
              <a:rPr sz="2000" spc="-65" dirty="0">
                <a:latin typeface="Times New Roman"/>
                <a:cs typeface="Times New Roman"/>
              </a:rPr>
              <a:t>the project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plan</a:t>
            </a:r>
            <a:endParaRPr sz="2000">
              <a:latin typeface="Times New Roman"/>
              <a:cs typeface="Times New Roman"/>
            </a:endParaRPr>
          </a:p>
          <a:p>
            <a:pPr marL="285750" marR="45085" indent="-273050">
              <a:lnSpc>
                <a:spcPts val="2160"/>
              </a:lnSpc>
              <a:spcBef>
                <a:spcPts val="60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245" dirty="0">
                <a:latin typeface="Times New Roman"/>
                <a:cs typeface="Times New Roman"/>
              </a:rPr>
              <a:t>By </a:t>
            </a:r>
            <a:r>
              <a:rPr sz="2000" spc="-105" dirty="0">
                <a:latin typeface="Times New Roman"/>
                <a:cs typeface="Times New Roman"/>
              </a:rPr>
              <a:t>identifying known </a:t>
            </a:r>
            <a:r>
              <a:rPr sz="2000" spc="-114" dirty="0">
                <a:latin typeface="Times New Roman"/>
                <a:cs typeface="Times New Roman"/>
              </a:rPr>
              <a:t>and </a:t>
            </a:r>
            <a:r>
              <a:rPr sz="2000" spc="-80" dirty="0">
                <a:latin typeface="Times New Roman"/>
                <a:cs typeface="Times New Roman"/>
              </a:rPr>
              <a:t>predictable </a:t>
            </a:r>
            <a:r>
              <a:rPr sz="2000" spc="-75" dirty="0">
                <a:latin typeface="Times New Roman"/>
                <a:cs typeface="Times New Roman"/>
              </a:rPr>
              <a:t>risks,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65" dirty="0">
                <a:latin typeface="Times New Roman"/>
                <a:cs typeface="Times New Roman"/>
              </a:rPr>
              <a:t>project </a:t>
            </a:r>
            <a:r>
              <a:rPr sz="2000" spc="-110" dirty="0">
                <a:latin typeface="Times New Roman"/>
                <a:cs typeface="Times New Roman"/>
              </a:rPr>
              <a:t>manager </a:t>
            </a:r>
            <a:r>
              <a:rPr sz="2000" spc="-100" dirty="0">
                <a:latin typeface="Times New Roman"/>
                <a:cs typeface="Times New Roman"/>
              </a:rPr>
              <a:t>takes </a:t>
            </a:r>
            <a:r>
              <a:rPr sz="2000" spc="-160" dirty="0">
                <a:latin typeface="Times New Roman"/>
                <a:cs typeface="Times New Roman"/>
              </a:rPr>
              <a:t>a </a:t>
            </a:r>
            <a:r>
              <a:rPr sz="2000" spc="-80" dirty="0">
                <a:latin typeface="Times New Roman"/>
                <a:cs typeface="Times New Roman"/>
              </a:rPr>
              <a:t>first  </a:t>
            </a:r>
            <a:r>
              <a:rPr sz="2000" spc="-75" dirty="0">
                <a:latin typeface="Times New Roman"/>
                <a:cs typeface="Times New Roman"/>
              </a:rPr>
              <a:t>step </a:t>
            </a:r>
            <a:r>
              <a:rPr sz="2000" spc="-70" dirty="0">
                <a:latin typeface="Times New Roman"/>
                <a:cs typeface="Times New Roman"/>
              </a:rPr>
              <a:t>toward </a:t>
            </a:r>
            <a:r>
              <a:rPr sz="2000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avoiding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them </a:t>
            </a:r>
            <a:r>
              <a:rPr sz="2000" spc="-100" dirty="0">
                <a:latin typeface="Times New Roman"/>
                <a:cs typeface="Times New Roman"/>
              </a:rPr>
              <a:t>when </a:t>
            </a:r>
            <a:r>
              <a:rPr sz="2000" spc="-110" dirty="0">
                <a:latin typeface="Times New Roman"/>
                <a:cs typeface="Times New Roman"/>
              </a:rPr>
              <a:t>possible </a:t>
            </a:r>
            <a:r>
              <a:rPr sz="2000" spc="-114" dirty="0">
                <a:latin typeface="Times New Roman"/>
                <a:cs typeface="Times New Roman"/>
              </a:rPr>
              <a:t>and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controlling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them </a:t>
            </a:r>
            <a:r>
              <a:rPr sz="2000" spc="-105" dirty="0">
                <a:latin typeface="Times New Roman"/>
                <a:cs typeface="Times New Roman"/>
              </a:rPr>
              <a:t>when </a:t>
            </a:r>
            <a:r>
              <a:rPr sz="2000" spc="-114" dirty="0">
                <a:latin typeface="Times New Roman"/>
                <a:cs typeface="Times New Roman"/>
              </a:rPr>
              <a:t>necessary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30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Generic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risks</a:t>
            </a:r>
            <a:endParaRPr sz="20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6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25" dirty="0">
                <a:latin typeface="Times New Roman"/>
                <a:cs typeface="Times New Roman"/>
              </a:rPr>
              <a:t>Risks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65" dirty="0">
                <a:latin typeface="Times New Roman"/>
                <a:cs typeface="Times New Roman"/>
              </a:rPr>
              <a:t>are </a:t>
            </a:r>
            <a:r>
              <a:rPr sz="1800" spc="-145" dirty="0">
                <a:latin typeface="Times New Roman"/>
                <a:cs typeface="Times New Roman"/>
              </a:rPr>
              <a:t>a </a:t>
            </a:r>
            <a:r>
              <a:rPr sz="1800" spc="-65" dirty="0">
                <a:latin typeface="Times New Roman"/>
                <a:cs typeface="Times New Roman"/>
              </a:rPr>
              <a:t>potential </a:t>
            </a:r>
            <a:r>
              <a:rPr sz="1800" spc="-45" dirty="0">
                <a:latin typeface="Times New Roman"/>
                <a:cs typeface="Times New Roman"/>
              </a:rPr>
              <a:t>threat </a:t>
            </a:r>
            <a:r>
              <a:rPr sz="1800" spc="-30" dirty="0">
                <a:latin typeface="Times New Roman"/>
                <a:cs typeface="Times New Roman"/>
              </a:rPr>
              <a:t>to </a:t>
            </a:r>
            <a:r>
              <a:rPr sz="1800" spc="-90" dirty="0">
                <a:latin typeface="Times New Roman"/>
                <a:cs typeface="Times New Roman"/>
              </a:rPr>
              <a:t>every </a:t>
            </a:r>
            <a:r>
              <a:rPr sz="1800" spc="-80" dirty="0">
                <a:latin typeface="Times New Roman"/>
                <a:cs typeface="Times New Roman"/>
              </a:rPr>
              <a:t>software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33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Product-specific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risks</a:t>
            </a:r>
            <a:endParaRPr sz="2000">
              <a:latin typeface="Times New Roman"/>
              <a:cs typeface="Times New Roman"/>
            </a:endParaRPr>
          </a:p>
          <a:p>
            <a:pPr marL="560070" marR="5080" lvl="1" indent="-228600">
              <a:lnSpc>
                <a:spcPts val="1939"/>
              </a:lnSpc>
              <a:spcBef>
                <a:spcPts val="405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25" dirty="0">
                <a:latin typeface="Times New Roman"/>
                <a:cs typeface="Times New Roman"/>
              </a:rPr>
              <a:t>Risks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110" dirty="0">
                <a:latin typeface="Times New Roman"/>
                <a:cs typeface="Times New Roman"/>
              </a:rPr>
              <a:t>can </a:t>
            </a:r>
            <a:r>
              <a:rPr sz="1800" spc="-85" dirty="0">
                <a:latin typeface="Times New Roman"/>
                <a:cs typeface="Times New Roman"/>
              </a:rPr>
              <a:t>be </a:t>
            </a:r>
            <a:r>
              <a:rPr sz="1800" spc="-80" dirty="0">
                <a:latin typeface="Times New Roman"/>
                <a:cs typeface="Times New Roman"/>
              </a:rPr>
              <a:t>identified </a:t>
            </a:r>
            <a:r>
              <a:rPr sz="1800" spc="-95" dirty="0">
                <a:latin typeface="Times New Roman"/>
                <a:cs typeface="Times New Roman"/>
              </a:rPr>
              <a:t>only </a:t>
            </a:r>
            <a:r>
              <a:rPr sz="1800" spc="-125" dirty="0">
                <a:latin typeface="Times New Roman"/>
                <a:cs typeface="Times New Roman"/>
              </a:rPr>
              <a:t>by </a:t>
            </a:r>
            <a:r>
              <a:rPr sz="1800" spc="-75" dirty="0">
                <a:latin typeface="Times New Roman"/>
                <a:cs typeface="Times New Roman"/>
              </a:rPr>
              <a:t>those </a:t>
            </a:r>
            <a:r>
              <a:rPr sz="1800" spc="-145" dirty="0">
                <a:latin typeface="Times New Roman"/>
                <a:cs typeface="Times New Roman"/>
              </a:rPr>
              <a:t>a </a:t>
            </a:r>
            <a:r>
              <a:rPr sz="1800" spc="-75" dirty="0">
                <a:latin typeface="Times New Roman"/>
                <a:cs typeface="Times New Roman"/>
              </a:rPr>
              <a:t>with </a:t>
            </a:r>
            <a:r>
              <a:rPr sz="1800" spc="-145" dirty="0">
                <a:latin typeface="Times New Roman"/>
                <a:cs typeface="Times New Roman"/>
              </a:rPr>
              <a:t>a </a:t>
            </a:r>
            <a:r>
              <a:rPr sz="18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clear </a:t>
            </a:r>
            <a:r>
              <a:rPr sz="18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understanding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technology</a:t>
            </a:r>
            <a:r>
              <a:rPr sz="1800" spc="-70" dirty="0">
                <a:latin typeface="Times New Roman"/>
                <a:cs typeface="Times New Roman"/>
              </a:rPr>
              <a:t>,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people</a:t>
            </a:r>
            <a:r>
              <a:rPr sz="1800" spc="-55" dirty="0">
                <a:latin typeface="Times New Roman"/>
                <a:cs typeface="Times New Roman"/>
              </a:rPr>
              <a:t>,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environment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120" dirty="0">
                <a:latin typeface="Times New Roman"/>
                <a:cs typeface="Times New Roman"/>
              </a:rPr>
              <a:t>is </a:t>
            </a:r>
            <a:r>
              <a:rPr sz="1800" spc="-105" dirty="0">
                <a:latin typeface="Times New Roman"/>
                <a:cs typeface="Times New Roman"/>
              </a:rPr>
              <a:t>specific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80" dirty="0">
                <a:latin typeface="Times New Roman"/>
                <a:cs typeface="Times New Roman"/>
              </a:rPr>
              <a:t>software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114" dirty="0">
                <a:latin typeface="Times New Roman"/>
                <a:cs typeface="Times New Roman"/>
              </a:rPr>
              <a:t>is </a:t>
            </a:r>
            <a:r>
              <a:rPr sz="1800" spc="-25" dirty="0">
                <a:latin typeface="Times New Roman"/>
                <a:cs typeface="Times New Roman"/>
              </a:rPr>
              <a:t>to  </a:t>
            </a:r>
            <a:r>
              <a:rPr sz="1800" spc="-85" dirty="0">
                <a:latin typeface="Times New Roman"/>
                <a:cs typeface="Times New Roman"/>
              </a:rPr>
              <a:t>be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built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35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10" dirty="0">
                <a:latin typeface="Times New Roman"/>
                <a:cs typeface="Times New Roman"/>
              </a:rPr>
              <a:t>This </a:t>
            </a:r>
            <a:r>
              <a:rPr sz="1800" spc="-65" dirty="0">
                <a:latin typeface="Times New Roman"/>
                <a:cs typeface="Times New Roman"/>
              </a:rPr>
              <a:t>requires </a:t>
            </a:r>
            <a:r>
              <a:rPr sz="1800" spc="-85" dirty="0">
                <a:latin typeface="Times New Roman"/>
                <a:cs typeface="Times New Roman"/>
              </a:rPr>
              <a:t>examination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 </a:t>
            </a:r>
            <a:r>
              <a:rPr sz="18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plan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spc="-50" dirty="0">
                <a:latin typeface="Times New Roman"/>
                <a:cs typeface="Times New Roman"/>
              </a:rPr>
              <a:t>the </a:t>
            </a:r>
            <a:r>
              <a:rPr sz="18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 </a:t>
            </a:r>
            <a:r>
              <a:rPr sz="1800" u="heavy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scope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5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60" dirty="0">
                <a:latin typeface="Times New Roman"/>
                <a:cs typeface="Times New Roman"/>
              </a:rPr>
              <a:t>"What </a:t>
            </a:r>
            <a:r>
              <a:rPr sz="1800" spc="-105" dirty="0">
                <a:latin typeface="Times New Roman"/>
                <a:cs typeface="Times New Roman"/>
              </a:rPr>
              <a:t>special </a:t>
            </a:r>
            <a:r>
              <a:rPr sz="1800" spc="-80" dirty="0">
                <a:latin typeface="Times New Roman"/>
                <a:cs typeface="Times New Roman"/>
              </a:rPr>
              <a:t>characteristics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85" dirty="0">
                <a:latin typeface="Times New Roman"/>
                <a:cs typeface="Times New Roman"/>
              </a:rPr>
              <a:t>this </a:t>
            </a:r>
            <a:r>
              <a:rPr sz="1800" spc="-55" dirty="0">
                <a:latin typeface="Times New Roman"/>
                <a:cs typeface="Times New Roman"/>
              </a:rPr>
              <a:t>product </a:t>
            </a:r>
            <a:r>
              <a:rPr sz="1800" spc="-135" dirty="0">
                <a:latin typeface="Times New Roman"/>
                <a:cs typeface="Times New Roman"/>
              </a:rPr>
              <a:t>may </a:t>
            </a:r>
            <a:r>
              <a:rPr sz="1800" spc="-55" dirty="0">
                <a:latin typeface="Times New Roman"/>
                <a:cs typeface="Times New Roman"/>
              </a:rPr>
              <a:t>threaten </a:t>
            </a:r>
            <a:r>
              <a:rPr sz="1800" spc="-50" dirty="0">
                <a:latin typeface="Times New Roman"/>
                <a:cs typeface="Times New Roman"/>
              </a:rPr>
              <a:t>our </a:t>
            </a:r>
            <a:r>
              <a:rPr sz="1800" spc="-55" dirty="0">
                <a:latin typeface="Times New Roman"/>
                <a:cs typeface="Times New Roman"/>
              </a:rPr>
              <a:t>project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plan?"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81659"/>
            <a:ext cx="40951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0" dirty="0"/>
              <a:t>Risk </a:t>
            </a:r>
            <a:r>
              <a:rPr sz="4000" spc="-170" dirty="0"/>
              <a:t>Item</a:t>
            </a:r>
            <a:r>
              <a:rPr sz="4000" spc="-484" dirty="0"/>
              <a:t> </a:t>
            </a:r>
            <a:r>
              <a:rPr sz="4000" spc="-114" dirty="0"/>
              <a:t>Checklist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40739" y="1941830"/>
            <a:ext cx="7606665" cy="23977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67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10" dirty="0">
                <a:latin typeface="Times New Roman"/>
                <a:cs typeface="Times New Roman"/>
              </a:rPr>
              <a:t>Used </a:t>
            </a:r>
            <a:r>
              <a:rPr sz="2000" spc="-160" dirty="0">
                <a:latin typeface="Times New Roman"/>
                <a:cs typeface="Times New Roman"/>
              </a:rPr>
              <a:t>as </a:t>
            </a:r>
            <a:r>
              <a:rPr sz="2000" spc="-85" dirty="0">
                <a:latin typeface="Times New Roman"/>
                <a:cs typeface="Times New Roman"/>
              </a:rPr>
              <a:t>one </a:t>
            </a:r>
            <a:r>
              <a:rPr sz="2000" spc="-150" dirty="0">
                <a:latin typeface="Times New Roman"/>
                <a:cs typeface="Times New Roman"/>
              </a:rPr>
              <a:t>way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95" dirty="0">
                <a:latin typeface="Times New Roman"/>
                <a:cs typeface="Times New Roman"/>
              </a:rPr>
              <a:t>identify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risks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30" dirty="0">
                <a:latin typeface="Times New Roman"/>
                <a:cs typeface="Times New Roman"/>
              </a:rPr>
              <a:t>Focuses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known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predictable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risks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specific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subcategories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(see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next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45" dirty="0">
                <a:latin typeface="Times New Roman"/>
                <a:cs typeface="Times New Roman"/>
              </a:rPr>
              <a:t>slide)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8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14" dirty="0">
                <a:latin typeface="Times New Roman"/>
                <a:cs typeface="Times New Roman"/>
              </a:rPr>
              <a:t>Can </a:t>
            </a:r>
            <a:r>
              <a:rPr sz="2000" spc="-100" dirty="0">
                <a:latin typeface="Times New Roman"/>
                <a:cs typeface="Times New Roman"/>
              </a:rPr>
              <a:t>be </a:t>
            </a:r>
            <a:r>
              <a:rPr sz="2000" spc="-105" dirty="0">
                <a:latin typeface="Times New Roman"/>
                <a:cs typeface="Times New Roman"/>
              </a:rPr>
              <a:t>organized </a:t>
            </a:r>
            <a:r>
              <a:rPr sz="2000" spc="-95" dirty="0">
                <a:latin typeface="Times New Roman"/>
                <a:cs typeface="Times New Roman"/>
              </a:rPr>
              <a:t>in </a:t>
            </a:r>
            <a:r>
              <a:rPr sz="2000" spc="-100" dirty="0">
                <a:latin typeface="Times New Roman"/>
                <a:cs typeface="Times New Roman"/>
              </a:rPr>
              <a:t>several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150" dirty="0">
                <a:latin typeface="Times New Roman"/>
                <a:cs typeface="Times New Roman"/>
              </a:rPr>
              <a:t>ways</a:t>
            </a:r>
            <a:endParaRPr sz="20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37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235" dirty="0">
                <a:latin typeface="Times New Roman"/>
                <a:cs typeface="Times New Roman"/>
              </a:rPr>
              <a:t>A </a:t>
            </a:r>
            <a:r>
              <a:rPr sz="18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80" dirty="0">
                <a:latin typeface="Times New Roman"/>
                <a:cs typeface="Times New Roman"/>
              </a:rPr>
              <a:t>characteristics </a:t>
            </a:r>
            <a:r>
              <a:rPr sz="1800" spc="-70" dirty="0">
                <a:latin typeface="Times New Roman"/>
                <a:cs typeface="Times New Roman"/>
              </a:rPr>
              <a:t>relevant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110" dirty="0">
                <a:latin typeface="Times New Roman"/>
                <a:cs typeface="Times New Roman"/>
              </a:rPr>
              <a:t>each </a:t>
            </a:r>
            <a:r>
              <a:rPr sz="1800" spc="-85" dirty="0">
                <a:latin typeface="Times New Roman"/>
                <a:cs typeface="Times New Roman"/>
              </a:rPr>
              <a:t>risk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subcategory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38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Questionnaire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105" dirty="0">
                <a:latin typeface="Times New Roman"/>
                <a:cs typeface="Times New Roman"/>
              </a:rPr>
              <a:t>leads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110" dirty="0">
                <a:latin typeface="Times New Roman"/>
                <a:cs typeface="Times New Roman"/>
              </a:rPr>
              <a:t>an </a:t>
            </a:r>
            <a:r>
              <a:rPr sz="1800" spc="-75" dirty="0">
                <a:latin typeface="Times New Roman"/>
                <a:cs typeface="Times New Roman"/>
              </a:rPr>
              <a:t>estimate </a:t>
            </a:r>
            <a:r>
              <a:rPr sz="1800" spc="-80" dirty="0">
                <a:latin typeface="Times New Roman"/>
                <a:cs typeface="Times New Roman"/>
              </a:rPr>
              <a:t>on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85" dirty="0">
                <a:latin typeface="Times New Roman"/>
                <a:cs typeface="Times New Roman"/>
              </a:rPr>
              <a:t>impact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110" dirty="0">
                <a:latin typeface="Times New Roman"/>
                <a:cs typeface="Times New Roman"/>
              </a:rPr>
              <a:t>each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risk</a:t>
            </a:r>
            <a:endParaRPr sz="1800">
              <a:latin typeface="Times New Roman"/>
              <a:cs typeface="Times New Roman"/>
            </a:endParaRPr>
          </a:p>
          <a:p>
            <a:pPr marL="560070" marR="792480" lvl="1" indent="-228600">
              <a:lnSpc>
                <a:spcPct val="100000"/>
              </a:lnSpc>
              <a:spcBef>
                <a:spcPts val="37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235" dirty="0">
                <a:latin typeface="Times New Roman"/>
                <a:cs typeface="Times New Roman"/>
              </a:rPr>
              <a:t>A </a:t>
            </a:r>
            <a:r>
              <a:rPr sz="18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containing </a:t>
            </a:r>
            <a:r>
              <a:rPr sz="1800" spc="-145" dirty="0">
                <a:latin typeface="Times New Roman"/>
                <a:cs typeface="Times New Roman"/>
              </a:rPr>
              <a:t>a </a:t>
            </a:r>
            <a:r>
              <a:rPr sz="1800" spc="-65" dirty="0">
                <a:latin typeface="Times New Roman"/>
                <a:cs typeface="Times New Roman"/>
              </a:rPr>
              <a:t>set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85" dirty="0">
                <a:latin typeface="Times New Roman"/>
                <a:cs typeface="Times New Roman"/>
              </a:rPr>
              <a:t>risk </a:t>
            </a:r>
            <a:r>
              <a:rPr sz="1800" spc="-75" dirty="0">
                <a:latin typeface="Times New Roman"/>
                <a:cs typeface="Times New Roman"/>
              </a:rPr>
              <a:t>component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spc="-75" dirty="0">
                <a:latin typeface="Times New Roman"/>
                <a:cs typeface="Times New Roman"/>
              </a:rPr>
              <a:t>drivers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spc="-50" dirty="0">
                <a:latin typeface="Times New Roman"/>
                <a:cs typeface="Times New Roman"/>
              </a:rPr>
              <a:t>their </a:t>
            </a:r>
            <a:r>
              <a:rPr sz="1800" spc="-80" dirty="0">
                <a:latin typeface="Times New Roman"/>
                <a:cs typeface="Times New Roman"/>
              </a:rPr>
              <a:t>probability </a:t>
            </a:r>
            <a:r>
              <a:rPr sz="1800" spc="-560" dirty="0">
                <a:latin typeface="Times New Roman"/>
                <a:cs typeface="Times New Roman"/>
              </a:rPr>
              <a:t>of 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occurrence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581659"/>
            <a:ext cx="84181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5" dirty="0"/>
              <a:t>Known </a:t>
            </a:r>
            <a:r>
              <a:rPr sz="4000" spc="-35" dirty="0"/>
              <a:t>and </a:t>
            </a:r>
            <a:r>
              <a:rPr sz="4000" spc="-150" dirty="0"/>
              <a:t>Predictable </a:t>
            </a:r>
            <a:r>
              <a:rPr sz="4000" spc="20" dirty="0"/>
              <a:t>Risk</a:t>
            </a:r>
            <a:r>
              <a:rPr sz="4000" spc="-620" dirty="0"/>
              <a:t> </a:t>
            </a:r>
            <a:r>
              <a:rPr sz="4000" spc="-105" dirty="0"/>
              <a:t>Categories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8340" y="1572259"/>
            <a:ext cx="7494270" cy="393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Product </a:t>
            </a:r>
            <a:r>
              <a:rPr sz="2000" b="1" spc="10" dirty="0">
                <a:latin typeface="Times New Roman"/>
                <a:cs typeface="Times New Roman"/>
              </a:rPr>
              <a:t>size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110" dirty="0">
                <a:latin typeface="Times New Roman"/>
                <a:cs typeface="Times New Roman"/>
              </a:rPr>
              <a:t>risks associated </a:t>
            </a:r>
            <a:r>
              <a:rPr sz="2000" spc="-80" dirty="0">
                <a:latin typeface="Times New Roman"/>
                <a:cs typeface="Times New Roman"/>
              </a:rPr>
              <a:t>with </a:t>
            </a:r>
            <a:r>
              <a:rPr sz="2000" spc="-90" dirty="0">
                <a:latin typeface="Times New Roman"/>
                <a:cs typeface="Times New Roman"/>
              </a:rPr>
              <a:t>overall </a:t>
            </a:r>
            <a:r>
              <a:rPr sz="2000" spc="-125" dirty="0">
                <a:latin typeface="Times New Roman"/>
                <a:cs typeface="Times New Roman"/>
              </a:rPr>
              <a:t>size of </a:t>
            </a:r>
            <a:r>
              <a:rPr sz="2000" spc="-65" dirty="0">
                <a:latin typeface="Times New Roman"/>
                <a:cs typeface="Times New Roman"/>
              </a:rPr>
              <a:t>the </a:t>
            </a:r>
            <a:r>
              <a:rPr sz="2000" spc="-95" dirty="0">
                <a:latin typeface="Times New Roman"/>
                <a:cs typeface="Times New Roman"/>
              </a:rPr>
              <a:t>software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95" dirty="0">
                <a:latin typeface="Times New Roman"/>
                <a:cs typeface="Times New Roman"/>
              </a:rPr>
              <a:t>be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built</a:t>
            </a:r>
            <a:endParaRPr sz="2000">
              <a:latin typeface="Times New Roman"/>
              <a:cs typeface="Times New Roman"/>
            </a:endParaRPr>
          </a:p>
          <a:p>
            <a:pPr marL="285750" marR="5080" indent="-273050">
              <a:lnSpc>
                <a:spcPct val="80000"/>
              </a:lnSpc>
              <a:spcBef>
                <a:spcPts val="57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b="1" spc="-20" dirty="0">
                <a:latin typeface="Times New Roman"/>
                <a:cs typeface="Times New Roman"/>
              </a:rPr>
              <a:t>Business </a:t>
            </a:r>
            <a:r>
              <a:rPr sz="2000" b="1" spc="-5" dirty="0">
                <a:latin typeface="Times New Roman"/>
                <a:cs typeface="Times New Roman"/>
              </a:rPr>
              <a:t>impact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105" dirty="0">
                <a:latin typeface="Times New Roman"/>
                <a:cs typeface="Times New Roman"/>
              </a:rPr>
              <a:t>risks </a:t>
            </a:r>
            <a:r>
              <a:rPr sz="2000" spc="-110" dirty="0">
                <a:latin typeface="Times New Roman"/>
                <a:cs typeface="Times New Roman"/>
              </a:rPr>
              <a:t>associated </a:t>
            </a:r>
            <a:r>
              <a:rPr sz="2000" spc="-80" dirty="0">
                <a:latin typeface="Times New Roman"/>
                <a:cs typeface="Times New Roman"/>
              </a:rPr>
              <a:t>with </a:t>
            </a:r>
            <a:r>
              <a:rPr sz="2000" spc="-85" dirty="0">
                <a:latin typeface="Times New Roman"/>
                <a:cs typeface="Times New Roman"/>
              </a:rPr>
              <a:t>constraints </a:t>
            </a:r>
            <a:r>
              <a:rPr sz="2000" spc="-105" dirty="0">
                <a:latin typeface="Times New Roman"/>
                <a:cs typeface="Times New Roman"/>
              </a:rPr>
              <a:t>imposed </a:t>
            </a:r>
            <a:r>
              <a:rPr sz="2000" spc="-140" dirty="0">
                <a:latin typeface="Times New Roman"/>
                <a:cs typeface="Times New Roman"/>
              </a:rPr>
              <a:t>by </a:t>
            </a:r>
            <a:r>
              <a:rPr sz="2000" spc="-204" dirty="0">
                <a:latin typeface="Times New Roman"/>
                <a:cs typeface="Times New Roman"/>
              </a:rPr>
              <a:t>management  </a:t>
            </a:r>
            <a:r>
              <a:rPr sz="2000" spc="-40" dirty="0">
                <a:latin typeface="Times New Roman"/>
                <a:cs typeface="Times New Roman"/>
              </a:rPr>
              <a:t>or </a:t>
            </a:r>
            <a:r>
              <a:rPr sz="2000" spc="-65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marketplace</a:t>
            </a:r>
            <a:endParaRPr sz="2000">
              <a:latin typeface="Times New Roman"/>
              <a:cs typeface="Times New Roman"/>
            </a:endParaRPr>
          </a:p>
          <a:p>
            <a:pPr marL="285750" marR="245110" indent="-273050">
              <a:lnSpc>
                <a:spcPts val="1920"/>
              </a:lnSpc>
              <a:spcBef>
                <a:spcPts val="555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b="1" spc="-35" dirty="0">
                <a:latin typeface="Times New Roman"/>
                <a:cs typeface="Times New Roman"/>
              </a:rPr>
              <a:t>Customer </a:t>
            </a:r>
            <a:r>
              <a:rPr sz="2000" b="1" spc="-15" dirty="0">
                <a:latin typeface="Times New Roman"/>
                <a:cs typeface="Times New Roman"/>
              </a:rPr>
              <a:t>characteristics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110" dirty="0">
                <a:latin typeface="Times New Roman"/>
                <a:cs typeface="Times New Roman"/>
              </a:rPr>
              <a:t>risks associated </a:t>
            </a:r>
            <a:r>
              <a:rPr sz="2000" spc="-80" dirty="0">
                <a:latin typeface="Times New Roman"/>
                <a:cs typeface="Times New Roman"/>
              </a:rPr>
              <a:t>with </a:t>
            </a:r>
            <a:r>
              <a:rPr sz="2000" spc="-95" dirty="0">
                <a:latin typeface="Times New Roman"/>
                <a:cs typeface="Times New Roman"/>
              </a:rPr>
              <a:t>sophistication </a:t>
            </a:r>
            <a:r>
              <a:rPr sz="2000" spc="-125" dirty="0">
                <a:latin typeface="Times New Roman"/>
                <a:cs typeface="Times New Roman"/>
              </a:rPr>
              <a:t>of </a:t>
            </a:r>
            <a:r>
              <a:rPr sz="2000" spc="-65" dirty="0">
                <a:latin typeface="Times New Roman"/>
                <a:cs typeface="Times New Roman"/>
              </a:rPr>
              <a:t>the  </a:t>
            </a:r>
            <a:r>
              <a:rPr sz="2000" spc="-80" dirty="0">
                <a:latin typeface="Times New Roman"/>
                <a:cs typeface="Times New Roman"/>
              </a:rPr>
              <a:t>customer </a:t>
            </a:r>
            <a:r>
              <a:rPr sz="2000" spc="-114" dirty="0">
                <a:latin typeface="Times New Roman"/>
                <a:cs typeface="Times New Roman"/>
              </a:rPr>
              <a:t>and </a:t>
            </a:r>
            <a:r>
              <a:rPr sz="2000" spc="-65" dirty="0">
                <a:latin typeface="Times New Roman"/>
                <a:cs typeface="Times New Roman"/>
              </a:rPr>
              <a:t>the </a:t>
            </a:r>
            <a:r>
              <a:rPr sz="2000" spc="-85" dirty="0">
                <a:latin typeface="Times New Roman"/>
                <a:cs typeface="Times New Roman"/>
              </a:rPr>
              <a:t>developer's </a:t>
            </a:r>
            <a:r>
              <a:rPr sz="2000" spc="-100" dirty="0">
                <a:latin typeface="Times New Roman"/>
                <a:cs typeface="Times New Roman"/>
              </a:rPr>
              <a:t>ability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100" dirty="0">
                <a:latin typeface="Times New Roman"/>
                <a:cs typeface="Times New Roman"/>
              </a:rPr>
              <a:t>communicate </a:t>
            </a:r>
            <a:r>
              <a:rPr sz="2000" spc="-80" dirty="0">
                <a:latin typeface="Times New Roman"/>
                <a:cs typeface="Times New Roman"/>
              </a:rPr>
              <a:t>with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80" dirty="0">
                <a:latin typeface="Times New Roman"/>
                <a:cs typeface="Times New Roman"/>
              </a:rPr>
              <a:t>customer </a:t>
            </a:r>
            <a:r>
              <a:rPr sz="2000" spc="-95" dirty="0">
                <a:latin typeface="Times New Roman"/>
                <a:cs typeface="Times New Roman"/>
              </a:rPr>
              <a:t>in </a:t>
            </a:r>
            <a:r>
              <a:rPr sz="2000" spc="-160" dirty="0">
                <a:latin typeface="Times New Roman"/>
                <a:cs typeface="Times New Roman"/>
              </a:rPr>
              <a:t>a  </a:t>
            </a:r>
            <a:r>
              <a:rPr sz="2000" spc="-85" dirty="0">
                <a:latin typeface="Times New Roman"/>
                <a:cs typeface="Times New Roman"/>
              </a:rPr>
              <a:t>timely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manner</a:t>
            </a:r>
            <a:endParaRPr sz="2000">
              <a:latin typeface="Times New Roman"/>
              <a:cs typeface="Times New Roman"/>
            </a:endParaRPr>
          </a:p>
          <a:p>
            <a:pPr marL="285750" marR="95885" indent="-273050">
              <a:lnSpc>
                <a:spcPct val="80000"/>
              </a:lnSpc>
              <a:spcBef>
                <a:spcPts val="585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b="1" spc="-20" dirty="0">
                <a:latin typeface="Times New Roman"/>
                <a:cs typeface="Times New Roman"/>
              </a:rPr>
              <a:t>Process </a:t>
            </a:r>
            <a:r>
              <a:rPr sz="2000" b="1" spc="20" dirty="0">
                <a:latin typeface="Times New Roman"/>
                <a:cs typeface="Times New Roman"/>
              </a:rPr>
              <a:t>definition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105" dirty="0">
                <a:latin typeface="Times New Roman"/>
                <a:cs typeface="Times New Roman"/>
              </a:rPr>
              <a:t>risks </a:t>
            </a:r>
            <a:r>
              <a:rPr sz="2000" spc="-110" dirty="0">
                <a:latin typeface="Times New Roman"/>
                <a:cs typeface="Times New Roman"/>
              </a:rPr>
              <a:t>associated </a:t>
            </a:r>
            <a:r>
              <a:rPr sz="2000" spc="-80" dirty="0">
                <a:latin typeface="Times New Roman"/>
                <a:cs typeface="Times New Roman"/>
              </a:rPr>
              <a:t>with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80" dirty="0">
                <a:latin typeface="Times New Roman"/>
                <a:cs typeface="Times New Roman"/>
              </a:rPr>
              <a:t>degree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120" dirty="0">
                <a:latin typeface="Times New Roman"/>
                <a:cs typeface="Times New Roman"/>
              </a:rPr>
              <a:t>which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220" dirty="0">
                <a:latin typeface="Times New Roman"/>
                <a:cs typeface="Times New Roman"/>
              </a:rPr>
              <a:t>software  </a:t>
            </a:r>
            <a:r>
              <a:rPr sz="2000" spc="-100" dirty="0">
                <a:latin typeface="Times New Roman"/>
                <a:cs typeface="Times New Roman"/>
              </a:rPr>
              <a:t>process </a:t>
            </a:r>
            <a:r>
              <a:rPr sz="2000" spc="-150" dirty="0">
                <a:latin typeface="Times New Roman"/>
                <a:cs typeface="Times New Roman"/>
              </a:rPr>
              <a:t>has </a:t>
            </a:r>
            <a:r>
              <a:rPr sz="2000" spc="-90" dirty="0">
                <a:latin typeface="Times New Roman"/>
                <a:cs typeface="Times New Roman"/>
              </a:rPr>
              <a:t>been </a:t>
            </a:r>
            <a:r>
              <a:rPr sz="2000" spc="-100" dirty="0">
                <a:latin typeface="Times New Roman"/>
                <a:cs typeface="Times New Roman"/>
              </a:rPr>
              <a:t>defined </a:t>
            </a:r>
            <a:r>
              <a:rPr sz="2000" spc="-114" dirty="0">
                <a:latin typeface="Times New Roman"/>
                <a:cs typeface="Times New Roman"/>
              </a:rPr>
              <a:t>and </a:t>
            </a:r>
            <a:r>
              <a:rPr sz="2000" spc="-125" dirty="0">
                <a:latin typeface="Times New Roman"/>
                <a:cs typeface="Times New Roman"/>
              </a:rPr>
              <a:t>is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followed</a:t>
            </a:r>
            <a:endParaRPr sz="2000">
              <a:latin typeface="Times New Roman"/>
              <a:cs typeface="Times New Roman"/>
            </a:endParaRPr>
          </a:p>
          <a:p>
            <a:pPr marL="285750" marR="86995" indent="-273050">
              <a:lnSpc>
                <a:spcPct val="80000"/>
              </a:lnSpc>
              <a:spcBef>
                <a:spcPts val="57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b="1" spc="20" dirty="0">
                <a:latin typeface="Times New Roman"/>
                <a:cs typeface="Times New Roman"/>
              </a:rPr>
              <a:t>Development </a:t>
            </a:r>
            <a:r>
              <a:rPr sz="2000" b="1" spc="10" dirty="0">
                <a:latin typeface="Times New Roman"/>
                <a:cs typeface="Times New Roman"/>
              </a:rPr>
              <a:t>environment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105" dirty="0">
                <a:latin typeface="Times New Roman"/>
                <a:cs typeface="Times New Roman"/>
              </a:rPr>
              <a:t>risks </a:t>
            </a:r>
            <a:r>
              <a:rPr sz="2000" spc="-110" dirty="0">
                <a:latin typeface="Times New Roman"/>
                <a:cs typeface="Times New Roman"/>
              </a:rPr>
              <a:t>associated </a:t>
            </a:r>
            <a:r>
              <a:rPr sz="2000" spc="-80" dirty="0">
                <a:latin typeface="Times New Roman"/>
                <a:cs typeface="Times New Roman"/>
              </a:rPr>
              <a:t>with </a:t>
            </a:r>
            <a:r>
              <a:rPr sz="2000" spc="-114" dirty="0">
                <a:latin typeface="Times New Roman"/>
                <a:cs typeface="Times New Roman"/>
              </a:rPr>
              <a:t>availability and </a:t>
            </a:r>
            <a:r>
              <a:rPr sz="2000" spc="-245" dirty="0">
                <a:latin typeface="Times New Roman"/>
                <a:cs typeface="Times New Roman"/>
              </a:rPr>
              <a:t>quality  </a:t>
            </a:r>
            <a:r>
              <a:rPr sz="2000" spc="-125" dirty="0">
                <a:latin typeface="Times New Roman"/>
                <a:cs typeface="Times New Roman"/>
              </a:rPr>
              <a:t>of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80" dirty="0">
                <a:latin typeface="Times New Roman"/>
                <a:cs typeface="Times New Roman"/>
              </a:rPr>
              <a:t>tools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95" dirty="0">
                <a:latin typeface="Times New Roman"/>
                <a:cs typeface="Times New Roman"/>
              </a:rPr>
              <a:t>be </a:t>
            </a:r>
            <a:r>
              <a:rPr sz="2000" spc="-105" dirty="0">
                <a:latin typeface="Times New Roman"/>
                <a:cs typeface="Times New Roman"/>
              </a:rPr>
              <a:t>used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95" dirty="0">
                <a:latin typeface="Times New Roman"/>
                <a:cs typeface="Times New Roman"/>
              </a:rPr>
              <a:t>build </a:t>
            </a:r>
            <a:r>
              <a:rPr sz="2000" spc="-65" dirty="0">
                <a:latin typeface="Times New Roman"/>
                <a:cs typeface="Times New Roman"/>
              </a:rPr>
              <a:t>the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project</a:t>
            </a:r>
            <a:endParaRPr sz="2000">
              <a:latin typeface="Times New Roman"/>
              <a:cs typeface="Times New Roman"/>
            </a:endParaRPr>
          </a:p>
          <a:p>
            <a:pPr marL="285750" marR="46990" indent="-273050">
              <a:lnSpc>
                <a:spcPct val="80000"/>
              </a:lnSpc>
              <a:spcBef>
                <a:spcPts val="57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b="1" spc="10" dirty="0">
                <a:latin typeface="Times New Roman"/>
                <a:cs typeface="Times New Roman"/>
              </a:rPr>
              <a:t>Technology </a:t>
            </a:r>
            <a:r>
              <a:rPr sz="2000" b="1" spc="45" dirty="0">
                <a:latin typeface="Times New Roman"/>
                <a:cs typeface="Times New Roman"/>
              </a:rPr>
              <a:t>to </a:t>
            </a:r>
            <a:r>
              <a:rPr sz="2000" b="1" spc="15" dirty="0">
                <a:latin typeface="Times New Roman"/>
                <a:cs typeface="Times New Roman"/>
              </a:rPr>
              <a:t>be built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110" dirty="0">
                <a:latin typeface="Times New Roman"/>
                <a:cs typeface="Times New Roman"/>
              </a:rPr>
              <a:t>risks associated </a:t>
            </a:r>
            <a:r>
              <a:rPr sz="2000" spc="-80" dirty="0">
                <a:latin typeface="Times New Roman"/>
                <a:cs typeface="Times New Roman"/>
              </a:rPr>
              <a:t>with </a:t>
            </a:r>
            <a:r>
              <a:rPr sz="2000" spc="-95" dirty="0">
                <a:latin typeface="Times New Roman"/>
                <a:cs typeface="Times New Roman"/>
              </a:rPr>
              <a:t>complexity </a:t>
            </a:r>
            <a:r>
              <a:rPr sz="2000" spc="-125" dirty="0">
                <a:latin typeface="Times New Roman"/>
                <a:cs typeface="Times New Roman"/>
              </a:rPr>
              <a:t>of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110" dirty="0">
                <a:latin typeface="Times New Roman"/>
                <a:cs typeface="Times New Roman"/>
              </a:rPr>
              <a:t>system </a:t>
            </a:r>
            <a:r>
              <a:rPr sz="2000" spc="-530" dirty="0">
                <a:latin typeface="Times New Roman"/>
                <a:cs typeface="Times New Roman"/>
              </a:rPr>
              <a:t>to </a:t>
            </a:r>
            <a:r>
              <a:rPr sz="2000" spc="-39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be </a:t>
            </a:r>
            <a:r>
              <a:rPr sz="2000" spc="-70" dirty="0">
                <a:latin typeface="Times New Roman"/>
                <a:cs typeface="Times New Roman"/>
              </a:rPr>
              <a:t>built </a:t>
            </a:r>
            <a:r>
              <a:rPr sz="2000" spc="-114" dirty="0">
                <a:latin typeface="Times New Roman"/>
                <a:cs typeface="Times New Roman"/>
              </a:rPr>
              <a:t>and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90" dirty="0">
                <a:latin typeface="Times New Roman"/>
                <a:cs typeface="Times New Roman"/>
              </a:rPr>
              <a:t>"newness" </a:t>
            </a:r>
            <a:r>
              <a:rPr sz="2000" spc="-125" dirty="0">
                <a:latin typeface="Times New Roman"/>
                <a:cs typeface="Times New Roman"/>
              </a:rPr>
              <a:t>of </a:t>
            </a:r>
            <a:r>
              <a:rPr sz="2000" spc="-65" dirty="0">
                <a:latin typeface="Times New Roman"/>
                <a:cs typeface="Times New Roman"/>
              </a:rPr>
              <a:t>the </a:t>
            </a:r>
            <a:r>
              <a:rPr sz="2000" spc="-100" dirty="0">
                <a:latin typeface="Times New Roman"/>
                <a:cs typeface="Times New Roman"/>
              </a:rPr>
              <a:t>technology </a:t>
            </a:r>
            <a:r>
              <a:rPr sz="2000" spc="-95" dirty="0">
                <a:latin typeface="Times New Roman"/>
                <a:cs typeface="Times New Roman"/>
              </a:rPr>
              <a:t>in </a:t>
            </a:r>
            <a:r>
              <a:rPr sz="2000" spc="-65" dirty="0">
                <a:latin typeface="Times New Roman"/>
                <a:cs typeface="Times New Roman"/>
              </a:rPr>
              <a:t>the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285750" marR="511175" indent="-273050">
              <a:lnSpc>
                <a:spcPts val="1920"/>
              </a:lnSpc>
              <a:spcBef>
                <a:spcPts val="555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b="1" spc="-75" dirty="0">
                <a:latin typeface="Times New Roman"/>
                <a:cs typeface="Times New Roman"/>
              </a:rPr>
              <a:t>Staff </a:t>
            </a:r>
            <a:r>
              <a:rPr sz="2000" b="1" spc="10" dirty="0">
                <a:latin typeface="Times New Roman"/>
                <a:cs typeface="Times New Roman"/>
              </a:rPr>
              <a:t>size </a:t>
            </a:r>
            <a:r>
              <a:rPr sz="2000" b="1" spc="-20" dirty="0">
                <a:latin typeface="Times New Roman"/>
                <a:cs typeface="Times New Roman"/>
              </a:rPr>
              <a:t>and </a:t>
            </a:r>
            <a:r>
              <a:rPr sz="2000" b="1" spc="30" dirty="0">
                <a:latin typeface="Times New Roman"/>
                <a:cs typeface="Times New Roman"/>
              </a:rPr>
              <a:t>experience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105" dirty="0">
                <a:latin typeface="Times New Roman"/>
                <a:cs typeface="Times New Roman"/>
              </a:rPr>
              <a:t>risks </a:t>
            </a:r>
            <a:r>
              <a:rPr sz="2000" spc="-110" dirty="0">
                <a:latin typeface="Times New Roman"/>
                <a:cs typeface="Times New Roman"/>
              </a:rPr>
              <a:t>associated </a:t>
            </a:r>
            <a:r>
              <a:rPr sz="2000" spc="-80" dirty="0">
                <a:latin typeface="Times New Roman"/>
                <a:cs typeface="Times New Roman"/>
              </a:rPr>
              <a:t>with </a:t>
            </a:r>
            <a:r>
              <a:rPr sz="2000" spc="-95" dirty="0">
                <a:latin typeface="Times New Roman"/>
                <a:cs typeface="Times New Roman"/>
              </a:rPr>
              <a:t>overall </a:t>
            </a:r>
            <a:r>
              <a:rPr sz="2000" spc="-100" dirty="0">
                <a:latin typeface="Times New Roman"/>
                <a:cs typeface="Times New Roman"/>
              </a:rPr>
              <a:t>technical </a:t>
            </a:r>
            <a:r>
              <a:rPr sz="2000" spc="-459" dirty="0">
                <a:latin typeface="Times New Roman"/>
                <a:cs typeface="Times New Roman"/>
              </a:rPr>
              <a:t>and  </a:t>
            </a:r>
            <a:r>
              <a:rPr sz="2000" spc="-65" dirty="0">
                <a:latin typeface="Times New Roman"/>
                <a:cs typeface="Times New Roman"/>
              </a:rPr>
              <a:t>project </a:t>
            </a:r>
            <a:r>
              <a:rPr sz="2000" spc="-80" dirty="0">
                <a:latin typeface="Times New Roman"/>
                <a:cs typeface="Times New Roman"/>
              </a:rPr>
              <a:t>experience </a:t>
            </a:r>
            <a:r>
              <a:rPr sz="2000" spc="-120" dirty="0">
                <a:latin typeface="Times New Roman"/>
                <a:cs typeface="Times New Roman"/>
              </a:rPr>
              <a:t>of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90" dirty="0">
                <a:latin typeface="Times New Roman"/>
                <a:cs typeface="Times New Roman"/>
              </a:rPr>
              <a:t>software </a:t>
            </a:r>
            <a:r>
              <a:rPr sz="2000" spc="-95" dirty="0">
                <a:latin typeface="Times New Roman"/>
                <a:cs typeface="Times New Roman"/>
              </a:rPr>
              <a:t>engineers </a:t>
            </a:r>
            <a:r>
              <a:rPr sz="2000" spc="-110" dirty="0">
                <a:latin typeface="Times New Roman"/>
                <a:cs typeface="Times New Roman"/>
              </a:rPr>
              <a:t>who </a:t>
            </a:r>
            <a:r>
              <a:rPr sz="2000" spc="-95" dirty="0">
                <a:latin typeface="Times New Roman"/>
                <a:cs typeface="Times New Roman"/>
              </a:rPr>
              <a:t>will </a:t>
            </a:r>
            <a:r>
              <a:rPr sz="2000" spc="-90" dirty="0">
                <a:latin typeface="Times New Roman"/>
                <a:cs typeface="Times New Roman"/>
              </a:rPr>
              <a:t>do </a:t>
            </a:r>
            <a:r>
              <a:rPr sz="2000" spc="-60" dirty="0">
                <a:latin typeface="Times New Roman"/>
                <a:cs typeface="Times New Roman"/>
              </a:rPr>
              <a:t>the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work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785620"/>
            <a:ext cx="7585075" cy="313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160020" indent="-609600">
              <a:lnSpc>
                <a:spcPct val="100000"/>
              </a:lnSpc>
              <a:spcBef>
                <a:spcPts val="100"/>
              </a:spcBef>
              <a:buClr>
                <a:srgbClr val="D24716"/>
              </a:buClr>
              <a:buSzPct val="85000"/>
              <a:buFont typeface="Times New Roman"/>
              <a:buAutoNum type="arabicParenR"/>
              <a:tabLst>
                <a:tab pos="621665" algn="l"/>
                <a:tab pos="622300" algn="l"/>
              </a:tabLst>
            </a:pPr>
            <a:r>
              <a:rPr sz="2000" spc="-130" dirty="0">
                <a:latin typeface="Times New Roman"/>
                <a:cs typeface="Times New Roman"/>
              </a:rPr>
              <a:t>Have </a:t>
            </a:r>
            <a:r>
              <a:rPr sz="2000" spc="-50" dirty="0">
                <a:latin typeface="Times New Roman"/>
                <a:cs typeface="Times New Roman"/>
              </a:rPr>
              <a:t>top </a:t>
            </a:r>
            <a:r>
              <a:rPr sz="2000" spc="-90" dirty="0">
                <a:latin typeface="Times New Roman"/>
                <a:cs typeface="Times New Roman"/>
              </a:rPr>
              <a:t>software </a:t>
            </a:r>
            <a:r>
              <a:rPr sz="2000" spc="-114" dirty="0">
                <a:latin typeface="Times New Roman"/>
                <a:cs typeface="Times New Roman"/>
              </a:rPr>
              <a:t>and </a:t>
            </a:r>
            <a:r>
              <a:rPr sz="2000" spc="-80" dirty="0">
                <a:latin typeface="Times New Roman"/>
                <a:cs typeface="Times New Roman"/>
              </a:rPr>
              <a:t>customer </a:t>
            </a:r>
            <a:r>
              <a:rPr sz="2000" spc="-114" dirty="0">
                <a:latin typeface="Times New Roman"/>
                <a:cs typeface="Times New Roman"/>
              </a:rPr>
              <a:t>managers </a:t>
            </a:r>
            <a:r>
              <a:rPr sz="2000" spc="-105" dirty="0">
                <a:latin typeface="Times New Roman"/>
                <a:cs typeface="Times New Roman"/>
              </a:rPr>
              <a:t>formally </a:t>
            </a:r>
            <a:r>
              <a:rPr sz="2000" spc="-75" dirty="0">
                <a:latin typeface="Times New Roman"/>
                <a:cs typeface="Times New Roman"/>
              </a:rPr>
              <a:t>committed </a:t>
            </a:r>
            <a:r>
              <a:rPr sz="2000" spc="-35" dirty="0">
                <a:latin typeface="Times New Roman"/>
                <a:cs typeface="Times New Roman"/>
              </a:rPr>
              <a:t>to </a:t>
            </a:r>
            <a:r>
              <a:rPr sz="2000" spc="-70" dirty="0">
                <a:latin typeface="Times New Roman"/>
                <a:cs typeface="Times New Roman"/>
              </a:rPr>
              <a:t>support  </a:t>
            </a:r>
            <a:r>
              <a:rPr sz="2000" spc="-65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project?</a:t>
            </a:r>
            <a:endParaRPr sz="2000">
              <a:latin typeface="Times New Roman"/>
              <a:cs typeface="Times New Roman"/>
            </a:endParaRPr>
          </a:p>
          <a:p>
            <a:pPr marL="622300" marR="1143635" indent="-609600">
              <a:lnSpc>
                <a:spcPct val="100400"/>
              </a:lnSpc>
              <a:spcBef>
                <a:spcPts val="560"/>
              </a:spcBef>
              <a:buClr>
                <a:srgbClr val="D24716"/>
              </a:buClr>
              <a:buSzPct val="85000"/>
              <a:buAutoNum type="arabicParenR"/>
              <a:tabLst>
                <a:tab pos="621665" algn="l"/>
                <a:tab pos="622300" algn="l"/>
              </a:tabLst>
            </a:pPr>
            <a:r>
              <a:rPr sz="2000" spc="-110" dirty="0">
                <a:latin typeface="Times New Roman"/>
                <a:cs typeface="Times New Roman"/>
              </a:rPr>
              <a:t>Are </a:t>
            </a:r>
            <a:r>
              <a:rPr sz="2000" spc="-90" dirty="0">
                <a:latin typeface="Times New Roman"/>
                <a:cs typeface="Times New Roman"/>
              </a:rPr>
              <a:t>end-users </a:t>
            </a:r>
            <a:r>
              <a:rPr sz="2000" spc="-105" dirty="0">
                <a:latin typeface="Times New Roman"/>
                <a:cs typeface="Times New Roman"/>
              </a:rPr>
              <a:t>enthusiastically </a:t>
            </a:r>
            <a:r>
              <a:rPr sz="2000" spc="-75" dirty="0">
                <a:latin typeface="Times New Roman"/>
                <a:cs typeface="Times New Roman"/>
              </a:rPr>
              <a:t>committed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65" dirty="0">
                <a:latin typeface="Times New Roman"/>
                <a:cs typeface="Times New Roman"/>
              </a:rPr>
              <a:t>project </a:t>
            </a:r>
            <a:r>
              <a:rPr sz="2000" spc="-114" dirty="0">
                <a:latin typeface="Times New Roman"/>
                <a:cs typeface="Times New Roman"/>
              </a:rPr>
              <a:t>and </a:t>
            </a:r>
            <a:r>
              <a:rPr sz="2000" spc="-60" dirty="0">
                <a:latin typeface="Times New Roman"/>
                <a:cs typeface="Times New Roman"/>
              </a:rPr>
              <a:t>the  </a:t>
            </a:r>
            <a:r>
              <a:rPr sz="2000" spc="-50" dirty="0">
                <a:latin typeface="Times New Roman"/>
                <a:cs typeface="Times New Roman"/>
              </a:rPr>
              <a:t>system/product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95" dirty="0">
                <a:latin typeface="Times New Roman"/>
                <a:cs typeface="Times New Roman"/>
              </a:rPr>
              <a:t>be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built?</a:t>
            </a:r>
            <a:endParaRPr sz="2000">
              <a:latin typeface="Times New Roman"/>
              <a:cs typeface="Times New Roman"/>
            </a:endParaRPr>
          </a:p>
          <a:p>
            <a:pPr marL="622300" marR="5080" indent="-609600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5000"/>
              <a:buAutoNum type="arabicParenR"/>
              <a:tabLst>
                <a:tab pos="621665" algn="l"/>
                <a:tab pos="622300" algn="l"/>
              </a:tabLst>
            </a:pPr>
            <a:r>
              <a:rPr sz="2000" spc="-110" dirty="0">
                <a:latin typeface="Times New Roman"/>
                <a:cs typeface="Times New Roman"/>
              </a:rPr>
              <a:t>Are </a:t>
            </a:r>
            <a:r>
              <a:rPr sz="2000" spc="-70" dirty="0">
                <a:latin typeface="Times New Roman"/>
                <a:cs typeface="Times New Roman"/>
              </a:rPr>
              <a:t>requirements </a:t>
            </a:r>
            <a:r>
              <a:rPr sz="2000" spc="-120" dirty="0">
                <a:latin typeface="Times New Roman"/>
                <a:cs typeface="Times New Roman"/>
              </a:rPr>
              <a:t>fully </a:t>
            </a:r>
            <a:r>
              <a:rPr sz="2000" spc="-75" dirty="0">
                <a:latin typeface="Times New Roman"/>
                <a:cs typeface="Times New Roman"/>
              </a:rPr>
              <a:t>understood </a:t>
            </a:r>
            <a:r>
              <a:rPr sz="2000" spc="-140" dirty="0">
                <a:latin typeface="Times New Roman"/>
                <a:cs typeface="Times New Roman"/>
              </a:rPr>
              <a:t>by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90" dirty="0">
                <a:latin typeface="Times New Roman"/>
                <a:cs typeface="Times New Roman"/>
              </a:rPr>
              <a:t>software </a:t>
            </a:r>
            <a:r>
              <a:rPr sz="2000" spc="-95" dirty="0">
                <a:latin typeface="Times New Roman"/>
                <a:cs typeface="Times New Roman"/>
              </a:rPr>
              <a:t>engineering </a:t>
            </a:r>
            <a:r>
              <a:rPr sz="2000" spc="-85" dirty="0">
                <a:latin typeface="Times New Roman"/>
                <a:cs typeface="Times New Roman"/>
              </a:rPr>
              <a:t>team </a:t>
            </a:r>
            <a:r>
              <a:rPr sz="2000" spc="-114" dirty="0">
                <a:latin typeface="Times New Roman"/>
                <a:cs typeface="Times New Roman"/>
              </a:rPr>
              <a:t>and </a:t>
            </a:r>
            <a:r>
              <a:rPr sz="2000" spc="-75" dirty="0">
                <a:latin typeface="Times New Roman"/>
                <a:cs typeface="Times New Roman"/>
              </a:rPr>
              <a:t>its  </a:t>
            </a:r>
            <a:r>
              <a:rPr sz="2000" spc="-105" dirty="0">
                <a:latin typeface="Times New Roman"/>
                <a:cs typeface="Times New Roman"/>
              </a:rPr>
              <a:t>customers?</a:t>
            </a:r>
            <a:endParaRPr sz="20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5000"/>
              <a:buAutoNum type="arabicParenR"/>
              <a:tabLst>
                <a:tab pos="621665" algn="l"/>
                <a:tab pos="622300" algn="l"/>
              </a:tabLst>
            </a:pPr>
            <a:r>
              <a:rPr sz="2000" spc="-130" dirty="0">
                <a:latin typeface="Times New Roman"/>
                <a:cs typeface="Times New Roman"/>
              </a:rPr>
              <a:t>Have </a:t>
            </a:r>
            <a:r>
              <a:rPr sz="2000" spc="-90" dirty="0">
                <a:latin typeface="Times New Roman"/>
                <a:cs typeface="Times New Roman"/>
              </a:rPr>
              <a:t>customers been </a:t>
            </a:r>
            <a:r>
              <a:rPr sz="2000" spc="-110" dirty="0">
                <a:latin typeface="Times New Roman"/>
                <a:cs typeface="Times New Roman"/>
              </a:rPr>
              <a:t>involved </a:t>
            </a:r>
            <a:r>
              <a:rPr sz="2000" spc="-114" dirty="0">
                <a:latin typeface="Times New Roman"/>
                <a:cs typeface="Times New Roman"/>
              </a:rPr>
              <a:t>fully </a:t>
            </a:r>
            <a:r>
              <a:rPr sz="2000" spc="-100" dirty="0">
                <a:latin typeface="Times New Roman"/>
                <a:cs typeface="Times New Roman"/>
              </a:rPr>
              <a:t>in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90" dirty="0">
                <a:latin typeface="Times New Roman"/>
                <a:cs typeface="Times New Roman"/>
              </a:rPr>
              <a:t>definition </a:t>
            </a:r>
            <a:r>
              <a:rPr sz="2000" spc="-125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requirements?</a:t>
            </a:r>
            <a:endParaRPr sz="20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580"/>
              </a:spcBef>
              <a:buClr>
                <a:srgbClr val="D24716"/>
              </a:buClr>
              <a:buSzPct val="85000"/>
              <a:buAutoNum type="arabicParenR"/>
              <a:tabLst>
                <a:tab pos="621665" algn="l"/>
                <a:tab pos="622300" algn="l"/>
              </a:tabLst>
            </a:pPr>
            <a:r>
              <a:rPr sz="2000" spc="-100" dirty="0">
                <a:latin typeface="Times New Roman"/>
                <a:cs typeface="Times New Roman"/>
              </a:rPr>
              <a:t>Do </a:t>
            </a:r>
            <a:r>
              <a:rPr sz="2000" spc="-90" dirty="0">
                <a:latin typeface="Times New Roman"/>
                <a:cs typeface="Times New Roman"/>
              </a:rPr>
              <a:t>end-users </a:t>
            </a:r>
            <a:r>
              <a:rPr sz="2000" spc="-135" dirty="0">
                <a:latin typeface="Times New Roman"/>
                <a:cs typeface="Times New Roman"/>
              </a:rPr>
              <a:t>have </a:t>
            </a:r>
            <a:r>
              <a:rPr sz="2000" spc="-85" dirty="0">
                <a:latin typeface="Times New Roman"/>
                <a:cs typeface="Times New Roman"/>
              </a:rPr>
              <a:t>realistic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expectations?</a:t>
            </a:r>
            <a:endParaRPr sz="20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5000"/>
              <a:buAutoNum type="arabicParenR"/>
              <a:tabLst>
                <a:tab pos="621665" algn="l"/>
                <a:tab pos="622300" algn="l"/>
              </a:tabLst>
            </a:pPr>
            <a:r>
              <a:rPr sz="2000" spc="-155" dirty="0">
                <a:latin typeface="Times New Roman"/>
                <a:cs typeface="Times New Roman"/>
              </a:rPr>
              <a:t>Is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65" dirty="0">
                <a:latin typeface="Times New Roman"/>
                <a:cs typeface="Times New Roman"/>
              </a:rPr>
              <a:t>project </a:t>
            </a:r>
            <a:r>
              <a:rPr sz="2000" spc="-110" dirty="0">
                <a:latin typeface="Times New Roman"/>
                <a:cs typeface="Times New Roman"/>
              </a:rPr>
              <a:t>scope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stable?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505459"/>
            <a:ext cx="679513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740"/>
              </a:lnSpc>
              <a:spcBef>
                <a:spcPts val="100"/>
              </a:spcBef>
            </a:pPr>
            <a:r>
              <a:rPr sz="4000" spc="-110" dirty="0"/>
              <a:t>Questionnaire </a:t>
            </a:r>
            <a:r>
              <a:rPr sz="4000" spc="-50" dirty="0"/>
              <a:t>on </a:t>
            </a:r>
            <a:r>
              <a:rPr sz="4000" spc="-210" dirty="0"/>
              <a:t>Project</a:t>
            </a:r>
            <a:r>
              <a:rPr sz="4000" spc="-525" dirty="0"/>
              <a:t> </a:t>
            </a:r>
            <a:r>
              <a:rPr sz="4000" spc="20" dirty="0"/>
              <a:t>Risk</a:t>
            </a:r>
            <a:endParaRPr sz="4000"/>
          </a:p>
          <a:p>
            <a:pPr marL="1096010">
              <a:lnSpc>
                <a:spcPts val="1860"/>
              </a:lnSpc>
            </a:pPr>
            <a:r>
              <a:rPr sz="1600" spc="-5" dirty="0">
                <a:solidFill>
                  <a:srgbClr val="000000"/>
                </a:solidFill>
                <a:latin typeface="Times New Roman"/>
                <a:cs typeface="Times New Roman"/>
              </a:rPr>
              <a:t>(Questions are ordered </a:t>
            </a:r>
            <a:r>
              <a:rPr sz="1600" dirty="0">
                <a:solidFill>
                  <a:srgbClr val="000000"/>
                </a:solidFill>
                <a:latin typeface="Times New Roman"/>
                <a:cs typeface="Times New Roman"/>
              </a:rPr>
              <a:t>by </a:t>
            </a:r>
            <a:r>
              <a:rPr sz="1600" spc="-5" dirty="0">
                <a:solidFill>
                  <a:srgbClr val="000000"/>
                </a:solidFill>
                <a:latin typeface="Times New Roman"/>
                <a:cs typeface="Times New Roman"/>
              </a:rPr>
              <a:t>their relative </a:t>
            </a:r>
            <a:r>
              <a:rPr sz="1600" spc="-10" dirty="0">
                <a:solidFill>
                  <a:srgbClr val="000000"/>
                </a:solidFill>
                <a:latin typeface="Times New Roman"/>
                <a:cs typeface="Times New Roman"/>
              </a:rPr>
              <a:t>importance </a:t>
            </a:r>
            <a:r>
              <a:rPr sz="1600" dirty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sz="1600" spc="-5" dirty="0">
                <a:solidFill>
                  <a:srgbClr val="000000"/>
                </a:solidFill>
                <a:latin typeface="Times New Roman"/>
                <a:cs typeface="Times New Roman"/>
              </a:rPr>
              <a:t>project</a:t>
            </a:r>
            <a:r>
              <a:rPr sz="16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0000"/>
                </a:solidFill>
                <a:latin typeface="Times New Roman"/>
                <a:cs typeface="Times New Roman"/>
              </a:rPr>
              <a:t>success)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Questionnaire </a:t>
            </a:r>
            <a:r>
              <a:rPr spc="-45" dirty="0"/>
              <a:t>on </a:t>
            </a:r>
            <a:r>
              <a:rPr spc="-185" dirty="0"/>
              <a:t>Project</a:t>
            </a:r>
            <a:r>
              <a:rPr spc="-495" dirty="0"/>
              <a:t> </a:t>
            </a:r>
            <a:r>
              <a:rPr spc="20" dirty="0"/>
              <a:t>Risk  </a:t>
            </a:r>
            <a:r>
              <a:rPr spc="-13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13230"/>
            <a:ext cx="7545070" cy="25234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670"/>
              </a:spcBef>
              <a:buClr>
                <a:srgbClr val="D24716"/>
              </a:buClr>
              <a:buSzPct val="85000"/>
              <a:buAutoNum type="arabicParenR" startAt="7"/>
              <a:tabLst>
                <a:tab pos="621665" algn="l"/>
                <a:tab pos="622300" algn="l"/>
              </a:tabLst>
            </a:pPr>
            <a:r>
              <a:rPr sz="2000" spc="-110" dirty="0">
                <a:latin typeface="Times New Roman"/>
                <a:cs typeface="Times New Roman"/>
              </a:rPr>
              <a:t>Does </a:t>
            </a:r>
            <a:r>
              <a:rPr sz="2000" spc="-65" dirty="0">
                <a:latin typeface="Times New Roman"/>
                <a:cs typeface="Times New Roman"/>
              </a:rPr>
              <a:t>the </a:t>
            </a:r>
            <a:r>
              <a:rPr sz="2000" spc="-95" dirty="0">
                <a:latin typeface="Times New Roman"/>
                <a:cs typeface="Times New Roman"/>
              </a:rPr>
              <a:t>software engineering </a:t>
            </a:r>
            <a:r>
              <a:rPr sz="2000" spc="-85" dirty="0">
                <a:latin typeface="Times New Roman"/>
                <a:cs typeface="Times New Roman"/>
              </a:rPr>
              <a:t>team </a:t>
            </a:r>
            <a:r>
              <a:rPr sz="2000" spc="-135" dirty="0">
                <a:latin typeface="Times New Roman"/>
                <a:cs typeface="Times New Roman"/>
              </a:rPr>
              <a:t>have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75" dirty="0">
                <a:latin typeface="Times New Roman"/>
                <a:cs typeface="Times New Roman"/>
              </a:rPr>
              <a:t>right </a:t>
            </a:r>
            <a:r>
              <a:rPr sz="2000" spc="-105" dirty="0">
                <a:latin typeface="Times New Roman"/>
                <a:cs typeface="Times New Roman"/>
              </a:rPr>
              <a:t>mix </a:t>
            </a:r>
            <a:r>
              <a:rPr sz="2000" spc="-120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40" dirty="0">
                <a:latin typeface="Times New Roman"/>
                <a:cs typeface="Times New Roman"/>
              </a:rPr>
              <a:t>skills?</a:t>
            </a:r>
            <a:endParaRPr sz="20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5000"/>
              <a:buAutoNum type="arabicParenR" startAt="7"/>
              <a:tabLst>
                <a:tab pos="621665" algn="l"/>
                <a:tab pos="622300" algn="l"/>
              </a:tabLst>
            </a:pPr>
            <a:r>
              <a:rPr sz="2000" spc="-110" dirty="0">
                <a:latin typeface="Times New Roman"/>
                <a:cs typeface="Times New Roman"/>
              </a:rPr>
              <a:t>Are </a:t>
            </a:r>
            <a:r>
              <a:rPr sz="2000" spc="-65" dirty="0">
                <a:latin typeface="Times New Roman"/>
                <a:cs typeface="Times New Roman"/>
              </a:rPr>
              <a:t>project </a:t>
            </a:r>
            <a:r>
              <a:rPr sz="2000" spc="-70" dirty="0">
                <a:latin typeface="Times New Roman"/>
                <a:cs typeface="Times New Roman"/>
              </a:rPr>
              <a:t>requirements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stable?</a:t>
            </a:r>
            <a:endParaRPr sz="2000">
              <a:latin typeface="Times New Roman"/>
              <a:cs typeface="Times New Roman"/>
            </a:endParaRPr>
          </a:p>
          <a:p>
            <a:pPr marL="622300" marR="943610" indent="-609600">
              <a:lnSpc>
                <a:spcPct val="100000"/>
              </a:lnSpc>
              <a:spcBef>
                <a:spcPts val="580"/>
              </a:spcBef>
              <a:buClr>
                <a:srgbClr val="D24716"/>
              </a:buClr>
              <a:buSzPct val="85000"/>
              <a:buAutoNum type="arabicParenR" startAt="7"/>
              <a:tabLst>
                <a:tab pos="621665" algn="l"/>
                <a:tab pos="622300" algn="l"/>
              </a:tabLst>
            </a:pPr>
            <a:r>
              <a:rPr sz="2000" spc="-110" dirty="0">
                <a:latin typeface="Times New Roman"/>
                <a:cs typeface="Times New Roman"/>
              </a:rPr>
              <a:t>Does </a:t>
            </a:r>
            <a:r>
              <a:rPr sz="2000" spc="-65" dirty="0">
                <a:latin typeface="Times New Roman"/>
                <a:cs typeface="Times New Roman"/>
              </a:rPr>
              <a:t>the project </a:t>
            </a:r>
            <a:r>
              <a:rPr sz="2000" spc="-85" dirty="0">
                <a:latin typeface="Times New Roman"/>
                <a:cs typeface="Times New Roman"/>
              </a:rPr>
              <a:t>team </a:t>
            </a:r>
            <a:r>
              <a:rPr sz="2000" spc="-135" dirty="0">
                <a:latin typeface="Times New Roman"/>
                <a:cs typeface="Times New Roman"/>
              </a:rPr>
              <a:t>have </a:t>
            </a:r>
            <a:r>
              <a:rPr sz="2000" spc="-80" dirty="0">
                <a:latin typeface="Times New Roman"/>
                <a:cs typeface="Times New Roman"/>
              </a:rPr>
              <a:t>experience with </a:t>
            </a:r>
            <a:r>
              <a:rPr sz="2000" spc="-65" dirty="0">
                <a:latin typeface="Times New Roman"/>
                <a:cs typeface="Times New Roman"/>
              </a:rPr>
              <a:t>the </a:t>
            </a:r>
            <a:r>
              <a:rPr sz="2000" spc="-100" dirty="0">
                <a:latin typeface="Times New Roman"/>
                <a:cs typeface="Times New Roman"/>
              </a:rPr>
              <a:t>technology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95" dirty="0">
                <a:latin typeface="Times New Roman"/>
                <a:cs typeface="Times New Roman"/>
              </a:rPr>
              <a:t>be  </a:t>
            </a:r>
            <a:r>
              <a:rPr sz="2000" spc="-100" dirty="0">
                <a:latin typeface="Times New Roman"/>
                <a:cs typeface="Times New Roman"/>
              </a:rPr>
              <a:t>implemented?</a:t>
            </a:r>
            <a:endParaRPr sz="20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5000"/>
              <a:buAutoNum type="arabicParenR" startAt="7"/>
              <a:tabLst>
                <a:tab pos="621665" algn="l"/>
                <a:tab pos="622300" algn="l"/>
              </a:tabLst>
            </a:pPr>
            <a:r>
              <a:rPr sz="2000" spc="-155" dirty="0">
                <a:latin typeface="Times New Roman"/>
                <a:cs typeface="Times New Roman"/>
              </a:rPr>
              <a:t>Is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80" dirty="0">
                <a:latin typeface="Times New Roman"/>
                <a:cs typeface="Times New Roman"/>
              </a:rPr>
              <a:t>number </a:t>
            </a:r>
            <a:r>
              <a:rPr sz="2000" spc="-125" dirty="0">
                <a:latin typeface="Times New Roman"/>
                <a:cs typeface="Times New Roman"/>
              </a:rPr>
              <a:t>of </a:t>
            </a:r>
            <a:r>
              <a:rPr sz="2000" spc="-85" dirty="0">
                <a:latin typeface="Times New Roman"/>
                <a:cs typeface="Times New Roman"/>
              </a:rPr>
              <a:t>people </a:t>
            </a:r>
            <a:r>
              <a:rPr sz="2000" spc="-90" dirty="0">
                <a:latin typeface="Times New Roman"/>
                <a:cs typeface="Times New Roman"/>
              </a:rPr>
              <a:t>on </a:t>
            </a:r>
            <a:r>
              <a:rPr sz="2000" spc="-65" dirty="0">
                <a:latin typeface="Times New Roman"/>
                <a:cs typeface="Times New Roman"/>
              </a:rPr>
              <a:t>the project </a:t>
            </a:r>
            <a:r>
              <a:rPr sz="2000" spc="-85" dirty="0">
                <a:latin typeface="Times New Roman"/>
                <a:cs typeface="Times New Roman"/>
              </a:rPr>
              <a:t>team </a:t>
            </a:r>
            <a:r>
              <a:rPr sz="2000" spc="-95" dirty="0">
                <a:latin typeface="Times New Roman"/>
                <a:cs typeface="Times New Roman"/>
              </a:rPr>
              <a:t>adequate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90" dirty="0">
                <a:latin typeface="Times New Roman"/>
                <a:cs typeface="Times New Roman"/>
              </a:rPr>
              <a:t>do </a:t>
            </a:r>
            <a:r>
              <a:rPr sz="2000" spc="-65" dirty="0">
                <a:latin typeface="Times New Roman"/>
                <a:cs typeface="Times New Roman"/>
              </a:rPr>
              <a:t>the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45" dirty="0">
                <a:latin typeface="Times New Roman"/>
                <a:cs typeface="Times New Roman"/>
              </a:rPr>
              <a:t>job?</a:t>
            </a:r>
            <a:endParaRPr sz="2000">
              <a:latin typeface="Times New Roman"/>
              <a:cs typeface="Times New Roman"/>
            </a:endParaRPr>
          </a:p>
          <a:p>
            <a:pPr marL="622300" marR="5080" indent="-609600">
              <a:lnSpc>
                <a:spcPct val="100000"/>
              </a:lnSpc>
              <a:spcBef>
                <a:spcPts val="580"/>
              </a:spcBef>
              <a:buClr>
                <a:srgbClr val="D24716"/>
              </a:buClr>
              <a:buSzPct val="85000"/>
              <a:buAutoNum type="arabicParenR" startAt="7"/>
              <a:tabLst>
                <a:tab pos="621665" algn="l"/>
                <a:tab pos="622300" algn="l"/>
              </a:tabLst>
            </a:pPr>
            <a:r>
              <a:rPr sz="2000" spc="-100" dirty="0">
                <a:latin typeface="Times New Roman"/>
                <a:cs typeface="Times New Roman"/>
              </a:rPr>
              <a:t>Do </a:t>
            </a:r>
            <a:r>
              <a:rPr sz="2000" spc="-110" dirty="0">
                <a:latin typeface="Times New Roman"/>
                <a:cs typeface="Times New Roman"/>
              </a:rPr>
              <a:t>all </a:t>
            </a:r>
            <a:r>
              <a:rPr sz="2000" spc="-40" dirty="0">
                <a:latin typeface="Times New Roman"/>
                <a:cs typeface="Times New Roman"/>
              </a:rPr>
              <a:t>customer/user </a:t>
            </a:r>
            <a:r>
              <a:rPr sz="2000" spc="-90" dirty="0">
                <a:latin typeface="Times New Roman"/>
                <a:cs typeface="Times New Roman"/>
              </a:rPr>
              <a:t>constituencies </a:t>
            </a:r>
            <a:r>
              <a:rPr sz="2000" spc="-95" dirty="0">
                <a:latin typeface="Times New Roman"/>
                <a:cs typeface="Times New Roman"/>
              </a:rPr>
              <a:t>agree </a:t>
            </a:r>
            <a:r>
              <a:rPr sz="2000" spc="-90" dirty="0">
                <a:latin typeface="Times New Roman"/>
                <a:cs typeface="Times New Roman"/>
              </a:rPr>
              <a:t>on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85" dirty="0">
                <a:latin typeface="Times New Roman"/>
                <a:cs typeface="Times New Roman"/>
              </a:rPr>
              <a:t>importance </a:t>
            </a:r>
            <a:r>
              <a:rPr sz="2000" spc="-125" dirty="0">
                <a:latin typeface="Times New Roman"/>
                <a:cs typeface="Times New Roman"/>
              </a:rPr>
              <a:t>of </a:t>
            </a:r>
            <a:r>
              <a:rPr sz="2000" spc="-65" dirty="0">
                <a:latin typeface="Times New Roman"/>
                <a:cs typeface="Times New Roman"/>
              </a:rPr>
              <a:t>the project  </a:t>
            </a:r>
            <a:r>
              <a:rPr sz="2000" spc="-114" dirty="0">
                <a:latin typeface="Times New Roman"/>
                <a:cs typeface="Times New Roman"/>
              </a:rPr>
              <a:t>and </a:t>
            </a:r>
            <a:r>
              <a:rPr sz="2000" spc="-90" dirty="0">
                <a:latin typeface="Times New Roman"/>
                <a:cs typeface="Times New Roman"/>
              </a:rPr>
              <a:t>on </a:t>
            </a:r>
            <a:r>
              <a:rPr sz="2000" spc="-65" dirty="0">
                <a:latin typeface="Times New Roman"/>
                <a:cs typeface="Times New Roman"/>
              </a:rPr>
              <a:t>the </a:t>
            </a:r>
            <a:r>
              <a:rPr sz="2000" spc="-70" dirty="0">
                <a:latin typeface="Times New Roman"/>
                <a:cs typeface="Times New Roman"/>
              </a:rPr>
              <a:t>requirements </a:t>
            </a:r>
            <a:r>
              <a:rPr sz="2000" spc="-75" dirty="0">
                <a:latin typeface="Times New Roman"/>
                <a:cs typeface="Times New Roman"/>
              </a:rPr>
              <a:t>for </a:t>
            </a:r>
            <a:r>
              <a:rPr sz="2000" spc="-65" dirty="0">
                <a:latin typeface="Times New Roman"/>
                <a:cs typeface="Times New Roman"/>
              </a:rPr>
              <a:t>the </a:t>
            </a:r>
            <a:r>
              <a:rPr sz="2000" spc="-50" dirty="0">
                <a:latin typeface="Times New Roman"/>
                <a:cs typeface="Times New Roman"/>
              </a:rPr>
              <a:t>system/product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100" dirty="0">
                <a:latin typeface="Times New Roman"/>
                <a:cs typeface="Times New Roman"/>
              </a:rPr>
              <a:t>be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built?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81659"/>
            <a:ext cx="63468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0" dirty="0"/>
              <a:t>Risk </a:t>
            </a:r>
            <a:r>
              <a:rPr sz="4000" spc="-75" dirty="0"/>
              <a:t>Components </a:t>
            </a:r>
            <a:r>
              <a:rPr sz="4000" spc="-35" dirty="0"/>
              <a:t>and</a:t>
            </a:r>
            <a:r>
              <a:rPr sz="4000" spc="-630" dirty="0"/>
              <a:t> </a:t>
            </a:r>
            <a:r>
              <a:rPr sz="4000" spc="-90" dirty="0"/>
              <a:t>Drivers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755140"/>
            <a:ext cx="8208009" cy="378332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85750" marR="1047750" indent="-273050">
              <a:lnSpc>
                <a:spcPts val="2160"/>
              </a:lnSpc>
              <a:spcBef>
                <a:spcPts val="37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05" dirty="0">
                <a:latin typeface="Times New Roman"/>
                <a:cs typeface="Times New Roman"/>
              </a:rPr>
              <a:t>The </a:t>
            </a:r>
            <a:r>
              <a:rPr sz="2000" spc="-65" dirty="0">
                <a:latin typeface="Times New Roman"/>
                <a:cs typeface="Times New Roman"/>
              </a:rPr>
              <a:t>project </a:t>
            </a:r>
            <a:r>
              <a:rPr sz="2000" spc="-110" dirty="0">
                <a:latin typeface="Times New Roman"/>
                <a:cs typeface="Times New Roman"/>
              </a:rPr>
              <a:t>manager </a:t>
            </a:r>
            <a:r>
              <a:rPr sz="2000" spc="-95" dirty="0">
                <a:latin typeface="Times New Roman"/>
                <a:cs typeface="Times New Roman"/>
              </a:rPr>
              <a:t>identifies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risk </a:t>
            </a:r>
            <a:r>
              <a:rPr sz="20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drivers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that </a:t>
            </a:r>
            <a:r>
              <a:rPr sz="2000" spc="-110" dirty="0">
                <a:latin typeface="Times New Roman"/>
                <a:cs typeface="Times New Roman"/>
              </a:rPr>
              <a:t>affect </a:t>
            </a:r>
            <a:r>
              <a:rPr sz="2000" spc="-65" dirty="0">
                <a:latin typeface="Times New Roman"/>
                <a:cs typeface="Times New Roman"/>
              </a:rPr>
              <a:t>the </a:t>
            </a:r>
            <a:r>
              <a:rPr sz="2000" spc="-110" dirty="0">
                <a:latin typeface="Times New Roman"/>
                <a:cs typeface="Times New Roman"/>
              </a:rPr>
              <a:t>following </a:t>
            </a:r>
            <a:r>
              <a:rPr sz="2000" spc="-345" dirty="0">
                <a:latin typeface="Times New Roman"/>
                <a:cs typeface="Times New Roman"/>
              </a:rPr>
              <a:t>risk  </a:t>
            </a:r>
            <a:r>
              <a:rPr sz="2000" spc="-95" dirty="0">
                <a:latin typeface="Times New Roman"/>
                <a:cs typeface="Times New Roman"/>
              </a:rPr>
              <a:t>components</a:t>
            </a:r>
            <a:endParaRPr sz="2000">
              <a:latin typeface="Times New Roman"/>
              <a:cs typeface="Times New Roman"/>
            </a:endParaRPr>
          </a:p>
          <a:p>
            <a:pPr marL="560070" marR="106680" lvl="1" indent="-228600">
              <a:lnSpc>
                <a:spcPts val="1950"/>
              </a:lnSpc>
              <a:spcBef>
                <a:spcPts val="359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b="1" spc="-25" dirty="0">
                <a:latin typeface="Times New Roman"/>
                <a:cs typeface="Times New Roman"/>
              </a:rPr>
              <a:t>Performance risk </a:t>
            </a:r>
            <a:r>
              <a:rPr sz="1800" spc="-40" dirty="0">
                <a:latin typeface="Times New Roman"/>
                <a:cs typeface="Times New Roman"/>
              </a:rPr>
              <a:t>-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70" dirty="0">
                <a:latin typeface="Times New Roman"/>
                <a:cs typeface="Times New Roman"/>
              </a:rPr>
              <a:t>degree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70" dirty="0">
                <a:latin typeface="Times New Roman"/>
                <a:cs typeface="Times New Roman"/>
              </a:rPr>
              <a:t>uncertainty </a:t>
            </a:r>
            <a:r>
              <a:rPr sz="1800" spc="-55" dirty="0">
                <a:latin typeface="Times New Roman"/>
                <a:cs typeface="Times New Roman"/>
              </a:rPr>
              <a:t>that the product </a:t>
            </a:r>
            <a:r>
              <a:rPr sz="1800" spc="-85" dirty="0">
                <a:latin typeface="Times New Roman"/>
                <a:cs typeface="Times New Roman"/>
              </a:rPr>
              <a:t>will </a:t>
            </a:r>
            <a:r>
              <a:rPr sz="1800" spc="-60" dirty="0">
                <a:latin typeface="Times New Roman"/>
                <a:cs typeface="Times New Roman"/>
              </a:rPr>
              <a:t>meet </a:t>
            </a:r>
            <a:r>
              <a:rPr sz="1800" spc="-70" dirty="0">
                <a:latin typeface="Times New Roman"/>
                <a:cs typeface="Times New Roman"/>
              </a:rPr>
              <a:t>its </a:t>
            </a:r>
            <a:r>
              <a:rPr sz="1800" spc="-140" dirty="0">
                <a:latin typeface="Times New Roman"/>
                <a:cs typeface="Times New Roman"/>
              </a:rPr>
              <a:t>requirements 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spc="-85" dirty="0">
                <a:latin typeface="Times New Roman"/>
                <a:cs typeface="Times New Roman"/>
              </a:rPr>
              <a:t>be </a:t>
            </a:r>
            <a:r>
              <a:rPr sz="1800" spc="-70" dirty="0">
                <a:latin typeface="Times New Roman"/>
                <a:cs typeface="Times New Roman"/>
              </a:rPr>
              <a:t>fit </a:t>
            </a:r>
            <a:r>
              <a:rPr sz="1800" spc="-65" dirty="0">
                <a:latin typeface="Times New Roman"/>
                <a:cs typeface="Times New Roman"/>
              </a:rPr>
              <a:t>for </a:t>
            </a:r>
            <a:r>
              <a:rPr sz="1800" spc="-75" dirty="0">
                <a:latin typeface="Times New Roman"/>
                <a:cs typeface="Times New Roman"/>
              </a:rPr>
              <a:t>its </a:t>
            </a:r>
            <a:r>
              <a:rPr sz="1800" spc="-65" dirty="0">
                <a:latin typeface="Times New Roman"/>
                <a:cs typeface="Times New Roman"/>
              </a:rPr>
              <a:t>intended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use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2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b="1" spc="-40" dirty="0">
                <a:latin typeface="Times New Roman"/>
                <a:cs typeface="Times New Roman"/>
              </a:rPr>
              <a:t>Cost </a:t>
            </a:r>
            <a:r>
              <a:rPr sz="1800" b="1" spc="-20" dirty="0">
                <a:latin typeface="Times New Roman"/>
                <a:cs typeface="Times New Roman"/>
              </a:rPr>
              <a:t>risk </a:t>
            </a:r>
            <a:r>
              <a:rPr sz="1800" spc="-40" dirty="0">
                <a:latin typeface="Times New Roman"/>
                <a:cs typeface="Times New Roman"/>
              </a:rPr>
              <a:t>- </a:t>
            </a:r>
            <a:r>
              <a:rPr sz="1800" spc="-50" dirty="0">
                <a:latin typeface="Times New Roman"/>
                <a:cs typeface="Times New Roman"/>
              </a:rPr>
              <a:t>the </a:t>
            </a:r>
            <a:r>
              <a:rPr sz="1800" spc="-70" dirty="0">
                <a:latin typeface="Times New Roman"/>
                <a:cs typeface="Times New Roman"/>
              </a:rPr>
              <a:t>degree </a:t>
            </a:r>
            <a:r>
              <a:rPr sz="1800" spc="-110" dirty="0">
                <a:latin typeface="Times New Roman"/>
                <a:cs typeface="Times New Roman"/>
              </a:rPr>
              <a:t>of </a:t>
            </a:r>
            <a:r>
              <a:rPr sz="1800" spc="-70" dirty="0">
                <a:latin typeface="Times New Roman"/>
                <a:cs typeface="Times New Roman"/>
              </a:rPr>
              <a:t>uncertainty </a:t>
            </a:r>
            <a:r>
              <a:rPr sz="1800" spc="-55" dirty="0">
                <a:latin typeface="Times New Roman"/>
                <a:cs typeface="Times New Roman"/>
              </a:rPr>
              <a:t>that the project </a:t>
            </a:r>
            <a:r>
              <a:rPr sz="1800" spc="-75" dirty="0">
                <a:latin typeface="Times New Roman"/>
                <a:cs typeface="Times New Roman"/>
              </a:rPr>
              <a:t>budget </a:t>
            </a:r>
            <a:r>
              <a:rPr sz="1800" spc="-85" dirty="0">
                <a:latin typeface="Times New Roman"/>
                <a:cs typeface="Times New Roman"/>
              </a:rPr>
              <a:t>will </a:t>
            </a:r>
            <a:r>
              <a:rPr sz="1800" spc="-90" dirty="0">
                <a:latin typeface="Times New Roman"/>
                <a:cs typeface="Times New Roman"/>
              </a:rPr>
              <a:t>be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maintained</a:t>
            </a:r>
            <a:endParaRPr sz="1800">
              <a:latin typeface="Times New Roman"/>
              <a:cs typeface="Times New Roman"/>
            </a:endParaRPr>
          </a:p>
          <a:p>
            <a:pPr marL="560070" marR="5080" lvl="1" indent="-228600">
              <a:lnSpc>
                <a:spcPts val="1939"/>
              </a:lnSpc>
              <a:spcBef>
                <a:spcPts val="405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b="1" spc="-15" dirty="0">
                <a:latin typeface="Times New Roman"/>
                <a:cs typeface="Times New Roman"/>
              </a:rPr>
              <a:t>Support </a:t>
            </a:r>
            <a:r>
              <a:rPr sz="1800" b="1" spc="-20" dirty="0">
                <a:latin typeface="Times New Roman"/>
                <a:cs typeface="Times New Roman"/>
              </a:rPr>
              <a:t>risk </a:t>
            </a:r>
            <a:r>
              <a:rPr sz="1800" spc="-40" dirty="0">
                <a:latin typeface="Times New Roman"/>
                <a:cs typeface="Times New Roman"/>
              </a:rPr>
              <a:t>-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75" dirty="0">
                <a:latin typeface="Times New Roman"/>
                <a:cs typeface="Times New Roman"/>
              </a:rPr>
              <a:t>degree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70" dirty="0">
                <a:latin typeface="Times New Roman"/>
                <a:cs typeface="Times New Roman"/>
              </a:rPr>
              <a:t>uncertainty </a:t>
            </a:r>
            <a:r>
              <a:rPr sz="1800" spc="-55" dirty="0">
                <a:latin typeface="Times New Roman"/>
                <a:cs typeface="Times New Roman"/>
              </a:rPr>
              <a:t>that the </a:t>
            </a:r>
            <a:r>
              <a:rPr sz="1800" spc="-60" dirty="0">
                <a:latin typeface="Times New Roman"/>
                <a:cs typeface="Times New Roman"/>
              </a:rPr>
              <a:t>resultant </a:t>
            </a:r>
            <a:r>
              <a:rPr sz="1800" spc="-80" dirty="0">
                <a:latin typeface="Times New Roman"/>
                <a:cs typeface="Times New Roman"/>
              </a:rPr>
              <a:t>software </a:t>
            </a:r>
            <a:r>
              <a:rPr sz="1800" spc="-85" dirty="0">
                <a:latin typeface="Times New Roman"/>
                <a:cs typeface="Times New Roman"/>
              </a:rPr>
              <a:t>will be </a:t>
            </a:r>
            <a:r>
              <a:rPr sz="1800" spc="-130" dirty="0">
                <a:latin typeface="Times New Roman"/>
                <a:cs typeface="Times New Roman"/>
              </a:rPr>
              <a:t>easy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140" dirty="0">
                <a:latin typeface="Times New Roman"/>
                <a:cs typeface="Times New Roman"/>
              </a:rPr>
              <a:t>correct,  </a:t>
            </a:r>
            <a:r>
              <a:rPr sz="1800" spc="-60" dirty="0">
                <a:latin typeface="Times New Roman"/>
                <a:cs typeface="Times New Roman"/>
              </a:rPr>
              <a:t>adapt, </a:t>
            </a:r>
            <a:r>
              <a:rPr sz="1800" spc="-1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enhance</a:t>
            </a:r>
            <a:endParaRPr sz="1800">
              <a:latin typeface="Times New Roman"/>
              <a:cs typeface="Times New Roman"/>
            </a:endParaRPr>
          </a:p>
          <a:p>
            <a:pPr marL="560070" marR="83185" lvl="1" indent="-228600">
              <a:lnSpc>
                <a:spcPts val="1939"/>
              </a:lnSpc>
              <a:spcBef>
                <a:spcPts val="38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b="1" dirty="0">
                <a:latin typeface="Times New Roman"/>
                <a:cs typeface="Times New Roman"/>
              </a:rPr>
              <a:t>Schedule </a:t>
            </a:r>
            <a:r>
              <a:rPr sz="1800" b="1" spc="-20" dirty="0">
                <a:latin typeface="Times New Roman"/>
                <a:cs typeface="Times New Roman"/>
              </a:rPr>
              <a:t>risk </a:t>
            </a:r>
            <a:r>
              <a:rPr sz="1800" spc="-40" dirty="0">
                <a:latin typeface="Times New Roman"/>
                <a:cs typeface="Times New Roman"/>
              </a:rPr>
              <a:t>-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75" dirty="0">
                <a:latin typeface="Times New Roman"/>
                <a:cs typeface="Times New Roman"/>
              </a:rPr>
              <a:t>degree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70" dirty="0">
                <a:latin typeface="Times New Roman"/>
                <a:cs typeface="Times New Roman"/>
              </a:rPr>
              <a:t>uncertainty </a:t>
            </a:r>
            <a:r>
              <a:rPr sz="1800" spc="-55" dirty="0">
                <a:latin typeface="Times New Roman"/>
                <a:cs typeface="Times New Roman"/>
              </a:rPr>
              <a:t>that the project </a:t>
            </a:r>
            <a:r>
              <a:rPr sz="1800" spc="-95" dirty="0">
                <a:latin typeface="Times New Roman"/>
                <a:cs typeface="Times New Roman"/>
              </a:rPr>
              <a:t>schedule </a:t>
            </a:r>
            <a:r>
              <a:rPr sz="1800" spc="-85" dirty="0">
                <a:latin typeface="Times New Roman"/>
                <a:cs typeface="Times New Roman"/>
              </a:rPr>
              <a:t>will </a:t>
            </a:r>
            <a:r>
              <a:rPr sz="1800" spc="-90" dirty="0">
                <a:latin typeface="Times New Roman"/>
                <a:cs typeface="Times New Roman"/>
              </a:rPr>
              <a:t>be maintained </a:t>
            </a:r>
            <a:r>
              <a:rPr sz="1800" spc="-395" dirty="0">
                <a:latin typeface="Times New Roman"/>
                <a:cs typeface="Times New Roman"/>
              </a:rPr>
              <a:t>and  </a:t>
            </a:r>
            <a:r>
              <a:rPr sz="1800" spc="-55" dirty="0">
                <a:latin typeface="Times New Roman"/>
                <a:cs typeface="Times New Roman"/>
              </a:rPr>
              <a:t>that the product </a:t>
            </a:r>
            <a:r>
              <a:rPr sz="1800" spc="-85" dirty="0">
                <a:latin typeface="Times New Roman"/>
                <a:cs typeface="Times New Roman"/>
              </a:rPr>
              <a:t>will be </a:t>
            </a:r>
            <a:r>
              <a:rPr sz="1800" spc="-75" dirty="0">
                <a:latin typeface="Times New Roman"/>
                <a:cs typeface="Times New Roman"/>
              </a:rPr>
              <a:t>delivered </a:t>
            </a:r>
            <a:r>
              <a:rPr sz="1800" spc="-80" dirty="0">
                <a:latin typeface="Times New Roman"/>
                <a:cs typeface="Times New Roman"/>
              </a:rPr>
              <a:t>on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time</a:t>
            </a:r>
            <a:endParaRPr sz="1800">
              <a:latin typeface="Times New Roman"/>
              <a:cs typeface="Times New Roman"/>
            </a:endParaRPr>
          </a:p>
          <a:p>
            <a:pPr marL="285750" marR="615950" indent="-273050">
              <a:lnSpc>
                <a:spcPts val="2160"/>
              </a:lnSpc>
              <a:spcBef>
                <a:spcPts val="575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05" dirty="0">
                <a:latin typeface="Times New Roman"/>
                <a:cs typeface="Times New Roman"/>
              </a:rPr>
              <a:t>The </a:t>
            </a:r>
            <a:r>
              <a:rPr sz="2000" spc="-95" dirty="0">
                <a:latin typeface="Times New Roman"/>
                <a:cs typeface="Times New Roman"/>
              </a:rPr>
              <a:t>impact </a:t>
            </a:r>
            <a:r>
              <a:rPr sz="2000" spc="-120" dirty="0">
                <a:latin typeface="Times New Roman"/>
                <a:cs typeface="Times New Roman"/>
              </a:rPr>
              <a:t>of </a:t>
            </a:r>
            <a:r>
              <a:rPr sz="2000" spc="-125" dirty="0">
                <a:latin typeface="Times New Roman"/>
                <a:cs typeface="Times New Roman"/>
              </a:rPr>
              <a:t>each </a:t>
            </a:r>
            <a:r>
              <a:rPr sz="2000" spc="-95" dirty="0">
                <a:latin typeface="Times New Roman"/>
                <a:cs typeface="Times New Roman"/>
              </a:rPr>
              <a:t>risk </a:t>
            </a:r>
            <a:r>
              <a:rPr sz="2000" spc="-70" dirty="0">
                <a:latin typeface="Times New Roman"/>
                <a:cs typeface="Times New Roman"/>
              </a:rPr>
              <a:t>driver </a:t>
            </a:r>
            <a:r>
              <a:rPr sz="2000" spc="-90" dirty="0">
                <a:latin typeface="Times New Roman"/>
                <a:cs typeface="Times New Roman"/>
              </a:rPr>
              <a:t>on </a:t>
            </a:r>
            <a:r>
              <a:rPr sz="2000" spc="-65" dirty="0">
                <a:latin typeface="Times New Roman"/>
                <a:cs typeface="Times New Roman"/>
              </a:rPr>
              <a:t>the </a:t>
            </a:r>
            <a:r>
              <a:rPr sz="2000" spc="-95" dirty="0">
                <a:latin typeface="Times New Roman"/>
                <a:cs typeface="Times New Roman"/>
              </a:rPr>
              <a:t>risk </a:t>
            </a:r>
            <a:r>
              <a:rPr sz="2000" spc="-85" dirty="0">
                <a:latin typeface="Times New Roman"/>
                <a:cs typeface="Times New Roman"/>
              </a:rPr>
              <a:t>component </a:t>
            </a:r>
            <a:r>
              <a:rPr sz="2000" spc="-125" dirty="0">
                <a:latin typeface="Times New Roman"/>
                <a:cs typeface="Times New Roman"/>
              </a:rPr>
              <a:t>is </a:t>
            </a:r>
            <a:r>
              <a:rPr sz="2000" spc="-105" dirty="0">
                <a:latin typeface="Times New Roman"/>
                <a:cs typeface="Times New Roman"/>
              </a:rPr>
              <a:t>divided </a:t>
            </a:r>
            <a:r>
              <a:rPr sz="2000" spc="-65" dirty="0">
                <a:latin typeface="Times New Roman"/>
                <a:cs typeface="Times New Roman"/>
              </a:rPr>
              <a:t>into </a:t>
            </a:r>
            <a:r>
              <a:rPr sz="2000" spc="-90" dirty="0">
                <a:latin typeface="Times New Roman"/>
                <a:cs typeface="Times New Roman"/>
              </a:rPr>
              <a:t>one </a:t>
            </a:r>
            <a:r>
              <a:rPr sz="2000" spc="-125" dirty="0">
                <a:latin typeface="Times New Roman"/>
                <a:cs typeface="Times New Roman"/>
              </a:rPr>
              <a:t>of </a:t>
            </a:r>
            <a:r>
              <a:rPr sz="2000" u="heavy" spc="-3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four  </a:t>
            </a:r>
            <a:r>
              <a:rPr sz="20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impact</a:t>
            </a:r>
            <a:r>
              <a:rPr sz="20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levels</a:t>
            </a:r>
            <a:endParaRPr sz="20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3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85" dirty="0">
                <a:latin typeface="Times New Roman"/>
                <a:cs typeface="Times New Roman"/>
              </a:rPr>
              <a:t>Negligible, </a:t>
            </a:r>
            <a:r>
              <a:rPr sz="1800" spc="-80" dirty="0">
                <a:latin typeface="Times New Roman"/>
                <a:cs typeface="Times New Roman"/>
              </a:rPr>
              <a:t>marginal, </a:t>
            </a:r>
            <a:r>
              <a:rPr sz="1800" spc="-55" dirty="0">
                <a:latin typeface="Times New Roman"/>
                <a:cs typeface="Times New Roman"/>
              </a:rPr>
              <a:t>critical, </a:t>
            </a:r>
            <a:r>
              <a:rPr sz="1800" spc="-100" dirty="0">
                <a:latin typeface="Times New Roman"/>
                <a:cs typeface="Times New Roman"/>
              </a:rPr>
              <a:t>and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catastrophic</a:t>
            </a:r>
            <a:endParaRPr sz="18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33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35" dirty="0">
                <a:latin typeface="Times New Roman"/>
                <a:cs typeface="Times New Roman"/>
              </a:rPr>
              <a:t>Risk </a:t>
            </a:r>
            <a:r>
              <a:rPr sz="2000" spc="-80" dirty="0">
                <a:latin typeface="Times New Roman"/>
                <a:cs typeface="Times New Roman"/>
              </a:rPr>
              <a:t>drivers </a:t>
            </a:r>
            <a:r>
              <a:rPr sz="2000" spc="-125" dirty="0">
                <a:latin typeface="Times New Roman"/>
                <a:cs typeface="Times New Roman"/>
              </a:rPr>
              <a:t>can </a:t>
            </a:r>
            <a:r>
              <a:rPr sz="2000" spc="-95" dirty="0">
                <a:latin typeface="Times New Roman"/>
                <a:cs typeface="Times New Roman"/>
              </a:rPr>
              <a:t>be </a:t>
            </a:r>
            <a:r>
              <a:rPr sz="2000" spc="-130" dirty="0">
                <a:latin typeface="Times New Roman"/>
                <a:cs typeface="Times New Roman"/>
              </a:rPr>
              <a:t>assessed </a:t>
            </a:r>
            <a:r>
              <a:rPr sz="2000" spc="-160" dirty="0">
                <a:latin typeface="Times New Roman"/>
                <a:cs typeface="Times New Roman"/>
              </a:rPr>
              <a:t>as </a:t>
            </a:r>
            <a:r>
              <a:rPr sz="2000" spc="-95" dirty="0">
                <a:latin typeface="Times New Roman"/>
                <a:cs typeface="Times New Roman"/>
              </a:rPr>
              <a:t>impossible, </a:t>
            </a:r>
            <a:r>
              <a:rPr sz="2000" spc="-80" dirty="0">
                <a:latin typeface="Times New Roman"/>
                <a:cs typeface="Times New Roman"/>
              </a:rPr>
              <a:t>improbable, </a:t>
            </a:r>
            <a:r>
              <a:rPr sz="2000" spc="-70" dirty="0">
                <a:latin typeface="Times New Roman"/>
                <a:cs typeface="Times New Roman"/>
              </a:rPr>
              <a:t>probable, </a:t>
            </a:r>
            <a:r>
              <a:rPr sz="2000" spc="-114" dirty="0">
                <a:latin typeface="Times New Roman"/>
                <a:cs typeface="Times New Roman"/>
              </a:rPr>
              <a:t>and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frequent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1517650"/>
            <a:ext cx="9019540" cy="1457960"/>
          </a:xfrm>
          <a:prstGeom prst="rect">
            <a:avLst/>
          </a:prstGeom>
          <a:solidFill>
            <a:srgbClr val="D2471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500">
              <a:latin typeface="Times New Roman"/>
              <a:cs typeface="Times New Roman"/>
            </a:endParaRPr>
          </a:p>
          <a:p>
            <a:pPr marL="1572260">
              <a:lnSpc>
                <a:spcPts val="3510"/>
              </a:lnSpc>
              <a:spcBef>
                <a:spcPts val="2795"/>
              </a:spcBef>
            </a:pPr>
            <a:r>
              <a:rPr sz="4000" spc="20" dirty="0">
                <a:solidFill>
                  <a:srgbClr val="FFFFFF"/>
                </a:solidFill>
              </a:rPr>
              <a:t>Risk </a:t>
            </a:r>
            <a:r>
              <a:rPr sz="4000" spc="-190" dirty="0">
                <a:solidFill>
                  <a:srgbClr val="FFFFFF"/>
                </a:solidFill>
              </a:rPr>
              <a:t>Projection</a:t>
            </a:r>
            <a:r>
              <a:rPr sz="4000" spc="-465" dirty="0">
                <a:solidFill>
                  <a:srgbClr val="FFFFFF"/>
                </a:solidFill>
              </a:rPr>
              <a:t> </a:t>
            </a:r>
            <a:r>
              <a:rPr sz="4000" spc="-145" dirty="0">
                <a:solidFill>
                  <a:srgbClr val="FFFFFF"/>
                </a:solidFill>
              </a:rPr>
              <a:t>(Estimation)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03579"/>
            <a:ext cx="2592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0" dirty="0"/>
              <a:t>Background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139" y="1427762"/>
            <a:ext cx="7516495" cy="28054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275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35" dirty="0">
                <a:latin typeface="Times New Roman"/>
                <a:cs typeface="Times New Roman"/>
              </a:rPr>
              <a:t>Risk </a:t>
            </a:r>
            <a:r>
              <a:rPr sz="2000" spc="-75" dirty="0">
                <a:latin typeface="Times New Roman"/>
                <a:cs typeface="Times New Roman"/>
              </a:rPr>
              <a:t>projection </a:t>
            </a:r>
            <a:r>
              <a:rPr sz="2000" spc="-40" dirty="0">
                <a:latin typeface="Times New Roman"/>
                <a:cs typeface="Times New Roman"/>
              </a:rPr>
              <a:t>(or </a:t>
            </a:r>
            <a:r>
              <a:rPr sz="2000" spc="-85" dirty="0">
                <a:latin typeface="Times New Roman"/>
                <a:cs typeface="Times New Roman"/>
              </a:rPr>
              <a:t>estimation) </a:t>
            </a:r>
            <a:r>
              <a:rPr sz="2000" spc="-65" dirty="0">
                <a:latin typeface="Times New Roman"/>
                <a:cs typeface="Times New Roman"/>
              </a:rPr>
              <a:t>attempts </a:t>
            </a:r>
            <a:r>
              <a:rPr sz="2000" spc="-35" dirty="0">
                <a:latin typeface="Times New Roman"/>
                <a:cs typeface="Times New Roman"/>
              </a:rPr>
              <a:t>to </a:t>
            </a:r>
            <a:r>
              <a:rPr sz="20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rate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each </a:t>
            </a:r>
            <a:r>
              <a:rPr sz="2000" spc="-95" dirty="0">
                <a:latin typeface="Times New Roman"/>
                <a:cs typeface="Times New Roman"/>
              </a:rPr>
              <a:t>risk in </a:t>
            </a:r>
            <a:r>
              <a:rPr sz="2000" spc="-60" dirty="0">
                <a:latin typeface="Times New Roman"/>
                <a:cs typeface="Times New Roman"/>
              </a:rPr>
              <a:t>two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150" dirty="0">
                <a:latin typeface="Times New Roman"/>
                <a:cs typeface="Times New Roman"/>
              </a:rPr>
              <a:t>ways</a:t>
            </a:r>
            <a:endParaRPr sz="20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6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95" dirty="0">
                <a:latin typeface="Times New Roman"/>
                <a:cs typeface="Times New Roman"/>
              </a:rPr>
              <a:t>The </a:t>
            </a:r>
            <a:r>
              <a:rPr sz="18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probability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that the </a:t>
            </a:r>
            <a:r>
              <a:rPr sz="1800" spc="-85" dirty="0">
                <a:latin typeface="Times New Roman"/>
                <a:cs typeface="Times New Roman"/>
              </a:rPr>
              <a:t>risk </a:t>
            </a:r>
            <a:r>
              <a:rPr sz="1800" spc="-114" dirty="0">
                <a:latin typeface="Times New Roman"/>
                <a:cs typeface="Times New Roman"/>
              </a:rPr>
              <a:t>is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real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5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95" dirty="0">
                <a:latin typeface="Times New Roman"/>
                <a:cs typeface="Times New Roman"/>
              </a:rPr>
              <a:t>The </a:t>
            </a:r>
            <a:r>
              <a:rPr sz="18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consequence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80" dirty="0">
                <a:latin typeface="Times New Roman"/>
                <a:cs typeface="Times New Roman"/>
              </a:rPr>
              <a:t>problems </a:t>
            </a:r>
            <a:r>
              <a:rPr sz="1800" spc="-100" dirty="0">
                <a:latin typeface="Times New Roman"/>
                <a:cs typeface="Times New Roman"/>
              </a:rPr>
              <a:t>associated </a:t>
            </a:r>
            <a:r>
              <a:rPr sz="1800" spc="-75" dirty="0">
                <a:latin typeface="Times New Roman"/>
                <a:cs typeface="Times New Roman"/>
              </a:rPr>
              <a:t>with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50" dirty="0">
                <a:latin typeface="Times New Roman"/>
                <a:cs typeface="Times New Roman"/>
              </a:rPr>
              <a:t>risk, </a:t>
            </a:r>
            <a:r>
              <a:rPr sz="1800" spc="-95" dirty="0">
                <a:latin typeface="Times New Roman"/>
                <a:cs typeface="Times New Roman"/>
              </a:rPr>
              <a:t>should </a:t>
            </a:r>
            <a:r>
              <a:rPr sz="1800" spc="-35" dirty="0">
                <a:latin typeface="Times New Roman"/>
                <a:cs typeface="Times New Roman"/>
              </a:rPr>
              <a:t>it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occur</a:t>
            </a:r>
            <a:endParaRPr sz="1800">
              <a:latin typeface="Times New Roman"/>
              <a:cs typeface="Times New Roman"/>
            </a:endParaRPr>
          </a:p>
          <a:p>
            <a:pPr marL="285750" marR="5080" indent="-273050">
              <a:lnSpc>
                <a:spcPts val="2160"/>
              </a:lnSpc>
              <a:spcBef>
                <a:spcPts val="615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05" dirty="0">
                <a:latin typeface="Times New Roman"/>
                <a:cs typeface="Times New Roman"/>
              </a:rPr>
              <a:t>The </a:t>
            </a:r>
            <a:r>
              <a:rPr sz="2000" spc="-65" dirty="0">
                <a:latin typeface="Times New Roman"/>
                <a:cs typeface="Times New Roman"/>
              </a:rPr>
              <a:t>project planner, </a:t>
            </a:r>
            <a:r>
              <a:rPr sz="2000" spc="-95" dirty="0">
                <a:latin typeface="Times New Roman"/>
                <a:cs typeface="Times New Roman"/>
              </a:rPr>
              <a:t>managers, </a:t>
            </a:r>
            <a:r>
              <a:rPr sz="2000" spc="-114" dirty="0">
                <a:latin typeface="Times New Roman"/>
                <a:cs typeface="Times New Roman"/>
              </a:rPr>
              <a:t>and </a:t>
            </a:r>
            <a:r>
              <a:rPr sz="2000" spc="-95" dirty="0">
                <a:latin typeface="Times New Roman"/>
                <a:cs typeface="Times New Roman"/>
              </a:rPr>
              <a:t>technical </a:t>
            </a:r>
            <a:r>
              <a:rPr sz="2000" spc="-120" dirty="0">
                <a:latin typeface="Times New Roman"/>
                <a:cs typeface="Times New Roman"/>
              </a:rPr>
              <a:t>staff </a:t>
            </a:r>
            <a:r>
              <a:rPr sz="2000" spc="-75" dirty="0">
                <a:latin typeface="Times New Roman"/>
                <a:cs typeface="Times New Roman"/>
              </a:rPr>
              <a:t>perform </a:t>
            </a:r>
            <a:r>
              <a:rPr sz="2000" spc="-80" dirty="0">
                <a:latin typeface="Times New Roman"/>
                <a:cs typeface="Times New Roman"/>
              </a:rPr>
              <a:t>four </a:t>
            </a:r>
            <a:r>
              <a:rPr sz="2000" spc="-95" dirty="0">
                <a:latin typeface="Times New Roman"/>
                <a:cs typeface="Times New Roman"/>
              </a:rPr>
              <a:t>risk </a:t>
            </a:r>
            <a:r>
              <a:rPr sz="2000" spc="-175" dirty="0">
                <a:latin typeface="Times New Roman"/>
                <a:cs typeface="Times New Roman"/>
              </a:rPr>
              <a:t>projection  </a:t>
            </a:r>
            <a:r>
              <a:rPr sz="2000" spc="-95" dirty="0">
                <a:latin typeface="Times New Roman"/>
                <a:cs typeface="Times New Roman"/>
              </a:rPr>
              <a:t>steps </a:t>
            </a:r>
            <a:r>
              <a:rPr sz="2000" spc="-90" dirty="0">
                <a:latin typeface="Times New Roman"/>
                <a:cs typeface="Times New Roman"/>
              </a:rPr>
              <a:t>(see </a:t>
            </a:r>
            <a:r>
              <a:rPr sz="2000" spc="-60" dirty="0">
                <a:latin typeface="Times New Roman"/>
                <a:cs typeface="Times New Roman"/>
              </a:rPr>
              <a:t>next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slide)</a:t>
            </a:r>
            <a:endParaRPr sz="2000">
              <a:latin typeface="Times New Roman"/>
              <a:cs typeface="Times New Roman"/>
            </a:endParaRPr>
          </a:p>
          <a:p>
            <a:pPr marL="285750" marR="935990" indent="-273050">
              <a:lnSpc>
                <a:spcPts val="2160"/>
              </a:lnSpc>
              <a:spcBef>
                <a:spcPts val="57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05" dirty="0">
                <a:latin typeface="Times New Roman"/>
                <a:cs typeface="Times New Roman"/>
              </a:rPr>
              <a:t>The </a:t>
            </a:r>
            <a:r>
              <a:rPr sz="2000" spc="-55" dirty="0">
                <a:latin typeface="Times New Roman"/>
                <a:cs typeface="Times New Roman"/>
              </a:rPr>
              <a:t>intent </a:t>
            </a:r>
            <a:r>
              <a:rPr sz="2000" spc="-125" dirty="0">
                <a:latin typeface="Times New Roman"/>
                <a:cs typeface="Times New Roman"/>
              </a:rPr>
              <a:t>of </a:t>
            </a:r>
            <a:r>
              <a:rPr sz="2000" spc="-85" dirty="0">
                <a:latin typeface="Times New Roman"/>
                <a:cs typeface="Times New Roman"/>
              </a:rPr>
              <a:t>these </a:t>
            </a:r>
            <a:r>
              <a:rPr sz="2000" spc="-90" dirty="0">
                <a:latin typeface="Times New Roman"/>
                <a:cs typeface="Times New Roman"/>
              </a:rPr>
              <a:t>steps </a:t>
            </a:r>
            <a:r>
              <a:rPr sz="2000" spc="-125" dirty="0">
                <a:latin typeface="Times New Roman"/>
                <a:cs typeface="Times New Roman"/>
              </a:rPr>
              <a:t>is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90" dirty="0">
                <a:latin typeface="Times New Roman"/>
                <a:cs typeface="Times New Roman"/>
              </a:rPr>
              <a:t>consider </a:t>
            </a:r>
            <a:r>
              <a:rPr sz="2000" spc="-110" dirty="0">
                <a:latin typeface="Times New Roman"/>
                <a:cs typeface="Times New Roman"/>
              </a:rPr>
              <a:t>risks </a:t>
            </a:r>
            <a:r>
              <a:rPr sz="2000" spc="-95" dirty="0">
                <a:latin typeface="Times New Roman"/>
                <a:cs typeface="Times New Roman"/>
              </a:rPr>
              <a:t>in </a:t>
            </a:r>
            <a:r>
              <a:rPr sz="2000" spc="-160" dirty="0">
                <a:latin typeface="Times New Roman"/>
                <a:cs typeface="Times New Roman"/>
              </a:rPr>
              <a:t>a </a:t>
            </a:r>
            <a:r>
              <a:rPr sz="2000" spc="-90" dirty="0">
                <a:latin typeface="Times New Roman"/>
                <a:cs typeface="Times New Roman"/>
              </a:rPr>
              <a:t>manner </a:t>
            </a:r>
            <a:r>
              <a:rPr sz="2000" spc="-60" dirty="0">
                <a:latin typeface="Times New Roman"/>
                <a:cs typeface="Times New Roman"/>
              </a:rPr>
              <a:t>that </a:t>
            </a:r>
            <a:r>
              <a:rPr sz="2000" spc="-114" dirty="0">
                <a:latin typeface="Times New Roman"/>
                <a:cs typeface="Times New Roman"/>
              </a:rPr>
              <a:t>leads </a:t>
            </a:r>
            <a:r>
              <a:rPr sz="2000" spc="-535" dirty="0">
                <a:latin typeface="Times New Roman"/>
                <a:cs typeface="Times New Roman"/>
              </a:rPr>
              <a:t>to 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prioritization</a:t>
            </a:r>
            <a:endParaRPr sz="2000">
              <a:latin typeface="Times New Roman"/>
              <a:cs typeface="Times New Roman"/>
            </a:endParaRPr>
          </a:p>
          <a:p>
            <a:pPr marL="285750" marR="269875" indent="-273050">
              <a:lnSpc>
                <a:spcPts val="2160"/>
              </a:lnSpc>
              <a:spcBef>
                <a:spcPts val="57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200" dirty="0">
                <a:latin typeface="Times New Roman"/>
                <a:cs typeface="Times New Roman"/>
              </a:rPr>
              <a:t>Be </a:t>
            </a:r>
            <a:r>
              <a:rPr sz="2000" spc="-80" dirty="0">
                <a:latin typeface="Times New Roman"/>
                <a:cs typeface="Times New Roman"/>
              </a:rPr>
              <a:t>prioritizing </a:t>
            </a:r>
            <a:r>
              <a:rPr sz="2000" spc="-75" dirty="0">
                <a:latin typeface="Times New Roman"/>
                <a:cs typeface="Times New Roman"/>
              </a:rPr>
              <a:t>risks,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90" dirty="0">
                <a:latin typeface="Times New Roman"/>
                <a:cs typeface="Times New Roman"/>
              </a:rPr>
              <a:t>software </a:t>
            </a:r>
            <a:r>
              <a:rPr sz="2000" spc="-85" dirty="0">
                <a:latin typeface="Times New Roman"/>
                <a:cs typeface="Times New Roman"/>
              </a:rPr>
              <a:t>team </a:t>
            </a:r>
            <a:r>
              <a:rPr sz="2000" spc="-125" dirty="0">
                <a:latin typeface="Times New Roman"/>
                <a:cs typeface="Times New Roman"/>
              </a:rPr>
              <a:t>can </a:t>
            </a:r>
            <a:r>
              <a:rPr sz="2000" spc="-95" dirty="0">
                <a:latin typeface="Times New Roman"/>
                <a:cs typeface="Times New Roman"/>
              </a:rPr>
              <a:t>allocate </a:t>
            </a:r>
            <a:r>
              <a:rPr sz="2000" spc="-80" dirty="0">
                <a:latin typeface="Times New Roman"/>
                <a:cs typeface="Times New Roman"/>
              </a:rPr>
              <a:t>limited </a:t>
            </a:r>
            <a:r>
              <a:rPr sz="2000" spc="-85" dirty="0">
                <a:latin typeface="Times New Roman"/>
                <a:cs typeface="Times New Roman"/>
              </a:rPr>
              <a:t>resources </a:t>
            </a:r>
            <a:r>
              <a:rPr sz="2000" spc="-275" dirty="0">
                <a:latin typeface="Times New Roman"/>
                <a:cs typeface="Times New Roman"/>
              </a:rPr>
              <a:t>where  </a:t>
            </a:r>
            <a:r>
              <a:rPr sz="2000" spc="-90" dirty="0">
                <a:latin typeface="Times New Roman"/>
                <a:cs typeface="Times New Roman"/>
              </a:rPr>
              <a:t>they </a:t>
            </a:r>
            <a:r>
              <a:rPr sz="2000" spc="-95" dirty="0">
                <a:latin typeface="Times New Roman"/>
                <a:cs typeface="Times New Roman"/>
              </a:rPr>
              <a:t>will </a:t>
            </a:r>
            <a:r>
              <a:rPr sz="2000" spc="-135" dirty="0">
                <a:latin typeface="Times New Roman"/>
                <a:cs typeface="Times New Roman"/>
              </a:rPr>
              <a:t>have </a:t>
            </a:r>
            <a:r>
              <a:rPr sz="2000" spc="-65" dirty="0">
                <a:latin typeface="Times New Roman"/>
                <a:cs typeface="Times New Roman"/>
              </a:rPr>
              <a:t>the </a:t>
            </a:r>
            <a:r>
              <a:rPr sz="2000" spc="-90" dirty="0">
                <a:latin typeface="Times New Roman"/>
                <a:cs typeface="Times New Roman"/>
              </a:rPr>
              <a:t>most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impact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03579"/>
            <a:ext cx="70453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0" dirty="0"/>
              <a:t>Risk </a:t>
            </a:r>
            <a:r>
              <a:rPr sz="4000" spc="-155" dirty="0"/>
              <a:t>Projection/Estimation</a:t>
            </a:r>
            <a:r>
              <a:rPr sz="4000" spc="-480" dirty="0"/>
              <a:t> </a:t>
            </a:r>
            <a:r>
              <a:rPr sz="4000" dirty="0"/>
              <a:t>Steps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139" y="1480820"/>
            <a:ext cx="7511415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09600">
              <a:lnSpc>
                <a:spcPct val="100000"/>
              </a:lnSpc>
              <a:spcBef>
                <a:spcPts val="100"/>
              </a:spcBef>
              <a:buClr>
                <a:srgbClr val="D24716"/>
              </a:buClr>
              <a:buSzPct val="85000"/>
              <a:buAutoNum type="arabicParenR"/>
              <a:tabLst>
                <a:tab pos="621665" algn="l"/>
                <a:tab pos="622300" algn="l"/>
              </a:tabLst>
            </a:pPr>
            <a:r>
              <a:rPr sz="2000" spc="-120" dirty="0">
                <a:latin typeface="Times New Roman"/>
                <a:cs typeface="Times New Roman"/>
              </a:rPr>
              <a:t>Establish </a:t>
            </a:r>
            <a:r>
              <a:rPr sz="2000" spc="-160" dirty="0">
                <a:latin typeface="Times New Roman"/>
                <a:cs typeface="Times New Roman"/>
              </a:rPr>
              <a:t>a </a:t>
            </a:r>
            <a:r>
              <a:rPr sz="2000" spc="-120" dirty="0">
                <a:latin typeface="Times New Roman"/>
                <a:cs typeface="Times New Roman"/>
              </a:rPr>
              <a:t>scale </a:t>
            </a:r>
            <a:r>
              <a:rPr sz="2000" spc="-60" dirty="0">
                <a:latin typeface="Times New Roman"/>
                <a:cs typeface="Times New Roman"/>
              </a:rPr>
              <a:t>that </a:t>
            </a:r>
            <a:r>
              <a:rPr sz="2000" spc="-80" dirty="0">
                <a:latin typeface="Times New Roman"/>
                <a:cs typeface="Times New Roman"/>
              </a:rPr>
              <a:t>reflects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perceived </a:t>
            </a:r>
            <a:r>
              <a:rPr sz="20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likelihood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of </a:t>
            </a:r>
            <a:r>
              <a:rPr sz="2000" spc="-160" dirty="0">
                <a:latin typeface="Times New Roman"/>
                <a:cs typeface="Times New Roman"/>
              </a:rPr>
              <a:t>a </a:t>
            </a:r>
            <a:r>
              <a:rPr sz="2000" spc="-95" dirty="0">
                <a:latin typeface="Times New Roman"/>
                <a:cs typeface="Times New Roman"/>
              </a:rPr>
              <a:t>risk </a:t>
            </a:r>
            <a:r>
              <a:rPr sz="2000" spc="-10" dirty="0">
                <a:latin typeface="Times New Roman"/>
                <a:cs typeface="Times New Roman"/>
              </a:rPr>
              <a:t>(e.g., </a:t>
            </a:r>
            <a:r>
              <a:rPr sz="2000" spc="-60" dirty="0">
                <a:latin typeface="Times New Roman"/>
                <a:cs typeface="Times New Roman"/>
              </a:rPr>
              <a:t>1-low,  </a:t>
            </a:r>
            <a:r>
              <a:rPr sz="2000" spc="-100" dirty="0">
                <a:latin typeface="Times New Roman"/>
                <a:cs typeface="Times New Roman"/>
              </a:rPr>
              <a:t>10-high)</a:t>
            </a:r>
            <a:endParaRPr sz="20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580"/>
              </a:spcBef>
              <a:buClr>
                <a:srgbClr val="D24716"/>
              </a:buClr>
              <a:buSzPct val="85000"/>
              <a:buAutoNum type="arabicParenR"/>
              <a:tabLst>
                <a:tab pos="621665" algn="l"/>
                <a:tab pos="622300" algn="l"/>
              </a:tabLst>
            </a:pPr>
            <a:r>
              <a:rPr sz="2000" spc="-85" dirty="0">
                <a:latin typeface="Times New Roman"/>
                <a:cs typeface="Times New Roman"/>
              </a:rPr>
              <a:t>Delineate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u="heavy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consequences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of </a:t>
            </a:r>
            <a:r>
              <a:rPr sz="2000" spc="-65" dirty="0">
                <a:latin typeface="Times New Roman"/>
                <a:cs typeface="Times New Roman"/>
              </a:rPr>
              <a:t>the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risk</a:t>
            </a:r>
            <a:endParaRPr sz="20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5000"/>
              <a:buAutoNum type="arabicParenR"/>
              <a:tabLst>
                <a:tab pos="621665" algn="l"/>
                <a:tab pos="622300" algn="l"/>
              </a:tabLst>
            </a:pPr>
            <a:r>
              <a:rPr sz="2000" spc="-95" dirty="0">
                <a:latin typeface="Times New Roman"/>
                <a:cs typeface="Times New Roman"/>
              </a:rPr>
              <a:t>Estimate </a:t>
            </a:r>
            <a:r>
              <a:rPr sz="2000" spc="-65" dirty="0">
                <a:latin typeface="Times New Roman"/>
                <a:cs typeface="Times New Roman"/>
              </a:rPr>
              <a:t>the </a:t>
            </a:r>
            <a:r>
              <a:rPr sz="20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impact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of </a:t>
            </a:r>
            <a:r>
              <a:rPr sz="2000" spc="-65" dirty="0">
                <a:latin typeface="Times New Roman"/>
                <a:cs typeface="Times New Roman"/>
              </a:rPr>
              <a:t>the </a:t>
            </a:r>
            <a:r>
              <a:rPr sz="2000" spc="-95" dirty="0">
                <a:latin typeface="Times New Roman"/>
                <a:cs typeface="Times New Roman"/>
              </a:rPr>
              <a:t>risk </a:t>
            </a:r>
            <a:r>
              <a:rPr sz="2000" spc="-85" dirty="0">
                <a:latin typeface="Times New Roman"/>
                <a:cs typeface="Times New Roman"/>
              </a:rPr>
              <a:t>on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65" dirty="0">
                <a:latin typeface="Times New Roman"/>
                <a:cs typeface="Times New Roman"/>
              </a:rPr>
              <a:t>project </a:t>
            </a:r>
            <a:r>
              <a:rPr sz="2000" spc="-114" dirty="0">
                <a:latin typeface="Times New Roman"/>
                <a:cs typeface="Times New Roman"/>
              </a:rPr>
              <a:t>and</a:t>
            </a:r>
            <a:r>
              <a:rPr sz="2000" spc="-70" dirty="0">
                <a:latin typeface="Times New Roman"/>
                <a:cs typeface="Times New Roman"/>
              </a:rPr>
              <a:t> product</a:t>
            </a:r>
            <a:endParaRPr sz="2000">
              <a:latin typeface="Times New Roman"/>
              <a:cs typeface="Times New Roman"/>
            </a:endParaRPr>
          </a:p>
          <a:p>
            <a:pPr marL="622300" marR="389890" indent="-609600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5000"/>
              <a:buAutoNum type="arabicParenR"/>
              <a:tabLst>
                <a:tab pos="621665" algn="l"/>
                <a:tab pos="622300" algn="l"/>
              </a:tabLst>
            </a:pPr>
            <a:r>
              <a:rPr sz="2000" spc="-65" dirty="0">
                <a:latin typeface="Times New Roman"/>
                <a:cs typeface="Times New Roman"/>
              </a:rPr>
              <a:t>Note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overall </a:t>
            </a:r>
            <a:r>
              <a:rPr sz="2000" u="heavy" spc="-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accuracy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of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95" dirty="0">
                <a:latin typeface="Times New Roman"/>
                <a:cs typeface="Times New Roman"/>
              </a:rPr>
              <a:t>risk </a:t>
            </a:r>
            <a:r>
              <a:rPr sz="2000" spc="-75" dirty="0">
                <a:latin typeface="Times New Roman"/>
                <a:cs typeface="Times New Roman"/>
              </a:rPr>
              <a:t>projection </a:t>
            </a:r>
            <a:r>
              <a:rPr sz="2000" spc="-125" dirty="0">
                <a:latin typeface="Times New Roman"/>
                <a:cs typeface="Times New Roman"/>
              </a:rPr>
              <a:t>so </a:t>
            </a:r>
            <a:r>
              <a:rPr sz="2000" spc="-60" dirty="0">
                <a:latin typeface="Times New Roman"/>
                <a:cs typeface="Times New Roman"/>
              </a:rPr>
              <a:t>that </a:t>
            </a:r>
            <a:r>
              <a:rPr sz="2000" spc="-50" dirty="0">
                <a:latin typeface="Times New Roman"/>
                <a:cs typeface="Times New Roman"/>
              </a:rPr>
              <a:t>there </a:t>
            </a:r>
            <a:r>
              <a:rPr sz="2000" spc="-95" dirty="0">
                <a:latin typeface="Times New Roman"/>
                <a:cs typeface="Times New Roman"/>
              </a:rPr>
              <a:t>will be </a:t>
            </a:r>
            <a:r>
              <a:rPr sz="2000" spc="-90" dirty="0">
                <a:latin typeface="Times New Roman"/>
                <a:cs typeface="Times New Roman"/>
              </a:rPr>
              <a:t>no  </a:t>
            </a:r>
            <a:r>
              <a:rPr sz="2000" spc="-105" dirty="0">
                <a:latin typeface="Times New Roman"/>
                <a:cs typeface="Times New Roman"/>
              </a:rPr>
              <a:t>misunderstandings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05459"/>
            <a:ext cx="52114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5" dirty="0"/>
              <a:t>Contents </a:t>
            </a:r>
            <a:r>
              <a:rPr sz="4000" spc="-180" dirty="0"/>
              <a:t>of </a:t>
            </a:r>
            <a:r>
              <a:rPr sz="4000" spc="10" dirty="0"/>
              <a:t>a </a:t>
            </a:r>
            <a:r>
              <a:rPr sz="4000" spc="20" dirty="0"/>
              <a:t>Risk</a:t>
            </a:r>
            <a:r>
              <a:rPr sz="4000" spc="-630" dirty="0"/>
              <a:t> </a:t>
            </a:r>
            <a:r>
              <a:rPr sz="4000" spc="-170" dirty="0"/>
              <a:t>Table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328420"/>
            <a:ext cx="6830695" cy="289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050">
              <a:lnSpc>
                <a:spcPct val="100000"/>
              </a:lnSpc>
              <a:spcBef>
                <a:spcPts val="10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260" dirty="0">
                <a:latin typeface="Times New Roman"/>
                <a:cs typeface="Times New Roman"/>
              </a:rPr>
              <a:t>A </a:t>
            </a:r>
            <a:r>
              <a:rPr sz="2000" spc="-95" dirty="0">
                <a:latin typeface="Times New Roman"/>
                <a:cs typeface="Times New Roman"/>
              </a:rPr>
              <a:t>risk </a:t>
            </a:r>
            <a:r>
              <a:rPr sz="2000" spc="-80" dirty="0">
                <a:latin typeface="Times New Roman"/>
                <a:cs typeface="Times New Roman"/>
              </a:rPr>
              <a:t>table </a:t>
            </a:r>
            <a:r>
              <a:rPr sz="2000" spc="-100" dirty="0">
                <a:latin typeface="Times New Roman"/>
                <a:cs typeface="Times New Roman"/>
              </a:rPr>
              <a:t>provides </a:t>
            </a:r>
            <a:r>
              <a:rPr sz="2000" spc="-160" dirty="0">
                <a:latin typeface="Times New Roman"/>
                <a:cs typeface="Times New Roman"/>
              </a:rPr>
              <a:t>a </a:t>
            </a:r>
            <a:r>
              <a:rPr sz="2000" spc="-65" dirty="0">
                <a:latin typeface="Times New Roman"/>
                <a:cs typeface="Times New Roman"/>
              </a:rPr>
              <a:t>project </a:t>
            </a:r>
            <a:r>
              <a:rPr sz="2000" spc="-110" dirty="0">
                <a:latin typeface="Times New Roman"/>
                <a:cs typeface="Times New Roman"/>
              </a:rPr>
              <a:t>manager </a:t>
            </a:r>
            <a:r>
              <a:rPr sz="2000" spc="-80" dirty="0">
                <a:latin typeface="Times New Roman"/>
                <a:cs typeface="Times New Roman"/>
              </a:rPr>
              <a:t>with </a:t>
            </a:r>
            <a:r>
              <a:rPr sz="2000" spc="-160" dirty="0">
                <a:latin typeface="Times New Roman"/>
                <a:cs typeface="Times New Roman"/>
              </a:rPr>
              <a:t>a </a:t>
            </a:r>
            <a:r>
              <a:rPr sz="2000" spc="-110" dirty="0">
                <a:latin typeface="Times New Roman"/>
                <a:cs typeface="Times New Roman"/>
              </a:rPr>
              <a:t>simple </a:t>
            </a:r>
            <a:r>
              <a:rPr sz="2000" spc="-90" dirty="0">
                <a:latin typeface="Times New Roman"/>
                <a:cs typeface="Times New Roman"/>
              </a:rPr>
              <a:t>technique </a:t>
            </a:r>
            <a:r>
              <a:rPr sz="2000" spc="-75" dirty="0">
                <a:latin typeface="Times New Roman"/>
                <a:cs typeface="Times New Roman"/>
              </a:rPr>
              <a:t>for </a:t>
            </a:r>
            <a:r>
              <a:rPr sz="2000" spc="-350" dirty="0">
                <a:latin typeface="Times New Roman"/>
                <a:cs typeface="Times New Roman"/>
              </a:rPr>
              <a:t>risk  </a:t>
            </a:r>
            <a:r>
              <a:rPr sz="2000" spc="-75" dirty="0">
                <a:latin typeface="Times New Roman"/>
                <a:cs typeface="Times New Roman"/>
              </a:rPr>
              <a:t>projection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65" dirty="0">
                <a:latin typeface="Times New Roman"/>
                <a:cs typeface="Times New Roman"/>
              </a:rPr>
              <a:t>It </a:t>
            </a:r>
            <a:r>
              <a:rPr sz="2000" spc="-110" dirty="0">
                <a:latin typeface="Times New Roman"/>
                <a:cs typeface="Times New Roman"/>
              </a:rPr>
              <a:t>consists </a:t>
            </a:r>
            <a:r>
              <a:rPr sz="2000" spc="-125" dirty="0">
                <a:latin typeface="Times New Roman"/>
                <a:cs typeface="Times New Roman"/>
              </a:rPr>
              <a:t>of five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columns</a:t>
            </a:r>
            <a:endParaRPr sz="20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38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25" dirty="0">
                <a:latin typeface="Times New Roman"/>
                <a:cs typeface="Times New Roman"/>
              </a:rPr>
              <a:t>Risk </a:t>
            </a:r>
            <a:r>
              <a:rPr sz="1800" spc="-120" dirty="0">
                <a:latin typeface="Times New Roman"/>
                <a:cs typeface="Times New Roman"/>
              </a:rPr>
              <a:t>Summary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60" dirty="0">
                <a:latin typeface="Times New Roman"/>
                <a:cs typeface="Times New Roman"/>
              </a:rPr>
              <a:t>short </a:t>
            </a:r>
            <a:r>
              <a:rPr sz="1800" spc="-75" dirty="0">
                <a:latin typeface="Times New Roman"/>
                <a:cs typeface="Times New Roman"/>
              </a:rPr>
              <a:t>description </a:t>
            </a:r>
            <a:r>
              <a:rPr sz="1800" spc="-110" dirty="0">
                <a:latin typeface="Times New Roman"/>
                <a:cs typeface="Times New Roman"/>
              </a:rPr>
              <a:t>of </a:t>
            </a:r>
            <a:r>
              <a:rPr sz="1800" spc="-55" dirty="0">
                <a:latin typeface="Times New Roman"/>
                <a:cs typeface="Times New Roman"/>
              </a:rPr>
              <a:t>the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risk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37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25" dirty="0">
                <a:latin typeface="Times New Roman"/>
                <a:cs typeface="Times New Roman"/>
              </a:rPr>
              <a:t>Risk </a:t>
            </a:r>
            <a:r>
              <a:rPr sz="1800" spc="-85" dirty="0">
                <a:latin typeface="Times New Roman"/>
                <a:cs typeface="Times New Roman"/>
              </a:rPr>
              <a:t>Category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75" dirty="0">
                <a:latin typeface="Times New Roman"/>
                <a:cs typeface="Times New Roman"/>
              </a:rPr>
              <a:t>one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100" dirty="0">
                <a:latin typeface="Times New Roman"/>
                <a:cs typeface="Times New Roman"/>
              </a:rPr>
              <a:t>seven </a:t>
            </a:r>
            <a:r>
              <a:rPr sz="1800" spc="-85" dirty="0">
                <a:latin typeface="Times New Roman"/>
                <a:cs typeface="Times New Roman"/>
              </a:rPr>
              <a:t>risk </a:t>
            </a:r>
            <a:r>
              <a:rPr sz="1800" spc="-80" dirty="0">
                <a:latin typeface="Times New Roman"/>
                <a:cs typeface="Times New Roman"/>
              </a:rPr>
              <a:t>categories </a:t>
            </a:r>
            <a:r>
              <a:rPr sz="1800" spc="-85" dirty="0">
                <a:latin typeface="Times New Roman"/>
                <a:cs typeface="Times New Roman"/>
              </a:rPr>
              <a:t>(slide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12)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38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80" dirty="0">
                <a:latin typeface="Times New Roman"/>
                <a:cs typeface="Times New Roman"/>
              </a:rPr>
              <a:t>Probability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80" dirty="0">
                <a:latin typeface="Times New Roman"/>
                <a:cs typeface="Times New Roman"/>
              </a:rPr>
              <a:t>estimation </a:t>
            </a:r>
            <a:r>
              <a:rPr sz="1800" spc="-110" dirty="0">
                <a:latin typeface="Times New Roman"/>
                <a:cs typeface="Times New Roman"/>
              </a:rPr>
              <a:t>of </a:t>
            </a:r>
            <a:r>
              <a:rPr sz="1800" spc="-85" dirty="0">
                <a:latin typeface="Times New Roman"/>
                <a:cs typeface="Times New Roman"/>
              </a:rPr>
              <a:t>risk </a:t>
            </a:r>
            <a:r>
              <a:rPr sz="1800" spc="-70" dirty="0">
                <a:latin typeface="Times New Roman"/>
                <a:cs typeface="Times New Roman"/>
              </a:rPr>
              <a:t>occurrence </a:t>
            </a:r>
            <a:r>
              <a:rPr sz="1800" spc="-110" dirty="0">
                <a:latin typeface="Times New Roman"/>
                <a:cs typeface="Times New Roman"/>
              </a:rPr>
              <a:t>based </a:t>
            </a:r>
            <a:r>
              <a:rPr sz="1800" spc="-80" dirty="0">
                <a:latin typeface="Times New Roman"/>
                <a:cs typeface="Times New Roman"/>
              </a:rPr>
              <a:t>on </a:t>
            </a:r>
            <a:r>
              <a:rPr sz="1800" spc="-75" dirty="0">
                <a:latin typeface="Times New Roman"/>
                <a:cs typeface="Times New Roman"/>
              </a:rPr>
              <a:t>group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input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37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90" dirty="0">
                <a:latin typeface="Times New Roman"/>
                <a:cs typeface="Times New Roman"/>
              </a:rPr>
              <a:t>Impact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50" dirty="0">
                <a:latin typeface="Times New Roman"/>
                <a:cs typeface="Times New Roman"/>
              </a:rPr>
              <a:t>(1) </a:t>
            </a:r>
            <a:r>
              <a:rPr sz="1800" spc="-80" dirty="0">
                <a:latin typeface="Times New Roman"/>
                <a:cs typeface="Times New Roman"/>
              </a:rPr>
              <a:t>catastrophic </a:t>
            </a:r>
            <a:r>
              <a:rPr sz="1800" spc="-55" dirty="0">
                <a:latin typeface="Times New Roman"/>
                <a:cs typeface="Times New Roman"/>
              </a:rPr>
              <a:t>(2) </a:t>
            </a:r>
            <a:r>
              <a:rPr sz="1800" spc="-75" dirty="0">
                <a:latin typeface="Times New Roman"/>
                <a:cs typeface="Times New Roman"/>
              </a:rPr>
              <a:t>critical </a:t>
            </a:r>
            <a:r>
              <a:rPr sz="1800" spc="-50" dirty="0">
                <a:latin typeface="Times New Roman"/>
                <a:cs typeface="Times New Roman"/>
              </a:rPr>
              <a:t>(3) </a:t>
            </a:r>
            <a:r>
              <a:rPr sz="1800" spc="-95" dirty="0">
                <a:latin typeface="Times New Roman"/>
                <a:cs typeface="Times New Roman"/>
              </a:rPr>
              <a:t>marginal </a:t>
            </a:r>
            <a:r>
              <a:rPr sz="1800" spc="-55" dirty="0">
                <a:latin typeface="Times New Roman"/>
                <a:cs typeface="Times New Roman"/>
              </a:rPr>
              <a:t>(4)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negligible</a:t>
            </a:r>
            <a:endParaRPr sz="1800">
              <a:latin typeface="Times New Roman"/>
              <a:cs typeface="Times New Roman"/>
            </a:endParaRPr>
          </a:p>
          <a:p>
            <a:pPr marL="560070" marR="229235" lvl="1" indent="-228600">
              <a:lnSpc>
                <a:spcPct val="100000"/>
              </a:lnSpc>
              <a:spcBef>
                <a:spcPts val="38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95" dirty="0">
                <a:latin typeface="Times New Roman"/>
                <a:cs typeface="Times New Roman"/>
              </a:rPr>
              <a:t>RMMM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55" dirty="0">
                <a:latin typeface="Times New Roman"/>
                <a:cs typeface="Times New Roman"/>
              </a:rPr>
              <a:t>Pointer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145" dirty="0">
                <a:latin typeface="Times New Roman"/>
                <a:cs typeface="Times New Roman"/>
              </a:rPr>
              <a:t>a </a:t>
            </a:r>
            <a:r>
              <a:rPr sz="1800" spc="-90" dirty="0">
                <a:latin typeface="Times New Roman"/>
                <a:cs typeface="Times New Roman"/>
              </a:rPr>
              <a:t>paragraph </a:t>
            </a:r>
            <a:r>
              <a:rPr sz="1800" spc="-85" dirty="0">
                <a:latin typeface="Times New Roman"/>
                <a:cs typeface="Times New Roman"/>
              </a:rPr>
              <a:t>in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125" dirty="0">
                <a:latin typeface="Times New Roman"/>
                <a:cs typeface="Times New Roman"/>
              </a:rPr>
              <a:t>Risk </a:t>
            </a:r>
            <a:r>
              <a:rPr sz="1800" spc="-75" dirty="0">
                <a:latin typeface="Times New Roman"/>
                <a:cs typeface="Times New Roman"/>
              </a:rPr>
              <a:t>Mitigation, </a:t>
            </a:r>
            <a:r>
              <a:rPr sz="1800" spc="-70" dirty="0">
                <a:latin typeface="Times New Roman"/>
                <a:cs typeface="Times New Roman"/>
              </a:rPr>
              <a:t>Monitoring, </a:t>
            </a:r>
            <a:r>
              <a:rPr sz="1800" spc="-409" dirty="0">
                <a:latin typeface="Times New Roman"/>
                <a:cs typeface="Times New Roman"/>
              </a:rPr>
              <a:t>and  </a:t>
            </a:r>
            <a:r>
              <a:rPr sz="1800" spc="-105" dirty="0">
                <a:latin typeface="Times New Roman"/>
                <a:cs typeface="Times New Roman"/>
              </a:rPr>
              <a:t>Management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Plan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4721859"/>
            <a:ext cx="1388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Risk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Summary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1670" y="4721859"/>
            <a:ext cx="1339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Risk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Category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5670" y="4721859"/>
            <a:ext cx="104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Probability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1070" y="4721859"/>
            <a:ext cx="1175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Impact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(1-4)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8869" y="4721859"/>
            <a:ext cx="78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</a:t>
            </a:r>
            <a:r>
              <a:rPr sz="1800" spc="-15" dirty="0">
                <a:latin typeface="Times New Roman"/>
                <a:cs typeface="Times New Roman"/>
              </a:rPr>
              <a:t>M</a:t>
            </a:r>
            <a:r>
              <a:rPr sz="1800" spc="-5" dirty="0">
                <a:latin typeface="Times New Roman"/>
                <a:cs typeface="Times New Roman"/>
              </a:rPr>
              <a:t>MM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1517650"/>
            <a:ext cx="9019540" cy="1457960"/>
          </a:xfrm>
          <a:prstGeom prst="rect">
            <a:avLst/>
          </a:prstGeom>
          <a:solidFill>
            <a:srgbClr val="D2471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500">
              <a:latin typeface="Times New Roman"/>
              <a:cs typeface="Times New Roman"/>
            </a:endParaRPr>
          </a:p>
          <a:p>
            <a:pPr algn="ctr">
              <a:lnSpc>
                <a:spcPts val="3510"/>
              </a:lnSpc>
              <a:spcBef>
                <a:spcPts val="2795"/>
              </a:spcBef>
            </a:pPr>
            <a:r>
              <a:rPr sz="4000" spc="-155" dirty="0">
                <a:solidFill>
                  <a:srgbClr val="FFFFFF"/>
                </a:solidFill>
              </a:rPr>
              <a:t>Introduction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81659"/>
            <a:ext cx="5130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0" dirty="0"/>
              <a:t>Developing </a:t>
            </a:r>
            <a:r>
              <a:rPr sz="4000" spc="10" dirty="0"/>
              <a:t>a </a:t>
            </a:r>
            <a:r>
              <a:rPr sz="4000" spc="20" dirty="0"/>
              <a:t>Risk</a:t>
            </a:r>
            <a:r>
              <a:rPr sz="4000" spc="-615" dirty="0"/>
              <a:t> </a:t>
            </a:r>
            <a:r>
              <a:rPr sz="4000" spc="-170" dirty="0"/>
              <a:t>Table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637030"/>
            <a:ext cx="7409815" cy="26555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43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all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risks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in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first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column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(by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45" dirty="0">
                <a:latin typeface="Times New Roman"/>
                <a:cs typeface="Times New Roman"/>
              </a:rPr>
              <a:t>way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of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help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risk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item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85" dirty="0">
                <a:latin typeface="Times New Roman"/>
                <a:cs typeface="Times New Roman"/>
              </a:rPr>
              <a:t>checklists)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33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u="heavy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Mark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95" dirty="0">
                <a:latin typeface="Times New Roman"/>
                <a:cs typeface="Times New Roman"/>
              </a:rPr>
              <a:t>category </a:t>
            </a:r>
            <a:r>
              <a:rPr sz="2000" spc="-125" dirty="0">
                <a:latin typeface="Times New Roman"/>
                <a:cs typeface="Times New Roman"/>
              </a:rPr>
              <a:t>of each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risk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34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Estimate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the </a:t>
            </a:r>
            <a:r>
              <a:rPr sz="20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probability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of </a:t>
            </a:r>
            <a:r>
              <a:rPr sz="2000" spc="-125" dirty="0">
                <a:latin typeface="Times New Roman"/>
                <a:cs typeface="Times New Roman"/>
              </a:rPr>
              <a:t>each </a:t>
            </a:r>
            <a:r>
              <a:rPr sz="2000" spc="-95" dirty="0">
                <a:latin typeface="Times New Roman"/>
                <a:cs typeface="Times New Roman"/>
              </a:rPr>
              <a:t>risk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occurring</a:t>
            </a:r>
            <a:endParaRPr sz="2000">
              <a:latin typeface="Times New Roman"/>
              <a:cs typeface="Times New Roman"/>
            </a:endParaRPr>
          </a:p>
          <a:p>
            <a:pPr marL="285750" marR="952500" indent="-273050">
              <a:lnSpc>
                <a:spcPts val="2160"/>
              </a:lnSpc>
              <a:spcBef>
                <a:spcPts val="60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u="heavy" spc="-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Assess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impact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of </a:t>
            </a:r>
            <a:r>
              <a:rPr sz="2000" spc="-125" dirty="0">
                <a:latin typeface="Times New Roman"/>
                <a:cs typeface="Times New Roman"/>
              </a:rPr>
              <a:t>each </a:t>
            </a:r>
            <a:r>
              <a:rPr sz="2000" spc="-95" dirty="0">
                <a:latin typeface="Times New Roman"/>
                <a:cs typeface="Times New Roman"/>
              </a:rPr>
              <a:t>risk </a:t>
            </a:r>
            <a:r>
              <a:rPr sz="2000" spc="-120" dirty="0">
                <a:latin typeface="Times New Roman"/>
                <a:cs typeface="Times New Roman"/>
              </a:rPr>
              <a:t>based </a:t>
            </a:r>
            <a:r>
              <a:rPr sz="2000" spc="-85" dirty="0">
                <a:latin typeface="Times New Roman"/>
                <a:cs typeface="Times New Roman"/>
              </a:rPr>
              <a:t>on </a:t>
            </a:r>
            <a:r>
              <a:rPr sz="2000" spc="-120" dirty="0">
                <a:latin typeface="Times New Roman"/>
                <a:cs typeface="Times New Roman"/>
              </a:rPr>
              <a:t>an averaging </a:t>
            </a:r>
            <a:r>
              <a:rPr sz="2000" spc="-125" dirty="0">
                <a:latin typeface="Times New Roman"/>
                <a:cs typeface="Times New Roman"/>
              </a:rPr>
              <a:t>of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four </a:t>
            </a:r>
            <a:r>
              <a:rPr sz="20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risk  </a:t>
            </a:r>
            <a:r>
              <a:rPr sz="20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components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70" dirty="0">
                <a:latin typeface="Times New Roman"/>
                <a:cs typeface="Times New Roman"/>
              </a:rPr>
              <a:t>determine </a:t>
            </a:r>
            <a:r>
              <a:rPr sz="2000" spc="-120" dirty="0">
                <a:latin typeface="Times New Roman"/>
                <a:cs typeface="Times New Roman"/>
              </a:rPr>
              <a:t>an </a:t>
            </a:r>
            <a:r>
              <a:rPr sz="2000" spc="-90" dirty="0">
                <a:latin typeface="Times New Roman"/>
                <a:cs typeface="Times New Roman"/>
              </a:rPr>
              <a:t>overall </a:t>
            </a:r>
            <a:r>
              <a:rPr sz="2000" spc="-95" dirty="0">
                <a:latin typeface="Times New Roman"/>
                <a:cs typeface="Times New Roman"/>
              </a:rPr>
              <a:t>impact </a:t>
            </a:r>
            <a:r>
              <a:rPr sz="2000" spc="-114" dirty="0">
                <a:latin typeface="Times New Roman"/>
                <a:cs typeface="Times New Roman"/>
              </a:rPr>
              <a:t>value </a:t>
            </a:r>
            <a:r>
              <a:rPr sz="2000" spc="-120" dirty="0">
                <a:latin typeface="Times New Roman"/>
                <a:cs typeface="Times New Roman"/>
              </a:rPr>
              <a:t>(See </a:t>
            </a:r>
            <a:r>
              <a:rPr sz="2000" spc="-60" dirty="0">
                <a:latin typeface="Times New Roman"/>
                <a:cs typeface="Times New Roman"/>
              </a:rPr>
              <a:t>next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slide)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30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Sort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the </a:t>
            </a:r>
            <a:r>
              <a:rPr sz="2000" spc="-90" dirty="0">
                <a:latin typeface="Times New Roman"/>
                <a:cs typeface="Times New Roman"/>
              </a:rPr>
              <a:t>rows </a:t>
            </a:r>
            <a:r>
              <a:rPr sz="2000" spc="-135" dirty="0">
                <a:latin typeface="Times New Roman"/>
                <a:cs typeface="Times New Roman"/>
              </a:rPr>
              <a:t>by </a:t>
            </a:r>
            <a:r>
              <a:rPr sz="2000" spc="-90" dirty="0">
                <a:latin typeface="Times New Roman"/>
                <a:cs typeface="Times New Roman"/>
              </a:rPr>
              <a:t>probability </a:t>
            </a:r>
            <a:r>
              <a:rPr sz="2000" spc="-114" dirty="0">
                <a:latin typeface="Times New Roman"/>
                <a:cs typeface="Times New Roman"/>
              </a:rPr>
              <a:t>and </a:t>
            </a:r>
            <a:r>
              <a:rPr sz="2000" spc="-100" dirty="0">
                <a:latin typeface="Times New Roman"/>
                <a:cs typeface="Times New Roman"/>
              </a:rPr>
              <a:t>impact </a:t>
            </a:r>
            <a:r>
              <a:rPr sz="2000" spc="-95" dirty="0">
                <a:latin typeface="Times New Roman"/>
                <a:cs typeface="Times New Roman"/>
              </a:rPr>
              <a:t>in </a:t>
            </a:r>
            <a:r>
              <a:rPr sz="2000" u="heavy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descending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order</a:t>
            </a:r>
            <a:endParaRPr sz="2000">
              <a:latin typeface="Times New Roman"/>
              <a:cs typeface="Times New Roman"/>
            </a:endParaRPr>
          </a:p>
          <a:p>
            <a:pPr marL="285750" marR="221615" indent="-273050">
              <a:lnSpc>
                <a:spcPts val="2160"/>
              </a:lnSpc>
              <a:spcBef>
                <a:spcPts val="60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Draw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a </a:t>
            </a:r>
            <a:r>
              <a:rPr sz="2000" spc="-85" dirty="0">
                <a:latin typeface="Times New Roman"/>
                <a:cs typeface="Times New Roman"/>
              </a:rPr>
              <a:t>horizontal </a:t>
            </a:r>
            <a:r>
              <a:rPr sz="2000" spc="-100" dirty="0">
                <a:latin typeface="Times New Roman"/>
                <a:cs typeface="Times New Roman"/>
              </a:rPr>
              <a:t>cutoff </a:t>
            </a:r>
            <a:r>
              <a:rPr sz="2000" spc="-90" dirty="0">
                <a:latin typeface="Times New Roman"/>
                <a:cs typeface="Times New Roman"/>
              </a:rPr>
              <a:t>line </a:t>
            </a:r>
            <a:r>
              <a:rPr sz="2000" spc="-95" dirty="0">
                <a:latin typeface="Times New Roman"/>
                <a:cs typeface="Times New Roman"/>
              </a:rPr>
              <a:t>in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80" dirty="0">
                <a:latin typeface="Times New Roman"/>
                <a:cs typeface="Times New Roman"/>
              </a:rPr>
              <a:t>table </a:t>
            </a:r>
            <a:r>
              <a:rPr sz="2000" spc="-60" dirty="0">
                <a:latin typeface="Times New Roman"/>
                <a:cs typeface="Times New Roman"/>
              </a:rPr>
              <a:t>that </a:t>
            </a:r>
            <a:r>
              <a:rPr sz="2000" spc="-100" dirty="0">
                <a:latin typeface="Times New Roman"/>
                <a:cs typeface="Times New Roman"/>
              </a:rPr>
              <a:t>indicates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105" dirty="0">
                <a:latin typeface="Times New Roman"/>
                <a:cs typeface="Times New Roman"/>
              </a:rPr>
              <a:t>risks </a:t>
            </a:r>
            <a:r>
              <a:rPr sz="2000" spc="-60" dirty="0">
                <a:latin typeface="Times New Roman"/>
                <a:cs typeface="Times New Roman"/>
              </a:rPr>
              <a:t>that </a:t>
            </a:r>
            <a:r>
              <a:rPr sz="2000" spc="-95" dirty="0">
                <a:latin typeface="Times New Roman"/>
                <a:cs typeface="Times New Roman"/>
              </a:rPr>
              <a:t>will </a:t>
            </a:r>
            <a:r>
              <a:rPr sz="2000" spc="-605" dirty="0">
                <a:latin typeface="Times New Roman"/>
                <a:cs typeface="Times New Roman"/>
              </a:rPr>
              <a:t>be 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given </a:t>
            </a:r>
            <a:r>
              <a:rPr sz="2000" spc="-60" dirty="0">
                <a:latin typeface="Times New Roman"/>
                <a:cs typeface="Times New Roman"/>
              </a:rPr>
              <a:t>further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attention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81659"/>
            <a:ext cx="4775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5" dirty="0"/>
              <a:t>Assessing </a:t>
            </a:r>
            <a:r>
              <a:rPr sz="4000" spc="20" dirty="0"/>
              <a:t>Risk</a:t>
            </a:r>
            <a:r>
              <a:rPr sz="4000" spc="-495" dirty="0"/>
              <a:t> </a:t>
            </a:r>
            <a:r>
              <a:rPr sz="4000" spc="-130" dirty="0"/>
              <a:t>Impact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3540" y="1505373"/>
            <a:ext cx="7712709" cy="36449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265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Three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factors </a:t>
            </a:r>
            <a:r>
              <a:rPr sz="2000" spc="-110" dirty="0">
                <a:latin typeface="Times New Roman"/>
                <a:cs typeface="Times New Roman"/>
              </a:rPr>
              <a:t>affect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u="heavy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consequences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that </a:t>
            </a:r>
            <a:r>
              <a:rPr sz="2000" spc="-80" dirty="0">
                <a:latin typeface="Times New Roman"/>
                <a:cs typeface="Times New Roman"/>
              </a:rPr>
              <a:t>are </a:t>
            </a:r>
            <a:r>
              <a:rPr sz="2000" spc="-105" dirty="0">
                <a:latin typeface="Times New Roman"/>
                <a:cs typeface="Times New Roman"/>
              </a:rPr>
              <a:t>likely </a:t>
            </a:r>
            <a:r>
              <a:rPr sz="2000" spc="-130" dirty="0">
                <a:latin typeface="Times New Roman"/>
                <a:cs typeface="Times New Roman"/>
              </a:rPr>
              <a:t>if </a:t>
            </a:r>
            <a:r>
              <a:rPr sz="2000" spc="-160" dirty="0">
                <a:latin typeface="Times New Roman"/>
                <a:cs typeface="Times New Roman"/>
              </a:rPr>
              <a:t>a </a:t>
            </a:r>
            <a:r>
              <a:rPr sz="2000" spc="-95" dirty="0">
                <a:latin typeface="Times New Roman"/>
                <a:cs typeface="Times New Roman"/>
              </a:rPr>
              <a:t>risk </a:t>
            </a:r>
            <a:r>
              <a:rPr sz="2000" spc="-105" dirty="0">
                <a:latin typeface="Times New Roman"/>
                <a:cs typeface="Times New Roman"/>
              </a:rPr>
              <a:t>does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occur</a:t>
            </a:r>
            <a:endParaRPr sz="20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5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b="1" spc="-25" dirty="0">
                <a:latin typeface="Times New Roman"/>
                <a:cs typeface="Times New Roman"/>
              </a:rPr>
              <a:t>Its </a:t>
            </a:r>
            <a:r>
              <a:rPr sz="1800" b="1" spc="-15" dirty="0">
                <a:latin typeface="Times New Roman"/>
                <a:cs typeface="Times New Roman"/>
              </a:rPr>
              <a:t>nature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110" dirty="0">
                <a:latin typeface="Times New Roman"/>
                <a:cs typeface="Times New Roman"/>
              </a:rPr>
              <a:t>This </a:t>
            </a:r>
            <a:r>
              <a:rPr sz="1800" spc="-90" dirty="0">
                <a:latin typeface="Times New Roman"/>
                <a:cs typeface="Times New Roman"/>
              </a:rPr>
              <a:t>indicates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65" dirty="0">
                <a:latin typeface="Times New Roman"/>
                <a:cs typeface="Times New Roman"/>
              </a:rPr>
              <a:t>are </a:t>
            </a:r>
            <a:r>
              <a:rPr sz="1800" spc="-100" dirty="0">
                <a:latin typeface="Times New Roman"/>
                <a:cs typeface="Times New Roman"/>
              </a:rPr>
              <a:t>likely </a:t>
            </a:r>
            <a:r>
              <a:rPr sz="1800" spc="-120" dirty="0">
                <a:latin typeface="Times New Roman"/>
                <a:cs typeface="Times New Roman"/>
              </a:rPr>
              <a:t>if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85" dirty="0">
                <a:latin typeface="Times New Roman"/>
                <a:cs typeface="Times New Roman"/>
              </a:rPr>
              <a:t>risk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occurs</a:t>
            </a:r>
            <a:endParaRPr sz="1800">
              <a:latin typeface="Times New Roman"/>
              <a:cs typeface="Times New Roman"/>
            </a:endParaRPr>
          </a:p>
          <a:p>
            <a:pPr marL="560070" marR="5080" lvl="1" indent="-228600">
              <a:lnSpc>
                <a:spcPts val="1939"/>
              </a:lnSpc>
              <a:spcBef>
                <a:spcPts val="409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b="1" spc="-25" dirty="0">
                <a:latin typeface="Times New Roman"/>
                <a:cs typeface="Times New Roman"/>
              </a:rPr>
              <a:t>Its </a:t>
            </a:r>
            <a:r>
              <a:rPr sz="1800" b="1" spc="25" dirty="0">
                <a:latin typeface="Times New Roman"/>
                <a:cs typeface="Times New Roman"/>
              </a:rPr>
              <a:t>scope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110" dirty="0">
                <a:latin typeface="Times New Roman"/>
                <a:cs typeface="Times New Roman"/>
              </a:rPr>
              <a:t>This </a:t>
            </a:r>
            <a:r>
              <a:rPr sz="1800" spc="-100" dirty="0">
                <a:latin typeface="Times New Roman"/>
                <a:cs typeface="Times New Roman"/>
              </a:rPr>
              <a:t>combines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severity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85" dirty="0">
                <a:latin typeface="Times New Roman"/>
                <a:cs typeface="Times New Roman"/>
              </a:rPr>
              <a:t>risk </a:t>
            </a:r>
            <a:r>
              <a:rPr sz="1800" spc="-80" dirty="0">
                <a:latin typeface="Times New Roman"/>
                <a:cs typeface="Times New Roman"/>
              </a:rPr>
              <a:t>(how </a:t>
            </a:r>
            <a:r>
              <a:rPr sz="1800" spc="-85" dirty="0">
                <a:latin typeface="Times New Roman"/>
                <a:cs typeface="Times New Roman"/>
              </a:rPr>
              <a:t>serious </a:t>
            </a:r>
            <a:r>
              <a:rPr sz="1800" spc="-130" dirty="0">
                <a:latin typeface="Times New Roman"/>
                <a:cs typeface="Times New Roman"/>
              </a:rPr>
              <a:t>was </a:t>
            </a:r>
            <a:r>
              <a:rPr sz="1800" spc="-35" dirty="0">
                <a:latin typeface="Times New Roman"/>
                <a:cs typeface="Times New Roman"/>
              </a:rPr>
              <a:t>it) </a:t>
            </a:r>
            <a:r>
              <a:rPr sz="1800" spc="-75" dirty="0">
                <a:latin typeface="Times New Roman"/>
                <a:cs typeface="Times New Roman"/>
              </a:rPr>
              <a:t>with its </a:t>
            </a:r>
            <a:r>
              <a:rPr sz="1800" spc="-210" dirty="0">
                <a:latin typeface="Times New Roman"/>
                <a:cs typeface="Times New Roman"/>
              </a:rPr>
              <a:t>overall </a:t>
            </a:r>
            <a:r>
              <a:rPr sz="1800" u="heavy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distribution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(how </a:t>
            </a:r>
            <a:r>
              <a:rPr sz="1800" spc="-105" dirty="0">
                <a:latin typeface="Times New Roman"/>
                <a:cs typeface="Times New Roman"/>
              </a:rPr>
              <a:t>much </a:t>
            </a:r>
            <a:r>
              <a:rPr sz="1800" spc="-130" dirty="0">
                <a:latin typeface="Times New Roman"/>
                <a:cs typeface="Times New Roman"/>
              </a:rPr>
              <a:t>was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affected)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3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b="1" spc="-25" dirty="0">
                <a:latin typeface="Times New Roman"/>
                <a:cs typeface="Times New Roman"/>
              </a:rPr>
              <a:t>Its </a:t>
            </a:r>
            <a:r>
              <a:rPr sz="1800" b="1" spc="5" dirty="0">
                <a:latin typeface="Times New Roman"/>
                <a:cs typeface="Times New Roman"/>
              </a:rPr>
              <a:t>timing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110" dirty="0">
                <a:latin typeface="Times New Roman"/>
                <a:cs typeface="Times New Roman"/>
              </a:rPr>
              <a:t>This </a:t>
            </a:r>
            <a:r>
              <a:rPr sz="1800" spc="-85" dirty="0">
                <a:latin typeface="Times New Roman"/>
                <a:cs typeface="Times New Roman"/>
              </a:rPr>
              <a:t>considers </a:t>
            </a:r>
            <a:r>
              <a:rPr sz="18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when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spc="-65" dirty="0">
                <a:latin typeface="Times New Roman"/>
                <a:cs typeface="Times New Roman"/>
              </a:rPr>
              <a:t>for </a:t>
            </a:r>
            <a:r>
              <a:rPr sz="18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how </a:t>
            </a:r>
            <a:r>
              <a:rPr sz="18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long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85" dirty="0">
                <a:latin typeface="Times New Roman"/>
                <a:cs typeface="Times New Roman"/>
              </a:rPr>
              <a:t>impact will be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felt</a:t>
            </a:r>
            <a:endParaRPr sz="18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33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05" dirty="0">
                <a:latin typeface="Times New Roman"/>
                <a:cs typeface="Times New Roman"/>
              </a:rPr>
              <a:t>The </a:t>
            </a:r>
            <a:r>
              <a:rPr sz="2000" spc="-90" dirty="0">
                <a:latin typeface="Times New Roman"/>
                <a:cs typeface="Times New Roman"/>
              </a:rPr>
              <a:t>overall </a:t>
            </a:r>
            <a:r>
              <a:rPr sz="20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risk </a:t>
            </a:r>
            <a:r>
              <a:rPr sz="2000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exposure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formula </a:t>
            </a:r>
            <a:r>
              <a:rPr sz="2000" spc="-125" dirty="0">
                <a:latin typeface="Times New Roman"/>
                <a:cs typeface="Times New Roman"/>
              </a:rPr>
              <a:t>is </a:t>
            </a:r>
            <a:r>
              <a:rPr sz="2000" spc="-180" dirty="0">
                <a:latin typeface="Times New Roman"/>
                <a:cs typeface="Times New Roman"/>
              </a:rPr>
              <a:t>RE </a:t>
            </a:r>
            <a:r>
              <a:rPr sz="2000" spc="204" dirty="0">
                <a:latin typeface="Times New Roman"/>
                <a:cs typeface="Times New Roman"/>
              </a:rPr>
              <a:t>= </a:t>
            </a:r>
            <a:r>
              <a:rPr sz="2000" spc="-114" dirty="0">
                <a:latin typeface="Times New Roman"/>
                <a:cs typeface="Times New Roman"/>
              </a:rPr>
              <a:t>P </a:t>
            </a:r>
            <a:r>
              <a:rPr sz="2000" spc="-85" dirty="0">
                <a:latin typeface="Times New Roman"/>
                <a:cs typeface="Times New Roman"/>
              </a:rPr>
              <a:t>x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6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05" dirty="0">
                <a:latin typeface="Times New Roman"/>
                <a:cs typeface="Times New Roman"/>
              </a:rPr>
              <a:t>P </a:t>
            </a:r>
            <a:r>
              <a:rPr sz="1800" spc="185" dirty="0">
                <a:latin typeface="Times New Roman"/>
                <a:cs typeface="Times New Roman"/>
              </a:rPr>
              <a:t>=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probability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of </a:t>
            </a:r>
            <a:r>
              <a:rPr sz="1800" spc="-70" dirty="0">
                <a:latin typeface="Times New Roman"/>
                <a:cs typeface="Times New Roman"/>
              </a:rPr>
              <a:t>occurrence </a:t>
            </a:r>
            <a:r>
              <a:rPr sz="1800" spc="-65" dirty="0">
                <a:latin typeface="Times New Roman"/>
                <a:cs typeface="Times New Roman"/>
              </a:rPr>
              <a:t>for </a:t>
            </a:r>
            <a:r>
              <a:rPr sz="1800" spc="-145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risk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5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95" dirty="0">
                <a:latin typeface="Times New Roman"/>
                <a:cs typeface="Times New Roman"/>
              </a:rPr>
              <a:t>C </a:t>
            </a:r>
            <a:r>
              <a:rPr sz="1800" spc="185" dirty="0">
                <a:latin typeface="Times New Roman"/>
                <a:cs typeface="Times New Roman"/>
              </a:rPr>
              <a:t>=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to </a:t>
            </a:r>
            <a:r>
              <a:rPr sz="1800" spc="-55" dirty="0">
                <a:latin typeface="Times New Roman"/>
                <a:cs typeface="Times New Roman"/>
              </a:rPr>
              <a:t>the project </a:t>
            </a:r>
            <a:r>
              <a:rPr sz="1800" spc="-95" dirty="0">
                <a:latin typeface="Times New Roman"/>
                <a:cs typeface="Times New Roman"/>
              </a:rPr>
              <a:t>should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85" dirty="0">
                <a:latin typeface="Times New Roman"/>
                <a:cs typeface="Times New Roman"/>
              </a:rPr>
              <a:t>risk </a:t>
            </a:r>
            <a:r>
              <a:rPr sz="1800" spc="-95" dirty="0">
                <a:latin typeface="Times New Roman"/>
                <a:cs typeface="Times New Roman"/>
              </a:rPr>
              <a:t>actually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occur</a:t>
            </a:r>
            <a:endParaRPr sz="18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34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25" dirty="0">
                <a:latin typeface="Times New Roman"/>
                <a:cs typeface="Times New Roman"/>
              </a:rPr>
              <a:t>Example</a:t>
            </a:r>
            <a:endParaRPr sz="20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5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05" dirty="0">
                <a:latin typeface="Times New Roman"/>
                <a:cs typeface="Times New Roman"/>
              </a:rPr>
              <a:t>P </a:t>
            </a:r>
            <a:r>
              <a:rPr sz="1800" spc="185" dirty="0">
                <a:latin typeface="Times New Roman"/>
                <a:cs typeface="Times New Roman"/>
              </a:rPr>
              <a:t>= </a:t>
            </a:r>
            <a:r>
              <a:rPr sz="1800" spc="-105" dirty="0">
                <a:latin typeface="Times New Roman"/>
                <a:cs typeface="Times New Roman"/>
              </a:rPr>
              <a:t>80% </a:t>
            </a:r>
            <a:r>
              <a:rPr sz="1800" spc="-80" dirty="0">
                <a:latin typeface="Times New Roman"/>
                <a:cs typeface="Times New Roman"/>
              </a:rPr>
              <a:t>probability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80" dirty="0">
                <a:latin typeface="Times New Roman"/>
                <a:cs typeface="Times New Roman"/>
              </a:rPr>
              <a:t>18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80" dirty="0">
                <a:latin typeface="Times New Roman"/>
                <a:cs typeface="Times New Roman"/>
              </a:rPr>
              <a:t>60 software components </a:t>
            </a:r>
            <a:r>
              <a:rPr sz="1800" spc="-85" dirty="0">
                <a:latin typeface="Times New Roman"/>
                <a:cs typeface="Times New Roman"/>
              </a:rPr>
              <a:t>will </a:t>
            </a:r>
            <a:r>
              <a:rPr sz="1800" spc="-120" dirty="0">
                <a:latin typeface="Times New Roman"/>
                <a:cs typeface="Times New Roman"/>
              </a:rPr>
              <a:t>have </a:t>
            </a:r>
            <a:r>
              <a:rPr sz="1800" spc="-30" dirty="0">
                <a:latin typeface="Times New Roman"/>
                <a:cs typeface="Times New Roman"/>
              </a:rPr>
              <a:t>to </a:t>
            </a:r>
            <a:r>
              <a:rPr sz="1800" spc="-90" dirty="0">
                <a:latin typeface="Times New Roman"/>
                <a:cs typeface="Times New Roman"/>
              </a:rPr>
              <a:t>be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developed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6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95" dirty="0">
                <a:latin typeface="Times New Roman"/>
                <a:cs typeface="Times New Roman"/>
              </a:rPr>
              <a:t>C </a:t>
            </a:r>
            <a:r>
              <a:rPr sz="1800" spc="185" dirty="0">
                <a:latin typeface="Times New Roman"/>
                <a:cs typeface="Times New Roman"/>
              </a:rPr>
              <a:t>= </a:t>
            </a:r>
            <a:r>
              <a:rPr sz="1800" spc="-75" dirty="0">
                <a:latin typeface="Times New Roman"/>
                <a:cs typeface="Times New Roman"/>
              </a:rPr>
              <a:t>Total cost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95" dirty="0">
                <a:latin typeface="Times New Roman"/>
                <a:cs typeface="Times New Roman"/>
              </a:rPr>
              <a:t>developing </a:t>
            </a:r>
            <a:r>
              <a:rPr sz="1800" spc="-80" dirty="0">
                <a:latin typeface="Times New Roman"/>
                <a:cs typeface="Times New Roman"/>
              </a:rPr>
              <a:t>18 components </a:t>
            </a:r>
            <a:r>
              <a:rPr sz="1800" spc="-120" dirty="0">
                <a:latin typeface="Times New Roman"/>
                <a:cs typeface="Times New Roman"/>
              </a:rPr>
              <a:t>is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$25,000</a:t>
            </a:r>
            <a:endParaRPr sz="180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  <a:spcBef>
                <a:spcPts val="150"/>
              </a:spcBef>
            </a:pPr>
            <a:r>
              <a:rPr sz="2250" spc="1567" baseline="9259" dirty="0">
                <a:solidFill>
                  <a:srgbClr val="9A2C1E"/>
                </a:solidFill>
                <a:latin typeface="Symbol"/>
                <a:cs typeface="Symbol"/>
              </a:rPr>
              <a:t></a:t>
            </a:r>
            <a:r>
              <a:rPr sz="2250" spc="-165" baseline="9259" dirty="0">
                <a:solidFill>
                  <a:srgbClr val="9A2C1E"/>
                </a:solidFill>
                <a:latin typeface="Times New Roman"/>
                <a:cs typeface="Times New Roman"/>
              </a:rPr>
              <a:t> </a:t>
            </a:r>
            <a:r>
              <a:rPr sz="1800" spc="-160" dirty="0">
                <a:latin typeface="Times New Roman"/>
                <a:cs typeface="Times New Roman"/>
              </a:rPr>
              <a:t>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85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.80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x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$25,000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85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$20,000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1517650"/>
            <a:ext cx="9019540" cy="1457960"/>
          </a:xfrm>
          <a:prstGeom prst="rect">
            <a:avLst/>
          </a:prstGeom>
          <a:solidFill>
            <a:srgbClr val="D24716"/>
          </a:solidFill>
        </p:spPr>
        <p:txBody>
          <a:bodyPr vert="horz" wrap="square" lIns="0" tIns="288290" rIns="0" bIns="0" rtlCol="0">
            <a:spAutoFit/>
          </a:bodyPr>
          <a:lstStyle/>
          <a:p>
            <a:pPr marL="3087370" marR="1120775" indent="-1965960">
              <a:lnSpc>
                <a:spcPct val="100000"/>
              </a:lnSpc>
              <a:spcBef>
                <a:spcPts val="2270"/>
              </a:spcBef>
            </a:pPr>
            <a:r>
              <a:rPr sz="4000" spc="20" dirty="0">
                <a:solidFill>
                  <a:srgbClr val="FFFFFF"/>
                </a:solidFill>
              </a:rPr>
              <a:t>Risk </a:t>
            </a:r>
            <a:r>
              <a:rPr sz="4000" spc="-150" dirty="0">
                <a:solidFill>
                  <a:srgbClr val="FFFFFF"/>
                </a:solidFill>
              </a:rPr>
              <a:t>Mitigation, </a:t>
            </a:r>
            <a:r>
              <a:rPr sz="4000" spc="-135" dirty="0">
                <a:solidFill>
                  <a:srgbClr val="FFFFFF"/>
                </a:solidFill>
              </a:rPr>
              <a:t>Monitoring,</a:t>
            </a:r>
            <a:r>
              <a:rPr sz="4000" spc="-570" dirty="0">
                <a:solidFill>
                  <a:srgbClr val="FFFFFF"/>
                </a:solidFill>
              </a:rPr>
              <a:t> </a:t>
            </a:r>
            <a:r>
              <a:rPr sz="4000" spc="-35" dirty="0">
                <a:solidFill>
                  <a:srgbClr val="FFFFFF"/>
                </a:solidFill>
              </a:rPr>
              <a:t>and  Management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57859"/>
            <a:ext cx="2592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0" dirty="0"/>
              <a:t>Background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40739" y="1909797"/>
            <a:ext cx="7272655" cy="26333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32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75" dirty="0">
                <a:latin typeface="Times New Roman"/>
                <a:cs typeface="Times New Roman"/>
              </a:rPr>
              <a:t>An </a:t>
            </a:r>
            <a:r>
              <a:rPr sz="2000" spc="-105" dirty="0">
                <a:latin typeface="Times New Roman"/>
                <a:cs typeface="Times New Roman"/>
              </a:rPr>
              <a:t>effective </a:t>
            </a:r>
            <a:r>
              <a:rPr sz="2000" spc="-85" dirty="0">
                <a:latin typeface="Times New Roman"/>
                <a:cs typeface="Times New Roman"/>
              </a:rPr>
              <a:t>strategy </a:t>
            </a:r>
            <a:r>
              <a:rPr sz="2000" spc="-75" dirty="0">
                <a:latin typeface="Times New Roman"/>
                <a:cs typeface="Times New Roman"/>
              </a:rPr>
              <a:t>for </a:t>
            </a:r>
            <a:r>
              <a:rPr sz="2000" spc="-110" dirty="0">
                <a:latin typeface="Times New Roman"/>
                <a:cs typeface="Times New Roman"/>
              </a:rPr>
              <a:t>dealing </a:t>
            </a:r>
            <a:r>
              <a:rPr sz="2000" spc="-80" dirty="0">
                <a:latin typeface="Times New Roman"/>
                <a:cs typeface="Times New Roman"/>
              </a:rPr>
              <a:t>with </a:t>
            </a:r>
            <a:r>
              <a:rPr sz="2000" spc="-95" dirty="0">
                <a:latin typeface="Times New Roman"/>
                <a:cs typeface="Times New Roman"/>
              </a:rPr>
              <a:t>risk </a:t>
            </a:r>
            <a:r>
              <a:rPr sz="2000" spc="-90" dirty="0">
                <a:latin typeface="Times New Roman"/>
                <a:cs typeface="Times New Roman"/>
              </a:rPr>
              <a:t>must consider </a:t>
            </a:r>
            <a:r>
              <a:rPr sz="20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three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 marR="2081530" algn="ctr">
              <a:lnSpc>
                <a:spcPct val="100000"/>
              </a:lnSpc>
              <a:spcBef>
                <a:spcPts val="200"/>
              </a:spcBef>
            </a:pPr>
            <a:r>
              <a:rPr sz="1800" spc="-45" dirty="0">
                <a:latin typeface="Times New Roman"/>
                <a:cs typeface="Times New Roman"/>
              </a:rPr>
              <a:t>(Note: </a:t>
            </a:r>
            <a:r>
              <a:rPr sz="1800" spc="-80" dirty="0">
                <a:latin typeface="Times New Roman"/>
                <a:cs typeface="Times New Roman"/>
              </a:rPr>
              <a:t>these </a:t>
            </a:r>
            <a:r>
              <a:rPr sz="1800" spc="-65" dirty="0">
                <a:latin typeface="Times New Roman"/>
                <a:cs typeface="Times New Roman"/>
              </a:rPr>
              <a:t>are </a:t>
            </a:r>
            <a:r>
              <a:rPr sz="1800" spc="-45" dirty="0">
                <a:latin typeface="Times New Roman"/>
                <a:cs typeface="Times New Roman"/>
              </a:rPr>
              <a:t>not </a:t>
            </a:r>
            <a:r>
              <a:rPr sz="1800" spc="-85" dirty="0">
                <a:latin typeface="Times New Roman"/>
                <a:cs typeface="Times New Roman"/>
              </a:rPr>
              <a:t>mutually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exclusive)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42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25" dirty="0">
                <a:latin typeface="Times New Roman"/>
                <a:cs typeface="Times New Roman"/>
              </a:rPr>
              <a:t>Risk </a:t>
            </a:r>
            <a:r>
              <a:rPr sz="1800" spc="-80" dirty="0">
                <a:latin typeface="Times New Roman"/>
                <a:cs typeface="Times New Roman"/>
              </a:rPr>
              <a:t>mitigation </a:t>
            </a:r>
            <a:r>
              <a:rPr sz="1800" dirty="0">
                <a:latin typeface="Times New Roman"/>
                <a:cs typeface="Times New Roman"/>
              </a:rPr>
              <a:t>(i.e.,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avoidance)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37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25" dirty="0">
                <a:latin typeface="Times New Roman"/>
                <a:cs typeface="Times New Roman"/>
              </a:rPr>
              <a:t>Risk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monitoring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38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25" dirty="0">
                <a:latin typeface="Times New Roman"/>
                <a:cs typeface="Times New Roman"/>
              </a:rPr>
              <a:t>Risk </a:t>
            </a:r>
            <a:r>
              <a:rPr sz="1800" spc="-95" dirty="0">
                <a:latin typeface="Times New Roman"/>
                <a:cs typeface="Times New Roman"/>
              </a:rPr>
              <a:t>management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spc="-90" dirty="0">
                <a:latin typeface="Times New Roman"/>
                <a:cs typeface="Times New Roman"/>
              </a:rPr>
              <a:t>contingency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planning</a:t>
            </a:r>
            <a:endParaRPr sz="1800">
              <a:latin typeface="Times New Roman"/>
              <a:cs typeface="Times New Roman"/>
            </a:endParaRPr>
          </a:p>
          <a:p>
            <a:pPr marL="285750" marR="5080" indent="-273050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u="heavy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Risk </a:t>
            </a:r>
            <a:r>
              <a:rPr sz="20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mitigation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(avoidance</a:t>
            </a:r>
            <a:r>
              <a:rPr sz="2000" u="heavy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is </a:t>
            </a:r>
            <a:r>
              <a:rPr sz="2000" spc="-65" dirty="0">
                <a:latin typeface="Times New Roman"/>
                <a:cs typeface="Times New Roman"/>
              </a:rPr>
              <a:t>the </a:t>
            </a:r>
            <a:r>
              <a:rPr sz="2000" spc="-90" dirty="0">
                <a:latin typeface="Times New Roman"/>
                <a:cs typeface="Times New Roman"/>
              </a:rPr>
              <a:t>primary </a:t>
            </a:r>
            <a:r>
              <a:rPr sz="2000" spc="-85" dirty="0">
                <a:latin typeface="Times New Roman"/>
                <a:cs typeface="Times New Roman"/>
              </a:rPr>
              <a:t>strategy </a:t>
            </a:r>
            <a:r>
              <a:rPr sz="2000" spc="-114" dirty="0">
                <a:latin typeface="Times New Roman"/>
                <a:cs typeface="Times New Roman"/>
              </a:rPr>
              <a:t>and </a:t>
            </a:r>
            <a:r>
              <a:rPr sz="2000" spc="-130" dirty="0">
                <a:latin typeface="Times New Roman"/>
                <a:cs typeface="Times New Roman"/>
              </a:rPr>
              <a:t>is </a:t>
            </a:r>
            <a:r>
              <a:rPr sz="2000" spc="-114" dirty="0">
                <a:latin typeface="Times New Roman"/>
                <a:cs typeface="Times New Roman"/>
              </a:rPr>
              <a:t>achieved </a:t>
            </a:r>
            <a:r>
              <a:rPr sz="2000" spc="-80" dirty="0">
                <a:latin typeface="Times New Roman"/>
                <a:cs typeface="Times New Roman"/>
              </a:rPr>
              <a:t>through </a:t>
            </a:r>
            <a:r>
              <a:rPr sz="2000" spc="-894" dirty="0">
                <a:latin typeface="Times New Roman"/>
                <a:cs typeface="Times New Roman"/>
              </a:rPr>
              <a:t>a 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plan</a:t>
            </a:r>
            <a:endParaRPr sz="20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37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90" dirty="0">
                <a:latin typeface="Times New Roman"/>
                <a:cs typeface="Times New Roman"/>
              </a:rPr>
              <a:t>Example: </a:t>
            </a:r>
            <a:r>
              <a:rPr sz="1800" spc="-125" dirty="0">
                <a:latin typeface="Times New Roman"/>
                <a:cs typeface="Times New Roman"/>
              </a:rPr>
              <a:t>Risk </a:t>
            </a:r>
            <a:r>
              <a:rPr sz="1800" spc="-110" dirty="0">
                <a:latin typeface="Times New Roman"/>
                <a:cs typeface="Times New Roman"/>
              </a:rPr>
              <a:t>of </a:t>
            </a:r>
            <a:r>
              <a:rPr sz="1800" spc="-120" dirty="0">
                <a:latin typeface="Times New Roman"/>
                <a:cs typeface="Times New Roman"/>
              </a:rPr>
              <a:t>high </a:t>
            </a:r>
            <a:r>
              <a:rPr sz="1800" spc="-105">
                <a:latin typeface="Times New Roman"/>
                <a:cs typeface="Times New Roman"/>
              </a:rPr>
              <a:t>staff </a:t>
            </a:r>
            <a:r>
              <a:rPr sz="1800" spc="-50">
                <a:latin typeface="Times New Roman"/>
                <a:cs typeface="Times New Roman"/>
              </a:rPr>
              <a:t>turnover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5146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0" dirty="0"/>
              <a:t>Background</a:t>
            </a:r>
            <a:r>
              <a:rPr sz="4000" spc="-260" dirty="0"/>
              <a:t> </a:t>
            </a:r>
            <a:r>
              <a:rPr sz="4000" spc="-155" dirty="0"/>
              <a:t>(continued)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14400" y="243840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3657600" y="3657600"/>
                </a:moveTo>
                <a:lnTo>
                  <a:pt x="0" y="3657600"/>
                </a:lnTo>
                <a:lnTo>
                  <a:pt x="0" y="0"/>
                </a:lnTo>
                <a:lnTo>
                  <a:pt x="7315200" y="0"/>
                </a:lnTo>
                <a:lnTo>
                  <a:pt x="7315200" y="3657600"/>
                </a:lnTo>
                <a:lnTo>
                  <a:pt x="3657600" y="3657600"/>
                </a:lnTo>
                <a:close/>
              </a:path>
            </a:pathLst>
          </a:custGeom>
          <a:ln w="9344">
            <a:solidFill>
              <a:srgbClr val="D247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2443479"/>
            <a:ext cx="7082790" cy="32016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85750" marR="407670" indent="-273050">
              <a:lnSpc>
                <a:spcPts val="1939"/>
              </a:lnSpc>
              <a:spcBef>
                <a:spcPts val="345"/>
              </a:spcBef>
              <a:buClr>
                <a:srgbClr val="D24716"/>
              </a:buClr>
              <a:buSzPct val="83333"/>
              <a:buFont typeface="Symbol"/>
              <a:buChar char=""/>
              <a:tabLst>
                <a:tab pos="285750" algn="l"/>
              </a:tabLst>
            </a:pPr>
            <a:r>
              <a:rPr sz="1800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Meet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with </a:t>
            </a:r>
            <a:r>
              <a:rPr sz="1800" spc="-40" dirty="0">
                <a:latin typeface="Times New Roman"/>
                <a:cs typeface="Times New Roman"/>
              </a:rPr>
              <a:t>current </a:t>
            </a:r>
            <a:r>
              <a:rPr sz="1800" spc="-105" dirty="0">
                <a:latin typeface="Times New Roman"/>
                <a:cs typeface="Times New Roman"/>
              </a:rPr>
              <a:t>staff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determine </a:t>
            </a:r>
            <a:r>
              <a:rPr sz="1800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causes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for </a:t>
            </a:r>
            <a:r>
              <a:rPr sz="1800" spc="-50" dirty="0">
                <a:latin typeface="Times New Roman"/>
                <a:cs typeface="Times New Roman"/>
              </a:rPr>
              <a:t>turnover </a:t>
            </a:r>
            <a:r>
              <a:rPr sz="1800" spc="-10" dirty="0">
                <a:latin typeface="Times New Roman"/>
                <a:cs typeface="Times New Roman"/>
              </a:rPr>
              <a:t>(e.g., </a:t>
            </a:r>
            <a:r>
              <a:rPr sz="1800" spc="-55" dirty="0">
                <a:latin typeface="Times New Roman"/>
                <a:cs typeface="Times New Roman"/>
              </a:rPr>
              <a:t>poor </a:t>
            </a:r>
            <a:r>
              <a:rPr sz="1800" spc="-85" dirty="0">
                <a:latin typeface="Times New Roman"/>
                <a:cs typeface="Times New Roman"/>
              </a:rPr>
              <a:t>working  </a:t>
            </a:r>
            <a:r>
              <a:rPr sz="1800" spc="-70" dirty="0">
                <a:latin typeface="Times New Roman"/>
                <a:cs typeface="Times New Roman"/>
              </a:rPr>
              <a:t>conditions, </a:t>
            </a:r>
            <a:r>
              <a:rPr sz="1800" spc="-85" dirty="0">
                <a:latin typeface="Times New Roman"/>
                <a:cs typeface="Times New Roman"/>
              </a:rPr>
              <a:t>low </a:t>
            </a:r>
            <a:r>
              <a:rPr sz="1800" spc="-75" dirty="0">
                <a:latin typeface="Times New Roman"/>
                <a:cs typeface="Times New Roman"/>
              </a:rPr>
              <a:t>pay, competitive </a:t>
            </a:r>
            <a:r>
              <a:rPr sz="1800" spc="-90" dirty="0">
                <a:latin typeface="Times New Roman"/>
                <a:cs typeface="Times New Roman"/>
              </a:rPr>
              <a:t>job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market)</a:t>
            </a:r>
            <a:endParaRPr sz="18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335"/>
              </a:spcBef>
              <a:buClr>
                <a:srgbClr val="D24716"/>
              </a:buClr>
              <a:buSzPct val="83333"/>
              <a:buFont typeface="Symbol"/>
              <a:buChar char=""/>
              <a:tabLst>
                <a:tab pos="285750" algn="l"/>
              </a:tabLst>
            </a:pPr>
            <a:r>
              <a:rPr sz="18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Mitigate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those </a:t>
            </a:r>
            <a:r>
              <a:rPr sz="1800" spc="-114" dirty="0">
                <a:latin typeface="Times New Roman"/>
                <a:cs typeface="Times New Roman"/>
              </a:rPr>
              <a:t>causes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65" dirty="0">
                <a:latin typeface="Times New Roman"/>
                <a:cs typeface="Times New Roman"/>
              </a:rPr>
              <a:t>are </a:t>
            </a:r>
            <a:r>
              <a:rPr sz="1800" spc="-60" dirty="0">
                <a:latin typeface="Times New Roman"/>
                <a:cs typeface="Times New Roman"/>
              </a:rPr>
              <a:t>under </a:t>
            </a:r>
            <a:r>
              <a:rPr sz="1800" spc="-45" dirty="0">
                <a:latin typeface="Times New Roman"/>
                <a:cs typeface="Times New Roman"/>
              </a:rPr>
              <a:t>our </a:t>
            </a:r>
            <a:r>
              <a:rPr sz="1800" spc="-55" dirty="0">
                <a:latin typeface="Times New Roman"/>
                <a:cs typeface="Times New Roman"/>
              </a:rPr>
              <a:t>control </a:t>
            </a:r>
            <a:r>
              <a:rPr sz="1800" spc="-75" dirty="0">
                <a:latin typeface="Times New Roman"/>
                <a:cs typeface="Times New Roman"/>
              </a:rPr>
              <a:t>before </a:t>
            </a:r>
            <a:r>
              <a:rPr sz="1800" spc="-55" dirty="0">
                <a:latin typeface="Times New Roman"/>
                <a:cs typeface="Times New Roman"/>
              </a:rPr>
              <a:t>the project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starts</a:t>
            </a:r>
            <a:endParaRPr sz="1800">
              <a:latin typeface="Times New Roman"/>
              <a:cs typeface="Times New Roman"/>
            </a:endParaRPr>
          </a:p>
          <a:p>
            <a:pPr marL="285750" marR="5080" indent="-273050">
              <a:lnSpc>
                <a:spcPts val="1939"/>
              </a:lnSpc>
              <a:spcBef>
                <a:spcPts val="595"/>
              </a:spcBef>
              <a:buClr>
                <a:srgbClr val="D24716"/>
              </a:buClr>
              <a:buSzPct val="83333"/>
              <a:buFont typeface="Symbol"/>
              <a:buChar char=""/>
              <a:tabLst>
                <a:tab pos="285750" algn="l"/>
              </a:tabLst>
            </a:pPr>
            <a:r>
              <a:rPr sz="1800" spc="-65" dirty="0">
                <a:latin typeface="Times New Roman"/>
                <a:cs typeface="Times New Roman"/>
              </a:rPr>
              <a:t>Once </a:t>
            </a:r>
            <a:r>
              <a:rPr sz="1800" spc="-55" dirty="0">
                <a:latin typeface="Times New Roman"/>
                <a:cs typeface="Times New Roman"/>
              </a:rPr>
              <a:t>the project </a:t>
            </a:r>
            <a:r>
              <a:rPr sz="1800" spc="-80" dirty="0">
                <a:latin typeface="Times New Roman"/>
                <a:cs typeface="Times New Roman"/>
              </a:rPr>
              <a:t>commences, </a:t>
            </a:r>
            <a:r>
              <a:rPr sz="1800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assume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turnover </a:t>
            </a:r>
            <a:r>
              <a:rPr sz="1800" spc="-90" dirty="0">
                <a:latin typeface="Times New Roman"/>
                <a:cs typeface="Times New Roman"/>
              </a:rPr>
              <a:t>will </a:t>
            </a:r>
            <a:r>
              <a:rPr sz="1800" spc="-70" dirty="0">
                <a:latin typeface="Times New Roman"/>
                <a:cs typeface="Times New Roman"/>
              </a:rPr>
              <a:t>occur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develop</a:t>
            </a:r>
            <a:r>
              <a:rPr sz="1800" spc="-85" dirty="0">
                <a:latin typeface="Times New Roman"/>
                <a:cs typeface="Times New Roman"/>
              </a:rPr>
              <a:t> techniques 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70" dirty="0">
                <a:latin typeface="Times New Roman"/>
                <a:cs typeface="Times New Roman"/>
              </a:rPr>
              <a:t>ensure continuity </a:t>
            </a:r>
            <a:r>
              <a:rPr sz="1800" spc="-90" dirty="0">
                <a:latin typeface="Times New Roman"/>
                <a:cs typeface="Times New Roman"/>
              </a:rPr>
              <a:t>when </a:t>
            </a:r>
            <a:r>
              <a:rPr sz="1800" spc="-75" dirty="0">
                <a:latin typeface="Times New Roman"/>
                <a:cs typeface="Times New Roman"/>
              </a:rPr>
              <a:t>people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leave</a:t>
            </a:r>
            <a:endParaRPr sz="1800">
              <a:latin typeface="Times New Roman"/>
              <a:cs typeface="Times New Roman"/>
            </a:endParaRPr>
          </a:p>
          <a:p>
            <a:pPr marL="285750" marR="343535" indent="-273050">
              <a:lnSpc>
                <a:spcPts val="1939"/>
              </a:lnSpc>
              <a:spcBef>
                <a:spcPts val="580"/>
              </a:spcBef>
              <a:buClr>
                <a:srgbClr val="D24716"/>
              </a:buClr>
              <a:buSzPct val="83333"/>
              <a:buFont typeface="Symbol"/>
              <a:buChar char=""/>
              <a:tabLst>
                <a:tab pos="285750" algn="l"/>
              </a:tabLst>
            </a:pPr>
            <a:r>
              <a:rPr sz="1800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Organize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project </a:t>
            </a:r>
            <a:r>
              <a:rPr sz="1800" spc="-90" dirty="0">
                <a:latin typeface="Times New Roman"/>
                <a:cs typeface="Times New Roman"/>
              </a:rPr>
              <a:t>teams </a:t>
            </a:r>
            <a:r>
              <a:rPr sz="1800" spc="-105" dirty="0">
                <a:latin typeface="Times New Roman"/>
                <a:cs typeface="Times New Roman"/>
              </a:rPr>
              <a:t>so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80" dirty="0">
                <a:latin typeface="Times New Roman"/>
                <a:cs typeface="Times New Roman"/>
              </a:rPr>
              <a:t>information </a:t>
            </a:r>
            <a:r>
              <a:rPr sz="1800" spc="-75" dirty="0">
                <a:latin typeface="Times New Roman"/>
                <a:cs typeface="Times New Roman"/>
              </a:rPr>
              <a:t>about </a:t>
            </a:r>
            <a:r>
              <a:rPr sz="1800" spc="-110" dirty="0">
                <a:latin typeface="Times New Roman"/>
                <a:cs typeface="Times New Roman"/>
              </a:rPr>
              <a:t>each </a:t>
            </a:r>
            <a:r>
              <a:rPr sz="1800" spc="-75" dirty="0">
                <a:latin typeface="Times New Roman"/>
                <a:cs typeface="Times New Roman"/>
              </a:rPr>
              <a:t>development </a:t>
            </a:r>
            <a:r>
              <a:rPr sz="1800" spc="-90" dirty="0">
                <a:latin typeface="Times New Roman"/>
                <a:cs typeface="Times New Roman"/>
              </a:rPr>
              <a:t>activity </a:t>
            </a:r>
            <a:r>
              <a:rPr sz="1800" spc="-114" dirty="0">
                <a:latin typeface="Times New Roman"/>
                <a:cs typeface="Times New Roman"/>
              </a:rPr>
              <a:t>is </a:t>
            </a:r>
            <a:r>
              <a:rPr sz="1800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widely</a:t>
            </a:r>
            <a:r>
              <a:rPr sz="18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dispersed</a:t>
            </a:r>
            <a:endParaRPr sz="1800">
              <a:latin typeface="Times New Roman"/>
              <a:cs typeface="Times New Roman"/>
            </a:endParaRPr>
          </a:p>
          <a:p>
            <a:pPr marL="285750" marR="781685" indent="-273050">
              <a:lnSpc>
                <a:spcPts val="1950"/>
              </a:lnSpc>
              <a:spcBef>
                <a:spcPts val="565"/>
              </a:spcBef>
              <a:buClr>
                <a:srgbClr val="D24716"/>
              </a:buClr>
              <a:buSzPct val="83333"/>
              <a:buFont typeface="Symbol"/>
              <a:buChar char=""/>
              <a:tabLst>
                <a:tab pos="285750" algn="l"/>
              </a:tabLst>
            </a:pPr>
            <a:r>
              <a:rPr sz="18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documentation </a:t>
            </a:r>
            <a:r>
              <a:rPr sz="1800" spc="-85" dirty="0">
                <a:latin typeface="Times New Roman"/>
                <a:cs typeface="Times New Roman"/>
              </a:rPr>
              <a:t>standards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establish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mechanisms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70" dirty="0">
                <a:latin typeface="Times New Roman"/>
                <a:cs typeface="Times New Roman"/>
              </a:rPr>
              <a:t>ensure </a:t>
            </a:r>
            <a:r>
              <a:rPr sz="1800" spc="-55" dirty="0">
                <a:latin typeface="Times New Roman"/>
                <a:cs typeface="Times New Roman"/>
              </a:rPr>
              <a:t>that  </a:t>
            </a:r>
            <a:r>
              <a:rPr sz="1800" spc="-80" dirty="0">
                <a:latin typeface="Times New Roman"/>
                <a:cs typeface="Times New Roman"/>
              </a:rPr>
              <a:t>documents </a:t>
            </a:r>
            <a:r>
              <a:rPr sz="1800" spc="-65" dirty="0">
                <a:latin typeface="Times New Roman"/>
                <a:cs typeface="Times New Roman"/>
              </a:rPr>
              <a:t>are </a:t>
            </a:r>
            <a:r>
              <a:rPr sz="1800" spc="-85" dirty="0">
                <a:latin typeface="Times New Roman"/>
                <a:cs typeface="Times New Roman"/>
              </a:rPr>
              <a:t>developed in </a:t>
            </a:r>
            <a:r>
              <a:rPr sz="1800" spc="-145" dirty="0">
                <a:latin typeface="Times New Roman"/>
                <a:cs typeface="Times New Roman"/>
              </a:rPr>
              <a:t>a </a:t>
            </a:r>
            <a:r>
              <a:rPr sz="1800" spc="-80" dirty="0">
                <a:latin typeface="Times New Roman"/>
                <a:cs typeface="Times New Roman"/>
              </a:rPr>
              <a:t>timely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manner</a:t>
            </a:r>
            <a:endParaRPr sz="18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320"/>
              </a:spcBef>
              <a:buClr>
                <a:srgbClr val="D24716"/>
              </a:buClr>
              <a:buSzPct val="83333"/>
              <a:buFont typeface="Symbol"/>
              <a:buChar char=""/>
              <a:tabLst>
                <a:tab pos="285750" algn="l"/>
              </a:tabLst>
            </a:pPr>
            <a:r>
              <a:rPr sz="18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Conduct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peer </a:t>
            </a:r>
            <a:r>
              <a:rPr sz="1800" spc="-90" dirty="0">
                <a:latin typeface="Times New Roman"/>
                <a:cs typeface="Times New Roman"/>
              </a:rPr>
              <a:t>reviews </a:t>
            </a:r>
            <a:r>
              <a:rPr sz="1800" spc="-110" dirty="0">
                <a:latin typeface="Times New Roman"/>
                <a:cs typeface="Times New Roman"/>
              </a:rPr>
              <a:t>of </a:t>
            </a:r>
            <a:r>
              <a:rPr sz="1800" spc="-95" dirty="0">
                <a:latin typeface="Times New Roman"/>
                <a:cs typeface="Times New Roman"/>
              </a:rPr>
              <a:t>all </a:t>
            </a:r>
            <a:r>
              <a:rPr sz="1800" spc="-70" dirty="0">
                <a:latin typeface="Times New Roman"/>
                <a:cs typeface="Times New Roman"/>
              </a:rPr>
              <a:t>work </a:t>
            </a:r>
            <a:r>
              <a:rPr sz="1800" spc="-85" dirty="0">
                <a:latin typeface="Times New Roman"/>
                <a:cs typeface="Times New Roman"/>
              </a:rPr>
              <a:t>(so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60" dirty="0">
                <a:latin typeface="Times New Roman"/>
                <a:cs typeface="Times New Roman"/>
              </a:rPr>
              <a:t>more </a:t>
            </a:r>
            <a:r>
              <a:rPr sz="1800" spc="-80" dirty="0">
                <a:latin typeface="Times New Roman"/>
                <a:cs typeface="Times New Roman"/>
              </a:rPr>
              <a:t>than </a:t>
            </a:r>
            <a:r>
              <a:rPr sz="1800" spc="-75" dirty="0">
                <a:latin typeface="Times New Roman"/>
                <a:cs typeface="Times New Roman"/>
              </a:rPr>
              <a:t>one </a:t>
            </a:r>
            <a:r>
              <a:rPr sz="1800" spc="-70" dirty="0">
                <a:latin typeface="Times New Roman"/>
                <a:cs typeface="Times New Roman"/>
              </a:rPr>
              <a:t>person </a:t>
            </a:r>
            <a:r>
              <a:rPr sz="1800" spc="-114" dirty="0">
                <a:latin typeface="Times New Roman"/>
                <a:cs typeface="Times New Roman"/>
              </a:rPr>
              <a:t>is </a:t>
            </a:r>
            <a:r>
              <a:rPr sz="1800" spc="-55" dirty="0">
                <a:latin typeface="Times New Roman"/>
                <a:cs typeface="Times New Roman"/>
              </a:rPr>
              <a:t>"up </a:t>
            </a:r>
            <a:r>
              <a:rPr sz="1800" spc="-25" dirty="0">
                <a:latin typeface="Times New Roman"/>
                <a:cs typeface="Times New Roman"/>
              </a:rPr>
              <a:t>to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speed")</a:t>
            </a:r>
            <a:endParaRPr sz="18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350"/>
              </a:spcBef>
              <a:buClr>
                <a:srgbClr val="D24716"/>
              </a:buClr>
              <a:buSzPct val="83333"/>
              <a:buFont typeface="Symbol"/>
              <a:buChar char=""/>
              <a:tabLst>
                <a:tab pos="285750" algn="l"/>
              </a:tabLst>
            </a:pPr>
            <a:r>
              <a:rPr sz="1800" u="heavy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Assign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-145" dirty="0">
                <a:latin typeface="Times New Roman"/>
                <a:cs typeface="Times New Roman"/>
              </a:rPr>
              <a:t>a </a:t>
            </a:r>
            <a:r>
              <a:rPr sz="1800" spc="-105" dirty="0">
                <a:latin typeface="Times New Roman"/>
                <a:cs typeface="Times New Roman"/>
              </a:rPr>
              <a:t>backup staff </a:t>
            </a:r>
            <a:r>
              <a:rPr sz="1800" spc="-75" dirty="0">
                <a:latin typeface="Times New Roman"/>
                <a:cs typeface="Times New Roman"/>
              </a:rPr>
              <a:t>member </a:t>
            </a:r>
            <a:r>
              <a:rPr sz="1800" spc="-70" dirty="0">
                <a:latin typeface="Times New Roman"/>
                <a:cs typeface="Times New Roman"/>
              </a:rPr>
              <a:t>for </a:t>
            </a:r>
            <a:r>
              <a:rPr sz="1800" spc="-85" dirty="0">
                <a:latin typeface="Times New Roman"/>
                <a:cs typeface="Times New Roman"/>
              </a:rPr>
              <a:t>every </a:t>
            </a:r>
            <a:r>
              <a:rPr sz="1800" spc="-75" dirty="0">
                <a:latin typeface="Times New Roman"/>
                <a:cs typeface="Times New Roman"/>
              </a:rPr>
              <a:t>critical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technologist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200" y="1610359"/>
            <a:ext cx="62382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0" dirty="0">
                <a:solidFill>
                  <a:srgbClr val="686363"/>
                </a:solidFill>
                <a:latin typeface="Trebuchet MS"/>
                <a:cs typeface="Trebuchet MS"/>
              </a:rPr>
              <a:t>Strategy </a:t>
            </a:r>
            <a:r>
              <a:rPr sz="3200" spc="-160" dirty="0">
                <a:solidFill>
                  <a:srgbClr val="686363"/>
                </a:solidFill>
                <a:latin typeface="Trebuchet MS"/>
                <a:cs typeface="Trebuchet MS"/>
              </a:rPr>
              <a:t>for </a:t>
            </a:r>
            <a:r>
              <a:rPr sz="3200" spc="-50" dirty="0">
                <a:solidFill>
                  <a:srgbClr val="686363"/>
                </a:solidFill>
                <a:latin typeface="Trebuchet MS"/>
                <a:cs typeface="Trebuchet MS"/>
              </a:rPr>
              <a:t>Reducing </a:t>
            </a:r>
            <a:r>
              <a:rPr sz="3200" spc="-95" dirty="0">
                <a:solidFill>
                  <a:srgbClr val="686363"/>
                </a:solidFill>
                <a:latin typeface="Trebuchet MS"/>
                <a:cs typeface="Trebuchet MS"/>
              </a:rPr>
              <a:t>Staff</a:t>
            </a:r>
            <a:r>
              <a:rPr sz="3200" spc="-365" dirty="0">
                <a:solidFill>
                  <a:srgbClr val="686363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686363"/>
                </a:solidFill>
                <a:latin typeface="Trebuchet MS"/>
                <a:cs typeface="Trebuchet MS"/>
              </a:rPr>
              <a:t>Turnover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57859"/>
            <a:ext cx="5146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0" dirty="0"/>
              <a:t>Background</a:t>
            </a:r>
            <a:r>
              <a:rPr sz="4000" spc="-260" dirty="0"/>
              <a:t> </a:t>
            </a:r>
            <a:r>
              <a:rPr sz="4000" spc="-155" dirty="0"/>
              <a:t>(continued)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633220"/>
            <a:ext cx="7570470" cy="2716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050">
              <a:lnSpc>
                <a:spcPct val="100000"/>
              </a:lnSpc>
              <a:spcBef>
                <a:spcPts val="10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95" dirty="0">
                <a:latin typeface="Times New Roman"/>
                <a:cs typeface="Times New Roman"/>
              </a:rPr>
              <a:t>During </a:t>
            </a:r>
            <a:r>
              <a:rPr sz="20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risk </a:t>
            </a:r>
            <a:r>
              <a:rPr sz="20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monitoring</a:t>
            </a:r>
            <a:r>
              <a:rPr sz="2000" spc="-65" dirty="0">
                <a:latin typeface="Times New Roman"/>
                <a:cs typeface="Times New Roman"/>
              </a:rPr>
              <a:t>,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65" dirty="0">
                <a:latin typeface="Times New Roman"/>
                <a:cs typeface="Times New Roman"/>
              </a:rPr>
              <a:t>project </a:t>
            </a:r>
            <a:r>
              <a:rPr sz="2000" spc="-110" dirty="0">
                <a:latin typeface="Times New Roman"/>
                <a:cs typeface="Times New Roman"/>
              </a:rPr>
              <a:t>manager </a:t>
            </a:r>
            <a:r>
              <a:rPr sz="20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monitors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factors </a:t>
            </a:r>
            <a:r>
              <a:rPr sz="2000" spc="-60" dirty="0">
                <a:latin typeface="Times New Roman"/>
                <a:cs typeface="Times New Roman"/>
              </a:rPr>
              <a:t>that </a:t>
            </a:r>
            <a:r>
              <a:rPr sz="2000" spc="-155" dirty="0">
                <a:latin typeface="Times New Roman"/>
                <a:cs typeface="Times New Roman"/>
              </a:rPr>
              <a:t>may </a:t>
            </a:r>
            <a:r>
              <a:rPr sz="2000" spc="-235" dirty="0">
                <a:latin typeface="Times New Roman"/>
                <a:cs typeface="Times New Roman"/>
              </a:rPr>
              <a:t>provide  </a:t>
            </a:r>
            <a:r>
              <a:rPr sz="2000" spc="-125" dirty="0">
                <a:latin typeface="Times New Roman"/>
                <a:cs typeface="Times New Roman"/>
              </a:rPr>
              <a:t>an </a:t>
            </a:r>
            <a:r>
              <a:rPr sz="20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indication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of </a:t>
            </a:r>
            <a:r>
              <a:rPr sz="2000" spc="-70" dirty="0">
                <a:latin typeface="Times New Roman"/>
                <a:cs typeface="Times New Roman"/>
              </a:rPr>
              <a:t>whether </a:t>
            </a:r>
            <a:r>
              <a:rPr sz="2000" spc="-160" dirty="0">
                <a:latin typeface="Times New Roman"/>
                <a:cs typeface="Times New Roman"/>
              </a:rPr>
              <a:t>a </a:t>
            </a:r>
            <a:r>
              <a:rPr sz="2000" spc="-95" dirty="0">
                <a:latin typeface="Times New Roman"/>
                <a:cs typeface="Times New Roman"/>
              </a:rPr>
              <a:t>risk </a:t>
            </a:r>
            <a:r>
              <a:rPr sz="2000" spc="-125" dirty="0">
                <a:latin typeface="Times New Roman"/>
                <a:cs typeface="Times New Roman"/>
              </a:rPr>
              <a:t>is </a:t>
            </a:r>
            <a:r>
              <a:rPr sz="2000" spc="-114" dirty="0">
                <a:latin typeface="Times New Roman"/>
                <a:cs typeface="Times New Roman"/>
              </a:rPr>
              <a:t>becoming </a:t>
            </a:r>
            <a:r>
              <a:rPr sz="2000" spc="-70" dirty="0">
                <a:latin typeface="Times New Roman"/>
                <a:cs typeface="Times New Roman"/>
              </a:rPr>
              <a:t>more </a:t>
            </a:r>
            <a:r>
              <a:rPr sz="2000" spc="-40" dirty="0">
                <a:latin typeface="Times New Roman"/>
                <a:cs typeface="Times New Roman"/>
              </a:rPr>
              <a:t>or </a:t>
            </a:r>
            <a:r>
              <a:rPr sz="2000" spc="-120" dirty="0">
                <a:latin typeface="Times New Roman"/>
                <a:cs typeface="Times New Roman"/>
              </a:rPr>
              <a:t>less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likely</a:t>
            </a:r>
            <a:endParaRPr sz="2000">
              <a:latin typeface="Times New Roman"/>
              <a:cs typeface="Times New Roman"/>
            </a:endParaRPr>
          </a:p>
          <a:p>
            <a:pPr marL="285750" marR="23495" indent="-273050">
              <a:lnSpc>
                <a:spcPct val="100000"/>
              </a:lnSpc>
              <a:spcBef>
                <a:spcPts val="58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u="heavy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Risk </a:t>
            </a:r>
            <a:r>
              <a:rPr sz="2000" u="heavy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management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and </a:t>
            </a:r>
            <a:r>
              <a:rPr sz="2000" spc="-100" dirty="0">
                <a:latin typeface="Times New Roman"/>
                <a:cs typeface="Times New Roman"/>
              </a:rPr>
              <a:t>contingency </a:t>
            </a:r>
            <a:r>
              <a:rPr sz="2000" spc="-110" dirty="0">
                <a:latin typeface="Times New Roman"/>
                <a:cs typeface="Times New Roman"/>
              </a:rPr>
              <a:t>planning </a:t>
            </a:r>
            <a:r>
              <a:rPr sz="2000" u="heavy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assume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that </a:t>
            </a:r>
            <a:r>
              <a:rPr sz="2000" spc="-90" dirty="0">
                <a:latin typeface="Times New Roman"/>
                <a:cs typeface="Times New Roman"/>
              </a:rPr>
              <a:t>mitigation </a:t>
            </a:r>
            <a:r>
              <a:rPr sz="2000" spc="-85" dirty="0">
                <a:latin typeface="Times New Roman"/>
                <a:cs typeface="Times New Roman"/>
              </a:rPr>
              <a:t>efforts </a:t>
            </a:r>
            <a:r>
              <a:rPr sz="2000" spc="-385" dirty="0">
                <a:latin typeface="Times New Roman"/>
                <a:cs typeface="Times New Roman"/>
              </a:rPr>
              <a:t>have </a:t>
            </a:r>
            <a:r>
              <a:rPr sz="2000" u="heavy" spc="-3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failed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and </a:t>
            </a:r>
            <a:r>
              <a:rPr sz="2000" spc="-60" dirty="0">
                <a:latin typeface="Times New Roman"/>
                <a:cs typeface="Times New Roman"/>
              </a:rPr>
              <a:t>that </a:t>
            </a:r>
            <a:r>
              <a:rPr sz="2000" spc="-65" dirty="0">
                <a:latin typeface="Times New Roman"/>
                <a:cs typeface="Times New Roman"/>
              </a:rPr>
              <a:t>the </a:t>
            </a:r>
            <a:r>
              <a:rPr sz="2000" spc="-95" dirty="0">
                <a:latin typeface="Times New Roman"/>
                <a:cs typeface="Times New Roman"/>
              </a:rPr>
              <a:t>risk </a:t>
            </a:r>
            <a:r>
              <a:rPr sz="2000" spc="-150" dirty="0">
                <a:latin typeface="Times New Roman"/>
                <a:cs typeface="Times New Roman"/>
              </a:rPr>
              <a:t>has </a:t>
            </a:r>
            <a:r>
              <a:rPr sz="2000" spc="-105" dirty="0">
                <a:latin typeface="Times New Roman"/>
                <a:cs typeface="Times New Roman"/>
              </a:rPr>
              <a:t>become </a:t>
            </a:r>
            <a:r>
              <a:rPr sz="2000" spc="-16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reality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215" dirty="0">
                <a:latin typeface="Times New Roman"/>
                <a:cs typeface="Times New Roman"/>
              </a:rPr>
              <a:t>RMMM </a:t>
            </a:r>
            <a:r>
              <a:rPr sz="2000" spc="-95" dirty="0">
                <a:latin typeface="Times New Roman"/>
                <a:cs typeface="Times New Roman"/>
              </a:rPr>
              <a:t>steps </a:t>
            </a:r>
            <a:r>
              <a:rPr sz="2000" spc="-80" dirty="0">
                <a:latin typeface="Times New Roman"/>
                <a:cs typeface="Times New Roman"/>
              </a:rPr>
              <a:t>incur </a:t>
            </a:r>
            <a:r>
              <a:rPr sz="20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additional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project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cost</a:t>
            </a:r>
            <a:endParaRPr sz="20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37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10" dirty="0">
                <a:latin typeface="Times New Roman"/>
                <a:cs typeface="Times New Roman"/>
              </a:rPr>
              <a:t>Large </a:t>
            </a:r>
            <a:r>
              <a:rPr sz="1800" spc="-65" dirty="0">
                <a:latin typeface="Times New Roman"/>
                <a:cs typeface="Times New Roman"/>
              </a:rPr>
              <a:t>projects </a:t>
            </a:r>
            <a:r>
              <a:rPr sz="1800" spc="-135" dirty="0">
                <a:latin typeface="Times New Roman"/>
                <a:cs typeface="Times New Roman"/>
              </a:rPr>
              <a:t>may </a:t>
            </a:r>
            <a:r>
              <a:rPr sz="1800" spc="-120" dirty="0">
                <a:latin typeface="Times New Roman"/>
                <a:cs typeface="Times New Roman"/>
              </a:rPr>
              <a:t>have </a:t>
            </a:r>
            <a:r>
              <a:rPr sz="1800" spc="-80" dirty="0">
                <a:latin typeface="Times New Roman"/>
                <a:cs typeface="Times New Roman"/>
              </a:rPr>
              <a:t>identified 30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80" dirty="0">
                <a:latin typeface="Times New Roman"/>
                <a:cs typeface="Times New Roman"/>
              </a:rPr>
              <a:t>40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risks</a:t>
            </a:r>
            <a:endParaRPr sz="18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8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35" dirty="0">
                <a:latin typeface="Times New Roman"/>
                <a:cs typeface="Times New Roman"/>
              </a:rPr>
              <a:t>Risk </a:t>
            </a:r>
            <a:r>
              <a:rPr sz="2000" spc="-125" dirty="0">
                <a:latin typeface="Times New Roman"/>
                <a:cs typeface="Times New Roman"/>
              </a:rPr>
              <a:t>is </a:t>
            </a:r>
            <a:r>
              <a:rPr sz="2000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 </a:t>
            </a:r>
            <a:r>
              <a:rPr sz="20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limited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to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90" dirty="0">
                <a:latin typeface="Times New Roman"/>
                <a:cs typeface="Times New Roman"/>
              </a:rPr>
              <a:t>software </a:t>
            </a:r>
            <a:r>
              <a:rPr sz="2000" spc="-65" dirty="0">
                <a:latin typeface="Times New Roman"/>
                <a:cs typeface="Times New Roman"/>
              </a:rPr>
              <a:t>project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itself</a:t>
            </a:r>
            <a:endParaRPr sz="20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37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25" dirty="0">
                <a:latin typeface="Times New Roman"/>
                <a:cs typeface="Times New Roman"/>
              </a:rPr>
              <a:t>Risks </a:t>
            </a:r>
            <a:r>
              <a:rPr sz="1800" spc="-110" dirty="0">
                <a:latin typeface="Times New Roman"/>
                <a:cs typeface="Times New Roman"/>
              </a:rPr>
              <a:t>can </a:t>
            </a:r>
            <a:r>
              <a:rPr sz="1800" spc="-70" dirty="0">
                <a:latin typeface="Times New Roman"/>
                <a:cs typeface="Times New Roman"/>
              </a:rPr>
              <a:t>occur </a:t>
            </a:r>
            <a:r>
              <a:rPr sz="1800" spc="-65" dirty="0">
                <a:latin typeface="Times New Roman"/>
                <a:cs typeface="Times New Roman"/>
              </a:rPr>
              <a:t>after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80" dirty="0">
                <a:latin typeface="Times New Roman"/>
                <a:cs typeface="Times New Roman"/>
              </a:rPr>
              <a:t>software </a:t>
            </a:r>
            <a:r>
              <a:rPr sz="1800" spc="-135" dirty="0">
                <a:latin typeface="Times New Roman"/>
                <a:cs typeface="Times New Roman"/>
              </a:rPr>
              <a:t>has </a:t>
            </a:r>
            <a:r>
              <a:rPr sz="1800" spc="-80" dirty="0">
                <a:latin typeface="Times New Roman"/>
                <a:cs typeface="Times New Roman"/>
              </a:rPr>
              <a:t>been </a:t>
            </a:r>
            <a:r>
              <a:rPr sz="1800" spc="-75" dirty="0">
                <a:latin typeface="Times New Roman"/>
                <a:cs typeface="Times New Roman"/>
              </a:rPr>
              <a:t>delivered </a:t>
            </a:r>
            <a:r>
              <a:rPr sz="1800" spc="-30" dirty="0">
                <a:latin typeface="Times New Roman"/>
                <a:cs typeface="Times New Roman"/>
              </a:rPr>
              <a:t>to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70" dirty="0">
                <a:latin typeface="Times New Roman"/>
                <a:cs typeface="Times New Roman"/>
              </a:rPr>
              <a:t>user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57859"/>
            <a:ext cx="5146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0" dirty="0"/>
              <a:t>Background</a:t>
            </a:r>
            <a:r>
              <a:rPr sz="4000" spc="-260" dirty="0"/>
              <a:t> </a:t>
            </a:r>
            <a:r>
              <a:rPr sz="4000" spc="-155" dirty="0"/>
              <a:t>(continued)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8340" y="1962009"/>
            <a:ext cx="7602220" cy="18497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509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05" dirty="0">
                <a:latin typeface="Times New Roman"/>
                <a:cs typeface="Times New Roman"/>
              </a:rPr>
              <a:t>Software </a:t>
            </a:r>
            <a:r>
              <a:rPr sz="2000" spc="-114" dirty="0">
                <a:latin typeface="Times New Roman"/>
                <a:cs typeface="Times New Roman"/>
              </a:rPr>
              <a:t>safety and hazard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135" dirty="0"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  <a:p>
            <a:pPr marL="560070" marR="346075" lvl="1" indent="-228600">
              <a:lnSpc>
                <a:spcPct val="100000"/>
              </a:lnSpc>
              <a:spcBef>
                <a:spcPts val="37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00" dirty="0">
                <a:latin typeface="Times New Roman"/>
                <a:cs typeface="Times New Roman"/>
              </a:rPr>
              <a:t>These </a:t>
            </a:r>
            <a:r>
              <a:rPr sz="1800" spc="-65" dirty="0">
                <a:latin typeface="Times New Roman"/>
                <a:cs typeface="Times New Roman"/>
              </a:rPr>
              <a:t>are </a:t>
            </a:r>
            <a:r>
              <a:rPr sz="18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 </a:t>
            </a:r>
            <a:r>
              <a:rPr sz="18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quality </a:t>
            </a:r>
            <a:r>
              <a:rPr sz="18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assurance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activities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110" dirty="0">
                <a:latin typeface="Times New Roman"/>
                <a:cs typeface="Times New Roman"/>
              </a:rPr>
              <a:t>focus </a:t>
            </a:r>
            <a:r>
              <a:rPr sz="1800" spc="-80" dirty="0">
                <a:latin typeface="Times New Roman"/>
                <a:cs typeface="Times New Roman"/>
              </a:rPr>
              <a:t>on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identification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400" dirty="0">
                <a:latin typeface="Times New Roman"/>
                <a:cs typeface="Times New Roman"/>
              </a:rPr>
              <a:t>and </a:t>
            </a:r>
            <a:r>
              <a:rPr sz="1800" u="heavy" spc="-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assessment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65" dirty="0">
                <a:latin typeface="Times New Roman"/>
                <a:cs typeface="Times New Roman"/>
              </a:rPr>
              <a:t>potential </a:t>
            </a:r>
            <a:r>
              <a:rPr sz="1800" spc="-105" dirty="0">
                <a:latin typeface="Times New Roman"/>
                <a:cs typeface="Times New Roman"/>
              </a:rPr>
              <a:t>hazards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135" dirty="0">
                <a:latin typeface="Times New Roman"/>
                <a:cs typeface="Times New Roman"/>
              </a:rPr>
              <a:t>may </a:t>
            </a:r>
            <a:r>
              <a:rPr sz="1800" spc="-95" dirty="0">
                <a:latin typeface="Times New Roman"/>
                <a:cs typeface="Times New Roman"/>
              </a:rPr>
              <a:t>affect </a:t>
            </a:r>
            <a:r>
              <a:rPr sz="1800" spc="-80" dirty="0">
                <a:latin typeface="Times New Roman"/>
                <a:cs typeface="Times New Roman"/>
              </a:rPr>
              <a:t>software </a:t>
            </a:r>
            <a:r>
              <a:rPr sz="1800" spc="-100" dirty="0">
                <a:latin typeface="Times New Roman"/>
                <a:cs typeface="Times New Roman"/>
              </a:rPr>
              <a:t>negatively </a:t>
            </a:r>
            <a:r>
              <a:rPr sz="1800" spc="-105" dirty="0">
                <a:latin typeface="Times New Roman"/>
                <a:cs typeface="Times New Roman"/>
              </a:rPr>
              <a:t>and cause </a:t>
            </a:r>
            <a:r>
              <a:rPr sz="1800" spc="-110" dirty="0">
                <a:latin typeface="Times New Roman"/>
                <a:cs typeface="Times New Roman"/>
              </a:rPr>
              <a:t>an  </a:t>
            </a:r>
            <a:r>
              <a:rPr sz="1800" spc="-45" dirty="0">
                <a:latin typeface="Times New Roman"/>
                <a:cs typeface="Times New Roman"/>
              </a:rPr>
              <a:t>entire </a:t>
            </a:r>
            <a:r>
              <a:rPr sz="1800" spc="-100" dirty="0">
                <a:latin typeface="Times New Roman"/>
                <a:cs typeface="Times New Roman"/>
              </a:rPr>
              <a:t>system </a:t>
            </a:r>
            <a:r>
              <a:rPr sz="1800" spc="-25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fail</a:t>
            </a:r>
            <a:endParaRPr sz="1800">
              <a:latin typeface="Times New Roman"/>
              <a:cs typeface="Times New Roman"/>
            </a:endParaRPr>
          </a:p>
          <a:p>
            <a:pPr marL="560070" marR="5080" lvl="1" indent="-228600">
              <a:lnSpc>
                <a:spcPct val="100000"/>
              </a:lnSpc>
              <a:spcBef>
                <a:spcPts val="38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35" dirty="0">
                <a:latin typeface="Times New Roman"/>
                <a:cs typeface="Times New Roman"/>
              </a:rPr>
              <a:t>If </a:t>
            </a:r>
            <a:r>
              <a:rPr sz="1800" spc="-105" dirty="0">
                <a:latin typeface="Times New Roman"/>
                <a:cs typeface="Times New Roman"/>
              </a:rPr>
              <a:t>hazards </a:t>
            </a:r>
            <a:r>
              <a:rPr sz="1800" spc="-110" dirty="0">
                <a:latin typeface="Times New Roman"/>
                <a:cs typeface="Times New Roman"/>
              </a:rPr>
              <a:t>can </a:t>
            </a:r>
            <a:r>
              <a:rPr sz="1800" spc="-85" dirty="0">
                <a:latin typeface="Times New Roman"/>
                <a:cs typeface="Times New Roman"/>
              </a:rPr>
              <a:t>be </a:t>
            </a:r>
            <a:r>
              <a:rPr sz="18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identified </a:t>
            </a:r>
            <a:r>
              <a:rPr sz="1800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early</a:t>
            </a:r>
            <a:r>
              <a:rPr sz="1800" spc="-85" dirty="0">
                <a:latin typeface="Times New Roman"/>
                <a:cs typeface="Times New Roman"/>
              </a:rPr>
              <a:t> in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80" dirty="0">
                <a:latin typeface="Times New Roman"/>
                <a:cs typeface="Times New Roman"/>
              </a:rPr>
              <a:t>software </a:t>
            </a:r>
            <a:r>
              <a:rPr sz="1800" spc="-65" dirty="0">
                <a:latin typeface="Times New Roman"/>
                <a:cs typeface="Times New Roman"/>
              </a:rPr>
              <a:t>process, </a:t>
            </a:r>
            <a:r>
              <a:rPr sz="1800" spc="-80" dirty="0">
                <a:latin typeface="Times New Roman"/>
                <a:cs typeface="Times New Roman"/>
              </a:rPr>
              <a:t>software </a:t>
            </a:r>
            <a:r>
              <a:rPr sz="1800" spc="-105" dirty="0">
                <a:latin typeface="Times New Roman"/>
                <a:cs typeface="Times New Roman"/>
              </a:rPr>
              <a:t>design </a:t>
            </a:r>
            <a:r>
              <a:rPr sz="1800" spc="-75" dirty="0">
                <a:latin typeface="Times New Roman"/>
                <a:cs typeface="Times New Roman"/>
              </a:rPr>
              <a:t>features </a:t>
            </a:r>
            <a:r>
              <a:rPr sz="1800" spc="-409" dirty="0">
                <a:latin typeface="Times New Roman"/>
                <a:cs typeface="Times New Roman"/>
              </a:rPr>
              <a:t>can  </a:t>
            </a:r>
            <a:r>
              <a:rPr sz="1800" spc="-85" dirty="0">
                <a:latin typeface="Times New Roman"/>
                <a:cs typeface="Times New Roman"/>
              </a:rPr>
              <a:t>be </a:t>
            </a:r>
            <a:r>
              <a:rPr sz="1800" spc="-100" dirty="0">
                <a:latin typeface="Times New Roman"/>
                <a:cs typeface="Times New Roman"/>
              </a:rPr>
              <a:t>specified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85" dirty="0">
                <a:latin typeface="Times New Roman"/>
                <a:cs typeface="Times New Roman"/>
              </a:rPr>
              <a:t>will </a:t>
            </a:r>
            <a:r>
              <a:rPr sz="1800" spc="-50" dirty="0">
                <a:latin typeface="Times New Roman"/>
                <a:cs typeface="Times New Roman"/>
              </a:rPr>
              <a:t>either </a:t>
            </a:r>
            <a:r>
              <a:rPr sz="18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eliminate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or </a:t>
            </a:r>
            <a:r>
              <a:rPr sz="1800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control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potential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hazards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57859"/>
            <a:ext cx="3552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75" dirty="0"/>
              <a:t>The </a:t>
            </a:r>
            <a:r>
              <a:rPr sz="4000" spc="325" dirty="0"/>
              <a:t>RMMM</a:t>
            </a:r>
            <a:r>
              <a:rPr sz="4000" spc="-320" dirty="0"/>
              <a:t> </a:t>
            </a:r>
            <a:r>
              <a:rPr sz="4000" spc="-70" dirty="0"/>
              <a:t>Plan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678940"/>
            <a:ext cx="7428230" cy="374076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85750" marR="5080" indent="-273050">
              <a:lnSpc>
                <a:spcPts val="2160"/>
              </a:lnSpc>
              <a:spcBef>
                <a:spcPts val="37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05" dirty="0">
                <a:latin typeface="Times New Roman"/>
                <a:cs typeface="Times New Roman"/>
              </a:rPr>
              <a:t>The </a:t>
            </a:r>
            <a:r>
              <a:rPr sz="2000" spc="-215" dirty="0">
                <a:latin typeface="Times New Roman"/>
                <a:cs typeface="Times New Roman"/>
              </a:rPr>
              <a:t>RMMM </a:t>
            </a:r>
            <a:r>
              <a:rPr sz="2000" spc="-110" dirty="0">
                <a:latin typeface="Times New Roman"/>
                <a:cs typeface="Times New Roman"/>
              </a:rPr>
              <a:t>plan </a:t>
            </a:r>
            <a:r>
              <a:rPr sz="2000" spc="-155" dirty="0">
                <a:latin typeface="Times New Roman"/>
                <a:cs typeface="Times New Roman"/>
              </a:rPr>
              <a:t>may </a:t>
            </a:r>
            <a:r>
              <a:rPr sz="2000" spc="-95" dirty="0">
                <a:latin typeface="Times New Roman"/>
                <a:cs typeface="Times New Roman"/>
              </a:rPr>
              <a:t>be </a:t>
            </a:r>
            <a:r>
              <a:rPr sz="2000" spc="-160" dirty="0">
                <a:latin typeface="Times New Roman"/>
                <a:cs typeface="Times New Roman"/>
              </a:rPr>
              <a:t>a </a:t>
            </a:r>
            <a:r>
              <a:rPr sz="2000" spc="-55" dirty="0">
                <a:latin typeface="Times New Roman"/>
                <a:cs typeface="Times New Roman"/>
              </a:rPr>
              <a:t>part </a:t>
            </a:r>
            <a:r>
              <a:rPr sz="2000" spc="-125" dirty="0">
                <a:latin typeface="Times New Roman"/>
                <a:cs typeface="Times New Roman"/>
              </a:rPr>
              <a:t>of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90" dirty="0">
                <a:latin typeface="Times New Roman"/>
                <a:cs typeface="Times New Roman"/>
              </a:rPr>
              <a:t>software </a:t>
            </a:r>
            <a:r>
              <a:rPr sz="2000" spc="-85" dirty="0">
                <a:latin typeface="Times New Roman"/>
                <a:cs typeface="Times New Roman"/>
              </a:rPr>
              <a:t>development </a:t>
            </a:r>
            <a:r>
              <a:rPr sz="2000" spc="-110">
                <a:latin typeface="Times New Roman"/>
                <a:cs typeface="Times New Roman"/>
              </a:rPr>
              <a:t>plan </a:t>
            </a:r>
            <a:r>
              <a:rPr sz="2000" spc="-40">
                <a:latin typeface="Times New Roman"/>
                <a:cs typeface="Times New Roman"/>
              </a:rPr>
              <a:t>or </a:t>
            </a:r>
            <a:r>
              <a:rPr sz="2000" spc="-155" dirty="0">
                <a:latin typeface="Times New Roman"/>
                <a:cs typeface="Times New Roman"/>
              </a:rPr>
              <a:t>may </a:t>
            </a:r>
            <a:r>
              <a:rPr sz="2000" spc="-95" dirty="0">
                <a:latin typeface="Times New Roman"/>
                <a:cs typeface="Times New Roman"/>
              </a:rPr>
              <a:t>be </a:t>
            </a:r>
            <a:r>
              <a:rPr sz="2000" spc="-160" dirty="0">
                <a:latin typeface="Times New Roman"/>
                <a:cs typeface="Times New Roman"/>
              </a:rPr>
              <a:t>a </a:t>
            </a:r>
            <a:r>
              <a:rPr sz="2000" spc="-85" dirty="0">
                <a:latin typeface="Times New Roman"/>
                <a:cs typeface="Times New Roman"/>
              </a:rPr>
              <a:t>separate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document</a:t>
            </a:r>
            <a:endParaRPr sz="2000">
              <a:latin typeface="Times New Roman"/>
              <a:cs typeface="Times New Roman"/>
            </a:endParaRPr>
          </a:p>
          <a:p>
            <a:pPr marL="285750" marR="595630" indent="-273050">
              <a:lnSpc>
                <a:spcPts val="2160"/>
              </a:lnSpc>
              <a:spcBef>
                <a:spcPts val="57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70" dirty="0">
                <a:latin typeface="Times New Roman"/>
                <a:cs typeface="Times New Roman"/>
              </a:rPr>
              <a:t>Once </a:t>
            </a:r>
            <a:r>
              <a:rPr sz="2000" spc="-215" dirty="0">
                <a:latin typeface="Times New Roman"/>
                <a:cs typeface="Times New Roman"/>
              </a:rPr>
              <a:t>RMMM </a:t>
            </a:r>
            <a:r>
              <a:rPr sz="2000" spc="-150" dirty="0">
                <a:latin typeface="Times New Roman"/>
                <a:cs typeface="Times New Roman"/>
              </a:rPr>
              <a:t>has </a:t>
            </a:r>
            <a:r>
              <a:rPr sz="2000" spc="-90" dirty="0">
                <a:latin typeface="Times New Roman"/>
                <a:cs typeface="Times New Roman"/>
              </a:rPr>
              <a:t>been </a:t>
            </a:r>
            <a:r>
              <a:rPr sz="2000" spc="-85" dirty="0">
                <a:latin typeface="Times New Roman"/>
                <a:cs typeface="Times New Roman"/>
              </a:rPr>
              <a:t>documented </a:t>
            </a:r>
            <a:r>
              <a:rPr sz="2000" spc="-114" dirty="0">
                <a:latin typeface="Times New Roman"/>
                <a:cs typeface="Times New Roman"/>
              </a:rPr>
              <a:t>and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65" dirty="0">
                <a:latin typeface="Times New Roman"/>
                <a:cs typeface="Times New Roman"/>
              </a:rPr>
              <a:t>project </a:t>
            </a:r>
            <a:r>
              <a:rPr sz="2000" spc="-150" dirty="0">
                <a:latin typeface="Times New Roman"/>
                <a:cs typeface="Times New Roman"/>
              </a:rPr>
              <a:t>has </a:t>
            </a:r>
            <a:r>
              <a:rPr sz="2000" spc="-75" dirty="0">
                <a:latin typeface="Times New Roman"/>
                <a:cs typeface="Times New Roman"/>
              </a:rPr>
              <a:t>begun,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355" dirty="0">
                <a:latin typeface="Times New Roman"/>
                <a:cs typeface="Times New Roman"/>
              </a:rPr>
              <a:t>risk  </a:t>
            </a:r>
            <a:r>
              <a:rPr sz="2000" spc="-75" dirty="0">
                <a:latin typeface="Times New Roman"/>
                <a:cs typeface="Times New Roman"/>
              </a:rPr>
              <a:t>mitigation, </a:t>
            </a:r>
            <a:r>
              <a:rPr sz="2000" spc="-114" dirty="0">
                <a:latin typeface="Times New Roman"/>
                <a:cs typeface="Times New Roman"/>
              </a:rPr>
              <a:t>and </a:t>
            </a:r>
            <a:r>
              <a:rPr sz="2000" spc="-85" dirty="0">
                <a:latin typeface="Times New Roman"/>
                <a:cs typeface="Times New Roman"/>
              </a:rPr>
              <a:t>monitoring </a:t>
            </a:r>
            <a:r>
              <a:rPr sz="2000" spc="-95" dirty="0">
                <a:latin typeface="Times New Roman"/>
                <a:cs typeface="Times New Roman"/>
              </a:rPr>
              <a:t>steps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begin</a:t>
            </a:r>
            <a:endParaRPr sz="20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3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25" dirty="0">
                <a:latin typeface="Times New Roman"/>
                <a:cs typeface="Times New Roman"/>
              </a:rPr>
              <a:t>Risk </a:t>
            </a:r>
            <a:r>
              <a:rPr sz="18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mitigation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Times New Roman"/>
                <a:cs typeface="Times New Roman"/>
              </a:rPr>
              <a:t>is </a:t>
            </a:r>
            <a:r>
              <a:rPr sz="1800" spc="-145" dirty="0">
                <a:latin typeface="Times New Roman"/>
                <a:cs typeface="Times New Roman"/>
              </a:rPr>
              <a:t>a </a:t>
            </a:r>
            <a:r>
              <a:rPr sz="1800" spc="-70" dirty="0">
                <a:latin typeface="Times New Roman"/>
                <a:cs typeface="Times New Roman"/>
              </a:rPr>
              <a:t>problem </a:t>
            </a:r>
            <a:r>
              <a:rPr sz="1800" u="heavy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avoidance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activity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6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25" dirty="0">
                <a:latin typeface="Times New Roman"/>
                <a:cs typeface="Times New Roman"/>
              </a:rPr>
              <a:t>Risk </a:t>
            </a:r>
            <a:r>
              <a:rPr sz="18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monitoring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Times New Roman"/>
                <a:cs typeface="Times New Roman"/>
              </a:rPr>
              <a:t>is </a:t>
            </a:r>
            <a:r>
              <a:rPr sz="1800" spc="-145" dirty="0">
                <a:latin typeface="Times New Roman"/>
                <a:cs typeface="Times New Roman"/>
              </a:rPr>
              <a:t>a </a:t>
            </a:r>
            <a:r>
              <a:rPr sz="1800" spc="-55" dirty="0">
                <a:latin typeface="Times New Roman"/>
                <a:cs typeface="Times New Roman"/>
              </a:rPr>
              <a:t>project </a:t>
            </a:r>
            <a:r>
              <a:rPr sz="18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tracking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activity</a:t>
            </a:r>
            <a:endParaRPr sz="18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33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35" dirty="0">
                <a:latin typeface="Times New Roman"/>
                <a:cs typeface="Times New Roman"/>
              </a:rPr>
              <a:t>Risk </a:t>
            </a:r>
            <a:r>
              <a:rPr sz="2000" spc="-85" dirty="0">
                <a:latin typeface="Times New Roman"/>
                <a:cs typeface="Times New Roman"/>
              </a:rPr>
              <a:t>monitoring </a:t>
            </a:r>
            <a:r>
              <a:rPr sz="2000" spc="-150" dirty="0">
                <a:latin typeface="Times New Roman"/>
                <a:cs typeface="Times New Roman"/>
              </a:rPr>
              <a:t>has </a:t>
            </a:r>
            <a:r>
              <a:rPr sz="20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three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objectives</a:t>
            </a:r>
            <a:endParaRPr sz="20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5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85" dirty="0">
                <a:latin typeface="Times New Roman"/>
                <a:cs typeface="Times New Roman"/>
              </a:rPr>
              <a:t>To </a:t>
            </a:r>
            <a:r>
              <a:rPr sz="1800" u="heavy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assess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whether </a:t>
            </a:r>
            <a:r>
              <a:rPr sz="1800" spc="-60" dirty="0">
                <a:latin typeface="Times New Roman"/>
                <a:cs typeface="Times New Roman"/>
              </a:rPr>
              <a:t>predicted </a:t>
            </a:r>
            <a:r>
              <a:rPr sz="1800" spc="-95" dirty="0">
                <a:latin typeface="Times New Roman"/>
                <a:cs typeface="Times New Roman"/>
              </a:rPr>
              <a:t>risks </a:t>
            </a:r>
            <a:r>
              <a:rPr sz="1800" spc="-30" dirty="0">
                <a:latin typeface="Times New Roman"/>
                <a:cs typeface="Times New Roman"/>
              </a:rPr>
              <a:t>do, </a:t>
            </a:r>
            <a:r>
              <a:rPr sz="1800" spc="-85" dirty="0">
                <a:latin typeface="Times New Roman"/>
                <a:cs typeface="Times New Roman"/>
              </a:rPr>
              <a:t>in </a:t>
            </a:r>
            <a:r>
              <a:rPr sz="1800" spc="-60" dirty="0">
                <a:latin typeface="Times New Roman"/>
                <a:cs typeface="Times New Roman"/>
              </a:rPr>
              <a:t>fact,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occur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6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85" dirty="0">
                <a:latin typeface="Times New Roman"/>
                <a:cs typeface="Times New Roman"/>
              </a:rPr>
              <a:t>To </a:t>
            </a:r>
            <a:r>
              <a:rPr sz="18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ensure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85" dirty="0">
                <a:latin typeface="Times New Roman"/>
                <a:cs typeface="Times New Roman"/>
              </a:rPr>
              <a:t>risk </a:t>
            </a:r>
            <a:r>
              <a:rPr sz="1800" spc="-95" dirty="0">
                <a:latin typeface="Times New Roman"/>
                <a:cs typeface="Times New Roman"/>
              </a:rPr>
              <a:t>aversion </a:t>
            </a:r>
            <a:r>
              <a:rPr sz="1800" spc="-85" dirty="0">
                <a:latin typeface="Times New Roman"/>
                <a:cs typeface="Times New Roman"/>
              </a:rPr>
              <a:t>steps </a:t>
            </a:r>
            <a:r>
              <a:rPr sz="1800" spc="-90" dirty="0">
                <a:latin typeface="Times New Roman"/>
                <a:cs typeface="Times New Roman"/>
              </a:rPr>
              <a:t>defined </a:t>
            </a:r>
            <a:r>
              <a:rPr sz="1800" spc="-70" dirty="0">
                <a:latin typeface="Times New Roman"/>
                <a:cs typeface="Times New Roman"/>
              </a:rPr>
              <a:t>for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85" dirty="0">
                <a:latin typeface="Times New Roman"/>
                <a:cs typeface="Times New Roman"/>
              </a:rPr>
              <a:t>risk </a:t>
            </a:r>
            <a:r>
              <a:rPr sz="1800" spc="-65" dirty="0">
                <a:latin typeface="Times New Roman"/>
                <a:cs typeface="Times New Roman"/>
              </a:rPr>
              <a:t>are </a:t>
            </a:r>
            <a:r>
              <a:rPr sz="1800" spc="-100" dirty="0">
                <a:latin typeface="Times New Roman"/>
                <a:cs typeface="Times New Roman"/>
              </a:rPr>
              <a:t>being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properly </a:t>
            </a:r>
            <a:r>
              <a:rPr sz="18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applied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6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85" dirty="0">
                <a:latin typeface="Times New Roman"/>
                <a:cs typeface="Times New Roman"/>
              </a:rPr>
              <a:t>To </a:t>
            </a:r>
            <a:r>
              <a:rPr sz="18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collect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information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110" dirty="0">
                <a:latin typeface="Times New Roman"/>
                <a:cs typeface="Times New Roman"/>
              </a:rPr>
              <a:t>can </a:t>
            </a:r>
            <a:r>
              <a:rPr sz="1800" spc="-90" dirty="0">
                <a:latin typeface="Times New Roman"/>
                <a:cs typeface="Times New Roman"/>
              </a:rPr>
              <a:t>be </a:t>
            </a:r>
            <a:r>
              <a:rPr sz="1800" spc="-95" dirty="0">
                <a:latin typeface="Times New Roman"/>
                <a:cs typeface="Times New Roman"/>
              </a:rPr>
              <a:t>used </a:t>
            </a:r>
            <a:r>
              <a:rPr sz="1800" spc="-65" dirty="0">
                <a:latin typeface="Times New Roman"/>
                <a:cs typeface="Times New Roman"/>
              </a:rPr>
              <a:t>for 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future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risk </a:t>
            </a:r>
            <a:r>
              <a:rPr sz="1800" spc="-120" dirty="0"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  <a:p>
            <a:pPr marL="285750" marR="19050" indent="-273050">
              <a:lnSpc>
                <a:spcPts val="2160"/>
              </a:lnSpc>
              <a:spcBef>
                <a:spcPts val="60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05" dirty="0">
                <a:latin typeface="Times New Roman"/>
                <a:cs typeface="Times New Roman"/>
              </a:rPr>
              <a:t>The </a:t>
            </a:r>
            <a:r>
              <a:rPr sz="2000" spc="-120" dirty="0">
                <a:latin typeface="Times New Roman"/>
                <a:cs typeface="Times New Roman"/>
              </a:rPr>
              <a:t>findings </a:t>
            </a:r>
            <a:r>
              <a:rPr sz="2000" spc="-90" dirty="0">
                <a:latin typeface="Times New Roman"/>
                <a:cs typeface="Times New Roman"/>
              </a:rPr>
              <a:t>from </a:t>
            </a:r>
            <a:r>
              <a:rPr sz="2000" spc="-95" dirty="0">
                <a:latin typeface="Times New Roman"/>
                <a:cs typeface="Times New Roman"/>
              </a:rPr>
              <a:t>risk </a:t>
            </a:r>
            <a:r>
              <a:rPr sz="2000" spc="-85" dirty="0">
                <a:latin typeface="Times New Roman"/>
                <a:cs typeface="Times New Roman"/>
              </a:rPr>
              <a:t>monitoring </a:t>
            </a:r>
            <a:r>
              <a:rPr sz="2000" spc="-155" dirty="0">
                <a:latin typeface="Times New Roman"/>
                <a:cs typeface="Times New Roman"/>
              </a:rPr>
              <a:t>may </a:t>
            </a:r>
            <a:r>
              <a:rPr sz="2000" spc="-110" dirty="0">
                <a:latin typeface="Times New Roman"/>
                <a:cs typeface="Times New Roman"/>
              </a:rPr>
              <a:t>allow </a:t>
            </a:r>
            <a:r>
              <a:rPr sz="2000" spc="-65" dirty="0">
                <a:latin typeface="Times New Roman"/>
                <a:cs typeface="Times New Roman"/>
              </a:rPr>
              <a:t>the project </a:t>
            </a:r>
            <a:r>
              <a:rPr sz="2000" spc="-110" dirty="0">
                <a:latin typeface="Times New Roman"/>
                <a:cs typeface="Times New Roman"/>
              </a:rPr>
              <a:t>manager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204" dirty="0">
                <a:latin typeface="Times New Roman"/>
                <a:cs typeface="Times New Roman"/>
              </a:rPr>
              <a:t>ascertain  </a:t>
            </a:r>
            <a:r>
              <a:rPr sz="2000" spc="-95" dirty="0">
                <a:latin typeface="Times New Roman"/>
                <a:cs typeface="Times New Roman"/>
              </a:rPr>
              <a:t>what </a:t>
            </a:r>
            <a:r>
              <a:rPr sz="2000" spc="-105" dirty="0">
                <a:latin typeface="Times New Roman"/>
                <a:cs typeface="Times New Roman"/>
              </a:rPr>
              <a:t>risks </a:t>
            </a:r>
            <a:r>
              <a:rPr sz="2000" spc="-120" dirty="0">
                <a:latin typeface="Times New Roman"/>
                <a:cs typeface="Times New Roman"/>
              </a:rPr>
              <a:t>caused which </a:t>
            </a:r>
            <a:r>
              <a:rPr sz="2000" spc="-90" dirty="0">
                <a:latin typeface="Times New Roman"/>
                <a:cs typeface="Times New Roman"/>
              </a:rPr>
              <a:t>problems </a:t>
            </a:r>
            <a:r>
              <a:rPr sz="2000" spc="-75" dirty="0">
                <a:latin typeface="Times New Roman"/>
                <a:cs typeface="Times New Roman"/>
              </a:rPr>
              <a:t>throughout </a:t>
            </a:r>
            <a:r>
              <a:rPr sz="2000" spc="-60" dirty="0">
                <a:latin typeface="Times New Roman"/>
                <a:cs typeface="Times New Roman"/>
              </a:rPr>
              <a:t>the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project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505459"/>
            <a:ext cx="81006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Seven </a:t>
            </a:r>
            <a:r>
              <a:rPr sz="4000" spc="-110" dirty="0"/>
              <a:t>Principles </a:t>
            </a:r>
            <a:r>
              <a:rPr sz="4000" spc="-180" dirty="0"/>
              <a:t>of </a:t>
            </a:r>
            <a:r>
              <a:rPr sz="4000" spc="20" dirty="0"/>
              <a:t>Risk</a:t>
            </a:r>
            <a:r>
              <a:rPr sz="4000" spc="-605" dirty="0"/>
              <a:t> </a:t>
            </a:r>
            <a:r>
              <a:rPr sz="4000" spc="-35" dirty="0"/>
              <a:t>Management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40739" y="1200150"/>
            <a:ext cx="7235825" cy="3757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D24716"/>
              </a:buClr>
              <a:buSzPct val="85294"/>
              <a:buFont typeface="Symbol"/>
              <a:buChar char=""/>
              <a:tabLst>
                <a:tab pos="285750" algn="l"/>
              </a:tabLst>
            </a:pPr>
            <a:r>
              <a:rPr sz="1700" b="1" spc="-20" dirty="0">
                <a:latin typeface="Times New Roman"/>
                <a:cs typeface="Times New Roman"/>
              </a:rPr>
              <a:t>Maintain </a:t>
            </a:r>
            <a:r>
              <a:rPr sz="1700" b="1" spc="-75" dirty="0">
                <a:latin typeface="Times New Roman"/>
                <a:cs typeface="Times New Roman"/>
              </a:rPr>
              <a:t>a </a:t>
            </a:r>
            <a:r>
              <a:rPr sz="1700" b="1" spc="5" dirty="0">
                <a:latin typeface="Times New Roman"/>
                <a:cs typeface="Times New Roman"/>
              </a:rPr>
              <a:t>global</a:t>
            </a:r>
            <a:r>
              <a:rPr sz="1700" b="1" spc="-40" dirty="0">
                <a:latin typeface="Times New Roman"/>
                <a:cs typeface="Times New Roman"/>
              </a:rPr>
              <a:t> </a:t>
            </a:r>
            <a:r>
              <a:rPr sz="1700" b="1" spc="10" dirty="0">
                <a:latin typeface="Times New Roman"/>
                <a:cs typeface="Times New Roman"/>
              </a:rPr>
              <a:t>perspective</a:t>
            </a:r>
            <a:endParaRPr sz="1700">
              <a:latin typeface="Times New Roman"/>
              <a:cs typeface="Times New Roman"/>
            </a:endParaRPr>
          </a:p>
          <a:p>
            <a:pPr marL="560070" marR="5080" lvl="1" indent="-228600">
              <a:lnSpc>
                <a:spcPct val="79400"/>
              </a:lnSpc>
              <a:spcBef>
                <a:spcPts val="39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500" spc="-105" dirty="0">
                <a:latin typeface="Times New Roman"/>
                <a:cs typeface="Times New Roman"/>
              </a:rPr>
              <a:t>View </a:t>
            </a:r>
            <a:r>
              <a:rPr sz="1500" spc="-70" dirty="0">
                <a:latin typeface="Times New Roman"/>
                <a:cs typeface="Times New Roman"/>
              </a:rPr>
              <a:t>software </a:t>
            </a:r>
            <a:r>
              <a:rPr sz="1500" spc="-80" dirty="0">
                <a:latin typeface="Times New Roman"/>
                <a:cs typeface="Times New Roman"/>
              </a:rPr>
              <a:t>risks </a:t>
            </a:r>
            <a:r>
              <a:rPr sz="1500" spc="-65" dirty="0">
                <a:latin typeface="Times New Roman"/>
                <a:cs typeface="Times New Roman"/>
              </a:rPr>
              <a:t>within </a:t>
            </a:r>
            <a:r>
              <a:rPr sz="1500" spc="-45" dirty="0">
                <a:latin typeface="Times New Roman"/>
                <a:cs typeface="Times New Roman"/>
              </a:rPr>
              <a:t>the context </a:t>
            </a:r>
            <a:r>
              <a:rPr sz="1500" spc="-90" dirty="0">
                <a:latin typeface="Times New Roman"/>
                <a:cs typeface="Times New Roman"/>
              </a:rPr>
              <a:t>of </a:t>
            </a:r>
            <a:r>
              <a:rPr sz="1500" spc="-120" dirty="0">
                <a:latin typeface="Times New Roman"/>
                <a:cs typeface="Times New Roman"/>
              </a:rPr>
              <a:t>a </a:t>
            </a:r>
            <a:r>
              <a:rPr sz="1500" spc="-85" dirty="0">
                <a:latin typeface="Times New Roman"/>
                <a:cs typeface="Times New Roman"/>
              </a:rPr>
              <a:t>system and </a:t>
            </a:r>
            <a:r>
              <a:rPr sz="1500" spc="-40" dirty="0">
                <a:latin typeface="Times New Roman"/>
                <a:cs typeface="Times New Roman"/>
              </a:rPr>
              <a:t>the </a:t>
            </a:r>
            <a:r>
              <a:rPr sz="1500" spc="-90" dirty="0">
                <a:latin typeface="Times New Roman"/>
                <a:cs typeface="Times New Roman"/>
              </a:rPr>
              <a:t>business </a:t>
            </a:r>
            <a:r>
              <a:rPr sz="1500" spc="-60" dirty="0">
                <a:latin typeface="Times New Roman"/>
                <a:cs typeface="Times New Roman"/>
              </a:rPr>
              <a:t>problem </a:t>
            </a:r>
            <a:r>
              <a:rPr sz="1500" spc="-45" dirty="0">
                <a:latin typeface="Times New Roman"/>
                <a:cs typeface="Times New Roman"/>
              </a:rPr>
              <a:t>that </a:t>
            </a:r>
            <a:r>
              <a:rPr sz="1500" spc="-100" dirty="0">
                <a:latin typeface="Times New Roman"/>
                <a:cs typeface="Times New Roman"/>
              </a:rPr>
              <a:t>is </a:t>
            </a:r>
            <a:r>
              <a:rPr sz="1500" spc="-95" dirty="0">
                <a:latin typeface="Times New Roman"/>
                <a:cs typeface="Times New Roman"/>
              </a:rPr>
              <a:t>is </a:t>
            </a:r>
            <a:r>
              <a:rPr sz="1500" spc="-55" dirty="0">
                <a:latin typeface="Times New Roman"/>
                <a:cs typeface="Times New Roman"/>
              </a:rPr>
              <a:t>intended </a:t>
            </a:r>
            <a:r>
              <a:rPr sz="1500" spc="-390" dirty="0">
                <a:latin typeface="Times New Roman"/>
                <a:cs typeface="Times New Roman"/>
              </a:rPr>
              <a:t>to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90" dirty="0">
                <a:latin typeface="Times New Roman"/>
                <a:cs typeface="Times New Roman"/>
              </a:rPr>
              <a:t>solve</a:t>
            </a:r>
            <a:endParaRPr sz="15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170"/>
              </a:spcBef>
              <a:buClr>
                <a:srgbClr val="D24716"/>
              </a:buClr>
              <a:buSzPct val="85294"/>
              <a:buFont typeface="Symbol"/>
              <a:buChar char=""/>
              <a:tabLst>
                <a:tab pos="285750" algn="l"/>
              </a:tabLst>
            </a:pPr>
            <a:r>
              <a:rPr sz="1700" b="1" spc="-50" dirty="0">
                <a:latin typeface="Times New Roman"/>
                <a:cs typeface="Times New Roman"/>
              </a:rPr>
              <a:t>Take </a:t>
            </a:r>
            <a:r>
              <a:rPr sz="1700" b="1" spc="-75" dirty="0">
                <a:latin typeface="Times New Roman"/>
                <a:cs typeface="Times New Roman"/>
              </a:rPr>
              <a:t>a </a:t>
            </a:r>
            <a:r>
              <a:rPr sz="1700" b="1" spc="10" dirty="0">
                <a:latin typeface="Times New Roman"/>
                <a:cs typeface="Times New Roman"/>
              </a:rPr>
              <a:t>forward-looking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spc="30" dirty="0">
                <a:latin typeface="Times New Roman"/>
                <a:cs typeface="Times New Roman"/>
              </a:rPr>
              <a:t>view</a:t>
            </a:r>
            <a:endParaRPr sz="17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500" spc="-85" dirty="0">
                <a:latin typeface="Times New Roman"/>
                <a:cs typeface="Times New Roman"/>
              </a:rPr>
              <a:t>Think </a:t>
            </a:r>
            <a:r>
              <a:rPr sz="1500" spc="-65" dirty="0">
                <a:latin typeface="Times New Roman"/>
                <a:cs typeface="Times New Roman"/>
              </a:rPr>
              <a:t>about </a:t>
            </a:r>
            <a:r>
              <a:rPr sz="1500" spc="-80" dirty="0">
                <a:latin typeface="Times New Roman"/>
                <a:cs typeface="Times New Roman"/>
              </a:rPr>
              <a:t>risks </a:t>
            </a:r>
            <a:r>
              <a:rPr sz="1500" spc="-40" dirty="0">
                <a:latin typeface="Times New Roman"/>
                <a:cs typeface="Times New Roman"/>
              </a:rPr>
              <a:t>that </a:t>
            </a:r>
            <a:r>
              <a:rPr sz="1500" spc="-110" dirty="0">
                <a:latin typeface="Times New Roman"/>
                <a:cs typeface="Times New Roman"/>
              </a:rPr>
              <a:t>may </a:t>
            </a:r>
            <a:r>
              <a:rPr sz="1500" spc="-75" dirty="0">
                <a:latin typeface="Times New Roman"/>
                <a:cs typeface="Times New Roman"/>
              </a:rPr>
              <a:t>arise </a:t>
            </a:r>
            <a:r>
              <a:rPr sz="1500" spc="-70" dirty="0">
                <a:latin typeface="Times New Roman"/>
                <a:cs typeface="Times New Roman"/>
              </a:rPr>
              <a:t>in </a:t>
            </a:r>
            <a:r>
              <a:rPr sz="1500" spc="-45" dirty="0">
                <a:latin typeface="Times New Roman"/>
                <a:cs typeface="Times New Roman"/>
              </a:rPr>
              <a:t>the </a:t>
            </a:r>
            <a:r>
              <a:rPr sz="1500" spc="-40" dirty="0">
                <a:latin typeface="Times New Roman"/>
                <a:cs typeface="Times New Roman"/>
              </a:rPr>
              <a:t>future; </a:t>
            </a:r>
            <a:r>
              <a:rPr sz="1500" spc="-80" dirty="0">
                <a:latin typeface="Times New Roman"/>
                <a:cs typeface="Times New Roman"/>
              </a:rPr>
              <a:t>establish </a:t>
            </a:r>
            <a:r>
              <a:rPr sz="1500" spc="-75" dirty="0">
                <a:latin typeface="Times New Roman"/>
                <a:cs typeface="Times New Roman"/>
              </a:rPr>
              <a:t>contingency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90" dirty="0">
                <a:latin typeface="Times New Roman"/>
                <a:cs typeface="Times New Roman"/>
              </a:rPr>
              <a:t>plans</a:t>
            </a:r>
            <a:endParaRPr sz="15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160"/>
              </a:spcBef>
              <a:buClr>
                <a:srgbClr val="D24716"/>
              </a:buClr>
              <a:buSzPct val="85294"/>
              <a:buFont typeface="Symbol"/>
              <a:buChar char=""/>
              <a:tabLst>
                <a:tab pos="285750" algn="l"/>
              </a:tabLst>
            </a:pPr>
            <a:r>
              <a:rPr sz="1700" b="1" spc="-25" dirty="0">
                <a:latin typeface="Times New Roman"/>
                <a:cs typeface="Times New Roman"/>
              </a:rPr>
              <a:t>Encourage </a:t>
            </a:r>
            <a:r>
              <a:rPr sz="1700" b="1" spc="35" dirty="0">
                <a:latin typeface="Times New Roman"/>
                <a:cs typeface="Times New Roman"/>
              </a:rPr>
              <a:t>open</a:t>
            </a:r>
            <a:r>
              <a:rPr sz="1700" b="1" spc="-60" dirty="0">
                <a:latin typeface="Times New Roman"/>
                <a:cs typeface="Times New Roman"/>
              </a:rPr>
              <a:t> </a:t>
            </a:r>
            <a:r>
              <a:rPr sz="1700" b="1" spc="10" dirty="0">
                <a:latin typeface="Times New Roman"/>
                <a:cs typeface="Times New Roman"/>
              </a:rPr>
              <a:t>communication</a:t>
            </a:r>
            <a:endParaRPr sz="17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2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500" spc="-85" dirty="0">
                <a:latin typeface="Times New Roman"/>
                <a:cs typeface="Times New Roman"/>
              </a:rPr>
              <a:t>Encourage </a:t>
            </a:r>
            <a:r>
              <a:rPr sz="1500" spc="-80" dirty="0">
                <a:latin typeface="Times New Roman"/>
                <a:cs typeface="Times New Roman"/>
              </a:rPr>
              <a:t>all </a:t>
            </a:r>
            <a:r>
              <a:rPr sz="1500" spc="-70" dirty="0">
                <a:latin typeface="Times New Roman"/>
                <a:cs typeface="Times New Roman"/>
              </a:rPr>
              <a:t>stakeholders </a:t>
            </a:r>
            <a:r>
              <a:rPr sz="1500" spc="-85" dirty="0">
                <a:latin typeface="Times New Roman"/>
                <a:cs typeface="Times New Roman"/>
              </a:rPr>
              <a:t>and </a:t>
            </a:r>
            <a:r>
              <a:rPr sz="1500" spc="-70" dirty="0">
                <a:latin typeface="Times New Roman"/>
                <a:cs typeface="Times New Roman"/>
              </a:rPr>
              <a:t>users </a:t>
            </a:r>
            <a:r>
              <a:rPr sz="1500" spc="-20" dirty="0">
                <a:latin typeface="Times New Roman"/>
                <a:cs typeface="Times New Roman"/>
              </a:rPr>
              <a:t>to </a:t>
            </a:r>
            <a:r>
              <a:rPr sz="1500" spc="-55" dirty="0">
                <a:latin typeface="Times New Roman"/>
                <a:cs typeface="Times New Roman"/>
              </a:rPr>
              <a:t>point </a:t>
            </a:r>
            <a:r>
              <a:rPr sz="1500" spc="-40" dirty="0">
                <a:latin typeface="Times New Roman"/>
                <a:cs typeface="Times New Roman"/>
              </a:rPr>
              <a:t>out </a:t>
            </a:r>
            <a:r>
              <a:rPr sz="1500" spc="-80" dirty="0">
                <a:latin typeface="Times New Roman"/>
                <a:cs typeface="Times New Roman"/>
              </a:rPr>
              <a:t>risks </a:t>
            </a:r>
            <a:r>
              <a:rPr sz="1500" spc="-50" dirty="0">
                <a:latin typeface="Times New Roman"/>
                <a:cs typeface="Times New Roman"/>
              </a:rPr>
              <a:t>at </a:t>
            </a:r>
            <a:r>
              <a:rPr sz="1500" spc="-105" dirty="0">
                <a:latin typeface="Times New Roman"/>
                <a:cs typeface="Times New Roman"/>
              </a:rPr>
              <a:t>any</a:t>
            </a:r>
            <a:r>
              <a:rPr sz="1500" spc="160" dirty="0">
                <a:latin typeface="Times New Roman"/>
                <a:cs typeface="Times New Roman"/>
              </a:rPr>
              <a:t> </a:t>
            </a:r>
            <a:r>
              <a:rPr sz="1500" spc="-55" dirty="0">
                <a:latin typeface="Times New Roman"/>
                <a:cs typeface="Times New Roman"/>
              </a:rPr>
              <a:t>time</a:t>
            </a:r>
            <a:endParaRPr sz="15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160"/>
              </a:spcBef>
              <a:buClr>
                <a:srgbClr val="D24716"/>
              </a:buClr>
              <a:buSzPct val="85294"/>
              <a:buFont typeface="Symbol"/>
              <a:buChar char=""/>
              <a:tabLst>
                <a:tab pos="285750" algn="l"/>
              </a:tabLst>
            </a:pPr>
            <a:r>
              <a:rPr sz="1700" b="1" spc="-5" dirty="0">
                <a:latin typeface="Times New Roman"/>
                <a:cs typeface="Times New Roman"/>
              </a:rPr>
              <a:t>Integrate </a:t>
            </a:r>
            <a:r>
              <a:rPr sz="1700" b="1" spc="-20" dirty="0">
                <a:latin typeface="Times New Roman"/>
                <a:cs typeface="Times New Roman"/>
              </a:rPr>
              <a:t>risk</a:t>
            </a:r>
            <a:r>
              <a:rPr sz="1700" b="1" spc="-7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management</a:t>
            </a:r>
            <a:endParaRPr sz="17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500" spc="-55" dirty="0">
                <a:latin typeface="Times New Roman"/>
                <a:cs typeface="Times New Roman"/>
              </a:rPr>
              <a:t>Integrate </a:t>
            </a:r>
            <a:r>
              <a:rPr sz="1500" spc="-40" dirty="0">
                <a:latin typeface="Times New Roman"/>
                <a:cs typeface="Times New Roman"/>
              </a:rPr>
              <a:t>the </a:t>
            </a:r>
            <a:r>
              <a:rPr sz="1500" spc="-65" dirty="0">
                <a:latin typeface="Times New Roman"/>
                <a:cs typeface="Times New Roman"/>
              </a:rPr>
              <a:t>consideration </a:t>
            </a:r>
            <a:r>
              <a:rPr sz="1500" spc="-90" dirty="0">
                <a:latin typeface="Times New Roman"/>
                <a:cs typeface="Times New Roman"/>
              </a:rPr>
              <a:t>of </a:t>
            </a:r>
            <a:r>
              <a:rPr sz="1500" spc="-70" dirty="0">
                <a:latin typeface="Times New Roman"/>
                <a:cs typeface="Times New Roman"/>
              </a:rPr>
              <a:t>risk </a:t>
            </a:r>
            <a:r>
              <a:rPr sz="1500" spc="-45" dirty="0">
                <a:latin typeface="Times New Roman"/>
                <a:cs typeface="Times New Roman"/>
              </a:rPr>
              <a:t>into the </a:t>
            </a:r>
            <a:r>
              <a:rPr sz="1500" spc="-70" dirty="0">
                <a:latin typeface="Times New Roman"/>
                <a:cs typeface="Times New Roman"/>
              </a:rPr>
              <a:t>software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-75" dirty="0">
                <a:latin typeface="Times New Roman"/>
                <a:cs typeface="Times New Roman"/>
              </a:rPr>
              <a:t>process</a:t>
            </a:r>
            <a:endParaRPr sz="15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170"/>
              </a:spcBef>
              <a:buClr>
                <a:srgbClr val="D24716"/>
              </a:buClr>
              <a:buSzPct val="85294"/>
              <a:buFont typeface="Symbol"/>
              <a:buChar char=""/>
              <a:tabLst>
                <a:tab pos="285750" algn="l"/>
              </a:tabLst>
            </a:pPr>
            <a:r>
              <a:rPr sz="1700" b="1" spc="-40" dirty="0">
                <a:latin typeface="Times New Roman"/>
                <a:cs typeface="Times New Roman"/>
              </a:rPr>
              <a:t>Emphasize </a:t>
            </a:r>
            <a:r>
              <a:rPr sz="1700" b="1" spc="-75" dirty="0">
                <a:latin typeface="Times New Roman"/>
                <a:cs typeface="Times New Roman"/>
              </a:rPr>
              <a:t>a </a:t>
            </a:r>
            <a:r>
              <a:rPr sz="1700" b="1" spc="20" dirty="0">
                <a:latin typeface="Times New Roman"/>
                <a:cs typeface="Times New Roman"/>
              </a:rPr>
              <a:t>continuous </a:t>
            </a:r>
            <a:r>
              <a:rPr sz="1700" b="1" spc="5" dirty="0">
                <a:latin typeface="Times New Roman"/>
                <a:cs typeface="Times New Roman"/>
              </a:rPr>
              <a:t>process </a:t>
            </a:r>
            <a:r>
              <a:rPr sz="1700" b="1" spc="20" dirty="0">
                <a:latin typeface="Times New Roman"/>
                <a:cs typeface="Times New Roman"/>
              </a:rPr>
              <a:t>of </a:t>
            </a:r>
            <a:r>
              <a:rPr sz="1700" b="1" spc="-20" dirty="0">
                <a:latin typeface="Times New Roman"/>
                <a:cs typeface="Times New Roman"/>
              </a:rPr>
              <a:t>risk</a:t>
            </a:r>
            <a:r>
              <a:rPr sz="1700" b="1" spc="-180" dirty="0">
                <a:latin typeface="Times New Roman"/>
                <a:cs typeface="Times New Roman"/>
              </a:rPr>
              <a:t> </a:t>
            </a:r>
            <a:r>
              <a:rPr sz="1700" b="1" spc="-15" dirty="0">
                <a:latin typeface="Times New Roman"/>
                <a:cs typeface="Times New Roman"/>
              </a:rPr>
              <a:t>management</a:t>
            </a:r>
            <a:endParaRPr sz="17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500" spc="-110" dirty="0">
                <a:latin typeface="Times New Roman"/>
                <a:cs typeface="Times New Roman"/>
              </a:rPr>
              <a:t>Modify </a:t>
            </a:r>
            <a:r>
              <a:rPr sz="1500" spc="-65" dirty="0">
                <a:latin typeface="Times New Roman"/>
                <a:cs typeface="Times New Roman"/>
              </a:rPr>
              <a:t>identified </a:t>
            </a:r>
            <a:r>
              <a:rPr sz="1500" spc="-80" dirty="0">
                <a:latin typeface="Times New Roman"/>
                <a:cs typeface="Times New Roman"/>
              </a:rPr>
              <a:t>risks </a:t>
            </a:r>
            <a:r>
              <a:rPr sz="1500" spc="-114" dirty="0">
                <a:latin typeface="Times New Roman"/>
                <a:cs typeface="Times New Roman"/>
              </a:rPr>
              <a:t>as </a:t>
            </a:r>
            <a:r>
              <a:rPr sz="1500" spc="-55" dirty="0">
                <a:latin typeface="Times New Roman"/>
                <a:cs typeface="Times New Roman"/>
              </a:rPr>
              <a:t>more </a:t>
            </a:r>
            <a:r>
              <a:rPr sz="1500" spc="-85" dirty="0">
                <a:latin typeface="Times New Roman"/>
                <a:cs typeface="Times New Roman"/>
              </a:rPr>
              <a:t>becomes </a:t>
            </a:r>
            <a:r>
              <a:rPr sz="1500" spc="-80" dirty="0">
                <a:latin typeface="Times New Roman"/>
                <a:cs typeface="Times New Roman"/>
              </a:rPr>
              <a:t>known </a:t>
            </a:r>
            <a:r>
              <a:rPr sz="1500" spc="-85" dirty="0">
                <a:latin typeface="Times New Roman"/>
                <a:cs typeface="Times New Roman"/>
              </a:rPr>
              <a:t>and add </a:t>
            </a:r>
            <a:r>
              <a:rPr sz="1500" spc="-70" dirty="0">
                <a:latin typeface="Times New Roman"/>
                <a:cs typeface="Times New Roman"/>
              </a:rPr>
              <a:t>new </a:t>
            </a:r>
            <a:r>
              <a:rPr sz="1500" spc="-80" dirty="0">
                <a:latin typeface="Times New Roman"/>
                <a:cs typeface="Times New Roman"/>
              </a:rPr>
              <a:t>risks </a:t>
            </a:r>
            <a:r>
              <a:rPr sz="1500" spc="-120" dirty="0">
                <a:latin typeface="Times New Roman"/>
                <a:cs typeface="Times New Roman"/>
              </a:rPr>
              <a:t>as </a:t>
            </a:r>
            <a:r>
              <a:rPr sz="1500" spc="-20" dirty="0">
                <a:latin typeface="Times New Roman"/>
                <a:cs typeface="Times New Roman"/>
              </a:rPr>
              <a:t>better</a:t>
            </a:r>
            <a:r>
              <a:rPr sz="1500" spc="220" dirty="0">
                <a:latin typeface="Times New Roman"/>
                <a:cs typeface="Times New Roman"/>
              </a:rPr>
              <a:t> </a:t>
            </a:r>
            <a:r>
              <a:rPr sz="1500" spc="-80" dirty="0">
                <a:latin typeface="Times New Roman"/>
                <a:cs typeface="Times New Roman"/>
              </a:rPr>
              <a:t>insight </a:t>
            </a:r>
            <a:r>
              <a:rPr sz="1500" spc="-95" dirty="0">
                <a:latin typeface="Times New Roman"/>
                <a:cs typeface="Times New Roman"/>
              </a:rPr>
              <a:t>is </a:t>
            </a:r>
            <a:r>
              <a:rPr sz="1500" spc="-85" dirty="0">
                <a:latin typeface="Times New Roman"/>
                <a:cs typeface="Times New Roman"/>
              </a:rPr>
              <a:t>achieved</a:t>
            </a:r>
            <a:endParaRPr sz="15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160"/>
              </a:spcBef>
              <a:buClr>
                <a:srgbClr val="D24716"/>
              </a:buClr>
              <a:buSzPct val="85294"/>
              <a:buFont typeface="Symbol"/>
              <a:buChar char=""/>
              <a:tabLst>
                <a:tab pos="285750" algn="l"/>
              </a:tabLst>
            </a:pPr>
            <a:r>
              <a:rPr sz="1700" b="1" spc="25" dirty="0">
                <a:latin typeface="Times New Roman"/>
                <a:cs typeface="Times New Roman"/>
              </a:rPr>
              <a:t>Develop </a:t>
            </a:r>
            <a:r>
              <a:rPr sz="1700" b="1" spc="-75" dirty="0">
                <a:latin typeface="Times New Roman"/>
                <a:cs typeface="Times New Roman"/>
              </a:rPr>
              <a:t>a </a:t>
            </a:r>
            <a:r>
              <a:rPr sz="1700" b="1" spc="-15" dirty="0">
                <a:latin typeface="Times New Roman"/>
                <a:cs typeface="Times New Roman"/>
              </a:rPr>
              <a:t>shared </a:t>
            </a:r>
            <a:r>
              <a:rPr sz="1700" b="1" spc="15" dirty="0">
                <a:latin typeface="Times New Roman"/>
                <a:cs typeface="Times New Roman"/>
              </a:rPr>
              <a:t>product</a:t>
            </a:r>
            <a:r>
              <a:rPr sz="1700" b="1" spc="-120" dirty="0">
                <a:latin typeface="Times New Roman"/>
                <a:cs typeface="Times New Roman"/>
              </a:rPr>
              <a:t> </a:t>
            </a:r>
            <a:r>
              <a:rPr sz="1700" b="1" spc="10" dirty="0">
                <a:latin typeface="Times New Roman"/>
                <a:cs typeface="Times New Roman"/>
              </a:rPr>
              <a:t>vision</a:t>
            </a:r>
            <a:endParaRPr sz="17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2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500" spc="-195" dirty="0">
                <a:latin typeface="Times New Roman"/>
                <a:cs typeface="Times New Roman"/>
              </a:rPr>
              <a:t>A </a:t>
            </a:r>
            <a:r>
              <a:rPr sz="1500" spc="-75" dirty="0">
                <a:latin typeface="Times New Roman"/>
                <a:cs typeface="Times New Roman"/>
              </a:rPr>
              <a:t>shared </a:t>
            </a:r>
            <a:r>
              <a:rPr sz="1500" spc="-90" dirty="0">
                <a:latin typeface="Times New Roman"/>
                <a:cs typeface="Times New Roman"/>
              </a:rPr>
              <a:t>vision </a:t>
            </a:r>
            <a:r>
              <a:rPr sz="1500" spc="-105" dirty="0">
                <a:latin typeface="Times New Roman"/>
                <a:cs typeface="Times New Roman"/>
              </a:rPr>
              <a:t>by </a:t>
            </a:r>
            <a:r>
              <a:rPr sz="1500" spc="-80" dirty="0">
                <a:latin typeface="Times New Roman"/>
                <a:cs typeface="Times New Roman"/>
              </a:rPr>
              <a:t>all </a:t>
            </a:r>
            <a:r>
              <a:rPr sz="1500" spc="-70" dirty="0">
                <a:latin typeface="Times New Roman"/>
                <a:cs typeface="Times New Roman"/>
              </a:rPr>
              <a:t>stakeholders </a:t>
            </a:r>
            <a:r>
              <a:rPr sz="1500" spc="-75" dirty="0">
                <a:latin typeface="Times New Roman"/>
                <a:cs typeface="Times New Roman"/>
              </a:rPr>
              <a:t>facilitates </a:t>
            </a:r>
            <a:r>
              <a:rPr sz="1500" spc="-25" dirty="0">
                <a:latin typeface="Times New Roman"/>
                <a:cs typeface="Times New Roman"/>
              </a:rPr>
              <a:t>better </a:t>
            </a:r>
            <a:r>
              <a:rPr sz="1500" spc="-70" dirty="0">
                <a:latin typeface="Times New Roman"/>
                <a:cs typeface="Times New Roman"/>
              </a:rPr>
              <a:t>risk </a:t>
            </a:r>
            <a:r>
              <a:rPr sz="1500" spc="-65" dirty="0">
                <a:latin typeface="Times New Roman"/>
                <a:cs typeface="Times New Roman"/>
              </a:rPr>
              <a:t>identification </a:t>
            </a:r>
            <a:r>
              <a:rPr sz="1500" spc="-85" dirty="0">
                <a:latin typeface="Times New Roman"/>
                <a:cs typeface="Times New Roman"/>
              </a:rPr>
              <a:t>and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-85" dirty="0">
                <a:latin typeface="Times New Roman"/>
                <a:cs typeface="Times New Roman"/>
              </a:rPr>
              <a:t>assessment</a:t>
            </a:r>
            <a:endParaRPr sz="15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160"/>
              </a:spcBef>
              <a:buClr>
                <a:srgbClr val="D24716"/>
              </a:buClr>
              <a:buSzPct val="85294"/>
              <a:buFont typeface="Symbol"/>
              <a:buChar char=""/>
              <a:tabLst>
                <a:tab pos="285750" algn="l"/>
              </a:tabLst>
            </a:pPr>
            <a:r>
              <a:rPr sz="1700" b="1" spc="-25" dirty="0">
                <a:latin typeface="Times New Roman"/>
                <a:cs typeface="Times New Roman"/>
              </a:rPr>
              <a:t>Encourage </a:t>
            </a:r>
            <a:r>
              <a:rPr sz="1700" b="1" dirty="0">
                <a:latin typeface="Times New Roman"/>
                <a:cs typeface="Times New Roman"/>
              </a:rPr>
              <a:t>teamwork </a:t>
            </a:r>
            <a:r>
              <a:rPr sz="1700" b="1" spc="30" dirty="0">
                <a:latin typeface="Times New Roman"/>
                <a:cs typeface="Times New Roman"/>
              </a:rPr>
              <a:t>when </a:t>
            </a:r>
            <a:r>
              <a:rPr sz="1700" b="1" spc="-15" dirty="0">
                <a:latin typeface="Times New Roman"/>
                <a:cs typeface="Times New Roman"/>
              </a:rPr>
              <a:t>managing</a:t>
            </a:r>
            <a:r>
              <a:rPr sz="1700" b="1" spc="-180" dirty="0">
                <a:latin typeface="Times New Roman"/>
                <a:cs typeface="Times New Roman"/>
              </a:rPr>
              <a:t> </a:t>
            </a:r>
            <a:r>
              <a:rPr sz="1700" b="1" spc="-20" dirty="0">
                <a:latin typeface="Times New Roman"/>
                <a:cs typeface="Times New Roman"/>
              </a:rPr>
              <a:t>risk</a:t>
            </a:r>
            <a:endParaRPr sz="17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500" spc="-70" dirty="0">
                <a:latin typeface="Times New Roman"/>
                <a:cs typeface="Times New Roman"/>
              </a:rPr>
              <a:t>Pool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Times New Roman"/>
                <a:cs typeface="Times New Roman"/>
              </a:rPr>
              <a:t>the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90" dirty="0">
                <a:latin typeface="Times New Roman"/>
                <a:cs typeface="Times New Roman"/>
              </a:rPr>
              <a:t>skills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85" dirty="0">
                <a:latin typeface="Times New Roman"/>
                <a:cs typeface="Times New Roman"/>
              </a:rPr>
              <a:t>and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60" dirty="0">
                <a:latin typeface="Times New Roman"/>
                <a:cs typeface="Times New Roman"/>
              </a:rPr>
              <a:t>experience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95" dirty="0">
                <a:latin typeface="Times New Roman"/>
                <a:cs typeface="Times New Roman"/>
              </a:rPr>
              <a:t>of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80" dirty="0">
                <a:latin typeface="Times New Roman"/>
                <a:cs typeface="Times New Roman"/>
              </a:rPr>
              <a:t>all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70" dirty="0">
                <a:latin typeface="Times New Roman"/>
                <a:cs typeface="Times New Roman"/>
              </a:rPr>
              <a:t>stakeholders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80" dirty="0">
                <a:latin typeface="Times New Roman"/>
                <a:cs typeface="Times New Roman"/>
              </a:rPr>
              <a:t>when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70" dirty="0">
                <a:latin typeface="Times New Roman"/>
                <a:cs typeface="Times New Roman"/>
              </a:rPr>
              <a:t>conducting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70" dirty="0">
                <a:latin typeface="Times New Roman"/>
                <a:cs typeface="Times New Roman"/>
              </a:rPr>
              <a:t>risk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80" dirty="0">
                <a:latin typeface="Times New Roman"/>
                <a:cs typeface="Times New Roman"/>
              </a:rPr>
              <a:t>management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70" dirty="0">
                <a:latin typeface="Times New Roman"/>
                <a:cs typeface="Times New Roman"/>
              </a:rPr>
              <a:t>activities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93979"/>
            <a:ext cx="7462520" cy="553998"/>
          </a:xfrm>
        </p:spPr>
        <p:txBody>
          <a:bodyPr/>
          <a:lstStyle/>
          <a:p>
            <a:r>
              <a:rPr lang="en-IN" dirty="0"/>
              <a:t>Examples of risk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401684" cy="4424288"/>
          </a:xfrm>
        </p:spPr>
        <p:txBody>
          <a:bodyPr/>
          <a:lstStyle/>
          <a:p>
            <a:pPr marL="576263" indent="-576263" eaLnBrk="1" hangingPunct="1">
              <a:buFont typeface="Wingdings" pitchFamily="2" charset="2"/>
              <a:buNone/>
            </a:pPr>
            <a:r>
              <a:rPr lang="en-US" altLang="en-US" dirty="0"/>
              <a:t>1.     Schedules, budgets, process</a:t>
            </a:r>
          </a:p>
          <a:p>
            <a:pPr marL="576263" indent="-576263"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dirty="0"/>
              <a:t>2. 	Requirements Changes</a:t>
            </a:r>
          </a:p>
          <a:p>
            <a:pPr marL="576263" indent="-576263"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dirty="0"/>
              <a:t>3. 	Personnel Shortfalls</a:t>
            </a:r>
          </a:p>
          <a:p>
            <a:pPr marL="576263" indent="-576263"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dirty="0"/>
              <a:t>4. 	Requirements Mismatch</a:t>
            </a:r>
          </a:p>
          <a:p>
            <a:pPr marL="576263" indent="-576263"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dirty="0"/>
              <a:t>5. 	Rapid change</a:t>
            </a:r>
          </a:p>
          <a:p>
            <a:pPr marL="576263" indent="-576263"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dirty="0"/>
              <a:t>6. 	Architecture, performance, quality, distribution/mobility</a:t>
            </a:r>
          </a:p>
          <a:p>
            <a:pPr marL="576263" indent="-576263"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dirty="0"/>
              <a:t>7. 	External components</a:t>
            </a:r>
          </a:p>
          <a:p>
            <a:pPr marL="576263" indent="-576263"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dirty="0"/>
              <a:t>7. 	Legacy Software</a:t>
            </a:r>
          </a:p>
          <a:p>
            <a:pPr marL="576263" indent="-576263"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dirty="0"/>
              <a:t>9. 	Externally-performed tasks</a:t>
            </a:r>
          </a:p>
          <a:p>
            <a:pPr marL="576263" indent="-576263"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dirty="0"/>
              <a:t>10.	User interface mismatch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30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57859"/>
            <a:ext cx="36658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0" dirty="0"/>
              <a:t>Definition </a:t>
            </a:r>
            <a:r>
              <a:rPr sz="4000" spc="-185" dirty="0"/>
              <a:t>of</a:t>
            </a:r>
            <a:r>
              <a:rPr sz="4000" spc="-310" dirty="0"/>
              <a:t> </a:t>
            </a:r>
            <a:r>
              <a:rPr sz="4000" spc="20" dirty="0"/>
              <a:t>Risk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408430"/>
            <a:ext cx="7136765" cy="27838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43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260" dirty="0">
                <a:latin typeface="Times New Roman"/>
                <a:cs typeface="Times New Roman"/>
              </a:rPr>
              <a:t>A</a:t>
            </a:r>
            <a:r>
              <a:rPr lang="en-IN" sz="2000" spc="-260">
                <a:latin typeface="Times New Roman"/>
                <a:cs typeface="Times New Roman"/>
              </a:rPr>
              <a:t> </a:t>
            </a:r>
            <a:r>
              <a:rPr sz="2000" spc="-26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risk </a:t>
            </a:r>
            <a:r>
              <a:rPr sz="2000" spc="-130" dirty="0">
                <a:latin typeface="Times New Roman"/>
                <a:cs typeface="Times New Roman"/>
              </a:rPr>
              <a:t>is </a:t>
            </a:r>
            <a:r>
              <a:rPr sz="2000" spc="-160" dirty="0">
                <a:latin typeface="Times New Roman"/>
                <a:cs typeface="Times New Roman"/>
              </a:rPr>
              <a:t>a </a:t>
            </a:r>
            <a:r>
              <a:rPr sz="2000" spc="-70" dirty="0">
                <a:latin typeface="Times New Roman"/>
                <a:cs typeface="Times New Roman"/>
              </a:rPr>
              <a:t>potential </a:t>
            </a:r>
            <a:r>
              <a:rPr sz="2000" spc="-80" dirty="0">
                <a:latin typeface="Times New Roman"/>
                <a:cs typeface="Times New Roman"/>
              </a:rPr>
              <a:t>problem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40" dirty="0">
                <a:latin typeface="Times New Roman"/>
                <a:cs typeface="Times New Roman"/>
              </a:rPr>
              <a:t>it </a:t>
            </a:r>
            <a:r>
              <a:rPr sz="2000" spc="-100" dirty="0">
                <a:latin typeface="Times New Roman"/>
                <a:cs typeface="Times New Roman"/>
              </a:rPr>
              <a:t>might </a:t>
            </a:r>
            <a:r>
              <a:rPr sz="2000" spc="-110" dirty="0">
                <a:latin typeface="Times New Roman"/>
                <a:cs typeface="Times New Roman"/>
              </a:rPr>
              <a:t>happen </a:t>
            </a:r>
            <a:r>
              <a:rPr sz="2000" spc="-114" dirty="0">
                <a:latin typeface="Times New Roman"/>
                <a:cs typeface="Times New Roman"/>
              </a:rPr>
              <a:t>and </a:t>
            </a:r>
            <a:r>
              <a:rPr sz="2000" spc="-35" dirty="0">
                <a:latin typeface="Times New Roman"/>
                <a:cs typeface="Times New Roman"/>
              </a:rPr>
              <a:t>it </a:t>
            </a:r>
            <a:r>
              <a:rPr sz="2000" spc="-100" dirty="0">
                <a:latin typeface="Times New Roman"/>
                <a:cs typeface="Times New Roman"/>
              </a:rPr>
              <a:t>might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not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33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90" dirty="0">
                <a:latin typeface="Times New Roman"/>
                <a:cs typeface="Times New Roman"/>
              </a:rPr>
              <a:t>Conceptual definition </a:t>
            </a:r>
            <a:r>
              <a:rPr sz="2000" spc="-12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risk</a:t>
            </a:r>
            <a:endParaRPr sz="2000" dirty="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6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25" dirty="0">
                <a:latin typeface="Times New Roman"/>
                <a:cs typeface="Times New Roman"/>
              </a:rPr>
              <a:t>Risk </a:t>
            </a:r>
            <a:r>
              <a:rPr sz="1800" spc="-80" dirty="0">
                <a:latin typeface="Times New Roman"/>
                <a:cs typeface="Times New Roman"/>
              </a:rPr>
              <a:t>concerns </a:t>
            </a:r>
            <a:r>
              <a:rPr sz="1800" spc="-55" dirty="0">
                <a:latin typeface="Times New Roman"/>
                <a:cs typeface="Times New Roman"/>
              </a:rPr>
              <a:t>future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happenings</a:t>
            </a:r>
            <a:endParaRPr sz="1800" dirty="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6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25" dirty="0">
                <a:latin typeface="Times New Roman"/>
                <a:cs typeface="Times New Roman"/>
              </a:rPr>
              <a:t>Risk </a:t>
            </a:r>
            <a:r>
              <a:rPr sz="1800" spc="-105" dirty="0">
                <a:latin typeface="Times New Roman"/>
                <a:cs typeface="Times New Roman"/>
              </a:rPr>
              <a:t>involves </a:t>
            </a:r>
            <a:r>
              <a:rPr sz="1800" spc="-110" dirty="0">
                <a:latin typeface="Times New Roman"/>
                <a:cs typeface="Times New Roman"/>
              </a:rPr>
              <a:t>change </a:t>
            </a:r>
            <a:r>
              <a:rPr sz="1800" spc="-90" dirty="0">
                <a:latin typeface="Times New Roman"/>
                <a:cs typeface="Times New Roman"/>
              </a:rPr>
              <a:t>in </a:t>
            </a:r>
            <a:r>
              <a:rPr sz="1800" spc="-60" dirty="0">
                <a:latin typeface="Times New Roman"/>
                <a:cs typeface="Times New Roman"/>
              </a:rPr>
              <a:t>mind, </a:t>
            </a:r>
            <a:r>
              <a:rPr sz="1800" spc="-65" dirty="0">
                <a:latin typeface="Times New Roman"/>
                <a:cs typeface="Times New Roman"/>
              </a:rPr>
              <a:t>opinion, </a:t>
            </a:r>
            <a:r>
              <a:rPr sz="1800" spc="-70" dirty="0">
                <a:latin typeface="Times New Roman"/>
                <a:cs typeface="Times New Roman"/>
              </a:rPr>
              <a:t>actions, </a:t>
            </a:r>
            <a:r>
              <a:rPr sz="1800" spc="-80" dirty="0">
                <a:latin typeface="Times New Roman"/>
                <a:cs typeface="Times New Roman"/>
              </a:rPr>
              <a:t>places,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etc.</a:t>
            </a:r>
            <a:endParaRPr sz="1800" dirty="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5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25" dirty="0">
                <a:latin typeface="Times New Roman"/>
                <a:cs typeface="Times New Roman"/>
              </a:rPr>
              <a:t>Risk </a:t>
            </a:r>
            <a:r>
              <a:rPr sz="1800" spc="-105" dirty="0">
                <a:latin typeface="Times New Roman"/>
                <a:cs typeface="Times New Roman"/>
              </a:rPr>
              <a:t>involves </a:t>
            </a:r>
            <a:r>
              <a:rPr sz="1800" spc="-95" dirty="0">
                <a:latin typeface="Times New Roman"/>
                <a:cs typeface="Times New Roman"/>
              </a:rPr>
              <a:t>choice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70" dirty="0">
                <a:latin typeface="Times New Roman"/>
                <a:cs typeface="Times New Roman"/>
              </a:rPr>
              <a:t>uncertainty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95" dirty="0">
                <a:latin typeface="Times New Roman"/>
                <a:cs typeface="Times New Roman"/>
              </a:rPr>
              <a:t>choice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entails</a:t>
            </a:r>
            <a:endParaRPr sz="1800" dirty="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33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00" dirty="0">
                <a:latin typeface="Times New Roman"/>
                <a:cs typeface="Times New Roman"/>
              </a:rPr>
              <a:t>Two </a:t>
            </a:r>
            <a:r>
              <a:rPr sz="2000" spc="-90" dirty="0">
                <a:latin typeface="Times New Roman"/>
                <a:cs typeface="Times New Roman"/>
              </a:rPr>
              <a:t>characteristics </a:t>
            </a:r>
            <a:r>
              <a:rPr sz="2000" spc="-125" dirty="0">
                <a:latin typeface="Times New Roman"/>
                <a:cs typeface="Times New Roman"/>
              </a:rPr>
              <a:t>of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risk</a:t>
            </a:r>
            <a:endParaRPr sz="2000" dirty="0">
              <a:latin typeface="Times New Roman"/>
              <a:cs typeface="Times New Roman"/>
            </a:endParaRPr>
          </a:p>
          <a:p>
            <a:pPr marL="560070" marR="5080" lvl="1" indent="-228600">
              <a:lnSpc>
                <a:spcPts val="1939"/>
              </a:lnSpc>
              <a:spcBef>
                <a:spcPts val="405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70" dirty="0">
                <a:latin typeface="Times New Roman"/>
                <a:cs typeface="Times New Roman"/>
              </a:rPr>
              <a:t>Uncertainty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85" dirty="0">
                <a:latin typeface="Times New Roman"/>
                <a:cs typeface="Times New Roman"/>
              </a:rPr>
              <a:t>risk </a:t>
            </a:r>
            <a:r>
              <a:rPr sz="1800" spc="-135" dirty="0">
                <a:latin typeface="Times New Roman"/>
                <a:cs typeface="Times New Roman"/>
              </a:rPr>
              <a:t>may </a:t>
            </a:r>
            <a:r>
              <a:rPr sz="1800" spc="-30" dirty="0">
                <a:latin typeface="Times New Roman"/>
                <a:cs typeface="Times New Roman"/>
              </a:rPr>
              <a:t>or </a:t>
            </a:r>
            <a:r>
              <a:rPr sz="1800" spc="-135" dirty="0">
                <a:latin typeface="Times New Roman"/>
                <a:cs typeface="Times New Roman"/>
              </a:rPr>
              <a:t>may </a:t>
            </a:r>
            <a:r>
              <a:rPr sz="1800" spc="-45" dirty="0">
                <a:latin typeface="Times New Roman"/>
                <a:cs typeface="Times New Roman"/>
              </a:rPr>
              <a:t>not </a:t>
            </a:r>
            <a:r>
              <a:rPr sz="1800" spc="-70" dirty="0">
                <a:latin typeface="Times New Roman"/>
                <a:cs typeface="Times New Roman"/>
              </a:rPr>
              <a:t>happen, </a:t>
            </a:r>
            <a:r>
              <a:rPr sz="1800" spc="-55" dirty="0">
                <a:latin typeface="Times New Roman"/>
                <a:cs typeface="Times New Roman"/>
              </a:rPr>
              <a:t>that is, </a:t>
            </a:r>
            <a:r>
              <a:rPr sz="1800" spc="-45" dirty="0">
                <a:latin typeface="Times New Roman"/>
                <a:cs typeface="Times New Roman"/>
              </a:rPr>
              <a:t>there </a:t>
            </a:r>
            <a:r>
              <a:rPr sz="1800" spc="-65" dirty="0">
                <a:latin typeface="Times New Roman"/>
                <a:cs typeface="Times New Roman"/>
              </a:rPr>
              <a:t>are </a:t>
            </a:r>
            <a:r>
              <a:rPr sz="1800" spc="-80" dirty="0">
                <a:latin typeface="Times New Roman"/>
                <a:cs typeface="Times New Roman"/>
              </a:rPr>
              <a:t>no </a:t>
            </a:r>
            <a:r>
              <a:rPr sz="1800" spc="-95" dirty="0">
                <a:latin typeface="Times New Roman"/>
                <a:cs typeface="Times New Roman"/>
              </a:rPr>
              <a:t>100% </a:t>
            </a:r>
            <a:r>
              <a:rPr sz="1800" spc="-280" dirty="0">
                <a:latin typeface="Times New Roman"/>
                <a:cs typeface="Times New Roman"/>
              </a:rPr>
              <a:t>risks  </a:t>
            </a:r>
            <a:r>
              <a:rPr sz="1800" spc="-50" dirty="0">
                <a:latin typeface="Times New Roman"/>
                <a:cs typeface="Times New Roman"/>
              </a:rPr>
              <a:t>(those, </a:t>
            </a:r>
            <a:r>
              <a:rPr sz="1800" spc="-65" dirty="0">
                <a:latin typeface="Times New Roman"/>
                <a:cs typeface="Times New Roman"/>
              </a:rPr>
              <a:t>instead, are </a:t>
            </a:r>
            <a:r>
              <a:rPr sz="1800" spc="-90" dirty="0">
                <a:latin typeface="Times New Roman"/>
                <a:cs typeface="Times New Roman"/>
              </a:rPr>
              <a:t>called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constraints)</a:t>
            </a:r>
            <a:endParaRPr sz="1800" dirty="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35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40" dirty="0">
                <a:latin typeface="Times New Roman"/>
                <a:cs typeface="Times New Roman"/>
              </a:rPr>
              <a:t>Loss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85" dirty="0">
                <a:latin typeface="Times New Roman"/>
                <a:cs typeface="Times New Roman"/>
              </a:rPr>
              <a:t>risk </a:t>
            </a:r>
            <a:r>
              <a:rPr sz="1800" spc="-100" dirty="0">
                <a:latin typeface="Times New Roman"/>
                <a:cs typeface="Times New Roman"/>
              </a:rPr>
              <a:t>becomes </a:t>
            </a:r>
            <a:r>
              <a:rPr sz="1800" spc="-145" dirty="0">
                <a:latin typeface="Times New Roman"/>
                <a:cs typeface="Times New Roman"/>
              </a:rPr>
              <a:t>a </a:t>
            </a:r>
            <a:r>
              <a:rPr sz="1800" spc="-70" dirty="0">
                <a:latin typeface="Times New Roman"/>
                <a:cs typeface="Times New Roman"/>
              </a:rPr>
              <a:t>reality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spc="-80" dirty="0">
                <a:latin typeface="Times New Roman"/>
                <a:cs typeface="Times New Roman"/>
              </a:rPr>
              <a:t>unwanted </a:t>
            </a:r>
            <a:r>
              <a:rPr sz="1800" spc="-95" dirty="0">
                <a:latin typeface="Times New Roman"/>
                <a:cs typeface="Times New Roman"/>
              </a:rPr>
              <a:t>consequences </a:t>
            </a:r>
            <a:r>
              <a:rPr sz="1800" spc="-30" dirty="0">
                <a:latin typeface="Times New Roman"/>
                <a:cs typeface="Times New Roman"/>
              </a:rPr>
              <a:t>or </a:t>
            </a:r>
            <a:r>
              <a:rPr sz="1800" spc="-110" dirty="0">
                <a:latin typeface="Times New Roman"/>
                <a:cs typeface="Times New Roman"/>
              </a:rPr>
              <a:t>losses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occur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457200"/>
            <a:ext cx="8763000" cy="658641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1400" dirty="0"/>
              <a:t> </a:t>
            </a:r>
            <a:r>
              <a:rPr lang="en-US" altLang="en-US" sz="2400" dirty="0"/>
              <a:t>customer-furnished items or information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internal and external subcontractor relationships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inter-component or inter-group dependencies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availability of trained, experienced people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reuse from one project to the next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lack of clear product vision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lack of agreement on product requirements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un-prioritized requirements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new market with uncertain needs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new applications with uncertain requirements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rapidly changing requirements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ineffective requirements change management process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inadequate impact analysis of requirements changes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inadequate planning and task identification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inadequate visibility into actual project status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unclear project ownership and decision making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unrealistic commitments made, sometimes for the wrong reasons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034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714" y="304800"/>
            <a:ext cx="8116570" cy="584775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managers or customers with unrealistic expectations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staff personality conflicts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poor communication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inadequate training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poor understanding of methods, tools, and techniques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inadequate application domain experience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new technologies or development methods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ineffective, poorly documented, or neglected processes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unavailability of development or testing equipment and facilities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inability to acquire resources with critical skills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turnover of essential personnel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unachievable performance requirements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problems with language translations and product internationalization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technical approaches that may not w</a:t>
            </a:r>
            <a:r>
              <a:rPr lang="en-US" altLang="en-US" dirty="0"/>
              <a:t>ork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980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03579"/>
            <a:ext cx="20605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50" dirty="0"/>
              <a:t>S</a:t>
            </a:r>
            <a:r>
              <a:rPr sz="4000" spc="165" dirty="0"/>
              <a:t>u</a:t>
            </a:r>
            <a:r>
              <a:rPr sz="4000" spc="-75" dirty="0"/>
              <a:t>mm</a:t>
            </a:r>
            <a:r>
              <a:rPr sz="4000" spc="10" dirty="0"/>
              <a:t>a</a:t>
            </a:r>
            <a:r>
              <a:rPr sz="4000" spc="-280" dirty="0"/>
              <a:t>ry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07975" indent="-273050">
              <a:lnSpc>
                <a:spcPct val="100000"/>
              </a:lnSpc>
              <a:spcBef>
                <a:spcPts val="509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307975" algn="l"/>
              </a:tabLst>
            </a:pPr>
            <a:r>
              <a:rPr sz="2000" spc="-85" dirty="0"/>
              <a:t>Whenever </a:t>
            </a:r>
            <a:r>
              <a:rPr sz="2000" spc="-120" dirty="0"/>
              <a:t>much </a:t>
            </a:r>
            <a:r>
              <a:rPr sz="2000" spc="-125" dirty="0"/>
              <a:t>is </a:t>
            </a:r>
            <a:r>
              <a:rPr sz="2000" spc="-90" dirty="0"/>
              <a:t>riding on </a:t>
            </a:r>
            <a:r>
              <a:rPr sz="2000" spc="-160" dirty="0"/>
              <a:t>a </a:t>
            </a:r>
            <a:r>
              <a:rPr sz="2000" spc="-90" dirty="0"/>
              <a:t>software </a:t>
            </a:r>
            <a:r>
              <a:rPr sz="2000" spc="-45" dirty="0"/>
              <a:t>project, </a:t>
            </a:r>
            <a:r>
              <a:rPr sz="2000" spc="-110" dirty="0"/>
              <a:t>common </a:t>
            </a:r>
            <a:r>
              <a:rPr sz="2000" spc="-114" dirty="0"/>
              <a:t>sense </a:t>
            </a:r>
            <a:r>
              <a:rPr sz="2000" spc="-85" dirty="0"/>
              <a:t>dictates </a:t>
            </a:r>
            <a:r>
              <a:rPr sz="2000" spc="-95" dirty="0"/>
              <a:t>risk</a:t>
            </a:r>
            <a:r>
              <a:rPr sz="2000" spc="245" dirty="0"/>
              <a:t> </a:t>
            </a:r>
            <a:r>
              <a:rPr sz="2000" spc="-135" dirty="0"/>
              <a:t>analysis</a:t>
            </a:r>
            <a:endParaRPr sz="2000"/>
          </a:p>
          <a:p>
            <a:pPr marL="582295" lvl="1" indent="-228600">
              <a:lnSpc>
                <a:spcPct val="100000"/>
              </a:lnSpc>
              <a:spcBef>
                <a:spcPts val="37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82295" algn="l"/>
              </a:tabLst>
            </a:pPr>
            <a:r>
              <a:rPr sz="1800" spc="-70" dirty="0">
                <a:latin typeface="Times New Roman"/>
                <a:cs typeface="Times New Roman"/>
              </a:rPr>
              <a:t>Yet, </a:t>
            </a:r>
            <a:r>
              <a:rPr sz="1800" spc="-75" dirty="0">
                <a:latin typeface="Times New Roman"/>
                <a:cs typeface="Times New Roman"/>
              </a:rPr>
              <a:t>most </a:t>
            </a:r>
            <a:r>
              <a:rPr sz="1800" spc="-60" dirty="0">
                <a:latin typeface="Times New Roman"/>
                <a:cs typeface="Times New Roman"/>
              </a:rPr>
              <a:t>project </a:t>
            </a:r>
            <a:r>
              <a:rPr sz="1800" spc="-105" dirty="0">
                <a:latin typeface="Times New Roman"/>
                <a:cs typeface="Times New Roman"/>
              </a:rPr>
              <a:t>managers </a:t>
            </a:r>
            <a:r>
              <a:rPr sz="1800" spc="-80" dirty="0">
                <a:latin typeface="Times New Roman"/>
                <a:cs typeface="Times New Roman"/>
              </a:rPr>
              <a:t>do </a:t>
            </a:r>
            <a:r>
              <a:rPr sz="1800" spc="-35" dirty="0">
                <a:latin typeface="Times New Roman"/>
                <a:cs typeface="Times New Roman"/>
              </a:rPr>
              <a:t>it </a:t>
            </a:r>
            <a:r>
              <a:rPr sz="1800" spc="-95" dirty="0">
                <a:latin typeface="Times New Roman"/>
                <a:cs typeface="Times New Roman"/>
              </a:rPr>
              <a:t>informally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spc="-85" dirty="0">
                <a:latin typeface="Times New Roman"/>
                <a:cs typeface="Times New Roman"/>
              </a:rPr>
              <a:t>superficially, </a:t>
            </a:r>
            <a:r>
              <a:rPr sz="1800" spc="-114" dirty="0">
                <a:latin typeface="Times New Roman"/>
                <a:cs typeface="Times New Roman"/>
              </a:rPr>
              <a:t>if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at </a:t>
            </a:r>
            <a:r>
              <a:rPr sz="1800" spc="-95" dirty="0">
                <a:latin typeface="Times New Roman"/>
                <a:cs typeface="Times New Roman"/>
              </a:rPr>
              <a:t>all</a:t>
            </a:r>
            <a:endParaRPr sz="1800">
              <a:latin typeface="Times New Roman"/>
              <a:cs typeface="Times New Roman"/>
            </a:endParaRPr>
          </a:p>
          <a:p>
            <a:pPr marL="307975" indent="-273050">
              <a:lnSpc>
                <a:spcPct val="100000"/>
              </a:lnSpc>
              <a:spcBef>
                <a:spcPts val="58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307975" algn="l"/>
              </a:tabLst>
            </a:pPr>
            <a:r>
              <a:rPr sz="2000" spc="-70" dirty="0"/>
              <a:t>However, </a:t>
            </a:r>
            <a:r>
              <a:rPr sz="2000" spc="-60" dirty="0"/>
              <a:t>the </a:t>
            </a:r>
            <a:r>
              <a:rPr sz="2000" spc="-70" dirty="0"/>
              <a:t>time </a:t>
            </a:r>
            <a:r>
              <a:rPr sz="2000" spc="-80" dirty="0"/>
              <a:t>spent </a:t>
            </a:r>
            <a:r>
              <a:rPr sz="2000" spc="-95" dirty="0"/>
              <a:t>in risk </a:t>
            </a:r>
            <a:r>
              <a:rPr sz="2000" spc="-105" dirty="0"/>
              <a:t>management </a:t>
            </a:r>
            <a:r>
              <a:rPr sz="2000" spc="-75" dirty="0"/>
              <a:t>results</a:t>
            </a:r>
            <a:r>
              <a:rPr sz="2000" spc="195" dirty="0"/>
              <a:t> </a:t>
            </a:r>
            <a:r>
              <a:rPr sz="2000" spc="-95" dirty="0"/>
              <a:t>in</a:t>
            </a:r>
            <a:endParaRPr sz="2000"/>
          </a:p>
          <a:p>
            <a:pPr marL="582295" lvl="1" indent="-228600">
              <a:lnSpc>
                <a:spcPct val="100000"/>
              </a:lnSpc>
              <a:spcBef>
                <a:spcPts val="37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82295" algn="l"/>
              </a:tabLst>
            </a:pPr>
            <a:r>
              <a:rPr sz="1800" u="heavy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Less </a:t>
            </a:r>
            <a:r>
              <a:rPr sz="1800" u="heavy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upheaval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during </a:t>
            </a:r>
            <a:r>
              <a:rPr sz="1800" spc="-55" dirty="0">
                <a:latin typeface="Times New Roman"/>
                <a:cs typeface="Times New Roman"/>
              </a:rPr>
              <a:t>the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582295" lvl="1" indent="-228600">
              <a:lnSpc>
                <a:spcPct val="100000"/>
              </a:lnSpc>
              <a:spcBef>
                <a:spcPts val="38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82295" algn="l"/>
              </a:tabLst>
            </a:pPr>
            <a:r>
              <a:rPr sz="1800" spc="-235" dirty="0">
                <a:latin typeface="Times New Roman"/>
                <a:cs typeface="Times New Roman"/>
              </a:rPr>
              <a:t>A </a:t>
            </a:r>
            <a:r>
              <a:rPr sz="1800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greater </a:t>
            </a:r>
            <a:r>
              <a:rPr sz="18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ability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65" dirty="0">
                <a:latin typeface="Times New Roman"/>
                <a:cs typeface="Times New Roman"/>
              </a:rPr>
              <a:t>track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spc="-55" dirty="0">
                <a:latin typeface="Times New Roman"/>
                <a:cs typeface="Times New Roman"/>
              </a:rPr>
              <a:t>control </a:t>
            </a:r>
            <a:r>
              <a:rPr sz="1800" spc="-145" dirty="0">
                <a:latin typeface="Times New Roman"/>
                <a:cs typeface="Times New Roman"/>
              </a:rPr>
              <a:t>a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582295" lvl="1" indent="-228600">
              <a:lnSpc>
                <a:spcPct val="100000"/>
              </a:lnSpc>
              <a:spcBef>
                <a:spcPts val="37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82295" algn="l"/>
              </a:tabLst>
            </a:pPr>
            <a:r>
              <a:rPr sz="1800" spc="-95" dirty="0">
                <a:latin typeface="Times New Roman"/>
                <a:cs typeface="Times New Roman"/>
              </a:rPr>
              <a:t>The </a:t>
            </a:r>
            <a:r>
              <a:rPr sz="18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confidence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100" dirty="0">
                <a:latin typeface="Times New Roman"/>
                <a:cs typeface="Times New Roman"/>
              </a:rPr>
              <a:t>comes </a:t>
            </a:r>
            <a:r>
              <a:rPr sz="1800" spc="-75" dirty="0">
                <a:latin typeface="Times New Roman"/>
                <a:cs typeface="Times New Roman"/>
              </a:rPr>
              <a:t>with </a:t>
            </a:r>
            <a:r>
              <a:rPr sz="1800" spc="-95" dirty="0">
                <a:latin typeface="Times New Roman"/>
                <a:cs typeface="Times New Roman"/>
              </a:rPr>
              <a:t>planning </a:t>
            </a:r>
            <a:r>
              <a:rPr sz="1800" spc="-65" dirty="0">
                <a:latin typeface="Times New Roman"/>
                <a:cs typeface="Times New Roman"/>
              </a:rPr>
              <a:t>for </a:t>
            </a:r>
            <a:r>
              <a:rPr sz="1800" spc="-80" dirty="0">
                <a:latin typeface="Times New Roman"/>
                <a:cs typeface="Times New Roman"/>
              </a:rPr>
              <a:t>problems </a:t>
            </a:r>
            <a:r>
              <a:rPr sz="1800" spc="-75" dirty="0">
                <a:latin typeface="Times New Roman"/>
                <a:cs typeface="Times New Roman"/>
              </a:rPr>
              <a:t>before </a:t>
            </a:r>
            <a:r>
              <a:rPr sz="1800" spc="-80" dirty="0">
                <a:latin typeface="Times New Roman"/>
                <a:cs typeface="Times New Roman"/>
              </a:rPr>
              <a:t>they</a:t>
            </a:r>
            <a:r>
              <a:rPr sz="1800" spc="-70" dirty="0">
                <a:latin typeface="Times New Roman"/>
                <a:cs typeface="Times New Roman"/>
              </a:rPr>
              <a:t> occur</a:t>
            </a:r>
            <a:endParaRPr sz="1800">
              <a:latin typeface="Times New Roman"/>
              <a:cs typeface="Times New Roman"/>
            </a:endParaRPr>
          </a:p>
          <a:p>
            <a:pPr marL="307975" marR="5080" indent="-273050">
              <a:lnSpc>
                <a:spcPct val="100400"/>
              </a:lnSpc>
              <a:spcBef>
                <a:spcPts val="56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307975" algn="l"/>
              </a:tabLst>
            </a:pPr>
            <a:r>
              <a:rPr sz="2000" spc="-135" dirty="0"/>
              <a:t>Risk </a:t>
            </a:r>
            <a:r>
              <a:rPr sz="2000" spc="-105" dirty="0"/>
              <a:t>management </a:t>
            </a:r>
            <a:r>
              <a:rPr sz="2000" spc="-125" dirty="0"/>
              <a:t>can </a:t>
            </a:r>
            <a:r>
              <a:rPr sz="2000" spc="-105" dirty="0"/>
              <a:t>absorb </a:t>
            </a:r>
            <a:r>
              <a:rPr sz="2000" spc="-160" dirty="0"/>
              <a:t>a </a:t>
            </a:r>
            <a:r>
              <a:rPr sz="2000" spc="-114" dirty="0"/>
              <a:t>significant </a:t>
            </a:r>
            <a:r>
              <a:rPr sz="2000" spc="-90" dirty="0"/>
              <a:t>amount </a:t>
            </a:r>
            <a:r>
              <a:rPr sz="2000" spc="-125" dirty="0"/>
              <a:t>of </a:t>
            </a:r>
            <a:r>
              <a:rPr sz="2000" spc="-60" dirty="0"/>
              <a:t>the </a:t>
            </a:r>
            <a:r>
              <a:rPr sz="2000" spc="-65" dirty="0"/>
              <a:t>project </a:t>
            </a:r>
            <a:r>
              <a:rPr sz="2000" spc="-110" dirty="0"/>
              <a:t>planning </a:t>
            </a:r>
            <a:r>
              <a:rPr sz="2000" spc="-160" dirty="0"/>
              <a:t>effort…but  </a:t>
            </a:r>
            <a:r>
              <a:rPr sz="2000" spc="-60" dirty="0"/>
              <a:t>the </a:t>
            </a:r>
            <a:r>
              <a:rPr sz="2000" spc="-75" dirty="0"/>
              <a:t>effort </a:t>
            </a:r>
            <a:r>
              <a:rPr sz="2000" spc="-130" dirty="0"/>
              <a:t>is </a:t>
            </a:r>
            <a:r>
              <a:rPr sz="2000" spc="-60" dirty="0"/>
              <a:t>worth</a:t>
            </a:r>
            <a:r>
              <a:rPr sz="2000" spc="70" dirty="0"/>
              <a:t> </a:t>
            </a:r>
            <a:r>
              <a:rPr sz="2000" spc="-35" dirty="0"/>
              <a:t>it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8792209" y="6478270"/>
            <a:ext cx="1968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40" dirty="0">
                <a:latin typeface="Symbol"/>
                <a:cs typeface="Symbol"/>
              </a:rPr>
              <a:t></a:t>
            </a:r>
            <a:endParaRPr sz="1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657859"/>
            <a:ext cx="74256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0" dirty="0"/>
              <a:t>Risk </a:t>
            </a:r>
            <a:r>
              <a:rPr sz="4000" spc="-150" dirty="0"/>
              <a:t>Categorization </a:t>
            </a:r>
            <a:r>
              <a:rPr sz="4000" spc="875" dirty="0"/>
              <a:t>–</a:t>
            </a:r>
            <a:r>
              <a:rPr sz="4000" spc="-630" dirty="0"/>
              <a:t> </a:t>
            </a:r>
            <a:r>
              <a:rPr sz="4000" spc="-114" dirty="0"/>
              <a:t>Approach </a:t>
            </a:r>
            <a:r>
              <a:rPr sz="4000" spc="240" dirty="0"/>
              <a:t>#1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656362"/>
            <a:ext cx="7399655" cy="30581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275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65" dirty="0">
                <a:latin typeface="Times New Roman"/>
                <a:cs typeface="Times New Roman"/>
              </a:rPr>
              <a:t>Project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risks</a:t>
            </a:r>
            <a:endParaRPr sz="20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6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10" dirty="0">
                <a:latin typeface="Times New Roman"/>
                <a:cs typeface="Times New Roman"/>
              </a:rPr>
              <a:t>They </a:t>
            </a:r>
            <a:r>
              <a:rPr sz="1800" spc="-55" dirty="0">
                <a:latin typeface="Times New Roman"/>
                <a:cs typeface="Times New Roman"/>
              </a:rPr>
              <a:t>threaten the </a:t>
            </a:r>
            <a:r>
              <a:rPr sz="1800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1800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plan</a:t>
            </a:r>
            <a:endParaRPr sz="1800">
              <a:latin typeface="Times New Roman"/>
              <a:cs typeface="Times New Roman"/>
            </a:endParaRPr>
          </a:p>
          <a:p>
            <a:pPr marL="560070" marR="5080" lvl="1" indent="-228600">
              <a:lnSpc>
                <a:spcPts val="1939"/>
              </a:lnSpc>
              <a:spcBef>
                <a:spcPts val="40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35" dirty="0">
                <a:latin typeface="Times New Roman"/>
                <a:cs typeface="Times New Roman"/>
              </a:rPr>
              <a:t>If </a:t>
            </a:r>
            <a:r>
              <a:rPr sz="1800" spc="-80" dirty="0">
                <a:latin typeface="Times New Roman"/>
                <a:cs typeface="Times New Roman"/>
              </a:rPr>
              <a:t>they </a:t>
            </a:r>
            <a:r>
              <a:rPr sz="1800" spc="-90" dirty="0">
                <a:latin typeface="Times New Roman"/>
                <a:cs typeface="Times New Roman"/>
              </a:rPr>
              <a:t>become </a:t>
            </a:r>
            <a:r>
              <a:rPr sz="1800" spc="-40" dirty="0">
                <a:latin typeface="Times New Roman"/>
                <a:cs typeface="Times New Roman"/>
              </a:rPr>
              <a:t>real, </a:t>
            </a:r>
            <a:r>
              <a:rPr sz="1800" spc="-35" dirty="0">
                <a:latin typeface="Times New Roman"/>
                <a:cs typeface="Times New Roman"/>
              </a:rPr>
              <a:t>it </a:t>
            </a:r>
            <a:r>
              <a:rPr sz="1800" spc="-114" dirty="0">
                <a:latin typeface="Times New Roman"/>
                <a:cs typeface="Times New Roman"/>
              </a:rPr>
              <a:t>is </a:t>
            </a:r>
            <a:r>
              <a:rPr sz="1800" spc="-95" dirty="0">
                <a:latin typeface="Times New Roman"/>
                <a:cs typeface="Times New Roman"/>
              </a:rPr>
              <a:t>likely </a:t>
            </a:r>
            <a:r>
              <a:rPr sz="1800" spc="-50" dirty="0">
                <a:latin typeface="Times New Roman"/>
                <a:cs typeface="Times New Roman"/>
              </a:rPr>
              <a:t>that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 </a:t>
            </a:r>
            <a:r>
              <a:rPr sz="18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schedule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will </a:t>
            </a:r>
            <a:r>
              <a:rPr sz="1800" spc="-100" dirty="0">
                <a:latin typeface="Times New Roman"/>
                <a:cs typeface="Times New Roman"/>
              </a:rPr>
              <a:t>slip and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90" dirty="0">
                <a:latin typeface="Times New Roman"/>
                <a:cs typeface="Times New Roman"/>
              </a:rPr>
              <a:t>costs </a:t>
            </a:r>
            <a:r>
              <a:rPr sz="1800" spc="-310" dirty="0">
                <a:latin typeface="Times New Roman"/>
                <a:cs typeface="Times New Roman"/>
              </a:rPr>
              <a:t>will  </a:t>
            </a:r>
            <a:r>
              <a:rPr sz="1800" spc="-85" dirty="0">
                <a:latin typeface="Times New Roman"/>
                <a:cs typeface="Times New Roman"/>
              </a:rPr>
              <a:t>increase</a:t>
            </a:r>
            <a:endParaRPr sz="18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31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10" dirty="0">
                <a:latin typeface="Times New Roman"/>
                <a:cs typeface="Times New Roman"/>
              </a:rPr>
              <a:t>Technical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risks</a:t>
            </a:r>
            <a:endParaRPr sz="20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5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10" dirty="0">
                <a:latin typeface="Times New Roman"/>
                <a:cs typeface="Times New Roman"/>
              </a:rPr>
              <a:t>They </a:t>
            </a:r>
            <a:r>
              <a:rPr sz="1800" spc="-55" dirty="0">
                <a:latin typeface="Times New Roman"/>
                <a:cs typeface="Times New Roman"/>
              </a:rPr>
              <a:t>threaten the </a:t>
            </a:r>
            <a:r>
              <a:rPr sz="18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quality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timeliness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80" dirty="0">
                <a:latin typeface="Times New Roman"/>
                <a:cs typeface="Times New Roman"/>
              </a:rPr>
              <a:t>software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90" dirty="0">
                <a:latin typeface="Times New Roman"/>
                <a:cs typeface="Times New Roman"/>
              </a:rPr>
              <a:t>be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produced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6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35" dirty="0">
                <a:latin typeface="Times New Roman"/>
                <a:cs typeface="Times New Roman"/>
              </a:rPr>
              <a:t>If </a:t>
            </a:r>
            <a:r>
              <a:rPr sz="1800" spc="-80" dirty="0">
                <a:latin typeface="Times New Roman"/>
                <a:cs typeface="Times New Roman"/>
              </a:rPr>
              <a:t>they </a:t>
            </a:r>
            <a:r>
              <a:rPr sz="1800" spc="-90" dirty="0">
                <a:latin typeface="Times New Roman"/>
                <a:cs typeface="Times New Roman"/>
              </a:rPr>
              <a:t>become </a:t>
            </a:r>
            <a:r>
              <a:rPr sz="1800" spc="-40" dirty="0">
                <a:latin typeface="Times New Roman"/>
                <a:cs typeface="Times New Roman"/>
              </a:rPr>
              <a:t>real, </a:t>
            </a:r>
            <a:r>
              <a:rPr sz="18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implementation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Times New Roman"/>
                <a:cs typeface="Times New Roman"/>
              </a:rPr>
              <a:t>may </a:t>
            </a:r>
            <a:r>
              <a:rPr sz="1800" spc="-90" dirty="0">
                <a:latin typeface="Times New Roman"/>
                <a:cs typeface="Times New Roman"/>
              </a:rPr>
              <a:t>become difficult </a:t>
            </a:r>
            <a:r>
              <a:rPr sz="1800" spc="-30" dirty="0">
                <a:latin typeface="Times New Roman"/>
                <a:cs typeface="Times New Roman"/>
              </a:rPr>
              <a:t>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impossible</a:t>
            </a:r>
            <a:endParaRPr sz="18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33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45" dirty="0">
                <a:latin typeface="Times New Roman"/>
                <a:cs typeface="Times New Roman"/>
              </a:rPr>
              <a:t>Business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risks</a:t>
            </a:r>
            <a:endParaRPr sz="20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6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10" dirty="0">
                <a:latin typeface="Times New Roman"/>
                <a:cs typeface="Times New Roman"/>
              </a:rPr>
              <a:t>They </a:t>
            </a:r>
            <a:r>
              <a:rPr sz="1800" spc="-55" dirty="0">
                <a:latin typeface="Times New Roman"/>
                <a:cs typeface="Times New Roman"/>
              </a:rPr>
              <a:t>threaten the </a:t>
            </a:r>
            <a:r>
              <a:rPr sz="18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viability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of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80" dirty="0">
                <a:latin typeface="Times New Roman"/>
                <a:cs typeface="Times New Roman"/>
              </a:rPr>
              <a:t>software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90" dirty="0">
                <a:latin typeface="Times New Roman"/>
                <a:cs typeface="Times New Roman"/>
              </a:rPr>
              <a:t>be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built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5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35" dirty="0">
                <a:latin typeface="Times New Roman"/>
                <a:cs typeface="Times New Roman"/>
              </a:rPr>
              <a:t>If </a:t>
            </a:r>
            <a:r>
              <a:rPr sz="1800" spc="-80" dirty="0">
                <a:latin typeface="Times New Roman"/>
                <a:cs typeface="Times New Roman"/>
              </a:rPr>
              <a:t>they </a:t>
            </a:r>
            <a:r>
              <a:rPr sz="1800" spc="-90" dirty="0">
                <a:latin typeface="Times New Roman"/>
                <a:cs typeface="Times New Roman"/>
              </a:rPr>
              <a:t>become </a:t>
            </a:r>
            <a:r>
              <a:rPr sz="1800" spc="-40" dirty="0">
                <a:latin typeface="Times New Roman"/>
                <a:cs typeface="Times New Roman"/>
              </a:rPr>
              <a:t>real, </a:t>
            </a:r>
            <a:r>
              <a:rPr sz="1800" spc="-80" dirty="0">
                <a:latin typeface="Times New Roman"/>
                <a:cs typeface="Times New Roman"/>
              </a:rPr>
              <a:t>they </a:t>
            </a:r>
            <a:r>
              <a:rPr sz="1800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jeopardize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the project </a:t>
            </a:r>
            <a:r>
              <a:rPr sz="1800" spc="-30" dirty="0">
                <a:latin typeface="Times New Roman"/>
                <a:cs typeface="Times New Roman"/>
              </a:rPr>
              <a:t>or </a:t>
            </a:r>
            <a:r>
              <a:rPr sz="1800" spc="-50" dirty="0">
                <a:latin typeface="Times New Roman"/>
                <a:cs typeface="Times New Roman"/>
              </a:rPr>
              <a:t>the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product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70179"/>
            <a:ext cx="67017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Risk </a:t>
            </a:r>
            <a:r>
              <a:rPr spc="-130" dirty="0"/>
              <a:t>Categorization </a:t>
            </a:r>
            <a:r>
              <a:rPr spc="785" dirty="0"/>
              <a:t>–</a:t>
            </a:r>
            <a:r>
              <a:rPr spc="-580" dirty="0"/>
              <a:t> </a:t>
            </a:r>
            <a:r>
              <a:rPr spc="-100" dirty="0"/>
              <a:t>Approach </a:t>
            </a:r>
            <a:r>
              <a:rPr spc="225" dirty="0"/>
              <a:t>#1  </a:t>
            </a:r>
            <a:r>
              <a:rPr spc="-13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037362"/>
            <a:ext cx="7379334" cy="23164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275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05" dirty="0">
                <a:latin typeface="Times New Roman"/>
                <a:cs typeface="Times New Roman"/>
              </a:rPr>
              <a:t>Sub-categories </a:t>
            </a:r>
            <a:r>
              <a:rPr sz="2000" spc="-125" dirty="0">
                <a:latin typeface="Times New Roman"/>
                <a:cs typeface="Times New Roman"/>
              </a:rPr>
              <a:t>of </a:t>
            </a:r>
            <a:r>
              <a:rPr sz="2000" spc="-145" dirty="0">
                <a:latin typeface="Times New Roman"/>
                <a:cs typeface="Times New Roman"/>
              </a:rPr>
              <a:t>Business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risks</a:t>
            </a:r>
            <a:endParaRPr sz="20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6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b="1" spc="-30" dirty="0">
                <a:latin typeface="Times New Roman"/>
                <a:cs typeface="Times New Roman"/>
              </a:rPr>
              <a:t>Market </a:t>
            </a:r>
            <a:r>
              <a:rPr sz="1800" b="1" spc="-20" dirty="0">
                <a:latin typeface="Times New Roman"/>
                <a:cs typeface="Times New Roman"/>
              </a:rPr>
              <a:t>risk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95" dirty="0">
                <a:latin typeface="Times New Roman"/>
                <a:cs typeface="Times New Roman"/>
              </a:rPr>
              <a:t>building </a:t>
            </a:r>
            <a:r>
              <a:rPr sz="1800" spc="-110" dirty="0">
                <a:latin typeface="Times New Roman"/>
                <a:cs typeface="Times New Roman"/>
              </a:rPr>
              <a:t>an </a:t>
            </a:r>
            <a:r>
              <a:rPr sz="1800" spc="-70" dirty="0">
                <a:latin typeface="Times New Roman"/>
                <a:cs typeface="Times New Roman"/>
              </a:rPr>
              <a:t>excellent </a:t>
            </a:r>
            <a:r>
              <a:rPr sz="1800" spc="-55" dirty="0">
                <a:latin typeface="Times New Roman"/>
                <a:cs typeface="Times New Roman"/>
              </a:rPr>
              <a:t>product </a:t>
            </a:r>
            <a:r>
              <a:rPr sz="1800" spc="-30" dirty="0">
                <a:latin typeface="Times New Roman"/>
                <a:cs typeface="Times New Roman"/>
              </a:rPr>
              <a:t>or </a:t>
            </a:r>
            <a:r>
              <a:rPr sz="1800" spc="-100" dirty="0">
                <a:latin typeface="Times New Roman"/>
                <a:cs typeface="Times New Roman"/>
              </a:rPr>
              <a:t>system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80" dirty="0">
                <a:latin typeface="Times New Roman"/>
                <a:cs typeface="Times New Roman"/>
              </a:rPr>
              <a:t>no </a:t>
            </a:r>
            <a:r>
              <a:rPr sz="1800" spc="-75" dirty="0">
                <a:latin typeface="Times New Roman"/>
                <a:cs typeface="Times New Roman"/>
              </a:rPr>
              <a:t>one </a:t>
            </a:r>
            <a:r>
              <a:rPr sz="1800" spc="-85" dirty="0">
                <a:latin typeface="Times New Roman"/>
                <a:cs typeface="Times New Roman"/>
              </a:rPr>
              <a:t>really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wants</a:t>
            </a:r>
            <a:endParaRPr sz="1800">
              <a:latin typeface="Times New Roman"/>
              <a:cs typeface="Times New Roman"/>
            </a:endParaRPr>
          </a:p>
          <a:p>
            <a:pPr marL="560070" marR="251460" lvl="1" indent="-228600">
              <a:lnSpc>
                <a:spcPts val="1939"/>
              </a:lnSpc>
              <a:spcBef>
                <a:spcPts val="40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Strategic risk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95" dirty="0">
                <a:latin typeface="Times New Roman"/>
                <a:cs typeface="Times New Roman"/>
              </a:rPr>
              <a:t>building </a:t>
            </a:r>
            <a:r>
              <a:rPr sz="1800" spc="-145" dirty="0">
                <a:latin typeface="Times New Roman"/>
                <a:cs typeface="Times New Roman"/>
              </a:rPr>
              <a:t>a </a:t>
            </a:r>
            <a:r>
              <a:rPr sz="1800" spc="-55" dirty="0">
                <a:latin typeface="Times New Roman"/>
                <a:cs typeface="Times New Roman"/>
              </a:rPr>
              <a:t>product </a:t>
            </a:r>
            <a:r>
              <a:rPr sz="1800" spc="-50" dirty="0">
                <a:latin typeface="Times New Roman"/>
                <a:cs typeface="Times New Roman"/>
              </a:rPr>
              <a:t>that </a:t>
            </a:r>
            <a:r>
              <a:rPr sz="1800" spc="-80" dirty="0">
                <a:latin typeface="Times New Roman"/>
                <a:cs typeface="Times New Roman"/>
              </a:rPr>
              <a:t>no </a:t>
            </a:r>
            <a:r>
              <a:rPr sz="1800" spc="-70" dirty="0">
                <a:latin typeface="Times New Roman"/>
                <a:cs typeface="Times New Roman"/>
              </a:rPr>
              <a:t>longer </a:t>
            </a:r>
            <a:r>
              <a:rPr sz="1800" spc="-85" dirty="0">
                <a:latin typeface="Times New Roman"/>
                <a:cs typeface="Times New Roman"/>
              </a:rPr>
              <a:t>fits </a:t>
            </a:r>
            <a:r>
              <a:rPr sz="1800" spc="-60" dirty="0">
                <a:latin typeface="Times New Roman"/>
                <a:cs typeface="Times New Roman"/>
              </a:rPr>
              <a:t>into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80" dirty="0">
                <a:latin typeface="Times New Roman"/>
                <a:cs typeface="Times New Roman"/>
              </a:rPr>
              <a:t>overall </a:t>
            </a:r>
            <a:r>
              <a:rPr sz="1800" spc="-220" dirty="0">
                <a:latin typeface="Times New Roman"/>
                <a:cs typeface="Times New Roman"/>
              </a:rPr>
              <a:t>business  </a:t>
            </a:r>
            <a:r>
              <a:rPr sz="1800" spc="-75" dirty="0">
                <a:latin typeface="Times New Roman"/>
                <a:cs typeface="Times New Roman"/>
              </a:rPr>
              <a:t>strategy </a:t>
            </a:r>
            <a:r>
              <a:rPr sz="1800" spc="-65" dirty="0">
                <a:latin typeface="Times New Roman"/>
                <a:cs typeface="Times New Roman"/>
              </a:rPr>
              <a:t>for </a:t>
            </a:r>
            <a:r>
              <a:rPr sz="1800" spc="-50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company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3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b="1" spc="-50" dirty="0">
                <a:latin typeface="Times New Roman"/>
                <a:cs typeface="Times New Roman"/>
              </a:rPr>
              <a:t>Sales </a:t>
            </a:r>
            <a:r>
              <a:rPr sz="1800" b="1" spc="-20" dirty="0">
                <a:latin typeface="Times New Roman"/>
                <a:cs typeface="Times New Roman"/>
              </a:rPr>
              <a:t>risk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95" dirty="0">
                <a:latin typeface="Times New Roman"/>
                <a:cs typeface="Times New Roman"/>
              </a:rPr>
              <a:t>building </a:t>
            </a:r>
            <a:r>
              <a:rPr sz="1800" spc="-145" dirty="0">
                <a:latin typeface="Times New Roman"/>
                <a:cs typeface="Times New Roman"/>
              </a:rPr>
              <a:t>a </a:t>
            </a:r>
            <a:r>
              <a:rPr sz="1800" spc="-55" dirty="0">
                <a:latin typeface="Times New Roman"/>
                <a:cs typeface="Times New Roman"/>
              </a:rPr>
              <a:t>product </a:t>
            </a:r>
            <a:r>
              <a:rPr sz="1800" spc="-50" dirty="0">
                <a:latin typeface="Times New Roman"/>
                <a:cs typeface="Times New Roman"/>
              </a:rPr>
              <a:t>that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114" dirty="0">
                <a:latin typeface="Times New Roman"/>
                <a:cs typeface="Times New Roman"/>
              </a:rPr>
              <a:t>sales </a:t>
            </a:r>
            <a:r>
              <a:rPr sz="1800" spc="-75" dirty="0">
                <a:latin typeface="Times New Roman"/>
                <a:cs typeface="Times New Roman"/>
              </a:rPr>
              <a:t>force </a:t>
            </a:r>
            <a:r>
              <a:rPr sz="1800" spc="-60" dirty="0">
                <a:latin typeface="Times New Roman"/>
                <a:cs typeface="Times New Roman"/>
              </a:rPr>
              <a:t>doesn't </a:t>
            </a:r>
            <a:r>
              <a:rPr sz="1800" spc="-70" dirty="0">
                <a:latin typeface="Times New Roman"/>
                <a:cs typeface="Times New Roman"/>
              </a:rPr>
              <a:t>understand </a:t>
            </a:r>
            <a:r>
              <a:rPr sz="1800" spc="-100" dirty="0">
                <a:latin typeface="Times New Roman"/>
                <a:cs typeface="Times New Roman"/>
              </a:rPr>
              <a:t>how </a:t>
            </a:r>
            <a:r>
              <a:rPr sz="1800" spc="-25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25" dirty="0">
                <a:latin typeface="Times New Roman"/>
                <a:cs typeface="Times New Roman"/>
              </a:rPr>
              <a:t>sell</a:t>
            </a:r>
            <a:endParaRPr sz="1800">
              <a:latin typeface="Times New Roman"/>
              <a:cs typeface="Times New Roman"/>
            </a:endParaRPr>
          </a:p>
          <a:p>
            <a:pPr marL="560070" marR="5080" lvl="1" indent="-228600">
              <a:lnSpc>
                <a:spcPts val="1939"/>
              </a:lnSpc>
              <a:spcBef>
                <a:spcPts val="409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Management risk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100" dirty="0">
                <a:latin typeface="Times New Roman"/>
                <a:cs typeface="Times New Roman"/>
              </a:rPr>
              <a:t>losing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60" dirty="0">
                <a:latin typeface="Times New Roman"/>
                <a:cs typeface="Times New Roman"/>
              </a:rPr>
              <a:t>support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75" dirty="0">
                <a:latin typeface="Times New Roman"/>
                <a:cs typeface="Times New Roman"/>
              </a:rPr>
              <a:t>senior </a:t>
            </a:r>
            <a:r>
              <a:rPr sz="1800" spc="-95" dirty="0">
                <a:latin typeface="Times New Roman"/>
                <a:cs typeface="Times New Roman"/>
              </a:rPr>
              <a:t>management </a:t>
            </a:r>
            <a:r>
              <a:rPr sz="1800" spc="-75" dirty="0">
                <a:latin typeface="Times New Roman"/>
                <a:cs typeface="Times New Roman"/>
              </a:rPr>
              <a:t>due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145" dirty="0">
                <a:latin typeface="Times New Roman"/>
                <a:cs typeface="Times New Roman"/>
              </a:rPr>
              <a:t>a </a:t>
            </a:r>
            <a:r>
              <a:rPr sz="1800" spc="-110" dirty="0">
                <a:latin typeface="Times New Roman"/>
                <a:cs typeface="Times New Roman"/>
              </a:rPr>
              <a:t>change </a:t>
            </a:r>
            <a:r>
              <a:rPr sz="1800" spc="-520" dirty="0">
                <a:latin typeface="Times New Roman"/>
                <a:cs typeface="Times New Roman"/>
              </a:rPr>
              <a:t>in </a:t>
            </a:r>
            <a:r>
              <a:rPr sz="1800" spc="-425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focus </a:t>
            </a:r>
            <a:r>
              <a:rPr sz="1800" spc="-30" dirty="0">
                <a:latin typeface="Times New Roman"/>
                <a:cs typeface="Times New Roman"/>
              </a:rPr>
              <a:t>or </a:t>
            </a:r>
            <a:r>
              <a:rPr sz="1800" spc="-145" dirty="0">
                <a:latin typeface="Times New Roman"/>
                <a:cs typeface="Times New Roman"/>
              </a:rPr>
              <a:t>a </a:t>
            </a:r>
            <a:r>
              <a:rPr sz="1800" spc="-110" dirty="0">
                <a:latin typeface="Times New Roman"/>
                <a:cs typeface="Times New Roman"/>
              </a:rPr>
              <a:t>change </a:t>
            </a:r>
            <a:r>
              <a:rPr sz="1800" spc="-85" dirty="0">
                <a:latin typeface="Times New Roman"/>
                <a:cs typeface="Times New Roman"/>
              </a:rPr>
              <a:t>in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people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2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b="1" dirty="0">
                <a:latin typeface="Times New Roman"/>
                <a:cs typeface="Times New Roman"/>
              </a:rPr>
              <a:t>Budget </a:t>
            </a:r>
            <a:r>
              <a:rPr sz="1800" b="1" spc="-20" dirty="0">
                <a:latin typeface="Times New Roman"/>
                <a:cs typeface="Times New Roman"/>
              </a:rPr>
              <a:t>risk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100" dirty="0">
                <a:latin typeface="Times New Roman"/>
                <a:cs typeface="Times New Roman"/>
              </a:rPr>
              <a:t>losing </a:t>
            </a:r>
            <a:r>
              <a:rPr sz="1800" spc="-85" dirty="0">
                <a:latin typeface="Times New Roman"/>
                <a:cs typeface="Times New Roman"/>
              </a:rPr>
              <a:t>budgetary </a:t>
            </a:r>
            <a:r>
              <a:rPr sz="1800" spc="-30" dirty="0">
                <a:latin typeface="Times New Roman"/>
                <a:cs typeface="Times New Roman"/>
              </a:rPr>
              <a:t>or </a:t>
            </a:r>
            <a:r>
              <a:rPr sz="1800" spc="-75" dirty="0">
                <a:latin typeface="Times New Roman"/>
                <a:cs typeface="Times New Roman"/>
              </a:rPr>
              <a:t>personnel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commitment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657859"/>
            <a:ext cx="74256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0" dirty="0"/>
              <a:t>Risk </a:t>
            </a:r>
            <a:r>
              <a:rPr sz="4000" spc="-150" dirty="0"/>
              <a:t>Categorization </a:t>
            </a:r>
            <a:r>
              <a:rPr sz="4000" spc="875" dirty="0"/>
              <a:t>–</a:t>
            </a:r>
            <a:r>
              <a:rPr sz="4000" spc="-630" dirty="0"/>
              <a:t> </a:t>
            </a:r>
            <a:r>
              <a:rPr sz="4000" spc="-114" dirty="0"/>
              <a:t>Approach </a:t>
            </a:r>
            <a:r>
              <a:rPr sz="4000" spc="240" dirty="0"/>
              <a:t>#2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504809"/>
            <a:ext cx="7980045" cy="265239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509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120" dirty="0">
                <a:latin typeface="Times New Roman"/>
                <a:cs typeface="Times New Roman"/>
              </a:rPr>
              <a:t>Known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risks</a:t>
            </a:r>
            <a:endParaRPr sz="2000">
              <a:latin typeface="Times New Roman"/>
              <a:cs typeface="Times New Roman"/>
            </a:endParaRPr>
          </a:p>
          <a:p>
            <a:pPr marL="560070" marR="5080" lvl="1" indent="-228600">
              <a:lnSpc>
                <a:spcPct val="100000"/>
              </a:lnSpc>
              <a:spcBef>
                <a:spcPts val="37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00" dirty="0">
                <a:latin typeface="Times New Roman"/>
                <a:cs typeface="Times New Roman"/>
              </a:rPr>
              <a:t>Those </a:t>
            </a:r>
            <a:r>
              <a:rPr sz="1800" spc="-95" dirty="0">
                <a:latin typeface="Times New Roman"/>
                <a:cs typeface="Times New Roman"/>
              </a:rPr>
              <a:t>risks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110" dirty="0">
                <a:latin typeface="Times New Roman"/>
                <a:cs typeface="Times New Roman"/>
              </a:rPr>
              <a:t>can </a:t>
            </a:r>
            <a:r>
              <a:rPr sz="1800" spc="-85" dirty="0">
                <a:latin typeface="Times New Roman"/>
                <a:cs typeface="Times New Roman"/>
              </a:rPr>
              <a:t>be </a:t>
            </a:r>
            <a:r>
              <a:rPr sz="18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uncovered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after </a:t>
            </a:r>
            <a:r>
              <a:rPr sz="1800" spc="-85" dirty="0">
                <a:latin typeface="Times New Roman"/>
                <a:cs typeface="Times New Roman"/>
              </a:rPr>
              <a:t>careful </a:t>
            </a:r>
            <a:r>
              <a:rPr sz="1800" spc="-90" dirty="0">
                <a:latin typeface="Times New Roman"/>
                <a:cs typeface="Times New Roman"/>
              </a:rPr>
              <a:t>evaluation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55" dirty="0">
                <a:latin typeface="Times New Roman"/>
                <a:cs typeface="Times New Roman"/>
              </a:rPr>
              <a:t>the project </a:t>
            </a:r>
            <a:r>
              <a:rPr sz="1800" spc="-60" dirty="0">
                <a:latin typeface="Times New Roman"/>
                <a:cs typeface="Times New Roman"/>
              </a:rPr>
              <a:t>plan,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220" dirty="0">
                <a:latin typeface="Times New Roman"/>
                <a:cs typeface="Times New Roman"/>
              </a:rPr>
              <a:t>business 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spc="-85" dirty="0">
                <a:latin typeface="Times New Roman"/>
                <a:cs typeface="Times New Roman"/>
              </a:rPr>
              <a:t>technical </a:t>
            </a:r>
            <a:r>
              <a:rPr sz="1800" spc="-70" dirty="0">
                <a:latin typeface="Times New Roman"/>
                <a:cs typeface="Times New Roman"/>
              </a:rPr>
              <a:t>environment </a:t>
            </a:r>
            <a:r>
              <a:rPr sz="1800" spc="-85" dirty="0">
                <a:latin typeface="Times New Roman"/>
                <a:cs typeface="Times New Roman"/>
              </a:rPr>
              <a:t>in </a:t>
            </a:r>
            <a:r>
              <a:rPr sz="1800" spc="-110" dirty="0">
                <a:latin typeface="Times New Roman"/>
                <a:cs typeface="Times New Roman"/>
              </a:rPr>
              <a:t>which </a:t>
            </a:r>
            <a:r>
              <a:rPr sz="1800" spc="-55" dirty="0">
                <a:latin typeface="Times New Roman"/>
                <a:cs typeface="Times New Roman"/>
              </a:rPr>
              <a:t>the project </a:t>
            </a:r>
            <a:r>
              <a:rPr sz="1800" spc="-120" dirty="0">
                <a:latin typeface="Times New Roman"/>
                <a:cs typeface="Times New Roman"/>
              </a:rPr>
              <a:t>is </a:t>
            </a:r>
            <a:r>
              <a:rPr sz="1800" spc="-100" dirty="0">
                <a:latin typeface="Times New Roman"/>
                <a:cs typeface="Times New Roman"/>
              </a:rPr>
              <a:t>being </a:t>
            </a:r>
            <a:r>
              <a:rPr sz="1800" spc="-70" dirty="0">
                <a:latin typeface="Times New Roman"/>
                <a:cs typeface="Times New Roman"/>
              </a:rPr>
              <a:t>developed,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spc="-45" dirty="0">
                <a:latin typeface="Times New Roman"/>
                <a:cs typeface="Times New Roman"/>
              </a:rPr>
              <a:t>other </a:t>
            </a:r>
            <a:r>
              <a:rPr sz="1800" spc="-80" dirty="0">
                <a:latin typeface="Times New Roman"/>
                <a:cs typeface="Times New Roman"/>
              </a:rPr>
              <a:t>reliable  information </a:t>
            </a:r>
            <a:r>
              <a:rPr sz="1800" spc="-85" dirty="0">
                <a:latin typeface="Times New Roman"/>
                <a:cs typeface="Times New Roman"/>
              </a:rPr>
              <a:t>sources </a:t>
            </a:r>
            <a:r>
              <a:rPr sz="1800" spc="-10" dirty="0">
                <a:latin typeface="Times New Roman"/>
                <a:cs typeface="Times New Roman"/>
              </a:rPr>
              <a:t>(e.g., </a:t>
            </a:r>
            <a:r>
              <a:rPr sz="1800" spc="-80" dirty="0">
                <a:latin typeface="Times New Roman"/>
                <a:cs typeface="Times New Roman"/>
              </a:rPr>
              <a:t>unrealistic </a:t>
            </a:r>
            <a:r>
              <a:rPr sz="1800" spc="-85" dirty="0">
                <a:latin typeface="Times New Roman"/>
                <a:cs typeface="Times New Roman"/>
              </a:rPr>
              <a:t>delivery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date)</a:t>
            </a:r>
            <a:endParaRPr sz="18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8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85" dirty="0">
                <a:latin typeface="Times New Roman"/>
                <a:cs typeface="Times New Roman"/>
              </a:rPr>
              <a:t>Predictable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risks</a:t>
            </a:r>
            <a:endParaRPr sz="20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37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00" dirty="0">
                <a:latin typeface="Times New Roman"/>
                <a:cs typeface="Times New Roman"/>
              </a:rPr>
              <a:t>Those </a:t>
            </a:r>
            <a:r>
              <a:rPr sz="1800" spc="-95" dirty="0">
                <a:latin typeface="Times New Roman"/>
                <a:cs typeface="Times New Roman"/>
              </a:rPr>
              <a:t>risks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65" dirty="0">
                <a:latin typeface="Times New Roman"/>
                <a:cs typeface="Times New Roman"/>
              </a:rPr>
              <a:t>are </a:t>
            </a:r>
            <a:r>
              <a:rPr sz="18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extrapolated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from </a:t>
            </a:r>
            <a:r>
              <a:rPr sz="1800" spc="-85" dirty="0">
                <a:latin typeface="Times New Roman"/>
                <a:cs typeface="Times New Roman"/>
              </a:rPr>
              <a:t>past </a:t>
            </a:r>
            <a:r>
              <a:rPr sz="1800" spc="-55" dirty="0">
                <a:latin typeface="Times New Roman"/>
                <a:cs typeface="Times New Roman"/>
              </a:rPr>
              <a:t>project </a:t>
            </a:r>
            <a:r>
              <a:rPr sz="1800" spc="-70" dirty="0">
                <a:latin typeface="Times New Roman"/>
                <a:cs typeface="Times New Roman"/>
              </a:rPr>
              <a:t>experience </a:t>
            </a:r>
            <a:r>
              <a:rPr sz="1800" spc="-10" dirty="0">
                <a:latin typeface="Times New Roman"/>
                <a:cs typeface="Times New Roman"/>
              </a:rPr>
              <a:t>(e.g., </a:t>
            </a:r>
            <a:r>
              <a:rPr sz="1800" spc="-85" dirty="0">
                <a:latin typeface="Times New Roman"/>
                <a:cs typeface="Times New Roman"/>
              </a:rPr>
              <a:t>past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turnover)</a:t>
            </a:r>
            <a:endParaRPr sz="18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8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spc="-85" dirty="0">
                <a:latin typeface="Times New Roman"/>
                <a:cs typeface="Times New Roman"/>
              </a:rPr>
              <a:t>Unpredictable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risks</a:t>
            </a:r>
            <a:endParaRPr sz="20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37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00" dirty="0">
                <a:latin typeface="Times New Roman"/>
                <a:cs typeface="Times New Roman"/>
              </a:rPr>
              <a:t>Those </a:t>
            </a:r>
            <a:r>
              <a:rPr sz="1800" spc="-95" dirty="0">
                <a:latin typeface="Times New Roman"/>
                <a:cs typeface="Times New Roman"/>
              </a:rPr>
              <a:t>risks </a:t>
            </a:r>
            <a:r>
              <a:rPr sz="1800" spc="-55" dirty="0">
                <a:latin typeface="Times New Roman"/>
                <a:cs typeface="Times New Roman"/>
              </a:rPr>
              <a:t>that </a:t>
            </a:r>
            <a:r>
              <a:rPr sz="1800" spc="-110" dirty="0">
                <a:latin typeface="Times New Roman"/>
                <a:cs typeface="Times New Roman"/>
              </a:rPr>
              <a:t>can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spc="-80" dirty="0">
                <a:latin typeface="Times New Roman"/>
                <a:cs typeface="Times New Roman"/>
              </a:rPr>
              <a:t>do </a:t>
            </a:r>
            <a:r>
              <a:rPr sz="1800" spc="-50" dirty="0">
                <a:latin typeface="Times New Roman"/>
                <a:cs typeface="Times New Roman"/>
              </a:rPr>
              <a:t>occur, </a:t>
            </a:r>
            <a:r>
              <a:rPr sz="1800" spc="-55" dirty="0">
                <a:latin typeface="Times New Roman"/>
                <a:cs typeface="Times New Roman"/>
              </a:rPr>
              <a:t>but </a:t>
            </a:r>
            <a:r>
              <a:rPr sz="1800" spc="-65" dirty="0">
                <a:latin typeface="Times New Roman"/>
                <a:cs typeface="Times New Roman"/>
              </a:rPr>
              <a:t>are extremely </a:t>
            </a:r>
            <a:r>
              <a:rPr sz="1800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difficult </a:t>
            </a:r>
            <a:r>
              <a:rPr sz="18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800" u="heavy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identify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in </a:t>
            </a:r>
            <a:r>
              <a:rPr sz="1800" spc="-110" dirty="0">
                <a:latin typeface="Times New Roman"/>
                <a:cs typeface="Times New Roman"/>
              </a:rPr>
              <a:t>advance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42620"/>
            <a:ext cx="72364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Reactive </a:t>
            </a:r>
            <a:r>
              <a:rPr spc="-125" dirty="0"/>
              <a:t>vs. </a:t>
            </a:r>
            <a:r>
              <a:rPr spc="-130" dirty="0"/>
              <a:t>Proactive </a:t>
            </a:r>
            <a:r>
              <a:rPr spc="20" dirty="0"/>
              <a:t>Risk</a:t>
            </a:r>
            <a:r>
              <a:rPr spc="-380" dirty="0"/>
              <a:t> </a:t>
            </a:r>
            <a:r>
              <a:rPr spc="-80" dirty="0"/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808762"/>
            <a:ext cx="7385050" cy="29781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275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u="heavy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Reactive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risk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strategies</a:t>
            </a:r>
            <a:endParaRPr sz="20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6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40" dirty="0">
                <a:latin typeface="Times New Roman"/>
                <a:cs typeface="Times New Roman"/>
              </a:rPr>
              <a:t>"Don't worry, </a:t>
            </a:r>
            <a:r>
              <a:rPr sz="1800" spc="-70" dirty="0">
                <a:latin typeface="Times New Roman"/>
                <a:cs typeface="Times New Roman"/>
              </a:rPr>
              <a:t>I'll </a:t>
            </a:r>
            <a:r>
              <a:rPr sz="1800" spc="-75" dirty="0">
                <a:latin typeface="Times New Roman"/>
                <a:cs typeface="Times New Roman"/>
              </a:rPr>
              <a:t>think </a:t>
            </a:r>
            <a:r>
              <a:rPr sz="1800" spc="-105" dirty="0">
                <a:latin typeface="Times New Roman"/>
                <a:cs typeface="Times New Roman"/>
              </a:rPr>
              <a:t>of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something"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5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95" dirty="0">
                <a:latin typeface="Times New Roman"/>
                <a:cs typeface="Times New Roman"/>
              </a:rPr>
              <a:t>The </a:t>
            </a:r>
            <a:r>
              <a:rPr sz="1800" spc="-80" dirty="0">
                <a:latin typeface="Times New Roman"/>
                <a:cs typeface="Times New Roman"/>
              </a:rPr>
              <a:t>majority </a:t>
            </a:r>
            <a:r>
              <a:rPr sz="1800" spc="-105" dirty="0">
                <a:latin typeface="Times New Roman"/>
                <a:cs typeface="Times New Roman"/>
              </a:rPr>
              <a:t>of </a:t>
            </a:r>
            <a:r>
              <a:rPr sz="1800" spc="-80" dirty="0">
                <a:latin typeface="Times New Roman"/>
                <a:cs typeface="Times New Roman"/>
              </a:rPr>
              <a:t>software </a:t>
            </a:r>
            <a:r>
              <a:rPr sz="1800" spc="-90" dirty="0">
                <a:latin typeface="Times New Roman"/>
                <a:cs typeface="Times New Roman"/>
              </a:rPr>
              <a:t>teams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spc="-105" dirty="0">
                <a:latin typeface="Times New Roman"/>
                <a:cs typeface="Times New Roman"/>
              </a:rPr>
              <a:t>managers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rely </a:t>
            </a:r>
            <a:r>
              <a:rPr sz="1800" spc="-80" dirty="0">
                <a:latin typeface="Times New Roman"/>
                <a:cs typeface="Times New Roman"/>
              </a:rPr>
              <a:t>on this </a:t>
            </a:r>
            <a:r>
              <a:rPr sz="1800" spc="-90" dirty="0">
                <a:latin typeface="Times New Roman"/>
                <a:cs typeface="Times New Roman"/>
              </a:rPr>
              <a:t>approach</a:t>
            </a:r>
            <a:endParaRPr sz="18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6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85" dirty="0">
                <a:latin typeface="Times New Roman"/>
                <a:cs typeface="Times New Roman"/>
              </a:rPr>
              <a:t>Nothing </a:t>
            </a:r>
            <a:r>
              <a:rPr sz="1800" spc="-114" dirty="0">
                <a:latin typeface="Times New Roman"/>
                <a:cs typeface="Times New Roman"/>
              </a:rPr>
              <a:t>is </a:t>
            </a:r>
            <a:r>
              <a:rPr sz="1800" spc="-80" dirty="0">
                <a:latin typeface="Times New Roman"/>
                <a:cs typeface="Times New Roman"/>
              </a:rPr>
              <a:t>done </a:t>
            </a:r>
            <a:r>
              <a:rPr sz="1800" spc="-75" dirty="0">
                <a:latin typeface="Times New Roman"/>
                <a:cs typeface="Times New Roman"/>
              </a:rPr>
              <a:t>about </a:t>
            </a:r>
            <a:r>
              <a:rPr sz="1800" spc="-95" dirty="0">
                <a:latin typeface="Times New Roman"/>
                <a:cs typeface="Times New Roman"/>
              </a:rPr>
              <a:t>risks </a:t>
            </a:r>
            <a:r>
              <a:rPr sz="1800" spc="-60" dirty="0">
                <a:latin typeface="Times New Roman"/>
                <a:cs typeface="Times New Roman"/>
              </a:rPr>
              <a:t>until </a:t>
            </a:r>
            <a:r>
              <a:rPr sz="1800" spc="-90" dirty="0">
                <a:latin typeface="Times New Roman"/>
                <a:cs typeface="Times New Roman"/>
              </a:rPr>
              <a:t>something </a:t>
            </a:r>
            <a:r>
              <a:rPr sz="1800" spc="-110" dirty="0">
                <a:latin typeface="Times New Roman"/>
                <a:cs typeface="Times New Roman"/>
              </a:rPr>
              <a:t>goes </a:t>
            </a:r>
            <a:r>
              <a:rPr sz="1800" spc="-80" dirty="0">
                <a:latin typeface="Times New Roman"/>
                <a:cs typeface="Times New Roman"/>
              </a:rPr>
              <a:t>wrong</a:t>
            </a:r>
            <a:endParaRPr sz="1800">
              <a:latin typeface="Times New Roman"/>
              <a:cs typeface="Times New Roman"/>
            </a:endParaRPr>
          </a:p>
          <a:p>
            <a:pPr marL="607060">
              <a:lnSpc>
                <a:spcPct val="100000"/>
              </a:lnSpc>
              <a:spcBef>
                <a:spcPts val="180"/>
              </a:spcBef>
            </a:pPr>
            <a:r>
              <a:rPr sz="2025" spc="1372" baseline="10288" dirty="0">
                <a:solidFill>
                  <a:srgbClr val="E5B0AA"/>
                </a:solidFill>
                <a:latin typeface="Symbol"/>
                <a:cs typeface="Symbol"/>
              </a:rPr>
              <a:t></a:t>
            </a:r>
            <a:r>
              <a:rPr sz="2025" spc="937" baseline="10288" dirty="0">
                <a:solidFill>
                  <a:srgbClr val="E5B0AA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latin typeface="Times New Roman"/>
                <a:cs typeface="Times New Roman"/>
              </a:rPr>
              <a:t>The </a:t>
            </a:r>
            <a:r>
              <a:rPr sz="1600" spc="-70" dirty="0">
                <a:latin typeface="Times New Roman"/>
                <a:cs typeface="Times New Roman"/>
              </a:rPr>
              <a:t>team </a:t>
            </a:r>
            <a:r>
              <a:rPr sz="1600" spc="-55" dirty="0">
                <a:latin typeface="Times New Roman"/>
                <a:cs typeface="Times New Roman"/>
              </a:rPr>
              <a:t>then </a:t>
            </a:r>
            <a:r>
              <a:rPr sz="1600" spc="-95" dirty="0">
                <a:latin typeface="Times New Roman"/>
                <a:cs typeface="Times New Roman"/>
              </a:rPr>
              <a:t>flies </a:t>
            </a:r>
            <a:r>
              <a:rPr sz="1600" spc="-55" dirty="0">
                <a:latin typeface="Times New Roman"/>
                <a:cs typeface="Times New Roman"/>
              </a:rPr>
              <a:t>into </a:t>
            </a:r>
            <a:r>
              <a:rPr sz="1600" spc="-75" dirty="0">
                <a:latin typeface="Times New Roman"/>
                <a:cs typeface="Times New Roman"/>
              </a:rPr>
              <a:t>action </a:t>
            </a:r>
            <a:r>
              <a:rPr sz="1600" spc="-80" dirty="0">
                <a:latin typeface="Times New Roman"/>
                <a:cs typeface="Times New Roman"/>
              </a:rPr>
              <a:t>in </a:t>
            </a:r>
            <a:r>
              <a:rPr sz="1600" spc="-100" dirty="0">
                <a:latin typeface="Times New Roman"/>
                <a:cs typeface="Times New Roman"/>
              </a:rPr>
              <a:t>an </a:t>
            </a:r>
            <a:r>
              <a:rPr sz="1600" spc="-45" dirty="0">
                <a:latin typeface="Times New Roman"/>
                <a:cs typeface="Times New Roman"/>
              </a:rPr>
              <a:t>attempt </a:t>
            </a:r>
            <a:r>
              <a:rPr sz="1600" spc="-30" dirty="0">
                <a:latin typeface="Times New Roman"/>
                <a:cs typeface="Times New Roman"/>
              </a:rPr>
              <a:t>to </a:t>
            </a:r>
            <a:r>
              <a:rPr sz="1600" spc="-45" dirty="0">
                <a:latin typeface="Times New Roman"/>
                <a:cs typeface="Times New Roman"/>
              </a:rPr>
              <a:t>correct </a:t>
            </a:r>
            <a:r>
              <a:rPr sz="1600" spc="-55" dirty="0">
                <a:latin typeface="Times New Roman"/>
                <a:cs typeface="Times New Roman"/>
              </a:rPr>
              <a:t>the </a:t>
            </a:r>
            <a:r>
              <a:rPr sz="1600" spc="-65" dirty="0">
                <a:latin typeface="Times New Roman"/>
                <a:cs typeface="Times New Roman"/>
              </a:rPr>
              <a:t>problem </a:t>
            </a:r>
            <a:r>
              <a:rPr sz="1600" spc="-80" dirty="0">
                <a:latin typeface="Times New Roman"/>
                <a:cs typeface="Times New Roman"/>
              </a:rPr>
              <a:t>rapidly </a:t>
            </a:r>
            <a:r>
              <a:rPr sz="1600" spc="-60" dirty="0">
                <a:latin typeface="Times New Roman"/>
                <a:cs typeface="Times New Roman"/>
              </a:rPr>
              <a:t>(fire </a:t>
            </a:r>
            <a:r>
              <a:rPr sz="1600" spc="-165" dirty="0">
                <a:latin typeface="Times New Roman"/>
                <a:cs typeface="Times New Roman"/>
              </a:rPr>
              <a:t>fighting)</a:t>
            </a:r>
            <a:endParaRPr sz="16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5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95" dirty="0">
                <a:latin typeface="Times New Roman"/>
                <a:cs typeface="Times New Roman"/>
              </a:rPr>
              <a:t>Crisis management </a:t>
            </a:r>
            <a:r>
              <a:rPr sz="1800" spc="-120" dirty="0">
                <a:latin typeface="Times New Roman"/>
                <a:cs typeface="Times New Roman"/>
              </a:rPr>
              <a:t>is </a:t>
            </a:r>
            <a:r>
              <a:rPr sz="1800" spc="-55" dirty="0">
                <a:latin typeface="Times New Roman"/>
                <a:cs typeface="Times New Roman"/>
              </a:rPr>
              <a:t>the </a:t>
            </a:r>
            <a:r>
              <a:rPr sz="1800" spc="-95" dirty="0">
                <a:latin typeface="Times New Roman"/>
                <a:cs typeface="Times New Roman"/>
              </a:rPr>
              <a:t>choice </a:t>
            </a:r>
            <a:r>
              <a:rPr sz="1800" spc="-110" dirty="0">
                <a:latin typeface="Times New Roman"/>
                <a:cs typeface="Times New Roman"/>
              </a:rPr>
              <a:t>of </a:t>
            </a:r>
            <a:r>
              <a:rPr sz="1800" spc="-95" dirty="0">
                <a:latin typeface="Times New Roman"/>
                <a:cs typeface="Times New Roman"/>
              </a:rPr>
              <a:t>management </a:t>
            </a:r>
            <a:r>
              <a:rPr sz="1800" spc="-85" dirty="0">
                <a:latin typeface="Times New Roman"/>
                <a:cs typeface="Times New Roman"/>
              </a:rPr>
              <a:t>techniques</a:t>
            </a:r>
            <a:endParaRPr sz="18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330"/>
              </a:spcBef>
              <a:buClr>
                <a:srgbClr val="D24716"/>
              </a:buClr>
              <a:buSzPct val="85000"/>
              <a:buFont typeface="Symbol"/>
              <a:buChar char=""/>
              <a:tabLst>
                <a:tab pos="285750" algn="l"/>
              </a:tabLst>
            </a:pPr>
            <a:r>
              <a:rPr sz="20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Proactive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risk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strategies</a:t>
            </a:r>
            <a:endParaRPr sz="2000">
              <a:latin typeface="Times New Roman"/>
              <a:cs typeface="Times New Roman"/>
            </a:endParaRPr>
          </a:p>
          <a:p>
            <a:pPr marL="560070" lvl="1" indent="-228600">
              <a:lnSpc>
                <a:spcPct val="100000"/>
              </a:lnSpc>
              <a:spcBef>
                <a:spcPts val="160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105" dirty="0">
                <a:latin typeface="Times New Roman"/>
                <a:cs typeface="Times New Roman"/>
              </a:rPr>
              <a:t>Steps </a:t>
            </a:r>
            <a:r>
              <a:rPr sz="1800" spc="-65" dirty="0">
                <a:latin typeface="Times New Roman"/>
                <a:cs typeface="Times New Roman"/>
              </a:rPr>
              <a:t>for </a:t>
            </a:r>
            <a:r>
              <a:rPr sz="1800" spc="-85" dirty="0">
                <a:latin typeface="Times New Roman"/>
                <a:cs typeface="Times New Roman"/>
              </a:rPr>
              <a:t>risk </a:t>
            </a:r>
            <a:r>
              <a:rPr sz="1800" spc="-95" dirty="0">
                <a:latin typeface="Times New Roman"/>
                <a:cs typeface="Times New Roman"/>
              </a:rPr>
              <a:t>management </a:t>
            </a:r>
            <a:r>
              <a:rPr sz="1800" spc="-65" dirty="0">
                <a:latin typeface="Times New Roman"/>
                <a:cs typeface="Times New Roman"/>
              </a:rPr>
              <a:t>are </a:t>
            </a:r>
            <a:r>
              <a:rPr sz="1800" spc="-90" dirty="0">
                <a:latin typeface="Times New Roman"/>
                <a:cs typeface="Times New Roman"/>
              </a:rPr>
              <a:t>followed </a:t>
            </a:r>
            <a:r>
              <a:rPr sz="1800" spc="-80" dirty="0">
                <a:latin typeface="Times New Roman"/>
                <a:cs typeface="Times New Roman"/>
              </a:rPr>
              <a:t>(see </a:t>
            </a:r>
            <a:r>
              <a:rPr sz="1800" spc="-55" dirty="0">
                <a:latin typeface="Times New Roman"/>
                <a:cs typeface="Times New Roman"/>
              </a:rPr>
              <a:t>next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slide)</a:t>
            </a:r>
            <a:endParaRPr sz="1800">
              <a:latin typeface="Times New Roman"/>
              <a:cs typeface="Times New Roman"/>
            </a:endParaRPr>
          </a:p>
          <a:p>
            <a:pPr marL="560070" marR="13335" lvl="1" indent="-228600">
              <a:lnSpc>
                <a:spcPts val="1939"/>
              </a:lnSpc>
              <a:spcBef>
                <a:spcPts val="409"/>
              </a:spcBef>
              <a:buClr>
                <a:srgbClr val="9A2C1E"/>
              </a:buClr>
              <a:buSzPct val="83333"/>
              <a:buFont typeface="Symbol"/>
              <a:buChar char=""/>
              <a:tabLst>
                <a:tab pos="560070" algn="l"/>
              </a:tabLst>
            </a:pPr>
            <a:r>
              <a:rPr sz="1800" spc="-80" dirty="0">
                <a:latin typeface="Times New Roman"/>
                <a:cs typeface="Times New Roman"/>
              </a:rPr>
              <a:t>Primary </a:t>
            </a:r>
            <a:r>
              <a:rPr sz="1800" spc="-85" dirty="0">
                <a:latin typeface="Times New Roman"/>
                <a:cs typeface="Times New Roman"/>
              </a:rPr>
              <a:t>objective </a:t>
            </a:r>
            <a:r>
              <a:rPr sz="1800" spc="-114" dirty="0">
                <a:latin typeface="Times New Roman"/>
                <a:cs typeface="Times New Roman"/>
              </a:rPr>
              <a:t>is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u="heavy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avoid </a:t>
            </a:r>
            <a:r>
              <a:rPr sz="1800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risk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120" dirty="0">
                <a:latin typeface="Times New Roman"/>
                <a:cs typeface="Times New Roman"/>
              </a:rPr>
              <a:t>have </a:t>
            </a:r>
            <a:r>
              <a:rPr sz="1800" spc="-145" dirty="0">
                <a:latin typeface="Times New Roman"/>
                <a:cs typeface="Times New Roman"/>
              </a:rPr>
              <a:t>a </a:t>
            </a:r>
            <a:r>
              <a:rPr sz="18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contingency </a:t>
            </a:r>
            <a:r>
              <a:rPr sz="18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plan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in </a:t>
            </a:r>
            <a:r>
              <a:rPr sz="1800" spc="-95" dirty="0">
                <a:latin typeface="Times New Roman"/>
                <a:cs typeface="Times New Roman"/>
              </a:rPr>
              <a:t>place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245" dirty="0">
                <a:latin typeface="Times New Roman"/>
                <a:cs typeface="Times New Roman"/>
              </a:rPr>
              <a:t>handle  </a:t>
            </a:r>
            <a:r>
              <a:rPr sz="1800" spc="-100" dirty="0">
                <a:latin typeface="Times New Roman"/>
                <a:cs typeface="Times New Roman"/>
              </a:rPr>
              <a:t>unavoidable </a:t>
            </a:r>
            <a:r>
              <a:rPr sz="1800" spc="-95" dirty="0">
                <a:latin typeface="Times New Roman"/>
                <a:cs typeface="Times New Roman"/>
              </a:rPr>
              <a:t>risks </a:t>
            </a:r>
            <a:r>
              <a:rPr sz="1800" spc="-85" dirty="0">
                <a:latin typeface="Times New Roman"/>
                <a:cs typeface="Times New Roman"/>
              </a:rPr>
              <a:t>in </a:t>
            </a:r>
            <a:r>
              <a:rPr sz="1800" spc="-145" dirty="0">
                <a:latin typeface="Times New Roman"/>
                <a:cs typeface="Times New Roman"/>
              </a:rPr>
              <a:t>a </a:t>
            </a:r>
            <a:r>
              <a:rPr sz="1800" spc="-60" dirty="0">
                <a:latin typeface="Times New Roman"/>
                <a:cs typeface="Times New Roman"/>
              </a:rPr>
              <a:t>controlled </a:t>
            </a:r>
            <a:r>
              <a:rPr sz="1800" spc="-100" dirty="0">
                <a:latin typeface="Times New Roman"/>
                <a:cs typeface="Times New Roman"/>
              </a:rPr>
              <a:t>and </a:t>
            </a:r>
            <a:r>
              <a:rPr sz="1800" spc="-90" dirty="0">
                <a:latin typeface="Times New Roman"/>
                <a:cs typeface="Times New Roman"/>
              </a:rPr>
              <a:t>effective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manner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03579"/>
            <a:ext cx="59575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Steps </a:t>
            </a:r>
            <a:r>
              <a:rPr sz="4000" spc="-204" dirty="0"/>
              <a:t>for </a:t>
            </a:r>
            <a:r>
              <a:rPr sz="4000" spc="20" dirty="0"/>
              <a:t>Risk</a:t>
            </a:r>
            <a:r>
              <a:rPr sz="4000" spc="-490" dirty="0"/>
              <a:t> </a:t>
            </a:r>
            <a:r>
              <a:rPr sz="4000" spc="-35" dirty="0"/>
              <a:t>Management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139" y="1407160"/>
            <a:ext cx="7335520" cy="24523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680"/>
              </a:spcBef>
              <a:buClr>
                <a:srgbClr val="D24716"/>
              </a:buClr>
              <a:buSzPct val="85000"/>
              <a:buAutoNum type="arabicParenR"/>
              <a:tabLst>
                <a:tab pos="621665" algn="l"/>
                <a:tab pos="622300" algn="l"/>
              </a:tabLst>
            </a:pPr>
            <a:r>
              <a:rPr sz="20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Identify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possible </a:t>
            </a:r>
            <a:r>
              <a:rPr sz="2000" spc="-85" dirty="0">
                <a:latin typeface="Times New Roman"/>
                <a:cs typeface="Times New Roman"/>
              </a:rPr>
              <a:t>risks; </a:t>
            </a:r>
            <a:r>
              <a:rPr sz="2000" spc="-100" dirty="0">
                <a:latin typeface="Times New Roman"/>
                <a:cs typeface="Times New Roman"/>
              </a:rPr>
              <a:t>recognize </a:t>
            </a:r>
            <a:r>
              <a:rPr sz="2000" spc="-95" dirty="0">
                <a:latin typeface="Times New Roman"/>
                <a:cs typeface="Times New Roman"/>
              </a:rPr>
              <a:t>what </a:t>
            </a:r>
            <a:r>
              <a:rPr sz="2000" spc="-125" dirty="0">
                <a:latin typeface="Times New Roman"/>
                <a:cs typeface="Times New Roman"/>
              </a:rPr>
              <a:t>can go 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wrong</a:t>
            </a:r>
            <a:endParaRPr sz="2000">
              <a:latin typeface="Times New Roman"/>
              <a:cs typeface="Times New Roman"/>
            </a:endParaRPr>
          </a:p>
          <a:p>
            <a:pPr marL="622300" marR="339090" indent="-609600">
              <a:lnSpc>
                <a:spcPct val="100000"/>
              </a:lnSpc>
              <a:spcBef>
                <a:spcPts val="580"/>
              </a:spcBef>
              <a:buClr>
                <a:srgbClr val="D24716"/>
              </a:buClr>
              <a:buSzPct val="85000"/>
              <a:buAutoNum type="arabicParenR"/>
              <a:tabLst>
                <a:tab pos="621665" algn="l"/>
                <a:tab pos="622300" algn="l"/>
              </a:tabLst>
            </a:pPr>
            <a:r>
              <a:rPr sz="20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Analyze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each </a:t>
            </a:r>
            <a:r>
              <a:rPr sz="2000" spc="-95" dirty="0">
                <a:latin typeface="Times New Roman"/>
                <a:cs typeface="Times New Roman"/>
              </a:rPr>
              <a:t>risk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80" dirty="0">
                <a:latin typeface="Times New Roman"/>
                <a:cs typeface="Times New Roman"/>
              </a:rPr>
              <a:t>estimate </a:t>
            </a:r>
            <a:r>
              <a:rPr sz="2000" spc="-65" dirty="0">
                <a:latin typeface="Times New Roman"/>
                <a:cs typeface="Times New Roman"/>
              </a:rPr>
              <a:t>the </a:t>
            </a:r>
            <a:r>
              <a:rPr sz="20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probability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that </a:t>
            </a:r>
            <a:r>
              <a:rPr sz="2000" spc="-35" dirty="0">
                <a:latin typeface="Times New Roman"/>
                <a:cs typeface="Times New Roman"/>
              </a:rPr>
              <a:t>it </a:t>
            </a:r>
            <a:r>
              <a:rPr sz="2000" spc="-95" dirty="0">
                <a:latin typeface="Times New Roman"/>
                <a:cs typeface="Times New Roman"/>
              </a:rPr>
              <a:t>will </a:t>
            </a:r>
            <a:r>
              <a:rPr sz="2000" spc="-85" dirty="0">
                <a:latin typeface="Times New Roman"/>
                <a:cs typeface="Times New Roman"/>
              </a:rPr>
              <a:t>occur </a:t>
            </a:r>
            <a:r>
              <a:rPr sz="2000" spc="-114" dirty="0">
                <a:latin typeface="Times New Roman"/>
                <a:cs typeface="Times New Roman"/>
              </a:rPr>
              <a:t>and </a:t>
            </a:r>
            <a:r>
              <a:rPr sz="2000" spc="-65" dirty="0">
                <a:latin typeface="Times New Roman"/>
                <a:cs typeface="Times New Roman"/>
              </a:rPr>
              <a:t>the </a:t>
            </a:r>
            <a:r>
              <a:rPr sz="20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impact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(i.e., </a:t>
            </a:r>
            <a:r>
              <a:rPr sz="2000" spc="-120" dirty="0">
                <a:latin typeface="Times New Roman"/>
                <a:cs typeface="Times New Roman"/>
              </a:rPr>
              <a:t>damage) </a:t>
            </a:r>
            <a:r>
              <a:rPr sz="2000" spc="-60" dirty="0">
                <a:latin typeface="Times New Roman"/>
                <a:cs typeface="Times New Roman"/>
              </a:rPr>
              <a:t>that </a:t>
            </a:r>
            <a:r>
              <a:rPr sz="2000" spc="-40" dirty="0">
                <a:latin typeface="Times New Roman"/>
                <a:cs typeface="Times New Roman"/>
              </a:rPr>
              <a:t>it </a:t>
            </a:r>
            <a:r>
              <a:rPr sz="2000" spc="-95" dirty="0">
                <a:latin typeface="Times New Roman"/>
                <a:cs typeface="Times New Roman"/>
              </a:rPr>
              <a:t>will </a:t>
            </a:r>
            <a:r>
              <a:rPr sz="2000" spc="-85" dirty="0">
                <a:latin typeface="Times New Roman"/>
                <a:cs typeface="Times New Roman"/>
              </a:rPr>
              <a:t>do </a:t>
            </a:r>
            <a:r>
              <a:rPr sz="2000" spc="-125" dirty="0">
                <a:latin typeface="Times New Roman"/>
                <a:cs typeface="Times New Roman"/>
              </a:rPr>
              <a:t>if </a:t>
            </a:r>
            <a:r>
              <a:rPr sz="2000" spc="-35" dirty="0">
                <a:latin typeface="Times New Roman"/>
                <a:cs typeface="Times New Roman"/>
              </a:rPr>
              <a:t>it </a:t>
            </a:r>
            <a:r>
              <a:rPr sz="2000" spc="-105" dirty="0">
                <a:latin typeface="Times New Roman"/>
                <a:cs typeface="Times New Roman"/>
              </a:rPr>
              <a:t>does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occur</a:t>
            </a:r>
            <a:endParaRPr sz="20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570"/>
              </a:spcBef>
              <a:buClr>
                <a:srgbClr val="D24716"/>
              </a:buClr>
              <a:buSzPct val="85000"/>
              <a:buAutoNum type="arabicParenR"/>
              <a:tabLst>
                <a:tab pos="621665" algn="l"/>
                <a:tab pos="622300" algn="l"/>
              </a:tabLst>
            </a:pPr>
            <a:r>
              <a:rPr sz="2000" u="heavy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Rank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the </a:t>
            </a:r>
            <a:r>
              <a:rPr sz="2000" spc="-105" dirty="0">
                <a:latin typeface="Times New Roman"/>
                <a:cs typeface="Times New Roman"/>
              </a:rPr>
              <a:t>risks </a:t>
            </a:r>
            <a:r>
              <a:rPr sz="2000" spc="-140" dirty="0">
                <a:latin typeface="Times New Roman"/>
                <a:cs typeface="Times New Roman"/>
              </a:rPr>
              <a:t>by </a:t>
            </a:r>
            <a:r>
              <a:rPr sz="2000" spc="-90" dirty="0">
                <a:latin typeface="Times New Roman"/>
                <a:cs typeface="Times New Roman"/>
              </a:rPr>
              <a:t>probability </a:t>
            </a:r>
            <a:r>
              <a:rPr sz="2000" spc="-114" dirty="0">
                <a:latin typeface="Times New Roman"/>
                <a:cs typeface="Times New Roman"/>
              </a:rPr>
              <a:t>and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impact</a:t>
            </a:r>
            <a:endParaRPr sz="2000">
              <a:latin typeface="Times New Roman"/>
              <a:cs typeface="Times New Roman"/>
            </a:endParaRPr>
          </a:p>
          <a:p>
            <a:pPr marL="680085">
              <a:lnSpc>
                <a:spcPct val="100000"/>
              </a:lnSpc>
            </a:pPr>
            <a:r>
              <a:rPr sz="2000" spc="-40" dirty="0">
                <a:latin typeface="Times New Roman"/>
                <a:cs typeface="Times New Roman"/>
              </a:rPr>
              <a:t>- </a:t>
            </a:r>
            <a:r>
              <a:rPr sz="1800" spc="-95" dirty="0">
                <a:latin typeface="Times New Roman"/>
                <a:cs typeface="Times New Roman"/>
              </a:rPr>
              <a:t>Impact </a:t>
            </a:r>
            <a:r>
              <a:rPr sz="1800" spc="-135" dirty="0">
                <a:latin typeface="Times New Roman"/>
                <a:cs typeface="Times New Roman"/>
              </a:rPr>
              <a:t>may </a:t>
            </a:r>
            <a:r>
              <a:rPr sz="1800" spc="-90" dirty="0">
                <a:latin typeface="Times New Roman"/>
                <a:cs typeface="Times New Roman"/>
              </a:rPr>
              <a:t>be </a:t>
            </a:r>
            <a:r>
              <a:rPr sz="1800" spc="-80" dirty="0">
                <a:latin typeface="Times New Roman"/>
                <a:cs typeface="Times New Roman"/>
              </a:rPr>
              <a:t>negligible, marginal, </a:t>
            </a:r>
            <a:r>
              <a:rPr sz="1800" spc="-60" dirty="0">
                <a:latin typeface="Times New Roman"/>
                <a:cs typeface="Times New Roman"/>
              </a:rPr>
              <a:t>critical, </a:t>
            </a:r>
            <a:r>
              <a:rPr sz="1800" spc="-100" dirty="0">
                <a:latin typeface="Times New Roman"/>
                <a:cs typeface="Times New Roman"/>
              </a:rPr>
              <a:t>and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catastrophic</a:t>
            </a:r>
            <a:endParaRPr sz="1800">
              <a:latin typeface="Times New Roman"/>
              <a:cs typeface="Times New Roman"/>
            </a:endParaRPr>
          </a:p>
          <a:p>
            <a:pPr marL="622300" marR="5080" indent="-609600">
              <a:lnSpc>
                <a:spcPct val="100400"/>
              </a:lnSpc>
              <a:spcBef>
                <a:spcPts val="560"/>
              </a:spcBef>
              <a:buClr>
                <a:srgbClr val="D24716"/>
              </a:buClr>
              <a:buSzPct val="85000"/>
              <a:buAutoNum type="arabicParenR" startAt="4"/>
              <a:tabLst>
                <a:tab pos="621665" algn="l"/>
                <a:tab pos="622300" algn="l"/>
              </a:tabLst>
            </a:pPr>
            <a:r>
              <a:rPr sz="20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Develop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a </a:t>
            </a:r>
            <a:r>
              <a:rPr sz="2000" spc="-100" dirty="0">
                <a:latin typeface="Times New Roman"/>
                <a:cs typeface="Times New Roman"/>
              </a:rPr>
              <a:t>contingency </a:t>
            </a:r>
            <a:r>
              <a:rPr sz="2000" spc="-105" dirty="0">
                <a:latin typeface="Times New Roman"/>
                <a:cs typeface="Times New Roman"/>
              </a:rPr>
              <a:t>plan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130" dirty="0">
                <a:latin typeface="Times New Roman"/>
                <a:cs typeface="Times New Roman"/>
              </a:rPr>
              <a:t>manage </a:t>
            </a:r>
            <a:r>
              <a:rPr sz="2000" spc="-90" dirty="0">
                <a:latin typeface="Times New Roman"/>
                <a:cs typeface="Times New Roman"/>
              </a:rPr>
              <a:t>those </a:t>
            </a:r>
            <a:r>
              <a:rPr sz="2000" spc="-105" dirty="0">
                <a:latin typeface="Times New Roman"/>
                <a:cs typeface="Times New Roman"/>
              </a:rPr>
              <a:t>risks </a:t>
            </a:r>
            <a:r>
              <a:rPr sz="2000" spc="-140" dirty="0">
                <a:latin typeface="Times New Roman"/>
                <a:cs typeface="Times New Roman"/>
              </a:rPr>
              <a:t>having </a:t>
            </a:r>
            <a:r>
              <a:rPr sz="2000" u="heavy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high </a:t>
            </a:r>
            <a:r>
              <a:rPr sz="20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probability 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and </a:t>
            </a:r>
            <a:r>
              <a:rPr sz="2000" u="heavy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high</a:t>
            </a:r>
            <a:r>
              <a:rPr sz="20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impact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" y="1517650"/>
            <a:ext cx="9019540" cy="1457960"/>
          </a:xfrm>
          <a:prstGeom prst="rect">
            <a:avLst/>
          </a:prstGeom>
          <a:solidFill>
            <a:srgbClr val="D2471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500">
              <a:latin typeface="Times New Roman"/>
              <a:cs typeface="Times New Roman"/>
            </a:endParaRPr>
          </a:p>
          <a:p>
            <a:pPr marL="2590800">
              <a:lnSpc>
                <a:spcPts val="3510"/>
              </a:lnSpc>
              <a:spcBef>
                <a:spcPts val="2795"/>
              </a:spcBef>
            </a:pPr>
            <a:r>
              <a:rPr sz="4000" spc="20" dirty="0">
                <a:solidFill>
                  <a:srgbClr val="FFFFFF"/>
                </a:solidFill>
              </a:rPr>
              <a:t>Risk</a:t>
            </a:r>
            <a:r>
              <a:rPr sz="4000" spc="-220" dirty="0">
                <a:solidFill>
                  <a:srgbClr val="FFFFFF"/>
                </a:solidFill>
              </a:rPr>
              <a:t> </a:t>
            </a:r>
            <a:r>
              <a:rPr sz="4000" spc="-165" dirty="0">
                <a:solidFill>
                  <a:srgbClr val="FFFFFF"/>
                </a:solidFill>
              </a:rPr>
              <a:t>Identification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2454</Words>
  <Application>Microsoft Office PowerPoint</Application>
  <PresentationFormat>On-screen Show (4:3)</PresentationFormat>
  <Paragraphs>256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Symbol</vt:lpstr>
      <vt:lpstr>Times New Roman</vt:lpstr>
      <vt:lpstr>Trebuchet MS</vt:lpstr>
      <vt:lpstr>Wingdings</vt:lpstr>
      <vt:lpstr>Office Theme</vt:lpstr>
      <vt:lpstr>Risk Management</vt:lpstr>
      <vt:lpstr> Introduction</vt:lpstr>
      <vt:lpstr>Definition of Risk</vt:lpstr>
      <vt:lpstr>Risk Categorization – Approach #1</vt:lpstr>
      <vt:lpstr>Risk Categorization – Approach #1  (continued)</vt:lpstr>
      <vt:lpstr>Risk Categorization – Approach #2</vt:lpstr>
      <vt:lpstr>Reactive vs. Proactive Risk Strategies</vt:lpstr>
      <vt:lpstr>Steps for Risk Management</vt:lpstr>
      <vt:lpstr> Risk Identification</vt:lpstr>
      <vt:lpstr>Background</vt:lpstr>
      <vt:lpstr>Risk Item Checklist</vt:lpstr>
      <vt:lpstr>Known and Predictable Risk Categories</vt:lpstr>
      <vt:lpstr>Questionnaire on Project Risk (Questions are ordered by their relative importance to project success)</vt:lpstr>
      <vt:lpstr>Questionnaire on Project Risk  (continued)</vt:lpstr>
      <vt:lpstr>Risk Components and Drivers</vt:lpstr>
      <vt:lpstr> Risk Projection (Estimation)</vt:lpstr>
      <vt:lpstr>Background</vt:lpstr>
      <vt:lpstr>Risk Projection/Estimation Steps</vt:lpstr>
      <vt:lpstr>Contents of a Risk Table</vt:lpstr>
      <vt:lpstr>Developing a Risk Table</vt:lpstr>
      <vt:lpstr>Assessing Risk Impact</vt:lpstr>
      <vt:lpstr>Risk Mitigation, Monitoring, and  Management</vt:lpstr>
      <vt:lpstr>Background</vt:lpstr>
      <vt:lpstr>Background (continued)</vt:lpstr>
      <vt:lpstr>Background (continued)</vt:lpstr>
      <vt:lpstr>Background (continued)</vt:lpstr>
      <vt:lpstr>The RMMM Plan</vt:lpstr>
      <vt:lpstr>Seven Principles of Risk Management</vt:lpstr>
      <vt:lpstr>Examples of risk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Tevis</dc:creator>
  <cp:lastModifiedBy>DELL</cp:lastModifiedBy>
  <cp:revision>5</cp:revision>
  <dcterms:created xsi:type="dcterms:W3CDTF">2019-09-30T09:32:12Z</dcterms:created>
  <dcterms:modified xsi:type="dcterms:W3CDTF">2020-11-20T05:22:23Z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2012-10-21T00:00:00Z</vt:filetime>
  </property>
  <property fmtid="{D5CDD505-2E9C-101B-9397-08002B2CF9AE}" pid="3" name="Creator">
    <vt:lpwstr>Impress</vt:lpwstr>
  </property>
  <property fmtid="{D5CDD505-2E9C-101B-9397-08002B2CF9AE}" pid="4" name="LastSaved">
    <vt:filetime>2019-09-30T00:00:00Z</vt:filetime>
  </property>
</Properties>
</file>