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commentAuthors.xml" ContentType="application/vnd.openxmlformats-officedocument.presentationml.commentAuthors+xml"/>
  <Default Extension="doc" ContentType="application/msword"/>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comments/comment1.xml" ContentType="application/vnd.openxmlformats-officedocument.presentationml.comments+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67"/>
  </p:notesMasterIdLst>
  <p:handoutMasterIdLst>
    <p:handoutMasterId r:id="rId68"/>
  </p:handoutMasterIdLst>
  <p:sldIdLst>
    <p:sldId id="257" r:id="rId3"/>
    <p:sldId id="335" r:id="rId4"/>
    <p:sldId id="336" r:id="rId5"/>
    <p:sldId id="337" r:id="rId6"/>
    <p:sldId id="338" r:id="rId7"/>
    <p:sldId id="339" r:id="rId8"/>
    <p:sldId id="340" r:id="rId9"/>
    <p:sldId id="341" r:id="rId10"/>
    <p:sldId id="342" r:id="rId11"/>
    <p:sldId id="343" r:id="rId12"/>
    <p:sldId id="392" r:id="rId13"/>
    <p:sldId id="344" r:id="rId14"/>
    <p:sldId id="345" r:id="rId15"/>
    <p:sldId id="346" r:id="rId16"/>
    <p:sldId id="347" r:id="rId17"/>
    <p:sldId id="393" r:id="rId18"/>
    <p:sldId id="348" r:id="rId19"/>
    <p:sldId id="349" r:id="rId20"/>
    <p:sldId id="350" r:id="rId21"/>
    <p:sldId id="351" r:id="rId22"/>
    <p:sldId id="352" r:id="rId23"/>
    <p:sldId id="353" r:id="rId24"/>
    <p:sldId id="394" r:id="rId25"/>
    <p:sldId id="354" r:id="rId26"/>
    <p:sldId id="355" r:id="rId27"/>
    <p:sldId id="356" r:id="rId28"/>
    <p:sldId id="357" r:id="rId29"/>
    <p:sldId id="358" r:id="rId30"/>
    <p:sldId id="359" r:id="rId31"/>
    <p:sldId id="360" r:id="rId32"/>
    <p:sldId id="361" r:id="rId33"/>
    <p:sldId id="395" r:id="rId34"/>
    <p:sldId id="396" r:id="rId35"/>
    <p:sldId id="397" r:id="rId36"/>
    <p:sldId id="362" r:id="rId37"/>
    <p:sldId id="363" r:id="rId38"/>
    <p:sldId id="364" r:id="rId39"/>
    <p:sldId id="365" r:id="rId40"/>
    <p:sldId id="366" r:id="rId41"/>
    <p:sldId id="367" r:id="rId42"/>
    <p:sldId id="368" r:id="rId43"/>
    <p:sldId id="398" r:id="rId44"/>
    <p:sldId id="370" r:id="rId45"/>
    <p:sldId id="371" r:id="rId46"/>
    <p:sldId id="399" r:id="rId47"/>
    <p:sldId id="372" r:id="rId48"/>
    <p:sldId id="373" r:id="rId49"/>
    <p:sldId id="374" r:id="rId50"/>
    <p:sldId id="375" r:id="rId51"/>
    <p:sldId id="376" r:id="rId52"/>
    <p:sldId id="377" r:id="rId53"/>
    <p:sldId id="378" r:id="rId54"/>
    <p:sldId id="379" r:id="rId55"/>
    <p:sldId id="380" r:id="rId56"/>
    <p:sldId id="381" r:id="rId57"/>
    <p:sldId id="382" r:id="rId58"/>
    <p:sldId id="383" r:id="rId59"/>
    <p:sldId id="384" r:id="rId60"/>
    <p:sldId id="385" r:id="rId61"/>
    <p:sldId id="386" r:id="rId62"/>
    <p:sldId id="387" r:id="rId63"/>
    <p:sldId id="388" r:id="rId64"/>
    <p:sldId id="389" r:id="rId65"/>
    <p:sldId id="390" r:id="rId66"/>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chwalbe"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6699"/>
    <a:srgbClr val="5B53FF"/>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7" autoAdjust="0"/>
    <p:restoredTop sz="94551" autoAdjust="0"/>
  </p:normalViewPr>
  <p:slideViewPr>
    <p:cSldViewPr>
      <p:cViewPr varScale="1">
        <p:scale>
          <a:sx n="70" d="100"/>
          <a:sy n="70" d="100"/>
        </p:scale>
        <p:origin x="-5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commentAuthors" Target="commentAuthor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05-01-21T13:14:57.131" idx="1">
    <p:pos x="5548" y="360"/>
    <p:text>I can't seem to read the final art files for this chapter. This figure is the same as what should be here except for the dates.  OK as is, or can someone put in the proper art file?</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C62A5CA2-6C81-40C4-8A61-8BCDA1F1DFE7}"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a:p>
        </p:txBody>
      </p:sp>
      <p:sp>
        <p:nvSpPr>
          <p:cNvPr id="757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42EA94B0-B84C-4C21-A505-0DD9EA04DEDF}"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pPr eaLnBrk="1" hangingPunct="1"/>
            <a:endParaRPr lang="en-US" smtClean="0"/>
          </a:p>
        </p:txBody>
      </p:sp>
      <p:sp>
        <p:nvSpPr>
          <p:cNvPr id="76804" name="Slide Number Placeholder 3"/>
          <p:cNvSpPr>
            <a:spLocks noGrp="1"/>
          </p:cNvSpPr>
          <p:nvPr>
            <p:ph type="sldNum" sz="quarter" idx="5"/>
          </p:nvPr>
        </p:nvSpPr>
        <p:spPr>
          <a:noFill/>
        </p:spPr>
        <p:txBody>
          <a:bodyPr/>
          <a:lstStyle/>
          <a:p>
            <a:fld id="{709290E7-FDF8-4324-A5A2-BEF76881C1F6}" type="slidenum">
              <a:rPr lang="en-US" smtClean="0"/>
              <a:pPr/>
              <a:t>1</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11 – Project Risk Management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5742393C-0DED-4487-AF29-9737BA6D8901}"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11 – Project Risk Management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B02A6DCB-9EB3-4B03-A9D3-267E32647B44}"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11 – Project Risk Management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F15DA98D-7977-45E2-BB3C-EF4F508B892C}"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smtClean="0"/>
              <a:t>Click to edit Master title style</a:t>
            </a:r>
            <a:endParaRPr lang="en-US"/>
          </a:p>
        </p:txBody>
      </p:sp>
      <p:sp>
        <p:nvSpPr>
          <p:cNvPr id="11" name="Date Placeholder 27"/>
          <p:cNvSpPr>
            <a:spLocks noGrp="1"/>
          </p:cNvSpPr>
          <p:nvPr>
            <p:ph type="dt" sz="half" idx="10"/>
          </p:nvPr>
        </p:nvSpPr>
        <p:spPr/>
        <p:txBody>
          <a:bodyPr/>
          <a:lstStyle>
            <a:lvl1pPr>
              <a:defRPr/>
            </a:lvl1pPr>
          </a:lstStyle>
          <a:p>
            <a:pPr>
              <a:defRPr/>
            </a:pPr>
            <a:endParaRPr lang="en-US"/>
          </a:p>
        </p:txBody>
      </p:sp>
      <p:sp>
        <p:nvSpPr>
          <p:cNvPr id="12" name="Footer Placeholder 16"/>
          <p:cNvSpPr>
            <a:spLocks noGrp="1"/>
          </p:cNvSpPr>
          <p:nvPr>
            <p:ph type="ftr" sz="quarter" idx="11"/>
          </p:nvPr>
        </p:nvSpPr>
        <p:spPr>
          <a:xfrm>
            <a:off x="914400" y="6172200"/>
            <a:ext cx="3962400" cy="457200"/>
          </a:xfrm>
        </p:spPr>
        <p:txBody>
          <a:bodyPr/>
          <a:lstStyle>
            <a:lvl1pPr>
              <a:buFontTx/>
              <a:buChar char="•"/>
              <a:defRPr sz="1400" i="0"/>
            </a:lvl1pPr>
          </a:lstStyle>
          <a:p>
            <a:pPr>
              <a:defRPr/>
            </a:pPr>
            <a:r>
              <a:rPr lang="en-US" smtClean="0"/>
              <a:t>Chapter 11 – Project Risk Management</a:t>
            </a:r>
            <a:endParaRPr lang="en-US"/>
          </a:p>
        </p:txBody>
      </p:sp>
      <p:sp>
        <p:nvSpPr>
          <p:cNvPr id="13" name="Slide Number Placeholder 28"/>
          <p:cNvSpPr>
            <a:spLocks noGrp="1"/>
          </p:cNvSpPr>
          <p:nvPr>
            <p:ph type="sldNum" sz="quarter" idx="12"/>
          </p:nvPr>
        </p:nvSpPr>
        <p:spPr/>
        <p:txBody>
          <a:bodyPr/>
          <a:lstStyle>
            <a:lvl1pPr>
              <a:buFontTx/>
              <a:buChar char="•"/>
              <a:defRPr sz="1400">
                <a:solidFill>
                  <a:srgbClr val="FFFFFF"/>
                </a:solidFill>
                <a:latin typeface="+mj-lt"/>
                <a:ea typeface="+mj-ea"/>
                <a:cs typeface="+mj-cs"/>
              </a:defRPr>
            </a:lvl1pPr>
          </a:lstStyle>
          <a:p>
            <a:pPr>
              <a:defRPr/>
            </a:pPr>
            <a:fld id="{589CF7FE-0E26-4DAA-8CD4-BCE76D6C7663}"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05800" cy="1143000"/>
          </a:xfrm>
        </p:spPr>
        <p:txBody>
          <a:bodyPr/>
          <a:lstStyle/>
          <a:p>
            <a:r>
              <a:rPr lang="en-US" smtClean="0"/>
              <a:t>Click to edit Master title style</a:t>
            </a:r>
            <a:endParaRPr lang="en-US"/>
          </a:p>
        </p:txBody>
      </p:sp>
      <p:sp>
        <p:nvSpPr>
          <p:cNvPr id="8" name="Content Placeholder 7"/>
          <p:cNvSpPr>
            <a:spLocks noGrp="1"/>
          </p:cNvSpPr>
          <p:nvPr>
            <p:ph sz="quarter" idx="1"/>
          </p:nvPr>
        </p:nvSpPr>
        <p:spPr>
          <a:xfrm>
            <a:off x="381000" y="1371600"/>
            <a:ext cx="8305800" cy="4572000"/>
          </a:xfrm>
        </p:spPr>
        <p:txBody>
          <a:bodyPr/>
          <a:lstStyle>
            <a:lvl1pPr>
              <a:defRPr sz="28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4"/>
          <p:cNvSpPr>
            <a:spLocks noGrp="1"/>
          </p:cNvSpPr>
          <p:nvPr>
            <p:ph type="ftr" sz="quarter" idx="10"/>
          </p:nvPr>
        </p:nvSpPr>
        <p:spPr/>
        <p:txBody>
          <a:bodyPr/>
          <a:lstStyle>
            <a:lvl1pPr>
              <a:defRPr/>
            </a:lvl1pPr>
          </a:lstStyle>
          <a:p>
            <a:pPr>
              <a:defRPr/>
            </a:pPr>
            <a:r>
              <a:rPr lang="en-US"/>
              <a:t>Chapter 11 – Project Risk Management</a:t>
            </a:r>
          </a:p>
        </p:txBody>
      </p:sp>
      <p:sp>
        <p:nvSpPr>
          <p:cNvPr id="5" name="Slide Number Placeholder 5"/>
          <p:cNvSpPr>
            <a:spLocks noGrp="1"/>
          </p:cNvSpPr>
          <p:nvPr>
            <p:ph type="sldNum" sz="quarter" idx="11"/>
          </p:nvPr>
        </p:nvSpPr>
        <p:spPr/>
        <p:txBody>
          <a:bodyPr/>
          <a:lstStyle>
            <a:lvl1pPr>
              <a:buNone/>
              <a:defRPr>
                <a:latin typeface="+mj-lt"/>
                <a:ea typeface="+mj-ea"/>
                <a:cs typeface="+mj-cs"/>
              </a:defRPr>
            </a:lvl1pPr>
          </a:lstStyle>
          <a:p>
            <a:pPr>
              <a:defRPr/>
            </a:pPr>
            <a:fld id="{CB062686-9B8A-4153-AEA1-2506BAAD546D}"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9" name="Date Placeholder 3"/>
          <p:cNvSpPr>
            <a:spLocks noGrp="1"/>
          </p:cNvSpPr>
          <p:nvPr>
            <p:ph type="dt" sz="half" idx="10"/>
          </p:nvPr>
        </p:nvSpPr>
        <p:spPr/>
        <p:txBody>
          <a:bodyPr/>
          <a:lstStyle>
            <a:lvl1pPr>
              <a:defRPr/>
            </a:lvl1pPr>
          </a:lstStyle>
          <a:p>
            <a:pPr>
              <a:defRPr/>
            </a:pPr>
            <a:endParaRPr lang="en-US"/>
          </a:p>
        </p:txBody>
      </p:sp>
      <p:sp>
        <p:nvSpPr>
          <p:cNvPr id="10" name="Footer Placeholder 4"/>
          <p:cNvSpPr>
            <a:spLocks noGrp="1"/>
          </p:cNvSpPr>
          <p:nvPr>
            <p:ph type="ftr" sz="quarter" idx="11"/>
          </p:nvPr>
        </p:nvSpPr>
        <p:spPr>
          <a:xfrm>
            <a:off x="800100" y="6172200"/>
            <a:ext cx="4000500" cy="457200"/>
          </a:xfrm>
        </p:spPr>
        <p:txBody>
          <a:bodyPr/>
          <a:lstStyle>
            <a:lvl1pPr>
              <a:buFontTx/>
              <a:buChar char="•"/>
              <a:defRPr sz="1400" i="0"/>
            </a:lvl1pPr>
          </a:lstStyle>
          <a:p>
            <a:pPr>
              <a:defRPr/>
            </a:pPr>
            <a:r>
              <a:rPr lang="en-US" smtClean="0"/>
              <a:t>Chapter 11 – Project Risk Management</a:t>
            </a:r>
            <a:endParaRPr lang="en-US"/>
          </a:p>
        </p:txBody>
      </p:sp>
      <p:sp>
        <p:nvSpPr>
          <p:cNvPr id="11" name="Slide Number Placeholder 5"/>
          <p:cNvSpPr>
            <a:spLocks noGrp="1"/>
          </p:cNvSpPr>
          <p:nvPr>
            <p:ph type="sldNum" sz="quarter" idx="12"/>
          </p:nvPr>
        </p:nvSpPr>
        <p:spPr>
          <a:xfrm>
            <a:off x="146050" y="6208713"/>
            <a:ext cx="457200" cy="457200"/>
          </a:xfrm>
        </p:spPr>
        <p:txBody>
          <a:bodyPr/>
          <a:lstStyle>
            <a:lvl1pPr>
              <a:buFontTx/>
              <a:buChar char="•"/>
              <a:defRPr>
                <a:latin typeface="+mj-lt"/>
                <a:ea typeface="+mj-ea"/>
                <a:cs typeface="+mj-cs"/>
              </a:defRPr>
            </a:lvl1pPr>
          </a:lstStyle>
          <a:p>
            <a:pPr>
              <a:defRPr/>
            </a:pPr>
            <a:fld id="{097D0435-342C-48CD-A28B-47EA420D233D}"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91440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93395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endParaRPr lang="en-US"/>
          </a:p>
        </p:txBody>
      </p:sp>
      <p:sp>
        <p:nvSpPr>
          <p:cNvPr id="6" name="Slide Number Placeholder 22"/>
          <p:cNvSpPr>
            <a:spLocks noGrp="1"/>
          </p:cNvSpPr>
          <p:nvPr>
            <p:ph type="sldNum" sz="quarter" idx="11"/>
          </p:nvPr>
        </p:nvSpPr>
        <p:spPr/>
        <p:txBody>
          <a:bodyPr/>
          <a:lstStyle>
            <a:lvl1pPr>
              <a:defRPr/>
            </a:lvl1pPr>
          </a:lstStyle>
          <a:p>
            <a:pPr>
              <a:defRPr/>
            </a:pPr>
            <a:fld id="{FB23D20A-6D4A-4C0B-8608-07C631C53441}" type="slidenum">
              <a:rPr lang="en-US"/>
              <a:pPr>
                <a:defRPr/>
              </a:pPr>
              <a:t>‹#›</a:t>
            </a:fld>
            <a:endParaRPr lang="en-US"/>
          </a:p>
        </p:txBody>
      </p:sp>
      <p:sp>
        <p:nvSpPr>
          <p:cNvPr id="7" name="Footer Placeholder 4"/>
          <p:cNvSpPr>
            <a:spLocks noGrp="1"/>
          </p:cNvSpPr>
          <p:nvPr>
            <p:ph type="ftr" sz="quarter" idx="12"/>
          </p:nvPr>
        </p:nvSpPr>
        <p:spPr/>
        <p:txBody>
          <a:bodyPr/>
          <a:lstStyle>
            <a:lvl1pPr>
              <a:defRPr/>
            </a:lvl1pPr>
          </a:lstStyle>
          <a:p>
            <a:pPr>
              <a:defRPr/>
            </a:pPr>
            <a:r>
              <a:rPr lang="en-US"/>
              <a:t>Chapter 11 – Project Risk Management</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4"/>
          </p:nvPr>
        </p:nvSpPr>
        <p:spPr>
          <a:xfrm>
            <a:off x="49530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endParaRPr lang="en-US"/>
          </a:p>
        </p:txBody>
      </p:sp>
      <p:sp>
        <p:nvSpPr>
          <p:cNvPr id="8" name="Slide Number Placeholder 22"/>
          <p:cNvSpPr>
            <a:spLocks noGrp="1"/>
          </p:cNvSpPr>
          <p:nvPr>
            <p:ph type="sldNum" sz="quarter" idx="11"/>
          </p:nvPr>
        </p:nvSpPr>
        <p:spPr/>
        <p:txBody>
          <a:bodyPr/>
          <a:lstStyle>
            <a:lvl1pPr>
              <a:defRPr/>
            </a:lvl1pPr>
          </a:lstStyle>
          <a:p>
            <a:pPr>
              <a:defRPr/>
            </a:pPr>
            <a:fld id="{65F85DD3-3D7D-4F08-9DBE-E91E0E06FBEF}" type="slidenum">
              <a:rPr lang="en-US"/>
              <a:pPr>
                <a:defRPr/>
              </a:pPr>
              <a:t>‹#›</a:t>
            </a:fld>
            <a:endParaRPr lang="en-US"/>
          </a:p>
        </p:txBody>
      </p:sp>
      <p:sp>
        <p:nvSpPr>
          <p:cNvPr id="9" name="Footer Placeholder 4"/>
          <p:cNvSpPr>
            <a:spLocks noGrp="1"/>
          </p:cNvSpPr>
          <p:nvPr>
            <p:ph type="ftr" sz="quarter" idx="12"/>
          </p:nvPr>
        </p:nvSpPr>
        <p:spPr/>
        <p:txBody>
          <a:bodyPr/>
          <a:lstStyle>
            <a:lvl1pPr>
              <a:defRPr/>
            </a:lvl1pPr>
          </a:lstStyle>
          <a:p>
            <a:pPr>
              <a:defRPr/>
            </a:pPr>
            <a:r>
              <a:rPr lang="en-US"/>
              <a:t>Chapter 11 – Project Risk Management</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endParaRPr lang="en-US"/>
          </a:p>
        </p:txBody>
      </p:sp>
      <p:sp>
        <p:nvSpPr>
          <p:cNvPr id="4" name="Slide Number Placeholder 22"/>
          <p:cNvSpPr>
            <a:spLocks noGrp="1"/>
          </p:cNvSpPr>
          <p:nvPr>
            <p:ph type="sldNum" sz="quarter" idx="11"/>
          </p:nvPr>
        </p:nvSpPr>
        <p:spPr/>
        <p:txBody>
          <a:bodyPr/>
          <a:lstStyle>
            <a:lvl1pPr>
              <a:defRPr/>
            </a:lvl1pPr>
          </a:lstStyle>
          <a:p>
            <a:pPr>
              <a:defRPr/>
            </a:pPr>
            <a:fld id="{3CC90020-AB92-4AA6-8DF6-358286D459CA}" type="slidenum">
              <a:rPr lang="en-US"/>
              <a:pPr>
                <a:defRPr/>
              </a:pPr>
              <a:t>‹#›</a:t>
            </a:fld>
            <a:endParaRPr lang="en-US"/>
          </a:p>
        </p:txBody>
      </p:sp>
      <p:sp>
        <p:nvSpPr>
          <p:cNvPr id="5" name="Footer Placeholder 4"/>
          <p:cNvSpPr>
            <a:spLocks noGrp="1"/>
          </p:cNvSpPr>
          <p:nvPr>
            <p:ph type="ftr" sz="quarter" idx="12"/>
          </p:nvPr>
        </p:nvSpPr>
        <p:spPr/>
        <p:txBody>
          <a:bodyPr/>
          <a:lstStyle>
            <a:lvl1pPr>
              <a:defRPr/>
            </a:lvl1pPr>
          </a:lstStyle>
          <a:p>
            <a:pPr>
              <a:defRPr/>
            </a:pPr>
            <a:r>
              <a:rPr lang="en-US"/>
              <a:t>Chapter 11 – Project Risk Management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endParaRPr lang="en-US"/>
          </a:p>
        </p:txBody>
      </p:sp>
      <p:sp>
        <p:nvSpPr>
          <p:cNvPr id="3" name="Slide Number Placeholder 22"/>
          <p:cNvSpPr>
            <a:spLocks noGrp="1"/>
          </p:cNvSpPr>
          <p:nvPr>
            <p:ph type="sldNum" sz="quarter" idx="11"/>
          </p:nvPr>
        </p:nvSpPr>
        <p:spPr/>
        <p:txBody>
          <a:bodyPr/>
          <a:lstStyle>
            <a:lvl1pPr>
              <a:defRPr/>
            </a:lvl1pPr>
          </a:lstStyle>
          <a:p>
            <a:pPr>
              <a:defRPr/>
            </a:pPr>
            <a:fld id="{69559B40-6689-49D4-898D-3E6F7C8BC9E0}" type="slidenum">
              <a:rPr lang="en-US"/>
              <a:pPr>
                <a:defRPr/>
              </a:pPr>
              <a:t>‹#›</a:t>
            </a:fld>
            <a:endParaRPr lang="en-US"/>
          </a:p>
        </p:txBody>
      </p:sp>
      <p:sp>
        <p:nvSpPr>
          <p:cNvPr id="4" name="Footer Placeholder 4"/>
          <p:cNvSpPr>
            <a:spLocks noGrp="1"/>
          </p:cNvSpPr>
          <p:nvPr>
            <p:ph type="ftr" sz="quarter" idx="12"/>
          </p:nvPr>
        </p:nvSpPr>
        <p:spPr/>
        <p:txBody>
          <a:bodyPr/>
          <a:lstStyle>
            <a:lvl1pPr>
              <a:defRPr/>
            </a:lvl1pPr>
          </a:lstStyle>
          <a:p>
            <a:pPr>
              <a:defRPr/>
            </a:pPr>
            <a:r>
              <a:rPr lang="en-US"/>
              <a:t>Chapter 11 – Project Risk Management</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smtClean="0"/>
              <a:t>Click to edit Master title style</a:t>
            </a:r>
            <a:endParaRPr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a:defRPr/>
            </a:lvl1pPr>
          </a:lstStyle>
          <a:p>
            <a:pPr>
              <a:defRPr/>
            </a:pPr>
            <a:endParaRPr lang="en-US"/>
          </a:p>
        </p:txBody>
      </p:sp>
      <p:sp>
        <p:nvSpPr>
          <p:cNvPr id="8" name="Footer Placeholder 5"/>
          <p:cNvSpPr>
            <a:spLocks noGrp="1"/>
          </p:cNvSpPr>
          <p:nvPr>
            <p:ph type="ftr" sz="quarter" idx="11"/>
          </p:nvPr>
        </p:nvSpPr>
        <p:spPr>
          <a:xfrm>
            <a:off x="914400" y="6172200"/>
            <a:ext cx="3962400" cy="457200"/>
          </a:xfrm>
        </p:spPr>
        <p:txBody>
          <a:bodyPr/>
          <a:lstStyle>
            <a:lvl1pPr>
              <a:buFontTx/>
              <a:buChar char="•"/>
              <a:defRPr sz="1400" i="0"/>
            </a:lvl1pPr>
          </a:lstStyle>
          <a:p>
            <a:pPr>
              <a:defRPr/>
            </a:pPr>
            <a:r>
              <a:rPr lang="en-US" smtClean="0"/>
              <a:t>Chapter 11 – Project Risk Management</a:t>
            </a:r>
            <a:endParaRPr lang="en-US"/>
          </a:p>
        </p:txBody>
      </p:sp>
      <p:sp>
        <p:nvSpPr>
          <p:cNvPr id="9" name="Slide Number Placeholder 6"/>
          <p:cNvSpPr>
            <a:spLocks noGrp="1"/>
          </p:cNvSpPr>
          <p:nvPr>
            <p:ph type="sldNum" sz="quarter" idx="12"/>
          </p:nvPr>
        </p:nvSpPr>
        <p:spPr/>
        <p:txBody>
          <a:bodyPr/>
          <a:lstStyle>
            <a:lvl1pPr>
              <a:buFontTx/>
              <a:buChar char="•"/>
              <a:defRPr>
                <a:latin typeface="+mj-lt"/>
                <a:ea typeface="+mj-ea"/>
                <a:cs typeface="+mj-cs"/>
              </a:defRPr>
            </a:lvl1pPr>
          </a:lstStyle>
          <a:p>
            <a:pPr>
              <a:defRPr/>
            </a:pPr>
            <a:fld id="{0B1241EB-B288-4CB6-9618-FC4A0BFDD4E9}"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11 – Project Risk Management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1ACB4F56-65F8-4701-B833-2762B4085899}"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dirty="0" smtClean="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endParaRPr lang="en-US"/>
          </a:p>
        </p:txBody>
      </p:sp>
      <p:sp>
        <p:nvSpPr>
          <p:cNvPr id="9" name="Footer Placeholder 5"/>
          <p:cNvSpPr>
            <a:spLocks noGrp="1"/>
          </p:cNvSpPr>
          <p:nvPr>
            <p:ph type="ftr" sz="quarter" idx="11"/>
          </p:nvPr>
        </p:nvSpPr>
        <p:spPr>
          <a:xfrm>
            <a:off x="914400" y="6172200"/>
            <a:ext cx="3886200" cy="457200"/>
          </a:xfrm>
        </p:spPr>
        <p:txBody>
          <a:bodyPr/>
          <a:lstStyle>
            <a:lvl1pPr>
              <a:buFontTx/>
              <a:buChar char="•"/>
              <a:defRPr sz="1400" i="0"/>
            </a:lvl1pPr>
          </a:lstStyle>
          <a:p>
            <a:pPr>
              <a:defRPr/>
            </a:pPr>
            <a:r>
              <a:rPr lang="en-US" smtClean="0"/>
              <a:t>Chapter 11 – Project Risk Management</a:t>
            </a:r>
            <a:endParaRPr lang="en-US"/>
          </a:p>
        </p:txBody>
      </p:sp>
      <p:sp>
        <p:nvSpPr>
          <p:cNvPr id="10" name="Slide Number Placeholder 6"/>
          <p:cNvSpPr>
            <a:spLocks noGrp="1"/>
          </p:cNvSpPr>
          <p:nvPr>
            <p:ph type="sldNum" sz="quarter" idx="12"/>
          </p:nvPr>
        </p:nvSpPr>
        <p:spPr>
          <a:xfrm>
            <a:off x="146050" y="6208713"/>
            <a:ext cx="457200" cy="457200"/>
          </a:xfrm>
        </p:spPr>
        <p:txBody>
          <a:bodyPr/>
          <a:lstStyle>
            <a:lvl1pPr>
              <a:buFontTx/>
              <a:buChar char="•"/>
              <a:defRPr>
                <a:latin typeface="+mj-lt"/>
                <a:ea typeface="+mj-ea"/>
                <a:cs typeface="+mj-cs"/>
              </a:defRPr>
            </a:lvl1pPr>
          </a:lstStyle>
          <a:p>
            <a:pPr>
              <a:defRPr/>
            </a:pPr>
            <a:fld id="{C88AC36C-EB0C-468B-9BBD-1A17A29D18D7}" type="slidenum">
              <a:rPr lang="en-US"/>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Slide Number Placeholder 22"/>
          <p:cNvSpPr>
            <a:spLocks noGrp="1"/>
          </p:cNvSpPr>
          <p:nvPr>
            <p:ph type="sldNum" sz="quarter" idx="11"/>
          </p:nvPr>
        </p:nvSpPr>
        <p:spPr/>
        <p:txBody>
          <a:bodyPr/>
          <a:lstStyle>
            <a:lvl1pPr>
              <a:defRPr/>
            </a:lvl1pPr>
          </a:lstStyle>
          <a:p>
            <a:pPr>
              <a:defRPr/>
            </a:pPr>
            <a:fld id="{1E5D4970-99B9-4FF8-A323-33CA2444999E}" type="slidenum">
              <a:rPr lang="en-US"/>
              <a:pPr>
                <a:defRPr/>
              </a:pPr>
              <a:t>‹#›</a:t>
            </a:fld>
            <a:endParaRPr lang="en-US"/>
          </a:p>
        </p:txBody>
      </p:sp>
      <p:sp>
        <p:nvSpPr>
          <p:cNvPr id="6" name="Footer Placeholder 4"/>
          <p:cNvSpPr>
            <a:spLocks noGrp="1"/>
          </p:cNvSpPr>
          <p:nvPr>
            <p:ph type="ftr" sz="quarter" idx="12"/>
          </p:nvPr>
        </p:nvSpPr>
        <p:spPr/>
        <p:txBody>
          <a:bodyPr/>
          <a:lstStyle>
            <a:lvl1pPr>
              <a:defRPr/>
            </a:lvl1pPr>
          </a:lstStyle>
          <a:p>
            <a:pPr>
              <a:defRPr/>
            </a:pPr>
            <a:r>
              <a:rPr lang="en-US"/>
              <a:t>Chapter 11 – Project Risk Management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Slide Number Placeholder 22"/>
          <p:cNvSpPr>
            <a:spLocks noGrp="1"/>
          </p:cNvSpPr>
          <p:nvPr>
            <p:ph type="sldNum" sz="quarter" idx="11"/>
          </p:nvPr>
        </p:nvSpPr>
        <p:spPr/>
        <p:txBody>
          <a:bodyPr/>
          <a:lstStyle>
            <a:lvl1pPr>
              <a:defRPr/>
            </a:lvl1pPr>
          </a:lstStyle>
          <a:p>
            <a:pPr>
              <a:defRPr/>
            </a:pPr>
            <a:fld id="{6527B470-4667-4862-8C38-B92108481706}" type="slidenum">
              <a:rPr lang="en-US"/>
              <a:pPr>
                <a:defRPr/>
              </a:pPr>
              <a:t>‹#›</a:t>
            </a:fld>
            <a:endParaRPr lang="en-US"/>
          </a:p>
        </p:txBody>
      </p:sp>
      <p:sp>
        <p:nvSpPr>
          <p:cNvPr id="6" name="Footer Placeholder 4"/>
          <p:cNvSpPr>
            <a:spLocks noGrp="1"/>
          </p:cNvSpPr>
          <p:nvPr>
            <p:ph type="ftr" sz="quarter" idx="12"/>
          </p:nvPr>
        </p:nvSpPr>
        <p:spPr/>
        <p:txBody>
          <a:bodyPr/>
          <a:lstStyle>
            <a:lvl1pPr>
              <a:defRPr/>
            </a:lvl1pPr>
          </a:lstStyle>
          <a:p>
            <a:pPr>
              <a:defRPr/>
            </a:pPr>
            <a:r>
              <a:rPr lang="en-US"/>
              <a:t>Chapter 11 – Project Risk Management</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914400"/>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381000" y="1371600"/>
            <a:ext cx="8458200" cy="4724400"/>
          </a:xfrm>
        </p:spPr>
        <p:txBody>
          <a:bodyPr/>
          <a:lstStyle/>
          <a:p>
            <a:pPr lvl="0"/>
            <a:endParaRPr lang="en-US" noProof="0" dirty="0"/>
          </a:p>
        </p:txBody>
      </p:sp>
      <p:sp>
        <p:nvSpPr>
          <p:cNvPr id="4" name="Slide Number Placeholder 3"/>
          <p:cNvSpPr>
            <a:spLocks noGrp="1"/>
          </p:cNvSpPr>
          <p:nvPr>
            <p:ph type="sldNum" sz="quarter" idx="10"/>
          </p:nvPr>
        </p:nvSpPr>
        <p:spPr>
          <a:xfrm>
            <a:off x="152400" y="6400800"/>
            <a:ext cx="304800" cy="304800"/>
          </a:xfrm>
        </p:spPr>
        <p:txBody>
          <a:bodyPr/>
          <a:lstStyle>
            <a:lvl1pPr>
              <a:buFontTx/>
              <a:buNone/>
              <a:defRPr>
                <a:latin typeface="+mj-lt"/>
                <a:ea typeface="+mj-ea"/>
                <a:cs typeface="+mj-cs"/>
              </a:defRPr>
            </a:lvl1pPr>
          </a:lstStyle>
          <a:p>
            <a:pPr>
              <a:defRPr/>
            </a:pPr>
            <a:fld id="{0B13D8AB-2F5D-4059-8C52-A886A292DE8B}" type="slidenum">
              <a:rPr lang="en-US"/>
              <a:pPr>
                <a:defRPr/>
              </a:pPr>
              <a:t>‹#›</a:t>
            </a:fld>
            <a:endParaRPr lang="en-US" dirty="0"/>
          </a:p>
        </p:txBody>
      </p:sp>
      <p:sp>
        <p:nvSpPr>
          <p:cNvPr id="5" name="Footer Placeholder 4"/>
          <p:cNvSpPr>
            <a:spLocks noGrp="1"/>
          </p:cNvSpPr>
          <p:nvPr>
            <p:ph type="ftr" sz="quarter" idx="11"/>
          </p:nvPr>
        </p:nvSpPr>
        <p:spPr>
          <a:xfrm>
            <a:off x="609600" y="6400800"/>
            <a:ext cx="2286000" cy="304800"/>
          </a:xfrm>
        </p:spPr>
        <p:txBody>
          <a:bodyPr/>
          <a:lstStyle>
            <a:lvl1pPr>
              <a:buFontTx/>
              <a:buNone/>
              <a:defRPr sz="1000" i="1"/>
            </a:lvl1pPr>
          </a:lstStyle>
          <a:p>
            <a:pPr>
              <a:defRPr/>
            </a:pPr>
            <a:r>
              <a:rPr lang="en-US"/>
              <a:t>Chapter 11 – Project Risk Management</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914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81000" y="1371600"/>
            <a:ext cx="8458200" cy="4724400"/>
          </a:xfrm>
        </p:spPr>
        <p:txBody>
          <a:bodyPr/>
          <a:lstStyle/>
          <a:p>
            <a:pPr lvl="0"/>
            <a:endParaRPr lang="en-US" noProof="0" dirty="0"/>
          </a:p>
        </p:txBody>
      </p:sp>
      <p:sp>
        <p:nvSpPr>
          <p:cNvPr id="4" name="Slide Number Placeholder 3"/>
          <p:cNvSpPr>
            <a:spLocks noGrp="1"/>
          </p:cNvSpPr>
          <p:nvPr>
            <p:ph type="sldNum" sz="quarter" idx="10"/>
          </p:nvPr>
        </p:nvSpPr>
        <p:spPr>
          <a:xfrm>
            <a:off x="8153400" y="6553200"/>
            <a:ext cx="990600" cy="304800"/>
          </a:xfrm>
        </p:spPr>
        <p:txBody>
          <a:bodyPr/>
          <a:lstStyle>
            <a:lvl1pPr>
              <a:buFontTx/>
              <a:buChar char="•"/>
              <a:defRPr>
                <a:latin typeface="+mj-lt"/>
                <a:ea typeface="+mj-ea"/>
                <a:cs typeface="+mj-cs"/>
              </a:defRPr>
            </a:lvl1pPr>
          </a:lstStyle>
          <a:p>
            <a:pPr>
              <a:defRPr/>
            </a:pPr>
            <a:fld id="{02F8815B-41B4-427A-BB6F-DE6B02371A64}" type="slidenum">
              <a:rPr lang="en-US"/>
              <a:pPr>
                <a:defRPr/>
              </a:pPr>
              <a:t>‹#›</a:t>
            </a:fld>
            <a:endParaRPr lang="en-US" dirty="0"/>
          </a:p>
        </p:txBody>
      </p:sp>
      <p:sp>
        <p:nvSpPr>
          <p:cNvPr id="5" name="Footer Placeholder 4"/>
          <p:cNvSpPr>
            <a:spLocks noGrp="1"/>
          </p:cNvSpPr>
          <p:nvPr>
            <p:ph type="ftr" sz="quarter" idx="11"/>
          </p:nvPr>
        </p:nvSpPr>
        <p:spPr>
          <a:xfrm>
            <a:off x="0" y="6553200"/>
            <a:ext cx="5486400" cy="304800"/>
          </a:xfrm>
        </p:spPr>
        <p:txBody>
          <a:bodyPr/>
          <a:lstStyle>
            <a:lvl1pPr>
              <a:buFontTx/>
              <a:buChar char="•"/>
              <a:defRPr sz="1400" i="0"/>
            </a:lvl1pPr>
          </a:lstStyle>
          <a:p>
            <a:pPr>
              <a:defRPr/>
            </a:pPr>
            <a:r>
              <a:rPr lang="en-US" smtClean="0"/>
              <a:t>Chapter 11 – Project Risk Management</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11 – Project Risk Management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B3B91D61-490A-438B-9D04-9F91A3C614B2}"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11 – Project Risk Management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B9B1550C-B795-431E-AB36-5C4D7E02B682}"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11 – Project Risk Management</a:t>
            </a:r>
            <a:endParaRPr lang="en-US"/>
          </a:p>
        </p:txBody>
      </p:sp>
      <p:sp>
        <p:nvSpPr>
          <p:cNvPr id="9" name="Slide Number Placeholder 5"/>
          <p:cNvSpPr>
            <a:spLocks noGrp="1"/>
          </p:cNvSpPr>
          <p:nvPr>
            <p:ph type="sldNum" sz="quarter" idx="12"/>
          </p:nvPr>
        </p:nvSpPr>
        <p:spPr/>
        <p:txBody>
          <a:bodyPr/>
          <a:lstStyle>
            <a:lvl1pPr>
              <a:defRPr/>
            </a:lvl1pPr>
          </a:lstStyle>
          <a:p>
            <a:pPr>
              <a:defRPr/>
            </a:pPr>
            <a:fld id="{7C6C8672-3347-484C-B4E7-9BDCAB3CB701}"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11 – Project Risk Management</a:t>
            </a:r>
            <a:endParaRPr lang="en-US"/>
          </a:p>
        </p:txBody>
      </p:sp>
      <p:sp>
        <p:nvSpPr>
          <p:cNvPr id="5" name="Slide Number Placeholder 5"/>
          <p:cNvSpPr>
            <a:spLocks noGrp="1"/>
          </p:cNvSpPr>
          <p:nvPr>
            <p:ph type="sldNum" sz="quarter" idx="12"/>
          </p:nvPr>
        </p:nvSpPr>
        <p:spPr/>
        <p:txBody>
          <a:bodyPr/>
          <a:lstStyle>
            <a:lvl1pPr>
              <a:defRPr/>
            </a:lvl1pPr>
          </a:lstStyle>
          <a:p>
            <a:pPr>
              <a:defRPr/>
            </a:pPr>
            <a:fld id="{778CF703-92B0-40CE-9444-64AE65219633}"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11 – Project Risk Management</a:t>
            </a:r>
            <a:endParaRPr lang="en-US"/>
          </a:p>
        </p:txBody>
      </p:sp>
      <p:sp>
        <p:nvSpPr>
          <p:cNvPr id="4" name="Slide Number Placeholder 5"/>
          <p:cNvSpPr>
            <a:spLocks noGrp="1"/>
          </p:cNvSpPr>
          <p:nvPr>
            <p:ph type="sldNum" sz="quarter" idx="12"/>
          </p:nvPr>
        </p:nvSpPr>
        <p:spPr/>
        <p:txBody>
          <a:bodyPr/>
          <a:lstStyle>
            <a:lvl1pPr>
              <a:defRPr/>
            </a:lvl1pPr>
          </a:lstStyle>
          <a:p>
            <a:pPr>
              <a:defRPr/>
            </a:pPr>
            <a:fld id="{83180491-EB3F-4EE8-85BC-431CA89E21D7}"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11 – Project Risk Management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F8B6608F-F57E-4436-975B-636E536C2EB1}"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11 – Project Risk Management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F8F19E43-D188-4E08-A8B7-50F4771832DC}"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lnSpc>
                <a:spcPct val="90000"/>
              </a:lnSpc>
              <a:spcBef>
                <a:spcPct val="20000"/>
              </a:spcBef>
              <a:buFontTx/>
              <a:buChar char="•"/>
              <a:defRPr sz="1200">
                <a:solidFill>
                  <a:srgbClr val="898989"/>
                </a:solidFill>
                <a:latin typeface="Times New Roman" pitchFamily="18" charset="0"/>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lnSpc>
                <a:spcPct val="90000"/>
              </a:lnSpc>
              <a:spcBef>
                <a:spcPct val="20000"/>
              </a:spcBef>
              <a:buFontTx/>
              <a:buChar char="•"/>
              <a:defRPr sz="1200">
                <a:solidFill>
                  <a:srgbClr val="898989"/>
                </a:solidFill>
                <a:latin typeface="Times New Roman" pitchFamily="18" charset="0"/>
              </a:defRPr>
            </a:lvl1pPr>
          </a:lstStyle>
          <a:p>
            <a:pPr>
              <a:defRPr/>
            </a:pPr>
            <a:r>
              <a:rPr lang="en-US" smtClean="0"/>
              <a:t>Chapter 11 – Project Risk Management</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lnSpc>
                <a:spcPct val="90000"/>
              </a:lnSpc>
              <a:spcBef>
                <a:spcPct val="20000"/>
              </a:spcBef>
              <a:buFontTx/>
              <a:buChar char="•"/>
              <a:defRPr sz="1200">
                <a:solidFill>
                  <a:schemeClr val="tx1">
                    <a:tint val="75000"/>
                  </a:schemeClr>
                </a:solidFill>
                <a:latin typeface="Times New Roman" pitchFamily="18" charset="0"/>
              </a:defRPr>
            </a:lvl1pPr>
          </a:lstStyle>
          <a:p>
            <a:pPr>
              <a:defRPr/>
            </a:pPr>
            <a:fld id="{E0BB9948-E215-44C4-A095-06FF7FB51891}"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005" r:id="rId1"/>
    <p:sldLayoutId id="2147484004" r:id="rId2"/>
    <p:sldLayoutId id="2147484003" r:id="rId3"/>
    <p:sldLayoutId id="2147484002" r:id="rId4"/>
    <p:sldLayoutId id="2147484001" r:id="rId5"/>
    <p:sldLayoutId id="2147484000" r:id="rId6"/>
    <p:sldLayoutId id="2147483999" r:id="rId7"/>
    <p:sldLayoutId id="2147483998" r:id="rId8"/>
    <p:sldLayoutId id="2147483997" r:id="rId9"/>
    <p:sldLayoutId id="2147483996" r:id="rId10"/>
    <p:sldLayoutId id="2147483995"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p:nvSpPr>
          <p:cNvPr id="3076" name="Title Placeholder 21"/>
          <p:cNvSpPr>
            <a:spLocks noGrp="1"/>
          </p:cNvSpPr>
          <p:nvPr>
            <p:ph type="title"/>
          </p:nvPr>
        </p:nvSpPr>
        <p:spPr bwMode="auto">
          <a:xfrm>
            <a:off x="914400" y="274638"/>
            <a:ext cx="77724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en-US" smtClean="0"/>
              <a:t>Click to edit Master title style</a:t>
            </a:r>
          </a:p>
        </p:txBody>
      </p:sp>
      <p:sp>
        <p:nvSpPr>
          <p:cNvPr id="3077" name="Text Placeholder 12"/>
          <p:cNvSpPr>
            <a:spLocks noGrp="1"/>
          </p:cNvSpPr>
          <p:nvPr>
            <p:ph type="body" idx="1"/>
          </p:nvPr>
        </p:nvSpPr>
        <p:spPr bwMode="auto">
          <a:xfrm>
            <a:off x="914400" y="14478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vert="horz" wrap="square" lIns="91440" tIns="45720" rIns="91440" bIns="45720" numCol="1" anchor="ctr" anchorCtr="0" compatLnSpc="1">
            <a:prstTxWarp prst="textNoShape">
              <a:avLst/>
            </a:prstTxWarp>
          </a:bodyPr>
          <a:lstStyle>
            <a:lvl1pPr algn="r">
              <a:lnSpc>
                <a:spcPct val="90000"/>
              </a:lnSpc>
              <a:spcBef>
                <a:spcPct val="20000"/>
              </a:spcBef>
              <a:buFontTx/>
              <a:buChar char="•"/>
              <a:defRPr sz="1400">
                <a:solidFill>
                  <a:schemeClr val="tx2"/>
                </a:solidFill>
                <a:latin typeface="Times New Roman" pitchFamily="18" charset="0"/>
              </a:defRPr>
            </a:lvl1pPr>
          </a:lstStyle>
          <a:p>
            <a:pPr>
              <a:defRPr/>
            </a:pPr>
            <a:endParaRPr lang="en-US"/>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lgn="ctr">
              <a:lnSpc>
                <a:spcPct val="90000"/>
              </a:lnSpc>
              <a:spcBef>
                <a:spcPct val="20000"/>
              </a:spcBef>
              <a:defRPr sz="1400">
                <a:solidFill>
                  <a:srgbClr val="FFFFFF"/>
                </a:solidFill>
              </a:defRPr>
            </a:lvl1pPr>
          </a:lstStyle>
          <a:p>
            <a:pPr>
              <a:defRPr/>
            </a:pPr>
            <a:fld id="{E75EC4C4-CAA0-4210-8BBF-44D036EE9E2A}" type="slidenum">
              <a:rPr lang="en-US"/>
              <a:pPr>
                <a:defRPr/>
              </a:pPr>
              <a:t>‹#›</a:t>
            </a:fld>
            <a:endParaRPr lang="en-US"/>
          </a:p>
        </p:txBody>
      </p:sp>
      <p:sp>
        <p:nvSpPr>
          <p:cNvPr id="10" name="Footer Placeholder 4"/>
          <p:cNvSpPr>
            <a:spLocks noGrp="1"/>
          </p:cNvSpPr>
          <p:nvPr>
            <p:ph type="ftr" sz="quarter" idx="3"/>
          </p:nvPr>
        </p:nvSpPr>
        <p:spPr>
          <a:xfrm>
            <a:off x="762000" y="6400800"/>
            <a:ext cx="6248400" cy="457200"/>
          </a:xfrm>
          <a:prstGeom prst="rect">
            <a:avLst/>
          </a:prstGeom>
        </p:spPr>
        <p:txBody>
          <a:bodyPr vert="horz" wrap="square" lIns="91440" tIns="45720" rIns="91440" bIns="45720" numCol="1" anchor="ctr" anchorCtr="0" compatLnSpc="1">
            <a:prstTxWarp prst="textNoShape">
              <a:avLst/>
            </a:prstTxWarp>
          </a:bodyPr>
          <a:lstStyle>
            <a:lvl1pPr>
              <a:lnSpc>
                <a:spcPct val="90000"/>
              </a:lnSpc>
              <a:spcBef>
                <a:spcPct val="20000"/>
              </a:spcBef>
              <a:defRPr sz="1100" i="1">
                <a:solidFill>
                  <a:schemeClr val="tx2"/>
                </a:solidFill>
                <a:latin typeface="Times New Roman" pitchFamily="18" charset="0"/>
              </a:defRPr>
            </a:lvl1pPr>
          </a:lstStyle>
          <a:p>
            <a:pPr>
              <a:defRPr/>
            </a:pPr>
            <a:r>
              <a:rPr lang="en-US"/>
              <a:t>Chapter 11 – Project Risk Management</a:t>
            </a:r>
          </a:p>
        </p:txBody>
      </p:sp>
    </p:spTree>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1" r:id="rId4"/>
    <p:sldLayoutId id="2147484010" r:id="rId5"/>
    <p:sldLayoutId id="2147484009" r:id="rId6"/>
    <p:sldLayoutId id="2147484008" r:id="rId7"/>
    <p:sldLayoutId id="2147484015" r:id="rId8"/>
    <p:sldLayoutId id="2147484016" r:id="rId9"/>
    <p:sldLayoutId id="2147484007" r:id="rId10"/>
    <p:sldLayoutId id="2147484006" r:id="rId11"/>
    <p:sldLayoutId id="2147484017" r:id="rId12"/>
    <p:sldLayoutId id="2147484018" r:id="rId13"/>
  </p:sldLayoutIdLst>
  <p:hf sldNum="0" hdr="0" ftr="0" dt="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D8AFB9"/>
        </a:buClr>
        <a:buSzPct val="8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DE6C36"/>
        </a:buClr>
        <a:buSzPct val="80000"/>
        <a:buFont typeface="Wingdings 2"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DE6C36"/>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Microsoft_Office_Word_97_-_2003_Document1.doc"/><Relationship Id="rId2" Type="http://schemas.openxmlformats.org/officeDocument/2006/relationships/slideLayout" Target="../slideLayouts/slideLayout17.xml"/><Relationship Id="rId1" Type="http://schemas.openxmlformats.org/officeDocument/2006/relationships/vmlDrawing" Target="../drawings/vmlDrawing1.v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33400" y="1600200"/>
            <a:ext cx="7772400" cy="1349375"/>
          </a:xfrm>
        </p:spPr>
        <p:txBody>
          <a:bodyPr>
            <a:normAutofit/>
          </a:bodyPr>
          <a:lstStyle/>
          <a:p>
            <a:pPr eaLnBrk="1" fontAlgn="auto" hangingPunct="1">
              <a:spcAft>
                <a:spcPts val="0"/>
              </a:spcAft>
              <a:defRPr/>
            </a:pPr>
            <a:r>
              <a:rPr sz="3000">
                <a:effectLst>
                  <a:outerShdw blurRad="38100" dist="38100" dir="2700000" algn="tl">
                    <a:srgbClr val="FFFFFF"/>
                  </a:outerShdw>
                </a:effectLst>
                <a:latin typeface="Arial Rounded MT Bold" pitchFamily="34" charset="0"/>
              </a:rPr>
              <a:t/>
            </a:r>
            <a:br>
              <a:rPr sz="3000">
                <a:effectLst>
                  <a:outerShdw blurRad="38100" dist="38100" dir="2700000" algn="tl">
                    <a:srgbClr val="FFFFFF"/>
                  </a:outerShdw>
                </a:effectLst>
                <a:latin typeface="Arial Rounded MT Bold" pitchFamily="34" charset="0"/>
              </a:rPr>
            </a:br>
            <a:r>
              <a:rPr sz="3000" smtClean="0">
                <a:effectLst>
                  <a:outerShdw blurRad="38100" dist="38100" dir="2700000" algn="tl">
                    <a:srgbClr val="FFFFFF"/>
                  </a:outerShdw>
                </a:effectLst>
                <a:latin typeface="Arial Rounded MT Bold" pitchFamily="34" charset="0"/>
              </a:rPr>
              <a:t>Project Risk Management</a:t>
            </a:r>
            <a:endParaRPr sz="3000">
              <a:effectLst>
                <a:outerShdw blurRad="38100" dist="38100" dir="2700000" algn="tl">
                  <a:srgbClr val="FFFFFF"/>
                </a:outerShdw>
              </a:effectLst>
              <a:latin typeface="Arial Rounded MT Bold"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385763" y="365125"/>
            <a:ext cx="8529637" cy="811213"/>
          </a:xfrm>
        </p:spPr>
        <p:txBody>
          <a:bodyPr/>
          <a:lstStyle/>
          <a:p>
            <a:pPr algn="ctr"/>
            <a:r>
              <a:rPr lang="en-US" smtClean="0"/>
              <a:t>Risk Can Be Positive</a:t>
            </a:r>
          </a:p>
        </p:txBody>
      </p:sp>
      <p:sp>
        <p:nvSpPr>
          <p:cNvPr id="20484" name="Rectangle 3"/>
          <p:cNvSpPr>
            <a:spLocks noGrp="1" noChangeArrowheads="1"/>
          </p:cNvSpPr>
          <p:nvPr>
            <p:ph type="body" idx="1"/>
          </p:nvPr>
        </p:nvSpPr>
        <p:spPr>
          <a:xfrm>
            <a:off x="385763" y="1374775"/>
            <a:ext cx="8529637" cy="4716463"/>
          </a:xfrm>
        </p:spPr>
        <p:txBody>
          <a:bodyPr/>
          <a:lstStyle/>
          <a:p>
            <a:pPr>
              <a:spcBef>
                <a:spcPct val="100000"/>
              </a:spcBef>
            </a:pPr>
            <a:r>
              <a:rPr lang="en-US" smtClean="0"/>
              <a:t>Positive risks are risks that result in good things happening; sometimes called opportunities</a:t>
            </a:r>
          </a:p>
          <a:p>
            <a:pPr>
              <a:spcBef>
                <a:spcPct val="100000"/>
              </a:spcBef>
            </a:pPr>
            <a:r>
              <a:rPr lang="en-US" smtClean="0"/>
              <a:t>A general definition of project </a:t>
            </a:r>
            <a:r>
              <a:rPr lang="en-US" b="1" smtClean="0"/>
              <a:t>risk</a:t>
            </a:r>
            <a:r>
              <a:rPr lang="en-US" smtClean="0"/>
              <a:t> is an uncertainty that can have a negative or positive effect on meeting project objectives</a:t>
            </a:r>
          </a:p>
          <a:p>
            <a:pPr>
              <a:spcBef>
                <a:spcPct val="100000"/>
              </a:spcBef>
            </a:pPr>
            <a:r>
              <a:rPr lang="en-US" smtClean="0"/>
              <a:t>The goal of project risk management is to minimize potential negative risks while maximizing potential positive risks</a:t>
            </a:r>
          </a:p>
        </p:txBody>
      </p:sp>
      <p:sp>
        <p:nvSpPr>
          <p:cNvPr id="20486" name="Footer Placeholder 6"/>
          <p:cNvSpPr txBox="1">
            <a:spLocks noGrp="1"/>
          </p:cNvSpPr>
          <p:nvPr/>
        </p:nvSpPr>
        <p:spPr bwMode="auto">
          <a:xfrm>
            <a:off x="1524000" y="6400800"/>
            <a:ext cx="6248400" cy="457200"/>
          </a:xfrm>
          <a:prstGeom prst="rect">
            <a:avLst/>
          </a:prstGeom>
          <a:noFill/>
          <a:ln w="9525">
            <a:noFill/>
            <a:miter lim="800000"/>
            <a:headEnd/>
            <a:tailEnd/>
          </a:ln>
        </p:spPr>
        <p:txBody>
          <a:bodyPr anchor="ctr"/>
          <a:lstStyle/>
          <a:p>
            <a:pPr>
              <a:lnSpc>
                <a:spcPct val="90000"/>
              </a:lnSpc>
              <a:spcBef>
                <a:spcPct val="20000"/>
              </a:spcBef>
            </a:pPr>
            <a:r>
              <a:rPr lang="en-US" sz="1400">
                <a:solidFill>
                  <a:schemeClr val="tx2"/>
                </a:solidFill>
                <a:latin typeface="Times New Roman" pitchFamily="18" charset="0"/>
              </a:rPr>
              <a:t>Information Technology Project Management, Fifth Edition, Copyright 2007</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p:nvPr>
        </p:nvSpPr>
        <p:spPr>
          <a:xfrm>
            <a:off x="385763" y="152400"/>
            <a:ext cx="8529637" cy="739775"/>
          </a:xfrm>
        </p:spPr>
        <p:txBody>
          <a:bodyPr/>
          <a:lstStyle/>
          <a:p>
            <a:pPr algn="ctr"/>
            <a:r>
              <a:rPr lang="en-US" sz="3600" smtClean="0"/>
              <a:t>Best Practice</a:t>
            </a:r>
          </a:p>
        </p:txBody>
      </p:sp>
      <p:sp>
        <p:nvSpPr>
          <p:cNvPr id="21508" name="Content Placeholder 2"/>
          <p:cNvSpPr>
            <a:spLocks noGrp="1"/>
          </p:cNvSpPr>
          <p:nvPr>
            <p:ph sz="quarter" idx="1"/>
          </p:nvPr>
        </p:nvSpPr>
        <p:spPr>
          <a:xfrm>
            <a:off x="228600" y="990600"/>
            <a:ext cx="8458200" cy="5105400"/>
          </a:xfrm>
        </p:spPr>
        <p:txBody>
          <a:bodyPr/>
          <a:lstStyle/>
          <a:p>
            <a:r>
              <a:rPr lang="en-US" smtClean="0"/>
              <a:t>Some organizations make the mistake of only addressing tactical and negative risks when performing project risk management</a:t>
            </a:r>
          </a:p>
          <a:p>
            <a:r>
              <a:rPr lang="en-US" smtClean="0"/>
              <a:t>David Hillson (</a:t>
            </a:r>
            <a:r>
              <a:rPr lang="en-US" i="1" smtClean="0"/>
              <a:t>www.risk-doctor.com) suggests </a:t>
            </a:r>
            <a:r>
              <a:rPr lang="en-US" smtClean="0"/>
              <a:t>overcoming this problem by widening the scope of risk management to encompass both </a:t>
            </a:r>
            <a:r>
              <a:rPr lang="en-US" i="1" smtClean="0"/>
              <a:t>strategic risks </a:t>
            </a:r>
            <a:r>
              <a:rPr lang="en-US" smtClean="0"/>
              <a:t>and</a:t>
            </a:r>
            <a:r>
              <a:rPr lang="en-US" i="1" smtClean="0"/>
              <a:t> upside opportunities, </a:t>
            </a:r>
            <a:r>
              <a:rPr lang="en-US" smtClean="0"/>
              <a:t>which he refers to as </a:t>
            </a:r>
            <a:r>
              <a:rPr lang="en-US" i="1" smtClean="0"/>
              <a:t>integrated risk management</a:t>
            </a:r>
          </a:p>
          <a:p>
            <a:pPr marL="742950" lvl="1" indent="-285750"/>
            <a:r>
              <a:rPr lang="en-US" i="1" smtClean="0"/>
              <a:t>Ensure that project delivery is tied to organizational needs and vision</a:t>
            </a:r>
          </a:p>
          <a:p>
            <a:pPr marL="742950" lvl="1" indent="-285750"/>
            <a:r>
              <a:rPr lang="en-US" i="1" smtClean="0"/>
              <a:t>Allowing an appropriate level of risk to be taken intelligently with full awareness of the degree of uncertainty and its potential effects on objectives</a:t>
            </a:r>
            <a:endParaRPr lang="en-US"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304800" y="304800"/>
            <a:ext cx="8382000" cy="609600"/>
          </a:xfrm>
        </p:spPr>
        <p:txBody>
          <a:bodyPr/>
          <a:lstStyle/>
          <a:p>
            <a:pPr algn="ctr"/>
            <a:r>
              <a:rPr lang="en-US" smtClean="0"/>
              <a:t>Risk Utility</a:t>
            </a:r>
          </a:p>
        </p:txBody>
      </p:sp>
      <p:sp>
        <p:nvSpPr>
          <p:cNvPr id="22532" name="Rectangle 3"/>
          <p:cNvSpPr>
            <a:spLocks noGrp="1" noChangeArrowheads="1"/>
          </p:cNvSpPr>
          <p:nvPr>
            <p:ph type="body" idx="1"/>
          </p:nvPr>
        </p:nvSpPr>
        <p:spPr>
          <a:xfrm>
            <a:off x="304800" y="914400"/>
            <a:ext cx="8415338" cy="5486400"/>
          </a:xfrm>
        </p:spPr>
        <p:txBody>
          <a:bodyPr/>
          <a:lstStyle/>
          <a:p>
            <a:pPr>
              <a:lnSpc>
                <a:spcPct val="90000"/>
              </a:lnSpc>
              <a:spcBef>
                <a:spcPct val="50000"/>
              </a:spcBef>
            </a:pPr>
            <a:r>
              <a:rPr lang="en-US" smtClean="0"/>
              <a:t>Different organizations and people have different tolerances for risk</a:t>
            </a:r>
          </a:p>
          <a:p>
            <a:pPr>
              <a:lnSpc>
                <a:spcPct val="90000"/>
              </a:lnSpc>
              <a:spcBef>
                <a:spcPct val="50000"/>
              </a:spcBef>
            </a:pPr>
            <a:r>
              <a:rPr lang="en-US" b="1" smtClean="0"/>
              <a:t>Risk utility</a:t>
            </a:r>
            <a:r>
              <a:rPr lang="en-US" smtClean="0"/>
              <a:t> or </a:t>
            </a:r>
            <a:r>
              <a:rPr lang="en-US" b="1" smtClean="0"/>
              <a:t>risk tolerance</a:t>
            </a:r>
            <a:r>
              <a:rPr lang="en-US" smtClean="0"/>
              <a:t> is the amount of satisfaction or pleasure received from a potential payoff</a:t>
            </a:r>
          </a:p>
          <a:p>
            <a:pPr lvl="1">
              <a:lnSpc>
                <a:spcPct val="90000"/>
              </a:lnSpc>
              <a:spcBef>
                <a:spcPct val="50000"/>
              </a:spcBef>
            </a:pPr>
            <a:r>
              <a:rPr lang="en-US" smtClean="0"/>
              <a:t>Utility rises at a decreasing rate for people who are risk-averse</a:t>
            </a:r>
          </a:p>
          <a:p>
            <a:pPr lvl="1">
              <a:lnSpc>
                <a:spcPct val="90000"/>
              </a:lnSpc>
              <a:spcBef>
                <a:spcPct val="50000"/>
              </a:spcBef>
            </a:pPr>
            <a:r>
              <a:rPr lang="en-US" smtClean="0"/>
              <a:t>Those who are risk-seeking have a higher tolerance for risk and their satisfaction increases when more payoff is at stake</a:t>
            </a:r>
          </a:p>
          <a:p>
            <a:pPr lvl="1">
              <a:lnSpc>
                <a:spcPct val="90000"/>
              </a:lnSpc>
              <a:spcBef>
                <a:spcPct val="50000"/>
              </a:spcBef>
            </a:pPr>
            <a:r>
              <a:rPr lang="en-US" smtClean="0"/>
              <a:t>The risk-neutral approach achieves a balance between risk and payoff</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381000" y="457200"/>
            <a:ext cx="8382000" cy="914400"/>
          </a:xfrm>
        </p:spPr>
        <p:txBody>
          <a:bodyPr/>
          <a:lstStyle/>
          <a:p>
            <a:pPr algn="ctr"/>
            <a:r>
              <a:rPr lang="en-US" smtClean="0"/>
              <a:t>Risk Utility Function and </a:t>
            </a:r>
            <a:br>
              <a:rPr lang="en-US" smtClean="0"/>
            </a:br>
            <a:r>
              <a:rPr lang="en-US" smtClean="0"/>
              <a:t>Risk Preference</a:t>
            </a:r>
          </a:p>
        </p:txBody>
      </p:sp>
      <p:pic>
        <p:nvPicPr>
          <p:cNvPr id="23556" name="Picture 3"/>
          <p:cNvPicPr>
            <a:picLocks noChangeAspect="1" noChangeArrowheads="1"/>
          </p:cNvPicPr>
          <p:nvPr/>
        </p:nvPicPr>
        <p:blipFill>
          <a:blip r:embed="rId2"/>
          <a:srcRect/>
          <a:stretch>
            <a:fillRect/>
          </a:stretch>
        </p:blipFill>
        <p:spPr bwMode="auto">
          <a:xfrm>
            <a:off x="304800" y="1676400"/>
            <a:ext cx="8305800" cy="415925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228600" y="228600"/>
            <a:ext cx="8534400" cy="762000"/>
          </a:xfrm>
        </p:spPr>
        <p:txBody>
          <a:bodyPr/>
          <a:lstStyle/>
          <a:p>
            <a:pPr algn="ctr"/>
            <a:r>
              <a:rPr lang="en-US" smtClean="0"/>
              <a:t>Project Risk Management Processes</a:t>
            </a:r>
            <a:endParaRPr lang="en-US" sz="4800" smtClean="0"/>
          </a:p>
        </p:txBody>
      </p:sp>
      <p:sp>
        <p:nvSpPr>
          <p:cNvPr id="24580" name="Rectangle 3"/>
          <p:cNvSpPr>
            <a:spLocks noGrp="1" noChangeArrowheads="1"/>
          </p:cNvSpPr>
          <p:nvPr>
            <p:ph type="body" idx="1"/>
          </p:nvPr>
        </p:nvSpPr>
        <p:spPr>
          <a:xfrm>
            <a:off x="228600" y="1371600"/>
            <a:ext cx="8610600" cy="5029200"/>
          </a:xfrm>
        </p:spPr>
        <p:txBody>
          <a:bodyPr/>
          <a:lstStyle/>
          <a:p>
            <a:pPr>
              <a:lnSpc>
                <a:spcPct val="90000"/>
              </a:lnSpc>
            </a:pPr>
            <a:r>
              <a:rPr lang="en-US" b="1" smtClean="0"/>
              <a:t>Risk management planning</a:t>
            </a:r>
            <a:r>
              <a:rPr lang="en-US" smtClean="0"/>
              <a:t>: deciding how to approach and plan the risk management activities for the project</a:t>
            </a:r>
          </a:p>
          <a:p>
            <a:pPr>
              <a:spcBef>
                <a:spcPct val="100000"/>
              </a:spcBef>
            </a:pPr>
            <a:r>
              <a:rPr lang="en-US" b="1" smtClean="0"/>
              <a:t>Risk identification</a:t>
            </a:r>
            <a:r>
              <a:rPr lang="en-US" smtClean="0"/>
              <a:t>: determining which risks are likely to affect a project and documenting the characteristics of each</a:t>
            </a:r>
          </a:p>
          <a:p>
            <a:pPr>
              <a:spcBef>
                <a:spcPct val="100000"/>
              </a:spcBef>
            </a:pPr>
            <a:r>
              <a:rPr lang="en-US" b="1" smtClean="0"/>
              <a:t>Qualitative risk analysis</a:t>
            </a:r>
            <a:r>
              <a:rPr lang="en-US" smtClean="0"/>
              <a:t>: prioritizing risks based on their probability and impact of occurrence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0" y="0"/>
            <a:ext cx="8991600" cy="914400"/>
          </a:xfrm>
        </p:spPr>
        <p:txBody>
          <a:bodyPr/>
          <a:lstStyle/>
          <a:p>
            <a:pPr algn="ctr"/>
            <a:r>
              <a:rPr lang="en-US" smtClean="0"/>
              <a:t>Project Risk Management Processes</a:t>
            </a:r>
          </a:p>
        </p:txBody>
      </p:sp>
      <p:sp>
        <p:nvSpPr>
          <p:cNvPr id="25604" name="Rectangle 3"/>
          <p:cNvSpPr>
            <a:spLocks noGrp="1" noChangeArrowheads="1"/>
          </p:cNvSpPr>
          <p:nvPr>
            <p:ph type="body" idx="1"/>
          </p:nvPr>
        </p:nvSpPr>
        <p:spPr>
          <a:xfrm>
            <a:off x="228600" y="914400"/>
            <a:ext cx="8610600" cy="5410200"/>
          </a:xfrm>
        </p:spPr>
        <p:txBody>
          <a:bodyPr/>
          <a:lstStyle/>
          <a:p>
            <a:pPr>
              <a:spcBef>
                <a:spcPct val="100000"/>
              </a:spcBef>
            </a:pPr>
            <a:r>
              <a:rPr lang="en-US" b="1" smtClean="0"/>
              <a:t>Quantitative risk analysis</a:t>
            </a:r>
            <a:r>
              <a:rPr lang="en-US" smtClean="0"/>
              <a:t>: numerically estimating the effects of risks on project objectives</a:t>
            </a:r>
          </a:p>
          <a:p>
            <a:pPr>
              <a:spcBef>
                <a:spcPct val="100000"/>
              </a:spcBef>
            </a:pPr>
            <a:r>
              <a:rPr lang="en-US" b="1" smtClean="0"/>
              <a:t>Risk response planning</a:t>
            </a:r>
            <a:r>
              <a:rPr lang="en-US" smtClean="0"/>
              <a:t>:</a:t>
            </a:r>
            <a:r>
              <a:rPr lang="en-US" b="1" smtClean="0"/>
              <a:t> </a:t>
            </a:r>
            <a:r>
              <a:rPr lang="en-US" smtClean="0"/>
              <a:t>taking steps to enhance opportunities and reduce threats to meeting project objectives</a:t>
            </a:r>
          </a:p>
          <a:p>
            <a:pPr>
              <a:spcBef>
                <a:spcPct val="100000"/>
              </a:spcBef>
            </a:pPr>
            <a:r>
              <a:rPr lang="en-US" b="1" smtClean="0"/>
              <a:t>Risk monitoring and control</a:t>
            </a:r>
            <a:r>
              <a:rPr lang="en-US" smtClean="0"/>
              <a:t>: monitoring identified and residual risks, identifying new risks, carrying out risk response plans, and evaluating the effectiveness of risk strategies throughout the life of the project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p:cNvSpPr>
            <a:spLocks noGrp="1"/>
          </p:cNvSpPr>
          <p:nvPr>
            <p:ph type="title"/>
          </p:nvPr>
        </p:nvSpPr>
        <p:spPr>
          <a:xfrm>
            <a:off x="152400" y="228600"/>
            <a:ext cx="8839200" cy="990600"/>
          </a:xfrm>
        </p:spPr>
        <p:txBody>
          <a:bodyPr/>
          <a:lstStyle/>
          <a:p>
            <a:pPr algn="ctr"/>
            <a:r>
              <a:rPr lang="en-US" smtClean="0"/>
              <a:t>Project Risk Management Summary</a:t>
            </a:r>
          </a:p>
        </p:txBody>
      </p:sp>
      <p:pic>
        <p:nvPicPr>
          <p:cNvPr id="26629" name="Picture 5" descr="Fig11-03.bmp"/>
          <p:cNvPicPr>
            <a:picLocks noChangeAspect="1"/>
          </p:cNvPicPr>
          <p:nvPr/>
        </p:nvPicPr>
        <p:blipFill>
          <a:blip r:embed="rId2"/>
          <a:srcRect b="11234"/>
          <a:stretch>
            <a:fillRect/>
          </a:stretch>
        </p:blipFill>
        <p:spPr bwMode="auto">
          <a:xfrm>
            <a:off x="358775" y="1524000"/>
            <a:ext cx="8023225" cy="44958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381000" y="0"/>
            <a:ext cx="8529638" cy="914400"/>
          </a:xfrm>
        </p:spPr>
        <p:txBody>
          <a:bodyPr/>
          <a:lstStyle/>
          <a:p>
            <a:pPr algn="ctr"/>
            <a:r>
              <a:rPr lang="en-US" smtClean="0"/>
              <a:t>Risk Management Planning</a:t>
            </a:r>
          </a:p>
        </p:txBody>
      </p:sp>
      <p:sp>
        <p:nvSpPr>
          <p:cNvPr id="27652" name="Rectangle 3"/>
          <p:cNvSpPr>
            <a:spLocks noGrp="1" noChangeArrowheads="1"/>
          </p:cNvSpPr>
          <p:nvPr>
            <p:ph type="body" idx="1"/>
          </p:nvPr>
        </p:nvSpPr>
        <p:spPr>
          <a:xfrm>
            <a:off x="228600" y="1066800"/>
            <a:ext cx="8686800" cy="5024438"/>
          </a:xfrm>
        </p:spPr>
        <p:txBody>
          <a:bodyPr/>
          <a:lstStyle/>
          <a:p>
            <a:pPr>
              <a:spcBef>
                <a:spcPct val="0"/>
              </a:spcBef>
            </a:pPr>
            <a:r>
              <a:rPr lang="en-US" smtClean="0"/>
              <a:t>The main output of risk management planning is a </a:t>
            </a:r>
            <a:r>
              <a:rPr lang="en-US" b="1" smtClean="0"/>
              <a:t>risk management plan</a:t>
            </a:r>
            <a:r>
              <a:rPr lang="en-US" smtClean="0">
                <a:cs typeface="Times New Roman" pitchFamily="18" charset="0"/>
              </a:rPr>
              <a:t>—</a:t>
            </a:r>
            <a:r>
              <a:rPr lang="en-US" smtClean="0"/>
              <a:t>a plan that documents the procedures for managing risk throughout a project</a:t>
            </a:r>
          </a:p>
          <a:p>
            <a:pPr>
              <a:spcBef>
                <a:spcPct val="0"/>
              </a:spcBef>
            </a:pPr>
            <a:r>
              <a:rPr lang="en-US" smtClean="0"/>
              <a:t>The project team should review project documents, corporate risk management policies, lessons-learned reports from past projects and understand the organization’s and the sponsor’s approaches to risk</a:t>
            </a:r>
          </a:p>
          <a:p>
            <a:pPr lvl="1">
              <a:spcBef>
                <a:spcPct val="0"/>
              </a:spcBef>
            </a:pPr>
            <a:r>
              <a:rPr lang="en-US" smtClean="0"/>
              <a:t>Important to clarify roles and responsibilities, prepare budget and schedule estimates for risk-related work and identify risk categories for consideration</a:t>
            </a:r>
          </a:p>
          <a:p>
            <a:pPr>
              <a:spcBef>
                <a:spcPct val="0"/>
              </a:spcBef>
            </a:pPr>
            <a:r>
              <a:rPr lang="en-US" smtClean="0"/>
              <a:t>The level of detail will vary with the needs of the project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152400" y="152400"/>
            <a:ext cx="8839200" cy="914400"/>
          </a:xfrm>
        </p:spPr>
        <p:txBody>
          <a:bodyPr/>
          <a:lstStyle/>
          <a:p>
            <a:pPr algn="ctr"/>
            <a:r>
              <a:rPr lang="en-US" sz="3300" smtClean="0"/>
              <a:t>Topics Addressed in a Risk Management Plan</a:t>
            </a:r>
          </a:p>
        </p:txBody>
      </p:sp>
      <p:sp>
        <p:nvSpPr>
          <p:cNvPr id="28676" name="Rectangle 7"/>
          <p:cNvSpPr>
            <a:spLocks noGrp="1" noChangeArrowheads="1"/>
          </p:cNvSpPr>
          <p:nvPr>
            <p:ph type="body" idx="1"/>
          </p:nvPr>
        </p:nvSpPr>
        <p:spPr>
          <a:xfrm>
            <a:off x="152400" y="1066800"/>
            <a:ext cx="8839200" cy="5638800"/>
          </a:xfrm>
        </p:spPr>
        <p:txBody>
          <a:bodyPr/>
          <a:lstStyle/>
          <a:p>
            <a:pPr>
              <a:spcBef>
                <a:spcPct val="0"/>
              </a:spcBef>
            </a:pPr>
            <a:r>
              <a:rPr lang="en-US" sz="2200" b="1" smtClean="0"/>
              <a:t>Methodology:</a:t>
            </a:r>
            <a:r>
              <a:rPr lang="en-US" sz="2200" smtClean="0"/>
              <a:t> How will risk management be performed on this project? What tools and data sources are available and applicable?</a:t>
            </a:r>
          </a:p>
          <a:p>
            <a:pPr>
              <a:spcBef>
                <a:spcPct val="0"/>
              </a:spcBef>
            </a:pPr>
            <a:r>
              <a:rPr lang="en-US" sz="2200" b="1" smtClean="0"/>
              <a:t>Roles and Responsibilities: </a:t>
            </a:r>
            <a:r>
              <a:rPr lang="en-US" sz="2200" smtClean="0"/>
              <a:t>Who are the individuals responsible for implementing specific tasks and providing deliverables related to risk management?</a:t>
            </a:r>
          </a:p>
          <a:p>
            <a:pPr>
              <a:spcBef>
                <a:spcPct val="0"/>
              </a:spcBef>
            </a:pPr>
            <a:r>
              <a:rPr lang="en-US" sz="2200" b="1" smtClean="0"/>
              <a:t>Budget and Schedule: </a:t>
            </a:r>
            <a:r>
              <a:rPr lang="en-US" sz="2200" smtClean="0"/>
              <a:t>What are the estimated costs and schedules for performing risk-related activities?</a:t>
            </a:r>
          </a:p>
          <a:p>
            <a:pPr>
              <a:spcBef>
                <a:spcPct val="0"/>
              </a:spcBef>
            </a:pPr>
            <a:r>
              <a:rPr lang="en-US" sz="2200" b="1" smtClean="0"/>
              <a:t>Risk Categories: </a:t>
            </a:r>
            <a:r>
              <a:rPr lang="en-US" sz="2200" smtClean="0"/>
              <a:t>What are the main categories of risks that should be addressed on this project? Is there a risk breakdown structure for the project? </a:t>
            </a:r>
          </a:p>
          <a:p>
            <a:pPr>
              <a:spcBef>
                <a:spcPct val="0"/>
              </a:spcBef>
            </a:pPr>
            <a:r>
              <a:rPr lang="en-US" sz="2200" b="1" smtClean="0"/>
              <a:t>Risk Probability and Impact: </a:t>
            </a:r>
            <a:r>
              <a:rPr lang="en-US" sz="2200" smtClean="0"/>
              <a:t>How will the probabilities and impacts of risk items be assessed? What scoring and interpretation methods will be used for the qualitative and quantitative analysis of risks?</a:t>
            </a:r>
          </a:p>
          <a:p>
            <a:pPr>
              <a:spcBef>
                <a:spcPct val="0"/>
              </a:spcBef>
            </a:pPr>
            <a:r>
              <a:rPr lang="en-US" sz="2200" b="1" smtClean="0"/>
              <a:t>Risk Documentation: </a:t>
            </a:r>
            <a:r>
              <a:rPr lang="en-US" sz="2200" smtClean="0"/>
              <a:t>What reporting formats and processes will  be used for risk management activities?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381000" y="304800"/>
            <a:ext cx="8305800" cy="990600"/>
          </a:xfrm>
        </p:spPr>
        <p:txBody>
          <a:bodyPr/>
          <a:lstStyle/>
          <a:p>
            <a:pPr algn="ctr"/>
            <a:r>
              <a:rPr lang="en-US" smtClean="0"/>
              <a:t>Contingency and Fallback Plans, Contingency Reserves</a:t>
            </a:r>
          </a:p>
        </p:txBody>
      </p:sp>
      <p:sp>
        <p:nvSpPr>
          <p:cNvPr id="29700" name="Rectangle 3"/>
          <p:cNvSpPr>
            <a:spLocks noGrp="1" noChangeArrowheads="1"/>
          </p:cNvSpPr>
          <p:nvPr>
            <p:ph type="body" idx="1"/>
          </p:nvPr>
        </p:nvSpPr>
        <p:spPr>
          <a:xfrm>
            <a:off x="152400" y="1219200"/>
            <a:ext cx="8839200" cy="5334000"/>
          </a:xfrm>
        </p:spPr>
        <p:txBody>
          <a:bodyPr/>
          <a:lstStyle/>
          <a:p>
            <a:pPr>
              <a:spcBef>
                <a:spcPct val="0"/>
              </a:spcBef>
            </a:pPr>
            <a:r>
              <a:rPr lang="en-US" sz="2400" smtClean="0"/>
              <a:t>In addition to a risk management plan, many projects also include:</a:t>
            </a:r>
          </a:p>
          <a:p>
            <a:pPr lvl="1">
              <a:spcBef>
                <a:spcPct val="0"/>
              </a:spcBef>
            </a:pPr>
            <a:r>
              <a:rPr lang="en-US" sz="2200" b="1" smtClean="0"/>
              <a:t>Contingency plans –</a:t>
            </a:r>
            <a:r>
              <a:rPr lang="en-US" sz="2200" smtClean="0"/>
              <a:t> predefined actions that the project team will take if an identified risk event occurs</a:t>
            </a:r>
          </a:p>
          <a:p>
            <a:pPr lvl="2">
              <a:spcBef>
                <a:spcPct val="0"/>
              </a:spcBef>
            </a:pPr>
            <a:r>
              <a:rPr lang="en-US" smtClean="0"/>
              <a:t>Expecting new release of a s/w package, must plan to use older version if delayed</a:t>
            </a:r>
          </a:p>
          <a:p>
            <a:pPr lvl="1">
              <a:spcBef>
                <a:spcPct val="0"/>
              </a:spcBef>
            </a:pPr>
            <a:r>
              <a:rPr lang="en-US" sz="2200" b="1" smtClean="0"/>
              <a:t>Fallback plans</a:t>
            </a:r>
            <a:r>
              <a:rPr lang="en-US" sz="2200" smtClean="0"/>
              <a:t> - developed for risks that have a high impact on meeting project objectives, and are put into effect if attempts to reduce the risk are not effective</a:t>
            </a:r>
          </a:p>
          <a:p>
            <a:pPr lvl="2">
              <a:spcBef>
                <a:spcPct val="0"/>
              </a:spcBef>
            </a:pPr>
            <a:r>
              <a:rPr lang="en-US" smtClean="0"/>
              <a:t>College grad has main plan and contingency plans of where to live after graduation but needs fallback plan to possibly live at home </a:t>
            </a:r>
          </a:p>
          <a:p>
            <a:pPr lvl="1">
              <a:spcBef>
                <a:spcPct val="0"/>
              </a:spcBef>
            </a:pPr>
            <a:r>
              <a:rPr lang="en-US" sz="2200" b="1" smtClean="0"/>
              <a:t>Contingency reserves</a:t>
            </a:r>
            <a:r>
              <a:rPr lang="en-US" sz="2200" smtClean="0"/>
              <a:t> or </a:t>
            </a:r>
            <a:r>
              <a:rPr lang="en-US" sz="2200" b="1" smtClean="0"/>
              <a:t>allowances</a:t>
            </a:r>
            <a:r>
              <a:rPr lang="en-US" sz="2200" smtClean="0"/>
              <a:t> - provisions held by the project sponsor or organization to reduce the risk of cost or schedule overruns to an acceptable level</a:t>
            </a:r>
          </a:p>
          <a:p>
            <a:pPr lvl="2">
              <a:spcBef>
                <a:spcPct val="0"/>
              </a:spcBef>
            </a:pPr>
            <a:r>
              <a:rPr lang="en-US" smtClean="0"/>
              <a:t>Project falling behind schedule due to inexperience with new technology, use these funds to hire outside trainer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381000" y="76200"/>
            <a:ext cx="8305800" cy="1143000"/>
          </a:xfrm>
        </p:spPr>
        <p:txBody>
          <a:bodyPr/>
          <a:lstStyle/>
          <a:p>
            <a:pPr algn="ctr"/>
            <a:r>
              <a:rPr lang="en-US" smtClean="0"/>
              <a:t>Learning Objectives</a:t>
            </a:r>
          </a:p>
        </p:txBody>
      </p:sp>
      <p:sp>
        <p:nvSpPr>
          <p:cNvPr id="12292" name="Rectangle 3"/>
          <p:cNvSpPr>
            <a:spLocks noGrp="1" noChangeArrowheads="1"/>
          </p:cNvSpPr>
          <p:nvPr>
            <p:ph type="body" idx="1"/>
          </p:nvPr>
        </p:nvSpPr>
        <p:spPr>
          <a:xfrm>
            <a:off x="385763" y="1371600"/>
            <a:ext cx="8451850" cy="4419600"/>
          </a:xfrm>
        </p:spPr>
        <p:txBody>
          <a:bodyPr/>
          <a:lstStyle/>
          <a:p>
            <a:pPr marL="609600" indent="-609600">
              <a:spcBef>
                <a:spcPct val="100000"/>
              </a:spcBef>
            </a:pPr>
            <a:r>
              <a:rPr lang="en-US" smtClean="0"/>
              <a:t>Understand what risk is and the importance of good project risk management</a:t>
            </a:r>
          </a:p>
          <a:p>
            <a:pPr marL="609600" indent="-609600">
              <a:spcBef>
                <a:spcPct val="100000"/>
              </a:spcBef>
            </a:pPr>
            <a:r>
              <a:rPr lang="en-US" smtClean="0"/>
              <a:t>Discuss the elements involved in risk management planning and the contents of a risk management plan</a:t>
            </a:r>
          </a:p>
          <a:p>
            <a:pPr marL="609600" indent="-609600">
              <a:spcBef>
                <a:spcPct val="100000"/>
              </a:spcBef>
            </a:pPr>
            <a:r>
              <a:rPr lang="en-US" smtClean="0"/>
              <a:t>List common sources of risks in information technology projects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381000" y="304800"/>
            <a:ext cx="8305800" cy="1143000"/>
          </a:xfrm>
        </p:spPr>
        <p:txBody>
          <a:bodyPr/>
          <a:lstStyle/>
          <a:p>
            <a:pPr algn="ctr"/>
            <a:r>
              <a:rPr lang="en-US" smtClean="0"/>
              <a:t>Common Sources of Risk in Information Technology Projects</a:t>
            </a:r>
          </a:p>
        </p:txBody>
      </p:sp>
      <p:sp>
        <p:nvSpPr>
          <p:cNvPr id="30724" name="Rectangle 3"/>
          <p:cNvSpPr>
            <a:spLocks noGrp="1" noChangeArrowheads="1"/>
          </p:cNvSpPr>
          <p:nvPr>
            <p:ph type="body" idx="1"/>
          </p:nvPr>
        </p:nvSpPr>
        <p:spPr>
          <a:xfrm>
            <a:off x="152400" y="1371600"/>
            <a:ext cx="8686800" cy="5181600"/>
          </a:xfrm>
        </p:spPr>
        <p:txBody>
          <a:bodyPr/>
          <a:lstStyle/>
          <a:p>
            <a:pPr>
              <a:spcBef>
                <a:spcPts val="1200"/>
              </a:spcBef>
            </a:pPr>
            <a:r>
              <a:rPr lang="en-US" sz="2400" smtClean="0"/>
              <a:t>Several studies show that IT projects share some common sources of risk</a:t>
            </a:r>
          </a:p>
          <a:p>
            <a:pPr>
              <a:spcBef>
                <a:spcPts val="1200"/>
              </a:spcBef>
            </a:pPr>
            <a:r>
              <a:rPr lang="en-US" sz="2400" smtClean="0"/>
              <a:t>The Standish Group developed an IT success potential scoring sheet (next slide) based on potential risks</a:t>
            </a:r>
          </a:p>
          <a:p>
            <a:pPr lvl="1">
              <a:spcBef>
                <a:spcPts val="1200"/>
              </a:spcBef>
            </a:pPr>
            <a:r>
              <a:rPr lang="en-US" sz="2200" smtClean="0"/>
              <a:t>If a potential project does not receive a minimum score, the organization might decide not to work on it or to take actions to reduce the risks before it invests too much time or money</a:t>
            </a:r>
          </a:p>
          <a:p>
            <a:pPr lvl="1">
              <a:spcBef>
                <a:spcPts val="1200"/>
              </a:spcBef>
            </a:pPr>
            <a:r>
              <a:rPr lang="en-US" sz="2200" smtClean="0"/>
              <a:t>The Standish Group developed specific questions for each success criterion to help decide the number of points to assign to a project</a:t>
            </a:r>
          </a:p>
          <a:p>
            <a:pPr lvl="2">
              <a:spcBef>
                <a:spcPts val="1200"/>
              </a:spcBef>
            </a:pPr>
            <a:r>
              <a:rPr lang="en-US" smtClean="0"/>
              <a:t>User Involvement: Do I have the right users? Did I involve the users early on? Do I make involvement easy?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a:xfrm>
            <a:off x="304800" y="274638"/>
            <a:ext cx="8382000" cy="1143000"/>
          </a:xfrm>
        </p:spPr>
        <p:txBody>
          <a:bodyPr/>
          <a:lstStyle/>
          <a:p>
            <a:pPr algn="ctr"/>
            <a:r>
              <a:rPr lang="en-US" smtClean="0"/>
              <a:t>Information Technology Success Potential Scoring Sheet</a:t>
            </a:r>
          </a:p>
        </p:txBody>
      </p:sp>
      <p:graphicFrame>
        <p:nvGraphicFramePr>
          <p:cNvPr id="1026" name="Object 2"/>
          <p:cNvGraphicFramePr>
            <a:graphicFrameLocks noChangeAspect="1"/>
          </p:cNvGraphicFramePr>
          <p:nvPr/>
        </p:nvGraphicFramePr>
        <p:xfrm>
          <a:off x="457200" y="1676400"/>
          <a:ext cx="5289550" cy="4070350"/>
        </p:xfrm>
        <a:graphic>
          <a:graphicData uri="http://schemas.openxmlformats.org/presentationml/2006/ole">
            <p:oleObj spid="_x0000_s1026" name="Document" r:id="rId3" imgW="5655898" imgH="3280753" progId="Word.Document.8">
              <p:embed/>
            </p:oleObj>
          </a:graphicData>
        </a:graphic>
      </p:graphicFrame>
      <p:sp>
        <p:nvSpPr>
          <p:cNvPr id="8" name="Rectangle 3"/>
          <p:cNvSpPr txBox="1">
            <a:spLocks noChangeArrowheads="1"/>
          </p:cNvSpPr>
          <p:nvPr/>
        </p:nvSpPr>
        <p:spPr>
          <a:xfrm>
            <a:off x="5562600" y="1447800"/>
            <a:ext cx="3276600" cy="5105400"/>
          </a:xfrm>
          <a:prstGeom prst="rect">
            <a:avLst/>
          </a:prstGeom>
        </p:spPr>
        <p:txBody>
          <a:bodyPr/>
          <a:lstStyle/>
          <a:p>
            <a:pPr marL="273050" indent="-273050" eaLnBrk="0" hangingPunct="0">
              <a:spcBef>
                <a:spcPts val="1200"/>
              </a:spcBef>
              <a:buClr>
                <a:schemeClr val="accent1"/>
              </a:buClr>
              <a:buSzPct val="85000"/>
              <a:buFont typeface="Wingdings 2" pitchFamily="18" charset="2"/>
              <a:buChar char=""/>
              <a:defRPr/>
            </a:pPr>
            <a:r>
              <a:rPr lang="en-US" sz="2000" dirty="0">
                <a:latin typeface="+mn-lt"/>
              </a:rPr>
              <a:t>The number of questions corresponding to each success criterion determines the number of points each positive response is assigned</a:t>
            </a:r>
          </a:p>
          <a:p>
            <a:pPr marL="730250" lvl="1" indent="-273050" eaLnBrk="0" hangingPunct="0">
              <a:spcBef>
                <a:spcPts val="1200"/>
              </a:spcBef>
              <a:buClr>
                <a:schemeClr val="accent1"/>
              </a:buClr>
              <a:buSzPct val="85000"/>
              <a:buFont typeface="Wingdings 2" pitchFamily="18" charset="2"/>
              <a:buChar char=""/>
              <a:defRPr/>
            </a:pPr>
            <a:r>
              <a:rPr lang="en-US" sz="1800" dirty="0">
                <a:latin typeface="+mn-lt"/>
              </a:rPr>
              <a:t>Ex: User involvement: 19/5 (or 3.8) points per question answered positively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xfrm>
            <a:off x="533400" y="228600"/>
            <a:ext cx="7747000" cy="796925"/>
          </a:xfrm>
        </p:spPr>
        <p:txBody>
          <a:bodyPr/>
          <a:lstStyle/>
          <a:p>
            <a:pPr algn="ctr"/>
            <a:r>
              <a:rPr lang="en-US" smtClean="0"/>
              <a:t>Broad Categories of Risk</a:t>
            </a:r>
          </a:p>
        </p:txBody>
      </p:sp>
      <p:sp>
        <p:nvSpPr>
          <p:cNvPr id="31748" name="Rectangle 3"/>
          <p:cNvSpPr>
            <a:spLocks noGrp="1" noChangeArrowheads="1"/>
          </p:cNvSpPr>
          <p:nvPr>
            <p:ph type="body" idx="1"/>
          </p:nvPr>
        </p:nvSpPr>
        <p:spPr>
          <a:xfrm>
            <a:off x="152400" y="1066800"/>
            <a:ext cx="8839200" cy="5562600"/>
          </a:xfrm>
        </p:spPr>
        <p:txBody>
          <a:bodyPr/>
          <a:lstStyle/>
          <a:p>
            <a:pPr>
              <a:spcBef>
                <a:spcPct val="0"/>
              </a:spcBef>
            </a:pPr>
            <a:r>
              <a:rPr lang="en-US" sz="2400" smtClean="0"/>
              <a:t>Many organizations develop their own risk questionnaires. Some of the categories of risk might include:</a:t>
            </a:r>
          </a:p>
          <a:p>
            <a:pPr lvl="1">
              <a:spcBef>
                <a:spcPct val="0"/>
              </a:spcBef>
            </a:pPr>
            <a:r>
              <a:rPr lang="en-US" sz="2200" b="1" smtClean="0"/>
              <a:t>Market risk </a:t>
            </a:r>
            <a:r>
              <a:rPr lang="en-US" sz="2200" smtClean="0"/>
              <a:t>– Will the new service or product be useful to the organization or marketable to others? Will the users accept it? Will someone else create a better product?</a:t>
            </a:r>
          </a:p>
          <a:p>
            <a:pPr lvl="1">
              <a:spcBef>
                <a:spcPct val="0"/>
              </a:spcBef>
            </a:pPr>
            <a:r>
              <a:rPr lang="en-US" sz="2200" b="1" smtClean="0"/>
              <a:t>Financial risk </a:t>
            </a:r>
            <a:r>
              <a:rPr lang="en-US" sz="2200" smtClean="0"/>
              <a:t>– can the organization afford to undertake the project? Will the project meet NPV, ROI and payback estimates?</a:t>
            </a:r>
          </a:p>
          <a:p>
            <a:pPr lvl="1">
              <a:spcBef>
                <a:spcPct val="0"/>
              </a:spcBef>
            </a:pPr>
            <a:r>
              <a:rPr lang="en-US" sz="2200" b="1" smtClean="0"/>
              <a:t>Technology risk </a:t>
            </a:r>
            <a:r>
              <a:rPr lang="en-US" sz="2200" smtClean="0"/>
              <a:t>– is the project technically feasible? Is it leading edge or bleeding edge technology? </a:t>
            </a:r>
          </a:p>
          <a:p>
            <a:pPr lvl="1">
              <a:spcBef>
                <a:spcPct val="0"/>
              </a:spcBef>
            </a:pPr>
            <a:r>
              <a:rPr lang="en-US" sz="2200" b="1" smtClean="0"/>
              <a:t>People risk </a:t>
            </a:r>
            <a:r>
              <a:rPr lang="en-US" sz="2200" smtClean="0"/>
              <a:t>– Are people with appropriate skills available to help complete the project? Does senior management support the project?</a:t>
            </a:r>
          </a:p>
          <a:p>
            <a:pPr lvl="1">
              <a:spcBef>
                <a:spcPct val="0"/>
              </a:spcBef>
            </a:pPr>
            <a:r>
              <a:rPr lang="en-US" sz="2200" b="1" smtClean="0"/>
              <a:t>Structure/process risk </a:t>
            </a:r>
            <a:r>
              <a:rPr lang="en-US" sz="2200" smtClean="0"/>
              <a:t>– What is the degree of change the new project will introduce into user areas and business procedures? With how many other systems does a new project/system need to interact?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Title 1"/>
          <p:cNvSpPr>
            <a:spLocks noGrp="1"/>
          </p:cNvSpPr>
          <p:nvPr>
            <p:ph type="title"/>
          </p:nvPr>
        </p:nvSpPr>
        <p:spPr>
          <a:xfrm>
            <a:off x="381000" y="228600"/>
            <a:ext cx="8529638" cy="525463"/>
          </a:xfrm>
        </p:spPr>
        <p:txBody>
          <a:bodyPr/>
          <a:lstStyle/>
          <a:p>
            <a:pPr algn="ctr"/>
            <a:r>
              <a:rPr lang="en-US" smtClean="0"/>
              <a:t>What Went Wrong?</a:t>
            </a:r>
          </a:p>
        </p:txBody>
      </p:sp>
      <p:sp>
        <p:nvSpPr>
          <p:cNvPr id="32772" name="Content Placeholder 2"/>
          <p:cNvSpPr>
            <a:spLocks noGrp="1"/>
          </p:cNvSpPr>
          <p:nvPr>
            <p:ph sz="quarter" idx="1"/>
          </p:nvPr>
        </p:nvSpPr>
        <p:spPr>
          <a:xfrm>
            <a:off x="228600" y="762000"/>
            <a:ext cx="8686800" cy="5407025"/>
          </a:xfrm>
        </p:spPr>
        <p:txBody>
          <a:bodyPr/>
          <a:lstStyle/>
          <a:p>
            <a:r>
              <a:rPr lang="en-US" sz="2600" smtClean="0"/>
              <a:t>KPMG, a large consulting firm, published a study in 1995 that found that 55 percent of </a:t>
            </a:r>
            <a:r>
              <a:rPr lang="en-US" sz="2600" b="1" smtClean="0"/>
              <a:t>runaway </a:t>
            </a:r>
            <a:r>
              <a:rPr lang="en-US" sz="2600" smtClean="0"/>
              <a:t>projects—projects that have significant cost or schedule overruns—did </a:t>
            </a:r>
            <a:r>
              <a:rPr lang="en-US" sz="2600" i="1" smtClean="0"/>
              <a:t>no risk </a:t>
            </a:r>
            <a:r>
              <a:rPr lang="en-US" sz="2600" smtClean="0"/>
              <a:t>management at all; 38 percent did some (but half did not use their risk findings after the project was underway); and 7 percent did not know whether they did risk management or not</a:t>
            </a:r>
          </a:p>
          <a:p>
            <a:r>
              <a:rPr lang="en-US" sz="2600" smtClean="0"/>
              <a:t>The timing of risk management is also an important consideration</a:t>
            </a:r>
          </a:p>
          <a:p>
            <a:pPr lvl="1"/>
            <a:r>
              <a:rPr lang="en-US" smtClean="0"/>
              <a:t>Comair delayed replacing a legacy system that managed flight crews and, when it eventually crashed over the holidays, 3,900 flights were cancelled, 200,000 passengers were stranded and ran up a tab of $20 million. </a:t>
            </a:r>
          </a:p>
          <a:p>
            <a:endParaRPr lang="en-US"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385763" y="152400"/>
            <a:ext cx="8529637" cy="1066800"/>
          </a:xfrm>
        </p:spPr>
        <p:txBody>
          <a:bodyPr/>
          <a:lstStyle/>
          <a:p>
            <a:pPr algn="ctr"/>
            <a:r>
              <a:rPr lang="en-US" smtClean="0"/>
              <a:t>Risk Breakdown Structure</a:t>
            </a:r>
          </a:p>
        </p:txBody>
      </p:sp>
      <p:sp>
        <p:nvSpPr>
          <p:cNvPr id="33796" name="Rectangle 3"/>
          <p:cNvSpPr>
            <a:spLocks noGrp="1" noChangeArrowheads="1"/>
          </p:cNvSpPr>
          <p:nvPr>
            <p:ph type="body" idx="1"/>
          </p:nvPr>
        </p:nvSpPr>
        <p:spPr>
          <a:xfrm>
            <a:off x="385763" y="1531938"/>
            <a:ext cx="8529637" cy="4716462"/>
          </a:xfrm>
        </p:spPr>
        <p:txBody>
          <a:bodyPr/>
          <a:lstStyle/>
          <a:p>
            <a:pPr>
              <a:spcBef>
                <a:spcPct val="100000"/>
              </a:spcBef>
            </a:pPr>
            <a:r>
              <a:rPr lang="en-US" smtClean="0"/>
              <a:t>A </a:t>
            </a:r>
            <a:r>
              <a:rPr lang="en-US" b="1" smtClean="0"/>
              <a:t>risk breakdown structure</a:t>
            </a:r>
            <a:r>
              <a:rPr lang="en-US" smtClean="0"/>
              <a:t> is a hierarchy of potential risk categories for a project</a:t>
            </a:r>
          </a:p>
          <a:p>
            <a:pPr>
              <a:spcBef>
                <a:spcPct val="100000"/>
              </a:spcBef>
            </a:pPr>
            <a:r>
              <a:rPr lang="en-US" smtClean="0"/>
              <a:t>Similar to a work breakdown structure but used to identify and categorize risks</a:t>
            </a:r>
          </a:p>
          <a:p>
            <a:pPr>
              <a:spcBef>
                <a:spcPct val="100000"/>
              </a:spcBef>
            </a:pPr>
            <a:r>
              <a:rPr lang="en-US" smtClean="0"/>
              <a:t>In addition to identifying risk based on the nature of the project or products produced, it is also important to identify potential risks according to project management knowledge areas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4"/>
          <p:cNvSpPr>
            <a:spLocks noGrp="1" noChangeArrowheads="1"/>
          </p:cNvSpPr>
          <p:nvPr>
            <p:ph type="title"/>
          </p:nvPr>
        </p:nvSpPr>
        <p:spPr>
          <a:xfrm>
            <a:off x="457200" y="228600"/>
            <a:ext cx="8382000" cy="914400"/>
          </a:xfrm>
        </p:spPr>
        <p:txBody>
          <a:bodyPr/>
          <a:lstStyle/>
          <a:p>
            <a:r>
              <a:rPr lang="en-US" smtClean="0"/>
              <a:t>Sample Risk Breakdown Structure</a:t>
            </a:r>
          </a:p>
        </p:txBody>
      </p:sp>
      <p:pic>
        <p:nvPicPr>
          <p:cNvPr id="34821" name="Picture 8" descr="Fig11-04.bmp"/>
          <p:cNvPicPr>
            <a:picLocks noChangeAspect="1"/>
          </p:cNvPicPr>
          <p:nvPr/>
        </p:nvPicPr>
        <p:blipFill>
          <a:blip r:embed="rId2"/>
          <a:srcRect b="7597"/>
          <a:stretch>
            <a:fillRect/>
          </a:stretch>
        </p:blipFill>
        <p:spPr bwMode="auto">
          <a:xfrm>
            <a:off x="457200" y="1371600"/>
            <a:ext cx="8013700" cy="43037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152400" y="304800"/>
            <a:ext cx="8763000" cy="1082675"/>
          </a:xfrm>
        </p:spPr>
        <p:txBody>
          <a:bodyPr/>
          <a:lstStyle/>
          <a:p>
            <a:pPr algn="ctr"/>
            <a:r>
              <a:rPr lang="en-US" sz="3600" smtClean="0"/>
              <a:t>Potential Negative Risk Conditions Associated With Each Knowledge Area</a:t>
            </a:r>
          </a:p>
        </p:txBody>
      </p:sp>
      <p:pic>
        <p:nvPicPr>
          <p:cNvPr id="35845" name="Picture 7" descr="Tbl11-04a.bmp"/>
          <p:cNvPicPr>
            <a:picLocks noChangeAspect="1"/>
          </p:cNvPicPr>
          <p:nvPr/>
        </p:nvPicPr>
        <p:blipFill>
          <a:blip r:embed="rId2"/>
          <a:srcRect t="17113"/>
          <a:stretch>
            <a:fillRect/>
          </a:stretch>
        </p:blipFill>
        <p:spPr bwMode="auto">
          <a:xfrm>
            <a:off x="990600" y="1447800"/>
            <a:ext cx="7043738" cy="2354263"/>
          </a:xfrm>
          <a:prstGeom prst="rect">
            <a:avLst/>
          </a:prstGeom>
          <a:noFill/>
          <a:ln w="9525">
            <a:noFill/>
            <a:miter lim="800000"/>
            <a:headEnd/>
            <a:tailEnd/>
          </a:ln>
        </p:spPr>
      </p:pic>
      <p:pic>
        <p:nvPicPr>
          <p:cNvPr id="35846" name="Picture 8" descr="Tbl11-04b.bmp"/>
          <p:cNvPicPr>
            <a:picLocks noChangeAspect="1"/>
          </p:cNvPicPr>
          <p:nvPr/>
        </p:nvPicPr>
        <p:blipFill>
          <a:blip r:embed="rId3"/>
          <a:srcRect t="27026"/>
          <a:stretch>
            <a:fillRect/>
          </a:stretch>
        </p:blipFill>
        <p:spPr bwMode="auto">
          <a:xfrm>
            <a:off x="990600" y="3886200"/>
            <a:ext cx="7086600" cy="2185988"/>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381000" y="228600"/>
            <a:ext cx="8305800" cy="838200"/>
          </a:xfrm>
        </p:spPr>
        <p:txBody>
          <a:bodyPr/>
          <a:lstStyle/>
          <a:p>
            <a:pPr algn="ctr"/>
            <a:r>
              <a:rPr lang="en-US" smtClean="0"/>
              <a:t>Risk Identification</a:t>
            </a:r>
          </a:p>
        </p:txBody>
      </p:sp>
      <p:sp>
        <p:nvSpPr>
          <p:cNvPr id="36868" name="Rectangle 3"/>
          <p:cNvSpPr>
            <a:spLocks noGrp="1" noChangeArrowheads="1"/>
          </p:cNvSpPr>
          <p:nvPr>
            <p:ph type="body" idx="1"/>
          </p:nvPr>
        </p:nvSpPr>
        <p:spPr>
          <a:xfrm>
            <a:off x="0" y="990600"/>
            <a:ext cx="8991600" cy="5486400"/>
          </a:xfrm>
        </p:spPr>
        <p:txBody>
          <a:bodyPr/>
          <a:lstStyle/>
          <a:p>
            <a:pPr>
              <a:spcBef>
                <a:spcPts val="300"/>
              </a:spcBef>
            </a:pPr>
            <a:r>
              <a:rPr lang="en-US" b="1" smtClean="0"/>
              <a:t>Risk identification</a:t>
            </a:r>
            <a:r>
              <a:rPr lang="en-US" smtClean="0"/>
              <a:t> is the process of understanding what potential events might hurt or enhance a particular project</a:t>
            </a:r>
          </a:p>
          <a:p>
            <a:pPr lvl="1">
              <a:spcBef>
                <a:spcPts val="300"/>
              </a:spcBef>
            </a:pPr>
            <a:r>
              <a:rPr lang="en-US" smtClean="0"/>
              <a:t>This is an ongoing process throughout the project lifecycle as things change</a:t>
            </a:r>
          </a:p>
          <a:p>
            <a:pPr lvl="1">
              <a:spcBef>
                <a:spcPts val="300"/>
              </a:spcBef>
            </a:pPr>
            <a:r>
              <a:rPr lang="en-US" smtClean="0"/>
              <a:t>You can not manage risks that you don’t identify</a:t>
            </a:r>
          </a:p>
          <a:p>
            <a:pPr>
              <a:spcBef>
                <a:spcPts val="300"/>
              </a:spcBef>
            </a:pPr>
            <a:r>
              <a:rPr lang="en-US" smtClean="0"/>
              <a:t>Risk identification tools and techniques include:</a:t>
            </a:r>
          </a:p>
          <a:p>
            <a:pPr lvl="1">
              <a:spcBef>
                <a:spcPts val="300"/>
              </a:spcBef>
            </a:pPr>
            <a:r>
              <a:rPr lang="en-US" smtClean="0"/>
              <a:t>Brainstorming</a:t>
            </a:r>
          </a:p>
          <a:p>
            <a:pPr lvl="1">
              <a:spcBef>
                <a:spcPts val="300"/>
              </a:spcBef>
            </a:pPr>
            <a:r>
              <a:rPr lang="en-US" smtClean="0"/>
              <a:t>The Delphi Technique</a:t>
            </a:r>
          </a:p>
          <a:p>
            <a:pPr lvl="1">
              <a:spcBef>
                <a:spcPts val="300"/>
              </a:spcBef>
            </a:pPr>
            <a:r>
              <a:rPr lang="en-US" smtClean="0"/>
              <a:t>Interviewing</a:t>
            </a:r>
          </a:p>
          <a:p>
            <a:pPr lvl="1">
              <a:spcBef>
                <a:spcPts val="300"/>
              </a:spcBef>
            </a:pPr>
            <a:r>
              <a:rPr lang="en-US" smtClean="0"/>
              <a:t>SWOT analysis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a:xfrm>
            <a:off x="385763" y="152400"/>
            <a:ext cx="8529637" cy="1066800"/>
          </a:xfrm>
        </p:spPr>
        <p:txBody>
          <a:bodyPr/>
          <a:lstStyle/>
          <a:p>
            <a:pPr algn="ctr"/>
            <a:r>
              <a:rPr lang="en-US" smtClean="0"/>
              <a:t>Brainstorming</a:t>
            </a:r>
          </a:p>
        </p:txBody>
      </p:sp>
      <p:sp>
        <p:nvSpPr>
          <p:cNvPr id="37892" name="Rectangle 3"/>
          <p:cNvSpPr>
            <a:spLocks noGrp="1" noChangeArrowheads="1"/>
          </p:cNvSpPr>
          <p:nvPr>
            <p:ph type="body" idx="1"/>
          </p:nvPr>
        </p:nvSpPr>
        <p:spPr>
          <a:xfrm>
            <a:off x="228600" y="1219200"/>
            <a:ext cx="8610600" cy="5410200"/>
          </a:xfrm>
        </p:spPr>
        <p:txBody>
          <a:bodyPr/>
          <a:lstStyle/>
          <a:p>
            <a:r>
              <a:rPr lang="en-US" b="1" smtClean="0"/>
              <a:t>Brainstorming</a:t>
            </a:r>
            <a:r>
              <a:rPr lang="en-US" smtClean="0"/>
              <a:t> is a technique by which a group attempts to generate ideas or find a solution for a specific problem by amassing ideas spontaneously and without judgment</a:t>
            </a:r>
          </a:p>
          <a:p>
            <a:r>
              <a:rPr lang="en-US" smtClean="0"/>
              <a:t>An experienced facilitator should run the brainstorming session</a:t>
            </a:r>
          </a:p>
          <a:p>
            <a:r>
              <a:rPr lang="en-US" smtClean="0"/>
              <a:t>Be careful not to overuse or misuse brainstorming</a:t>
            </a:r>
          </a:p>
          <a:p>
            <a:pPr lvl="1"/>
            <a:r>
              <a:rPr lang="en-US" smtClean="0"/>
              <a:t>Psychology literature shows that individuals produce a greater number of ideas working alone than they do through brainstorming in small, face-to-face groups</a:t>
            </a:r>
          </a:p>
          <a:p>
            <a:pPr lvl="1"/>
            <a:r>
              <a:rPr lang="en-US" smtClean="0"/>
              <a:t>Group effects often inhibit idea generation</a:t>
            </a:r>
            <a:endParaRPr lang="en-US" sz="220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385763" y="152400"/>
            <a:ext cx="8529637" cy="838200"/>
          </a:xfrm>
        </p:spPr>
        <p:txBody>
          <a:bodyPr/>
          <a:lstStyle/>
          <a:p>
            <a:pPr algn="ctr"/>
            <a:r>
              <a:rPr lang="en-US" smtClean="0"/>
              <a:t>Delphi Technique</a:t>
            </a:r>
          </a:p>
        </p:txBody>
      </p:sp>
      <p:sp>
        <p:nvSpPr>
          <p:cNvPr id="38916" name="Rectangle 3"/>
          <p:cNvSpPr>
            <a:spLocks noGrp="1" noChangeArrowheads="1"/>
          </p:cNvSpPr>
          <p:nvPr>
            <p:ph type="body" idx="1"/>
          </p:nvPr>
        </p:nvSpPr>
        <p:spPr>
          <a:xfrm>
            <a:off x="152400" y="990600"/>
            <a:ext cx="8839200" cy="5100638"/>
          </a:xfrm>
        </p:spPr>
        <p:txBody>
          <a:bodyPr/>
          <a:lstStyle/>
          <a:p>
            <a:pPr>
              <a:spcBef>
                <a:spcPts val="300"/>
              </a:spcBef>
            </a:pPr>
            <a:r>
              <a:rPr lang="en-US" smtClean="0"/>
              <a:t>The </a:t>
            </a:r>
            <a:r>
              <a:rPr lang="en-US" b="1" smtClean="0"/>
              <a:t>Delphi Technique</a:t>
            </a:r>
            <a:r>
              <a:rPr lang="en-US" smtClean="0"/>
              <a:t> is used to derive a consensus among a panel of experts who make predictions about future developments</a:t>
            </a:r>
          </a:p>
          <a:p>
            <a:pPr lvl="1">
              <a:spcBef>
                <a:spcPts val="300"/>
              </a:spcBef>
            </a:pPr>
            <a:r>
              <a:rPr lang="en-US" sz="2600" smtClean="0"/>
              <a:t>Developed by the RAND Corporation for the US Air Force in the late 1960s</a:t>
            </a:r>
          </a:p>
          <a:p>
            <a:pPr>
              <a:spcBef>
                <a:spcPts val="300"/>
              </a:spcBef>
            </a:pPr>
            <a:r>
              <a:rPr lang="en-US" smtClean="0"/>
              <a:t>Provides independent and anonymous input regarding future events</a:t>
            </a:r>
          </a:p>
          <a:p>
            <a:pPr>
              <a:spcBef>
                <a:spcPts val="300"/>
              </a:spcBef>
            </a:pPr>
            <a:r>
              <a:rPr lang="en-US" smtClean="0"/>
              <a:t>Uses repeated rounds of questioning and written responses and avoids the biasing effects possible in oral methods, such as brainstorming</a:t>
            </a:r>
          </a:p>
          <a:p>
            <a:pPr lvl="1">
              <a:spcBef>
                <a:spcPts val="300"/>
              </a:spcBef>
            </a:pPr>
            <a:r>
              <a:rPr lang="en-US" smtClean="0"/>
              <a:t>Requires a panel of experts for the particular area in question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385763" y="152400"/>
            <a:ext cx="8529637" cy="1066800"/>
          </a:xfrm>
        </p:spPr>
        <p:txBody>
          <a:bodyPr/>
          <a:lstStyle/>
          <a:p>
            <a:pPr algn="ctr"/>
            <a:r>
              <a:rPr lang="en-US" smtClean="0"/>
              <a:t>Learning Objectives (continued)</a:t>
            </a:r>
          </a:p>
        </p:txBody>
      </p:sp>
      <p:sp>
        <p:nvSpPr>
          <p:cNvPr id="13316" name="Rectangle 3"/>
          <p:cNvSpPr>
            <a:spLocks noGrp="1" noChangeArrowheads="1"/>
          </p:cNvSpPr>
          <p:nvPr>
            <p:ph type="body" idx="1"/>
          </p:nvPr>
        </p:nvSpPr>
        <p:spPr>
          <a:xfrm>
            <a:off x="385763" y="1531938"/>
            <a:ext cx="8529637" cy="4716462"/>
          </a:xfrm>
        </p:spPr>
        <p:txBody>
          <a:bodyPr/>
          <a:lstStyle/>
          <a:p>
            <a:pPr>
              <a:spcBef>
                <a:spcPct val="100000"/>
              </a:spcBef>
            </a:pPr>
            <a:r>
              <a:rPr lang="en-US" smtClean="0"/>
              <a:t>Describe the risk identification process, tools and techniques to help identify project risks, and the main output of risk identification: a risk register</a:t>
            </a:r>
          </a:p>
          <a:p>
            <a:pPr>
              <a:spcBef>
                <a:spcPct val="100000"/>
              </a:spcBef>
            </a:pPr>
            <a:r>
              <a:rPr lang="en-US" smtClean="0"/>
              <a:t>Discuss the qualitative risk analysis process and explain how to calculate risk factors, create probability/impact matrixes, and apply the Top Ten Risk Item Tracking technique to rank risks</a:t>
            </a:r>
            <a:endParaRPr lang="en-US" sz="240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xfrm>
            <a:off x="385763" y="152400"/>
            <a:ext cx="8529637" cy="914400"/>
          </a:xfrm>
        </p:spPr>
        <p:txBody>
          <a:bodyPr/>
          <a:lstStyle/>
          <a:p>
            <a:pPr algn="ctr"/>
            <a:r>
              <a:rPr lang="en-US" smtClean="0"/>
              <a:t>Interviewing</a:t>
            </a:r>
          </a:p>
        </p:txBody>
      </p:sp>
      <p:sp>
        <p:nvSpPr>
          <p:cNvPr id="39940" name="Rectangle 3"/>
          <p:cNvSpPr>
            <a:spLocks noGrp="1" noChangeArrowheads="1"/>
          </p:cNvSpPr>
          <p:nvPr>
            <p:ph type="body" idx="1"/>
          </p:nvPr>
        </p:nvSpPr>
        <p:spPr>
          <a:xfrm>
            <a:off x="228600" y="1219200"/>
            <a:ext cx="8686800" cy="4872038"/>
          </a:xfrm>
        </p:spPr>
        <p:txBody>
          <a:bodyPr/>
          <a:lstStyle/>
          <a:p>
            <a:pPr>
              <a:spcBef>
                <a:spcPct val="100000"/>
              </a:spcBef>
            </a:pPr>
            <a:r>
              <a:rPr lang="en-US" b="1" smtClean="0"/>
              <a:t>Interviewing</a:t>
            </a:r>
            <a:r>
              <a:rPr lang="en-US" smtClean="0"/>
              <a:t> is a fact-finding technique for collecting information in face-to-face, phone, e-mail, or instant-messaging discussions</a:t>
            </a:r>
          </a:p>
          <a:p>
            <a:pPr lvl="1">
              <a:spcBef>
                <a:spcPct val="100000"/>
              </a:spcBef>
            </a:pPr>
            <a:r>
              <a:rPr lang="en-US" smtClean="0"/>
              <a:t>Useful to have a prepared set of questions as a guide to the interview</a:t>
            </a:r>
          </a:p>
          <a:p>
            <a:pPr>
              <a:spcBef>
                <a:spcPct val="100000"/>
              </a:spcBef>
            </a:pPr>
            <a:r>
              <a:rPr lang="en-US" smtClean="0"/>
              <a:t>Interviewing people with similar project experience is an important tool for identifying potential risks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xfrm>
            <a:off x="385763" y="152400"/>
            <a:ext cx="8529637" cy="838200"/>
          </a:xfrm>
        </p:spPr>
        <p:txBody>
          <a:bodyPr/>
          <a:lstStyle/>
          <a:p>
            <a:pPr algn="ctr"/>
            <a:r>
              <a:rPr lang="en-US" smtClean="0"/>
              <a:t>SWOT Analysis</a:t>
            </a:r>
          </a:p>
        </p:txBody>
      </p:sp>
      <p:sp>
        <p:nvSpPr>
          <p:cNvPr id="40964" name="Rectangle 3"/>
          <p:cNvSpPr>
            <a:spLocks noGrp="1" noChangeArrowheads="1"/>
          </p:cNvSpPr>
          <p:nvPr>
            <p:ph type="body" idx="1"/>
          </p:nvPr>
        </p:nvSpPr>
        <p:spPr>
          <a:xfrm>
            <a:off x="152400" y="1143000"/>
            <a:ext cx="8763000" cy="4948238"/>
          </a:xfrm>
        </p:spPr>
        <p:txBody>
          <a:bodyPr/>
          <a:lstStyle/>
          <a:p>
            <a:pPr>
              <a:spcBef>
                <a:spcPts val="300"/>
              </a:spcBef>
            </a:pPr>
            <a:r>
              <a:rPr lang="en-US" b="1" smtClean="0"/>
              <a:t>SWOT analysis</a:t>
            </a:r>
            <a:r>
              <a:rPr lang="en-US" smtClean="0"/>
              <a:t> (strengths, weaknesses, opportunities, and threats) can also be used during risk identification</a:t>
            </a:r>
          </a:p>
          <a:p>
            <a:pPr>
              <a:spcBef>
                <a:spcPts val="300"/>
              </a:spcBef>
            </a:pPr>
            <a:r>
              <a:rPr lang="en-US" smtClean="0"/>
              <a:t>Project teams focus on the broad perspectives of potential risks for particular projects </a:t>
            </a:r>
          </a:p>
          <a:p>
            <a:pPr lvl="1">
              <a:spcBef>
                <a:spcPts val="300"/>
              </a:spcBef>
            </a:pPr>
            <a:r>
              <a:rPr lang="en-US" smtClean="0"/>
              <a:t>What are the company’s strengths and weaknesses related to this project </a:t>
            </a:r>
          </a:p>
          <a:p>
            <a:pPr lvl="1">
              <a:spcBef>
                <a:spcPts val="300"/>
              </a:spcBef>
            </a:pPr>
            <a:r>
              <a:rPr lang="en-US" smtClean="0"/>
              <a:t>What opportunities and threats exist</a:t>
            </a:r>
          </a:p>
          <a:p>
            <a:pPr>
              <a:spcBef>
                <a:spcPts val="300"/>
              </a:spcBef>
            </a:pPr>
            <a:r>
              <a:rPr lang="en-US" smtClean="0"/>
              <a:t>Helps identify the broad negative and positive risks that apply to a project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a:xfrm>
            <a:off x="385763" y="152400"/>
            <a:ext cx="8529637" cy="838200"/>
          </a:xfrm>
        </p:spPr>
        <p:txBody>
          <a:bodyPr/>
          <a:lstStyle/>
          <a:p>
            <a:pPr algn="ctr"/>
            <a:r>
              <a:rPr lang="en-US" smtClean="0"/>
              <a:t>Other Risk Identification Methods</a:t>
            </a:r>
          </a:p>
        </p:txBody>
      </p:sp>
      <p:sp>
        <p:nvSpPr>
          <p:cNvPr id="41988" name="Rectangle 3"/>
          <p:cNvSpPr>
            <a:spLocks noGrp="1" noChangeArrowheads="1"/>
          </p:cNvSpPr>
          <p:nvPr>
            <p:ph type="body" idx="1"/>
          </p:nvPr>
        </p:nvSpPr>
        <p:spPr>
          <a:xfrm>
            <a:off x="152400" y="1143000"/>
            <a:ext cx="8763000" cy="4948238"/>
          </a:xfrm>
        </p:spPr>
        <p:txBody>
          <a:bodyPr/>
          <a:lstStyle/>
          <a:p>
            <a:pPr>
              <a:spcBef>
                <a:spcPts val="300"/>
              </a:spcBef>
            </a:pPr>
            <a:r>
              <a:rPr lang="en-US" smtClean="0"/>
              <a:t>Checklists based on risks encountered in previous projects</a:t>
            </a:r>
          </a:p>
          <a:p>
            <a:pPr>
              <a:spcBef>
                <a:spcPts val="300"/>
              </a:spcBef>
            </a:pPr>
            <a:r>
              <a:rPr lang="en-US" smtClean="0"/>
              <a:t>Analyze the validity of project assumptions as incomplete, inaccurate and/or inconsistent assumptions can lead to identifying more risks</a:t>
            </a:r>
          </a:p>
          <a:p>
            <a:pPr>
              <a:spcBef>
                <a:spcPts val="300"/>
              </a:spcBef>
            </a:pPr>
            <a:r>
              <a:rPr lang="en-US" smtClean="0"/>
              <a:t>Diagramming techniques:  cause-and-effect, fishbone, flowcharts and influence diagrams</a:t>
            </a:r>
          </a:p>
          <a:p>
            <a:pPr lvl="1">
              <a:spcBef>
                <a:spcPts val="300"/>
              </a:spcBef>
            </a:pPr>
            <a:r>
              <a:rPr lang="en-US" smtClean="0"/>
              <a:t>Influence diagrams represent decision problems by displaying essential elements, including decisions, uncertainties, causality and objectives and how they influence each other (www.lumina.com/software/influencediagrams.html)</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a:xfrm>
            <a:off x="385763" y="152400"/>
            <a:ext cx="8529637" cy="838200"/>
          </a:xfrm>
        </p:spPr>
        <p:txBody>
          <a:bodyPr/>
          <a:lstStyle/>
          <a:p>
            <a:pPr algn="ctr"/>
            <a:r>
              <a:rPr lang="en-US" smtClean="0"/>
              <a:t>Other Risk Identification Methods</a:t>
            </a:r>
          </a:p>
        </p:txBody>
      </p:sp>
      <p:sp>
        <p:nvSpPr>
          <p:cNvPr id="43012" name="Rectangle 3"/>
          <p:cNvSpPr>
            <a:spLocks noGrp="1" noChangeArrowheads="1"/>
          </p:cNvSpPr>
          <p:nvPr>
            <p:ph type="body" idx="1"/>
          </p:nvPr>
        </p:nvSpPr>
        <p:spPr>
          <a:xfrm>
            <a:off x="152400" y="1143000"/>
            <a:ext cx="8763000" cy="4948238"/>
          </a:xfrm>
        </p:spPr>
        <p:txBody>
          <a:bodyPr/>
          <a:lstStyle/>
          <a:p>
            <a:pPr>
              <a:spcBef>
                <a:spcPts val="300"/>
              </a:spcBef>
            </a:pPr>
            <a:r>
              <a:rPr lang="en-US" sz="1600" smtClean="0"/>
              <a:t>An influence diagram is a simple visual representation of a decision problem. Influence diagrams offer an intuitive way to identify and display the essential elements, including decisions, uncertainties, and objectives, and how they influence each other.</a:t>
            </a:r>
            <a:r>
              <a:rPr lang="en-US" sz="1800" smtClean="0"/>
              <a:t/>
            </a:r>
            <a:br>
              <a:rPr lang="en-US" sz="1800" smtClean="0"/>
            </a:br>
            <a:r>
              <a:rPr lang="en-US" sz="1800" smtClean="0"/>
              <a:t/>
            </a:r>
            <a:br>
              <a:rPr lang="en-US" sz="1800" smtClean="0"/>
            </a:br>
            <a:r>
              <a:rPr lang="en-US" sz="1800" smtClean="0"/>
              <a:t/>
            </a:r>
            <a:br>
              <a:rPr lang="en-US" sz="1800" smtClean="0"/>
            </a:br>
            <a:endParaRPr lang="en-US" sz="1800" smtClean="0"/>
          </a:p>
          <a:p>
            <a:pPr>
              <a:spcBef>
                <a:spcPts val="300"/>
              </a:spcBef>
            </a:pPr>
            <a:endParaRPr lang="en-US" sz="1800" smtClean="0"/>
          </a:p>
          <a:p>
            <a:pPr>
              <a:spcBef>
                <a:spcPts val="300"/>
              </a:spcBef>
            </a:pPr>
            <a:endParaRPr lang="en-US" sz="1800" smtClean="0"/>
          </a:p>
          <a:p>
            <a:pPr>
              <a:spcBef>
                <a:spcPts val="300"/>
              </a:spcBef>
            </a:pPr>
            <a:endParaRPr lang="en-US" sz="1800" smtClean="0"/>
          </a:p>
          <a:p>
            <a:pPr>
              <a:spcBef>
                <a:spcPts val="300"/>
              </a:spcBef>
            </a:pPr>
            <a:endParaRPr lang="en-US" sz="1800" smtClean="0"/>
          </a:p>
          <a:p>
            <a:pPr>
              <a:spcBef>
                <a:spcPts val="300"/>
              </a:spcBef>
            </a:pPr>
            <a:r>
              <a:rPr lang="en-US" sz="1600" smtClean="0"/>
              <a:t>This simple influence diagram shows how decisions about the marketing budget and product price influence expectations about its uncertain market size and market share. These, in turn, influence costs and revenues, which affect the overall profit. </a:t>
            </a:r>
          </a:p>
          <a:p>
            <a:pPr>
              <a:spcBef>
                <a:spcPts val="300"/>
              </a:spcBef>
            </a:pPr>
            <a:r>
              <a:rPr lang="en-US" sz="1600" smtClean="0"/>
              <a:t>The product manager, VP of marketing, and market analyst may work together to draw such a diagram to develop a shared understanding of the key issues. The diagram provides a high-level qualitative view under which the analyst builds a detailed quantitative model.</a:t>
            </a:r>
          </a:p>
        </p:txBody>
      </p:sp>
      <p:pic>
        <p:nvPicPr>
          <p:cNvPr id="43014" name="Picture 2"/>
          <p:cNvPicPr>
            <a:picLocks noChangeAspect="1" noChangeArrowheads="1"/>
          </p:cNvPicPr>
          <p:nvPr/>
        </p:nvPicPr>
        <p:blipFill>
          <a:blip r:embed="rId2"/>
          <a:srcRect/>
          <a:stretch>
            <a:fillRect/>
          </a:stretch>
        </p:blipFill>
        <p:spPr bwMode="auto">
          <a:xfrm>
            <a:off x="1981200" y="1981200"/>
            <a:ext cx="4511675" cy="182880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385763" y="152400"/>
            <a:ext cx="8529637" cy="838200"/>
          </a:xfrm>
        </p:spPr>
        <p:txBody>
          <a:bodyPr/>
          <a:lstStyle/>
          <a:p>
            <a:pPr algn="ctr"/>
            <a:r>
              <a:rPr lang="en-US" smtClean="0"/>
              <a:t>Other Risk Identification Methods</a:t>
            </a:r>
          </a:p>
        </p:txBody>
      </p:sp>
      <p:sp>
        <p:nvSpPr>
          <p:cNvPr id="44036" name="Rectangle 3"/>
          <p:cNvSpPr>
            <a:spLocks noGrp="1" noChangeArrowheads="1"/>
          </p:cNvSpPr>
          <p:nvPr>
            <p:ph type="body" idx="1"/>
          </p:nvPr>
        </p:nvSpPr>
        <p:spPr>
          <a:xfrm>
            <a:off x="152400" y="1143000"/>
            <a:ext cx="8763000" cy="4948238"/>
          </a:xfrm>
        </p:spPr>
        <p:txBody>
          <a:bodyPr/>
          <a:lstStyle/>
          <a:p>
            <a:pPr>
              <a:spcBef>
                <a:spcPts val="300"/>
              </a:spcBef>
              <a:buFont typeface="Wingdings 2" pitchFamily="18" charset="2"/>
              <a:buNone/>
            </a:pPr>
            <a:r>
              <a:rPr lang="en-US" sz="1800" smtClean="0"/>
              <a:t/>
            </a:r>
            <a:br>
              <a:rPr lang="en-US" sz="1800" smtClean="0"/>
            </a:br>
            <a:r>
              <a:rPr lang="en-US" sz="1800" smtClean="0"/>
              <a:t/>
            </a:r>
            <a:br>
              <a:rPr lang="en-US" sz="1800" smtClean="0"/>
            </a:br>
            <a:r>
              <a:rPr lang="en-US" sz="1800" smtClean="0"/>
              <a:t/>
            </a:r>
            <a:br>
              <a:rPr lang="en-US" sz="1800" smtClean="0"/>
            </a:br>
            <a:endParaRPr lang="en-US" sz="1800" smtClean="0"/>
          </a:p>
          <a:p>
            <a:pPr>
              <a:spcBef>
                <a:spcPts val="300"/>
              </a:spcBef>
            </a:pPr>
            <a:endParaRPr lang="en-US" sz="1800" smtClean="0"/>
          </a:p>
          <a:p>
            <a:pPr>
              <a:spcBef>
                <a:spcPts val="300"/>
              </a:spcBef>
            </a:pPr>
            <a:endParaRPr lang="en-US" sz="1800" smtClean="0"/>
          </a:p>
          <a:p>
            <a:pPr>
              <a:spcBef>
                <a:spcPts val="300"/>
              </a:spcBef>
            </a:pPr>
            <a:endParaRPr lang="en-US" sz="1800" smtClean="0"/>
          </a:p>
          <a:p>
            <a:pPr>
              <a:spcBef>
                <a:spcPts val="300"/>
              </a:spcBef>
            </a:pPr>
            <a:endParaRPr lang="en-US" sz="1800" smtClean="0"/>
          </a:p>
        </p:txBody>
      </p:sp>
      <p:graphicFrame>
        <p:nvGraphicFramePr>
          <p:cNvPr id="7" name="Table 6"/>
          <p:cNvGraphicFramePr>
            <a:graphicFrameLocks noGrp="1"/>
          </p:cNvGraphicFramePr>
          <p:nvPr/>
        </p:nvGraphicFramePr>
        <p:xfrm>
          <a:off x="762000" y="1295400"/>
          <a:ext cx="8001000" cy="5073685"/>
        </p:xfrm>
        <a:graphic>
          <a:graphicData uri="http://schemas.openxmlformats.org/drawingml/2006/table">
            <a:tbl>
              <a:tblPr/>
              <a:tblGrid>
                <a:gridCol w="2240280"/>
                <a:gridCol w="320040"/>
                <a:gridCol w="5440680"/>
              </a:tblGrid>
              <a:tr h="930876">
                <a:tc>
                  <a:txBody>
                    <a:bodyPr/>
                    <a:lstStyle/>
                    <a:p>
                      <a:endParaRPr lang="en-US" dirty="0"/>
                    </a:p>
                  </a:txBody>
                  <a:tcPr anchor="ctr">
                    <a:lnL>
                      <a:noFill/>
                    </a:lnL>
                    <a:lnR>
                      <a:noFill/>
                    </a:lnR>
                    <a:lnT>
                      <a:noFill/>
                    </a:lnT>
                    <a:lnB>
                      <a:noFill/>
                    </a:lnB>
                  </a:tcPr>
                </a:tc>
                <a:tc>
                  <a:txBody>
                    <a:bodyPr/>
                    <a:lstStyle/>
                    <a:p>
                      <a:r>
                        <a:rPr lang="en-US"/>
                        <a:t> </a:t>
                      </a:r>
                    </a:p>
                  </a:txBody>
                  <a:tcPr anchor="ctr">
                    <a:lnL>
                      <a:noFill/>
                    </a:lnL>
                    <a:lnR>
                      <a:noFill/>
                    </a:lnR>
                    <a:lnT>
                      <a:noFill/>
                    </a:lnT>
                    <a:lnB>
                      <a:noFill/>
                    </a:lnB>
                  </a:tcPr>
                </a:tc>
                <a:tc>
                  <a:txBody>
                    <a:bodyPr/>
                    <a:lstStyle/>
                    <a:p>
                      <a:r>
                        <a:rPr lang="en-US"/>
                        <a:t>A decision is a variable that you, as the decision maker, have the power to control.</a:t>
                      </a:r>
                    </a:p>
                  </a:txBody>
                  <a:tcPr anchor="ctr">
                    <a:lnL>
                      <a:noFill/>
                    </a:lnL>
                    <a:lnR>
                      <a:noFill/>
                    </a:lnR>
                    <a:lnT>
                      <a:noFill/>
                    </a:lnT>
                    <a:lnB>
                      <a:noFill/>
                    </a:lnB>
                  </a:tcPr>
                </a:tc>
              </a:tr>
              <a:tr h="651613">
                <a:tc>
                  <a:txBody>
                    <a:bodyPr/>
                    <a:lstStyle/>
                    <a:p>
                      <a:endParaRPr lang="en-US" dirty="0"/>
                    </a:p>
                  </a:txBody>
                  <a:tcPr anchor="ctr">
                    <a:lnL>
                      <a:noFill/>
                    </a:lnL>
                    <a:lnR>
                      <a:noFill/>
                    </a:lnR>
                    <a:lnT>
                      <a:noFill/>
                    </a:lnT>
                    <a:lnB>
                      <a:noFill/>
                    </a:lnB>
                  </a:tcPr>
                </a:tc>
                <a:tc>
                  <a:txBody>
                    <a:bodyPr/>
                    <a:lstStyle/>
                    <a:p>
                      <a:r>
                        <a:rPr lang="en-US"/>
                        <a:t> </a:t>
                      </a:r>
                    </a:p>
                  </a:txBody>
                  <a:tcPr anchor="ctr">
                    <a:lnL>
                      <a:noFill/>
                    </a:lnL>
                    <a:lnR>
                      <a:noFill/>
                    </a:lnR>
                    <a:lnT>
                      <a:noFill/>
                    </a:lnT>
                    <a:lnB>
                      <a:noFill/>
                    </a:lnB>
                  </a:tcPr>
                </a:tc>
                <a:tc>
                  <a:txBody>
                    <a:bodyPr/>
                    <a:lstStyle/>
                    <a:p>
                      <a:r>
                        <a:rPr lang="en-US"/>
                        <a:t>A chance variable is uncertain and you cannot control it directly.</a:t>
                      </a:r>
                    </a:p>
                  </a:txBody>
                  <a:tcPr anchor="ctr">
                    <a:lnL>
                      <a:noFill/>
                    </a:lnL>
                    <a:lnR>
                      <a:noFill/>
                    </a:lnR>
                    <a:lnT>
                      <a:noFill/>
                    </a:lnT>
                    <a:lnB>
                      <a:noFill/>
                    </a:lnB>
                  </a:tcPr>
                </a:tc>
              </a:tr>
              <a:tr h="930876">
                <a:tc>
                  <a:txBody>
                    <a:bodyPr/>
                    <a:lstStyle/>
                    <a:p>
                      <a:endParaRPr lang="en-US" dirty="0"/>
                    </a:p>
                  </a:txBody>
                  <a:tcPr anchor="ctr">
                    <a:lnL>
                      <a:noFill/>
                    </a:lnL>
                    <a:lnR>
                      <a:noFill/>
                    </a:lnR>
                    <a:lnT>
                      <a:noFill/>
                    </a:lnT>
                    <a:lnB>
                      <a:noFill/>
                    </a:lnB>
                  </a:tcPr>
                </a:tc>
                <a:tc>
                  <a:txBody>
                    <a:bodyPr/>
                    <a:lstStyle/>
                    <a:p>
                      <a:r>
                        <a:rPr lang="en-US"/>
                        <a:t> </a:t>
                      </a:r>
                    </a:p>
                  </a:txBody>
                  <a:tcPr anchor="ctr">
                    <a:lnL>
                      <a:noFill/>
                    </a:lnL>
                    <a:lnR>
                      <a:noFill/>
                    </a:lnR>
                    <a:lnT>
                      <a:noFill/>
                    </a:lnT>
                    <a:lnB>
                      <a:noFill/>
                    </a:lnB>
                  </a:tcPr>
                </a:tc>
                <a:tc>
                  <a:txBody>
                    <a:bodyPr/>
                    <a:lstStyle/>
                    <a:p>
                      <a:r>
                        <a:rPr lang="en-US"/>
                        <a:t>An objective variable is a quantitative criterion that you are trying to maximize (or minimize). </a:t>
                      </a:r>
                    </a:p>
                  </a:txBody>
                  <a:tcPr anchor="ctr">
                    <a:lnL>
                      <a:noFill/>
                    </a:lnL>
                    <a:lnR>
                      <a:noFill/>
                    </a:lnR>
                    <a:lnT>
                      <a:noFill/>
                    </a:lnT>
                    <a:lnB>
                      <a:noFill/>
                    </a:lnB>
                  </a:tcPr>
                </a:tc>
              </a:tr>
              <a:tr h="930876">
                <a:tc>
                  <a:txBody>
                    <a:bodyPr/>
                    <a:lstStyle/>
                    <a:p>
                      <a:endParaRPr lang="en-US" dirty="0"/>
                    </a:p>
                  </a:txBody>
                  <a:tcPr anchor="ctr">
                    <a:lnL>
                      <a:noFill/>
                    </a:lnL>
                    <a:lnR>
                      <a:noFill/>
                    </a:lnR>
                    <a:lnT>
                      <a:noFill/>
                    </a:lnT>
                    <a:lnB>
                      <a:noFill/>
                    </a:lnB>
                  </a:tcPr>
                </a:tc>
                <a:tc>
                  <a:txBody>
                    <a:bodyPr/>
                    <a:lstStyle/>
                    <a:p>
                      <a:r>
                        <a:rPr lang="en-US"/>
                        <a:t> </a:t>
                      </a:r>
                    </a:p>
                  </a:txBody>
                  <a:tcPr anchor="ctr">
                    <a:lnL>
                      <a:noFill/>
                    </a:lnL>
                    <a:lnR>
                      <a:noFill/>
                    </a:lnR>
                    <a:lnT>
                      <a:noFill/>
                    </a:lnT>
                    <a:lnB>
                      <a:noFill/>
                    </a:lnB>
                  </a:tcPr>
                </a:tc>
                <a:tc>
                  <a:txBody>
                    <a:bodyPr/>
                    <a:lstStyle/>
                    <a:p>
                      <a:r>
                        <a:rPr lang="en-US" dirty="0"/>
                        <a:t>A general variable is a deterministic function of the quantities it depends on</a:t>
                      </a:r>
                      <a:r>
                        <a:rPr lang="en-US" dirty="0" smtClean="0"/>
                        <a:t>.</a:t>
                      </a:r>
                    </a:p>
                    <a:p>
                      <a:endParaRPr lang="en-US" dirty="0" smtClean="0"/>
                    </a:p>
                    <a:p>
                      <a:r>
                        <a:rPr lang="en-US" dirty="0" smtClean="0"/>
                        <a:t>An arrow denotes an influence. A influences B means that knowing A would directly affect our belief or expectation about the value of B. An influence expresses knowledge about relevance. It does not necessarily imply a causal relation, or a flow of material, data, or money.</a:t>
                      </a:r>
                      <a:endParaRPr lang="en-US" dirty="0"/>
                    </a:p>
                  </a:txBody>
                  <a:tcPr anchor="ctr">
                    <a:lnL>
                      <a:noFill/>
                    </a:lnL>
                    <a:lnR>
                      <a:noFill/>
                    </a:lnR>
                    <a:lnT>
                      <a:noFill/>
                    </a:lnT>
                    <a:lnB>
                      <a:noFill/>
                    </a:lnB>
                  </a:tcPr>
                </a:tc>
              </a:tr>
            </a:tbl>
          </a:graphicData>
        </a:graphic>
      </p:graphicFrame>
      <p:pic>
        <p:nvPicPr>
          <p:cNvPr id="44051" name="Picture 5"/>
          <p:cNvPicPr>
            <a:picLocks noChangeAspect="1" noChangeArrowheads="1"/>
          </p:cNvPicPr>
          <p:nvPr/>
        </p:nvPicPr>
        <p:blipFill>
          <a:blip r:embed="rId2"/>
          <a:srcRect/>
          <a:stretch>
            <a:fillRect/>
          </a:stretch>
        </p:blipFill>
        <p:spPr bwMode="auto">
          <a:xfrm>
            <a:off x="1676400" y="1447800"/>
            <a:ext cx="1019175" cy="515938"/>
          </a:xfrm>
          <a:prstGeom prst="rect">
            <a:avLst/>
          </a:prstGeom>
          <a:noFill/>
          <a:ln w="9525">
            <a:noFill/>
            <a:miter lim="800000"/>
            <a:headEnd/>
            <a:tailEnd/>
          </a:ln>
        </p:spPr>
      </p:pic>
      <p:pic>
        <p:nvPicPr>
          <p:cNvPr id="44052" name="Picture 6"/>
          <p:cNvPicPr>
            <a:picLocks noChangeAspect="1" noChangeArrowheads="1"/>
          </p:cNvPicPr>
          <p:nvPr/>
        </p:nvPicPr>
        <p:blipFill>
          <a:blip r:embed="rId3"/>
          <a:srcRect/>
          <a:stretch>
            <a:fillRect/>
          </a:stretch>
        </p:blipFill>
        <p:spPr bwMode="auto">
          <a:xfrm>
            <a:off x="1676400" y="2286000"/>
            <a:ext cx="1019175" cy="515938"/>
          </a:xfrm>
          <a:prstGeom prst="rect">
            <a:avLst/>
          </a:prstGeom>
          <a:noFill/>
          <a:ln w="9525">
            <a:noFill/>
            <a:miter lim="800000"/>
            <a:headEnd/>
            <a:tailEnd/>
          </a:ln>
        </p:spPr>
      </p:pic>
      <p:pic>
        <p:nvPicPr>
          <p:cNvPr id="44053" name="Picture 7"/>
          <p:cNvPicPr>
            <a:picLocks noChangeAspect="1" noChangeArrowheads="1"/>
          </p:cNvPicPr>
          <p:nvPr/>
        </p:nvPicPr>
        <p:blipFill>
          <a:blip r:embed="rId4"/>
          <a:srcRect/>
          <a:stretch>
            <a:fillRect/>
          </a:stretch>
        </p:blipFill>
        <p:spPr bwMode="auto">
          <a:xfrm>
            <a:off x="1676400" y="3048000"/>
            <a:ext cx="1095375" cy="554038"/>
          </a:xfrm>
          <a:prstGeom prst="rect">
            <a:avLst/>
          </a:prstGeom>
          <a:noFill/>
          <a:ln w="9525">
            <a:noFill/>
            <a:miter lim="800000"/>
            <a:headEnd/>
            <a:tailEnd/>
          </a:ln>
        </p:spPr>
      </p:pic>
      <p:pic>
        <p:nvPicPr>
          <p:cNvPr id="44054" name="Picture 8"/>
          <p:cNvPicPr>
            <a:picLocks noChangeAspect="1" noChangeArrowheads="1"/>
          </p:cNvPicPr>
          <p:nvPr/>
        </p:nvPicPr>
        <p:blipFill>
          <a:blip r:embed="rId5"/>
          <a:srcRect/>
          <a:stretch>
            <a:fillRect/>
          </a:stretch>
        </p:blipFill>
        <p:spPr bwMode="auto">
          <a:xfrm>
            <a:off x="1752600" y="3886200"/>
            <a:ext cx="1055688" cy="533400"/>
          </a:xfrm>
          <a:prstGeom prst="rect">
            <a:avLst/>
          </a:prstGeom>
          <a:noFill/>
          <a:ln w="9525">
            <a:noFill/>
            <a:miter lim="800000"/>
            <a:headEnd/>
            <a:tailEnd/>
          </a:ln>
        </p:spPr>
      </p:pic>
      <p:pic>
        <p:nvPicPr>
          <p:cNvPr id="44055" name="Picture 9"/>
          <p:cNvPicPr>
            <a:picLocks noChangeAspect="1" noChangeArrowheads="1"/>
          </p:cNvPicPr>
          <p:nvPr/>
        </p:nvPicPr>
        <p:blipFill>
          <a:blip r:embed="rId6"/>
          <a:srcRect/>
          <a:stretch>
            <a:fillRect/>
          </a:stretch>
        </p:blipFill>
        <p:spPr bwMode="auto">
          <a:xfrm>
            <a:off x="1398588" y="4876800"/>
            <a:ext cx="1387475" cy="762000"/>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a:xfrm>
            <a:off x="385763" y="152400"/>
            <a:ext cx="8529637" cy="762000"/>
          </a:xfrm>
        </p:spPr>
        <p:txBody>
          <a:bodyPr/>
          <a:lstStyle/>
          <a:p>
            <a:pPr algn="ctr"/>
            <a:r>
              <a:rPr lang="en-US" smtClean="0"/>
              <a:t>Risk Register</a:t>
            </a:r>
          </a:p>
        </p:txBody>
      </p:sp>
      <p:sp>
        <p:nvSpPr>
          <p:cNvPr id="45060" name="Rectangle 3"/>
          <p:cNvSpPr>
            <a:spLocks noGrp="1" noChangeArrowheads="1"/>
          </p:cNvSpPr>
          <p:nvPr>
            <p:ph type="body" idx="1"/>
          </p:nvPr>
        </p:nvSpPr>
        <p:spPr>
          <a:xfrm>
            <a:off x="152400" y="838200"/>
            <a:ext cx="8915400" cy="5410200"/>
          </a:xfrm>
        </p:spPr>
        <p:txBody>
          <a:bodyPr/>
          <a:lstStyle/>
          <a:p>
            <a:pPr>
              <a:spcBef>
                <a:spcPts val="100"/>
              </a:spcBef>
            </a:pPr>
            <a:r>
              <a:rPr lang="en-US" sz="2400" smtClean="0"/>
              <a:t>The main output of the risk identification process is a list of identified risks and other information needed to begin creating a risk register</a:t>
            </a:r>
          </a:p>
          <a:p>
            <a:pPr>
              <a:spcBef>
                <a:spcPts val="100"/>
              </a:spcBef>
            </a:pPr>
            <a:r>
              <a:rPr lang="en-US" sz="2400" smtClean="0"/>
              <a:t>A </a:t>
            </a:r>
            <a:r>
              <a:rPr lang="en-US" sz="2400" b="1" smtClean="0"/>
              <a:t>risk register</a:t>
            </a:r>
            <a:r>
              <a:rPr lang="en-US" sz="2400" smtClean="0"/>
              <a:t> is:</a:t>
            </a:r>
            <a:endParaRPr lang="en-US" sz="2400" b="1" smtClean="0"/>
          </a:p>
          <a:p>
            <a:pPr lvl="1">
              <a:spcBef>
                <a:spcPts val="100"/>
              </a:spcBef>
            </a:pPr>
            <a:r>
              <a:rPr lang="en-US" sz="2200" smtClean="0"/>
              <a:t>A document that contains the results of various risk management processes and that is often displayed in a table or spreadsheet format</a:t>
            </a:r>
          </a:p>
          <a:p>
            <a:pPr lvl="1">
              <a:spcBef>
                <a:spcPts val="100"/>
              </a:spcBef>
            </a:pPr>
            <a:r>
              <a:rPr lang="en-US" sz="2200" smtClean="0"/>
              <a:t>A tool for documenting potential risk events and related information</a:t>
            </a:r>
          </a:p>
          <a:p>
            <a:pPr>
              <a:spcBef>
                <a:spcPts val="100"/>
              </a:spcBef>
            </a:pPr>
            <a:r>
              <a:rPr lang="en-US" sz="2400" b="1" smtClean="0"/>
              <a:t>Risk events </a:t>
            </a:r>
            <a:r>
              <a:rPr lang="en-US" sz="2400" smtClean="0"/>
              <a:t>refer to specific, uncertain events that may occur to the detriment or enhancement of the project</a:t>
            </a:r>
          </a:p>
          <a:p>
            <a:pPr lvl="1">
              <a:spcBef>
                <a:spcPts val="100"/>
              </a:spcBef>
            </a:pPr>
            <a:r>
              <a:rPr lang="en-US" sz="2000" smtClean="0"/>
              <a:t>Negative risks: delays in completing work as scheduled, increases in estimated costs, supply shortages, litigation, strikes, etc.</a:t>
            </a:r>
          </a:p>
          <a:p>
            <a:pPr lvl="1">
              <a:spcBef>
                <a:spcPts val="100"/>
              </a:spcBef>
            </a:pPr>
            <a:r>
              <a:rPr lang="en-US" sz="2000" smtClean="0"/>
              <a:t>Positive risks: completing work sooner and/or cheaper than planned, collaborating with suppliers to produce better products, good publicity, etc.</a:t>
            </a:r>
          </a:p>
          <a:p>
            <a:pPr lvl="1"/>
            <a:endParaRPr lang="en-US" sz="2000"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a:xfrm>
            <a:off x="385763" y="152400"/>
            <a:ext cx="8529637" cy="1066800"/>
          </a:xfrm>
        </p:spPr>
        <p:txBody>
          <a:bodyPr/>
          <a:lstStyle/>
          <a:p>
            <a:pPr algn="ctr"/>
            <a:r>
              <a:rPr lang="en-US" smtClean="0"/>
              <a:t>Risk Register Contents</a:t>
            </a:r>
          </a:p>
        </p:txBody>
      </p:sp>
      <p:sp>
        <p:nvSpPr>
          <p:cNvPr id="46084" name="Rectangle 3"/>
          <p:cNvSpPr>
            <a:spLocks noGrp="1" noChangeArrowheads="1"/>
          </p:cNvSpPr>
          <p:nvPr>
            <p:ph type="body" idx="1"/>
          </p:nvPr>
        </p:nvSpPr>
        <p:spPr>
          <a:xfrm>
            <a:off x="385763" y="1295400"/>
            <a:ext cx="8529637" cy="4953000"/>
          </a:xfrm>
        </p:spPr>
        <p:txBody>
          <a:bodyPr/>
          <a:lstStyle/>
          <a:p>
            <a:r>
              <a:rPr lang="en-US" smtClean="0"/>
              <a:t>An identification number for each risk event</a:t>
            </a:r>
          </a:p>
          <a:p>
            <a:r>
              <a:rPr lang="en-US" smtClean="0"/>
              <a:t>A rank for each risk event</a:t>
            </a:r>
          </a:p>
          <a:p>
            <a:r>
              <a:rPr lang="en-US" smtClean="0"/>
              <a:t>The name of each risk event</a:t>
            </a:r>
          </a:p>
          <a:p>
            <a:r>
              <a:rPr lang="en-US" smtClean="0"/>
              <a:t>A description of each risk event</a:t>
            </a:r>
          </a:p>
          <a:p>
            <a:r>
              <a:rPr lang="en-US" smtClean="0"/>
              <a:t>The category under which each risk event falls</a:t>
            </a:r>
          </a:p>
          <a:p>
            <a:r>
              <a:rPr lang="en-US" smtClean="0"/>
              <a:t>The root cause of each risk</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a:xfrm>
            <a:off x="385763" y="152400"/>
            <a:ext cx="8529637" cy="1066800"/>
          </a:xfrm>
        </p:spPr>
        <p:txBody>
          <a:bodyPr/>
          <a:lstStyle/>
          <a:p>
            <a:pPr algn="ctr"/>
            <a:r>
              <a:rPr lang="en-US" smtClean="0"/>
              <a:t>Risk Register Contents (continued)</a:t>
            </a:r>
          </a:p>
        </p:txBody>
      </p:sp>
      <p:sp>
        <p:nvSpPr>
          <p:cNvPr id="47108" name="Rectangle 3"/>
          <p:cNvSpPr>
            <a:spLocks noGrp="1" noChangeArrowheads="1"/>
          </p:cNvSpPr>
          <p:nvPr>
            <p:ph type="body" idx="1"/>
          </p:nvPr>
        </p:nvSpPr>
        <p:spPr>
          <a:xfrm>
            <a:off x="385763" y="1374775"/>
            <a:ext cx="8529637" cy="4716463"/>
          </a:xfrm>
        </p:spPr>
        <p:txBody>
          <a:bodyPr/>
          <a:lstStyle/>
          <a:p>
            <a:r>
              <a:rPr lang="en-US" smtClean="0"/>
              <a:t>Triggers for each risk; </a:t>
            </a:r>
            <a:r>
              <a:rPr lang="en-US" b="1" smtClean="0"/>
              <a:t>triggers</a:t>
            </a:r>
            <a:r>
              <a:rPr lang="en-US" smtClean="0"/>
              <a:t> are indicators or symptoms of actual risk events</a:t>
            </a:r>
          </a:p>
          <a:p>
            <a:pPr lvl="1"/>
            <a:r>
              <a:rPr lang="en-US" smtClean="0"/>
              <a:t>Cost overruns on early activities, defective products</a:t>
            </a:r>
          </a:p>
          <a:p>
            <a:r>
              <a:rPr lang="en-US" smtClean="0"/>
              <a:t>Potential responses to each risk</a:t>
            </a:r>
          </a:p>
          <a:p>
            <a:r>
              <a:rPr lang="en-US" smtClean="0"/>
              <a:t>The </a:t>
            </a:r>
            <a:r>
              <a:rPr lang="en-US" b="1" smtClean="0"/>
              <a:t>risk owner</a:t>
            </a:r>
            <a:r>
              <a:rPr lang="en-US" smtClean="0"/>
              <a:t> or person who will own or take responsibility for each risk</a:t>
            </a:r>
          </a:p>
          <a:p>
            <a:r>
              <a:rPr lang="en-US" smtClean="0"/>
              <a:t>The probability and impact of each risk occurring</a:t>
            </a:r>
          </a:p>
          <a:p>
            <a:r>
              <a:rPr lang="en-US" smtClean="0"/>
              <a:t>The status of each risk</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a:xfrm>
            <a:off x="304800" y="685800"/>
            <a:ext cx="8382000" cy="914400"/>
          </a:xfrm>
        </p:spPr>
        <p:txBody>
          <a:bodyPr/>
          <a:lstStyle/>
          <a:p>
            <a:pPr algn="ctr"/>
            <a:r>
              <a:rPr lang="en-US" smtClean="0"/>
              <a:t>Sample Risk Register</a:t>
            </a:r>
          </a:p>
        </p:txBody>
      </p:sp>
      <p:pic>
        <p:nvPicPr>
          <p:cNvPr id="48133" name="Picture 8" descr="Tbl11-05.bmp"/>
          <p:cNvPicPr>
            <a:picLocks noChangeAspect="1"/>
          </p:cNvPicPr>
          <p:nvPr/>
        </p:nvPicPr>
        <p:blipFill>
          <a:blip r:embed="rId2"/>
          <a:srcRect t="14198"/>
          <a:stretch>
            <a:fillRect/>
          </a:stretch>
        </p:blipFill>
        <p:spPr bwMode="auto">
          <a:xfrm>
            <a:off x="255588" y="2505075"/>
            <a:ext cx="8583612" cy="1381125"/>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a:xfrm>
            <a:off x="385763" y="152400"/>
            <a:ext cx="8529637" cy="838200"/>
          </a:xfrm>
        </p:spPr>
        <p:txBody>
          <a:bodyPr/>
          <a:lstStyle/>
          <a:p>
            <a:pPr algn="ctr"/>
            <a:r>
              <a:rPr lang="en-US" smtClean="0"/>
              <a:t>Qualitative Risk Analysis</a:t>
            </a:r>
          </a:p>
        </p:txBody>
      </p:sp>
      <p:sp>
        <p:nvSpPr>
          <p:cNvPr id="49156" name="Rectangle 3"/>
          <p:cNvSpPr>
            <a:spLocks noGrp="1" noChangeArrowheads="1"/>
          </p:cNvSpPr>
          <p:nvPr>
            <p:ph type="body" idx="1"/>
          </p:nvPr>
        </p:nvSpPr>
        <p:spPr>
          <a:xfrm>
            <a:off x="304800" y="1066800"/>
            <a:ext cx="8534400" cy="5257800"/>
          </a:xfrm>
        </p:spPr>
        <p:txBody>
          <a:bodyPr/>
          <a:lstStyle/>
          <a:p>
            <a:r>
              <a:rPr lang="en-US" smtClean="0"/>
              <a:t>After identifying risks, the next step is to understand which risks are most important </a:t>
            </a:r>
          </a:p>
          <a:p>
            <a:r>
              <a:rPr lang="en-US" smtClean="0"/>
              <a:t>Assess the likelihood and impact of identified risks to determine their magnitude and priority</a:t>
            </a:r>
          </a:p>
          <a:p>
            <a:r>
              <a:rPr lang="en-US" smtClean="0"/>
              <a:t>Risk quantification tools and techniques include: </a:t>
            </a:r>
          </a:p>
          <a:p>
            <a:pPr lvl="1"/>
            <a:r>
              <a:rPr lang="en-US" sz="2600" smtClean="0"/>
              <a:t>Probability/impact matrixes</a:t>
            </a:r>
          </a:p>
          <a:p>
            <a:pPr lvl="1"/>
            <a:r>
              <a:rPr lang="en-US" sz="2600" smtClean="0"/>
              <a:t>The Top Ten Risk Item Tracking</a:t>
            </a:r>
          </a:p>
          <a:p>
            <a:pPr lvl="1"/>
            <a:r>
              <a:rPr lang="en-US" sz="2600" smtClean="0"/>
              <a:t>Expert judgment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1026"/>
          <p:cNvSpPr>
            <a:spLocks noGrp="1" noChangeArrowheads="1"/>
          </p:cNvSpPr>
          <p:nvPr>
            <p:ph type="title"/>
          </p:nvPr>
        </p:nvSpPr>
        <p:spPr>
          <a:xfrm>
            <a:off x="385763" y="295275"/>
            <a:ext cx="8529637" cy="809625"/>
          </a:xfrm>
        </p:spPr>
        <p:txBody>
          <a:bodyPr/>
          <a:lstStyle/>
          <a:p>
            <a:pPr algn="ctr"/>
            <a:r>
              <a:rPr lang="en-US" smtClean="0"/>
              <a:t>Learning Objectives (continued)</a:t>
            </a:r>
          </a:p>
        </p:txBody>
      </p:sp>
      <p:sp>
        <p:nvSpPr>
          <p:cNvPr id="14340" name="Rectangle 1027"/>
          <p:cNvSpPr>
            <a:spLocks noGrp="1" noChangeArrowheads="1"/>
          </p:cNvSpPr>
          <p:nvPr>
            <p:ph type="body" idx="1"/>
          </p:nvPr>
        </p:nvSpPr>
        <p:spPr>
          <a:xfrm>
            <a:off x="304800" y="1447800"/>
            <a:ext cx="8610600" cy="5029200"/>
          </a:xfrm>
        </p:spPr>
        <p:txBody>
          <a:bodyPr/>
          <a:lstStyle/>
          <a:p>
            <a:pPr marL="609600" indent="-609600">
              <a:spcBef>
                <a:spcPct val="40000"/>
              </a:spcBef>
            </a:pPr>
            <a:r>
              <a:rPr lang="en-US" smtClean="0"/>
              <a:t>Explain the quantitative risk analysis process and how to apply decision trees, simulation, and sensitivity analysis to quantify risks</a:t>
            </a:r>
          </a:p>
          <a:p>
            <a:pPr marL="609600" indent="-609600">
              <a:spcBef>
                <a:spcPct val="40000"/>
              </a:spcBef>
            </a:pPr>
            <a:r>
              <a:rPr lang="en-US" smtClean="0"/>
              <a:t>Provide examples of using different risk response planning strategies to address both negative and positive risks</a:t>
            </a:r>
          </a:p>
          <a:p>
            <a:pPr marL="609600" indent="-609600">
              <a:spcBef>
                <a:spcPct val="40000"/>
              </a:spcBef>
            </a:pPr>
            <a:r>
              <a:rPr lang="en-US" smtClean="0"/>
              <a:t>Discuss what is involved in risk monitoring and control</a:t>
            </a:r>
          </a:p>
          <a:p>
            <a:pPr marL="609600" indent="-609600">
              <a:spcBef>
                <a:spcPct val="40000"/>
              </a:spcBef>
            </a:pPr>
            <a:r>
              <a:rPr lang="en-US" smtClean="0"/>
              <a:t>Describe how software can assist in project risk management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a:xfrm>
            <a:off x="381000" y="228600"/>
            <a:ext cx="8305800" cy="868363"/>
          </a:xfrm>
        </p:spPr>
        <p:txBody>
          <a:bodyPr/>
          <a:lstStyle/>
          <a:p>
            <a:pPr algn="ctr"/>
            <a:r>
              <a:rPr lang="en-US" smtClean="0"/>
              <a:t>Probability/Impact Matrix</a:t>
            </a:r>
          </a:p>
        </p:txBody>
      </p:sp>
      <p:sp>
        <p:nvSpPr>
          <p:cNvPr id="50180" name="Rectangle 3"/>
          <p:cNvSpPr>
            <a:spLocks noGrp="1" noChangeArrowheads="1"/>
          </p:cNvSpPr>
          <p:nvPr>
            <p:ph type="body" idx="1"/>
          </p:nvPr>
        </p:nvSpPr>
        <p:spPr>
          <a:xfrm>
            <a:off x="457200" y="1371600"/>
            <a:ext cx="8153400" cy="5181600"/>
          </a:xfrm>
        </p:spPr>
        <p:txBody>
          <a:bodyPr/>
          <a:lstStyle/>
          <a:p>
            <a:r>
              <a:rPr lang="en-US" smtClean="0"/>
              <a:t>A </a:t>
            </a:r>
            <a:r>
              <a:rPr lang="en-US" b="1" smtClean="0"/>
              <a:t>probability/impact matrix </a:t>
            </a:r>
            <a:r>
              <a:rPr lang="en-US" smtClean="0"/>
              <a:t>or</a:t>
            </a:r>
            <a:r>
              <a:rPr lang="en-US" b="1" smtClean="0"/>
              <a:t> chart</a:t>
            </a:r>
            <a:r>
              <a:rPr lang="en-US" smtClean="0"/>
              <a:t> lists the relative probability of a risk occurring on one side of a matrix or axis on a chart and the relative impact of the risk occurring on the other</a:t>
            </a:r>
          </a:p>
          <a:p>
            <a:r>
              <a:rPr lang="en-US" smtClean="0"/>
              <a:t>List the risks and then label each one as high, medium, or low in terms of its probability of occurrence and its impact if it did occur</a:t>
            </a:r>
          </a:p>
          <a:p>
            <a:r>
              <a:rPr lang="en-US" smtClean="0"/>
              <a:t>Deal first with those risks in the high probability/high impact cell</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a:xfrm>
            <a:off x="533400" y="381000"/>
            <a:ext cx="7772400" cy="914400"/>
          </a:xfrm>
        </p:spPr>
        <p:txBody>
          <a:bodyPr/>
          <a:lstStyle/>
          <a:p>
            <a:r>
              <a:rPr lang="en-US" smtClean="0"/>
              <a:t>Sample Probability/Impact Matrix</a:t>
            </a:r>
          </a:p>
        </p:txBody>
      </p:sp>
      <p:pic>
        <p:nvPicPr>
          <p:cNvPr id="51204" name="Picture 3"/>
          <p:cNvPicPr>
            <a:picLocks noChangeAspect="1" noChangeArrowheads="1"/>
          </p:cNvPicPr>
          <p:nvPr/>
        </p:nvPicPr>
        <p:blipFill>
          <a:blip r:embed="rId2"/>
          <a:srcRect b="5797"/>
          <a:stretch>
            <a:fillRect/>
          </a:stretch>
        </p:blipFill>
        <p:spPr bwMode="auto">
          <a:xfrm>
            <a:off x="990600" y="1524000"/>
            <a:ext cx="7010400" cy="4953000"/>
          </a:xfrm>
          <a:prstGeom prst="rect">
            <a:avLst/>
          </a:prstGeom>
          <a:noFill/>
          <a:ln w="9525">
            <a:noFill/>
            <a:miter lim="800000"/>
            <a:headEnd/>
            <a:tailEnd/>
          </a:ln>
        </p:spPr>
      </p:pic>
      <p:sp>
        <p:nvSpPr>
          <p:cNvPr id="7" name="Oval 6"/>
          <p:cNvSpPr/>
          <p:nvPr/>
        </p:nvSpPr>
        <p:spPr>
          <a:xfrm>
            <a:off x="6477000" y="2133600"/>
            <a:ext cx="914400" cy="838200"/>
          </a:xfrm>
          <a:prstGeom prst="ellipse">
            <a:avLst/>
          </a:prstGeom>
          <a:solidFill>
            <a:srgbClr val="00B0F0">
              <a:alpha val="35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a:xfrm>
            <a:off x="381000" y="228600"/>
            <a:ext cx="8305800" cy="868363"/>
          </a:xfrm>
        </p:spPr>
        <p:txBody>
          <a:bodyPr/>
          <a:lstStyle/>
          <a:p>
            <a:pPr algn="ctr"/>
            <a:r>
              <a:rPr lang="en-US" smtClean="0"/>
              <a:t>Risk factors</a:t>
            </a:r>
          </a:p>
        </p:txBody>
      </p:sp>
      <p:sp>
        <p:nvSpPr>
          <p:cNvPr id="52228" name="Rectangle 3"/>
          <p:cNvSpPr>
            <a:spLocks noGrp="1" noChangeArrowheads="1"/>
          </p:cNvSpPr>
          <p:nvPr>
            <p:ph type="body" idx="1"/>
          </p:nvPr>
        </p:nvSpPr>
        <p:spPr>
          <a:xfrm>
            <a:off x="228600" y="990600"/>
            <a:ext cx="8610600" cy="5562600"/>
          </a:xfrm>
        </p:spPr>
        <p:txBody>
          <a:bodyPr/>
          <a:lstStyle/>
          <a:p>
            <a:r>
              <a:rPr lang="en-US" smtClean="0"/>
              <a:t>Can also calculate </a:t>
            </a:r>
            <a:r>
              <a:rPr lang="en-US" b="1" smtClean="0"/>
              <a:t>risk factors</a:t>
            </a:r>
          </a:p>
          <a:p>
            <a:pPr lvl="1"/>
            <a:r>
              <a:rPr lang="en-US" smtClean="0"/>
              <a:t>Numbers that represent the overall risk of specific events based on their probability of occurring and the consequences to the project if they do occur</a:t>
            </a:r>
          </a:p>
          <a:p>
            <a:pPr lvl="1"/>
            <a:r>
              <a:rPr lang="en-US" u="sng" smtClean="0"/>
              <a:t>Probabilities of a risk </a:t>
            </a:r>
            <a:r>
              <a:rPr lang="en-US" smtClean="0"/>
              <a:t>occurring can be estimated based on several factors based on the unique nature of each project</a:t>
            </a:r>
          </a:p>
          <a:p>
            <a:pPr lvl="2"/>
            <a:r>
              <a:rPr lang="en-US" smtClean="0"/>
              <a:t>For example: technology not being mature, technology too complex, inadequate support base for developing the technology</a:t>
            </a:r>
          </a:p>
          <a:p>
            <a:pPr lvl="1"/>
            <a:r>
              <a:rPr lang="en-US" u="sng" smtClean="0"/>
              <a:t>The impact of a risk </a:t>
            </a:r>
            <a:r>
              <a:rPr lang="en-US" smtClean="0"/>
              <a:t>could include factors such as the availability of fallback solutions or the consequences of not meeting performance, cost and schedule estimates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a:xfrm>
            <a:off x="76200" y="304800"/>
            <a:ext cx="8991600" cy="685800"/>
          </a:xfrm>
        </p:spPr>
        <p:txBody>
          <a:bodyPr/>
          <a:lstStyle/>
          <a:p>
            <a:pPr algn="ctr"/>
            <a:r>
              <a:rPr lang="en-US" sz="3400" smtClean="0"/>
              <a:t>High-, Medium-, and Low-Risk Technologies</a:t>
            </a:r>
          </a:p>
        </p:txBody>
      </p:sp>
      <p:pic>
        <p:nvPicPr>
          <p:cNvPr id="53252" name="Picture 3"/>
          <p:cNvPicPr>
            <a:picLocks noChangeAspect="1" noChangeArrowheads="1"/>
          </p:cNvPicPr>
          <p:nvPr/>
        </p:nvPicPr>
        <p:blipFill>
          <a:blip r:embed="rId2"/>
          <a:srcRect/>
          <a:stretch>
            <a:fillRect/>
          </a:stretch>
        </p:blipFill>
        <p:spPr bwMode="auto">
          <a:xfrm>
            <a:off x="1752600" y="2743200"/>
            <a:ext cx="4959350" cy="3429000"/>
          </a:xfrm>
          <a:prstGeom prst="rect">
            <a:avLst/>
          </a:prstGeom>
          <a:noFill/>
          <a:ln w="9525">
            <a:noFill/>
            <a:miter lim="800000"/>
            <a:headEnd/>
            <a:tailEnd/>
          </a:ln>
        </p:spPr>
      </p:pic>
      <p:sp>
        <p:nvSpPr>
          <p:cNvPr id="7" name="Rectangle 3"/>
          <p:cNvSpPr txBox="1">
            <a:spLocks noChangeArrowheads="1"/>
          </p:cNvSpPr>
          <p:nvPr/>
        </p:nvSpPr>
        <p:spPr>
          <a:xfrm>
            <a:off x="228600" y="990600"/>
            <a:ext cx="8610600" cy="5562600"/>
          </a:xfrm>
          <a:prstGeom prst="rect">
            <a:avLst/>
          </a:prstGeom>
        </p:spPr>
        <p:txBody>
          <a:bodyPr/>
          <a:lstStyle/>
          <a:p>
            <a:pPr marL="273050" indent="-273050" eaLnBrk="0" hangingPunct="0">
              <a:spcBef>
                <a:spcPts val="575"/>
              </a:spcBef>
              <a:buClr>
                <a:schemeClr val="accent1"/>
              </a:buClr>
              <a:buSzPct val="85000"/>
              <a:buFont typeface="Wingdings 2" pitchFamily="18" charset="2"/>
              <a:buChar char=""/>
              <a:defRPr/>
            </a:pPr>
            <a:r>
              <a:rPr lang="en-US" sz="2000" dirty="0">
                <a:latin typeface="+mn-lt"/>
              </a:rPr>
              <a:t>Example of how risk factors were used to graph the probability of failure and consequence of failure for proposed technologies in a research study to help design more reliable aircraft</a:t>
            </a:r>
          </a:p>
          <a:p>
            <a:pPr marL="273050" indent="-273050" eaLnBrk="0" hangingPunct="0">
              <a:spcBef>
                <a:spcPts val="575"/>
              </a:spcBef>
              <a:buClr>
                <a:schemeClr val="accent1"/>
              </a:buClr>
              <a:buSzPct val="85000"/>
              <a:buFont typeface="Wingdings 2" pitchFamily="18" charset="2"/>
              <a:buChar char=""/>
              <a:defRPr/>
            </a:pPr>
            <a:r>
              <a:rPr lang="en-US" sz="2000" dirty="0">
                <a:latin typeface="+mn-lt"/>
              </a:rPr>
              <a:t>Based on this chart, the recommendation was made to invest in low- to medium-risk technologies  and not pursue high-risk technology</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a:xfrm>
            <a:off x="385763" y="436563"/>
            <a:ext cx="8529637" cy="739775"/>
          </a:xfrm>
        </p:spPr>
        <p:txBody>
          <a:bodyPr/>
          <a:lstStyle/>
          <a:p>
            <a:pPr algn="ctr"/>
            <a:r>
              <a:rPr lang="en-US" smtClean="0"/>
              <a:t>Top Ten Risk Item Tracking</a:t>
            </a:r>
          </a:p>
        </p:txBody>
      </p:sp>
      <p:sp>
        <p:nvSpPr>
          <p:cNvPr id="54276" name="Rectangle 3"/>
          <p:cNvSpPr>
            <a:spLocks noGrp="1" noChangeArrowheads="1"/>
          </p:cNvSpPr>
          <p:nvPr>
            <p:ph type="body" idx="1"/>
          </p:nvPr>
        </p:nvSpPr>
        <p:spPr>
          <a:xfrm>
            <a:off x="228600" y="1143000"/>
            <a:ext cx="8686800" cy="5248275"/>
          </a:xfrm>
        </p:spPr>
        <p:txBody>
          <a:bodyPr/>
          <a:lstStyle/>
          <a:p>
            <a:r>
              <a:rPr lang="en-US" b="1" smtClean="0"/>
              <a:t>Top Ten Risk Item Tracking</a:t>
            </a:r>
            <a:r>
              <a:rPr lang="en-US" smtClean="0"/>
              <a:t> is a qualitative risk analysis tool that helps to identify risks and maintain an awareness of risks throughout the life of a project</a:t>
            </a:r>
          </a:p>
          <a:p>
            <a:r>
              <a:rPr lang="en-US" smtClean="0"/>
              <a:t>Establish a periodic review of the top ten project risk items</a:t>
            </a:r>
          </a:p>
          <a:p>
            <a:r>
              <a:rPr lang="en-US" smtClean="0"/>
              <a:t>List the current ranking, previous ranking, number of times the risk appears on the list over a period of time, and a summary of progress made in resolving the risk item</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a:xfrm>
            <a:off x="385763" y="436563"/>
            <a:ext cx="8529637" cy="739775"/>
          </a:xfrm>
        </p:spPr>
        <p:txBody>
          <a:bodyPr/>
          <a:lstStyle/>
          <a:p>
            <a:pPr algn="ctr"/>
            <a:r>
              <a:rPr lang="en-US" smtClean="0"/>
              <a:t>Top Ten Risk Item Tracking</a:t>
            </a:r>
          </a:p>
        </p:txBody>
      </p:sp>
      <p:sp>
        <p:nvSpPr>
          <p:cNvPr id="55300" name="Rectangle 3"/>
          <p:cNvSpPr>
            <a:spLocks noGrp="1" noChangeArrowheads="1"/>
          </p:cNvSpPr>
          <p:nvPr>
            <p:ph type="body" idx="1"/>
          </p:nvPr>
        </p:nvSpPr>
        <p:spPr>
          <a:xfrm>
            <a:off x="228600" y="1143000"/>
            <a:ext cx="8686800" cy="5248275"/>
          </a:xfrm>
        </p:spPr>
        <p:txBody>
          <a:bodyPr/>
          <a:lstStyle/>
          <a:p>
            <a:r>
              <a:rPr lang="en-US" smtClean="0"/>
              <a:t>Keeps management and the customer aware of the major influences that could prevent or enhance the project’s success</a:t>
            </a:r>
          </a:p>
          <a:p>
            <a:r>
              <a:rPr lang="en-US" smtClean="0"/>
              <a:t>By involving the customer, the project team may be able to consider alternative strategies for addressing the risks</a:t>
            </a:r>
          </a:p>
          <a:p>
            <a:r>
              <a:rPr lang="en-US" smtClean="0"/>
              <a:t>It’s a means of promoting confidence in the project team by demonstrating to management and the customer that the team is aware of the significant risks, has a strategy in place and is effectively carrying out that strategy</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a:xfrm>
            <a:off x="0" y="228600"/>
            <a:ext cx="9144000" cy="914400"/>
          </a:xfrm>
        </p:spPr>
        <p:txBody>
          <a:bodyPr/>
          <a:lstStyle/>
          <a:p>
            <a:r>
              <a:rPr lang="en-US" smtClean="0"/>
              <a:t>Example of Top Ten Risk Item Tracking</a:t>
            </a:r>
          </a:p>
        </p:txBody>
      </p:sp>
      <p:pic>
        <p:nvPicPr>
          <p:cNvPr id="56325" name="Picture 7" descr="Tbl11-06.bmp"/>
          <p:cNvPicPr>
            <a:picLocks noChangeAspect="1"/>
          </p:cNvPicPr>
          <p:nvPr/>
        </p:nvPicPr>
        <p:blipFill>
          <a:blip r:embed="rId2"/>
          <a:srcRect t="5551"/>
          <a:stretch>
            <a:fillRect/>
          </a:stretch>
        </p:blipFill>
        <p:spPr bwMode="auto">
          <a:xfrm>
            <a:off x="990600" y="1143000"/>
            <a:ext cx="7010400" cy="4765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a:xfrm>
            <a:off x="381000" y="579438"/>
            <a:ext cx="8305800" cy="868362"/>
          </a:xfrm>
        </p:spPr>
        <p:txBody>
          <a:bodyPr/>
          <a:lstStyle/>
          <a:p>
            <a:pPr algn="ctr"/>
            <a:r>
              <a:rPr lang="en-US" smtClean="0"/>
              <a:t>Watch List</a:t>
            </a:r>
          </a:p>
        </p:txBody>
      </p:sp>
      <p:sp>
        <p:nvSpPr>
          <p:cNvPr id="57348" name="Rectangle 3"/>
          <p:cNvSpPr>
            <a:spLocks noGrp="1" noChangeArrowheads="1"/>
          </p:cNvSpPr>
          <p:nvPr>
            <p:ph type="body" idx="1"/>
          </p:nvPr>
        </p:nvSpPr>
        <p:spPr>
          <a:xfrm>
            <a:off x="385763" y="1531938"/>
            <a:ext cx="8529637" cy="4716462"/>
          </a:xfrm>
        </p:spPr>
        <p:txBody>
          <a:bodyPr/>
          <a:lstStyle/>
          <a:p>
            <a:r>
              <a:rPr lang="en-US" smtClean="0"/>
              <a:t>A </a:t>
            </a:r>
            <a:r>
              <a:rPr lang="en-US" b="1" smtClean="0"/>
              <a:t>watch list </a:t>
            </a:r>
            <a:r>
              <a:rPr lang="en-US" smtClean="0"/>
              <a:t>is a list of risks that are low priority, but are still identified as potential risks</a:t>
            </a:r>
          </a:p>
          <a:p>
            <a:r>
              <a:rPr lang="en-US" smtClean="0"/>
              <a:t>Qualitative analysis can also identify risks that should be evaluated on a quantitative basis</a:t>
            </a:r>
          </a:p>
          <a:p>
            <a:endParaRPr lang="en-US"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a:xfrm>
            <a:off x="385763" y="393700"/>
            <a:ext cx="8529637" cy="811213"/>
          </a:xfrm>
        </p:spPr>
        <p:txBody>
          <a:bodyPr/>
          <a:lstStyle/>
          <a:p>
            <a:pPr algn="ctr"/>
            <a:r>
              <a:rPr lang="en-US" smtClean="0"/>
              <a:t>Quantitative Risk Analysis</a:t>
            </a:r>
          </a:p>
        </p:txBody>
      </p:sp>
      <p:sp>
        <p:nvSpPr>
          <p:cNvPr id="58372" name="Rectangle 3"/>
          <p:cNvSpPr>
            <a:spLocks noGrp="1" noChangeArrowheads="1"/>
          </p:cNvSpPr>
          <p:nvPr>
            <p:ph type="body" idx="1"/>
          </p:nvPr>
        </p:nvSpPr>
        <p:spPr>
          <a:xfrm>
            <a:off x="385763" y="1452563"/>
            <a:ext cx="8529637" cy="4716462"/>
          </a:xfrm>
        </p:spPr>
        <p:txBody>
          <a:bodyPr/>
          <a:lstStyle/>
          <a:p>
            <a:pPr>
              <a:lnSpc>
                <a:spcPct val="90000"/>
              </a:lnSpc>
            </a:pPr>
            <a:r>
              <a:rPr lang="en-US" smtClean="0"/>
              <a:t>Often follows qualitative risk analysis, but both can be done together</a:t>
            </a:r>
          </a:p>
          <a:p>
            <a:pPr>
              <a:lnSpc>
                <a:spcPct val="90000"/>
              </a:lnSpc>
            </a:pPr>
            <a:r>
              <a:rPr lang="en-US" smtClean="0"/>
              <a:t>Large, complex projects involving leading edge technologies often require extensive quantitative risk analysis</a:t>
            </a:r>
          </a:p>
          <a:p>
            <a:pPr>
              <a:lnSpc>
                <a:spcPct val="90000"/>
              </a:lnSpc>
            </a:pPr>
            <a:r>
              <a:rPr lang="en-US" smtClean="0"/>
              <a:t>Main techniques include:</a:t>
            </a:r>
          </a:p>
          <a:p>
            <a:pPr lvl="1">
              <a:lnSpc>
                <a:spcPct val="90000"/>
              </a:lnSpc>
            </a:pPr>
            <a:r>
              <a:rPr lang="en-US" sz="2600" smtClean="0"/>
              <a:t>Decision tree analysis</a:t>
            </a:r>
          </a:p>
          <a:p>
            <a:pPr lvl="1">
              <a:lnSpc>
                <a:spcPct val="90000"/>
              </a:lnSpc>
            </a:pPr>
            <a:r>
              <a:rPr lang="en-US" sz="2600" smtClean="0"/>
              <a:t>Simulation</a:t>
            </a:r>
          </a:p>
          <a:p>
            <a:pPr lvl="1">
              <a:lnSpc>
                <a:spcPct val="90000"/>
              </a:lnSpc>
            </a:pPr>
            <a:r>
              <a:rPr lang="en-US" sz="2600" smtClean="0"/>
              <a:t>Sensitivity analysis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a:xfrm>
            <a:off x="381000" y="228600"/>
            <a:ext cx="8305800" cy="1143000"/>
          </a:xfrm>
        </p:spPr>
        <p:txBody>
          <a:bodyPr/>
          <a:lstStyle/>
          <a:p>
            <a:pPr algn="ctr"/>
            <a:r>
              <a:rPr lang="en-US" smtClean="0"/>
              <a:t>Decision Trees and </a:t>
            </a:r>
            <a:br>
              <a:rPr lang="en-US" smtClean="0"/>
            </a:br>
            <a:r>
              <a:rPr lang="en-US" smtClean="0"/>
              <a:t>Expected Monetary Value (EMV)</a:t>
            </a:r>
          </a:p>
        </p:txBody>
      </p:sp>
      <p:sp>
        <p:nvSpPr>
          <p:cNvPr id="59396" name="Rectangle 3"/>
          <p:cNvSpPr>
            <a:spLocks noGrp="1" noChangeArrowheads="1"/>
          </p:cNvSpPr>
          <p:nvPr>
            <p:ph type="body" idx="1"/>
          </p:nvPr>
        </p:nvSpPr>
        <p:spPr>
          <a:xfrm>
            <a:off x="228600" y="1295400"/>
            <a:ext cx="8763000" cy="4876800"/>
          </a:xfrm>
        </p:spPr>
        <p:txBody>
          <a:bodyPr/>
          <a:lstStyle/>
          <a:p>
            <a:r>
              <a:rPr lang="en-US" smtClean="0"/>
              <a:t>A </a:t>
            </a:r>
            <a:r>
              <a:rPr lang="en-US" b="1" smtClean="0"/>
              <a:t>decision tree</a:t>
            </a:r>
            <a:r>
              <a:rPr lang="en-US" smtClean="0"/>
              <a:t> is a diagramming analysis technique used to help select the best course of action in situations in which future outcomes are uncertain</a:t>
            </a:r>
          </a:p>
          <a:p>
            <a:r>
              <a:rPr lang="en-US" b="1" smtClean="0"/>
              <a:t>Estimated monetary value (EMV)</a:t>
            </a:r>
            <a:r>
              <a:rPr lang="en-US" smtClean="0"/>
              <a:t> is the product of a risk event probability and the risk event’s monetary value</a:t>
            </a:r>
          </a:p>
          <a:p>
            <a:r>
              <a:rPr lang="en-US" smtClean="0"/>
              <a:t>You can draw a decision tree to help find the EMV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152400" y="152400"/>
            <a:ext cx="8839200" cy="914400"/>
          </a:xfrm>
        </p:spPr>
        <p:txBody>
          <a:bodyPr/>
          <a:lstStyle/>
          <a:p>
            <a:pPr algn="ctr"/>
            <a:r>
              <a:rPr lang="en-US" sz="3400" smtClean="0"/>
              <a:t>The Importance of Project Risk Management</a:t>
            </a:r>
          </a:p>
        </p:txBody>
      </p:sp>
      <p:sp>
        <p:nvSpPr>
          <p:cNvPr id="15364" name="Rectangle 3"/>
          <p:cNvSpPr>
            <a:spLocks noGrp="1" noChangeArrowheads="1"/>
          </p:cNvSpPr>
          <p:nvPr>
            <p:ph type="body" idx="1"/>
          </p:nvPr>
        </p:nvSpPr>
        <p:spPr>
          <a:xfrm>
            <a:off x="228600" y="1219200"/>
            <a:ext cx="8686800" cy="5486400"/>
          </a:xfrm>
        </p:spPr>
        <p:txBody>
          <a:bodyPr/>
          <a:lstStyle/>
          <a:p>
            <a:pPr>
              <a:spcBef>
                <a:spcPct val="0"/>
              </a:spcBef>
            </a:pPr>
            <a:r>
              <a:rPr lang="en-US" smtClean="0"/>
              <a:t>Project risk management is the art and science of identifying, analyzing, and responding to risk throughout the life of a project and in the best interests of meeting project objectives</a:t>
            </a:r>
          </a:p>
          <a:p>
            <a:pPr>
              <a:spcBef>
                <a:spcPct val="0"/>
              </a:spcBef>
            </a:pPr>
            <a:r>
              <a:rPr lang="en-US" smtClean="0"/>
              <a:t>Risk management is often overlooked in projects, but it can help improve project success by helping select good projects, determining project scope, and developing realistic estimates</a:t>
            </a:r>
          </a:p>
          <a:p>
            <a:pPr>
              <a:spcBef>
                <a:spcPct val="0"/>
              </a:spcBef>
            </a:pPr>
            <a:r>
              <a:rPr lang="en-US" smtClean="0"/>
              <a:t>Unfortunately, crisis management has higher visibility due to the obvious danger to the success of the project but it’s risk management that helps a project have fewer problems to begin with.</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a:xfrm>
            <a:off x="228600" y="228600"/>
            <a:ext cx="8458200" cy="685800"/>
          </a:xfrm>
        </p:spPr>
        <p:txBody>
          <a:bodyPr/>
          <a:lstStyle/>
          <a:p>
            <a:pPr algn="ctr"/>
            <a:r>
              <a:rPr lang="en-US" smtClean="0"/>
              <a:t>Expected Monetary Value (EMV)</a:t>
            </a:r>
          </a:p>
        </p:txBody>
      </p:sp>
      <p:pic>
        <p:nvPicPr>
          <p:cNvPr id="60420" name="Picture 3"/>
          <p:cNvPicPr>
            <a:picLocks noChangeAspect="1" noChangeArrowheads="1"/>
          </p:cNvPicPr>
          <p:nvPr/>
        </p:nvPicPr>
        <p:blipFill>
          <a:blip r:embed="rId2"/>
          <a:srcRect/>
          <a:stretch>
            <a:fillRect/>
          </a:stretch>
        </p:blipFill>
        <p:spPr bwMode="auto">
          <a:xfrm>
            <a:off x="457200" y="990600"/>
            <a:ext cx="7958138" cy="4940300"/>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a:xfrm>
            <a:off x="304800" y="228600"/>
            <a:ext cx="8529638" cy="881063"/>
          </a:xfrm>
        </p:spPr>
        <p:txBody>
          <a:bodyPr/>
          <a:lstStyle/>
          <a:p>
            <a:pPr algn="ctr"/>
            <a:r>
              <a:rPr lang="en-US" smtClean="0"/>
              <a:t>Simulation</a:t>
            </a:r>
          </a:p>
        </p:txBody>
      </p:sp>
      <p:sp>
        <p:nvSpPr>
          <p:cNvPr id="61444" name="Rectangle 3"/>
          <p:cNvSpPr>
            <a:spLocks noGrp="1" noChangeArrowheads="1"/>
          </p:cNvSpPr>
          <p:nvPr>
            <p:ph type="body" idx="1"/>
          </p:nvPr>
        </p:nvSpPr>
        <p:spPr>
          <a:xfrm>
            <a:off x="0" y="1143000"/>
            <a:ext cx="9144000" cy="5257800"/>
          </a:xfrm>
        </p:spPr>
        <p:txBody>
          <a:bodyPr/>
          <a:lstStyle/>
          <a:p>
            <a:r>
              <a:rPr lang="en-US" smtClean="0"/>
              <a:t>Simulation uses a representation or model of a system to analyze the expected behavior or performance of the system</a:t>
            </a:r>
          </a:p>
          <a:p>
            <a:pPr marL="742950" lvl="1" indent="-285750"/>
            <a:r>
              <a:rPr lang="en-US" sz="2600" smtClean="0"/>
              <a:t>To use a Monte Carlo simulation, you must have three estimates (most likely, pessimistic, and optimistic) plus an estimate of the likelihood of the estimate being between the most likely and optimistic values</a:t>
            </a:r>
          </a:p>
          <a:p>
            <a:r>
              <a:rPr lang="en-US" b="1" smtClean="0"/>
              <a:t>Monte Carlo analysis</a:t>
            </a:r>
            <a:r>
              <a:rPr lang="en-US" smtClean="0"/>
              <a:t> simulates a model’s outcome many times to provide a statistical distribution of the calculated results</a:t>
            </a:r>
          </a:p>
          <a:p>
            <a:pPr marL="742950" lvl="1" indent="-285750"/>
            <a:r>
              <a:rPr lang="en-US" sz="2600" smtClean="0"/>
              <a:t>Predicts the probability of finishing by a certain date or that the cost will be equal to or less than a certain value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a:xfrm>
            <a:off x="304800" y="228600"/>
            <a:ext cx="8529638" cy="739775"/>
          </a:xfrm>
        </p:spPr>
        <p:txBody>
          <a:bodyPr/>
          <a:lstStyle/>
          <a:p>
            <a:pPr algn="ctr"/>
            <a:r>
              <a:rPr lang="en-US" smtClean="0"/>
              <a:t>Steps of a Monte Carlo Analysis</a:t>
            </a:r>
          </a:p>
        </p:txBody>
      </p:sp>
      <p:sp>
        <p:nvSpPr>
          <p:cNvPr id="62468" name="Rectangle 3"/>
          <p:cNvSpPr>
            <a:spLocks noGrp="1" noChangeArrowheads="1"/>
          </p:cNvSpPr>
          <p:nvPr>
            <p:ph type="body" idx="1"/>
          </p:nvPr>
        </p:nvSpPr>
        <p:spPr>
          <a:xfrm>
            <a:off x="228600" y="1143000"/>
            <a:ext cx="8610600" cy="5334000"/>
          </a:xfrm>
        </p:spPr>
        <p:txBody>
          <a:bodyPr/>
          <a:lstStyle/>
          <a:p>
            <a:pPr marL="533400" indent="-533400">
              <a:lnSpc>
                <a:spcPct val="90000"/>
              </a:lnSpc>
              <a:buFontTx/>
              <a:buAutoNum type="arabicPeriod"/>
            </a:pPr>
            <a:r>
              <a:rPr lang="en-US" sz="2400" smtClean="0"/>
              <a:t>Assess the range for the variables being considered – gather most likely, optimistic and pessimistic time estimates for each task</a:t>
            </a:r>
          </a:p>
          <a:p>
            <a:pPr marL="533400" indent="-533400">
              <a:lnSpc>
                <a:spcPct val="90000"/>
              </a:lnSpc>
              <a:buFontTx/>
              <a:buAutoNum type="arabicPeriod"/>
            </a:pPr>
            <a:r>
              <a:rPr lang="en-US" sz="2400" smtClean="0"/>
              <a:t>Determine the probability distribution of each variable</a:t>
            </a:r>
          </a:p>
          <a:p>
            <a:pPr marL="742950" lvl="1" indent="-285750">
              <a:lnSpc>
                <a:spcPct val="90000"/>
              </a:lnSpc>
              <a:buFontTx/>
              <a:buAutoNum type="arabicPeriod"/>
            </a:pPr>
            <a:r>
              <a:rPr lang="en-US" sz="2200" smtClean="0"/>
              <a:t>Optimistic 8 weeks, most likely 10 and pessimistic 15</a:t>
            </a:r>
          </a:p>
          <a:p>
            <a:pPr marL="533400" indent="-533400">
              <a:lnSpc>
                <a:spcPct val="90000"/>
              </a:lnSpc>
              <a:buFontTx/>
              <a:buAutoNum type="arabicPeriod"/>
            </a:pPr>
            <a:r>
              <a:rPr lang="en-US" sz="2400" smtClean="0"/>
              <a:t>For each variable, select a random value based on the probability distribution</a:t>
            </a:r>
          </a:p>
          <a:p>
            <a:pPr marL="742950" lvl="1" indent="-285750">
              <a:lnSpc>
                <a:spcPct val="90000"/>
              </a:lnSpc>
              <a:buFontTx/>
              <a:buAutoNum type="arabicPeriod"/>
            </a:pPr>
            <a:r>
              <a:rPr lang="en-US" sz="2200" smtClean="0"/>
              <a:t>20% chance between 8 and 10 weeks, 80% between 10 and 15</a:t>
            </a:r>
          </a:p>
          <a:p>
            <a:pPr marL="533400" indent="-533400">
              <a:lnSpc>
                <a:spcPct val="90000"/>
              </a:lnSpc>
              <a:buFontTx/>
              <a:buAutoNum type="arabicPeriod"/>
            </a:pPr>
            <a:r>
              <a:rPr lang="en-US" sz="2400" smtClean="0"/>
              <a:t>Run a deterministic analysis or one pass through the model</a:t>
            </a:r>
          </a:p>
          <a:p>
            <a:pPr marL="533400" indent="-533400">
              <a:lnSpc>
                <a:spcPct val="90000"/>
              </a:lnSpc>
              <a:buFontTx/>
              <a:buAutoNum type="arabicPeriod"/>
            </a:pPr>
            <a:r>
              <a:rPr lang="en-US" sz="2400" smtClean="0"/>
              <a:t>Repeat steps 3 and 4 many times to obtain the probability distribution of the model’s results – usually between 100 to 1,000 iterations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a:xfrm>
            <a:off x="381000" y="274638"/>
            <a:ext cx="8305800" cy="1143000"/>
          </a:xfrm>
        </p:spPr>
        <p:txBody>
          <a:bodyPr/>
          <a:lstStyle/>
          <a:p>
            <a:pPr algn="ctr"/>
            <a:r>
              <a:rPr lang="en-US" sz="3600" smtClean="0"/>
              <a:t>Sample Monte Carlo Simulation Results for Project Schedule</a:t>
            </a:r>
            <a:endParaRPr lang="en-US" sz="4400" smtClean="0"/>
          </a:p>
        </p:txBody>
      </p:sp>
      <p:pic>
        <p:nvPicPr>
          <p:cNvPr id="63494" name="Picture 7" descr="Fig11-08.bmp"/>
          <p:cNvPicPr>
            <a:picLocks noChangeAspect="1"/>
          </p:cNvPicPr>
          <p:nvPr/>
        </p:nvPicPr>
        <p:blipFill>
          <a:blip r:embed="rId2"/>
          <a:srcRect b="9137"/>
          <a:stretch>
            <a:fillRect/>
          </a:stretch>
        </p:blipFill>
        <p:spPr bwMode="auto">
          <a:xfrm>
            <a:off x="533400" y="1544638"/>
            <a:ext cx="8001000" cy="4627562"/>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a:xfrm>
            <a:off x="385763" y="152400"/>
            <a:ext cx="8529637" cy="811213"/>
          </a:xfrm>
        </p:spPr>
        <p:txBody>
          <a:bodyPr/>
          <a:lstStyle/>
          <a:p>
            <a:pPr algn="ctr"/>
            <a:r>
              <a:rPr lang="en-US" smtClean="0"/>
              <a:t>What Went Right?</a:t>
            </a:r>
          </a:p>
        </p:txBody>
      </p:sp>
      <p:sp>
        <p:nvSpPr>
          <p:cNvPr id="64516" name="Rectangle 4"/>
          <p:cNvSpPr>
            <a:spLocks noGrp="1" noChangeArrowheads="1"/>
          </p:cNvSpPr>
          <p:nvPr>
            <p:ph type="body" idx="1"/>
          </p:nvPr>
        </p:nvSpPr>
        <p:spPr>
          <a:xfrm>
            <a:off x="152400" y="990600"/>
            <a:ext cx="8686800" cy="5638800"/>
          </a:xfrm>
        </p:spPr>
        <p:txBody>
          <a:bodyPr/>
          <a:lstStyle/>
          <a:p>
            <a:r>
              <a:rPr lang="en-US" sz="2600" smtClean="0"/>
              <a:t>A large aerospace company used Monte Carlo simulation to help quantify risks on several advanced-design engineering projects, such as the National Aerospace Plan (NASP)</a:t>
            </a:r>
          </a:p>
          <a:p>
            <a:pPr marL="742950" lvl="1" indent="-285750"/>
            <a:r>
              <a:rPr lang="en-US" smtClean="0"/>
              <a:t>Design a vehicle that could fly into space using a single-stage-to-orbit approach</a:t>
            </a:r>
          </a:p>
          <a:p>
            <a:pPr marL="742950" lvl="1" indent="-285750"/>
            <a:r>
              <a:rPr lang="en-US" smtClean="0"/>
              <a:t>The results of the simulation were used to determine how the company would invest its internal research and development funds</a:t>
            </a:r>
          </a:p>
          <a:p>
            <a:pPr marL="742950" lvl="1" indent="-285750"/>
            <a:r>
              <a:rPr lang="en-US" smtClean="0"/>
              <a:t>Although the NASP project was terminated, the resulting research has helped develop more advanced materials and propulsion systems used on many modern aircraft</a:t>
            </a:r>
          </a:p>
          <a:p>
            <a:pPr marL="742950" lvl="1" indent="-285750"/>
            <a:r>
              <a:rPr lang="en-US" smtClean="0"/>
              <a:t>Eli Lily uses simulation to determine the optimal plant capacity that should be built for each drug</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type="title"/>
          </p:nvPr>
        </p:nvSpPr>
        <p:spPr>
          <a:xfrm>
            <a:off x="381000" y="0"/>
            <a:ext cx="8305800" cy="1143000"/>
          </a:xfrm>
        </p:spPr>
        <p:txBody>
          <a:bodyPr/>
          <a:lstStyle/>
          <a:p>
            <a:pPr algn="ctr"/>
            <a:r>
              <a:rPr lang="en-US" smtClean="0"/>
              <a:t>Sensitivity Analysis</a:t>
            </a:r>
          </a:p>
        </p:txBody>
      </p:sp>
      <p:sp>
        <p:nvSpPr>
          <p:cNvPr id="65540" name="Rectangle 3"/>
          <p:cNvSpPr>
            <a:spLocks noGrp="1" noChangeArrowheads="1"/>
          </p:cNvSpPr>
          <p:nvPr>
            <p:ph type="body" idx="1"/>
          </p:nvPr>
        </p:nvSpPr>
        <p:spPr>
          <a:xfrm>
            <a:off x="381000" y="1371600"/>
            <a:ext cx="8610600" cy="4724400"/>
          </a:xfrm>
        </p:spPr>
        <p:txBody>
          <a:bodyPr/>
          <a:lstStyle/>
          <a:p>
            <a:r>
              <a:rPr lang="en-US" b="1" smtClean="0"/>
              <a:t>Sensitivity analysis</a:t>
            </a:r>
            <a:r>
              <a:rPr lang="en-US" smtClean="0"/>
              <a:t> is a technique used to show the effects of changing one or more variables on an outcome</a:t>
            </a:r>
          </a:p>
          <a:p>
            <a:r>
              <a:rPr lang="en-US" smtClean="0"/>
              <a:t>For example, many people use it to determine what the monthly payments for a loan will be given different interest rates or periods of the loan, or for determining break-even points based on different assumptions</a:t>
            </a:r>
          </a:p>
          <a:p>
            <a:r>
              <a:rPr lang="en-US" smtClean="0"/>
              <a:t>Spreadsheet software, such as Excel, is a common tool for performing sensitivity analysis</a:t>
            </a:r>
          </a:p>
          <a:p>
            <a:pPr>
              <a:buFont typeface="Wingdings" pitchFamily="2" charset="2"/>
              <a:buNone/>
            </a:pPr>
            <a:endParaRPr lang="en-US" smtClean="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4"/>
          <p:cNvSpPr>
            <a:spLocks noGrp="1" noChangeArrowheads="1"/>
          </p:cNvSpPr>
          <p:nvPr>
            <p:ph type="title"/>
          </p:nvPr>
        </p:nvSpPr>
        <p:spPr>
          <a:xfrm>
            <a:off x="381000" y="457200"/>
            <a:ext cx="8382000" cy="944563"/>
          </a:xfrm>
        </p:spPr>
        <p:txBody>
          <a:bodyPr/>
          <a:lstStyle/>
          <a:p>
            <a:pPr algn="ctr"/>
            <a:r>
              <a:rPr lang="en-US" smtClean="0"/>
              <a:t>Sample Sensitivity Analysis for Determining Break-Even Point</a:t>
            </a:r>
          </a:p>
        </p:txBody>
      </p:sp>
      <p:pic>
        <p:nvPicPr>
          <p:cNvPr id="66564" name="Picture 5"/>
          <p:cNvPicPr>
            <a:picLocks noChangeAspect="1" noChangeArrowheads="1"/>
          </p:cNvPicPr>
          <p:nvPr/>
        </p:nvPicPr>
        <p:blipFill>
          <a:blip r:embed="rId2"/>
          <a:srcRect/>
          <a:stretch>
            <a:fillRect/>
          </a:stretch>
        </p:blipFill>
        <p:spPr bwMode="auto">
          <a:xfrm>
            <a:off x="1447800" y="1447800"/>
            <a:ext cx="6477000" cy="4876800"/>
          </a:xfrm>
          <a:prstGeom prst="rect">
            <a:avLst/>
          </a:prstGeom>
          <a:noFill/>
          <a:ln w="9525">
            <a:no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a:xfrm>
            <a:off x="381000" y="304800"/>
            <a:ext cx="8305800" cy="792163"/>
          </a:xfrm>
        </p:spPr>
        <p:txBody>
          <a:bodyPr/>
          <a:lstStyle/>
          <a:p>
            <a:pPr algn="ctr"/>
            <a:r>
              <a:rPr lang="en-US" smtClean="0"/>
              <a:t>Risk Response Planning</a:t>
            </a:r>
          </a:p>
        </p:txBody>
      </p:sp>
      <p:sp>
        <p:nvSpPr>
          <p:cNvPr id="67588" name="Rectangle 3"/>
          <p:cNvSpPr>
            <a:spLocks noGrp="1" noChangeArrowheads="1"/>
          </p:cNvSpPr>
          <p:nvPr>
            <p:ph type="body" idx="1"/>
          </p:nvPr>
        </p:nvSpPr>
        <p:spPr>
          <a:xfrm>
            <a:off x="152400" y="1219200"/>
            <a:ext cx="8839200" cy="5410200"/>
          </a:xfrm>
        </p:spPr>
        <p:txBody>
          <a:bodyPr/>
          <a:lstStyle/>
          <a:p>
            <a:r>
              <a:rPr lang="en-US" smtClean="0"/>
              <a:t>After identifying and quantifying risks, you must decide how to respond to them</a:t>
            </a:r>
          </a:p>
          <a:p>
            <a:r>
              <a:rPr lang="en-US" smtClean="0"/>
              <a:t>Four main response strategies for negative risks:</a:t>
            </a:r>
          </a:p>
          <a:p>
            <a:pPr lvl="1"/>
            <a:r>
              <a:rPr lang="en-US" b="1" smtClean="0"/>
              <a:t>Risk avoidance</a:t>
            </a:r>
            <a:r>
              <a:rPr lang="en-US" smtClean="0"/>
              <a:t> – don’t use h/w or s/w if unfamiliar with them</a:t>
            </a:r>
          </a:p>
          <a:p>
            <a:pPr lvl="1"/>
            <a:r>
              <a:rPr lang="en-US" b="1" smtClean="0"/>
              <a:t>Risk acceptance</a:t>
            </a:r>
            <a:r>
              <a:rPr lang="en-US" smtClean="0"/>
              <a:t> – prepare for risk with backup plan or contingency reserves</a:t>
            </a:r>
          </a:p>
          <a:p>
            <a:pPr lvl="1"/>
            <a:r>
              <a:rPr lang="en-US" b="1" smtClean="0"/>
              <a:t>Risk transference</a:t>
            </a:r>
            <a:r>
              <a:rPr lang="en-US" smtClean="0"/>
              <a:t> – to deal with financial risk exposure, a company may purchase special insurance for specific h/w needed for a project. If h/w fails, insurer has to replace it.</a:t>
            </a:r>
          </a:p>
          <a:p>
            <a:pPr lvl="1"/>
            <a:r>
              <a:rPr lang="en-US" b="1" smtClean="0"/>
              <a:t>Risk mitigation</a:t>
            </a:r>
            <a:r>
              <a:rPr lang="en-US" smtClean="0"/>
              <a:t> – reduce probability of occurrence e.g., use proven technology, buy maintenance or service contract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ChangeArrowheads="1"/>
          </p:cNvSpPr>
          <p:nvPr>
            <p:ph type="title"/>
          </p:nvPr>
        </p:nvSpPr>
        <p:spPr>
          <a:xfrm>
            <a:off x="304800" y="304800"/>
            <a:ext cx="8458200" cy="1143000"/>
          </a:xfrm>
        </p:spPr>
        <p:txBody>
          <a:bodyPr/>
          <a:lstStyle/>
          <a:p>
            <a:pPr algn="ctr"/>
            <a:r>
              <a:rPr lang="en-US" sz="3600" smtClean="0"/>
              <a:t>General Risk Mitigation Strategies for Technical, Cost, and Schedule Risks</a:t>
            </a:r>
          </a:p>
        </p:txBody>
      </p:sp>
      <p:pic>
        <p:nvPicPr>
          <p:cNvPr id="68612" name="Picture 3"/>
          <p:cNvPicPr>
            <a:picLocks noChangeAspect="1" noChangeArrowheads="1"/>
          </p:cNvPicPr>
          <p:nvPr/>
        </p:nvPicPr>
        <p:blipFill>
          <a:blip r:embed="rId2"/>
          <a:srcRect/>
          <a:stretch>
            <a:fillRect/>
          </a:stretch>
        </p:blipFill>
        <p:spPr bwMode="auto">
          <a:xfrm>
            <a:off x="228600" y="1982788"/>
            <a:ext cx="8763000" cy="4189412"/>
          </a:xfrm>
          <a:prstGeom prst="rect">
            <a:avLst/>
          </a:prstGeom>
          <a:noFill/>
          <a:ln w="9525">
            <a:noFill/>
            <a:miter lim="800000"/>
            <a:headEnd/>
            <a:tailEnd/>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a:xfrm>
            <a:off x="152400" y="304800"/>
            <a:ext cx="8839200" cy="914400"/>
          </a:xfrm>
        </p:spPr>
        <p:txBody>
          <a:bodyPr/>
          <a:lstStyle/>
          <a:p>
            <a:pPr algn="ctr"/>
            <a:r>
              <a:rPr lang="en-US" sz="3900" smtClean="0"/>
              <a:t>Response Strategies for Positive Risks</a:t>
            </a:r>
          </a:p>
        </p:txBody>
      </p:sp>
      <p:sp>
        <p:nvSpPr>
          <p:cNvPr id="69636" name="Rectangle 3"/>
          <p:cNvSpPr>
            <a:spLocks noGrp="1" noChangeArrowheads="1"/>
          </p:cNvSpPr>
          <p:nvPr>
            <p:ph type="body" idx="1"/>
          </p:nvPr>
        </p:nvSpPr>
        <p:spPr>
          <a:xfrm>
            <a:off x="304800" y="1295400"/>
            <a:ext cx="8610600" cy="5562600"/>
          </a:xfrm>
        </p:spPr>
        <p:txBody>
          <a:bodyPr/>
          <a:lstStyle/>
          <a:p>
            <a:pPr>
              <a:lnSpc>
                <a:spcPct val="90000"/>
              </a:lnSpc>
            </a:pPr>
            <a:r>
              <a:rPr lang="en-US" smtClean="0"/>
              <a:t>Risk exploitation – do whatever you can to make sure the risk occurs, call press conference to advertise new product, take out ads, etc</a:t>
            </a:r>
          </a:p>
          <a:p>
            <a:pPr>
              <a:lnSpc>
                <a:spcPct val="90000"/>
              </a:lnSpc>
            </a:pPr>
            <a:r>
              <a:rPr lang="en-US" smtClean="0"/>
              <a:t>Risk sharing – allocating ownership of the risk to another party. Hire an outside firm to do your advertising and PR</a:t>
            </a:r>
          </a:p>
          <a:p>
            <a:pPr>
              <a:lnSpc>
                <a:spcPct val="90000"/>
              </a:lnSpc>
            </a:pPr>
            <a:r>
              <a:rPr lang="en-US" smtClean="0"/>
              <a:t>Risk enhancement – identify and maximize key drivers of the risk. Encourage your employees or users of your product to spread the word of your product</a:t>
            </a:r>
          </a:p>
          <a:p>
            <a:pPr>
              <a:lnSpc>
                <a:spcPct val="90000"/>
              </a:lnSpc>
            </a:pPr>
            <a:r>
              <a:rPr lang="en-US" smtClean="0"/>
              <a:t>Risk acceptance – don’t take any action with regard to positive risk. Assume the product will speak for itself</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381000" y="228600"/>
            <a:ext cx="8305800" cy="1143000"/>
          </a:xfrm>
        </p:spPr>
        <p:txBody>
          <a:bodyPr/>
          <a:lstStyle/>
          <a:p>
            <a:pPr algn="ctr"/>
            <a:r>
              <a:rPr lang="en-US" smtClean="0"/>
              <a:t>Research Shows Need to Improve Project Risk Management</a:t>
            </a:r>
          </a:p>
        </p:txBody>
      </p:sp>
      <p:sp>
        <p:nvSpPr>
          <p:cNvPr id="16388" name="Rectangle 3"/>
          <p:cNvSpPr>
            <a:spLocks noGrp="1" noChangeArrowheads="1"/>
          </p:cNvSpPr>
          <p:nvPr>
            <p:ph type="body" idx="1"/>
          </p:nvPr>
        </p:nvSpPr>
        <p:spPr>
          <a:xfrm>
            <a:off x="304800" y="1447800"/>
            <a:ext cx="8458200" cy="5029200"/>
          </a:xfrm>
        </p:spPr>
        <p:txBody>
          <a:bodyPr/>
          <a:lstStyle/>
          <a:p>
            <a:r>
              <a:rPr lang="en-US" sz="2400" smtClean="0"/>
              <a:t>Study by Ibbs and Kwak shows risk has the lowest maturity rating of all knowledge areas</a:t>
            </a:r>
          </a:p>
          <a:p>
            <a:r>
              <a:rPr lang="en-US" sz="2400" smtClean="0"/>
              <a:t>A similar survey was completed with software development companies in Mauritius, South Africa in 2003, and risk management also had the lowest maturity (1.84 vs average of 2.29)</a:t>
            </a:r>
          </a:p>
          <a:p>
            <a:r>
              <a:rPr lang="en-US" sz="2400" smtClean="0"/>
              <a:t>A KLCI Research Group study (2001) shows the benefits of following good software risk management practices</a:t>
            </a:r>
          </a:p>
          <a:p>
            <a:pPr marL="742950" lvl="1" indent="-285750"/>
            <a:r>
              <a:rPr lang="en-US" sz="2200" smtClean="0"/>
              <a:t>97% had procedures to identify and asess risk</a:t>
            </a:r>
          </a:p>
          <a:p>
            <a:pPr marL="742950" lvl="1" indent="-285750"/>
            <a:r>
              <a:rPr lang="en-US" sz="2200" smtClean="0"/>
              <a:t>80% identified anticipating and avoiding problems as the primary benefit of risk management</a:t>
            </a:r>
          </a:p>
          <a:p>
            <a:pPr marL="742950" lvl="1" indent="-285750"/>
            <a:r>
              <a:rPr lang="en-US" sz="2200" smtClean="0"/>
              <a:t>70% had defined s/w development processes</a:t>
            </a:r>
          </a:p>
          <a:p>
            <a:pPr marL="742950" lvl="1" indent="-285750"/>
            <a:r>
              <a:rPr lang="en-US" sz="2200" smtClean="0"/>
              <a:t>64% has a Project Management Office</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title"/>
          </p:nvPr>
        </p:nvSpPr>
        <p:spPr>
          <a:xfrm>
            <a:off x="381000" y="731838"/>
            <a:ext cx="8305800" cy="868362"/>
          </a:xfrm>
        </p:spPr>
        <p:txBody>
          <a:bodyPr/>
          <a:lstStyle/>
          <a:p>
            <a:pPr algn="ctr"/>
            <a:r>
              <a:rPr lang="en-US" smtClean="0"/>
              <a:t>Residual and Secondary Risks</a:t>
            </a:r>
          </a:p>
        </p:txBody>
      </p:sp>
      <p:sp>
        <p:nvSpPr>
          <p:cNvPr id="70660" name="Rectangle 3"/>
          <p:cNvSpPr>
            <a:spLocks noGrp="1" noChangeArrowheads="1"/>
          </p:cNvSpPr>
          <p:nvPr>
            <p:ph type="body" idx="1"/>
          </p:nvPr>
        </p:nvSpPr>
        <p:spPr>
          <a:xfrm>
            <a:off x="152400" y="1790700"/>
            <a:ext cx="8763000" cy="4375150"/>
          </a:xfrm>
        </p:spPr>
        <p:txBody>
          <a:bodyPr/>
          <a:lstStyle/>
          <a:p>
            <a:r>
              <a:rPr lang="en-US" smtClean="0"/>
              <a:t>It’s also important to identify residual and secondary risks</a:t>
            </a:r>
          </a:p>
          <a:p>
            <a:r>
              <a:rPr lang="en-US" b="1" smtClean="0"/>
              <a:t>Residual risks</a:t>
            </a:r>
            <a:r>
              <a:rPr lang="en-US" smtClean="0"/>
              <a:t> are risks that remain after all of the response strategies have been implemented</a:t>
            </a:r>
          </a:p>
          <a:p>
            <a:pPr marL="742950" lvl="1" indent="-285750"/>
            <a:r>
              <a:rPr lang="en-US" sz="2600" smtClean="0"/>
              <a:t>Even though used stable h/w platform, it still may fail</a:t>
            </a:r>
          </a:p>
          <a:p>
            <a:r>
              <a:rPr lang="en-US" b="1" smtClean="0"/>
              <a:t>Secondary risks</a:t>
            </a:r>
            <a:r>
              <a:rPr lang="en-US" smtClean="0"/>
              <a:t> are a direct result of implementing a risk response</a:t>
            </a:r>
          </a:p>
          <a:p>
            <a:pPr marL="742950" lvl="1" indent="-285750"/>
            <a:r>
              <a:rPr lang="en-US" sz="2600" smtClean="0"/>
              <a:t>Using stable h/w may have caused a risk of peripheral devices failing to function properly</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a:xfrm>
            <a:off x="385763" y="223838"/>
            <a:ext cx="8529637" cy="952500"/>
          </a:xfrm>
        </p:spPr>
        <p:txBody>
          <a:bodyPr/>
          <a:lstStyle/>
          <a:p>
            <a:pPr algn="ctr"/>
            <a:r>
              <a:rPr lang="en-US" smtClean="0"/>
              <a:t>Media Snapshot</a:t>
            </a:r>
          </a:p>
        </p:txBody>
      </p:sp>
      <p:sp>
        <p:nvSpPr>
          <p:cNvPr id="71684" name="Rectangle 3"/>
          <p:cNvSpPr>
            <a:spLocks noGrp="1" noChangeArrowheads="1"/>
          </p:cNvSpPr>
          <p:nvPr>
            <p:ph type="body" idx="1"/>
          </p:nvPr>
        </p:nvSpPr>
        <p:spPr>
          <a:xfrm>
            <a:off x="228600" y="1374775"/>
            <a:ext cx="8686800" cy="4949825"/>
          </a:xfrm>
        </p:spPr>
        <p:txBody>
          <a:bodyPr/>
          <a:lstStyle/>
          <a:p>
            <a:r>
              <a:rPr lang="en-US" sz="2400" smtClean="0"/>
              <a:t>A highly publicized example of a risk response to corporate financial scandals, such as those affecting Enron, Arthur Andersen, and WorldCom, was legal action</a:t>
            </a:r>
          </a:p>
          <a:p>
            <a:pPr marL="742950" lvl="1" indent="-285750"/>
            <a:r>
              <a:rPr lang="en-US" sz="2200" smtClean="0"/>
              <a:t>The Sarbanes-Oxley Act is considered the most significant change to federal securities laws in the United States since the New Deal</a:t>
            </a:r>
          </a:p>
          <a:p>
            <a:pPr marL="1143000" lvl="2"/>
            <a:r>
              <a:rPr lang="en-US" smtClean="0"/>
              <a:t>Fines, prison sentences up to 20 years for anyone who knowingly alters or destroys a record or document with the intent to obstruct an investigation</a:t>
            </a:r>
          </a:p>
          <a:p>
            <a:pPr marL="742950" lvl="1" indent="-285750"/>
            <a:r>
              <a:rPr lang="en-US" sz="2200" smtClean="0"/>
              <a:t>This Act has caused many organizations to initiate projects and other actions to avoid litigation</a:t>
            </a:r>
          </a:p>
          <a:p>
            <a:pPr>
              <a:buFont typeface="Wingdings" pitchFamily="2" charset="2"/>
              <a:buNone/>
            </a:pPr>
            <a:endParaRPr lang="en-US" sz="2400" smtClean="0"/>
          </a:p>
          <a:p>
            <a:pPr>
              <a:buFont typeface="Wingdings" pitchFamily="2" charset="2"/>
              <a:buNone/>
            </a:pPr>
            <a:r>
              <a:rPr lang="en-US" sz="2400" smtClean="0"/>
              <a:t>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a:xfrm>
            <a:off x="381000" y="152400"/>
            <a:ext cx="8305800" cy="868363"/>
          </a:xfrm>
        </p:spPr>
        <p:txBody>
          <a:bodyPr/>
          <a:lstStyle/>
          <a:p>
            <a:pPr algn="ctr"/>
            <a:r>
              <a:rPr lang="en-US" smtClean="0"/>
              <a:t>Risk Monitoring and Control</a:t>
            </a:r>
            <a:endParaRPr lang="en-US" sz="5400" smtClean="0"/>
          </a:p>
        </p:txBody>
      </p:sp>
      <p:sp>
        <p:nvSpPr>
          <p:cNvPr id="72708" name="Rectangle 3"/>
          <p:cNvSpPr>
            <a:spLocks noGrp="1" noChangeArrowheads="1"/>
          </p:cNvSpPr>
          <p:nvPr>
            <p:ph type="body" idx="1"/>
          </p:nvPr>
        </p:nvSpPr>
        <p:spPr>
          <a:xfrm>
            <a:off x="381000" y="990600"/>
            <a:ext cx="8458200" cy="5791200"/>
          </a:xfrm>
        </p:spPr>
        <p:txBody>
          <a:bodyPr/>
          <a:lstStyle/>
          <a:p>
            <a:r>
              <a:rPr lang="en-US" smtClean="0"/>
              <a:t>Involves executing the risk management process to respond to risk events</a:t>
            </a:r>
          </a:p>
          <a:p>
            <a:pPr lvl="1"/>
            <a:r>
              <a:rPr lang="en-US" sz="2600" smtClean="0"/>
              <a:t>This is an ongoing activity – new risks identified, old risks disappear, weaken or get stronger</a:t>
            </a:r>
          </a:p>
          <a:p>
            <a:r>
              <a:rPr lang="en-US" b="1" smtClean="0"/>
              <a:t>Workarounds </a:t>
            </a:r>
            <a:r>
              <a:rPr lang="en-US" smtClean="0"/>
              <a:t>are unplanned responses to risk events that must be done when there are no contingency plans</a:t>
            </a:r>
          </a:p>
          <a:p>
            <a:r>
              <a:rPr lang="en-US" smtClean="0"/>
              <a:t>Main outputs of risk monitoring and control are:</a:t>
            </a:r>
          </a:p>
          <a:p>
            <a:pPr lvl="1"/>
            <a:r>
              <a:rPr lang="en-US" smtClean="0"/>
              <a:t>Requested changes</a:t>
            </a:r>
          </a:p>
          <a:p>
            <a:pPr lvl="1"/>
            <a:r>
              <a:rPr lang="en-US" smtClean="0"/>
              <a:t>Recommended corrective and preventive actions</a:t>
            </a:r>
          </a:p>
          <a:p>
            <a:pPr lvl="1"/>
            <a:r>
              <a:rPr lang="en-US" smtClean="0"/>
              <a:t>Updates to the risk register, project management plan, and organizational process assets</a:t>
            </a:r>
            <a:endParaRPr lang="en-US" sz="3000" smtClean="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p:cNvSpPr>
            <a:spLocks noGrp="1" noChangeArrowheads="1"/>
          </p:cNvSpPr>
          <p:nvPr>
            <p:ph type="title"/>
          </p:nvPr>
        </p:nvSpPr>
        <p:spPr>
          <a:xfrm>
            <a:off x="381000" y="838200"/>
            <a:ext cx="8305800" cy="1143000"/>
          </a:xfrm>
        </p:spPr>
        <p:txBody>
          <a:bodyPr/>
          <a:lstStyle/>
          <a:p>
            <a:pPr algn="ctr"/>
            <a:r>
              <a:rPr lang="en-US" smtClean="0"/>
              <a:t>Using Software to Assist in Project Risk Management</a:t>
            </a:r>
          </a:p>
        </p:txBody>
      </p:sp>
      <p:sp>
        <p:nvSpPr>
          <p:cNvPr id="73732" name="Rectangle 3"/>
          <p:cNvSpPr>
            <a:spLocks noGrp="1" noChangeArrowheads="1"/>
          </p:cNvSpPr>
          <p:nvPr>
            <p:ph type="body" idx="1"/>
          </p:nvPr>
        </p:nvSpPr>
        <p:spPr>
          <a:xfrm>
            <a:off x="381000" y="2133600"/>
            <a:ext cx="8458200" cy="4724400"/>
          </a:xfrm>
        </p:spPr>
        <p:txBody>
          <a:bodyPr/>
          <a:lstStyle/>
          <a:p>
            <a:r>
              <a:rPr lang="en-US" smtClean="0"/>
              <a:t>Risk registers can be created in a simple Word or Excel file or as part of a database</a:t>
            </a:r>
          </a:p>
          <a:p>
            <a:r>
              <a:rPr lang="en-US" smtClean="0"/>
              <a:t>More sophisticated risk management software, such as Monte Carlo simulation tools, help in analyzing project risks</a:t>
            </a:r>
          </a:p>
          <a:p>
            <a:r>
              <a:rPr lang="en-US" smtClean="0"/>
              <a:t>The PMI Risk Specific Interest Group’s Web site at </a:t>
            </a:r>
            <a:r>
              <a:rPr lang="en-US" i="1" smtClean="0"/>
              <a:t>www.risksig.com</a:t>
            </a:r>
            <a:r>
              <a:rPr lang="en-US" smtClean="0"/>
              <a:t> has a detailed list of software products to assist in risk management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ChangeArrowheads="1"/>
          </p:cNvSpPr>
          <p:nvPr>
            <p:ph type="title"/>
          </p:nvPr>
        </p:nvSpPr>
        <p:spPr>
          <a:xfrm>
            <a:off x="381000" y="685800"/>
            <a:ext cx="8305800" cy="1143000"/>
          </a:xfrm>
        </p:spPr>
        <p:txBody>
          <a:bodyPr/>
          <a:lstStyle/>
          <a:p>
            <a:pPr algn="ctr"/>
            <a:r>
              <a:rPr lang="en-US" smtClean="0"/>
              <a:t>Results of Good Project Risk Management</a:t>
            </a:r>
          </a:p>
        </p:txBody>
      </p:sp>
      <p:sp>
        <p:nvSpPr>
          <p:cNvPr id="74756" name="Rectangle 3"/>
          <p:cNvSpPr>
            <a:spLocks noGrp="1" noChangeArrowheads="1"/>
          </p:cNvSpPr>
          <p:nvPr>
            <p:ph type="body" idx="1"/>
          </p:nvPr>
        </p:nvSpPr>
        <p:spPr>
          <a:xfrm>
            <a:off x="304800" y="1905000"/>
            <a:ext cx="8458200" cy="4724400"/>
          </a:xfrm>
        </p:spPr>
        <p:txBody>
          <a:bodyPr/>
          <a:lstStyle/>
          <a:p>
            <a:r>
              <a:rPr lang="en-US" smtClean="0"/>
              <a:t>Unlike crisis management, good project risk management often goes unnoticed</a:t>
            </a:r>
          </a:p>
          <a:p>
            <a:r>
              <a:rPr lang="en-US" smtClean="0"/>
              <a:t>Well-run projects appear to be almost effortless, but a lot of work goes into running a project well</a:t>
            </a:r>
          </a:p>
          <a:p>
            <a:r>
              <a:rPr lang="en-US" smtClean="0"/>
              <a:t>Project managers should strive to make their jobs look easy to reflect the results of well-run projects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304800" y="228600"/>
            <a:ext cx="8382000" cy="1143000"/>
          </a:xfrm>
        </p:spPr>
        <p:txBody>
          <a:bodyPr/>
          <a:lstStyle/>
          <a:p>
            <a:pPr algn="ctr"/>
            <a:r>
              <a:rPr lang="en-US" sz="3200" smtClean="0"/>
              <a:t>Project Management Maturity by Industry Group and Knowledge Area*</a:t>
            </a:r>
          </a:p>
        </p:txBody>
      </p:sp>
      <p:sp>
        <p:nvSpPr>
          <p:cNvPr id="17412" name="Rectangle 4"/>
          <p:cNvSpPr>
            <a:spLocks noChangeArrowheads="1"/>
          </p:cNvSpPr>
          <p:nvPr/>
        </p:nvSpPr>
        <p:spPr bwMode="auto">
          <a:xfrm>
            <a:off x="533400" y="1568450"/>
            <a:ext cx="8051800" cy="336550"/>
          </a:xfrm>
          <a:prstGeom prst="rect">
            <a:avLst/>
          </a:prstGeom>
          <a:noFill/>
          <a:ln w="9525">
            <a:noFill/>
            <a:miter lim="800000"/>
            <a:headEnd/>
            <a:tailEnd/>
          </a:ln>
        </p:spPr>
        <p:txBody>
          <a:bodyPr wrap="none" anchor="ctr">
            <a:spAutoFit/>
          </a:bodyPr>
          <a:lstStyle/>
          <a:p>
            <a:r>
              <a:rPr lang="en-US" sz="1600" b="1">
                <a:cs typeface="Times New Roman" pitchFamily="18" charset="0"/>
              </a:rPr>
              <a:t>KEY: 1 = LOWEST MATURITY RATING   	5 = HIGHEST MATURITY RATING</a:t>
            </a:r>
            <a:endParaRPr lang="en-US" sz="3200"/>
          </a:p>
        </p:txBody>
      </p:sp>
      <p:graphicFrame>
        <p:nvGraphicFramePr>
          <p:cNvPr id="294201" name="Group 313"/>
          <p:cNvGraphicFramePr>
            <a:graphicFrameLocks noGrp="1"/>
          </p:cNvGraphicFramePr>
          <p:nvPr/>
        </p:nvGraphicFramePr>
        <p:xfrm>
          <a:off x="457200" y="1982788"/>
          <a:ext cx="8194675" cy="3503617"/>
        </p:xfrm>
        <a:graphic>
          <a:graphicData uri="http://schemas.openxmlformats.org/drawingml/2006/table">
            <a:tbl>
              <a:tblPr/>
              <a:tblGrid>
                <a:gridCol w="1600200"/>
                <a:gridCol w="1447800"/>
                <a:gridCol w="2033588"/>
                <a:gridCol w="1143000"/>
                <a:gridCol w="1970087"/>
              </a:tblGrid>
              <a:tr h="579438">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endParaRPr kumimoji="0" lang="en-US" sz="1400" b="1" i="1"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sz="1400" b="1" i="1" u="none" strike="noStrike" cap="none" normalizeH="0" baseline="0" dirty="0" smtClean="0">
                          <a:ln>
                            <a:noFill/>
                          </a:ln>
                          <a:solidFill>
                            <a:schemeClr val="tx1"/>
                          </a:solidFill>
                          <a:effectLst/>
                          <a:latin typeface="Times New Roman" pitchFamily="18" charset="0"/>
                          <a:cs typeface="Times New Roman" pitchFamily="18" charset="0"/>
                        </a:rPr>
                        <a:t>Knowledge Area</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Engineering/ Construction</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Telecommunications </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Information Systems</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Hi-Tech Manufacturing</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1" u="none" strike="noStrike" cap="none" normalizeH="0" baseline="0" dirty="0" smtClean="0">
                          <a:ln>
                            <a:noFill/>
                          </a:ln>
                          <a:solidFill>
                            <a:schemeClr val="tx1"/>
                          </a:solidFill>
                          <a:effectLst/>
                          <a:latin typeface="Times New Roman" pitchFamily="18" charset="0"/>
                          <a:cs typeface="Times New Roman" pitchFamily="18" charset="0"/>
                        </a:rPr>
                        <a:t>Scope</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3.52</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3.45</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3.25</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3.37</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1" u="none" strike="noStrike" cap="none" normalizeH="0" baseline="0" dirty="0" smtClean="0">
                          <a:ln>
                            <a:noFill/>
                          </a:ln>
                          <a:solidFill>
                            <a:schemeClr val="tx1"/>
                          </a:solidFill>
                          <a:effectLst/>
                          <a:latin typeface="Times New Roman" pitchFamily="18" charset="0"/>
                          <a:cs typeface="Times New Roman" pitchFamily="18" charset="0"/>
                        </a:rPr>
                        <a:t>Time</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3.55</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3.41</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3.03</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3.50</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1" u="none" strike="noStrike" cap="none" normalizeH="0" baseline="0" dirty="0" smtClean="0">
                          <a:ln>
                            <a:noFill/>
                          </a:ln>
                          <a:solidFill>
                            <a:schemeClr val="tx1"/>
                          </a:solidFill>
                          <a:effectLst/>
                          <a:latin typeface="Times New Roman" pitchFamily="18" charset="0"/>
                          <a:cs typeface="Times New Roman" pitchFamily="18" charset="0"/>
                        </a:rPr>
                        <a:t>Cost</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3.74</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3.22</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3.20</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3.97</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1" u="none" strike="noStrike" cap="none" normalizeH="0" baseline="0" dirty="0" smtClean="0">
                          <a:ln>
                            <a:noFill/>
                          </a:ln>
                          <a:solidFill>
                            <a:schemeClr val="tx1"/>
                          </a:solidFill>
                          <a:effectLst/>
                          <a:latin typeface="Times New Roman" pitchFamily="18" charset="0"/>
                          <a:cs typeface="Times New Roman" pitchFamily="18" charset="0"/>
                        </a:rPr>
                        <a:t>Quality</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2.91</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3.22</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2.88</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3.26</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1" u="none" strike="noStrike" cap="none" normalizeH="0" baseline="0" dirty="0" smtClean="0">
                          <a:ln>
                            <a:noFill/>
                          </a:ln>
                          <a:solidFill>
                            <a:schemeClr val="tx1"/>
                          </a:solidFill>
                          <a:effectLst/>
                          <a:latin typeface="Times New Roman" pitchFamily="18" charset="0"/>
                          <a:cs typeface="Times New Roman" pitchFamily="18" charset="0"/>
                        </a:rPr>
                        <a:t>Human Resources</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3.18</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3.20</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2.93</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3.18</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1" u="none" strike="noStrike" cap="none" normalizeH="0" baseline="0" dirty="0" smtClean="0">
                          <a:ln>
                            <a:noFill/>
                          </a:ln>
                          <a:solidFill>
                            <a:schemeClr val="tx1"/>
                          </a:solidFill>
                          <a:effectLst/>
                          <a:latin typeface="Times New Roman" pitchFamily="18" charset="0"/>
                          <a:cs typeface="Times New Roman" pitchFamily="18" charset="0"/>
                        </a:rPr>
                        <a:t>Communications</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3.53</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3.53</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3.21</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3.48</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1" i="1" u="none" strike="noStrike" cap="none" normalizeH="0" baseline="0" dirty="0" smtClean="0">
                          <a:ln>
                            <a:noFill/>
                          </a:ln>
                          <a:solidFill>
                            <a:schemeClr val="tx1"/>
                          </a:solidFill>
                          <a:effectLst/>
                          <a:latin typeface="Times New Roman" pitchFamily="18" charset="0"/>
                          <a:cs typeface="Times New Roman" pitchFamily="18" charset="0"/>
                        </a:rPr>
                        <a:t>Risk</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2.93</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2.87</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2.75</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1" i="0" u="none" strike="noStrike" cap="none" normalizeH="0" baseline="0" dirty="0" smtClean="0">
                          <a:ln>
                            <a:noFill/>
                          </a:ln>
                          <a:solidFill>
                            <a:schemeClr val="tx1"/>
                          </a:solidFill>
                          <a:effectLst/>
                          <a:latin typeface="Times New Roman" pitchFamily="18" charset="0"/>
                          <a:cs typeface="Times New Roman" pitchFamily="18" charset="0"/>
                        </a:rPr>
                        <a:t>2.76</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1" u="none" strike="noStrike" cap="none" normalizeH="0" baseline="0" dirty="0" smtClean="0">
                          <a:ln>
                            <a:noFill/>
                          </a:ln>
                          <a:solidFill>
                            <a:schemeClr val="tx1"/>
                          </a:solidFill>
                          <a:effectLst/>
                          <a:latin typeface="Times New Roman" pitchFamily="18" charset="0"/>
                          <a:cs typeface="Times New Roman" pitchFamily="18" charset="0"/>
                        </a:rPr>
                        <a:t>Procurement</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3.33</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3.01</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2.91</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666699"/>
                        </a:buClr>
                        <a:buSzTx/>
                        <a:buFont typeface="Wingdings" pitchFamily="2" charset="2"/>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3.33 </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7475" name="Rectangle 299"/>
          <p:cNvSpPr>
            <a:spLocks noChangeArrowheads="1"/>
          </p:cNvSpPr>
          <p:nvPr/>
        </p:nvSpPr>
        <p:spPr bwMode="auto">
          <a:xfrm>
            <a:off x="469900" y="5638800"/>
            <a:ext cx="8216900" cy="641350"/>
          </a:xfrm>
          <a:prstGeom prst="rect">
            <a:avLst/>
          </a:prstGeom>
          <a:noFill/>
          <a:ln w="9525">
            <a:noFill/>
            <a:miter lim="800000"/>
            <a:headEnd/>
            <a:tailEnd/>
          </a:ln>
        </p:spPr>
        <p:txBody>
          <a:bodyPr wrap="none" anchor="ctr">
            <a:spAutoFit/>
          </a:bodyPr>
          <a:lstStyle/>
          <a:p>
            <a:r>
              <a:rPr lang="en-US" sz="1800">
                <a:cs typeface="Times New Roman" pitchFamily="18" charset="0"/>
              </a:rPr>
              <a:t>*Ibbs, C. William and Young Hoon Kwak. “Assessing Project Management Maturity,” </a:t>
            </a:r>
          </a:p>
          <a:p>
            <a:r>
              <a:rPr lang="en-US" sz="1800" i="1">
                <a:cs typeface="Times New Roman" pitchFamily="18" charset="0"/>
              </a:rPr>
              <a:t>Project Management Journal</a:t>
            </a:r>
            <a:r>
              <a:rPr lang="en-US" sz="1800">
                <a:cs typeface="Times New Roman" pitchFamily="18" charset="0"/>
              </a:rPr>
              <a:t> (March 2000).</a:t>
            </a:r>
            <a:endParaRPr lang="en-US"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385763" y="152400"/>
            <a:ext cx="8529637" cy="1219200"/>
          </a:xfrm>
        </p:spPr>
        <p:txBody>
          <a:bodyPr/>
          <a:lstStyle/>
          <a:p>
            <a:pPr algn="ctr"/>
            <a:r>
              <a:rPr lang="en-US" smtClean="0"/>
              <a:t>Benefits from Software Risk Management Practices*</a:t>
            </a:r>
          </a:p>
        </p:txBody>
      </p:sp>
      <p:sp>
        <p:nvSpPr>
          <p:cNvPr id="18436" name="Text Box 6"/>
          <p:cNvSpPr txBox="1">
            <a:spLocks noChangeArrowheads="1"/>
          </p:cNvSpPr>
          <p:nvPr/>
        </p:nvSpPr>
        <p:spPr bwMode="auto">
          <a:xfrm>
            <a:off x="762000" y="5867400"/>
            <a:ext cx="8229600" cy="641350"/>
          </a:xfrm>
          <a:prstGeom prst="rect">
            <a:avLst/>
          </a:prstGeom>
          <a:noFill/>
          <a:ln w="9525">
            <a:noFill/>
            <a:miter lim="800000"/>
            <a:headEnd/>
            <a:tailEnd/>
          </a:ln>
        </p:spPr>
        <p:txBody>
          <a:bodyPr>
            <a:spAutoFit/>
          </a:bodyPr>
          <a:lstStyle/>
          <a:p>
            <a:r>
              <a:rPr lang="en-US" sz="1800"/>
              <a:t>*Kulik, Peter and Catherine Weber, “Software Risk Management Practices – 2001,” KLCI Research Group (August 2001). </a:t>
            </a:r>
          </a:p>
        </p:txBody>
      </p:sp>
      <p:pic>
        <p:nvPicPr>
          <p:cNvPr id="18438" name="Picture 9" descr="Fig11-01.bmp"/>
          <p:cNvPicPr>
            <a:picLocks noChangeAspect="1"/>
          </p:cNvPicPr>
          <p:nvPr/>
        </p:nvPicPr>
        <p:blipFill>
          <a:blip r:embed="rId2"/>
          <a:srcRect t="3764" b="8134"/>
          <a:stretch>
            <a:fillRect/>
          </a:stretch>
        </p:blipFill>
        <p:spPr bwMode="auto">
          <a:xfrm>
            <a:off x="1447800" y="1377950"/>
            <a:ext cx="5867400" cy="441325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385763" y="180975"/>
            <a:ext cx="8529637" cy="668338"/>
          </a:xfrm>
        </p:spPr>
        <p:txBody>
          <a:bodyPr/>
          <a:lstStyle/>
          <a:p>
            <a:pPr algn="ctr"/>
            <a:r>
              <a:rPr lang="en-US" smtClean="0"/>
              <a:t>Negative Risk</a:t>
            </a:r>
          </a:p>
        </p:txBody>
      </p:sp>
      <p:sp>
        <p:nvSpPr>
          <p:cNvPr id="19460" name="Rectangle 3"/>
          <p:cNvSpPr>
            <a:spLocks noGrp="1" noChangeArrowheads="1"/>
          </p:cNvSpPr>
          <p:nvPr>
            <p:ph type="body" idx="1"/>
          </p:nvPr>
        </p:nvSpPr>
        <p:spPr>
          <a:xfrm>
            <a:off x="381000" y="1143000"/>
            <a:ext cx="8305800" cy="4953000"/>
          </a:xfrm>
        </p:spPr>
        <p:txBody>
          <a:bodyPr/>
          <a:lstStyle/>
          <a:p>
            <a:pPr>
              <a:lnSpc>
                <a:spcPct val="90000"/>
              </a:lnSpc>
              <a:spcBef>
                <a:spcPct val="100000"/>
              </a:spcBef>
            </a:pPr>
            <a:r>
              <a:rPr lang="en-US" smtClean="0"/>
              <a:t>A dictionary definition of risk is “the possibility of loss or injury”</a:t>
            </a:r>
          </a:p>
          <a:p>
            <a:pPr>
              <a:lnSpc>
                <a:spcPct val="90000"/>
              </a:lnSpc>
              <a:spcBef>
                <a:spcPct val="100000"/>
              </a:spcBef>
            </a:pPr>
            <a:r>
              <a:rPr lang="en-US" smtClean="0"/>
              <a:t>Negative risk involves understanding potential problems that might occur in the project and how they might impede project success</a:t>
            </a:r>
          </a:p>
          <a:p>
            <a:pPr>
              <a:lnSpc>
                <a:spcPct val="90000"/>
              </a:lnSpc>
              <a:spcBef>
                <a:spcPct val="100000"/>
              </a:spcBef>
            </a:pPr>
            <a:r>
              <a:rPr lang="en-US" smtClean="0"/>
              <a:t>Negative risk management is like a form of insurance; it is an investment</a:t>
            </a:r>
          </a:p>
          <a:p>
            <a:pPr>
              <a:lnSpc>
                <a:spcPct val="90000"/>
              </a:lnSpc>
              <a:spcBef>
                <a:spcPct val="100000"/>
              </a:spcBef>
            </a:pPr>
            <a:r>
              <a:rPr lang="en-US" smtClean="0"/>
              <a:t>If IT projects are so risky, why do companies pursue them?</a:t>
            </a:r>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quity">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2735</TotalTime>
  <Words>4130</Words>
  <Application>Microsoft PowerPoint</Application>
  <PresentationFormat>On-screen Show (4:3)</PresentationFormat>
  <Paragraphs>348</Paragraphs>
  <Slides>64</Slides>
  <Notes>1</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64</vt:i4>
      </vt:variant>
    </vt:vector>
  </HeadingPairs>
  <TitlesOfParts>
    <vt:vector size="74" baseType="lpstr">
      <vt:lpstr>Arial</vt:lpstr>
      <vt:lpstr>Calibri</vt:lpstr>
      <vt:lpstr>Times New Roman</vt:lpstr>
      <vt:lpstr>Wingdings 2</vt:lpstr>
      <vt:lpstr>Arial Rounded MT Bold</vt:lpstr>
      <vt:lpstr>Arial Black</vt:lpstr>
      <vt:lpstr>Wingdings</vt:lpstr>
      <vt:lpstr>Custom Design</vt:lpstr>
      <vt:lpstr>Equity</vt:lpstr>
      <vt:lpstr>Microsoft Word Document</vt:lpstr>
      <vt:lpstr> Project Risk Management</vt:lpstr>
      <vt:lpstr>Learning Objectives</vt:lpstr>
      <vt:lpstr>Learning Objectives (continued)</vt:lpstr>
      <vt:lpstr>Learning Objectives (continued)</vt:lpstr>
      <vt:lpstr>The Importance of Project Risk Management</vt:lpstr>
      <vt:lpstr>Research Shows Need to Improve Project Risk Management</vt:lpstr>
      <vt:lpstr>Project Management Maturity by Industry Group and Knowledge Area*</vt:lpstr>
      <vt:lpstr>Benefits from Software Risk Management Practices*</vt:lpstr>
      <vt:lpstr>Negative Risk</vt:lpstr>
      <vt:lpstr>Risk Can Be Positive</vt:lpstr>
      <vt:lpstr>Best Practice</vt:lpstr>
      <vt:lpstr>Risk Utility</vt:lpstr>
      <vt:lpstr>Risk Utility Function and  Risk Preference</vt:lpstr>
      <vt:lpstr>Project Risk Management Processes</vt:lpstr>
      <vt:lpstr>Project Risk Management Processes</vt:lpstr>
      <vt:lpstr>Project Risk Management Summary</vt:lpstr>
      <vt:lpstr>Risk Management Planning</vt:lpstr>
      <vt:lpstr>Topics Addressed in a Risk Management Plan</vt:lpstr>
      <vt:lpstr>Contingency and Fallback Plans, Contingency Reserves</vt:lpstr>
      <vt:lpstr>Common Sources of Risk in Information Technology Projects</vt:lpstr>
      <vt:lpstr>Information Technology Success Potential Scoring Sheet</vt:lpstr>
      <vt:lpstr>Broad Categories of Risk</vt:lpstr>
      <vt:lpstr>What Went Wrong?</vt:lpstr>
      <vt:lpstr>Risk Breakdown Structure</vt:lpstr>
      <vt:lpstr>Sample Risk Breakdown Structure</vt:lpstr>
      <vt:lpstr>Potential Negative Risk Conditions Associated With Each Knowledge Area</vt:lpstr>
      <vt:lpstr>Risk Identification</vt:lpstr>
      <vt:lpstr>Brainstorming</vt:lpstr>
      <vt:lpstr>Delphi Technique</vt:lpstr>
      <vt:lpstr>Interviewing</vt:lpstr>
      <vt:lpstr>SWOT Analysis</vt:lpstr>
      <vt:lpstr>Other Risk Identification Methods</vt:lpstr>
      <vt:lpstr>Other Risk Identification Methods</vt:lpstr>
      <vt:lpstr>Other Risk Identification Methods</vt:lpstr>
      <vt:lpstr>Risk Register</vt:lpstr>
      <vt:lpstr>Risk Register Contents</vt:lpstr>
      <vt:lpstr>Risk Register Contents (continued)</vt:lpstr>
      <vt:lpstr>Sample Risk Register</vt:lpstr>
      <vt:lpstr>Qualitative Risk Analysis</vt:lpstr>
      <vt:lpstr>Probability/Impact Matrix</vt:lpstr>
      <vt:lpstr>Sample Probability/Impact Matrix</vt:lpstr>
      <vt:lpstr>Risk factors</vt:lpstr>
      <vt:lpstr>High-, Medium-, and Low-Risk Technologies</vt:lpstr>
      <vt:lpstr>Top Ten Risk Item Tracking</vt:lpstr>
      <vt:lpstr>Top Ten Risk Item Tracking</vt:lpstr>
      <vt:lpstr>Example of Top Ten Risk Item Tracking</vt:lpstr>
      <vt:lpstr>Watch List</vt:lpstr>
      <vt:lpstr>Quantitative Risk Analysis</vt:lpstr>
      <vt:lpstr>Decision Trees and  Expected Monetary Value (EMV)</vt:lpstr>
      <vt:lpstr>Expected Monetary Value (EMV)</vt:lpstr>
      <vt:lpstr>Simulation</vt:lpstr>
      <vt:lpstr>Steps of a Monte Carlo Analysis</vt:lpstr>
      <vt:lpstr>Sample Monte Carlo Simulation Results for Project Schedule</vt:lpstr>
      <vt:lpstr>What Went Right?</vt:lpstr>
      <vt:lpstr>Sensitivity Analysis</vt:lpstr>
      <vt:lpstr>Sample Sensitivity Analysis for Determining Break-Even Point</vt:lpstr>
      <vt:lpstr>Risk Response Planning</vt:lpstr>
      <vt:lpstr>General Risk Mitigation Strategies for Technical, Cost, and Schedule Risks</vt:lpstr>
      <vt:lpstr>Response Strategies for Positive Risks</vt:lpstr>
      <vt:lpstr>Residual and Secondary Risks</vt:lpstr>
      <vt:lpstr>Media Snapshot</vt:lpstr>
      <vt:lpstr>Risk Monitoring and Control</vt:lpstr>
      <vt:lpstr>Using Software to Assist in Project Risk Management</vt:lpstr>
      <vt:lpstr>Results of Good Project Risk Management</vt:lpstr>
    </vt:vector>
  </TitlesOfParts>
  <Company>Augsburg College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11</dc:title>
  <dc:creator>Course Technology</dc:creator>
  <cp:lastModifiedBy>USER</cp:lastModifiedBy>
  <cp:revision>196</cp:revision>
  <dcterms:created xsi:type="dcterms:W3CDTF">2001-07-05T23:10:12Z</dcterms:created>
  <dcterms:modified xsi:type="dcterms:W3CDTF">2019-09-30T10:08:31Z</dcterms:modified>
</cp:coreProperties>
</file>