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332" r:id="rId2"/>
    <p:sldId id="256" r:id="rId3"/>
    <p:sldId id="257" r:id="rId4"/>
    <p:sldId id="259" r:id="rId5"/>
    <p:sldId id="260" r:id="rId6"/>
    <p:sldId id="328" r:id="rId7"/>
    <p:sldId id="331" r:id="rId8"/>
    <p:sldId id="261" r:id="rId9"/>
    <p:sldId id="324" r:id="rId10"/>
    <p:sldId id="263" r:id="rId11"/>
    <p:sldId id="313" r:id="rId12"/>
    <p:sldId id="280" r:id="rId13"/>
    <p:sldId id="281" r:id="rId14"/>
    <p:sldId id="282" r:id="rId15"/>
    <p:sldId id="264" r:id="rId16"/>
    <p:sldId id="266" r:id="rId17"/>
    <p:sldId id="267" r:id="rId18"/>
    <p:sldId id="283" r:id="rId19"/>
    <p:sldId id="284" r:id="rId20"/>
    <p:sldId id="269" r:id="rId21"/>
    <p:sldId id="270" r:id="rId22"/>
    <p:sldId id="272" r:id="rId23"/>
    <p:sldId id="271" r:id="rId24"/>
    <p:sldId id="268" r:id="rId25"/>
    <p:sldId id="314" r:id="rId26"/>
    <p:sldId id="322" r:id="rId27"/>
    <p:sldId id="323" r:id="rId28"/>
    <p:sldId id="311" r:id="rId29"/>
    <p:sldId id="273" r:id="rId30"/>
    <p:sldId id="329" r:id="rId31"/>
    <p:sldId id="330" r:id="rId32"/>
    <p:sldId id="315" r:id="rId33"/>
    <p:sldId id="292" r:id="rId34"/>
    <p:sldId id="291" r:id="rId35"/>
    <p:sldId id="316" r:id="rId36"/>
    <p:sldId id="297" r:id="rId37"/>
    <p:sldId id="319" r:id="rId38"/>
    <p:sldId id="317" r:id="rId39"/>
    <p:sldId id="318" r:id="rId40"/>
  </p:sldIdLst>
  <p:sldSz cx="9144000" cy="6858000" type="screen4x3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00"/>
    <a:srgbClr val="FF00FF"/>
    <a:srgbClr val="00FFFF"/>
    <a:srgbClr val="0000FF"/>
    <a:srgbClr val="00FF00"/>
    <a:srgbClr val="FF0000"/>
    <a:srgbClr val="FFFFFF"/>
    <a:srgbClr val="6C737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0" autoAdjust="0"/>
    <p:restoredTop sz="94683" autoAdjust="0"/>
  </p:normalViewPr>
  <p:slideViewPr>
    <p:cSldViewPr>
      <p:cViewPr varScale="1">
        <p:scale>
          <a:sx n="70" d="100"/>
          <a:sy n="70" d="100"/>
        </p:scale>
        <p:origin x="-5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notes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6338" y="938213"/>
            <a:ext cx="4505325" cy="3378200"/>
          </a:xfrm>
          <a:solidFill>
            <a:srgbClr val="FFFFFF"/>
          </a:solidFill>
          <a:ln/>
        </p:spPr>
      </p:sp>
      <p:sp>
        <p:nvSpPr>
          <p:cNvPr id="11469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62038" y="4646613"/>
            <a:ext cx="4738687" cy="3751262"/>
          </a:xfrm>
          <a:ln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649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1776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1776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6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776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1776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6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776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7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77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1777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1777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C0BDB813-97C9-4F42-8949-6982680AD3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167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674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6750" name="Rectangle 14"/>
          <p:cNvSpPr>
            <a:spLocks noChangeArrowheads="1"/>
          </p:cNvSpPr>
          <p:nvPr userDrawn="1"/>
        </p:nvSpPr>
        <p:spPr bwMode="auto">
          <a:xfrm>
            <a:off x="222250" y="6421438"/>
            <a:ext cx="89217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r>
              <a:rPr lang="en-GB" sz="1200">
                <a:solidFill>
                  <a:schemeClr val="tx2"/>
                </a:solidFill>
                <a:latin typeface="Times New Roman" pitchFamily="18" charset="0"/>
              </a:rPr>
              <a:t>Software Engineering			Software Quality Management</a:t>
            </a:r>
            <a:r>
              <a:rPr lang="en-GB" sz="2400">
                <a:latin typeface="Times New Roman" pitchFamily="18" charset="0"/>
              </a:rPr>
              <a:t> </a:t>
            </a:r>
            <a:r>
              <a:rPr lang="en-GB" sz="1200">
                <a:solidFill>
                  <a:schemeClr val="tx2"/>
                </a:solidFill>
                <a:latin typeface="Times New Roman" pitchFamily="18" charset="0"/>
              </a:rPr>
              <a:t>                                                             Slide  </a:t>
            </a:r>
            <a:fld id="{6F142738-F4AF-4B44-9934-80F9E601DFE9}" type="slidenum">
              <a:rPr lang="en-US" sz="1200">
                <a:solidFill>
                  <a:schemeClr val="tx2"/>
                </a:solidFill>
                <a:latin typeface="Times" charset="0"/>
              </a:rPr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o.ch/iso/en/ISOOnline.openerpag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708275"/>
            <a:ext cx="7726362" cy="1192213"/>
          </a:xfrm>
          <a:ln/>
        </p:spPr>
        <p:txBody>
          <a:bodyPr lIns="0" tIns="0" rIns="0" bIns="0" anchor="ctr"/>
          <a:lstStyle/>
          <a:p>
            <a:pPr marL="215900" indent="-215900" defTabSz="719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GB"/>
              <a:t>Software Quality Management</a:t>
            </a:r>
          </a:p>
        </p:txBody>
      </p:sp>
      <p:sp>
        <p:nvSpPr>
          <p:cNvPr id="113667" name="AutoShape 3"/>
          <p:cNvSpPr>
            <a:spLocks noChangeArrowheads="1"/>
          </p:cNvSpPr>
          <p:nvPr/>
        </p:nvSpPr>
        <p:spPr bwMode="auto">
          <a:xfrm>
            <a:off x="1093788" y="5992813"/>
            <a:ext cx="3513137" cy="290512"/>
          </a:xfrm>
          <a:prstGeom prst="roundRect">
            <a:avLst>
              <a:gd name="adj" fmla="val 491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2292350" y="939800"/>
            <a:ext cx="33877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215900" indent="-215900" defTabSz="719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GB" sz="2300" b="1">
                <a:solidFill>
                  <a:schemeClr val="tx2"/>
                </a:solidFill>
              </a:rPr>
              <a:t>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125538"/>
            <a:ext cx="5005388" cy="550862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Quality management activities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4651375"/>
          </a:xfrm>
          <a:noFill/>
          <a:ln/>
        </p:spPr>
        <p:txBody>
          <a:bodyPr lIns="90840" tIns="44623" rIns="90840" bIns="44623"/>
          <a:lstStyle/>
          <a:p>
            <a:r>
              <a:rPr lang="en-GB" sz="2400"/>
              <a:t>Quality assurance</a:t>
            </a:r>
          </a:p>
          <a:p>
            <a:pPr lvl="1"/>
            <a:r>
              <a:rPr lang="en-GB" sz="2400"/>
              <a:t>Establish organisational procedures and standards for quality</a:t>
            </a:r>
          </a:p>
          <a:p>
            <a:r>
              <a:rPr lang="en-GB" sz="2400"/>
              <a:t>Quality planning</a:t>
            </a:r>
          </a:p>
          <a:p>
            <a:pPr lvl="1"/>
            <a:r>
              <a:rPr lang="en-GB" sz="2400"/>
              <a:t>Select applicable procedures and standards for a particular project and modify these as required</a:t>
            </a:r>
          </a:p>
          <a:p>
            <a:r>
              <a:rPr lang="en-GB" sz="2400"/>
              <a:t>Quality control</a:t>
            </a:r>
          </a:p>
          <a:p>
            <a:pPr lvl="1"/>
            <a:r>
              <a:rPr lang="en-GB" sz="2400"/>
              <a:t>Ensure that procedures and standards are followed by the software development team</a:t>
            </a:r>
          </a:p>
          <a:p>
            <a:r>
              <a:rPr lang="en-GB" sz="2400"/>
              <a:t>Quality management should be separate from project management to ensure independence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31913" y="1125538"/>
            <a:ext cx="6734175" cy="479425"/>
          </a:xfrm>
        </p:spPr>
        <p:txBody>
          <a:bodyPr/>
          <a:lstStyle/>
          <a:p>
            <a:r>
              <a:rPr lang="en-GB" sz="2400"/>
              <a:t>Quality management and software development</a:t>
            </a:r>
          </a:p>
        </p:txBody>
      </p:sp>
      <p:pic>
        <p:nvPicPr>
          <p:cNvPr id="87044" name="Picture 10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188" y="2600325"/>
            <a:ext cx="8339137" cy="28606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8270875" cy="4579937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Standards are the key to effective quality management</a:t>
            </a:r>
          </a:p>
          <a:p>
            <a:r>
              <a:rPr lang="en-GB" sz="2800"/>
              <a:t>They may be international, national, organizational or project standards</a:t>
            </a:r>
          </a:p>
          <a:p>
            <a:r>
              <a:rPr lang="en-GB" sz="2800"/>
              <a:t>Product standards define characteristics that all components should exhibit e.g. a common programming style</a:t>
            </a:r>
          </a:p>
          <a:p>
            <a:r>
              <a:rPr lang="en-GB" sz="2800"/>
              <a:t>Process standards define how the software process should be enacted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331913" y="1125538"/>
            <a:ext cx="5365750" cy="550862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Quality assurance and standards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2420938"/>
            <a:ext cx="8270875" cy="3529012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Encapsulation of best practice- avoids </a:t>
            </a:r>
            <a:br>
              <a:rPr lang="en-GB" sz="2800"/>
            </a:br>
            <a:r>
              <a:rPr lang="en-GB" sz="2800"/>
              <a:t>repetition of past mistakes</a:t>
            </a:r>
          </a:p>
          <a:p>
            <a:r>
              <a:rPr lang="en-GB" sz="2800"/>
              <a:t>Framework for quality assurance process – </a:t>
            </a:r>
          </a:p>
          <a:p>
            <a:pPr>
              <a:buFont typeface="Wingdings" pitchFamily="2" charset="2"/>
              <a:buNone/>
            </a:pPr>
            <a:r>
              <a:rPr lang="en-GB" sz="2800"/>
              <a:t>   it involves checking standard compliance</a:t>
            </a:r>
          </a:p>
          <a:p>
            <a:r>
              <a:rPr lang="en-GB" sz="2800"/>
              <a:t>Provide continuity - new staff can understand </a:t>
            </a:r>
            <a:br>
              <a:rPr lang="en-GB" sz="2800"/>
            </a:br>
            <a:r>
              <a:rPr lang="en-GB" sz="2800"/>
              <a:t>the organisation by understand the standards </a:t>
            </a:r>
            <a:br>
              <a:rPr lang="en-GB" sz="2800"/>
            </a:br>
            <a:r>
              <a:rPr lang="en-GB" sz="2800"/>
              <a:t>applied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1331913" y="1125538"/>
            <a:ext cx="4141787" cy="550862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Importance of standards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03350" y="1125538"/>
            <a:ext cx="5149850" cy="550862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Product and process standards</a:t>
            </a:r>
          </a:p>
        </p:txBody>
      </p:sp>
      <p:graphicFrame>
        <p:nvGraphicFramePr>
          <p:cNvPr id="43011" name="Object 1027"/>
          <p:cNvGraphicFramePr>
            <a:graphicFrameLocks/>
          </p:cNvGraphicFramePr>
          <p:nvPr/>
        </p:nvGraphicFramePr>
        <p:xfrm>
          <a:off x="249238" y="2435225"/>
          <a:ext cx="8824912" cy="2828925"/>
        </p:xfrm>
        <a:graphic>
          <a:graphicData uri="http://schemas.openxmlformats.org/presentationml/2006/ole">
            <p:oleObj spid="_x0000_s43011" name="Document" r:id="rId4" imgW="3733800" imgH="1206500" progId="Word.Document.6">
              <p:embed/>
            </p:oleObj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052513"/>
            <a:ext cx="1981200" cy="598487"/>
          </a:xfrm>
          <a:noFill/>
          <a:ln/>
        </p:spPr>
        <p:txBody>
          <a:bodyPr lIns="90840" tIns="44623" rIns="90840" bIns="44623"/>
          <a:lstStyle/>
          <a:p>
            <a:r>
              <a:rPr lang="en-GB" sz="3200"/>
              <a:t>ISO 9000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60575"/>
            <a:ext cx="8128000" cy="4364038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sz="2800">
                <a:hlinkClick r:id="rId2"/>
              </a:rPr>
              <a:t>International set of standards </a:t>
            </a:r>
            <a:r>
              <a:rPr lang="en-GB" sz="2800"/>
              <a:t>for quality management</a:t>
            </a:r>
          </a:p>
          <a:p>
            <a:pPr>
              <a:lnSpc>
                <a:spcPct val="90000"/>
              </a:lnSpc>
            </a:pPr>
            <a:r>
              <a:rPr lang="en-GB" sz="2800"/>
              <a:t>Applicable to a range of organisations from manufacturing to service industries</a:t>
            </a:r>
          </a:p>
          <a:p>
            <a:pPr>
              <a:lnSpc>
                <a:spcPct val="90000"/>
              </a:lnSpc>
            </a:pPr>
            <a:r>
              <a:rPr lang="en-GB" sz="2800"/>
              <a:t>ISO 9001 applicable to organisations which design, develop and maintain products</a:t>
            </a:r>
          </a:p>
          <a:p>
            <a:pPr>
              <a:lnSpc>
                <a:spcPct val="90000"/>
              </a:lnSpc>
            </a:pPr>
            <a:r>
              <a:rPr lang="en-GB" sz="2800"/>
              <a:t>ISO 9001 is a generic model of the quality process that must be instantiated for each organisation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196975"/>
            <a:ext cx="4464050" cy="598488"/>
          </a:xfrm>
          <a:noFill/>
          <a:ln/>
        </p:spPr>
        <p:txBody>
          <a:bodyPr lIns="90840" tIns="44623" rIns="90840" bIns="44623"/>
          <a:lstStyle/>
          <a:p>
            <a:r>
              <a:rPr lang="en-GB" sz="3200"/>
              <a:t>ISO 9000 certification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772400" cy="4392612"/>
          </a:xfrm>
          <a:noFill/>
          <a:ln/>
        </p:spPr>
        <p:txBody>
          <a:bodyPr lIns="90840" tIns="44623" rIns="90840" bIns="44623"/>
          <a:lstStyle/>
          <a:p>
            <a:r>
              <a:rPr lang="en-GB"/>
              <a:t>Quality standards and procedures should be documented in an organisational quality manual</a:t>
            </a:r>
          </a:p>
          <a:p>
            <a:r>
              <a:rPr lang="en-GB"/>
              <a:t>External body may certify that an organisation’s quality manual conforms to ISO 9000 standards</a:t>
            </a:r>
          </a:p>
          <a:p>
            <a:r>
              <a:rPr lang="en-GB"/>
              <a:t>Customers are, increasingly, demanding that suppliers are ISO 9000 certified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6638925" cy="747712"/>
          </a:xfrm>
          <a:noFill/>
          <a:ln/>
        </p:spPr>
        <p:txBody>
          <a:bodyPr lIns="90840" tIns="44623" rIns="90840" bIns="44623"/>
          <a:lstStyle/>
          <a:p>
            <a:r>
              <a:rPr lang="en-GB" sz="3200"/>
              <a:t>ISO 9000 and quality management</a:t>
            </a:r>
          </a:p>
        </p:txBody>
      </p:sp>
      <p:pic>
        <p:nvPicPr>
          <p:cNvPr id="19459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2060575"/>
            <a:ext cx="7893050" cy="4573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8888" y="1125538"/>
            <a:ext cx="4752975" cy="598487"/>
          </a:xfrm>
          <a:noFill/>
          <a:ln/>
        </p:spPr>
        <p:txBody>
          <a:bodyPr lIns="90840" tIns="44623" rIns="90840" bIns="44623"/>
          <a:lstStyle/>
          <a:p>
            <a:r>
              <a:rPr lang="en-GB" sz="3200"/>
              <a:t>Problems with standards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8128000" cy="4364038"/>
          </a:xfrm>
          <a:noFill/>
          <a:ln/>
        </p:spPr>
        <p:txBody>
          <a:bodyPr lIns="90840" tIns="44623" rIns="90840" bIns="44623"/>
          <a:lstStyle/>
          <a:p>
            <a:r>
              <a:rPr lang="en-GB"/>
              <a:t>Not seen as relevant and up-to-date by software engineers</a:t>
            </a:r>
          </a:p>
          <a:p>
            <a:r>
              <a:rPr lang="en-GB"/>
              <a:t>Involve too much bureaucratic form filling</a:t>
            </a:r>
          </a:p>
          <a:p>
            <a:r>
              <a:rPr lang="en-GB"/>
              <a:t>Unsupported by software tools so tedious manual work is involved to maintain standards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8270875" cy="4506912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Involve practitioners in development. Engineers should understand the rationale  underlying a standard</a:t>
            </a:r>
          </a:p>
          <a:p>
            <a:r>
              <a:rPr lang="en-GB" sz="2800"/>
              <a:t>Review standards and their usage regularly. </a:t>
            </a:r>
            <a:br>
              <a:rPr lang="en-GB" sz="2800"/>
            </a:br>
            <a:r>
              <a:rPr lang="en-GB" sz="2800"/>
              <a:t>Standards can quickly become outdated and this reduces their credibility amongst practitioners</a:t>
            </a:r>
          </a:p>
          <a:p>
            <a:r>
              <a:rPr lang="en-GB" sz="2800"/>
              <a:t>Detailed standards should have associated tool </a:t>
            </a:r>
            <a:br>
              <a:rPr lang="en-GB" sz="2800"/>
            </a:br>
            <a:r>
              <a:rPr lang="en-GB" sz="2800"/>
              <a:t>support. Excessive clerical work is the most </a:t>
            </a:r>
            <a:br>
              <a:rPr lang="en-GB" sz="2800"/>
            </a:br>
            <a:r>
              <a:rPr lang="en-GB" sz="2800"/>
              <a:t>significant complaint against standards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1331913" y="1125538"/>
            <a:ext cx="4284662" cy="550862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Overcoming the Problems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052513"/>
            <a:ext cx="5508625" cy="649287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What is Quality Management?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349500"/>
            <a:ext cx="6769100" cy="1008063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>
                <a:solidFill>
                  <a:schemeClr val="hlink"/>
                </a:solidFill>
                <a:latin typeface="Comic Sans MS" pitchFamily="66" charset="0"/>
              </a:rPr>
              <a:t>Managing the quality of the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>
                <a:solidFill>
                  <a:schemeClr val="hlink"/>
                </a:solidFill>
                <a:latin typeface="Comic Sans MS" pitchFamily="66" charset="0"/>
              </a:rPr>
              <a:t>software process and products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2060575"/>
            <a:ext cx="8208963" cy="4535488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The quality of a developed product is influenced by the quality of the production process</a:t>
            </a:r>
          </a:p>
          <a:p>
            <a:r>
              <a:rPr lang="en-GB" sz="2800"/>
              <a:t>Form (product) follows function (process)</a:t>
            </a:r>
          </a:p>
          <a:p>
            <a:r>
              <a:rPr lang="en-GB" sz="2800"/>
              <a:t>Particularly important in software development as some product quality attributes are hard to assess</a:t>
            </a:r>
          </a:p>
          <a:p>
            <a:r>
              <a:rPr lang="en-GB" sz="2800"/>
              <a:t>However, there is a very complex and poorly understood relationship between software processes and product quality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1403350" y="1052513"/>
            <a:ext cx="5221288" cy="623887"/>
          </a:xfrm>
          <a:noFill/>
          <a:ln/>
        </p:spPr>
        <p:txBody>
          <a:bodyPr lIns="90840" tIns="44623" rIns="90840" bIns="44623"/>
          <a:lstStyle/>
          <a:p>
            <a:r>
              <a:rPr lang="en-GB" sz="3200"/>
              <a:t>Process and product quality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125538"/>
            <a:ext cx="4141788" cy="550862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Process-based quality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486775" cy="4435475"/>
          </a:xfrm>
          <a:noFill/>
          <a:ln/>
        </p:spPr>
        <p:txBody>
          <a:bodyPr lIns="90840" tIns="44623" rIns="90840" bIns="44623"/>
          <a:lstStyle/>
          <a:p>
            <a:r>
              <a:rPr lang="en-GB" sz="2400"/>
              <a:t>Straightforward link between process and product in manufactured goods</a:t>
            </a:r>
          </a:p>
          <a:p>
            <a:r>
              <a:rPr lang="en-GB" sz="2400"/>
              <a:t>More complex for software because:</a:t>
            </a:r>
          </a:p>
          <a:p>
            <a:pPr lvl="1"/>
            <a:r>
              <a:rPr lang="en-GB" sz="2400"/>
              <a:t>The application of individual skills and experience is particularly imporant in software development</a:t>
            </a:r>
          </a:p>
          <a:p>
            <a:pPr lvl="1"/>
            <a:r>
              <a:rPr lang="en-GB" sz="2400"/>
              <a:t>External factors such as the novelty of an application or the need for an accelerated development schedule may impair product quality</a:t>
            </a:r>
          </a:p>
          <a:p>
            <a:r>
              <a:rPr lang="en-GB" sz="2400"/>
              <a:t>Care must be taken not to impose inappropriate process standards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125538"/>
            <a:ext cx="4141787" cy="550862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Process-based quality</a:t>
            </a:r>
          </a:p>
        </p:txBody>
      </p:sp>
      <p:pic>
        <p:nvPicPr>
          <p:cNvPr id="27651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0" y="2486025"/>
            <a:ext cx="8880475" cy="2625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4213" y="2205038"/>
            <a:ext cx="7993062" cy="3600450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Define process standards such as how reviews </a:t>
            </a:r>
            <a:br>
              <a:rPr lang="en-GB" sz="2800"/>
            </a:br>
            <a:r>
              <a:rPr lang="en-GB" sz="2800"/>
              <a:t>should be conducted, configuration </a:t>
            </a:r>
            <a:br>
              <a:rPr lang="en-GB" sz="2800"/>
            </a:br>
            <a:r>
              <a:rPr lang="en-GB" sz="2800"/>
              <a:t>management, etc.</a:t>
            </a:r>
          </a:p>
          <a:p>
            <a:r>
              <a:rPr lang="en-GB" sz="2800"/>
              <a:t>Monitor the development process to ensure </a:t>
            </a:r>
            <a:br>
              <a:rPr lang="en-GB" sz="2800"/>
            </a:br>
            <a:r>
              <a:rPr lang="en-GB" sz="2800"/>
              <a:t>that standards are being followed</a:t>
            </a:r>
          </a:p>
          <a:p>
            <a:r>
              <a:rPr lang="en-GB" sz="2800"/>
              <a:t>Report on the process to project management </a:t>
            </a:r>
            <a:br>
              <a:rPr lang="en-GB" sz="2800"/>
            </a:br>
            <a:r>
              <a:rPr lang="en-GB" sz="2800"/>
              <a:t>and software procurer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619250" y="1125538"/>
            <a:ext cx="4500563" cy="550862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Practical process quality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1125538"/>
            <a:ext cx="3167063" cy="525462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Quality planning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8064500" cy="4435475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A quality plan sets out the desired product qualities and how these are assessed and</a:t>
            </a:r>
          </a:p>
          <a:p>
            <a:pPr>
              <a:buFont typeface="Wingdings" pitchFamily="2" charset="2"/>
              <a:buNone/>
            </a:pPr>
            <a:r>
              <a:rPr lang="en-GB" sz="2800"/>
              <a:t>   define the most significant quality attributes</a:t>
            </a:r>
          </a:p>
          <a:p>
            <a:r>
              <a:rPr lang="en-GB" sz="2800"/>
              <a:t>It should define the quality assessment process</a:t>
            </a:r>
          </a:p>
          <a:p>
            <a:r>
              <a:rPr lang="en-GB" sz="2800"/>
              <a:t>It should set out which organisational standards should be applied and, if necessary, define new standards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052513"/>
            <a:ext cx="4103687" cy="552450"/>
          </a:xfrm>
        </p:spPr>
        <p:txBody>
          <a:bodyPr/>
          <a:lstStyle/>
          <a:p>
            <a:r>
              <a:rPr lang="en-GB" sz="2800"/>
              <a:t>Quality plan structure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60575"/>
            <a:ext cx="8135938" cy="4435475"/>
          </a:xfrm>
        </p:spPr>
        <p:txBody>
          <a:bodyPr/>
          <a:lstStyle/>
          <a:p>
            <a:r>
              <a:rPr lang="en-GB" sz="2800"/>
              <a:t>Product introduction</a:t>
            </a:r>
          </a:p>
          <a:p>
            <a:r>
              <a:rPr lang="en-GB" sz="2800"/>
              <a:t>Product plans</a:t>
            </a:r>
          </a:p>
          <a:p>
            <a:r>
              <a:rPr lang="en-GB" sz="2800"/>
              <a:t>Process descriptions</a:t>
            </a:r>
          </a:p>
          <a:p>
            <a:r>
              <a:rPr lang="en-GB" sz="2800"/>
              <a:t>Quality goals</a:t>
            </a:r>
          </a:p>
          <a:p>
            <a:r>
              <a:rPr lang="en-GB" sz="2800"/>
              <a:t>Risks and risk management</a:t>
            </a:r>
          </a:p>
          <a:p>
            <a:r>
              <a:rPr lang="en-GB" sz="2800"/>
              <a:t>Quality plans should be short, succinct documents</a:t>
            </a:r>
          </a:p>
          <a:p>
            <a:pPr lvl="1"/>
            <a:r>
              <a:rPr lang="en-GB"/>
              <a:t>If they are too long, no-one will read them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993062" cy="1008062"/>
          </a:xfrm>
        </p:spPr>
        <p:txBody>
          <a:bodyPr/>
          <a:lstStyle/>
          <a:p>
            <a:pPr algn="ctr"/>
            <a:r>
              <a:rPr lang="en-US" sz="2800"/>
              <a:t>IEEE 730-1989 Software Quality Assurance Plans</a:t>
            </a:r>
            <a:br>
              <a:rPr lang="en-US" sz="2800"/>
            </a:br>
            <a:r>
              <a:rPr lang="en-US" sz="2800"/>
              <a:t>Table of Contents 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468313" y="2060575"/>
            <a:ext cx="3816350" cy="449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b="1">
                <a:latin typeface="Times New Roman" pitchFamily="18" charset="0"/>
              </a:rPr>
              <a:t>Purpose</a:t>
            </a:r>
            <a:endParaRPr lang="en-US">
              <a:latin typeface="Times New Roman" pitchFamily="18" charset="0"/>
            </a:endParaRPr>
          </a:p>
          <a:p>
            <a:pPr eaLnBrk="0" hangingPunct="0"/>
            <a:r>
              <a:rPr lang="en-US" b="1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>
                <a:latin typeface="Times New Roman" pitchFamily="18" charset="0"/>
              </a:rPr>
              <a:t>Referenced documents</a:t>
            </a:r>
          </a:p>
          <a:p>
            <a:pPr eaLnBrk="0" hangingPunct="0"/>
            <a:r>
              <a:rPr lang="en-US" b="1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b="1">
                <a:latin typeface="Times New Roman" pitchFamily="18" charset="0"/>
              </a:rPr>
              <a:t>Management</a:t>
            </a:r>
            <a:endParaRPr lang="en-US">
              <a:latin typeface="Times New Roman" pitchFamily="18" charset="0"/>
            </a:endParaRPr>
          </a:p>
          <a:p>
            <a:pPr eaLnBrk="0" hangingPunct="0"/>
            <a:r>
              <a:rPr lang="en-US">
                <a:latin typeface="Times New Roman" pitchFamily="18" charset="0"/>
                <a:cs typeface="Times New Roman" pitchFamily="18" charset="0"/>
              </a:rPr>
              <a:t>    3.1	</a:t>
            </a:r>
            <a:r>
              <a:rPr lang="en-US">
                <a:latin typeface="Times New Roman" pitchFamily="18" charset="0"/>
              </a:rPr>
              <a:t>Organization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    3.2   Tasks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    3.3   Responsibilities</a:t>
            </a:r>
          </a:p>
          <a:p>
            <a:pPr eaLnBrk="0" hangingPunct="0"/>
            <a:r>
              <a:rPr lang="en-US" b="1">
                <a:latin typeface="Times New Roman" pitchFamily="18" charset="0"/>
                <a:cs typeface="Times New Roman" pitchFamily="18" charset="0"/>
              </a:rPr>
              <a:t>4. Documentation</a:t>
            </a:r>
            <a:endParaRPr lang="en-US">
              <a:latin typeface="Times New Roman" pitchFamily="18" charset="0"/>
            </a:endParaRPr>
          </a:p>
          <a:p>
            <a:pPr eaLnBrk="0" hangingPunct="0"/>
            <a:r>
              <a:rPr lang="en-US">
                <a:latin typeface="Times New Roman" pitchFamily="18" charset="0"/>
                <a:cs typeface="Times New Roman" pitchFamily="18" charset="0"/>
              </a:rPr>
              <a:t>    4.1	</a:t>
            </a:r>
            <a:r>
              <a:rPr lang="en-US">
                <a:latin typeface="Times New Roman" pitchFamily="18" charset="0"/>
              </a:rPr>
              <a:t>Purpose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    4.2   Minimum documen-           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            tation requirements         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    4.3 Other</a:t>
            </a:r>
          </a:p>
          <a:p>
            <a:pPr eaLnBrk="0" hangingPunct="0"/>
            <a:r>
              <a:rPr lang="en-US" b="1">
                <a:latin typeface="Times New Roman" pitchFamily="18" charset="0"/>
                <a:cs typeface="Times New Roman" pitchFamily="18" charset="0"/>
              </a:rPr>
              <a:t>5. Standards, practices, conventions and metrics</a:t>
            </a:r>
            <a:endParaRPr lang="en-US">
              <a:latin typeface="Times New Roman" pitchFamily="18" charset="0"/>
            </a:endParaRPr>
          </a:p>
          <a:p>
            <a:pPr eaLnBrk="0" hangingPunct="0"/>
            <a:r>
              <a:rPr lang="en-US">
                <a:latin typeface="Times New Roman" pitchFamily="18" charset="0"/>
                <a:cs typeface="Times New Roman" pitchFamily="18" charset="0"/>
              </a:rPr>
              <a:t>    5.1	</a:t>
            </a:r>
            <a:r>
              <a:rPr lang="en-US">
                <a:latin typeface="Times New Roman" pitchFamily="18" charset="0"/>
              </a:rPr>
              <a:t>Purpose</a:t>
            </a:r>
          </a:p>
          <a:p>
            <a:pPr eaLnBrk="0" hangingPunct="0"/>
            <a:r>
              <a:rPr lang="en-US">
                <a:latin typeface="Times New Roman" pitchFamily="18" charset="0"/>
                <a:cs typeface="Times New Roman" pitchFamily="18" charset="0"/>
              </a:rPr>
              <a:t>    5.2	</a:t>
            </a:r>
            <a:r>
              <a:rPr lang="en-US">
                <a:latin typeface="Times New Roman" pitchFamily="18" charset="0"/>
              </a:rPr>
              <a:t>Content</a:t>
            </a:r>
          </a:p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500563" y="2060575"/>
            <a:ext cx="4202112" cy="449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b="1">
                <a:latin typeface="Times New Roman" pitchFamily="18" charset="0"/>
              </a:rPr>
              <a:t>Reviews and audits</a:t>
            </a:r>
            <a:endParaRPr lang="en-US">
              <a:latin typeface="Times New Roman" pitchFamily="18" charset="0"/>
            </a:endParaRPr>
          </a:p>
          <a:p>
            <a:pPr eaLnBrk="0" hangingPunct="0"/>
            <a:r>
              <a:rPr lang="en-US">
                <a:latin typeface="Times New Roman" pitchFamily="18" charset="0"/>
                <a:cs typeface="Times New Roman" pitchFamily="18" charset="0"/>
              </a:rPr>
              <a:t>    6.1  </a:t>
            </a:r>
            <a:r>
              <a:rPr lang="en-US">
                <a:latin typeface="Times New Roman" pitchFamily="18" charset="0"/>
              </a:rPr>
              <a:t>Purpose</a:t>
            </a:r>
          </a:p>
          <a:p>
            <a:pPr eaLnBrk="0" hangingPunct="0"/>
            <a:r>
              <a:rPr lang="en-US">
                <a:latin typeface="Times New Roman" pitchFamily="18" charset="0"/>
                <a:cs typeface="Times New Roman" pitchFamily="18" charset="0"/>
              </a:rPr>
              <a:t>    6.2  Minimum requirements </a:t>
            </a:r>
          </a:p>
          <a:p>
            <a:pPr eaLnBrk="0" hangingPunct="0"/>
            <a:r>
              <a:rPr lang="en-US">
                <a:latin typeface="Times New Roman" pitchFamily="18" charset="0"/>
                <a:cs typeface="Times New Roman" pitchFamily="18" charset="0"/>
              </a:rPr>
              <a:t>           6.2.1 Software requirements       </a:t>
            </a:r>
          </a:p>
          <a:p>
            <a:pPr eaLnBrk="0" hangingPunct="0"/>
            <a:r>
              <a:rPr lang="en-US">
                <a:latin typeface="Times New Roman" pitchFamily="18" charset="0"/>
                <a:cs typeface="Times New Roman" pitchFamily="18" charset="0"/>
              </a:rPr>
              <a:t>                    review</a:t>
            </a:r>
          </a:p>
          <a:p>
            <a:pPr eaLnBrk="0" hangingPunct="0"/>
            <a:r>
              <a:rPr lang="en-US">
                <a:latin typeface="Times New Roman" pitchFamily="18" charset="0"/>
                <a:cs typeface="Times New Roman" pitchFamily="18" charset="0"/>
              </a:rPr>
              <a:t>           6.2.2 Preliminary design review</a:t>
            </a:r>
          </a:p>
          <a:p>
            <a:pPr eaLnBrk="0" hangingPunct="0"/>
            <a:r>
              <a:rPr lang="en-US">
                <a:latin typeface="Times New Roman" pitchFamily="18" charset="0"/>
                <a:cs typeface="Times New Roman" pitchFamily="18" charset="0"/>
              </a:rPr>
              <a:t>           6.2.3 Critical design review</a:t>
            </a:r>
          </a:p>
          <a:p>
            <a:pPr eaLnBrk="0" hangingPunct="0"/>
            <a:r>
              <a:rPr lang="en-US">
                <a:latin typeface="Times New Roman" pitchFamily="18" charset="0"/>
                <a:cs typeface="Times New Roman" pitchFamily="18" charset="0"/>
              </a:rPr>
              <a:t>           6.2.4 SVVP review</a:t>
            </a:r>
          </a:p>
          <a:p>
            <a:pPr eaLnBrk="0" hangingPunct="0"/>
            <a:r>
              <a:rPr lang="en-US">
                <a:latin typeface="Times New Roman" pitchFamily="18" charset="0"/>
                <a:cs typeface="Times New Roman" pitchFamily="18" charset="0"/>
              </a:rPr>
              <a:t>           6.2.5 Functional audit</a:t>
            </a:r>
          </a:p>
          <a:p>
            <a:pPr eaLnBrk="0" hangingPunct="0"/>
            <a:r>
              <a:rPr lang="en-US">
                <a:latin typeface="Times New Roman" pitchFamily="18" charset="0"/>
                <a:cs typeface="Times New Roman" pitchFamily="18" charset="0"/>
              </a:rPr>
              <a:t>           6.2.6 Physical audit</a:t>
            </a:r>
          </a:p>
          <a:p>
            <a:pPr eaLnBrk="0" hangingPunct="0"/>
            <a:r>
              <a:rPr lang="en-US">
                <a:latin typeface="Times New Roman" pitchFamily="18" charset="0"/>
                <a:cs typeface="Times New Roman" pitchFamily="18" charset="0"/>
              </a:rPr>
              <a:t>           6.2.7 In-process audits</a:t>
            </a:r>
          </a:p>
          <a:p>
            <a:pPr eaLnBrk="0" hangingPunct="0"/>
            <a:r>
              <a:rPr lang="en-US">
                <a:latin typeface="Times New Roman" pitchFamily="18" charset="0"/>
                <a:cs typeface="Times New Roman" pitchFamily="18" charset="0"/>
              </a:rPr>
              <a:t>           6.2.8 Managerial review</a:t>
            </a:r>
          </a:p>
          <a:p>
            <a:pPr eaLnBrk="0" hangingPunct="0"/>
            <a:r>
              <a:rPr lang="en-US">
                <a:latin typeface="Times New Roman" pitchFamily="18" charset="0"/>
                <a:cs typeface="Times New Roman" pitchFamily="18" charset="0"/>
              </a:rPr>
              <a:t>           6.2.9 SCMP review</a:t>
            </a:r>
          </a:p>
          <a:p>
            <a:pPr eaLnBrk="0" hangingPunct="0"/>
            <a:r>
              <a:rPr lang="en-US">
                <a:latin typeface="Times New Roman" pitchFamily="18" charset="0"/>
                <a:cs typeface="Times New Roman" pitchFamily="18" charset="0"/>
              </a:rPr>
              <a:t>           6.2.10 Post mortem review</a:t>
            </a:r>
          </a:p>
          <a:p>
            <a:pPr eaLnBrk="0" hangingPunct="0"/>
            <a:r>
              <a:rPr lang="en-US">
                <a:latin typeface="Times New Roman" pitchFamily="18" charset="0"/>
                <a:cs typeface="Times New Roman" pitchFamily="18" charset="0"/>
              </a:rPr>
              <a:t>     6.3 Other	</a:t>
            </a:r>
          </a:p>
          <a:p>
            <a:pPr eaLnBrk="0" hangingPunct="0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08050"/>
            <a:ext cx="7380288" cy="758825"/>
          </a:xfrm>
        </p:spPr>
        <p:txBody>
          <a:bodyPr/>
          <a:lstStyle/>
          <a:p>
            <a:pPr algn="ctr"/>
            <a:r>
              <a:rPr lang="en-US" sz="2400"/>
              <a:t>IEEE 730-1989 Software Quality Assurance Plans</a:t>
            </a:r>
            <a:br>
              <a:rPr lang="en-US" sz="2400"/>
            </a:br>
            <a:r>
              <a:rPr lang="en-US" sz="2400"/>
              <a:t>Table of Contents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692275" y="1989138"/>
            <a:ext cx="4751388" cy="4676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Times New Roman" pitchFamily="18" charset="0"/>
              </a:rPr>
              <a:t>7. Testing</a:t>
            </a:r>
          </a:p>
          <a:p>
            <a:pPr eaLnBrk="0" hangingPunct="0"/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2000" b="1">
                <a:latin typeface="Times New Roman" pitchFamily="18" charset="0"/>
                <a:cs typeface="Times New Roman" pitchFamily="18" charset="0"/>
              </a:rPr>
              <a:t>8. Problem Reporting and Corrective Action</a:t>
            </a:r>
          </a:p>
          <a:p>
            <a:pPr eaLnBrk="0" hangingPunct="0"/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2000" b="1">
                <a:latin typeface="Times New Roman" pitchFamily="18" charset="0"/>
                <a:cs typeface="Times New Roman" pitchFamily="18" charset="0"/>
              </a:rPr>
              <a:t>9. Tools, Techniques and Methodologies</a:t>
            </a:r>
          </a:p>
          <a:p>
            <a:pPr eaLnBrk="0" hangingPunct="0"/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2000" b="1">
                <a:latin typeface="Times New Roman" pitchFamily="18" charset="0"/>
                <a:cs typeface="Times New Roman" pitchFamily="18" charset="0"/>
              </a:rPr>
              <a:t>10. Code Control</a:t>
            </a:r>
          </a:p>
          <a:p>
            <a:pPr eaLnBrk="0" hangingPunct="0"/>
            <a:r>
              <a:rPr lang="en-US" sz="2000" b="1">
                <a:latin typeface="Times New Roman" pitchFamily="18" charset="0"/>
                <a:cs typeface="Times New Roman" pitchFamily="18" charset="0"/>
              </a:rPr>
              <a:t>11. Media Control</a:t>
            </a:r>
          </a:p>
          <a:p>
            <a:pPr eaLnBrk="0" hangingPunct="0"/>
            <a:r>
              <a:rPr lang="en-US" sz="2000" b="1">
                <a:latin typeface="Times New Roman" pitchFamily="18" charset="0"/>
                <a:cs typeface="Times New Roman" pitchFamily="18" charset="0"/>
              </a:rPr>
              <a:t>12. Supplier Control</a:t>
            </a:r>
          </a:p>
          <a:p>
            <a:pPr eaLnBrk="0" hangingPunct="0"/>
            <a:r>
              <a:rPr lang="en-US" sz="2000" b="1">
                <a:latin typeface="Times New Roman" pitchFamily="18" charset="0"/>
                <a:cs typeface="Times New Roman" pitchFamily="18" charset="0"/>
              </a:rPr>
              <a:t>13. Records Collection, Maintenance and Retention</a:t>
            </a:r>
          </a:p>
          <a:p>
            <a:pPr eaLnBrk="0" hangingPunct="0"/>
            <a:r>
              <a:rPr lang="en-US" sz="2000" b="1">
                <a:latin typeface="Times New Roman" pitchFamily="18" charset="0"/>
                <a:cs typeface="Times New Roman" pitchFamily="18" charset="0"/>
              </a:rPr>
              <a:t>14. Training</a:t>
            </a:r>
          </a:p>
          <a:p>
            <a:pPr eaLnBrk="0" hangingPunct="0"/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2000" b="1">
                <a:latin typeface="Times New Roman" pitchFamily="18" charset="0"/>
                <a:cs typeface="Times New Roman" pitchFamily="18" charset="0"/>
              </a:rPr>
              <a:t>15. Risk Management 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125538"/>
            <a:ext cx="2879725" cy="550862"/>
          </a:xfrm>
        </p:spPr>
        <p:txBody>
          <a:bodyPr/>
          <a:lstStyle/>
          <a:p>
            <a:r>
              <a:rPr lang="en-GB" sz="2800"/>
              <a:t>Quality control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276475"/>
            <a:ext cx="7848600" cy="3571875"/>
          </a:xfrm>
        </p:spPr>
        <p:txBody>
          <a:bodyPr/>
          <a:lstStyle/>
          <a:p>
            <a:r>
              <a:rPr lang="en-GB"/>
              <a:t>Checking the software development process to ensure that procedures and standards are being followed</a:t>
            </a:r>
          </a:p>
          <a:p>
            <a:r>
              <a:rPr lang="en-GB"/>
              <a:t>Two approaches to quality control</a:t>
            </a:r>
          </a:p>
          <a:p>
            <a:pPr lvl="1"/>
            <a:r>
              <a:rPr lang="en-GB"/>
              <a:t>Quality reviews</a:t>
            </a:r>
          </a:p>
          <a:p>
            <a:pPr lvl="1"/>
            <a:r>
              <a:rPr lang="en-GB"/>
              <a:t>Assessment via software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196975"/>
            <a:ext cx="2592387" cy="550863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Quality reviews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8280400" cy="4392613"/>
          </a:xfrm>
          <a:noFill/>
          <a:ln/>
        </p:spPr>
        <p:txBody>
          <a:bodyPr lIns="90840" tIns="44623" rIns="90840" bIns="44623"/>
          <a:lstStyle/>
          <a:p>
            <a:r>
              <a:rPr lang="en-GB" sz="2400"/>
              <a:t>The principal method of validating the quality of a process or of a product</a:t>
            </a:r>
          </a:p>
          <a:p>
            <a:r>
              <a:rPr lang="en-GB" sz="2400"/>
              <a:t>Group examines part or all of a process or system and its documentation to find potential problems</a:t>
            </a:r>
          </a:p>
          <a:p>
            <a:r>
              <a:rPr lang="en-GB" sz="2400"/>
              <a:t>There are different types of review with different objectives</a:t>
            </a:r>
          </a:p>
          <a:p>
            <a:pPr lvl="1"/>
            <a:r>
              <a:rPr lang="en-GB" sz="2400"/>
              <a:t>Inspections for defect removal (product)</a:t>
            </a:r>
          </a:p>
          <a:p>
            <a:pPr lvl="1"/>
            <a:r>
              <a:rPr lang="en-GB" sz="2400"/>
              <a:t>Reviews for progress assessment(product and process)</a:t>
            </a:r>
          </a:p>
          <a:p>
            <a:pPr lvl="1"/>
            <a:r>
              <a:rPr lang="en-GB" sz="2400"/>
              <a:t>Quality reviews (product and standards)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1052513"/>
            <a:ext cx="2916238" cy="623887"/>
          </a:xfrm>
          <a:noFill/>
          <a:ln/>
        </p:spPr>
        <p:txBody>
          <a:bodyPr lIns="90840" tIns="44623" rIns="90840" bIns="44623"/>
          <a:lstStyle/>
          <a:p>
            <a:r>
              <a:rPr lang="en-GB" sz="3200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205038"/>
            <a:ext cx="8199438" cy="4075112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To introduce the quality management process and key quality management activities</a:t>
            </a:r>
          </a:p>
          <a:p>
            <a:r>
              <a:rPr lang="en-GB" sz="2800"/>
              <a:t>To explain the role of standards in quality management</a:t>
            </a:r>
          </a:p>
          <a:p>
            <a:r>
              <a:rPr lang="en-GB" sz="2800"/>
              <a:t>To explain the relationship between quality attributes and software metrics</a:t>
            </a:r>
          </a:p>
          <a:p>
            <a:r>
              <a:rPr lang="en-GB" sz="2800"/>
              <a:t>To explain how measurement may be used in assessing software quality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052513"/>
            <a:ext cx="5942012" cy="623887"/>
          </a:xfrm>
        </p:spPr>
        <p:txBody>
          <a:bodyPr/>
          <a:lstStyle/>
          <a:p>
            <a:r>
              <a:rPr lang="en-US" sz="3200">
                <a:solidFill>
                  <a:srgbClr val="FF0000"/>
                </a:solidFill>
              </a:rPr>
              <a:t>Workshop - A Quality Challenge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276475"/>
            <a:ext cx="8270875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Using 5 Cards and 2 pieces of tape construct a platform which can withstand the repeated drop (3 times) of a pack of post-it notes from 1 inch</a:t>
            </a:r>
          </a:p>
          <a:p>
            <a:pPr>
              <a:lnSpc>
                <a:spcPct val="80000"/>
              </a:lnSpc>
            </a:pPr>
            <a:r>
              <a:rPr lang="en-US" sz="2000"/>
              <a:t>The end product must:</a:t>
            </a:r>
          </a:p>
          <a:p>
            <a:pPr lvl="1">
              <a:lnSpc>
                <a:spcPct val="80000"/>
              </a:lnSpc>
            </a:pPr>
            <a:r>
              <a:rPr lang="en-CA" sz="2000"/>
              <a:t>Be at least one card high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CA" sz="2000"/>
              <a:t>Not have any folded cards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Make efficient use of resources (minimize where possible)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Be portable</a:t>
            </a:r>
          </a:p>
          <a:p>
            <a:pPr>
              <a:lnSpc>
                <a:spcPct val="80000"/>
              </a:lnSpc>
            </a:pPr>
            <a:r>
              <a:rPr lang="en-US" sz="2000"/>
              <a:t>The end product should be of high quality: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Extensible (capable of enhancement)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Adaptable (capable requirements change)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Portable (applicable to several environments)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Reusable (applicable to different situations)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981075"/>
            <a:ext cx="5113337" cy="695325"/>
          </a:xfrm>
        </p:spPr>
        <p:txBody>
          <a:bodyPr/>
          <a:lstStyle/>
          <a:p>
            <a:r>
              <a:rPr lang="en-US" sz="3200">
                <a:solidFill>
                  <a:srgbClr val="FF0000"/>
                </a:solidFill>
              </a:rPr>
              <a:t>Team Work	 (4 people)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492375"/>
            <a:ext cx="6918325" cy="2490788"/>
          </a:xfrm>
        </p:spPr>
        <p:txBody>
          <a:bodyPr/>
          <a:lstStyle/>
          <a:p>
            <a:r>
              <a:rPr lang="en-US"/>
              <a:t>Quality assurance person / tester</a:t>
            </a:r>
          </a:p>
          <a:p>
            <a:r>
              <a:rPr lang="en-US"/>
              <a:t>Requirements analyst</a:t>
            </a:r>
          </a:p>
          <a:p>
            <a:r>
              <a:rPr lang="en-US"/>
              <a:t>Designer</a:t>
            </a:r>
          </a:p>
          <a:p>
            <a:r>
              <a:rPr lang="en-US"/>
              <a:t>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981075"/>
            <a:ext cx="6567487" cy="679450"/>
          </a:xfrm>
        </p:spPr>
        <p:txBody>
          <a:bodyPr/>
          <a:lstStyle/>
          <a:p>
            <a:r>
              <a:rPr lang="en-GB" sz="2800"/>
              <a:t>Quality attributes and software metrics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133600"/>
            <a:ext cx="8343900" cy="4435475"/>
          </a:xfrm>
        </p:spPr>
        <p:txBody>
          <a:bodyPr/>
          <a:lstStyle/>
          <a:p>
            <a:r>
              <a:rPr lang="en-GB" sz="2400"/>
              <a:t>Software measurement is concerned with deriving a numeric value for an attribute of a software product or process</a:t>
            </a:r>
          </a:p>
          <a:p>
            <a:r>
              <a:rPr lang="en-GB" sz="2400"/>
              <a:t>Software metric is any type of measurement which relates to a software system, process or related documentation</a:t>
            </a:r>
          </a:p>
          <a:p>
            <a:r>
              <a:rPr lang="en-GB" sz="2400"/>
              <a:t>This allows for objective comparisons between techniques and processes</a:t>
            </a:r>
          </a:p>
          <a:p>
            <a:r>
              <a:rPr lang="en-GB" sz="2400"/>
              <a:t>There are few standards, no systematic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908050"/>
            <a:ext cx="6516687" cy="550863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Quality attributes and software metrics</a:t>
            </a:r>
          </a:p>
        </p:txBody>
      </p:sp>
      <p:pic>
        <p:nvPicPr>
          <p:cNvPr id="58371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916113"/>
            <a:ext cx="8378825" cy="4729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2565400"/>
            <a:ext cx="7804150" cy="3024188"/>
          </a:xfrm>
          <a:noFill/>
          <a:ln/>
        </p:spPr>
        <p:txBody>
          <a:bodyPr lIns="90840" tIns="44623" rIns="90840" bIns="44623"/>
          <a:lstStyle/>
          <a:p>
            <a:r>
              <a:rPr lang="en-GB"/>
              <a:t>A software property can be measured</a:t>
            </a:r>
          </a:p>
          <a:p>
            <a:r>
              <a:rPr lang="en-GB"/>
              <a:t>A relationship exists between what we can measure and a quality attribute</a:t>
            </a:r>
          </a:p>
          <a:p>
            <a:r>
              <a:rPr lang="en-GB"/>
              <a:t>This relationship has been formalized and validated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1331913" y="1125538"/>
            <a:ext cx="6553200" cy="603250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Important software metric assumptions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052513"/>
            <a:ext cx="5221288" cy="623887"/>
          </a:xfrm>
        </p:spPr>
        <p:txBody>
          <a:bodyPr/>
          <a:lstStyle/>
          <a:p>
            <a:r>
              <a:rPr lang="en-GB" sz="3200"/>
              <a:t>The measurement process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8415338" cy="4364038"/>
          </a:xfrm>
        </p:spPr>
        <p:txBody>
          <a:bodyPr/>
          <a:lstStyle/>
          <a:p>
            <a:r>
              <a:rPr lang="en-GB"/>
              <a:t>A software measurement process may be part of a quality control process</a:t>
            </a:r>
          </a:p>
          <a:p>
            <a:r>
              <a:rPr lang="en-GB"/>
              <a:t>Data collected during this process should be maintained as an organisational resource</a:t>
            </a:r>
          </a:p>
          <a:p>
            <a:r>
              <a:rPr lang="en-GB"/>
              <a:t>Once a measurement database has been established, comparisons across projects become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8270875" cy="4364038"/>
          </a:xfrm>
          <a:noFill/>
          <a:ln/>
        </p:spPr>
        <p:txBody>
          <a:bodyPr lIns="90840" tIns="44623" rIns="90840" bIns="44623"/>
          <a:lstStyle/>
          <a:p>
            <a:r>
              <a:rPr lang="en-GB" sz="2400"/>
              <a:t>A quality metric should be a predictor of </a:t>
            </a:r>
            <a:br>
              <a:rPr lang="en-GB" sz="2400"/>
            </a:br>
            <a:r>
              <a:rPr lang="en-GB" sz="2400"/>
              <a:t>product quality</a:t>
            </a:r>
          </a:p>
          <a:p>
            <a:r>
              <a:rPr lang="en-GB" sz="2400"/>
              <a:t>Classes of product metric</a:t>
            </a:r>
          </a:p>
          <a:p>
            <a:pPr lvl="1"/>
            <a:r>
              <a:rPr lang="en-GB" sz="2400"/>
              <a:t>Dynamic metrics which are collected by measurements made of a program in execution</a:t>
            </a:r>
          </a:p>
          <a:p>
            <a:pPr lvl="1"/>
            <a:r>
              <a:rPr lang="en-GB" sz="2400"/>
              <a:t>Static metrics which are collected by measurements made of the system representations</a:t>
            </a:r>
          </a:p>
          <a:p>
            <a:pPr lvl="1"/>
            <a:r>
              <a:rPr lang="en-GB" sz="2400"/>
              <a:t>Dynamic metrics help assess efficiency and reliability; static metrics help assess complexity, understandability and maintainability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xfrm>
            <a:off x="1547813" y="981075"/>
            <a:ext cx="3133725" cy="695325"/>
          </a:xfrm>
          <a:noFill/>
          <a:ln/>
        </p:spPr>
        <p:txBody>
          <a:bodyPr lIns="90840" tIns="44623" rIns="90840" bIns="44623"/>
          <a:lstStyle/>
          <a:p>
            <a:r>
              <a:rPr lang="en-GB" sz="3200"/>
              <a:t>Product metrics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981075"/>
            <a:ext cx="5149850" cy="695325"/>
          </a:xfrm>
        </p:spPr>
        <p:txBody>
          <a:bodyPr/>
          <a:lstStyle/>
          <a:p>
            <a:r>
              <a:rPr lang="en-GB" sz="3200"/>
              <a:t>Dynamic and static metrics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8415337" cy="4435475"/>
          </a:xfrm>
        </p:spPr>
        <p:txBody>
          <a:bodyPr/>
          <a:lstStyle/>
          <a:p>
            <a:r>
              <a:rPr lang="en-GB" sz="2400"/>
              <a:t>Dynamic metrics are closely related to software quality attributes</a:t>
            </a:r>
          </a:p>
          <a:p>
            <a:pPr lvl="1"/>
            <a:r>
              <a:rPr lang="en-GB" sz="2400"/>
              <a:t>Collected by a program in execution (response time, number of failures)</a:t>
            </a:r>
          </a:p>
          <a:p>
            <a:pPr lvl="1"/>
            <a:r>
              <a:rPr lang="en-GB" sz="2400"/>
              <a:t>Help assess efficiency, effectiveness, availability and reliability</a:t>
            </a:r>
          </a:p>
          <a:p>
            <a:r>
              <a:rPr lang="en-GB" sz="2400"/>
              <a:t>Static metrics have an indirect relationship with quality attributes</a:t>
            </a:r>
          </a:p>
          <a:p>
            <a:pPr lvl="1"/>
            <a:r>
              <a:rPr lang="en-GB" sz="2400"/>
              <a:t>Collected from system representation (lines of code)</a:t>
            </a:r>
          </a:p>
          <a:p>
            <a:pPr lvl="1"/>
            <a:r>
              <a:rPr lang="en-GB" sz="2400"/>
              <a:t>Help assess complexity, understandability and maintainability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052513"/>
            <a:ext cx="4860925" cy="623887"/>
          </a:xfrm>
        </p:spPr>
        <p:txBody>
          <a:bodyPr/>
          <a:lstStyle/>
          <a:p>
            <a:r>
              <a:rPr lang="en-GB" sz="3200"/>
              <a:t>Software product metrics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688975" y="2133600"/>
          <a:ext cx="7345363" cy="4295775"/>
        </p:xfrm>
        <a:graphic>
          <a:graphicData uri="http://schemas.openxmlformats.org/presentationml/2006/ole">
            <p:oleObj spid="_x0000_s91140" name="Document" r:id="rId3" imgW="5486400" imgH="3694176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981075"/>
            <a:ext cx="4573588" cy="669925"/>
          </a:xfrm>
        </p:spPr>
        <p:txBody>
          <a:bodyPr/>
          <a:lstStyle/>
          <a:p>
            <a:r>
              <a:rPr lang="en-GB" sz="3200"/>
              <a:t>Object-oriented metrics</a:t>
            </a:r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1331913" y="1870075"/>
          <a:ext cx="7345362" cy="4987925"/>
        </p:xfrm>
        <a:graphic>
          <a:graphicData uri="http://schemas.openxmlformats.org/presentationml/2006/ole">
            <p:oleObj spid="_x0000_s92165" name="Document" r:id="rId3" imgW="5986272" imgH="406603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981075"/>
            <a:ext cx="5797550" cy="695325"/>
          </a:xfrm>
          <a:noFill/>
          <a:ln/>
        </p:spPr>
        <p:txBody>
          <a:bodyPr lIns="90840" tIns="44623" rIns="90840" bIns="44623"/>
          <a:lstStyle/>
          <a:p>
            <a:r>
              <a:rPr lang="en-GB" sz="3200"/>
              <a:t>Software quality management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420938"/>
            <a:ext cx="8343900" cy="3673475"/>
          </a:xfrm>
          <a:noFill/>
          <a:ln/>
        </p:spPr>
        <p:txBody>
          <a:bodyPr lIns="90840" tIns="44623" rIns="90840" bIns="44623"/>
          <a:lstStyle/>
          <a:p>
            <a:r>
              <a:rPr lang="en-GB" sz="2800"/>
              <a:t>Concerned with ensuring that the required level of quality is achieved in a software product</a:t>
            </a:r>
          </a:p>
          <a:p>
            <a:r>
              <a:rPr lang="en-GB" sz="2800"/>
              <a:t>Involves defining appropriate quality standards and procedures and ensuring that these are followed</a:t>
            </a:r>
          </a:p>
          <a:p>
            <a:r>
              <a:rPr lang="en-GB" sz="2800"/>
              <a:t>Should aim to develop a ‘quality culture’ where quality is seen as everyone’s responsibility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981075"/>
            <a:ext cx="3133725" cy="695325"/>
          </a:xfrm>
          <a:noFill/>
          <a:ln/>
        </p:spPr>
        <p:txBody>
          <a:bodyPr lIns="90840" tIns="44623" rIns="90840" bIns="44623"/>
          <a:lstStyle/>
          <a:p>
            <a:r>
              <a:rPr lang="en-GB" sz="3200"/>
              <a:t>What is quality?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89150"/>
            <a:ext cx="8024813" cy="4292600"/>
          </a:xfrm>
          <a:noFill/>
          <a:ln/>
        </p:spPr>
        <p:txBody>
          <a:bodyPr lIns="90840" tIns="44623" rIns="90840" bIns="44623"/>
          <a:lstStyle/>
          <a:p>
            <a:r>
              <a:rPr lang="en-GB" sz="2400"/>
              <a:t>Quality, simplistically, means that a product should meet its specification</a:t>
            </a:r>
          </a:p>
          <a:p>
            <a:r>
              <a:rPr lang="en-GB" sz="2400"/>
              <a:t>This is problematical for software systems</a:t>
            </a:r>
          </a:p>
          <a:p>
            <a:pPr lvl="1"/>
            <a:r>
              <a:rPr lang="en-GB" sz="2400"/>
              <a:t>Tension between customer quality requirements (efficiency, reliability, etc.) and developer quality requirements (maintainability, reusability, etc.)</a:t>
            </a:r>
          </a:p>
          <a:p>
            <a:pPr lvl="1"/>
            <a:r>
              <a:rPr lang="en-GB" sz="2400"/>
              <a:t>Some quality requirements are difficult to specify in an unambiguous way</a:t>
            </a:r>
          </a:p>
          <a:p>
            <a:pPr lvl="1"/>
            <a:r>
              <a:rPr lang="en-GB" sz="2400"/>
              <a:t>Software specifications are usually incomplete and often inconsistent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052513"/>
            <a:ext cx="4933950" cy="623887"/>
          </a:xfrm>
          <a:noFill/>
          <a:ln/>
        </p:spPr>
        <p:txBody>
          <a:bodyPr lIns="90840" tIns="44623" rIns="90840" bIns="44623"/>
          <a:lstStyle/>
          <a:p>
            <a:r>
              <a:rPr lang="en-GB" sz="3200"/>
              <a:t>Software quality attributes</a:t>
            </a:r>
          </a:p>
        </p:txBody>
      </p:sp>
      <p:graphicFrame>
        <p:nvGraphicFramePr>
          <p:cNvPr id="105475" name="Object 3"/>
          <p:cNvGraphicFramePr>
            <a:graphicFrameLocks/>
          </p:cNvGraphicFramePr>
          <p:nvPr/>
        </p:nvGraphicFramePr>
        <p:xfrm>
          <a:off x="120650" y="2740025"/>
          <a:ext cx="8966200" cy="2411413"/>
        </p:xfrm>
        <a:graphic>
          <a:graphicData uri="http://schemas.openxmlformats.org/presentationml/2006/ole">
            <p:oleObj spid="_x0000_s105475" name="Document" r:id="rId4" imgW="3365500" imgH="914400" progId="Word.Document.6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052513"/>
            <a:ext cx="5653087" cy="623887"/>
          </a:xfrm>
        </p:spPr>
        <p:txBody>
          <a:bodyPr/>
          <a:lstStyle/>
          <a:p>
            <a:r>
              <a:rPr lang="en-US" sz="2800"/>
              <a:t>A high quality software product …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33600"/>
            <a:ext cx="8199438" cy="4148138"/>
          </a:xfrm>
        </p:spPr>
        <p:txBody>
          <a:bodyPr/>
          <a:lstStyle/>
          <a:p>
            <a:r>
              <a:rPr lang="en-US"/>
              <a:t>Satisfies clearly stated requirements</a:t>
            </a:r>
          </a:p>
          <a:p>
            <a:r>
              <a:rPr lang="en-US"/>
              <a:t>Checks its inputs and that it reacts in predictable ways to illegal inputs</a:t>
            </a:r>
          </a:p>
          <a:p>
            <a:r>
              <a:rPr lang="en-US"/>
              <a:t>Has been inspected thoroughly by others</a:t>
            </a:r>
          </a:p>
          <a:p>
            <a:r>
              <a:rPr lang="en-US"/>
              <a:t>Has been tested exhaustively by others</a:t>
            </a:r>
          </a:p>
          <a:p>
            <a:r>
              <a:rPr lang="en-US"/>
              <a:t>Is thoroughly documented</a:t>
            </a:r>
          </a:p>
          <a:p>
            <a:r>
              <a:rPr lang="en-US"/>
              <a:t>Has a known defect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1052513"/>
            <a:ext cx="4573588" cy="623887"/>
          </a:xfrm>
          <a:noFill/>
          <a:ln/>
        </p:spPr>
        <p:txBody>
          <a:bodyPr lIns="90840" tIns="44623" rIns="90840" bIns="44623"/>
          <a:lstStyle/>
          <a:p>
            <a:r>
              <a:rPr lang="en-GB" sz="3200"/>
              <a:t>The quality compromise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8270875" cy="4364037"/>
          </a:xfrm>
          <a:noFill/>
          <a:ln/>
        </p:spPr>
        <p:txBody>
          <a:bodyPr lIns="90840" tIns="44623" rIns="90840" bIns="44623"/>
          <a:lstStyle/>
          <a:p>
            <a:r>
              <a:rPr lang="en-GB"/>
              <a:t>We cannot wait for specifications to improve before paying attention to quality management</a:t>
            </a:r>
          </a:p>
          <a:p>
            <a:r>
              <a:rPr lang="en-GB"/>
              <a:t>Must put procedures into place to improve quality in spite of imperfect specification</a:t>
            </a:r>
          </a:p>
          <a:p>
            <a:r>
              <a:rPr lang="en-GB"/>
              <a:t>Quality management is therefore not just concerned with reducing defects but also with other product qualities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379" name="AutoShape 3"/>
          <p:cNvCxnSpPr>
            <a:cxnSpLocks noChangeShapeType="1"/>
          </p:cNvCxnSpPr>
          <p:nvPr/>
        </p:nvCxnSpPr>
        <p:spPr bwMode="auto">
          <a:xfrm flipH="1">
            <a:off x="2998788" y="6399213"/>
            <a:ext cx="1725612" cy="1587"/>
          </a:xfrm>
          <a:prstGeom prst="straightConnector1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sp>
        <p:nvSpPr>
          <p:cNvPr id="101380" name="AutoShape 4"/>
          <p:cNvSpPr>
            <a:spLocks noChangeArrowheads="1"/>
          </p:cNvSpPr>
          <p:nvPr/>
        </p:nvSpPr>
        <p:spPr bwMode="auto">
          <a:xfrm>
            <a:off x="7620000" y="6172200"/>
            <a:ext cx="1100138" cy="47625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3. Plan</a:t>
            </a:r>
          </a:p>
        </p:txBody>
      </p:sp>
      <p:sp>
        <p:nvSpPr>
          <p:cNvPr id="101381" name="AutoShape 5"/>
          <p:cNvSpPr>
            <a:spLocks noChangeArrowheads="1"/>
          </p:cNvSpPr>
          <p:nvPr/>
        </p:nvSpPr>
        <p:spPr bwMode="auto">
          <a:xfrm>
            <a:off x="4114800" y="6172200"/>
            <a:ext cx="2711450" cy="47625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4. Design and build</a:t>
            </a:r>
          </a:p>
        </p:txBody>
      </p:sp>
      <p:sp>
        <p:nvSpPr>
          <p:cNvPr id="101382" name="AutoShape 6"/>
          <p:cNvSpPr>
            <a:spLocks noChangeArrowheads="1"/>
          </p:cNvSpPr>
          <p:nvPr/>
        </p:nvSpPr>
        <p:spPr bwMode="auto">
          <a:xfrm>
            <a:off x="273050" y="5788025"/>
            <a:ext cx="2622550" cy="84137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5. Deliver &amp; main-</a:t>
            </a:r>
          </a:p>
          <a:p>
            <a:pPr eaLnBrk="0" hangingPunct="0"/>
            <a:r>
              <a:rPr lang="en-US" sz="2400" b="1">
                <a:latin typeface="Times New Roman" pitchFamily="18" charset="0"/>
              </a:rPr>
              <a:t>tain the product </a:t>
            </a:r>
          </a:p>
        </p:txBody>
      </p:sp>
      <p:cxnSp>
        <p:nvCxnSpPr>
          <p:cNvPr id="101383" name="AutoShape 7"/>
          <p:cNvCxnSpPr>
            <a:cxnSpLocks noChangeShapeType="1"/>
            <a:stCxn id="101386" idx="3"/>
            <a:endCxn id="101380" idx="3"/>
          </p:cNvCxnSpPr>
          <p:nvPr/>
        </p:nvCxnSpPr>
        <p:spPr bwMode="auto">
          <a:xfrm flipH="1">
            <a:off x="8729663" y="600075"/>
            <a:ext cx="34925" cy="5810250"/>
          </a:xfrm>
          <a:prstGeom prst="bentConnector3">
            <a:avLst>
              <a:gd name="adj1" fmla="val -627273"/>
            </a:avLst>
          </a:prstGeom>
          <a:noFill/>
          <a:ln w="76200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01384" name="AutoShape 8"/>
          <p:cNvCxnSpPr>
            <a:cxnSpLocks noChangeShapeType="1"/>
            <a:stCxn id="101380" idx="1"/>
            <a:endCxn id="101381" idx="3"/>
          </p:cNvCxnSpPr>
          <p:nvPr/>
        </p:nvCxnSpPr>
        <p:spPr bwMode="auto">
          <a:xfrm rot="10800000">
            <a:off x="6835775" y="6410325"/>
            <a:ext cx="774700" cy="0"/>
          </a:xfrm>
          <a:prstGeom prst="straightConnector1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sp>
        <p:nvSpPr>
          <p:cNvPr id="101385" name="AutoShape 9"/>
          <p:cNvSpPr>
            <a:spLocks noChangeArrowheads="1"/>
          </p:cNvSpPr>
          <p:nvPr/>
        </p:nvSpPr>
        <p:spPr bwMode="auto">
          <a:xfrm>
            <a:off x="312738" y="152400"/>
            <a:ext cx="3497262" cy="84137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1. Specify how to manage</a:t>
            </a:r>
          </a:p>
          <a:p>
            <a:pPr eaLnBrk="0" hangingPunct="0"/>
            <a:r>
              <a:rPr lang="en-US" sz="2400" b="1">
                <a:latin typeface="Times New Roman" pitchFamily="18" charset="0"/>
              </a:rPr>
              <a:t>project documents </a:t>
            </a:r>
          </a:p>
        </p:txBody>
      </p:sp>
      <p:sp>
        <p:nvSpPr>
          <p:cNvPr id="101386" name="AutoShape 10"/>
          <p:cNvSpPr>
            <a:spLocks noChangeArrowheads="1"/>
          </p:cNvSpPr>
          <p:nvPr/>
        </p:nvSpPr>
        <p:spPr bwMode="auto">
          <a:xfrm>
            <a:off x="6096000" y="361950"/>
            <a:ext cx="2659063" cy="47625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2. Identify process </a:t>
            </a:r>
          </a:p>
        </p:txBody>
      </p:sp>
      <p:sp>
        <p:nvSpPr>
          <p:cNvPr id="101387" name="Oval 11"/>
          <p:cNvSpPr>
            <a:spLocks noChangeArrowheads="1"/>
          </p:cNvSpPr>
          <p:nvPr/>
        </p:nvSpPr>
        <p:spPr bwMode="auto">
          <a:xfrm>
            <a:off x="3810000" y="2743200"/>
            <a:ext cx="2057400" cy="1295400"/>
          </a:xfrm>
          <a:prstGeom prst="ellipse">
            <a:avLst/>
          </a:prstGeom>
          <a:solidFill>
            <a:srgbClr val="FFFFE5"/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6000" b="1" i="1">
                <a:latin typeface="Times New Roman" pitchFamily="18" charset="0"/>
              </a:rPr>
              <a:t>QA</a:t>
            </a:r>
          </a:p>
        </p:txBody>
      </p:sp>
      <p:cxnSp>
        <p:nvCxnSpPr>
          <p:cNvPr id="101388" name="AutoShape 12"/>
          <p:cNvCxnSpPr>
            <a:cxnSpLocks noChangeShapeType="1"/>
            <a:stCxn id="101387" idx="1"/>
            <a:endCxn id="101385" idx="2"/>
          </p:cNvCxnSpPr>
          <p:nvPr/>
        </p:nvCxnSpPr>
        <p:spPr bwMode="auto">
          <a:xfrm flipH="1" flipV="1">
            <a:off x="2062163" y="1003300"/>
            <a:ext cx="2049462" cy="19177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 type="arrow" w="med" len="med"/>
          </a:ln>
          <a:effectLst/>
        </p:spPr>
      </p:cxn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304800" y="1371600"/>
            <a:ext cx="2971800" cy="18970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tIns="137160"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1. QA Develops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and/or reviews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configuration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management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plans, standards ...</a:t>
            </a:r>
          </a:p>
        </p:txBody>
      </p:sp>
      <p:cxnSp>
        <p:nvCxnSpPr>
          <p:cNvPr id="101390" name="AutoShape 14"/>
          <p:cNvCxnSpPr>
            <a:cxnSpLocks noChangeShapeType="1"/>
            <a:stCxn id="101387" idx="5"/>
            <a:endCxn id="101380" idx="0"/>
          </p:cNvCxnSpPr>
          <p:nvPr/>
        </p:nvCxnSpPr>
        <p:spPr bwMode="auto">
          <a:xfrm>
            <a:off x="5565775" y="3860800"/>
            <a:ext cx="2605088" cy="230187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 type="arrow" w="med" len="med"/>
          </a:ln>
          <a:effectLst/>
        </p:spPr>
      </p:cxnSp>
      <p:cxnSp>
        <p:nvCxnSpPr>
          <p:cNvPr id="101391" name="AutoShape 15"/>
          <p:cNvCxnSpPr>
            <a:cxnSpLocks noChangeShapeType="1"/>
            <a:stCxn id="101387" idx="7"/>
            <a:endCxn id="101386" idx="2"/>
          </p:cNvCxnSpPr>
          <p:nvPr/>
        </p:nvCxnSpPr>
        <p:spPr bwMode="auto">
          <a:xfrm flipV="1">
            <a:off x="5565775" y="847725"/>
            <a:ext cx="1860550" cy="207327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 type="arrow" w="med" len="med"/>
          </a:ln>
          <a:effectLst/>
        </p:spPr>
      </p:cxn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6172200" y="4038600"/>
            <a:ext cx="2514600" cy="15113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tIns="137160"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3. QA develops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and/or reviews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provision for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QA activities</a:t>
            </a:r>
          </a:p>
        </p:txBody>
      </p: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6248400" y="1303338"/>
            <a:ext cx="2514600" cy="1897062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tIns="137160"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2. QA reviews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process for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conformance to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organizational 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policy</a:t>
            </a:r>
          </a:p>
        </p:txBody>
      </p:sp>
      <p:cxnSp>
        <p:nvCxnSpPr>
          <p:cNvPr id="101394" name="AutoShape 18"/>
          <p:cNvCxnSpPr>
            <a:cxnSpLocks noChangeShapeType="1"/>
            <a:stCxn id="101387" idx="4"/>
            <a:endCxn id="101381" idx="0"/>
          </p:cNvCxnSpPr>
          <p:nvPr/>
        </p:nvCxnSpPr>
        <p:spPr bwMode="auto">
          <a:xfrm>
            <a:off x="4838700" y="4049713"/>
            <a:ext cx="631825" cy="211296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 type="arrow" w="med" len="med"/>
          </a:ln>
          <a:effectLst/>
        </p:spPr>
      </p:cxnSp>
      <p:cxnSp>
        <p:nvCxnSpPr>
          <p:cNvPr id="101395" name="AutoShape 19"/>
          <p:cNvCxnSpPr>
            <a:cxnSpLocks noChangeShapeType="1"/>
            <a:stCxn id="101387" idx="3"/>
            <a:endCxn id="101382" idx="0"/>
          </p:cNvCxnSpPr>
          <p:nvPr/>
        </p:nvCxnSpPr>
        <p:spPr bwMode="auto">
          <a:xfrm flipH="1">
            <a:off x="1584325" y="3860800"/>
            <a:ext cx="2527300" cy="19177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 type="arrow" w="med" len="med"/>
          </a:ln>
          <a:effectLst/>
        </p:spPr>
      </p:cxn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300038" y="4737100"/>
            <a:ext cx="2432050" cy="8255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137160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5. QA reviews,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inspects &amp; tests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3333750" y="4724400"/>
            <a:ext cx="2432050" cy="8255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137160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4. QA reviews,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inspects &amp; tests</a:t>
            </a:r>
          </a:p>
        </p:txBody>
      </p:sp>
      <p:cxnSp>
        <p:nvCxnSpPr>
          <p:cNvPr id="101398" name="AutoShape 22"/>
          <p:cNvCxnSpPr>
            <a:cxnSpLocks noChangeShapeType="1"/>
            <a:stCxn id="101385" idx="3"/>
            <a:endCxn id="101386" idx="1"/>
          </p:cNvCxnSpPr>
          <p:nvPr/>
        </p:nvCxnSpPr>
        <p:spPr bwMode="auto">
          <a:xfrm>
            <a:off x="3819525" y="573088"/>
            <a:ext cx="2266950" cy="26987"/>
          </a:xfrm>
          <a:prstGeom prst="straightConnector1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</p:spPr>
      </p:cxnSp>
      <p:sp>
        <p:nvSpPr>
          <p:cNvPr id="101399" name="Rectangle 23"/>
          <p:cNvSpPr>
            <a:spLocks noChangeArrowheads="1"/>
          </p:cNvSpPr>
          <p:nvPr/>
        </p:nvSpPr>
        <p:spPr bwMode="auto">
          <a:xfrm>
            <a:off x="76200" y="6629400"/>
            <a:ext cx="6288088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sz="1000">
                <a:latin typeface="Times New Roman" pitchFamily="18" charset="0"/>
              </a:rPr>
              <a:t>Adapted from </a:t>
            </a:r>
            <a:r>
              <a:rPr lang="en-US" sz="1000" i="1">
                <a:latin typeface="Times New Roman" pitchFamily="18" charset="0"/>
              </a:rPr>
              <a:t>Software Engineering: An Object-Oriented Perspective </a:t>
            </a:r>
            <a:r>
              <a:rPr lang="en-US" sz="1000">
                <a:latin typeface="Times New Roman" pitchFamily="18" charset="0"/>
              </a:rPr>
              <a:t>by Eric J. Braude (Wiley 2001), with permission.</a:t>
            </a:r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3563938" y="1341438"/>
            <a:ext cx="2289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CA" sz="2400" i="1">
                <a:latin typeface="Times" charset="0"/>
              </a:rPr>
              <a:t>Quality Planning</a:t>
            </a:r>
            <a:endParaRPr lang="en-US" sz="2400" i="1">
              <a:latin typeface="Times" charset="0"/>
            </a:endParaRPr>
          </a:p>
        </p:txBody>
      </p:sp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1979613" y="4149725"/>
            <a:ext cx="2120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CA" sz="2400" i="1">
                <a:latin typeface="Times" charset="0"/>
              </a:rPr>
              <a:t>Quality Control</a:t>
            </a:r>
            <a:endParaRPr lang="en-US" sz="2400" i="1">
              <a:latin typeface="Times" charset="0"/>
            </a:endParaRPr>
          </a:p>
        </p:txBody>
      </p:sp>
      <p:sp>
        <p:nvSpPr>
          <p:cNvPr id="101402" name="AutoShape 26"/>
          <p:cNvSpPr>
            <a:spLocks noChangeArrowheads="1"/>
          </p:cNvSpPr>
          <p:nvPr/>
        </p:nvSpPr>
        <p:spPr bwMode="auto">
          <a:xfrm>
            <a:off x="3419475" y="2060575"/>
            <a:ext cx="2808288" cy="2592388"/>
          </a:xfrm>
          <a:prstGeom prst="irregularSeal1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CA" b="1">
                <a:latin typeface="Times" charset="0"/>
              </a:rPr>
              <a:t>QM should have</a:t>
            </a:r>
          </a:p>
          <a:p>
            <a:pPr algn="ctr" eaLnBrk="0" hangingPunct="0"/>
            <a:r>
              <a:rPr lang="en-CA" b="1">
                <a:latin typeface="Times" charset="0"/>
              </a:rPr>
              <a:t>some independence </a:t>
            </a:r>
          </a:p>
          <a:p>
            <a:pPr algn="ctr" eaLnBrk="0" hangingPunct="0"/>
            <a:r>
              <a:rPr lang="en-CA" b="1">
                <a:latin typeface="Times" charset="0"/>
              </a:rPr>
              <a:t>from PM</a:t>
            </a:r>
            <a:endParaRPr lang="en-US" b="1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2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495</TotalTime>
  <Pages>55</Pages>
  <Words>1387</Words>
  <Application>Microsoft PowerPoint 4.0</Application>
  <PresentationFormat>On-screen Show (4:3)</PresentationFormat>
  <Paragraphs>233</Paragraphs>
  <Slides>39</Slides>
  <Notes>15</Notes>
  <HiddenSlides>5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Times</vt:lpstr>
      <vt:lpstr>Tahoma</vt:lpstr>
      <vt:lpstr>Arial</vt:lpstr>
      <vt:lpstr>Wingdings</vt:lpstr>
      <vt:lpstr>Times New Roman</vt:lpstr>
      <vt:lpstr>Comic Sans MS</vt:lpstr>
      <vt:lpstr>Blends</vt:lpstr>
      <vt:lpstr>Document</vt:lpstr>
      <vt:lpstr>Microsoft Word Document</vt:lpstr>
      <vt:lpstr>Software Quality Management</vt:lpstr>
      <vt:lpstr>What is Quality Management?</vt:lpstr>
      <vt:lpstr>Objectives</vt:lpstr>
      <vt:lpstr>Software quality management</vt:lpstr>
      <vt:lpstr>What is quality?</vt:lpstr>
      <vt:lpstr>Software quality attributes</vt:lpstr>
      <vt:lpstr>A high quality software product …</vt:lpstr>
      <vt:lpstr>The quality compromise</vt:lpstr>
      <vt:lpstr>Slide 9</vt:lpstr>
      <vt:lpstr>Quality management activities</vt:lpstr>
      <vt:lpstr>Quality management and software development</vt:lpstr>
      <vt:lpstr>Quality assurance and standards</vt:lpstr>
      <vt:lpstr>Importance of standards</vt:lpstr>
      <vt:lpstr>Product and process standards</vt:lpstr>
      <vt:lpstr>ISO 9000</vt:lpstr>
      <vt:lpstr>ISO 9000 certification</vt:lpstr>
      <vt:lpstr>ISO 9000 and quality management</vt:lpstr>
      <vt:lpstr>Problems with standards</vt:lpstr>
      <vt:lpstr>Overcoming the Problems</vt:lpstr>
      <vt:lpstr>Process and product quality</vt:lpstr>
      <vt:lpstr>Process-based quality</vt:lpstr>
      <vt:lpstr>Process-based quality</vt:lpstr>
      <vt:lpstr>Practical process quality</vt:lpstr>
      <vt:lpstr>Quality planning</vt:lpstr>
      <vt:lpstr>Quality plan structure</vt:lpstr>
      <vt:lpstr>IEEE 730-1989 Software Quality Assurance Plans Table of Contents </vt:lpstr>
      <vt:lpstr>IEEE 730-1989 Software Quality Assurance Plans Table of Contents </vt:lpstr>
      <vt:lpstr>Quality control</vt:lpstr>
      <vt:lpstr>Quality reviews</vt:lpstr>
      <vt:lpstr>Workshop - A Quality Challenge</vt:lpstr>
      <vt:lpstr>Team Work  (4 people)</vt:lpstr>
      <vt:lpstr>Quality attributes and software metrics</vt:lpstr>
      <vt:lpstr>Quality attributes and software metrics</vt:lpstr>
      <vt:lpstr>Important software metric assumptions</vt:lpstr>
      <vt:lpstr>The measurement process</vt:lpstr>
      <vt:lpstr>Product metrics</vt:lpstr>
      <vt:lpstr>Dynamic and static metrics</vt:lpstr>
      <vt:lpstr>Software product metrics</vt:lpstr>
      <vt:lpstr>Object-oriented metrics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Management</dc:title>
  <dc:creator>Admin</dc:creator>
  <cp:lastModifiedBy>USER</cp:lastModifiedBy>
  <cp:revision>30</cp:revision>
  <cp:lastPrinted>2000-08-09T21:21:59Z</cp:lastPrinted>
  <dcterms:created xsi:type="dcterms:W3CDTF">1995-12-05T14:01:45Z</dcterms:created>
  <dcterms:modified xsi:type="dcterms:W3CDTF">2019-09-24T04:18:37Z</dcterms:modified>
</cp:coreProperties>
</file>